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5E84-CCFB-4542-B7AE-633147E5F7E8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FC669-F9B6-42B3-8736-58474A2E4F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99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C3B49F-6078-417A-B317-FD088798A585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8CB2C4-CE86-4298-B602-06350515A148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5518E9-A691-4CFE-AE51-41C295B9E353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A64F87-87EB-46A0-8F73-50BD9A5F526F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DA847C-20BE-4E63-B5E0-B6DCA84FF113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C4ED5-0AC5-4EA1-AAA8-41286E5C149F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33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EA7B8C-9EF6-413C-9414-D56380FA00DE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34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4146B2-5DBE-44A8-988C-46F4C93862EA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35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04A088-E786-4B37-AFDB-53EB37182165}" type="slidenum">
              <a:rPr lang="en-US" altLang="en-US" sz="1200">
                <a:solidFill>
                  <a:srgbClr val="000000"/>
                </a:solidFill>
                <a:latin typeface="Times" charset="0"/>
              </a:rPr>
              <a:pPr/>
              <a:t>36</a:t>
            </a:fld>
            <a:endParaRPr lang="en-US" altLang="en-US" sz="1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3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22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7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CCEC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CCEC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71B98BBA-F423-409D-9E6A-CC00ED004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8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1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025F-919F-4FD5-8FA5-517075F76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BEB51-7C5F-4D9A-AA81-44C765E56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2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25F9-6B7E-4240-B608-995DE80C1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96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4B79C-E5C5-4A55-BD02-FB68FA382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CA83F-F057-43E2-B420-9EDE50EC7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675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C8114-4735-411C-A284-6DA8CE3EE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57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1600-10A9-4061-84A2-AD1A21A68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1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720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8D103-83CD-4AE3-BCF4-EC3664153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290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0BFE-B587-48FA-876E-1AA049225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8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E30E-7D3D-46C5-BBA2-FB5F79D44A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218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F853C-8D5B-4DE3-9E54-120E16FFC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9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723FE-A267-45D6-BA11-9EB1DFAE1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0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463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5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6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30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33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31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1FD-2F3C-43B0-802F-B054937C5437}" type="datetimeFigureOut">
              <a:rPr lang="en-ZA" smtClean="0"/>
              <a:t>2017/01/09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3A08-525E-4DBD-A110-493DC46C4E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CCEC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CCEC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CCEC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71FC702-361C-4226-8E85-9ADB20BCAD7F}" type="slidenum">
              <a:rPr lang="en-US" altLang="en-US"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76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7.jpe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gif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307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468313" y="765175"/>
            <a:ext cx="8280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defRPr/>
            </a:pPr>
            <a:r>
              <a:rPr kumimoji="1"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do sound waves bend in the SOFAR channel?</a:t>
            </a: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endParaRPr kumimoji="1" lang="en-ZA" sz="2000" dirty="0">
              <a:solidFill>
                <a:srgbClr val="CCECFF"/>
              </a:solidFill>
            </a:endParaRP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r>
              <a:rPr kumimoji="1" lang="en-ZA" sz="2000" dirty="0">
                <a:solidFill>
                  <a:srgbClr val="CCECFF"/>
                </a:solidFill>
              </a:rPr>
              <a:t>Sound is focused in the sound channel because the sound waves are continually bent, or refracted, towards the region of lower sound speed. </a:t>
            </a:r>
            <a:r>
              <a:rPr kumimoji="1" lang="en-ZA" sz="2000" dirty="0">
                <a:solidFill>
                  <a:srgbClr val="FF3300"/>
                </a:solidFill>
              </a:rPr>
              <a:t>Above the SOFAR channel</a:t>
            </a:r>
            <a:r>
              <a:rPr kumimoji="1" lang="en-ZA" sz="2000" dirty="0">
                <a:solidFill>
                  <a:srgbClr val="CCECFF"/>
                </a:solidFill>
              </a:rPr>
              <a:t>, the rapidly falling temperature (at the </a:t>
            </a:r>
            <a:r>
              <a:rPr kumimoji="1" lang="en-ZA" sz="2000" dirty="0" err="1">
                <a:solidFill>
                  <a:srgbClr val="CCECFF"/>
                </a:solidFill>
              </a:rPr>
              <a:t>thermocline</a:t>
            </a:r>
            <a:r>
              <a:rPr kumimoji="1" lang="en-ZA" sz="2000" dirty="0">
                <a:solidFill>
                  <a:srgbClr val="CCECFF"/>
                </a:solidFill>
              </a:rPr>
              <a:t>) causes a decrease in sound speed. </a:t>
            </a: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endParaRPr kumimoji="1" lang="en-ZA" sz="2000" dirty="0">
              <a:solidFill>
                <a:srgbClr val="CCECFF"/>
              </a:solidFill>
            </a:endParaRP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r>
              <a:rPr kumimoji="1" lang="en-ZA" sz="2000" dirty="0">
                <a:solidFill>
                  <a:srgbClr val="FF3300"/>
                </a:solidFill>
              </a:rPr>
              <a:t>Below the SOFAR channel</a:t>
            </a:r>
            <a:r>
              <a:rPr kumimoji="1" lang="en-ZA" sz="2000" dirty="0">
                <a:solidFill>
                  <a:srgbClr val="CCECFF"/>
                </a:solidFill>
              </a:rPr>
              <a:t>, the increasing pressure causes an increase in sound speed. </a:t>
            </a: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endParaRPr kumimoji="1" lang="en-ZA" sz="2000" dirty="0">
              <a:solidFill>
                <a:srgbClr val="CCECFF"/>
              </a:solidFill>
            </a:endParaRPr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 typeface="+mj-lt"/>
              <a:buAutoNum type="arabicPeriod"/>
              <a:defRPr/>
            </a:pPr>
            <a:r>
              <a:rPr kumimoji="1" lang="en-ZA" sz="2000" dirty="0">
                <a:solidFill>
                  <a:srgbClr val="CCECFF"/>
                </a:solidFill>
              </a:rPr>
              <a:t>Sound waves can become "trapped" in the deep sound channel and propagate long distances because they experience little attenuation. </a:t>
            </a:r>
          </a:p>
        </p:txBody>
      </p:sp>
    </p:spTree>
    <p:extLst>
      <p:ext uri="{BB962C8B-B14F-4D97-AF65-F5344CB8AC3E}">
        <p14:creationId xmlns:p14="http://schemas.microsoft.com/office/powerpoint/2010/main" val="22221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Sound Transmission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FFFF00"/>
                </a:solidFill>
                <a:effectLst/>
              </a:rPr>
              <a:t>Acoustic Thermography</a:t>
            </a:r>
            <a:r>
              <a:rPr lang="en-US" altLang="en-US" sz="2000" b="1" smtClean="0">
                <a:effectLst/>
              </a:rPr>
              <a:t>: </a:t>
            </a:r>
            <a:r>
              <a:rPr lang="en-US" altLang="en-US" sz="2000" smtClean="0">
                <a:effectLst/>
              </a:rPr>
              <a:t>This is a technique to precisely determine travel times in water over large distances by noting how the speed of sound changes with temperature</a:t>
            </a:r>
          </a:p>
          <a:p>
            <a:pPr>
              <a:lnSpc>
                <a:spcPct val="90000"/>
              </a:lnSpc>
            </a:pPr>
            <a:endParaRPr lang="en-US" altLang="en-US" sz="2000" smtClean="0"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Involves a low frequency sound produced in the sound channel. This sound travels around the world, with the time taken for it to arrive at different stations measured precisely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Since the speed of sound increasing with temperature, if the oceans are warming, the signal will take less time to arrive at its destination.</a:t>
            </a:r>
          </a:p>
        </p:txBody>
      </p:sp>
    </p:spTree>
    <p:extLst>
      <p:ext uri="{BB962C8B-B14F-4D97-AF65-F5344CB8AC3E}">
        <p14:creationId xmlns:p14="http://schemas.microsoft.com/office/powerpoint/2010/main" val="54511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00"/>
                </a:solidFill>
              </a:rPr>
              <a:t>Heard Island Experiment</a:t>
            </a:r>
            <a:endParaRPr lang="en-US" smtClean="0"/>
          </a:p>
        </p:txBody>
      </p:sp>
      <p:pic>
        <p:nvPicPr>
          <p:cNvPr id="50179" name="Picture 6" descr="E:\Chapter_06\Present\Images\06_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914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1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sz="2400" smtClean="0"/>
              <a:t>The speed of sound depends on the medium through which sound waves propagate - The influence of salinity on sound is negligable – although there are changes in the density range = 23 – 29 sigma-t</a:t>
            </a:r>
          </a:p>
          <a:p>
            <a:pPr>
              <a:lnSpc>
                <a:spcPct val="90000"/>
              </a:lnSpc>
              <a:defRPr/>
            </a:pPr>
            <a:r>
              <a:rPr lang="en-ZA" sz="2400" smtClean="0"/>
              <a:t>The propagation of sound waves in sea water can be directly affected by suspensions of particulate matter that can scatter, absorb, or reflect the waves. </a:t>
            </a:r>
          </a:p>
          <a:p>
            <a:pPr>
              <a:lnSpc>
                <a:spcPct val="90000"/>
              </a:lnSpc>
              <a:defRPr/>
            </a:pPr>
            <a:r>
              <a:rPr lang="en-ZA" sz="2400" smtClean="0"/>
              <a:t>Sound travels faster as temperature increases due to the increase in energy of the molecules.</a:t>
            </a:r>
          </a:p>
          <a:p>
            <a:pPr>
              <a:lnSpc>
                <a:spcPct val="90000"/>
              </a:lnSpc>
              <a:defRPr/>
            </a:pPr>
            <a:r>
              <a:rPr lang="en-ZA" sz="2400" smtClean="0"/>
              <a:t>Sound increases as pressure increases due to increase in the compression of the sound waves.</a:t>
            </a:r>
          </a:p>
          <a:p>
            <a:pPr>
              <a:lnSpc>
                <a:spcPct val="90000"/>
              </a:lnSpc>
              <a:defRPr/>
            </a:pPr>
            <a:endParaRPr lang="en-ZA" sz="2400" smtClean="0"/>
          </a:p>
        </p:txBody>
      </p:sp>
    </p:spTree>
    <p:extLst>
      <p:ext uri="{BB962C8B-B14F-4D97-AF65-F5344CB8AC3E}">
        <p14:creationId xmlns:p14="http://schemas.microsoft.com/office/powerpoint/2010/main" val="1969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-1476375" y="0"/>
            <a:ext cx="7772400" cy="1143000"/>
          </a:xfrm>
        </p:spPr>
        <p:txBody>
          <a:bodyPr/>
          <a:lstStyle/>
          <a:p>
            <a:r>
              <a:rPr lang="en-US" altLang="en-US" b="1" smtClean="0">
                <a:solidFill>
                  <a:srgbClr val="FFFF00"/>
                </a:solidFill>
                <a:effectLst/>
              </a:rPr>
              <a:t>Echolocation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76400"/>
            <a:ext cx="3527425" cy="4114800"/>
          </a:xfrm>
        </p:spPr>
        <p:txBody>
          <a:bodyPr/>
          <a:lstStyle/>
          <a:p>
            <a:r>
              <a:rPr lang="en-US" altLang="en-US" sz="2000" b="1" smtClean="0">
                <a:effectLst/>
              </a:rPr>
              <a:t>Marine mammals use sound rather than light to “see” in the ocean</a:t>
            </a:r>
          </a:p>
          <a:p>
            <a:r>
              <a:rPr lang="en-US" altLang="en-US" sz="2000" b="1" smtClean="0">
                <a:effectLst/>
              </a:rPr>
              <a:t>Echolocation –use of reflected sound to detect environmental objects</a:t>
            </a:r>
          </a:p>
          <a:p>
            <a:r>
              <a:rPr lang="en-US" altLang="en-US" sz="2000" b="1" smtClean="0">
                <a:effectLst/>
              </a:rPr>
              <a:t>They use echolocation to detect prey and avoid obstacles</a:t>
            </a:r>
          </a:p>
        </p:txBody>
      </p:sp>
      <p:pic>
        <p:nvPicPr>
          <p:cNvPr id="52228" name="Picture 6" descr="echolocation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1325563"/>
            <a:ext cx="5148262" cy="382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5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375650" cy="836613"/>
          </a:xfrm>
        </p:spPr>
        <p:txBody>
          <a:bodyPr/>
          <a:lstStyle/>
          <a:p>
            <a:r>
              <a:rPr lang="en-US" altLang="en-US" sz="3200" b="1" smtClean="0">
                <a:solidFill>
                  <a:srgbClr val="FFFF00"/>
                </a:solidFill>
                <a:effectLst/>
                <a:cs typeface="Times New Roman" pitchFamily="18" charset="0"/>
              </a:rPr>
              <a:t>Using sound to map the ocean floor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4103688" cy="45720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en-US" sz="2000" b="1" smtClean="0">
                <a:solidFill>
                  <a:srgbClr val="FFFFFF"/>
                </a:solidFill>
                <a:effectLst/>
                <a:cs typeface="Times New Roman" pitchFamily="18" charset="0"/>
              </a:rPr>
              <a:t>Bathymetry – measurement of ocean depths and the charting of the shape or topography of the ocean floor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endParaRPr lang="en-US" altLang="en-US" sz="2000" b="1" smtClean="0">
              <a:solidFill>
                <a:srgbClr val="FFFFFF"/>
              </a:solidFill>
              <a:effectLst/>
              <a:cs typeface="Times New Roman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en-US" sz="2000" b="1" smtClean="0">
                <a:solidFill>
                  <a:srgbClr val="FFFFFF"/>
                </a:solidFill>
                <a:effectLst/>
                <a:cs typeface="Times New Roman" pitchFamily="18" charset="0"/>
              </a:rPr>
              <a:t>Echo sounder (also referred to as sonar)   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altLang="en-US" sz="2000" b="1" smtClean="0">
                <a:solidFill>
                  <a:srgbClr val="FFFFFF"/>
                </a:solidFill>
                <a:effectLst/>
                <a:cs typeface="Times New Roman" pitchFamily="18" charset="0"/>
              </a:rPr>
              <a:t>Invented in the 1920s 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altLang="en-US" sz="2000" b="1" smtClean="0">
                <a:solidFill>
                  <a:srgbClr val="FFFFFF"/>
                </a:solidFill>
                <a:effectLst/>
                <a:cs typeface="Times New Roman" pitchFamily="18" charset="0"/>
              </a:rPr>
              <a:t>Primary instrument for measuring depth 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altLang="en-US" sz="2000" b="1" smtClean="0">
                <a:solidFill>
                  <a:srgbClr val="FFFFFF"/>
                </a:solidFill>
                <a:effectLst/>
                <a:cs typeface="Times New Roman" pitchFamily="18" charset="0"/>
              </a:rPr>
              <a:t>Reflects sound from ocean floor </a:t>
            </a:r>
          </a:p>
        </p:txBody>
      </p:sp>
      <p:pic>
        <p:nvPicPr>
          <p:cNvPr id="53252" name="Picture 3" descr="zzsouthafrica88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8" t="55251" r="4958" b="5376"/>
          <a:stretch>
            <a:fillRect/>
          </a:stretch>
        </p:blipFill>
        <p:spPr bwMode="auto">
          <a:xfrm>
            <a:off x="4813300" y="1916113"/>
            <a:ext cx="43307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FG12_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45720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 err="1">
                <a:solidFill>
                  <a:schemeClr val="tx2"/>
                </a:solidFill>
                <a:cs typeface="Times New Roman" pitchFamily="18" charset="0"/>
              </a:rPr>
              <a:t>Multibeam</a:t>
            </a:r>
            <a:r>
              <a:rPr lang="en-US" dirty="0">
                <a:solidFill>
                  <a:schemeClr val="tx2"/>
                </a:solidFill>
                <a:cs typeface="Times New Roman" pitchFamily="18" charset="0"/>
              </a:rPr>
              <a:t> sonar</a:t>
            </a:r>
          </a:p>
          <a:p>
            <a:pPr lvl="1">
              <a:buClr>
                <a:schemeClr val="tx2"/>
              </a:buClr>
              <a:buFontTx/>
              <a:buChar char="•"/>
              <a:defRPr/>
            </a:pPr>
            <a:r>
              <a:rPr lang="en-US" dirty="0">
                <a:cs typeface="Times New Roman" pitchFamily="18" charset="0"/>
              </a:rPr>
              <a:t>Employs and array of sound sources and listening devices  </a:t>
            </a:r>
          </a:p>
          <a:p>
            <a:pPr lvl="1">
              <a:buClr>
                <a:schemeClr val="tx2"/>
              </a:buClr>
              <a:buFontTx/>
              <a:buChar char="•"/>
              <a:defRPr/>
            </a:pPr>
            <a:r>
              <a:rPr lang="en-US" dirty="0">
                <a:cs typeface="Times New Roman" pitchFamily="18" charset="0"/>
              </a:rPr>
              <a:t>Obtains a profile of a narrow strip of seafloor 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>
                <a:cs typeface="Times New Roman" pitchFamily="18" charset="0"/>
              </a:rPr>
              <a:t>Measuring the shape of the ocean surface from space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 descr="FG12_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5654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b="1" i="1" dirty="0"/>
              <a:t>  </a:t>
            </a:r>
            <a:r>
              <a:rPr lang="en-US" sz="2800" b="1" dirty="0" err="1">
                <a:solidFill>
                  <a:srgbClr val="C00000"/>
                </a:solidFill>
                <a:effectLst/>
              </a:rPr>
              <a:t>Multibeam</a:t>
            </a:r>
            <a:r>
              <a:rPr lang="en-US" sz="2800" b="1" dirty="0">
                <a:solidFill>
                  <a:srgbClr val="C00000"/>
                </a:solidFill>
                <a:effectLst/>
              </a:rPr>
              <a:t> sonar</a:t>
            </a:r>
          </a:p>
        </p:txBody>
      </p:sp>
    </p:spTree>
    <p:extLst>
      <p:ext uri="{BB962C8B-B14F-4D97-AF65-F5344CB8AC3E}">
        <p14:creationId xmlns:p14="http://schemas.microsoft.com/office/powerpoint/2010/main" val="10630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7348" name="Content Placeholder 4" descr="map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71438"/>
            <a:ext cx="6032500" cy="5661025"/>
          </a:xfrm>
        </p:spPr>
      </p:pic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5292725" y="5949950"/>
            <a:ext cx="3613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rgbClr val="FFFF00"/>
                </a:solidFill>
                <a:latin typeface="Times New Roman" pitchFamily="18" charset="0"/>
              </a:rPr>
              <a:t>Sea floor with track lines..</a:t>
            </a:r>
          </a:p>
        </p:txBody>
      </p:sp>
    </p:spTree>
    <p:extLst>
      <p:ext uri="{BB962C8B-B14F-4D97-AF65-F5344CB8AC3E}">
        <p14:creationId xmlns:p14="http://schemas.microsoft.com/office/powerpoint/2010/main" val="22266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0"/>
            <a:ext cx="84582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Sound and light in the Sea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114800"/>
            <a:ext cx="8077200" cy="1752600"/>
          </a:xfrm>
        </p:spPr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39940" name="Picture 3" descr="deep_sound_cha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58371" name="Picture 3" descr="v43n2-johnsensosik1n_5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</p:spTree>
    <p:extLst>
      <p:ext uri="{BB962C8B-B14F-4D97-AF65-F5344CB8AC3E}">
        <p14:creationId xmlns:p14="http://schemas.microsoft.com/office/powerpoint/2010/main" val="21181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59395" name="Picture 3" descr="v43n2-johnsensosik5en_543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0"/>
            <a:ext cx="7272338" cy="4970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23850" y="5624513"/>
            <a:ext cx="882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>
                <a:solidFill>
                  <a:srgbClr val="CCECFF"/>
                </a:solidFill>
              </a:rPr>
              <a:t>DIVING INTO DIFFERENT WORLDS: Open ocean water (left) coastal (right)</a:t>
            </a:r>
          </a:p>
        </p:txBody>
      </p:sp>
    </p:spTree>
    <p:extLst>
      <p:ext uri="{BB962C8B-B14F-4D97-AF65-F5344CB8AC3E}">
        <p14:creationId xmlns:p14="http://schemas.microsoft.com/office/powerpoint/2010/main" val="28906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Water color and life in the ocean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38100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Arial" pitchFamily="34" charset="0"/>
              </a:rPr>
              <a:t>Ocean color is influenced by:</a:t>
            </a:r>
          </a:p>
          <a:p>
            <a:pPr lvl="1">
              <a:defRPr/>
            </a:pPr>
            <a:r>
              <a:rPr lang="en-US" sz="2400">
                <a:latin typeface="Arial" pitchFamily="34" charset="0"/>
              </a:rPr>
              <a:t>The amount of turbidity from runoff</a:t>
            </a:r>
          </a:p>
          <a:p>
            <a:pPr lvl="1">
              <a:defRPr/>
            </a:pPr>
            <a:r>
              <a:rPr lang="en-US" sz="2400">
                <a:latin typeface="Arial" pitchFamily="34" charset="0"/>
              </a:rPr>
              <a:t>The amount of photosynthetic pigment, which corresponds to the amount of productivity</a:t>
            </a:r>
          </a:p>
          <a:p>
            <a:pPr>
              <a:defRPr/>
            </a:pPr>
            <a:r>
              <a:rPr lang="en-US" sz="2800">
                <a:latin typeface="Arial" pitchFamily="34" charset="0"/>
              </a:rPr>
              <a:t>Yellow-green = highly productive water</a:t>
            </a:r>
          </a:p>
          <a:p>
            <a:pPr lvl="1">
              <a:defRPr/>
            </a:pPr>
            <a:r>
              <a:rPr lang="en-US" sz="2400">
                <a:latin typeface="Arial" pitchFamily="34" charset="0"/>
              </a:rPr>
              <a:t>Found in coastal and upwelling areas (</a:t>
            </a:r>
            <a:r>
              <a:rPr lang="en-US" sz="2400" b="1">
                <a:latin typeface="Arial" pitchFamily="34" charset="0"/>
              </a:rPr>
              <a:t>eutrophic</a:t>
            </a:r>
            <a:r>
              <a:rPr lang="en-US" sz="240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2800">
                <a:latin typeface="Arial" pitchFamily="34" charset="0"/>
              </a:rPr>
              <a:t>Clear indigo blue = low productivity water</a:t>
            </a:r>
          </a:p>
          <a:p>
            <a:pPr lvl="1">
              <a:defRPr/>
            </a:pPr>
            <a:r>
              <a:rPr lang="en-US" sz="2400">
                <a:latin typeface="Arial" pitchFamily="34" charset="0"/>
              </a:rPr>
              <a:t>Found in the tropics and open ocean (</a:t>
            </a:r>
            <a:r>
              <a:rPr lang="en-US" sz="2400" b="1">
                <a:latin typeface="Arial" pitchFamily="34" charset="0"/>
              </a:rPr>
              <a:t>oligotrophic</a:t>
            </a:r>
            <a:r>
              <a:rPr lang="en-US" sz="240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5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wwr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8101012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15888"/>
            <a:ext cx="30591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Arial" pitchFamily="34" charset="0"/>
              </a:rPr>
              <a:t>Light in the sea comes from two sources: sun and organisms</a:t>
            </a:r>
          </a:p>
        </p:txBody>
      </p:sp>
    </p:spTree>
    <p:extLst>
      <p:ext uri="{BB962C8B-B14F-4D97-AF65-F5344CB8AC3E}">
        <p14:creationId xmlns:p14="http://schemas.microsoft.com/office/powerpoint/2010/main" val="35779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0"/>
          <p:cNvGrpSpPr>
            <a:grpSpLocks/>
          </p:cNvGrpSpPr>
          <p:nvPr/>
        </p:nvGrpSpPr>
        <p:grpSpPr bwMode="auto">
          <a:xfrm>
            <a:off x="381000" y="152400"/>
            <a:ext cx="3810000" cy="6559550"/>
            <a:chOff x="1824" y="140"/>
            <a:chExt cx="2111" cy="3988"/>
          </a:xfrm>
        </p:grpSpPr>
        <p:pic>
          <p:nvPicPr>
            <p:cNvPr id="62471" name="Picture 3" descr="zones of the oce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40"/>
              <a:ext cx="2111" cy="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2448" y="480"/>
              <a:ext cx="912" cy="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FFFFFF"/>
                  </a:solidFill>
                  <a:latin typeface="Times New Roman" pitchFamily="18" charset="0"/>
                </a:rPr>
                <a:t>Sunlit zone</a:t>
              </a:r>
            </a:p>
          </p:txBody>
        </p:sp>
        <p:sp>
          <p:nvSpPr>
            <p:cNvPr id="62473" name="Text Box 7"/>
            <p:cNvSpPr txBox="1">
              <a:spLocks noChangeArrowheads="1"/>
            </p:cNvSpPr>
            <p:nvPr/>
          </p:nvSpPr>
          <p:spPr bwMode="auto">
            <a:xfrm>
              <a:off x="3168" y="2832"/>
              <a:ext cx="720" cy="4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rgbClr val="0000CC"/>
                  </a:solidFill>
                  <a:latin typeface="Times New Roman" pitchFamily="18" charset="0"/>
                </a:rPr>
                <a:t>Twilight Zone</a:t>
              </a:r>
            </a:p>
          </p:txBody>
        </p:sp>
        <p:sp>
          <p:nvSpPr>
            <p:cNvPr id="62474" name="Text Box 8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rgbClr val="0000CC"/>
                  </a:solidFill>
                  <a:latin typeface="Times New Roman" pitchFamily="18" charset="0"/>
                </a:rPr>
                <a:t>Midnight Zone</a:t>
              </a:r>
            </a:p>
          </p:txBody>
        </p:sp>
      </p:grpSp>
      <p:sp>
        <p:nvSpPr>
          <p:cNvPr id="13315" name="Text Box 15"/>
          <p:cNvSpPr txBox="1">
            <a:spLocks noChangeArrowheads="1"/>
          </p:cNvSpPr>
          <p:nvPr/>
        </p:nvSpPr>
        <p:spPr bwMode="auto">
          <a:xfrm>
            <a:off x="4427538" y="908050"/>
            <a:ext cx="4248150" cy="116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PHOTIC/SUNLIGHT ZONE – 200m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Plants thrive; food relatively abundant</a:t>
            </a:r>
          </a:p>
        </p:txBody>
      </p:sp>
      <p:sp>
        <p:nvSpPr>
          <p:cNvPr id="13316" name="Text Box 16"/>
          <p:cNvSpPr txBox="1">
            <a:spLocks noChangeArrowheads="1"/>
          </p:cNvSpPr>
          <p:nvPr/>
        </p:nvSpPr>
        <p:spPr bwMode="auto">
          <a:xfrm>
            <a:off x="4140200" y="2349500"/>
            <a:ext cx="5040313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DYSPHOTIC/TWILIGHT ZONE – 1000m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Dim light can’t support plants, reduced food; 20% of </a:t>
            </a:r>
            <a:r>
              <a:rPr lang="en-US" sz="2000" b="1" dirty="0" err="1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photic</a:t>
            </a:r>
            <a:r>
              <a:rPr lang="en-US" sz="2000" b="1" dirty="0">
                <a:solidFill>
                  <a:srgbClr val="CCECFF">
                    <a:lumMod val="10000"/>
                  </a:srgbClr>
                </a:solidFill>
                <a:latin typeface="Times New Roman" pitchFamily="18" charset="0"/>
              </a:rPr>
              <a:t> zone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production;    T= 23 &gt; 4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˚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C (</a:t>
            </a:r>
            <a:r>
              <a:rPr lang="en-US" sz="2000" b="1" dirty="0" err="1">
                <a:solidFill>
                  <a:srgbClr val="000000"/>
                </a:solidFill>
                <a:latin typeface="Times New Roman" pitchFamily="18" charset="0"/>
              </a:rPr>
              <a:t>thermocline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region)</a:t>
            </a:r>
          </a:p>
        </p:txBody>
      </p:sp>
      <p:sp>
        <p:nvSpPr>
          <p:cNvPr id="13317" name="Text Box 17"/>
          <p:cNvSpPr txBox="1">
            <a:spLocks noChangeArrowheads="1"/>
          </p:cNvSpPr>
          <p:nvPr/>
        </p:nvSpPr>
        <p:spPr bwMode="auto">
          <a:xfrm>
            <a:off x="4356100" y="4076700"/>
            <a:ext cx="4572000" cy="14779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APHOTIC/MIDNIGHT ZONE – below 1000m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Perpetual darkness; only 5% of </a:t>
            </a:r>
            <a:r>
              <a:rPr lang="en-US" sz="2000" b="1" dirty="0" err="1">
                <a:solidFill>
                  <a:srgbClr val="000000"/>
                </a:solidFill>
                <a:latin typeface="Times New Roman" pitchFamily="18" charset="0"/>
              </a:rPr>
              <a:t>photic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 zone food production; T= 4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˚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2470" name="Text Box 22"/>
          <p:cNvSpPr txBox="1">
            <a:spLocks noChangeArrowheads="1"/>
          </p:cNvSpPr>
          <p:nvPr/>
        </p:nvSpPr>
        <p:spPr bwMode="auto">
          <a:xfrm>
            <a:off x="4191000" y="762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400" b="1">
                <a:solidFill>
                  <a:srgbClr val="C00000"/>
                </a:solidFill>
                <a:latin typeface="Times New Roman" pitchFamily="18" charset="0"/>
              </a:rPr>
              <a:t>Light Zones</a:t>
            </a:r>
          </a:p>
        </p:txBody>
      </p:sp>
    </p:spTree>
    <p:extLst>
      <p:ext uri="{BB962C8B-B14F-4D97-AF65-F5344CB8AC3E}">
        <p14:creationId xmlns:p14="http://schemas.microsoft.com/office/powerpoint/2010/main" val="299966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8" y="-242888"/>
            <a:ext cx="7772400" cy="1143001"/>
          </a:xfr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effectLst/>
                <a:latin typeface="Arial" pitchFamily="34" charset="0"/>
              </a:rPr>
              <a:t>Light Absorption in the Ocean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868863"/>
            <a:ext cx="8677275" cy="3733800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000000"/>
                </a:solidFill>
                <a:effectLst/>
                <a:latin typeface="Arial" pitchFamily="34" charset="0"/>
                <a:ea typeface="Times" charset="0"/>
                <a:cs typeface="Times" charset="0"/>
              </a:rPr>
              <a:t>Light Intensity -decreases with depth</a:t>
            </a:r>
          </a:p>
          <a:p>
            <a:pPr lvl="1"/>
            <a:r>
              <a:rPr lang="en-US" altLang="en-US" sz="2400" b="1" smtClean="0">
                <a:solidFill>
                  <a:srgbClr val="000000"/>
                </a:solidFill>
                <a:effectLst/>
                <a:latin typeface="Arial" pitchFamily="34" charset="0"/>
                <a:ea typeface="Times" charset="0"/>
                <a:cs typeface="Times" charset="0"/>
              </a:rPr>
              <a:t>0-100 m (photic zone)</a:t>
            </a:r>
          </a:p>
          <a:p>
            <a:pPr lvl="1"/>
            <a:r>
              <a:rPr lang="en-US" altLang="en-US" sz="2400" b="1" smtClean="0">
                <a:solidFill>
                  <a:srgbClr val="000000"/>
                </a:solidFill>
                <a:effectLst/>
                <a:latin typeface="Arial" pitchFamily="34" charset="0"/>
                <a:ea typeface="Times" charset="0"/>
                <a:cs typeface="Times" charset="0"/>
              </a:rPr>
              <a:t>100-1000m (dysphotic zone)</a:t>
            </a:r>
          </a:p>
          <a:p>
            <a:pPr lvl="1"/>
            <a:r>
              <a:rPr lang="en-US" altLang="en-US" sz="2400" b="1" smtClean="0">
                <a:solidFill>
                  <a:srgbClr val="000000"/>
                </a:solidFill>
                <a:effectLst/>
                <a:latin typeface="Arial" pitchFamily="34" charset="0"/>
                <a:ea typeface="Times" charset="0"/>
                <a:cs typeface="Times" charset="0"/>
              </a:rPr>
              <a:t>&gt;1000 (aphotic zone)</a:t>
            </a:r>
          </a:p>
        </p:txBody>
      </p:sp>
      <p:pic>
        <p:nvPicPr>
          <p:cNvPr id="63492" name="Picture 2" descr="diagram3_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/>
          <a:stretch>
            <a:fillRect/>
          </a:stretch>
        </p:blipFill>
        <p:spPr bwMode="auto">
          <a:xfrm>
            <a:off x="395288" y="981075"/>
            <a:ext cx="784860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rgbClr val="FFFF00"/>
                </a:solidFill>
              </a:rPr>
              <a:t>The amount of light entering the ocean depends upon the height of the sun above the horizon and the smoothness of sea surface.</a:t>
            </a:r>
            <a:br>
              <a:rPr lang="en-US" sz="3200" dirty="0" smtClean="0">
                <a:solidFill>
                  <a:srgbClr val="FFFF00"/>
                </a:solidFill>
              </a:rPr>
            </a:br>
            <a:endParaRPr 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65% of light entering the ocean is absorbed within the first meter and converted into heat. </a:t>
            </a:r>
            <a:r>
              <a:rPr lang="en-US" sz="2400" dirty="0" smtClean="0">
                <a:solidFill>
                  <a:srgbClr val="FF0000"/>
                </a:solidFill>
              </a:rPr>
              <a:t>Only 1% of light entering the ocean reaches 100m.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Water displays the selective absorption of light</a:t>
            </a:r>
            <a:r>
              <a:rPr lang="en-US" sz="2400" b="1" dirty="0" smtClean="0"/>
              <a:t> </a:t>
            </a:r>
            <a:r>
              <a:rPr lang="en-US" sz="2400" dirty="0" smtClean="0"/>
              <a:t>with long wavelengths absorbed first and short wavelengths absorbed last.</a:t>
            </a:r>
          </a:p>
          <a:p>
            <a:pPr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In the open ocean, blue light penetrates the deepest.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13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4211638" cy="4249738"/>
          </a:xfrm>
        </p:spPr>
        <p:txBody>
          <a:bodyPr/>
          <a:lstStyle/>
          <a:p>
            <a:pPr>
              <a:defRPr/>
            </a:pPr>
            <a:endParaRPr lang="en-ZA" sz="2800" dirty="0" smtClean="0"/>
          </a:p>
          <a:p>
            <a:pPr>
              <a:defRPr/>
            </a:pPr>
            <a:r>
              <a:rPr lang="en-ZA" sz="2800" dirty="0" smtClean="0"/>
              <a:t>The depth of light penetration measured by a white "</a:t>
            </a:r>
            <a:r>
              <a:rPr lang="en-ZA" sz="2800" dirty="0" err="1" smtClean="0"/>
              <a:t>Secchi</a:t>
            </a:r>
            <a:r>
              <a:rPr lang="en-ZA" sz="2800" dirty="0" smtClean="0"/>
              <a:t>" disc lowered from the ship.  </a:t>
            </a:r>
          </a:p>
          <a:p>
            <a:pPr>
              <a:buFont typeface="Monotype Sorts" charset="2"/>
              <a:buNone/>
              <a:defRPr/>
            </a:pPr>
            <a:r>
              <a:rPr lang="en-ZA" sz="2800" dirty="0" smtClean="0"/>
              <a:t>	</a:t>
            </a:r>
          </a:p>
          <a:p>
            <a:pPr>
              <a:defRPr/>
            </a:pPr>
            <a:endParaRPr lang="en-ZA" sz="2800" dirty="0" smtClean="0"/>
          </a:p>
        </p:txBody>
      </p:sp>
      <p:pic>
        <p:nvPicPr>
          <p:cNvPr id="65539" name="Picture 3" descr="Secchi%20Disk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75" y="0"/>
            <a:ext cx="4810125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5" descr="secch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9013"/>
            <a:ext cx="501332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5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66564" name="Picture 4" descr="z10uv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0"/>
            <a:ext cx="774065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914400" y="609600"/>
            <a:ext cx="7331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CCECFF"/>
                </a:solidFill>
                <a:latin typeface="Times New Roman" pitchFamily="18" charset="0"/>
              </a:rPr>
              <a:t>Light effects organisms residing in the photic and aphotic zone.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74072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rgbClr val="CCECFF"/>
                </a:solidFill>
                <a:latin typeface="Times New Roman" pitchFamily="18" charset="0"/>
              </a:rPr>
              <a:t>Phytoplankton productivity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rgbClr val="CCECFF"/>
                </a:solidFill>
                <a:latin typeface="Times New Roman" pitchFamily="18" charset="0"/>
              </a:rPr>
              <a:t>Algae- green, brown, 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rgbClr val="CCECFF"/>
                </a:solidFill>
                <a:latin typeface="Times New Roman" pitchFamily="18" charset="0"/>
              </a:rPr>
              <a:t>Predator/Prey relationships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rgbClr val="CCECFF"/>
                </a:solidFill>
                <a:latin typeface="Times New Roman" pitchFamily="18" charset="0"/>
              </a:rPr>
              <a:t>Diurnal vertical migration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>
                <a:solidFill>
                  <a:srgbClr val="CCECFF"/>
                </a:solidFill>
                <a:latin typeface="Times New Roman" pitchFamily="18" charset="0"/>
              </a:rPr>
              <a:t>Bioluminescence- luminescent organs on underside mimic downwelling light</a:t>
            </a:r>
          </a:p>
        </p:txBody>
      </p:sp>
      <p:pic>
        <p:nvPicPr>
          <p:cNvPr id="67588" name="Picture 5" descr="C:\michelle\Kapiolani Comm College\Ocean 201\deep sea fi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009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Sound Transmission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1359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>
                <a:effectLst/>
              </a:rPr>
              <a:t>Sound is transferred by the vibration of adjacent molecules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Sound waves are produced by pressure changes between molecules</a:t>
            </a:r>
          </a:p>
          <a:p>
            <a:pPr lvl="1">
              <a:lnSpc>
                <a:spcPct val="90000"/>
              </a:lnSpc>
            </a:pPr>
            <a:endParaRPr lang="en-US" altLang="en-US" sz="20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en-US" sz="2000" smtClean="0">
                <a:effectLst/>
              </a:rPr>
              <a:t>Sound is affected by water much less than light and thus has good penetration properties in water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This allows it to be used for study and communication purposes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The speed of sound is 4 times greater in water than air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The speed of sound increases with increasing temperature and pressure –  due to the change in speed (Temperature) or compacting of the water molecules (Pressure) (see lecture on Temperature)</a:t>
            </a:r>
          </a:p>
        </p:txBody>
      </p:sp>
    </p:spTree>
    <p:extLst>
      <p:ext uri="{BB962C8B-B14F-4D97-AF65-F5344CB8AC3E}">
        <p14:creationId xmlns:p14="http://schemas.microsoft.com/office/powerpoint/2010/main" val="40130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 descr="centric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-242888"/>
            <a:ext cx="4213225" cy="435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6" descr="dia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23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diatom3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5580063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2" descr="diatom_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381375"/>
            <a:ext cx="356393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in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5" name="Group 3"/>
          <p:cNvGrpSpPr>
            <a:grpSpLocks/>
          </p:cNvGrpSpPr>
          <p:nvPr/>
        </p:nvGrpSpPr>
        <p:grpSpPr bwMode="auto">
          <a:xfrm rot="649828">
            <a:off x="5308600" y="641350"/>
            <a:ext cx="1039813" cy="2800350"/>
            <a:chOff x="3344" y="404"/>
            <a:chExt cx="655" cy="1764"/>
          </a:xfrm>
        </p:grpSpPr>
        <p:sp>
          <p:nvSpPr>
            <p:cNvPr id="69661" name="Freeform 4"/>
            <p:cNvSpPr>
              <a:spLocks/>
            </p:cNvSpPr>
            <p:nvPr/>
          </p:nvSpPr>
          <p:spPr bwMode="auto">
            <a:xfrm rot="410557">
              <a:off x="3344" y="877"/>
              <a:ext cx="482" cy="1291"/>
            </a:xfrm>
            <a:custGeom>
              <a:avLst/>
              <a:gdLst>
                <a:gd name="T0" fmla="*/ 0 w 1067"/>
                <a:gd name="T1" fmla="*/ 1475 h 1272"/>
                <a:gd name="T2" fmla="*/ 0 w 1067"/>
                <a:gd name="T3" fmla="*/ 0 h 1272"/>
                <a:gd name="T4" fmla="*/ 0 w 1067"/>
                <a:gd name="T5" fmla="*/ 103 h 1272"/>
                <a:gd name="T6" fmla="*/ 0 w 1067"/>
                <a:gd name="T7" fmla="*/ 1025 h 1272"/>
                <a:gd name="T8" fmla="*/ 0 w 1067"/>
                <a:gd name="T9" fmla="*/ 1475 h 1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7"/>
                <a:gd name="T16" fmla="*/ 0 h 1272"/>
                <a:gd name="T17" fmla="*/ 1067 w 1067"/>
                <a:gd name="T18" fmla="*/ 1272 h 1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7" h="1272">
                  <a:moveTo>
                    <a:pt x="0" y="1272"/>
                  </a:moveTo>
                  <a:lnTo>
                    <a:pt x="966" y="0"/>
                  </a:lnTo>
                  <a:lnTo>
                    <a:pt x="1067" y="92"/>
                  </a:lnTo>
                  <a:lnTo>
                    <a:pt x="364" y="884"/>
                  </a:lnTo>
                  <a:lnTo>
                    <a:pt x="0" y="1272"/>
                  </a:ln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00FF99"/>
                </a:gs>
              </a:gsLst>
              <a:lin ang="18900000" scaled="1"/>
            </a:gradFill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62" name="Freeform 5"/>
            <p:cNvSpPr>
              <a:spLocks/>
            </p:cNvSpPr>
            <p:nvPr/>
          </p:nvSpPr>
          <p:spPr bwMode="auto">
            <a:xfrm rot="280362">
              <a:off x="3359" y="404"/>
              <a:ext cx="518" cy="1745"/>
            </a:xfrm>
            <a:custGeom>
              <a:avLst/>
              <a:gdLst>
                <a:gd name="T0" fmla="*/ 0 w 746"/>
                <a:gd name="T1" fmla="*/ 58565 h 1181"/>
                <a:gd name="T2" fmla="*/ 6 w 746"/>
                <a:gd name="T3" fmla="*/ 38767 h 1181"/>
                <a:gd name="T4" fmla="*/ 13 w 746"/>
                <a:gd name="T5" fmla="*/ 10562 h 1181"/>
                <a:gd name="T6" fmla="*/ 12 w 746"/>
                <a:gd name="T7" fmla="*/ 5952 h 1181"/>
                <a:gd name="T8" fmla="*/ 19 w 746"/>
                <a:gd name="T9" fmla="*/ 0 h 1181"/>
                <a:gd name="T10" fmla="*/ 19 w 746"/>
                <a:gd name="T11" fmla="*/ 22356 h 1181"/>
                <a:gd name="T12" fmla="*/ 17 w 746"/>
                <a:gd name="T13" fmla="*/ 17358 h 1181"/>
                <a:gd name="T14" fmla="*/ 1 w 746"/>
                <a:gd name="T15" fmla="*/ 54342 h 1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6"/>
                <a:gd name="T25" fmla="*/ 0 h 1181"/>
                <a:gd name="T26" fmla="*/ 746 w 746"/>
                <a:gd name="T27" fmla="*/ 1181 h 11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6" h="1181">
                  <a:moveTo>
                    <a:pt x="0" y="1181"/>
                  </a:moveTo>
                  <a:lnTo>
                    <a:pt x="200" y="782"/>
                  </a:lnTo>
                  <a:lnTo>
                    <a:pt x="518" y="213"/>
                  </a:lnTo>
                  <a:lnTo>
                    <a:pt x="439" y="120"/>
                  </a:lnTo>
                  <a:lnTo>
                    <a:pt x="744" y="0"/>
                  </a:lnTo>
                  <a:lnTo>
                    <a:pt x="746" y="451"/>
                  </a:lnTo>
                  <a:lnTo>
                    <a:pt x="650" y="350"/>
                  </a:lnTo>
                  <a:lnTo>
                    <a:pt x="58" y="109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00FF99"/>
                </a:gs>
              </a:gsLst>
              <a:lin ang="18900000" scaled="1"/>
            </a:gradFill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63" name="Freeform 6"/>
            <p:cNvSpPr>
              <a:spLocks/>
            </p:cNvSpPr>
            <p:nvPr/>
          </p:nvSpPr>
          <p:spPr bwMode="auto">
            <a:xfrm>
              <a:off x="3897" y="429"/>
              <a:ext cx="102" cy="693"/>
            </a:xfrm>
            <a:custGeom>
              <a:avLst/>
              <a:gdLst>
                <a:gd name="T0" fmla="*/ 0 w 102"/>
                <a:gd name="T1" fmla="*/ 666 h 693"/>
                <a:gd name="T2" fmla="*/ 50 w 102"/>
                <a:gd name="T3" fmla="*/ 0 h 693"/>
                <a:gd name="T4" fmla="*/ 102 w 102"/>
                <a:gd name="T5" fmla="*/ 54 h 693"/>
                <a:gd name="T6" fmla="*/ 51 w 102"/>
                <a:gd name="T7" fmla="*/ 693 h 693"/>
                <a:gd name="T8" fmla="*/ 0 w 102"/>
                <a:gd name="T9" fmla="*/ 666 h 6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693"/>
                <a:gd name="T17" fmla="*/ 102 w 102"/>
                <a:gd name="T18" fmla="*/ 693 h 6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693">
                  <a:moveTo>
                    <a:pt x="0" y="666"/>
                  </a:moveTo>
                  <a:lnTo>
                    <a:pt x="50" y="0"/>
                  </a:lnTo>
                  <a:lnTo>
                    <a:pt x="102" y="54"/>
                  </a:lnTo>
                  <a:lnTo>
                    <a:pt x="51" y="693"/>
                  </a:lnTo>
                  <a:lnTo>
                    <a:pt x="0" y="666"/>
                  </a:ln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00FF99"/>
                </a:gs>
              </a:gsLst>
              <a:lin ang="18900000" scaled="1"/>
            </a:gradFill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36" name="Oval 7"/>
          <p:cNvSpPr>
            <a:spLocks noChangeArrowheads="1"/>
          </p:cNvSpPr>
          <p:nvPr/>
        </p:nvSpPr>
        <p:spPr bwMode="auto">
          <a:xfrm>
            <a:off x="381000" y="79375"/>
            <a:ext cx="685800" cy="6858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grpSp>
        <p:nvGrpSpPr>
          <p:cNvPr id="69637" name="Group 8"/>
          <p:cNvGrpSpPr>
            <a:grpSpLocks/>
          </p:cNvGrpSpPr>
          <p:nvPr/>
        </p:nvGrpSpPr>
        <p:grpSpPr bwMode="auto">
          <a:xfrm rot="-1028344">
            <a:off x="1447800" y="771525"/>
            <a:ext cx="750888" cy="2657475"/>
            <a:chOff x="1296" y="444"/>
            <a:chExt cx="258" cy="858"/>
          </a:xfrm>
        </p:grpSpPr>
        <p:sp>
          <p:nvSpPr>
            <p:cNvPr id="69658" name="Freeform 9"/>
            <p:cNvSpPr>
              <a:spLocks/>
            </p:cNvSpPr>
            <p:nvPr/>
          </p:nvSpPr>
          <p:spPr bwMode="auto">
            <a:xfrm>
              <a:off x="1296" y="448"/>
              <a:ext cx="144" cy="690"/>
            </a:xfrm>
            <a:custGeom>
              <a:avLst/>
              <a:gdLst>
                <a:gd name="T0" fmla="*/ 0 w 144"/>
                <a:gd name="T1" fmla="*/ 0 h 690"/>
                <a:gd name="T2" fmla="*/ 144 w 144"/>
                <a:gd name="T3" fmla="*/ 674 h 690"/>
                <a:gd name="T4" fmla="*/ 110 w 144"/>
                <a:gd name="T5" fmla="*/ 690 h 690"/>
                <a:gd name="T6" fmla="*/ 36 w 144"/>
                <a:gd name="T7" fmla="*/ 239 h 690"/>
                <a:gd name="T8" fmla="*/ 0 w 144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690"/>
                <a:gd name="T17" fmla="*/ 144 w 144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690">
                  <a:moveTo>
                    <a:pt x="0" y="0"/>
                  </a:moveTo>
                  <a:lnTo>
                    <a:pt x="144" y="674"/>
                  </a:lnTo>
                  <a:lnTo>
                    <a:pt x="110" y="690"/>
                  </a:lnTo>
                  <a:lnTo>
                    <a:pt x="36" y="2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6350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59" name="Freeform 10"/>
            <p:cNvSpPr>
              <a:spLocks/>
            </p:cNvSpPr>
            <p:nvPr/>
          </p:nvSpPr>
          <p:spPr bwMode="auto">
            <a:xfrm>
              <a:off x="1296" y="444"/>
              <a:ext cx="258" cy="822"/>
            </a:xfrm>
            <a:custGeom>
              <a:avLst/>
              <a:gdLst>
                <a:gd name="T0" fmla="*/ 0 w 258"/>
                <a:gd name="T1" fmla="*/ 0 h 822"/>
                <a:gd name="T2" fmla="*/ 90 w 258"/>
                <a:gd name="T3" fmla="*/ 258 h 822"/>
                <a:gd name="T4" fmla="*/ 213 w 258"/>
                <a:gd name="T5" fmla="*/ 645 h 822"/>
                <a:gd name="T6" fmla="*/ 258 w 258"/>
                <a:gd name="T7" fmla="*/ 630 h 822"/>
                <a:gd name="T8" fmla="*/ 249 w 258"/>
                <a:gd name="T9" fmla="*/ 822 h 822"/>
                <a:gd name="T10" fmla="*/ 93 w 258"/>
                <a:gd name="T11" fmla="*/ 696 h 822"/>
                <a:gd name="T12" fmla="*/ 144 w 258"/>
                <a:gd name="T13" fmla="*/ 675 h 822"/>
                <a:gd name="T14" fmla="*/ 16 w 258"/>
                <a:gd name="T15" fmla="*/ 64 h 8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8"/>
                <a:gd name="T25" fmla="*/ 0 h 822"/>
                <a:gd name="T26" fmla="*/ 258 w 258"/>
                <a:gd name="T27" fmla="*/ 822 h 8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8" h="822">
                  <a:moveTo>
                    <a:pt x="0" y="0"/>
                  </a:moveTo>
                  <a:lnTo>
                    <a:pt x="90" y="258"/>
                  </a:lnTo>
                  <a:lnTo>
                    <a:pt x="213" y="645"/>
                  </a:lnTo>
                  <a:lnTo>
                    <a:pt x="258" y="630"/>
                  </a:lnTo>
                  <a:lnTo>
                    <a:pt x="249" y="822"/>
                  </a:lnTo>
                  <a:lnTo>
                    <a:pt x="93" y="696"/>
                  </a:lnTo>
                  <a:lnTo>
                    <a:pt x="144" y="675"/>
                  </a:lnTo>
                  <a:lnTo>
                    <a:pt x="16" y="64"/>
                  </a:lnTo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2700000" scaled="1"/>
            </a:gradFill>
            <a:ln w="9525">
              <a:solidFill>
                <a:srgbClr val="FFFF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60" name="Freeform 11"/>
            <p:cNvSpPr>
              <a:spLocks/>
            </p:cNvSpPr>
            <p:nvPr/>
          </p:nvSpPr>
          <p:spPr bwMode="auto">
            <a:xfrm>
              <a:off x="1356" y="1143"/>
              <a:ext cx="189" cy="159"/>
            </a:xfrm>
            <a:custGeom>
              <a:avLst/>
              <a:gdLst>
                <a:gd name="T0" fmla="*/ 24 w 189"/>
                <a:gd name="T1" fmla="*/ 0 h 159"/>
                <a:gd name="T2" fmla="*/ 189 w 189"/>
                <a:gd name="T3" fmla="*/ 123 h 159"/>
                <a:gd name="T4" fmla="*/ 162 w 189"/>
                <a:gd name="T5" fmla="*/ 159 h 159"/>
                <a:gd name="T6" fmla="*/ 0 w 189"/>
                <a:gd name="T7" fmla="*/ 33 h 159"/>
                <a:gd name="T8" fmla="*/ 24 w 189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159"/>
                <a:gd name="T17" fmla="*/ 189 w 189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159">
                  <a:moveTo>
                    <a:pt x="24" y="0"/>
                  </a:moveTo>
                  <a:lnTo>
                    <a:pt x="189" y="123"/>
                  </a:lnTo>
                  <a:lnTo>
                    <a:pt x="162" y="159"/>
                  </a:lnTo>
                  <a:lnTo>
                    <a:pt x="0" y="33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50000">
                  <a:srgbClr val="FFCC00"/>
                </a:gs>
                <a:gs pos="100000">
                  <a:srgbClr val="FFFFCC"/>
                </a:gs>
              </a:gsLst>
              <a:lin ang="0" scaled="1"/>
            </a:gradFill>
            <a:ln w="6350">
              <a:solidFill>
                <a:srgbClr val="FFCC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38" name="Freeform 12"/>
          <p:cNvSpPr>
            <a:spLocks/>
          </p:cNvSpPr>
          <p:nvPr/>
        </p:nvSpPr>
        <p:spPr bwMode="auto">
          <a:xfrm>
            <a:off x="2209800" y="3352800"/>
            <a:ext cx="1487488" cy="1155700"/>
          </a:xfrm>
          <a:custGeom>
            <a:avLst/>
            <a:gdLst>
              <a:gd name="T0" fmla="*/ 2147483647 w 877"/>
              <a:gd name="T1" fmla="*/ 2147483647 h 661"/>
              <a:gd name="T2" fmla="*/ 2147483647 w 877"/>
              <a:gd name="T3" fmla="*/ 2147483647 h 661"/>
              <a:gd name="T4" fmla="*/ 2147483647 w 877"/>
              <a:gd name="T5" fmla="*/ 2147483647 h 661"/>
              <a:gd name="T6" fmla="*/ 2147483647 w 877"/>
              <a:gd name="T7" fmla="*/ 2147483647 h 661"/>
              <a:gd name="T8" fmla="*/ 2147483647 w 877"/>
              <a:gd name="T9" fmla="*/ 2147483647 h 661"/>
              <a:gd name="T10" fmla="*/ 2147483647 w 877"/>
              <a:gd name="T11" fmla="*/ 2147483647 h 661"/>
              <a:gd name="T12" fmla="*/ 2147483647 w 877"/>
              <a:gd name="T13" fmla="*/ 2147483647 h 661"/>
              <a:gd name="T14" fmla="*/ 2147483647 w 877"/>
              <a:gd name="T15" fmla="*/ 2147483647 h 661"/>
              <a:gd name="T16" fmla="*/ 2147483647 w 877"/>
              <a:gd name="T17" fmla="*/ 2147483647 h 661"/>
              <a:gd name="T18" fmla="*/ 2147483647 w 877"/>
              <a:gd name="T19" fmla="*/ 2147483647 h 661"/>
              <a:gd name="T20" fmla="*/ 2147483647 w 877"/>
              <a:gd name="T21" fmla="*/ 0 h 661"/>
              <a:gd name="T22" fmla="*/ 2147483647 w 877"/>
              <a:gd name="T23" fmla="*/ 2147483647 h 661"/>
              <a:gd name="T24" fmla="*/ 2147483647 w 877"/>
              <a:gd name="T25" fmla="*/ 2147483647 h 661"/>
              <a:gd name="T26" fmla="*/ 2147483647 w 877"/>
              <a:gd name="T27" fmla="*/ 2147483647 h 661"/>
              <a:gd name="T28" fmla="*/ 2147483647 w 877"/>
              <a:gd name="T29" fmla="*/ 2147483647 h 661"/>
              <a:gd name="T30" fmla="*/ 2147483647 w 877"/>
              <a:gd name="T31" fmla="*/ 2147483647 h 661"/>
              <a:gd name="T32" fmla="*/ 2147483647 w 877"/>
              <a:gd name="T33" fmla="*/ 2147483647 h 661"/>
              <a:gd name="T34" fmla="*/ 2147483647 w 877"/>
              <a:gd name="T35" fmla="*/ 2147483647 h 661"/>
              <a:gd name="T36" fmla="*/ 2147483647 w 877"/>
              <a:gd name="T37" fmla="*/ 2147483647 h 661"/>
              <a:gd name="T38" fmla="*/ 2147483647 w 877"/>
              <a:gd name="T39" fmla="*/ 2147483647 h 661"/>
              <a:gd name="T40" fmla="*/ 2147483647 w 877"/>
              <a:gd name="T41" fmla="*/ 2147483647 h 661"/>
              <a:gd name="T42" fmla="*/ 2147483647 w 877"/>
              <a:gd name="T43" fmla="*/ 2147483647 h 661"/>
              <a:gd name="T44" fmla="*/ 2147483647 w 877"/>
              <a:gd name="T45" fmla="*/ 2147483647 h 661"/>
              <a:gd name="T46" fmla="*/ 2147483647 w 877"/>
              <a:gd name="T47" fmla="*/ 2147483647 h 661"/>
              <a:gd name="T48" fmla="*/ 2147483647 w 877"/>
              <a:gd name="T49" fmla="*/ 2147483647 h 661"/>
              <a:gd name="T50" fmla="*/ 2147483647 w 877"/>
              <a:gd name="T51" fmla="*/ 2147483647 h 661"/>
              <a:gd name="T52" fmla="*/ 2147483647 w 877"/>
              <a:gd name="T53" fmla="*/ 2147483647 h 661"/>
              <a:gd name="T54" fmla="*/ 2147483647 w 877"/>
              <a:gd name="T55" fmla="*/ 2147483647 h 661"/>
              <a:gd name="T56" fmla="*/ 2147483647 w 877"/>
              <a:gd name="T57" fmla="*/ 2147483647 h 661"/>
              <a:gd name="T58" fmla="*/ 2147483647 w 877"/>
              <a:gd name="T59" fmla="*/ 2147483647 h 661"/>
              <a:gd name="T60" fmla="*/ 2147483647 w 877"/>
              <a:gd name="T61" fmla="*/ 2147483647 h 661"/>
              <a:gd name="T62" fmla="*/ 2147483647 w 877"/>
              <a:gd name="T63" fmla="*/ 2147483647 h 661"/>
              <a:gd name="T64" fmla="*/ 2147483647 w 877"/>
              <a:gd name="T65" fmla="*/ 2147483647 h 661"/>
              <a:gd name="T66" fmla="*/ 2147483647 w 877"/>
              <a:gd name="T67" fmla="*/ 2147483647 h 661"/>
              <a:gd name="T68" fmla="*/ 2147483647 w 877"/>
              <a:gd name="T69" fmla="*/ 2147483647 h 661"/>
              <a:gd name="T70" fmla="*/ 2147483647 w 877"/>
              <a:gd name="T71" fmla="*/ 2147483647 h 661"/>
              <a:gd name="T72" fmla="*/ 2147483647 w 877"/>
              <a:gd name="T73" fmla="*/ 2147483647 h 661"/>
              <a:gd name="T74" fmla="*/ 2147483647 w 877"/>
              <a:gd name="T75" fmla="*/ 2147483647 h 661"/>
              <a:gd name="T76" fmla="*/ 2147483647 w 877"/>
              <a:gd name="T77" fmla="*/ 2147483647 h 661"/>
              <a:gd name="T78" fmla="*/ 2147483647 w 877"/>
              <a:gd name="T79" fmla="*/ 2147483647 h 661"/>
              <a:gd name="T80" fmla="*/ 2147483647 w 877"/>
              <a:gd name="T81" fmla="*/ 2147483647 h 661"/>
              <a:gd name="T82" fmla="*/ 2147483647 w 877"/>
              <a:gd name="T83" fmla="*/ 2147483647 h 661"/>
              <a:gd name="T84" fmla="*/ 2147483647 w 877"/>
              <a:gd name="T85" fmla="*/ 2147483647 h 661"/>
              <a:gd name="T86" fmla="*/ 2147483647 w 877"/>
              <a:gd name="T87" fmla="*/ 2147483647 h 661"/>
              <a:gd name="T88" fmla="*/ 2147483647 w 877"/>
              <a:gd name="T89" fmla="*/ 2147483647 h 661"/>
              <a:gd name="T90" fmla="*/ 2147483647 w 877"/>
              <a:gd name="T91" fmla="*/ 2147483647 h 661"/>
              <a:gd name="T92" fmla="*/ 2147483647 w 877"/>
              <a:gd name="T93" fmla="*/ 2147483647 h 661"/>
              <a:gd name="T94" fmla="*/ 2147483647 w 877"/>
              <a:gd name="T95" fmla="*/ 2147483647 h 661"/>
              <a:gd name="T96" fmla="*/ 2147483647 w 877"/>
              <a:gd name="T97" fmla="*/ 2147483647 h 661"/>
              <a:gd name="T98" fmla="*/ 2147483647 w 877"/>
              <a:gd name="T99" fmla="*/ 2147483647 h 661"/>
              <a:gd name="T100" fmla="*/ 2147483647 w 877"/>
              <a:gd name="T101" fmla="*/ 2147483647 h 661"/>
              <a:gd name="T102" fmla="*/ 2147483647 w 877"/>
              <a:gd name="T103" fmla="*/ 2147483647 h 661"/>
              <a:gd name="T104" fmla="*/ 2147483647 w 877"/>
              <a:gd name="T105" fmla="*/ 2147483647 h 6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877"/>
              <a:gd name="T160" fmla="*/ 0 h 661"/>
              <a:gd name="T161" fmla="*/ 877 w 877"/>
              <a:gd name="T162" fmla="*/ 661 h 66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877" h="661">
                <a:moveTo>
                  <a:pt x="360" y="129"/>
                </a:moveTo>
                <a:lnTo>
                  <a:pt x="355" y="133"/>
                </a:lnTo>
                <a:lnTo>
                  <a:pt x="343" y="143"/>
                </a:lnTo>
                <a:lnTo>
                  <a:pt x="323" y="160"/>
                </a:lnTo>
                <a:lnTo>
                  <a:pt x="300" y="180"/>
                </a:lnTo>
                <a:lnTo>
                  <a:pt x="271" y="206"/>
                </a:lnTo>
                <a:lnTo>
                  <a:pt x="239" y="233"/>
                </a:lnTo>
                <a:lnTo>
                  <a:pt x="204" y="263"/>
                </a:lnTo>
                <a:lnTo>
                  <a:pt x="170" y="293"/>
                </a:lnTo>
                <a:lnTo>
                  <a:pt x="136" y="325"/>
                </a:lnTo>
                <a:lnTo>
                  <a:pt x="102" y="356"/>
                </a:lnTo>
                <a:lnTo>
                  <a:pt x="71" y="385"/>
                </a:lnTo>
                <a:lnTo>
                  <a:pt x="45" y="410"/>
                </a:lnTo>
                <a:lnTo>
                  <a:pt x="23" y="433"/>
                </a:lnTo>
                <a:lnTo>
                  <a:pt x="8" y="451"/>
                </a:lnTo>
                <a:lnTo>
                  <a:pt x="0" y="465"/>
                </a:lnTo>
                <a:lnTo>
                  <a:pt x="0" y="471"/>
                </a:lnTo>
                <a:lnTo>
                  <a:pt x="16" y="471"/>
                </a:lnTo>
                <a:lnTo>
                  <a:pt x="46" y="459"/>
                </a:lnTo>
                <a:lnTo>
                  <a:pt x="88" y="438"/>
                </a:lnTo>
                <a:lnTo>
                  <a:pt x="140" y="407"/>
                </a:lnTo>
                <a:lnTo>
                  <a:pt x="199" y="371"/>
                </a:lnTo>
                <a:lnTo>
                  <a:pt x="264" y="329"/>
                </a:lnTo>
                <a:lnTo>
                  <a:pt x="333" y="284"/>
                </a:lnTo>
                <a:lnTo>
                  <a:pt x="405" y="237"/>
                </a:lnTo>
                <a:lnTo>
                  <a:pt x="475" y="192"/>
                </a:lnTo>
                <a:lnTo>
                  <a:pt x="544" y="146"/>
                </a:lnTo>
                <a:lnTo>
                  <a:pt x="608" y="104"/>
                </a:lnTo>
                <a:lnTo>
                  <a:pt x="668" y="67"/>
                </a:lnTo>
                <a:lnTo>
                  <a:pt x="719" y="37"/>
                </a:lnTo>
                <a:lnTo>
                  <a:pt x="759" y="14"/>
                </a:lnTo>
                <a:lnTo>
                  <a:pt x="788" y="2"/>
                </a:lnTo>
                <a:lnTo>
                  <a:pt x="803" y="0"/>
                </a:lnTo>
                <a:lnTo>
                  <a:pt x="802" y="9"/>
                </a:lnTo>
                <a:lnTo>
                  <a:pt x="792" y="23"/>
                </a:lnTo>
                <a:lnTo>
                  <a:pt x="772" y="44"/>
                </a:lnTo>
                <a:lnTo>
                  <a:pt x="745" y="68"/>
                </a:lnTo>
                <a:lnTo>
                  <a:pt x="712" y="98"/>
                </a:lnTo>
                <a:lnTo>
                  <a:pt x="675" y="130"/>
                </a:lnTo>
                <a:lnTo>
                  <a:pt x="634" y="164"/>
                </a:lnTo>
                <a:lnTo>
                  <a:pt x="594" y="199"/>
                </a:lnTo>
                <a:lnTo>
                  <a:pt x="552" y="235"/>
                </a:lnTo>
                <a:lnTo>
                  <a:pt x="512" y="269"/>
                </a:lnTo>
                <a:lnTo>
                  <a:pt x="475" y="303"/>
                </a:lnTo>
                <a:lnTo>
                  <a:pt x="443" y="332"/>
                </a:lnTo>
                <a:lnTo>
                  <a:pt x="417" y="359"/>
                </a:lnTo>
                <a:lnTo>
                  <a:pt x="398" y="382"/>
                </a:lnTo>
                <a:lnTo>
                  <a:pt x="389" y="400"/>
                </a:lnTo>
                <a:lnTo>
                  <a:pt x="391" y="409"/>
                </a:lnTo>
                <a:lnTo>
                  <a:pt x="397" y="413"/>
                </a:lnTo>
                <a:lnTo>
                  <a:pt x="407" y="412"/>
                </a:lnTo>
                <a:lnTo>
                  <a:pt x="422" y="409"/>
                </a:lnTo>
                <a:lnTo>
                  <a:pt x="441" y="402"/>
                </a:lnTo>
                <a:lnTo>
                  <a:pt x="461" y="395"/>
                </a:lnTo>
                <a:lnTo>
                  <a:pt x="484" y="385"/>
                </a:lnTo>
                <a:lnTo>
                  <a:pt x="507" y="374"/>
                </a:lnTo>
                <a:lnTo>
                  <a:pt x="532" y="362"/>
                </a:lnTo>
                <a:lnTo>
                  <a:pt x="556" y="352"/>
                </a:lnTo>
                <a:lnTo>
                  <a:pt x="580" y="342"/>
                </a:lnTo>
                <a:lnTo>
                  <a:pt x="602" y="332"/>
                </a:lnTo>
                <a:lnTo>
                  <a:pt x="624" y="322"/>
                </a:lnTo>
                <a:lnTo>
                  <a:pt x="642" y="318"/>
                </a:lnTo>
                <a:lnTo>
                  <a:pt x="658" y="314"/>
                </a:lnTo>
                <a:lnTo>
                  <a:pt x="669" y="314"/>
                </a:lnTo>
                <a:lnTo>
                  <a:pt x="678" y="315"/>
                </a:lnTo>
                <a:lnTo>
                  <a:pt x="680" y="321"/>
                </a:lnTo>
                <a:lnTo>
                  <a:pt x="678" y="328"/>
                </a:lnTo>
                <a:lnTo>
                  <a:pt x="672" y="337"/>
                </a:lnTo>
                <a:lnTo>
                  <a:pt x="665" y="346"/>
                </a:lnTo>
                <a:lnTo>
                  <a:pt x="654" y="358"/>
                </a:lnTo>
                <a:lnTo>
                  <a:pt x="642" y="368"/>
                </a:lnTo>
                <a:lnTo>
                  <a:pt x="629" y="381"/>
                </a:lnTo>
                <a:lnTo>
                  <a:pt x="617" y="393"/>
                </a:lnTo>
                <a:lnTo>
                  <a:pt x="603" y="406"/>
                </a:lnTo>
                <a:lnTo>
                  <a:pt x="591" y="418"/>
                </a:lnTo>
                <a:lnTo>
                  <a:pt x="578" y="431"/>
                </a:lnTo>
                <a:lnTo>
                  <a:pt x="569" y="441"/>
                </a:lnTo>
                <a:lnTo>
                  <a:pt x="560" y="452"/>
                </a:lnTo>
                <a:lnTo>
                  <a:pt x="556" y="461"/>
                </a:lnTo>
                <a:lnTo>
                  <a:pt x="554" y="470"/>
                </a:lnTo>
                <a:lnTo>
                  <a:pt x="556" y="475"/>
                </a:lnTo>
                <a:lnTo>
                  <a:pt x="559" y="478"/>
                </a:lnTo>
                <a:lnTo>
                  <a:pt x="566" y="479"/>
                </a:lnTo>
                <a:lnTo>
                  <a:pt x="573" y="479"/>
                </a:lnTo>
                <a:lnTo>
                  <a:pt x="583" y="477"/>
                </a:lnTo>
                <a:lnTo>
                  <a:pt x="593" y="475"/>
                </a:lnTo>
                <a:lnTo>
                  <a:pt x="605" y="472"/>
                </a:lnTo>
                <a:lnTo>
                  <a:pt x="616" y="468"/>
                </a:lnTo>
                <a:lnTo>
                  <a:pt x="630" y="464"/>
                </a:lnTo>
                <a:lnTo>
                  <a:pt x="642" y="462"/>
                </a:lnTo>
                <a:lnTo>
                  <a:pt x="654" y="458"/>
                </a:lnTo>
                <a:lnTo>
                  <a:pt x="666" y="455"/>
                </a:lnTo>
                <a:lnTo>
                  <a:pt x="678" y="452"/>
                </a:lnTo>
                <a:lnTo>
                  <a:pt x="688" y="451"/>
                </a:lnTo>
                <a:lnTo>
                  <a:pt x="697" y="450"/>
                </a:lnTo>
                <a:lnTo>
                  <a:pt x="704" y="451"/>
                </a:lnTo>
                <a:lnTo>
                  <a:pt x="711" y="453"/>
                </a:lnTo>
                <a:lnTo>
                  <a:pt x="712" y="456"/>
                </a:lnTo>
                <a:lnTo>
                  <a:pt x="713" y="460"/>
                </a:lnTo>
                <a:lnTo>
                  <a:pt x="713" y="465"/>
                </a:lnTo>
                <a:lnTo>
                  <a:pt x="713" y="470"/>
                </a:lnTo>
                <a:lnTo>
                  <a:pt x="711" y="477"/>
                </a:lnTo>
                <a:lnTo>
                  <a:pt x="710" y="482"/>
                </a:lnTo>
                <a:lnTo>
                  <a:pt x="707" y="489"/>
                </a:lnTo>
                <a:lnTo>
                  <a:pt x="705" y="495"/>
                </a:lnTo>
                <a:lnTo>
                  <a:pt x="702" y="503"/>
                </a:lnTo>
                <a:lnTo>
                  <a:pt x="700" y="509"/>
                </a:lnTo>
                <a:lnTo>
                  <a:pt x="697" y="515"/>
                </a:lnTo>
                <a:lnTo>
                  <a:pt x="696" y="521"/>
                </a:lnTo>
                <a:lnTo>
                  <a:pt x="694" y="527"/>
                </a:lnTo>
                <a:lnTo>
                  <a:pt x="694" y="531"/>
                </a:lnTo>
                <a:lnTo>
                  <a:pt x="695" y="535"/>
                </a:lnTo>
                <a:lnTo>
                  <a:pt x="698" y="538"/>
                </a:lnTo>
                <a:lnTo>
                  <a:pt x="700" y="541"/>
                </a:lnTo>
                <a:lnTo>
                  <a:pt x="703" y="543"/>
                </a:lnTo>
                <a:lnTo>
                  <a:pt x="707" y="545"/>
                </a:lnTo>
                <a:lnTo>
                  <a:pt x="713" y="545"/>
                </a:lnTo>
                <a:lnTo>
                  <a:pt x="718" y="546"/>
                </a:lnTo>
                <a:lnTo>
                  <a:pt x="724" y="546"/>
                </a:lnTo>
                <a:lnTo>
                  <a:pt x="730" y="546"/>
                </a:lnTo>
                <a:lnTo>
                  <a:pt x="738" y="546"/>
                </a:lnTo>
                <a:lnTo>
                  <a:pt x="743" y="547"/>
                </a:lnTo>
                <a:lnTo>
                  <a:pt x="751" y="547"/>
                </a:lnTo>
                <a:lnTo>
                  <a:pt x="757" y="547"/>
                </a:lnTo>
                <a:lnTo>
                  <a:pt x="764" y="547"/>
                </a:lnTo>
                <a:lnTo>
                  <a:pt x="768" y="550"/>
                </a:lnTo>
                <a:lnTo>
                  <a:pt x="774" y="550"/>
                </a:lnTo>
                <a:lnTo>
                  <a:pt x="778" y="552"/>
                </a:lnTo>
                <a:lnTo>
                  <a:pt x="782" y="552"/>
                </a:lnTo>
                <a:lnTo>
                  <a:pt x="785" y="555"/>
                </a:lnTo>
                <a:lnTo>
                  <a:pt x="787" y="557"/>
                </a:lnTo>
                <a:lnTo>
                  <a:pt x="789" y="560"/>
                </a:lnTo>
                <a:lnTo>
                  <a:pt x="793" y="563"/>
                </a:lnTo>
                <a:lnTo>
                  <a:pt x="795" y="567"/>
                </a:lnTo>
                <a:lnTo>
                  <a:pt x="797" y="571"/>
                </a:lnTo>
                <a:lnTo>
                  <a:pt x="799" y="575"/>
                </a:lnTo>
                <a:lnTo>
                  <a:pt x="802" y="579"/>
                </a:lnTo>
                <a:lnTo>
                  <a:pt x="804" y="584"/>
                </a:lnTo>
                <a:lnTo>
                  <a:pt x="806" y="589"/>
                </a:lnTo>
                <a:lnTo>
                  <a:pt x="808" y="592"/>
                </a:lnTo>
                <a:lnTo>
                  <a:pt x="810" y="596"/>
                </a:lnTo>
                <a:lnTo>
                  <a:pt x="812" y="600"/>
                </a:lnTo>
                <a:lnTo>
                  <a:pt x="814" y="604"/>
                </a:lnTo>
                <a:lnTo>
                  <a:pt x="816" y="607"/>
                </a:lnTo>
                <a:lnTo>
                  <a:pt x="819" y="609"/>
                </a:lnTo>
                <a:lnTo>
                  <a:pt x="821" y="613"/>
                </a:lnTo>
                <a:lnTo>
                  <a:pt x="824" y="616"/>
                </a:lnTo>
                <a:lnTo>
                  <a:pt x="828" y="620"/>
                </a:lnTo>
                <a:lnTo>
                  <a:pt x="833" y="624"/>
                </a:lnTo>
                <a:lnTo>
                  <a:pt x="837" y="628"/>
                </a:lnTo>
                <a:lnTo>
                  <a:pt x="842" y="632"/>
                </a:lnTo>
                <a:lnTo>
                  <a:pt x="846" y="636"/>
                </a:lnTo>
                <a:lnTo>
                  <a:pt x="852" y="640"/>
                </a:lnTo>
                <a:lnTo>
                  <a:pt x="855" y="644"/>
                </a:lnTo>
                <a:lnTo>
                  <a:pt x="860" y="649"/>
                </a:lnTo>
                <a:lnTo>
                  <a:pt x="864" y="652"/>
                </a:lnTo>
                <a:lnTo>
                  <a:pt x="869" y="655"/>
                </a:lnTo>
                <a:lnTo>
                  <a:pt x="870" y="657"/>
                </a:lnTo>
                <a:lnTo>
                  <a:pt x="874" y="659"/>
                </a:lnTo>
                <a:lnTo>
                  <a:pt x="875" y="660"/>
                </a:lnTo>
                <a:lnTo>
                  <a:pt x="876" y="660"/>
                </a:lnTo>
              </a:path>
            </a:pathLst>
          </a:custGeom>
          <a:noFill/>
          <a:ln w="47371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grpSp>
        <p:nvGrpSpPr>
          <p:cNvPr id="69639" name="Group 13"/>
          <p:cNvGrpSpPr>
            <a:grpSpLocks/>
          </p:cNvGrpSpPr>
          <p:nvPr/>
        </p:nvGrpSpPr>
        <p:grpSpPr bwMode="auto">
          <a:xfrm>
            <a:off x="5060950" y="4799013"/>
            <a:ext cx="1339850" cy="458787"/>
            <a:chOff x="3290" y="2904"/>
            <a:chExt cx="524" cy="200"/>
          </a:xfrm>
        </p:grpSpPr>
        <p:sp>
          <p:nvSpPr>
            <p:cNvPr id="69653" name="Freeform 14"/>
            <p:cNvSpPr>
              <a:spLocks/>
            </p:cNvSpPr>
            <p:nvPr/>
          </p:nvSpPr>
          <p:spPr bwMode="auto">
            <a:xfrm>
              <a:off x="3584" y="2904"/>
              <a:ext cx="230" cy="117"/>
            </a:xfrm>
            <a:custGeom>
              <a:avLst/>
              <a:gdLst>
                <a:gd name="T0" fmla="*/ 0 w 230"/>
                <a:gd name="T1" fmla="*/ 44 h 117"/>
                <a:gd name="T2" fmla="*/ 0 w 230"/>
                <a:gd name="T3" fmla="*/ 44 h 117"/>
                <a:gd name="T4" fmla="*/ 27 w 230"/>
                <a:gd name="T5" fmla="*/ 99 h 117"/>
                <a:gd name="T6" fmla="*/ 63 w 230"/>
                <a:gd name="T7" fmla="*/ 88 h 117"/>
                <a:gd name="T8" fmla="*/ 77 w 230"/>
                <a:gd name="T9" fmla="*/ 116 h 117"/>
                <a:gd name="T10" fmla="*/ 229 w 230"/>
                <a:gd name="T11" fmla="*/ 0 h 117"/>
                <a:gd name="T12" fmla="*/ 23 w 230"/>
                <a:gd name="T13" fmla="*/ 3 h 117"/>
                <a:gd name="T14" fmla="*/ 36 w 230"/>
                <a:gd name="T15" fmla="*/ 32 h 117"/>
                <a:gd name="T16" fmla="*/ 0 w 230"/>
                <a:gd name="T17" fmla="*/ 44 h 117"/>
                <a:gd name="T18" fmla="*/ 0 w 230"/>
                <a:gd name="T19" fmla="*/ 44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0"/>
                <a:gd name="T31" fmla="*/ 0 h 117"/>
                <a:gd name="T32" fmla="*/ 230 w 230"/>
                <a:gd name="T33" fmla="*/ 117 h 1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0" h="117">
                  <a:moveTo>
                    <a:pt x="0" y="44"/>
                  </a:moveTo>
                  <a:lnTo>
                    <a:pt x="0" y="44"/>
                  </a:lnTo>
                  <a:lnTo>
                    <a:pt x="27" y="99"/>
                  </a:lnTo>
                  <a:lnTo>
                    <a:pt x="63" y="88"/>
                  </a:lnTo>
                  <a:lnTo>
                    <a:pt x="77" y="116"/>
                  </a:lnTo>
                  <a:lnTo>
                    <a:pt x="229" y="0"/>
                  </a:lnTo>
                  <a:lnTo>
                    <a:pt x="23" y="3"/>
                  </a:lnTo>
                  <a:lnTo>
                    <a:pt x="36" y="32"/>
                  </a:lnTo>
                  <a:lnTo>
                    <a:pt x="0" y="44"/>
                  </a:lnTo>
                </a:path>
              </a:pathLst>
            </a:custGeom>
            <a:solidFill>
              <a:srgbClr val="0080FF"/>
            </a:solidFill>
            <a:ln w="920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54" name="Freeform 15"/>
            <p:cNvSpPr>
              <a:spLocks/>
            </p:cNvSpPr>
            <p:nvPr/>
          </p:nvSpPr>
          <p:spPr bwMode="auto">
            <a:xfrm>
              <a:off x="3495" y="2955"/>
              <a:ext cx="97" cy="79"/>
            </a:xfrm>
            <a:custGeom>
              <a:avLst/>
              <a:gdLst>
                <a:gd name="T0" fmla="*/ 70 w 97"/>
                <a:gd name="T1" fmla="*/ 0 h 79"/>
                <a:gd name="T2" fmla="*/ 70 w 97"/>
                <a:gd name="T3" fmla="*/ 0 h 79"/>
                <a:gd name="T4" fmla="*/ 96 w 97"/>
                <a:gd name="T5" fmla="*/ 55 h 79"/>
                <a:gd name="T6" fmla="*/ 28 w 97"/>
                <a:gd name="T7" fmla="*/ 78 h 79"/>
                <a:gd name="T8" fmla="*/ 0 w 97"/>
                <a:gd name="T9" fmla="*/ 22 h 79"/>
                <a:gd name="T10" fmla="*/ 70 w 97"/>
                <a:gd name="T11" fmla="*/ 0 h 79"/>
                <a:gd name="T12" fmla="*/ 70 w 97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7"/>
                <a:gd name="T22" fmla="*/ 0 h 79"/>
                <a:gd name="T23" fmla="*/ 97 w 97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7" h="79">
                  <a:moveTo>
                    <a:pt x="70" y="0"/>
                  </a:moveTo>
                  <a:lnTo>
                    <a:pt x="70" y="0"/>
                  </a:lnTo>
                  <a:lnTo>
                    <a:pt x="96" y="55"/>
                  </a:lnTo>
                  <a:lnTo>
                    <a:pt x="28" y="78"/>
                  </a:lnTo>
                  <a:lnTo>
                    <a:pt x="0" y="22"/>
                  </a:lnTo>
                  <a:lnTo>
                    <a:pt x="70" y="0"/>
                  </a:lnTo>
                </a:path>
              </a:pathLst>
            </a:custGeom>
            <a:solidFill>
              <a:srgbClr val="0080FF"/>
            </a:solidFill>
            <a:ln w="920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55" name="Freeform 16"/>
            <p:cNvSpPr>
              <a:spLocks/>
            </p:cNvSpPr>
            <p:nvPr/>
          </p:nvSpPr>
          <p:spPr bwMode="auto">
            <a:xfrm>
              <a:off x="3413" y="2987"/>
              <a:ext cx="82" cy="76"/>
            </a:xfrm>
            <a:custGeom>
              <a:avLst/>
              <a:gdLst>
                <a:gd name="T0" fmla="*/ 55 w 82"/>
                <a:gd name="T1" fmla="*/ 0 h 76"/>
                <a:gd name="T2" fmla="*/ 55 w 82"/>
                <a:gd name="T3" fmla="*/ 0 h 76"/>
                <a:gd name="T4" fmla="*/ 81 w 82"/>
                <a:gd name="T5" fmla="*/ 57 h 76"/>
                <a:gd name="T6" fmla="*/ 28 w 82"/>
                <a:gd name="T7" fmla="*/ 75 h 76"/>
                <a:gd name="T8" fmla="*/ 0 w 82"/>
                <a:gd name="T9" fmla="*/ 16 h 76"/>
                <a:gd name="T10" fmla="*/ 55 w 82"/>
                <a:gd name="T11" fmla="*/ 0 h 76"/>
                <a:gd name="T12" fmla="*/ 55 w 82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76"/>
                <a:gd name="T23" fmla="*/ 82 w 82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76">
                  <a:moveTo>
                    <a:pt x="55" y="0"/>
                  </a:moveTo>
                  <a:lnTo>
                    <a:pt x="55" y="0"/>
                  </a:lnTo>
                  <a:lnTo>
                    <a:pt x="81" y="57"/>
                  </a:lnTo>
                  <a:lnTo>
                    <a:pt x="28" y="75"/>
                  </a:lnTo>
                  <a:lnTo>
                    <a:pt x="0" y="16"/>
                  </a:lnTo>
                  <a:lnTo>
                    <a:pt x="55" y="0"/>
                  </a:lnTo>
                </a:path>
              </a:pathLst>
            </a:custGeom>
            <a:solidFill>
              <a:srgbClr val="0080FF"/>
            </a:solidFill>
            <a:ln w="920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56" name="Freeform 17"/>
            <p:cNvSpPr>
              <a:spLocks/>
            </p:cNvSpPr>
            <p:nvPr/>
          </p:nvSpPr>
          <p:spPr bwMode="auto">
            <a:xfrm>
              <a:off x="3347" y="3015"/>
              <a:ext cx="64" cy="69"/>
            </a:xfrm>
            <a:custGeom>
              <a:avLst/>
              <a:gdLst>
                <a:gd name="T0" fmla="*/ 36 w 64"/>
                <a:gd name="T1" fmla="*/ 0 h 69"/>
                <a:gd name="T2" fmla="*/ 36 w 64"/>
                <a:gd name="T3" fmla="*/ 0 h 69"/>
                <a:gd name="T4" fmla="*/ 63 w 64"/>
                <a:gd name="T5" fmla="*/ 57 h 69"/>
                <a:gd name="T6" fmla="*/ 27 w 64"/>
                <a:gd name="T7" fmla="*/ 68 h 69"/>
                <a:gd name="T8" fmla="*/ 0 w 64"/>
                <a:gd name="T9" fmla="*/ 11 h 69"/>
                <a:gd name="T10" fmla="*/ 36 w 64"/>
                <a:gd name="T11" fmla="*/ 0 h 69"/>
                <a:gd name="T12" fmla="*/ 36 w 6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69"/>
                <a:gd name="T23" fmla="*/ 64 w 64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69">
                  <a:moveTo>
                    <a:pt x="36" y="0"/>
                  </a:moveTo>
                  <a:lnTo>
                    <a:pt x="36" y="0"/>
                  </a:lnTo>
                  <a:lnTo>
                    <a:pt x="63" y="57"/>
                  </a:lnTo>
                  <a:lnTo>
                    <a:pt x="27" y="68"/>
                  </a:lnTo>
                  <a:lnTo>
                    <a:pt x="0" y="11"/>
                  </a:lnTo>
                  <a:lnTo>
                    <a:pt x="36" y="0"/>
                  </a:lnTo>
                </a:path>
              </a:pathLst>
            </a:custGeom>
            <a:solidFill>
              <a:srgbClr val="0080FF"/>
            </a:solidFill>
            <a:ln w="920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69657" name="Freeform 18"/>
            <p:cNvSpPr>
              <a:spLocks/>
            </p:cNvSpPr>
            <p:nvPr/>
          </p:nvSpPr>
          <p:spPr bwMode="auto">
            <a:xfrm>
              <a:off x="3290" y="3039"/>
              <a:ext cx="45" cy="65"/>
            </a:xfrm>
            <a:custGeom>
              <a:avLst/>
              <a:gdLst>
                <a:gd name="T0" fmla="*/ 17 w 45"/>
                <a:gd name="T1" fmla="*/ 0 h 65"/>
                <a:gd name="T2" fmla="*/ 17 w 45"/>
                <a:gd name="T3" fmla="*/ 0 h 65"/>
                <a:gd name="T4" fmla="*/ 44 w 45"/>
                <a:gd name="T5" fmla="*/ 58 h 65"/>
                <a:gd name="T6" fmla="*/ 28 w 45"/>
                <a:gd name="T7" fmla="*/ 64 h 65"/>
                <a:gd name="T8" fmla="*/ 0 w 45"/>
                <a:gd name="T9" fmla="*/ 5 h 65"/>
                <a:gd name="T10" fmla="*/ 17 w 45"/>
                <a:gd name="T11" fmla="*/ 0 h 65"/>
                <a:gd name="T12" fmla="*/ 17 w 45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65"/>
                <a:gd name="T23" fmla="*/ 45 w 45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65">
                  <a:moveTo>
                    <a:pt x="17" y="0"/>
                  </a:moveTo>
                  <a:lnTo>
                    <a:pt x="17" y="0"/>
                  </a:lnTo>
                  <a:lnTo>
                    <a:pt x="44" y="58"/>
                  </a:lnTo>
                  <a:lnTo>
                    <a:pt x="28" y="64"/>
                  </a:lnTo>
                  <a:lnTo>
                    <a:pt x="0" y="5"/>
                  </a:lnTo>
                  <a:lnTo>
                    <a:pt x="17" y="0"/>
                  </a:lnTo>
                </a:path>
              </a:pathLst>
            </a:custGeom>
            <a:solidFill>
              <a:srgbClr val="0080FF"/>
            </a:solidFill>
            <a:ln w="920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ZA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40" name="Freeform 19"/>
          <p:cNvSpPr>
            <a:spLocks/>
          </p:cNvSpPr>
          <p:nvPr/>
        </p:nvSpPr>
        <p:spPr bwMode="auto">
          <a:xfrm>
            <a:off x="2998788" y="5351463"/>
            <a:ext cx="1390650" cy="927100"/>
          </a:xfrm>
          <a:custGeom>
            <a:avLst/>
            <a:gdLst>
              <a:gd name="T0" fmla="*/ 0 w 540"/>
              <a:gd name="T1" fmla="*/ 2147483647 h 430"/>
              <a:gd name="T2" fmla="*/ 0 w 540"/>
              <a:gd name="T3" fmla="*/ 2147483647 h 430"/>
              <a:gd name="T4" fmla="*/ 2147483647 w 540"/>
              <a:gd name="T5" fmla="*/ 2147483647 h 430"/>
              <a:gd name="T6" fmla="*/ 2147483647 w 540"/>
              <a:gd name="T7" fmla="*/ 2147483647 h 430"/>
              <a:gd name="T8" fmla="*/ 2147483647 w 540"/>
              <a:gd name="T9" fmla="*/ 2147483647 h 430"/>
              <a:gd name="T10" fmla="*/ 2147483647 w 540"/>
              <a:gd name="T11" fmla="*/ 0 h 430"/>
              <a:gd name="T12" fmla="*/ 2147483647 w 540"/>
              <a:gd name="T13" fmla="*/ 2147483647 h 430"/>
              <a:gd name="T14" fmla="*/ 2147483647 w 540"/>
              <a:gd name="T15" fmla="*/ 2147483647 h 430"/>
              <a:gd name="T16" fmla="*/ 2147483647 w 540"/>
              <a:gd name="T17" fmla="*/ 2147483647 h 430"/>
              <a:gd name="T18" fmla="*/ 0 w 540"/>
              <a:gd name="T19" fmla="*/ 2147483647 h 430"/>
              <a:gd name="T20" fmla="*/ 0 w 540"/>
              <a:gd name="T21" fmla="*/ 2147483647 h 4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0"/>
              <a:gd name="T34" fmla="*/ 0 h 430"/>
              <a:gd name="T35" fmla="*/ 540 w 540"/>
              <a:gd name="T36" fmla="*/ 430 h 4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0" h="430">
                <a:moveTo>
                  <a:pt x="0" y="429"/>
                </a:moveTo>
                <a:lnTo>
                  <a:pt x="0" y="429"/>
                </a:lnTo>
                <a:lnTo>
                  <a:pt x="152" y="384"/>
                </a:lnTo>
                <a:lnTo>
                  <a:pt x="117" y="374"/>
                </a:lnTo>
                <a:lnTo>
                  <a:pt x="197" y="302"/>
                </a:lnTo>
                <a:lnTo>
                  <a:pt x="539" y="0"/>
                </a:lnTo>
                <a:lnTo>
                  <a:pt x="156" y="273"/>
                </a:lnTo>
                <a:lnTo>
                  <a:pt x="66" y="334"/>
                </a:lnTo>
                <a:lnTo>
                  <a:pt x="54" y="306"/>
                </a:lnTo>
                <a:lnTo>
                  <a:pt x="0" y="429"/>
                </a:lnTo>
              </a:path>
            </a:pathLst>
          </a:custGeom>
          <a:solidFill>
            <a:srgbClr val="0080FF"/>
          </a:solidFill>
          <a:ln w="9207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69641" name="Freeform 20"/>
          <p:cNvSpPr>
            <a:spLocks/>
          </p:cNvSpPr>
          <p:nvPr/>
        </p:nvSpPr>
        <p:spPr bwMode="auto">
          <a:xfrm>
            <a:off x="4381500" y="5360988"/>
            <a:ext cx="363538" cy="1271587"/>
          </a:xfrm>
          <a:custGeom>
            <a:avLst/>
            <a:gdLst>
              <a:gd name="T0" fmla="*/ 2147483647 w 141"/>
              <a:gd name="T1" fmla="*/ 2147483647 h 590"/>
              <a:gd name="T2" fmla="*/ 2147483647 w 141"/>
              <a:gd name="T3" fmla="*/ 2147483647 h 590"/>
              <a:gd name="T4" fmla="*/ 2147483647 w 141"/>
              <a:gd name="T5" fmla="*/ 2147483647 h 590"/>
              <a:gd name="T6" fmla="*/ 2147483647 w 141"/>
              <a:gd name="T7" fmla="*/ 2147483647 h 590"/>
              <a:gd name="T8" fmla="*/ 2147483647 w 141"/>
              <a:gd name="T9" fmla="*/ 2147483647 h 590"/>
              <a:gd name="T10" fmla="*/ 2147483647 w 141"/>
              <a:gd name="T11" fmla="*/ 0 h 590"/>
              <a:gd name="T12" fmla="*/ 2147483647 w 141"/>
              <a:gd name="T13" fmla="*/ 2147483647 h 590"/>
              <a:gd name="T14" fmla="*/ 2147483647 w 141"/>
              <a:gd name="T15" fmla="*/ 2147483647 h 590"/>
              <a:gd name="T16" fmla="*/ 0 w 141"/>
              <a:gd name="T17" fmla="*/ 2147483647 h 590"/>
              <a:gd name="T18" fmla="*/ 2147483647 w 141"/>
              <a:gd name="T19" fmla="*/ 2147483647 h 590"/>
              <a:gd name="T20" fmla="*/ 2147483647 w 141"/>
              <a:gd name="T21" fmla="*/ 2147483647 h 5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590"/>
              <a:gd name="T35" fmla="*/ 141 w 141"/>
              <a:gd name="T36" fmla="*/ 590 h 59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590">
                <a:moveTo>
                  <a:pt x="74" y="589"/>
                </a:moveTo>
                <a:lnTo>
                  <a:pt x="74" y="589"/>
                </a:lnTo>
                <a:lnTo>
                  <a:pt x="140" y="478"/>
                </a:lnTo>
                <a:lnTo>
                  <a:pt x="106" y="489"/>
                </a:lnTo>
                <a:lnTo>
                  <a:pt x="98" y="395"/>
                </a:lnTo>
                <a:lnTo>
                  <a:pt x="68" y="0"/>
                </a:lnTo>
                <a:lnTo>
                  <a:pt x="44" y="395"/>
                </a:lnTo>
                <a:lnTo>
                  <a:pt x="35" y="486"/>
                </a:lnTo>
                <a:lnTo>
                  <a:pt x="0" y="471"/>
                </a:lnTo>
                <a:lnTo>
                  <a:pt x="74" y="589"/>
                </a:lnTo>
              </a:path>
            </a:pathLst>
          </a:custGeom>
          <a:solidFill>
            <a:srgbClr val="0080FF"/>
          </a:solidFill>
          <a:ln w="9207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69642" name="Freeform 21"/>
          <p:cNvSpPr>
            <a:spLocks/>
          </p:cNvSpPr>
          <p:nvPr/>
        </p:nvSpPr>
        <p:spPr bwMode="auto">
          <a:xfrm>
            <a:off x="4721225" y="5391150"/>
            <a:ext cx="1603375" cy="781050"/>
          </a:xfrm>
          <a:custGeom>
            <a:avLst/>
            <a:gdLst>
              <a:gd name="T0" fmla="*/ 2147483647 w 622"/>
              <a:gd name="T1" fmla="*/ 2147483647 h 362"/>
              <a:gd name="T2" fmla="*/ 2147483647 w 622"/>
              <a:gd name="T3" fmla="*/ 2147483647 h 362"/>
              <a:gd name="T4" fmla="*/ 2147483647 w 622"/>
              <a:gd name="T5" fmla="*/ 2147483647 h 362"/>
              <a:gd name="T6" fmla="*/ 2147483647 w 622"/>
              <a:gd name="T7" fmla="*/ 2147483647 h 362"/>
              <a:gd name="T8" fmla="*/ 2147483647 w 622"/>
              <a:gd name="T9" fmla="*/ 2147483647 h 362"/>
              <a:gd name="T10" fmla="*/ 0 w 622"/>
              <a:gd name="T11" fmla="*/ 0 h 362"/>
              <a:gd name="T12" fmla="*/ 2147483647 w 622"/>
              <a:gd name="T13" fmla="*/ 2147483647 h 362"/>
              <a:gd name="T14" fmla="*/ 2147483647 w 622"/>
              <a:gd name="T15" fmla="*/ 2147483647 h 362"/>
              <a:gd name="T16" fmla="*/ 2147483647 w 622"/>
              <a:gd name="T17" fmla="*/ 2147483647 h 362"/>
              <a:gd name="T18" fmla="*/ 2147483647 w 622"/>
              <a:gd name="T19" fmla="*/ 2147483647 h 362"/>
              <a:gd name="T20" fmla="*/ 2147483647 w 622"/>
              <a:gd name="T21" fmla="*/ 2147483647 h 3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2"/>
              <a:gd name="T34" fmla="*/ 0 h 362"/>
              <a:gd name="T35" fmla="*/ 622 w 622"/>
              <a:gd name="T36" fmla="*/ 362 h 3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2" h="362">
                <a:moveTo>
                  <a:pt x="621" y="361"/>
                </a:moveTo>
                <a:lnTo>
                  <a:pt x="621" y="361"/>
                </a:lnTo>
                <a:lnTo>
                  <a:pt x="545" y="252"/>
                </a:lnTo>
                <a:lnTo>
                  <a:pt x="536" y="280"/>
                </a:lnTo>
                <a:lnTo>
                  <a:pt x="433" y="226"/>
                </a:lnTo>
                <a:lnTo>
                  <a:pt x="0" y="0"/>
                </a:lnTo>
                <a:lnTo>
                  <a:pt x="399" y="260"/>
                </a:lnTo>
                <a:lnTo>
                  <a:pt x="489" y="321"/>
                </a:lnTo>
                <a:lnTo>
                  <a:pt x="453" y="332"/>
                </a:lnTo>
                <a:lnTo>
                  <a:pt x="621" y="361"/>
                </a:lnTo>
              </a:path>
            </a:pathLst>
          </a:custGeom>
          <a:solidFill>
            <a:srgbClr val="0080FF"/>
          </a:solidFill>
          <a:ln w="9207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69643" name="Freeform 22"/>
          <p:cNvSpPr>
            <a:spLocks/>
          </p:cNvSpPr>
          <p:nvPr/>
        </p:nvSpPr>
        <p:spPr bwMode="auto">
          <a:xfrm>
            <a:off x="4724400" y="3657600"/>
            <a:ext cx="228600" cy="1001713"/>
          </a:xfrm>
          <a:custGeom>
            <a:avLst/>
            <a:gdLst>
              <a:gd name="T0" fmla="*/ 2147483647 w 265"/>
              <a:gd name="T1" fmla="*/ 2147483647 h 946"/>
              <a:gd name="T2" fmla="*/ 2147483647 w 265"/>
              <a:gd name="T3" fmla="*/ 2147483647 h 946"/>
              <a:gd name="T4" fmla="*/ 2147483647 w 265"/>
              <a:gd name="T5" fmla="*/ 2147483647 h 946"/>
              <a:gd name="T6" fmla="*/ 2147483647 w 265"/>
              <a:gd name="T7" fmla="*/ 2147483647 h 946"/>
              <a:gd name="T8" fmla="*/ 2147483647 w 265"/>
              <a:gd name="T9" fmla="*/ 2147483647 h 946"/>
              <a:gd name="T10" fmla="*/ 2147483647 w 265"/>
              <a:gd name="T11" fmla="*/ 2147483647 h 946"/>
              <a:gd name="T12" fmla="*/ 2147483647 w 265"/>
              <a:gd name="T13" fmla="*/ 2147483647 h 946"/>
              <a:gd name="T14" fmla="*/ 2147483647 w 265"/>
              <a:gd name="T15" fmla="*/ 2147483647 h 946"/>
              <a:gd name="T16" fmla="*/ 2147483647 w 265"/>
              <a:gd name="T17" fmla="*/ 2147483647 h 946"/>
              <a:gd name="T18" fmla="*/ 2147483647 w 265"/>
              <a:gd name="T19" fmla="*/ 2147483647 h 946"/>
              <a:gd name="T20" fmla="*/ 2147483647 w 265"/>
              <a:gd name="T21" fmla="*/ 2147483647 h 946"/>
              <a:gd name="T22" fmla="*/ 2147483647 w 265"/>
              <a:gd name="T23" fmla="*/ 2147483647 h 946"/>
              <a:gd name="T24" fmla="*/ 2147483647 w 265"/>
              <a:gd name="T25" fmla="*/ 2147483647 h 946"/>
              <a:gd name="T26" fmla="*/ 2147483647 w 265"/>
              <a:gd name="T27" fmla="*/ 2147483647 h 946"/>
              <a:gd name="T28" fmla="*/ 2147483647 w 265"/>
              <a:gd name="T29" fmla="*/ 2147483647 h 946"/>
              <a:gd name="T30" fmla="*/ 2147483647 w 265"/>
              <a:gd name="T31" fmla="*/ 2147483647 h 946"/>
              <a:gd name="T32" fmla="*/ 2147483647 w 265"/>
              <a:gd name="T33" fmla="*/ 2147483647 h 946"/>
              <a:gd name="T34" fmla="*/ 2147483647 w 265"/>
              <a:gd name="T35" fmla="*/ 2147483647 h 946"/>
              <a:gd name="T36" fmla="*/ 2147483647 w 265"/>
              <a:gd name="T37" fmla="*/ 2147483647 h 946"/>
              <a:gd name="T38" fmla="*/ 2147483647 w 265"/>
              <a:gd name="T39" fmla="*/ 2147483647 h 946"/>
              <a:gd name="T40" fmla="*/ 2147483647 w 265"/>
              <a:gd name="T41" fmla="*/ 2147483647 h 946"/>
              <a:gd name="T42" fmla="*/ 2147483647 w 265"/>
              <a:gd name="T43" fmla="*/ 2147483647 h 946"/>
              <a:gd name="T44" fmla="*/ 2147483647 w 265"/>
              <a:gd name="T45" fmla="*/ 2147483647 h 946"/>
              <a:gd name="T46" fmla="*/ 2147483647 w 265"/>
              <a:gd name="T47" fmla="*/ 2147483647 h 946"/>
              <a:gd name="T48" fmla="*/ 2147483647 w 265"/>
              <a:gd name="T49" fmla="*/ 2147483647 h 946"/>
              <a:gd name="T50" fmla="*/ 2147483647 w 265"/>
              <a:gd name="T51" fmla="*/ 2147483647 h 946"/>
              <a:gd name="T52" fmla="*/ 2147483647 w 265"/>
              <a:gd name="T53" fmla="*/ 2147483647 h 946"/>
              <a:gd name="T54" fmla="*/ 2147483647 w 265"/>
              <a:gd name="T55" fmla="*/ 2147483647 h 946"/>
              <a:gd name="T56" fmla="*/ 2147483647 w 265"/>
              <a:gd name="T57" fmla="*/ 2147483647 h 946"/>
              <a:gd name="T58" fmla="*/ 2147483647 w 265"/>
              <a:gd name="T59" fmla="*/ 2147483647 h 946"/>
              <a:gd name="T60" fmla="*/ 2147483647 w 265"/>
              <a:gd name="T61" fmla="*/ 2147483647 h 946"/>
              <a:gd name="T62" fmla="*/ 2147483647 w 265"/>
              <a:gd name="T63" fmla="*/ 2147483647 h 946"/>
              <a:gd name="T64" fmla="*/ 2147483647 w 265"/>
              <a:gd name="T65" fmla="*/ 2147483647 h 946"/>
              <a:gd name="T66" fmla="*/ 2147483647 w 265"/>
              <a:gd name="T67" fmla="*/ 2147483647 h 946"/>
              <a:gd name="T68" fmla="*/ 2147483647 w 265"/>
              <a:gd name="T69" fmla="*/ 2147483647 h 946"/>
              <a:gd name="T70" fmla="*/ 2147483647 w 265"/>
              <a:gd name="T71" fmla="*/ 2147483647 h 946"/>
              <a:gd name="T72" fmla="*/ 2147483647 w 265"/>
              <a:gd name="T73" fmla="*/ 2147483647 h 946"/>
              <a:gd name="T74" fmla="*/ 2147483647 w 265"/>
              <a:gd name="T75" fmla="*/ 2147483647 h 946"/>
              <a:gd name="T76" fmla="*/ 2147483647 w 265"/>
              <a:gd name="T77" fmla="*/ 2147483647 h 946"/>
              <a:gd name="T78" fmla="*/ 2147483647 w 265"/>
              <a:gd name="T79" fmla="*/ 2147483647 h 946"/>
              <a:gd name="T80" fmla="*/ 2147483647 w 265"/>
              <a:gd name="T81" fmla="*/ 2147483647 h 946"/>
              <a:gd name="T82" fmla="*/ 2147483647 w 265"/>
              <a:gd name="T83" fmla="*/ 2147483647 h 946"/>
              <a:gd name="T84" fmla="*/ 2147483647 w 265"/>
              <a:gd name="T85" fmla="*/ 2147483647 h 946"/>
              <a:gd name="T86" fmla="*/ 2147483647 w 265"/>
              <a:gd name="T87" fmla="*/ 2147483647 h 946"/>
              <a:gd name="T88" fmla="*/ 2147483647 w 265"/>
              <a:gd name="T89" fmla="*/ 2147483647 h 946"/>
              <a:gd name="T90" fmla="*/ 2147483647 w 265"/>
              <a:gd name="T91" fmla="*/ 2147483647 h 946"/>
              <a:gd name="T92" fmla="*/ 2147483647 w 265"/>
              <a:gd name="T93" fmla="*/ 2147483647 h 946"/>
              <a:gd name="T94" fmla="*/ 2147483647 w 265"/>
              <a:gd name="T95" fmla="*/ 2147483647 h 946"/>
              <a:gd name="T96" fmla="*/ 2147483647 w 265"/>
              <a:gd name="T97" fmla="*/ 2147483647 h 946"/>
              <a:gd name="T98" fmla="*/ 0 w 265"/>
              <a:gd name="T99" fmla="*/ 2147483647 h 94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65"/>
              <a:gd name="T151" fmla="*/ 0 h 946"/>
              <a:gd name="T152" fmla="*/ 265 w 265"/>
              <a:gd name="T153" fmla="*/ 946 h 94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65" h="946">
                <a:moveTo>
                  <a:pt x="0" y="945"/>
                </a:moveTo>
                <a:lnTo>
                  <a:pt x="32" y="914"/>
                </a:lnTo>
                <a:lnTo>
                  <a:pt x="64" y="874"/>
                </a:lnTo>
                <a:lnTo>
                  <a:pt x="94" y="825"/>
                </a:lnTo>
                <a:lnTo>
                  <a:pt x="124" y="769"/>
                </a:lnTo>
                <a:lnTo>
                  <a:pt x="151" y="709"/>
                </a:lnTo>
                <a:lnTo>
                  <a:pt x="176" y="644"/>
                </a:lnTo>
                <a:lnTo>
                  <a:pt x="198" y="577"/>
                </a:lnTo>
                <a:lnTo>
                  <a:pt x="219" y="509"/>
                </a:lnTo>
                <a:lnTo>
                  <a:pt x="234" y="442"/>
                </a:lnTo>
                <a:lnTo>
                  <a:pt x="247" y="376"/>
                </a:lnTo>
                <a:lnTo>
                  <a:pt x="255" y="315"/>
                </a:lnTo>
                <a:lnTo>
                  <a:pt x="260" y="258"/>
                </a:lnTo>
                <a:lnTo>
                  <a:pt x="259" y="208"/>
                </a:lnTo>
                <a:lnTo>
                  <a:pt x="254" y="165"/>
                </a:lnTo>
                <a:lnTo>
                  <a:pt x="242" y="133"/>
                </a:lnTo>
                <a:lnTo>
                  <a:pt x="227" y="110"/>
                </a:lnTo>
                <a:lnTo>
                  <a:pt x="226" y="110"/>
                </a:lnTo>
                <a:lnTo>
                  <a:pt x="227" y="110"/>
                </a:lnTo>
                <a:lnTo>
                  <a:pt x="229" y="108"/>
                </a:lnTo>
                <a:lnTo>
                  <a:pt x="232" y="106"/>
                </a:lnTo>
                <a:lnTo>
                  <a:pt x="233" y="104"/>
                </a:lnTo>
                <a:lnTo>
                  <a:pt x="237" y="100"/>
                </a:lnTo>
                <a:lnTo>
                  <a:pt x="241" y="97"/>
                </a:lnTo>
                <a:lnTo>
                  <a:pt x="245" y="93"/>
                </a:lnTo>
                <a:lnTo>
                  <a:pt x="247" y="91"/>
                </a:lnTo>
                <a:lnTo>
                  <a:pt x="251" y="88"/>
                </a:lnTo>
                <a:lnTo>
                  <a:pt x="254" y="86"/>
                </a:lnTo>
                <a:lnTo>
                  <a:pt x="257" y="82"/>
                </a:lnTo>
                <a:lnTo>
                  <a:pt x="259" y="80"/>
                </a:lnTo>
                <a:lnTo>
                  <a:pt x="262" y="78"/>
                </a:lnTo>
                <a:lnTo>
                  <a:pt x="263" y="77"/>
                </a:lnTo>
                <a:lnTo>
                  <a:pt x="264" y="76"/>
                </a:lnTo>
                <a:lnTo>
                  <a:pt x="258" y="77"/>
                </a:lnTo>
                <a:lnTo>
                  <a:pt x="248" y="75"/>
                </a:lnTo>
                <a:lnTo>
                  <a:pt x="235" y="72"/>
                </a:lnTo>
                <a:lnTo>
                  <a:pt x="219" y="68"/>
                </a:lnTo>
                <a:lnTo>
                  <a:pt x="199" y="62"/>
                </a:lnTo>
                <a:lnTo>
                  <a:pt x="179" y="56"/>
                </a:lnTo>
                <a:lnTo>
                  <a:pt x="157" y="48"/>
                </a:lnTo>
                <a:lnTo>
                  <a:pt x="135" y="40"/>
                </a:lnTo>
                <a:lnTo>
                  <a:pt x="113" y="34"/>
                </a:lnTo>
                <a:lnTo>
                  <a:pt x="91" y="26"/>
                </a:lnTo>
                <a:lnTo>
                  <a:pt x="71" y="20"/>
                </a:lnTo>
                <a:lnTo>
                  <a:pt x="54" y="13"/>
                </a:lnTo>
                <a:lnTo>
                  <a:pt x="38" y="8"/>
                </a:lnTo>
                <a:lnTo>
                  <a:pt x="27" y="4"/>
                </a:lnTo>
                <a:lnTo>
                  <a:pt x="20" y="1"/>
                </a:lnTo>
                <a:lnTo>
                  <a:pt x="18" y="0"/>
                </a:lnTo>
                <a:lnTo>
                  <a:pt x="70" y="339"/>
                </a:lnTo>
                <a:lnTo>
                  <a:pt x="103" y="300"/>
                </a:lnTo>
                <a:lnTo>
                  <a:pt x="103" y="301"/>
                </a:lnTo>
                <a:lnTo>
                  <a:pt x="104" y="301"/>
                </a:lnTo>
                <a:lnTo>
                  <a:pt x="106" y="302"/>
                </a:lnTo>
                <a:lnTo>
                  <a:pt x="108" y="302"/>
                </a:lnTo>
                <a:lnTo>
                  <a:pt x="110" y="304"/>
                </a:lnTo>
                <a:lnTo>
                  <a:pt x="114" y="306"/>
                </a:lnTo>
                <a:lnTo>
                  <a:pt x="118" y="309"/>
                </a:lnTo>
                <a:lnTo>
                  <a:pt x="122" y="311"/>
                </a:lnTo>
                <a:lnTo>
                  <a:pt x="126" y="316"/>
                </a:lnTo>
                <a:lnTo>
                  <a:pt x="129" y="320"/>
                </a:lnTo>
                <a:lnTo>
                  <a:pt x="133" y="325"/>
                </a:lnTo>
                <a:lnTo>
                  <a:pt x="137" y="330"/>
                </a:lnTo>
                <a:lnTo>
                  <a:pt x="140" y="337"/>
                </a:lnTo>
                <a:lnTo>
                  <a:pt x="144" y="344"/>
                </a:lnTo>
                <a:lnTo>
                  <a:pt x="148" y="352"/>
                </a:lnTo>
                <a:lnTo>
                  <a:pt x="151" y="360"/>
                </a:lnTo>
                <a:lnTo>
                  <a:pt x="151" y="368"/>
                </a:lnTo>
                <a:lnTo>
                  <a:pt x="152" y="376"/>
                </a:lnTo>
                <a:lnTo>
                  <a:pt x="152" y="384"/>
                </a:lnTo>
                <a:lnTo>
                  <a:pt x="155" y="392"/>
                </a:lnTo>
                <a:lnTo>
                  <a:pt x="155" y="402"/>
                </a:lnTo>
                <a:lnTo>
                  <a:pt x="155" y="411"/>
                </a:lnTo>
                <a:lnTo>
                  <a:pt x="155" y="420"/>
                </a:lnTo>
                <a:lnTo>
                  <a:pt x="156" y="428"/>
                </a:lnTo>
                <a:lnTo>
                  <a:pt x="156" y="438"/>
                </a:lnTo>
                <a:lnTo>
                  <a:pt x="156" y="448"/>
                </a:lnTo>
                <a:lnTo>
                  <a:pt x="156" y="457"/>
                </a:lnTo>
                <a:lnTo>
                  <a:pt x="156" y="466"/>
                </a:lnTo>
                <a:lnTo>
                  <a:pt x="156" y="475"/>
                </a:lnTo>
                <a:lnTo>
                  <a:pt x="156" y="483"/>
                </a:lnTo>
                <a:lnTo>
                  <a:pt x="156" y="492"/>
                </a:lnTo>
                <a:lnTo>
                  <a:pt x="157" y="500"/>
                </a:lnTo>
                <a:lnTo>
                  <a:pt x="151" y="529"/>
                </a:lnTo>
                <a:lnTo>
                  <a:pt x="147" y="558"/>
                </a:lnTo>
                <a:lnTo>
                  <a:pt x="140" y="588"/>
                </a:lnTo>
                <a:lnTo>
                  <a:pt x="134" y="617"/>
                </a:lnTo>
                <a:lnTo>
                  <a:pt x="126" y="648"/>
                </a:lnTo>
                <a:lnTo>
                  <a:pt x="118" y="677"/>
                </a:lnTo>
                <a:lnTo>
                  <a:pt x="109" y="708"/>
                </a:lnTo>
                <a:lnTo>
                  <a:pt x="100" y="737"/>
                </a:lnTo>
                <a:lnTo>
                  <a:pt x="88" y="766"/>
                </a:lnTo>
                <a:lnTo>
                  <a:pt x="78" y="795"/>
                </a:lnTo>
                <a:lnTo>
                  <a:pt x="65" y="823"/>
                </a:lnTo>
                <a:lnTo>
                  <a:pt x="54" y="850"/>
                </a:lnTo>
                <a:lnTo>
                  <a:pt x="40" y="876"/>
                </a:lnTo>
                <a:lnTo>
                  <a:pt x="27" y="900"/>
                </a:lnTo>
                <a:lnTo>
                  <a:pt x="14" y="924"/>
                </a:lnTo>
                <a:lnTo>
                  <a:pt x="0" y="945"/>
                </a:lnTo>
              </a:path>
            </a:pathLst>
          </a:custGeom>
          <a:gradFill rotWithShape="0">
            <a:gsLst>
              <a:gs pos="0">
                <a:srgbClr val="00FFFF"/>
              </a:gs>
              <a:gs pos="100000">
                <a:srgbClr val="0080FF"/>
              </a:gs>
            </a:gsLst>
            <a:path path="rect">
              <a:fillToRect l="50000" t="50000" r="50000" b="50000"/>
            </a:path>
          </a:gradFill>
          <a:ln w="9207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graphicFrame>
        <p:nvGraphicFramePr>
          <p:cNvPr id="69644" name="Object 23"/>
          <p:cNvGraphicFramePr>
            <a:graphicFrameLocks noChangeAspect="1"/>
          </p:cNvGraphicFramePr>
          <p:nvPr/>
        </p:nvGraphicFramePr>
        <p:xfrm>
          <a:off x="3581400" y="4343400"/>
          <a:ext cx="179546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4" imgW="4048690" imgH="4048690" progId="MSPhotoEd.3">
                  <p:embed/>
                </p:oleObj>
              </mc:Choice>
              <mc:Fallback>
                <p:oleObj name="Photo Editor Photo" r:id="rId4" imgW="4048690" imgH="40486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179546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24"/>
          <p:cNvGraphicFramePr>
            <a:graphicFrameLocks noChangeAspect="1"/>
          </p:cNvGraphicFramePr>
          <p:nvPr/>
        </p:nvGraphicFramePr>
        <p:xfrm>
          <a:off x="4619625" y="2119313"/>
          <a:ext cx="18859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6" imgW="961905" imgH="171338" progId="MSPhotoEd.3">
                  <p:embed/>
                </p:oleObj>
              </mc:Choice>
              <mc:Fallback>
                <p:oleObj name="Photo Editor Photo" r:id="rId6" imgW="961905" imgH="1713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119313"/>
                        <a:ext cx="18859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25"/>
          <p:cNvGraphicFramePr>
            <a:graphicFrameLocks noChangeAspect="1"/>
          </p:cNvGraphicFramePr>
          <p:nvPr/>
        </p:nvGraphicFramePr>
        <p:xfrm>
          <a:off x="1651000" y="2171700"/>
          <a:ext cx="17272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8" imgW="857143" imgH="181096" progId="MSPhotoEd.3">
                  <p:embed/>
                </p:oleObj>
              </mc:Choice>
              <mc:Fallback>
                <p:oleObj name="Photo Editor Photo" r:id="rId8" imgW="857143" imgH="18109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171700"/>
                        <a:ext cx="17272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Text Box 26"/>
          <p:cNvSpPr txBox="1">
            <a:spLocks noChangeArrowheads="1"/>
          </p:cNvSpPr>
          <p:nvPr/>
        </p:nvSpPr>
        <p:spPr bwMode="auto">
          <a:xfrm>
            <a:off x="1600200" y="41910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008000"/>
                </a:solidFill>
                <a:latin typeface="Times New Roman" pitchFamily="18" charset="0"/>
              </a:rPr>
              <a:t>absorption a</a:t>
            </a:r>
          </a:p>
        </p:txBody>
      </p:sp>
      <p:sp>
        <p:nvSpPr>
          <p:cNvPr id="69648" name="Text Box 27"/>
          <p:cNvSpPr txBox="1">
            <a:spLocks noChangeArrowheads="1"/>
          </p:cNvSpPr>
          <p:nvPr/>
        </p:nvSpPr>
        <p:spPr bwMode="auto">
          <a:xfrm>
            <a:off x="5013325" y="3698875"/>
            <a:ext cx="227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backscattering b</a:t>
            </a:r>
            <a:r>
              <a:rPr kumimoji="0" lang="en-GB" altLang="en-US" sz="2400" baseline="-25000">
                <a:solidFill>
                  <a:srgbClr val="CCECFF"/>
                </a:solidFill>
                <a:latin typeface="Times New Roman" pitchFamily="18" charset="0"/>
              </a:rPr>
              <a:t>b</a:t>
            </a:r>
            <a:endParaRPr kumimoji="0" lang="en-GB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69649" name="Text Box 28"/>
          <p:cNvSpPr txBox="1">
            <a:spLocks noChangeArrowheads="1"/>
          </p:cNvSpPr>
          <p:nvPr/>
        </p:nvSpPr>
        <p:spPr bwMode="auto">
          <a:xfrm>
            <a:off x="5851525" y="5070475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fluorescence</a:t>
            </a:r>
          </a:p>
        </p:txBody>
      </p:sp>
      <p:sp>
        <p:nvSpPr>
          <p:cNvPr id="69650" name="Text Box 29"/>
          <p:cNvSpPr txBox="1">
            <a:spLocks noChangeArrowheads="1"/>
          </p:cNvSpPr>
          <p:nvPr/>
        </p:nvSpPr>
        <p:spPr bwMode="auto">
          <a:xfrm>
            <a:off x="4800600" y="6324600"/>
            <a:ext cx="159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scattering b</a:t>
            </a:r>
          </a:p>
        </p:txBody>
      </p:sp>
      <p:sp>
        <p:nvSpPr>
          <p:cNvPr id="69651" name="Text Box 30"/>
          <p:cNvSpPr txBox="1">
            <a:spLocks noChangeArrowheads="1"/>
          </p:cNvSpPr>
          <p:nvPr/>
        </p:nvSpPr>
        <p:spPr bwMode="auto">
          <a:xfrm>
            <a:off x="1981200" y="1158875"/>
            <a:ext cx="1774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downwelling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irradiance E</a:t>
            </a:r>
            <a:r>
              <a:rPr kumimoji="0" lang="en-GB" altLang="en-US" sz="2400" baseline="-25000">
                <a:solidFill>
                  <a:srgbClr val="CCECFF"/>
                </a:solidFill>
                <a:latin typeface="Times New Roman" pitchFamily="18" charset="0"/>
              </a:rPr>
              <a:t>d</a:t>
            </a:r>
            <a:endParaRPr kumimoji="0" lang="en-GB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69652" name="Text Box 31"/>
          <p:cNvSpPr txBox="1">
            <a:spLocks noChangeArrowheads="1"/>
          </p:cNvSpPr>
          <p:nvPr/>
        </p:nvSpPr>
        <p:spPr bwMode="auto">
          <a:xfrm>
            <a:off x="6553200" y="1158875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water-leaving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2400">
                <a:solidFill>
                  <a:srgbClr val="CCECFF"/>
                </a:solidFill>
                <a:latin typeface="Times New Roman" pitchFamily="18" charset="0"/>
              </a:rPr>
              <a:t>radiance L</a:t>
            </a:r>
            <a:r>
              <a:rPr kumimoji="0" lang="en-GB" altLang="en-US" sz="2400" baseline="-25000">
                <a:solidFill>
                  <a:srgbClr val="CCECFF"/>
                </a:solidFill>
                <a:latin typeface="Times New Roman" pitchFamily="18" charset="0"/>
              </a:rPr>
              <a:t>w</a:t>
            </a:r>
            <a:endParaRPr kumimoji="0" lang="en-GB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wwr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33825"/>
            <a:ext cx="2951163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wwr1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3716338"/>
            <a:ext cx="35814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colobon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b="14252"/>
          <a:stretch>
            <a:fillRect/>
          </a:stretch>
        </p:blipFill>
        <p:spPr bwMode="auto">
          <a:xfrm>
            <a:off x="6610350" y="0"/>
            <a:ext cx="25336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milkysea_m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3879850"/>
            <a:ext cx="29876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rist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8263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8" descr="arctic cteno NG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23939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deep sea bioluminescent organis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9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156325" y="6021388"/>
            <a:ext cx="2987675" cy="836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 descr="light_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5105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080125" y="925513"/>
            <a:ext cx="30638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Thus, ocean color can be measured on the basis of the </a:t>
            </a:r>
            <a:r>
              <a:rPr kumimoji="0" lang="en-US" altLang="en-US" sz="2000" b="1">
                <a:solidFill>
                  <a:srgbClr val="FF0000"/>
                </a:solidFill>
                <a:latin typeface="Arial" pitchFamily="34" charset="0"/>
              </a:rPr>
              <a:t>spectrum of visible light </a:t>
            </a: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emitted from the study object.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>
              <a:solidFill>
                <a:srgbClr val="0000CC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Clean ocean water (A) has maximum in short (blue) wavelength and almost zero in yellow and red. </a:t>
            </a:r>
            <a:r>
              <a:rPr kumimoji="0" lang="en-US" altLang="en-US" sz="2000" b="1">
                <a:solidFill>
                  <a:srgbClr val="0000FF"/>
                </a:solidFill>
                <a:latin typeface="Arial" pitchFamily="34" charset="0"/>
              </a:rPr>
              <a:t>HENCE WHY DEEP OCEANS LOOK BLUE</a:t>
            </a:r>
          </a:p>
        </p:txBody>
      </p:sp>
      <p:pic>
        <p:nvPicPr>
          <p:cNvPr id="72708" name="Picture 5" descr="emsp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>
            <a:fillRect/>
          </a:stretch>
        </p:blipFill>
        <p:spPr bwMode="auto">
          <a:xfrm>
            <a:off x="1219200" y="4495800"/>
            <a:ext cx="36576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762000" y="1447800"/>
            <a:ext cx="1143000" cy="1143000"/>
          </a:xfrm>
          <a:prstGeom prst="rect">
            <a:avLst/>
          </a:prstGeom>
          <a:solidFill>
            <a:schemeClr val="accent2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72710" name="Rectangle 7"/>
          <p:cNvSpPr>
            <a:spLocks noChangeArrowheads="1"/>
          </p:cNvSpPr>
          <p:nvPr/>
        </p:nvSpPr>
        <p:spPr bwMode="auto">
          <a:xfrm>
            <a:off x="3124200" y="3200400"/>
            <a:ext cx="914400" cy="1143000"/>
          </a:xfrm>
          <a:prstGeom prst="rect">
            <a:avLst/>
          </a:prstGeom>
          <a:solidFill>
            <a:srgbClr val="FFFF99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81000" y="4724400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B is higher in phytoplankton (i.e., chlorophyll and other plant pigments) concentration </a:t>
            </a:r>
            <a:r>
              <a:rPr kumimoji="0" lang="en-US" altLang="en-US" sz="2000" b="1">
                <a:solidFill>
                  <a:srgbClr val="00FFCC"/>
                </a:solidFill>
                <a:latin typeface="Arial" pitchFamily="34" charset="0"/>
              </a:rPr>
              <a:t>hence green color</a:t>
            </a: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 (B).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73731" name="Picture 4" descr="light_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9530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5" descr="emsp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>
            <a:fillRect/>
          </a:stretch>
        </p:blipFill>
        <p:spPr bwMode="auto">
          <a:xfrm>
            <a:off x="5486400" y="2590800"/>
            <a:ext cx="36576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2438400" y="2438400"/>
            <a:ext cx="914400" cy="685800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76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4724400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>
              <a:solidFill>
                <a:srgbClr val="0000CC"/>
              </a:solidFill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CC"/>
                </a:solidFill>
                <a:latin typeface="Arial" pitchFamily="34" charset="0"/>
              </a:rPr>
              <a:t>In coastal zones with high concentration of dead organic and inorganic matter light spectrum has maximum in red (C). </a:t>
            </a:r>
            <a:r>
              <a:rPr kumimoji="0" lang="en-US" altLang="en-US" sz="2000" b="1">
                <a:solidFill>
                  <a:srgbClr val="996633"/>
                </a:solidFill>
                <a:latin typeface="Arial" pitchFamily="34" charset="0"/>
              </a:rPr>
              <a:t>Hence Brown</a:t>
            </a:r>
            <a:endParaRPr kumimoji="0" lang="en-US" altLang="en-US" sz="2000" b="1">
              <a:solidFill>
                <a:srgbClr val="996633"/>
              </a:solidFill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74756" name="Picture 4" descr="light_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8768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 descr="emsp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/>
          <a:stretch>
            <a:fillRect/>
          </a:stretch>
        </p:blipFill>
        <p:spPr bwMode="auto">
          <a:xfrm>
            <a:off x="5486400" y="1752600"/>
            <a:ext cx="36576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124200" y="2971800"/>
            <a:ext cx="914400" cy="685800"/>
          </a:xfrm>
          <a:prstGeom prst="rect">
            <a:avLst/>
          </a:prstGeom>
          <a:solidFill>
            <a:srgbClr val="FF0000">
              <a:alpha val="3803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41988" name="Picture 4" descr="sound4-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15900"/>
            <a:ext cx="5292725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653088" y="333375"/>
            <a:ext cx="3311525" cy="1993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itchFamily="34" charset="0"/>
              </a:rPr>
              <a:t>Above the thermocline increasing pressure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itchFamily="34" charset="0"/>
              </a:rPr>
              <a:t>with depth increases the speed of sound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itchFamily="34" charset="0"/>
              </a:rPr>
              <a:t>despite the gradual decrease in temperature.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 flipV="1">
            <a:off x="2555875" y="404813"/>
            <a:ext cx="30956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43012" name="Picture 4" descr="sound4-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0"/>
            <a:ext cx="5292725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23850" y="1192213"/>
            <a:ext cx="3311525" cy="2524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Within the pycnocline, the speed of sound decreases rapidly because of the rapid decrease in temperature 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and only slight increase in pressure.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3635375" y="1844675"/>
            <a:ext cx="3313113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44036" name="Picture 4" descr="sound4-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5292726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651500" y="1557338"/>
            <a:ext cx="3384550" cy="2174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entury Schoolbook" pitchFamily="18" charset="0"/>
              </a:rPr>
              <a:t>Below the thermocline the speed of sound gradually increases because pressure 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entury Schoolbook" pitchFamily="18" charset="0"/>
              </a:rPr>
              <a:t>continues to increase, but temperature only 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entury Schoolbook" pitchFamily="18" charset="0"/>
              </a:rPr>
              <a:t>declines slightly.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>
            <a:off x="3851275" y="2636838"/>
            <a:ext cx="1800225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sz="2400">
              <a:solidFill>
                <a:srgbClr val="CC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graphicFrame>
        <p:nvGraphicFramePr>
          <p:cNvPr id="182275" name="Group 3"/>
          <p:cNvGraphicFramePr>
            <a:graphicFrameLocks noGrp="1"/>
          </p:cNvGraphicFramePr>
          <p:nvPr>
            <p:ph idx="1"/>
          </p:nvPr>
        </p:nvGraphicFramePr>
        <p:xfrm>
          <a:off x="684213" y="260350"/>
          <a:ext cx="7772400" cy="6302403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1584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C62B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C62B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C62B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C62B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Speed of Sound ms</a:t>
                      </a:r>
                      <a:r>
                        <a:rPr kumimoji="1" lang="en-ZA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27C62B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1521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1523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1524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1489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1491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1493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1538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1" lang="en-Z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</a:rPr>
                        <a:t>1539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1" lang="en-Z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5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03350" y="4581525"/>
            <a:ext cx="60483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FFFF00"/>
              </a:buClr>
              <a:buFont typeface="Wingdings" pitchFamily="2" charset="2"/>
              <a:buNone/>
            </a:pPr>
            <a:r>
              <a:rPr lang="en-ZA" altLang="en-US" sz="2400" b="1">
                <a:solidFill>
                  <a:srgbClr val="FF3300"/>
                </a:solidFill>
                <a:latin typeface="Century Schoolbook" pitchFamily="18" charset="0"/>
              </a:rPr>
              <a:t>Sound travels along a straight path where the sound speed </a:t>
            </a:r>
            <a:r>
              <a:rPr lang="en-ZA" altLang="en-US" sz="2400" b="1" i="1">
                <a:solidFill>
                  <a:srgbClr val="FF3300"/>
                </a:solidFill>
                <a:latin typeface="Century Schoolbook" pitchFamily="18" charset="0"/>
              </a:rPr>
              <a:t>c</a:t>
            </a:r>
            <a:r>
              <a:rPr lang="en-ZA" altLang="en-US" sz="2400" b="1">
                <a:solidFill>
                  <a:srgbClr val="FF3300"/>
                </a:solidFill>
                <a:latin typeface="Century Schoolbook" pitchFamily="18" charset="0"/>
              </a:rPr>
              <a:t> is constant; it bends toward the region of lower </a:t>
            </a:r>
            <a:r>
              <a:rPr lang="en-ZA" altLang="en-US" sz="2400" b="1" i="1">
                <a:solidFill>
                  <a:srgbClr val="FF3300"/>
                </a:solidFill>
                <a:latin typeface="Century Schoolbook" pitchFamily="18" charset="0"/>
              </a:rPr>
              <a:t>c</a:t>
            </a:r>
            <a:r>
              <a:rPr lang="en-ZA" altLang="en-US" sz="2400" b="1">
                <a:solidFill>
                  <a:srgbClr val="FF3300"/>
                </a:solidFill>
                <a:latin typeface="Century Schoolbook" pitchFamily="18" charset="0"/>
              </a:rPr>
              <a:t> otherwise </a:t>
            </a:r>
            <a:endParaRPr lang="en-US" altLang="en-US" sz="2400" b="1">
              <a:solidFill>
                <a:srgbClr val="FF3300"/>
              </a:solidFill>
              <a:latin typeface="Century Schoolbook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42988"/>
            <a:ext cx="7921625" cy="3249612"/>
          </a:xfrm>
          <a:prstGeom prst="rect">
            <a:avLst/>
          </a:prstGeom>
          <a:solidFill>
            <a:srgbClr val="FF33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9113" y="1412875"/>
            <a:ext cx="720725" cy="2087563"/>
            <a:chOff x="1519" y="890"/>
            <a:chExt cx="454" cy="1315"/>
          </a:xfrm>
        </p:grpSpPr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1519" y="890"/>
              <a:ext cx="454" cy="40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1519" y="1797"/>
              <a:ext cx="454" cy="40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Char char="n"/>
                <a:defRPr kumimoji="1"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Char char="–"/>
                <a:defRPr kumimoji="1"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Monotype Sorts" charset="2"/>
                <a:buChar char="n"/>
                <a:defRPr kumimoji="1"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Monotype Sorts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400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0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ZA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620713"/>
            <a:ext cx="7416800" cy="2628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channel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3429000"/>
            <a:ext cx="7272338" cy="3144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rlpool">
  <a:themeElements>
    <a:clrScheme name="Whirlpool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(4:3)</PresentationFormat>
  <Paragraphs>147</Paragraphs>
  <Slides>36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1_Whirlpool</vt:lpstr>
      <vt:lpstr>Microsoft Photo Editor 3.0 Photo</vt:lpstr>
      <vt:lpstr>PowerPoint Presentation</vt:lpstr>
      <vt:lpstr>Sound and light in the Sea</vt:lpstr>
      <vt:lpstr>Sound Transmission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 Transmission</vt:lpstr>
      <vt:lpstr>Heard Island Experiment</vt:lpstr>
      <vt:lpstr>PowerPoint Presentation</vt:lpstr>
      <vt:lpstr>Echolocation</vt:lpstr>
      <vt:lpstr>Using sound to map the ocean floor</vt:lpstr>
      <vt:lpstr>PowerPoint Presentation</vt:lpstr>
      <vt:lpstr>PowerPoint Presentation</vt:lpstr>
      <vt:lpstr>  Multibeam sonar</vt:lpstr>
      <vt:lpstr>PowerPoint Presentation</vt:lpstr>
      <vt:lpstr>PowerPoint Presentation</vt:lpstr>
      <vt:lpstr>PowerPoint Presentation</vt:lpstr>
      <vt:lpstr>Water color and life in the ocean</vt:lpstr>
      <vt:lpstr>PowerPoint Presentation</vt:lpstr>
      <vt:lpstr>PowerPoint Presentation</vt:lpstr>
      <vt:lpstr>Light Absorption in the Ocean</vt:lpstr>
      <vt:lpstr>The amount of light entering the ocean depends upon the height of the sun above the horizon and the smoothness of sea surface.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2017-01-09T13:23:49Z</dcterms:created>
  <dcterms:modified xsi:type="dcterms:W3CDTF">2017-01-09T13:24:41Z</dcterms:modified>
</cp:coreProperties>
</file>