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81" r:id="rId2"/>
    <p:sldId id="384" r:id="rId3"/>
    <p:sldId id="387" r:id="rId4"/>
    <p:sldId id="296" r:id="rId5"/>
    <p:sldId id="354" r:id="rId6"/>
    <p:sldId id="355" r:id="rId7"/>
    <p:sldId id="389" r:id="rId8"/>
    <p:sldId id="390" r:id="rId9"/>
    <p:sldId id="391" r:id="rId10"/>
    <p:sldId id="392" r:id="rId11"/>
    <p:sldId id="335" r:id="rId12"/>
    <p:sldId id="393" r:id="rId13"/>
    <p:sldId id="394" r:id="rId14"/>
    <p:sldId id="395" r:id="rId15"/>
    <p:sldId id="396" r:id="rId16"/>
    <p:sldId id="397" r:id="rId17"/>
    <p:sldId id="356" r:id="rId18"/>
    <p:sldId id="398" r:id="rId19"/>
    <p:sldId id="294" r:id="rId20"/>
    <p:sldId id="337" r:id="rId21"/>
    <p:sldId id="304" r:id="rId22"/>
    <p:sldId id="305" r:id="rId23"/>
    <p:sldId id="299" r:id="rId24"/>
    <p:sldId id="30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" d="100"/>
        <a:sy n="74" d="100"/>
      </p:scale>
      <p:origin x="0" y="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1CA3457-A664-A842-A4E5-D0E8DE154AF4}" type="datetime1">
              <a:rPr lang="en-US"/>
              <a:pPr>
                <a:defRPr/>
              </a:pPr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8E49D821-ECB5-9344-8664-4DC68D0B7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2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1058FAB0-5102-9C43-A4EC-A47EBC53E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1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884613" y="8683625"/>
            <a:ext cx="2973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1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884613" y="8683625"/>
            <a:ext cx="2973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1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8" name="Rectangle 14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9" name="Rectangle 1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FC350-A5D0-584F-9D55-995DBAB18724}" type="slidenum">
              <a:rPr lang="en-US"/>
              <a:pPr/>
              <a:t>22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60E083-82EC-4642-92B1-C0A32831EEC7}" type="slidenum">
              <a:rPr lang="en-US"/>
              <a:pPr/>
              <a:t>23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437F9-9558-FC41-A118-AE92D6966C35}" type="slidenum">
              <a:rPr lang="en-US"/>
              <a:pPr/>
              <a:t>24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1F361-2976-E648-9A9C-2B6DC7B5C920}" type="slidenum">
              <a:rPr lang="en-US"/>
              <a:pPr/>
              <a:t>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76C98-E115-5641-B86F-C6033F3C3546}" type="slidenum">
              <a:rPr lang="en-US"/>
              <a:pPr/>
              <a:t>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71988-FFB7-534C-BB2D-EFA9CE27953F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Z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3D8F2-4220-344A-99A2-94428CE7EFAD}" type="slidenum">
              <a:rPr lang="en-US"/>
              <a:pPr/>
              <a:t>11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346CD-16C0-A64E-85E0-262407DF23CB}" type="slidenum">
              <a:rPr lang="en-US"/>
              <a:pPr/>
              <a:t>19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AD2F33-DA37-DD47-8FEB-01F489228FF9}" type="slidenum">
              <a:rPr lang="en-US"/>
              <a:pPr/>
              <a:t>21</a:t>
            </a:fld>
            <a:endParaRPr lang="en-US"/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6E53-8AF3-1D40-B1A4-CEDD362ED0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0C33E-3079-F844-8AEF-9F6CA3D23B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586BB-8AB7-0048-B45E-5802A5F68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1"/>
            <a:ext cx="8051800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8026"/>
            <a:ext cx="3907367" cy="411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8634" y="1978026"/>
            <a:ext cx="3907366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8634" y="4110038"/>
            <a:ext cx="3907366" cy="197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27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609600"/>
            <a:ext cx="8128000" cy="5480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79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DB45C-81C3-D849-8784-70ECAC4CAD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8DE08-6D10-D94E-8057-04D352304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DFCC0-9184-EA4F-A7FE-63C1B6739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E744-A3AD-2A4C-86B0-115F48091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D6A90-F7AD-FF43-96A2-0800EE58A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73D9-AC92-BC4F-BCFE-96BBCD3B9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2184F-3003-F04E-B016-09A401F93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AD0E7-4CB9-934B-BEAB-979149BA0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609600" y="6629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161616"/>
                </a:solidFill>
                <a:latin typeface="Times" charset="0"/>
              </a:defRPr>
            </a:lvl1pPr>
          </a:lstStyle>
          <a:p>
            <a:pPr>
              <a:defRPr/>
            </a:pPr>
            <a:r>
              <a:rPr lang="en-US"/>
              <a:t>Talley SIO 210 (2015)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10000"/>
                  </a:schemeClr>
                </a:solidFill>
                <a:latin typeface="Times" charset="0"/>
              </a:defRPr>
            </a:lvl1pPr>
          </a:lstStyle>
          <a:p>
            <a:pPr>
              <a:defRPr/>
            </a:pPr>
            <a:fld id="{D58BE92C-1B05-3C4B-B06E-1E5DC92AE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FF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61616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6161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6161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61616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61616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Macintosh%20HD:Users:lynnetalley:dpo_book:chapter_texts:chapter_10:chapter_10_figures_final_082710.doc!OLE_LINK1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11200" y="6270626"/>
            <a:ext cx="1828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9600" y="6270626"/>
            <a:ext cx="2844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85800" y="6245226"/>
            <a:ext cx="19050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3124200" y="6245226"/>
            <a:ext cx="2895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2" descr="_41347860_ap_dig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4" y="404813"/>
            <a:ext cx="89605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3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sst_prof_1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701675"/>
            <a:ext cx="6977945" cy="589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-26988"/>
            <a:ext cx="8051800" cy="1141413"/>
          </a:xfrm>
        </p:spPr>
        <p:txBody>
          <a:bodyPr/>
          <a:lstStyle/>
          <a:p>
            <a:pPr>
              <a:defRPr/>
            </a:pPr>
            <a:r>
              <a:rPr lang="en-ZA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El Nino!</a:t>
            </a:r>
          </a:p>
        </p:txBody>
      </p:sp>
    </p:spTree>
    <p:extLst>
      <p:ext uri="{BB962C8B-B14F-4D97-AF65-F5344CB8AC3E}">
        <p14:creationId xmlns:p14="http://schemas.microsoft.com/office/powerpoint/2010/main" val="250239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ENSO: SST pattern and index</a:t>
            </a:r>
            <a:br>
              <a:rPr lang="en-US"/>
            </a:br>
            <a:endParaRPr lang="en-US"/>
          </a:p>
        </p:txBody>
      </p:sp>
      <p:sp>
        <p:nvSpPr>
          <p:cNvPr id="73732" name="Text Box 10"/>
          <p:cNvSpPr txBox="1">
            <a:spLocks noChangeArrowheads="1"/>
          </p:cNvSpPr>
          <p:nvPr/>
        </p:nvSpPr>
        <p:spPr bwMode="auto">
          <a:xfrm>
            <a:off x="5867400" y="1066800"/>
            <a:ext cx="3048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Correlation of SST with El Niño index (“Nino3.4” index)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161616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161616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161616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161616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Time series of Niño index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161616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DPO Fig. 10.28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28600" y="533400"/>
          <a:ext cx="5321300" cy="591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Document" r:id="rId4" imgW="5321300" imgH="5918200" progId="Word.Document.12">
                  <p:link updateAutomatic="1"/>
                </p:oleObj>
              </mc:Choice>
              <mc:Fallback>
                <p:oleObj name="Document" r:id="rId4" imgW="5321300" imgH="59182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5321300" cy="591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5A6BD-D831-7E4B-A3A2-8FC714F5686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0"/>
            <a:ext cx="8116711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2971800"/>
            <a:ext cx="1422400" cy="762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86133" y="2971800"/>
            <a:ext cx="1422400" cy="762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687733" y="3048001"/>
            <a:ext cx="13901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latin typeface="Arial Narrow Bold" charset="0"/>
              </a:rPr>
              <a:t>Suppressed</a:t>
            </a:r>
          </a:p>
          <a:p>
            <a:r>
              <a:rPr lang="en-US" altLang="en-US" sz="2000" b="1">
                <a:latin typeface="Arial Narrow Bold" charset="0"/>
              </a:rPr>
              <a:t>Sea Surface</a:t>
            </a:r>
            <a:endParaRPr lang="en-US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0" y="3124201"/>
            <a:ext cx="13901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latin typeface="Arial Narrow Bold" charset="0"/>
              </a:rPr>
              <a:t>Elevated</a:t>
            </a:r>
          </a:p>
          <a:p>
            <a:r>
              <a:rPr lang="en-US" altLang="en-US" sz="2000" b="1">
                <a:latin typeface="Arial Narrow Bold" charset="0"/>
              </a:rPr>
              <a:t>Sea Surface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52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0"/>
            <a:ext cx="8116711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6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5" y="0"/>
            <a:ext cx="811671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22400" y="5715000"/>
            <a:ext cx="1964267" cy="685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57333" y="5715000"/>
            <a:ext cx="1964267" cy="685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396067" y="260350"/>
            <a:ext cx="4673600" cy="1066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711659" y="381000"/>
            <a:ext cx="41553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800" b="1">
                <a:latin typeface="Arial Narrow Bold" charset="0"/>
              </a:rPr>
              <a:t>Coupled Ocean-Atmosphere</a:t>
            </a:r>
          </a:p>
          <a:p>
            <a:pPr algn="ctr"/>
            <a:r>
              <a:rPr lang="en-US" altLang="en-US" sz="2800" b="1">
                <a:latin typeface="Arial Narrow Bold" charset="0"/>
              </a:rPr>
              <a:t>Circulation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31743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64267" y="0"/>
            <a:ext cx="5418667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ZA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6845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454400" y="3200400"/>
            <a:ext cx="1964267" cy="685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454400" y="0"/>
            <a:ext cx="1964267" cy="685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657600" y="152400"/>
            <a:ext cx="1616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Arial Narrow Bold" charset="0"/>
              </a:rPr>
              <a:t>Non El Niño</a:t>
            </a:r>
            <a:endParaRPr lang="en-US" altLang="en-US" sz="280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928534" y="3276600"/>
            <a:ext cx="1055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latin typeface="Arial Narrow Bold" charset="0"/>
              </a:rPr>
              <a:t>El Niño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750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 Niño Characteristics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900" smtClean="0"/>
              <a:t>Normally develops in Western Tropical Pacific</a:t>
            </a:r>
          </a:p>
          <a:p>
            <a:pPr>
              <a:lnSpc>
                <a:spcPct val="90000"/>
              </a:lnSpc>
              <a:defRPr/>
            </a:pPr>
            <a:r>
              <a:rPr lang="en-US" sz="2900" smtClean="0"/>
              <a:t>Eastward advection of warm water</a:t>
            </a:r>
          </a:p>
          <a:p>
            <a:pPr>
              <a:lnSpc>
                <a:spcPct val="90000"/>
              </a:lnSpc>
              <a:defRPr/>
            </a:pPr>
            <a:r>
              <a:rPr lang="en-US" sz="2900" smtClean="0"/>
              <a:t>Shut down of the upwelling system along South America</a:t>
            </a:r>
          </a:p>
          <a:p>
            <a:pPr>
              <a:lnSpc>
                <a:spcPct val="90000"/>
              </a:lnSpc>
              <a:defRPr/>
            </a:pPr>
            <a:r>
              <a:rPr lang="en-US" sz="2900" smtClean="0"/>
              <a:t>Often results in natural disasters</a:t>
            </a:r>
          </a:p>
          <a:p>
            <a:pPr>
              <a:lnSpc>
                <a:spcPct val="90000"/>
              </a:lnSpc>
              <a:defRPr/>
            </a:pPr>
            <a:r>
              <a:rPr lang="en-US" sz="2900" smtClean="0"/>
              <a:t>Occurs every 2 to 10 years</a:t>
            </a:r>
          </a:p>
          <a:p>
            <a:pPr>
              <a:lnSpc>
                <a:spcPct val="90000"/>
              </a:lnSpc>
              <a:defRPr/>
            </a:pPr>
            <a:r>
              <a:rPr lang="en-US" sz="2900" smtClean="0"/>
              <a:t>Most recent and severe events in 1953, ‘57-’58, ‘65, ‘72-’73, ‘76-’77, </a:t>
            </a:r>
            <a:r>
              <a:rPr lang="en-US" sz="2900" smtClean="0">
                <a:solidFill>
                  <a:schemeClr val="hlink"/>
                </a:solidFill>
              </a:rPr>
              <a:t>‘82-’83</a:t>
            </a:r>
            <a:r>
              <a:rPr lang="en-US" sz="2900" smtClean="0"/>
              <a:t>, ‘91-’92, </a:t>
            </a:r>
            <a:r>
              <a:rPr lang="en-US" sz="2900" smtClean="0">
                <a:solidFill>
                  <a:schemeClr val="hlink"/>
                </a:solidFill>
              </a:rPr>
              <a:t>‘97-’98, </a:t>
            </a:r>
            <a:r>
              <a:rPr lang="en-US" sz="2900" u="sng" smtClean="0">
                <a:solidFill>
                  <a:schemeClr val="tx2"/>
                </a:solidFill>
              </a:rPr>
              <a:t>‘02-’03,</a:t>
            </a:r>
            <a:r>
              <a:rPr lang="en-US" sz="2900" smtClean="0">
                <a:solidFill>
                  <a:schemeClr val="hlink"/>
                </a:solidFill>
              </a:rPr>
              <a:t> 06-07  </a:t>
            </a:r>
          </a:p>
        </p:txBody>
      </p:sp>
    </p:spTree>
    <p:extLst>
      <p:ext uri="{BB962C8B-B14F-4D97-AF65-F5344CB8AC3E}">
        <p14:creationId xmlns:p14="http://schemas.microsoft.com/office/powerpoint/2010/main" val="112967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 txBox="1">
            <a:spLocks noGrp="1"/>
          </p:cNvSpPr>
          <p:nvPr/>
        </p:nvSpPr>
        <p:spPr bwMode="auto">
          <a:xfrm>
            <a:off x="3200400" y="314007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b="1"/>
              <a:t>FIGURE S10.24</a:t>
            </a:r>
          </a:p>
        </p:txBody>
      </p:sp>
      <p:grpSp>
        <p:nvGrpSpPr>
          <p:cNvPr id="77827" name="Group 5"/>
          <p:cNvGrpSpPr>
            <a:grpSpLocks/>
          </p:cNvGrpSpPr>
          <p:nvPr/>
        </p:nvGrpSpPr>
        <p:grpSpPr bwMode="auto">
          <a:xfrm>
            <a:off x="457200" y="1143000"/>
            <a:ext cx="8458200" cy="4468813"/>
            <a:chOff x="457200" y="1143000"/>
            <a:chExt cx="8458200" cy="4469467"/>
          </a:xfrm>
        </p:grpSpPr>
        <p:pic>
          <p:nvPicPr>
            <p:cNvPr id="77831" name="Picture 4" descr="f24-24-978075064552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0" y="1143000"/>
              <a:ext cx="7543800" cy="210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832" name="Text Box 6"/>
            <p:cNvSpPr txBox="1">
              <a:spLocks noChangeArrowheads="1"/>
            </p:cNvSpPr>
            <p:nvPr/>
          </p:nvSpPr>
          <p:spPr bwMode="auto">
            <a:xfrm>
              <a:off x="457200" y="3673845"/>
              <a:ext cx="8458200" cy="1938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161616"/>
                  </a:solidFill>
                </a:rPr>
                <a:t>Global precipitation anomalies for Northern Hemisphere summer (left) and winter (right) during</a:t>
              </a:r>
            </a:p>
            <a:p>
              <a:r>
                <a:rPr lang="en-US">
                  <a:solidFill>
                    <a:srgbClr val="161616"/>
                  </a:solidFill>
                </a:rPr>
                <a:t>El Niño. </a:t>
              </a:r>
              <a:r>
                <a:rPr lang="en-US" i="1">
                  <a:solidFill>
                    <a:srgbClr val="161616"/>
                  </a:solidFill>
                </a:rPr>
                <a:t>Source: From NOAA PMEL (2009d).</a:t>
              </a:r>
            </a:p>
            <a:p>
              <a:endParaRPr lang="en-US" i="1">
                <a:solidFill>
                  <a:srgbClr val="161616"/>
                </a:solidFill>
              </a:endParaRPr>
            </a:p>
            <a:p>
              <a:r>
                <a:rPr lang="en-US">
                  <a:solidFill>
                    <a:srgbClr val="161616"/>
                  </a:solidFill>
                </a:rPr>
                <a:t>DPO Figure S10.24</a:t>
              </a:r>
            </a:p>
          </p:txBody>
        </p:sp>
      </p:grpSp>
      <p:sp>
        <p:nvSpPr>
          <p:cNvPr id="7782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 Nino precipitation changes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37620-2610-6A4E-9473-1A2F7F4FC77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28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Dynamics IX: ENSO elements in brief (slide 2)</a:t>
            </a:r>
            <a:br>
              <a:rPr lang="en-US" smtClean="0"/>
            </a:br>
            <a:r>
              <a:rPr lang="en-US" smtClean="0"/>
              <a:t>El Nino conditions (Bjerknes feedback cont.)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 t="-1317"/>
          <a:stretch>
            <a:fillRect/>
          </a:stretch>
        </p:blipFill>
        <p:spPr bwMode="auto">
          <a:xfrm>
            <a:off x="5280025" y="838200"/>
            <a:ext cx="3863975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0" y="1143000"/>
            <a:ext cx="533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If trade winds weaken, then </a:t>
            </a:r>
          </a:p>
          <a:p>
            <a:pPr marL="457200" indent="-457200">
              <a:spcBef>
                <a:spcPct val="50000"/>
              </a:spcBef>
              <a:buFont typeface="Lucida Grande" charset="0"/>
              <a:buAutoNum type="arabicParenBoth"/>
            </a:pPr>
            <a:r>
              <a:rPr lang="en-US">
                <a:solidFill>
                  <a:srgbClr val="161616"/>
                </a:solidFill>
              </a:rPr>
              <a:t>Westward surface flow (SEC) weakens, allowing western Pacific warm waters to move eastward</a:t>
            </a:r>
          </a:p>
          <a:p>
            <a:pPr marL="457200" indent="-457200">
              <a:spcBef>
                <a:spcPct val="50000"/>
              </a:spcBef>
              <a:buFont typeface="Lucida Grande" charset="0"/>
              <a:buAutoNum type="arabicParenBoth"/>
            </a:pPr>
            <a:r>
              <a:rPr lang="en-US">
                <a:solidFill>
                  <a:srgbClr val="161616"/>
                </a:solidFill>
              </a:rPr>
              <a:t>cold tongue in eastern equatorial Pacific warms</a:t>
            </a:r>
          </a:p>
          <a:p>
            <a:pPr marL="457200" indent="-457200">
              <a:spcBef>
                <a:spcPct val="50000"/>
              </a:spcBef>
              <a:buFont typeface="Lucida Grande" charset="0"/>
              <a:buAutoNum type="arabicParenBoth"/>
            </a:pPr>
            <a:r>
              <a:rPr lang="en-US">
                <a:solidFill>
                  <a:srgbClr val="161616"/>
                </a:solidFill>
              </a:rPr>
              <a:t>Equatorial SST gradient is thus reduced and this further reduces the tradewinds.</a:t>
            </a:r>
          </a:p>
          <a:p>
            <a:pPr marL="457200" indent="-457200">
              <a:spcBef>
                <a:spcPct val="50000"/>
              </a:spcBef>
              <a:buFont typeface="Lucida Grande" charset="0"/>
              <a:buAutoNum type="arabicParenBoth"/>
            </a:pPr>
            <a:r>
              <a:rPr lang="en-US">
                <a:solidFill>
                  <a:srgbClr val="161616"/>
                </a:solidFill>
              </a:rPr>
              <a:t>This then becomes the El Nino condition.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200400" y="6461125"/>
            <a:ext cx="594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http://www.pmel.noaa.gov/tao/elnino/nino-home.html)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CC267-824F-0443-BBDD-ED65EB692EA0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sir_s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76"/>
            <a:ext cx="8382000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09800" y="4343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altLang="en-US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143000"/>
          </a:xfrm>
        </p:spPr>
        <p:txBody>
          <a:bodyPr lIns="92075" tIns="46038" rIns="92075" bIns="46038" anchor="b"/>
          <a:lstStyle/>
          <a:p>
            <a:pPr>
              <a:defRPr/>
            </a:pPr>
            <a:r>
              <a:rPr lang="en-US" smtClean="0">
                <a:solidFill>
                  <a:schemeClr val="hlink"/>
                </a:solidFill>
              </a:rPr>
              <a:t>El Ni</a:t>
            </a:r>
            <a:r>
              <a:rPr lang="en-GB" smtClean="0">
                <a:solidFill>
                  <a:schemeClr val="hlink"/>
                </a:solidFill>
                <a:cs typeface="Times New Roman" pitchFamily="18" charset="0"/>
              </a:rPr>
              <a:t>ñ</a:t>
            </a:r>
            <a:r>
              <a:rPr lang="en-US" smtClean="0">
                <a:solidFill>
                  <a:schemeClr val="hlink"/>
                </a:solidFill>
              </a:rPr>
              <a:t>o and La Ni</a:t>
            </a:r>
            <a:r>
              <a:rPr lang="en-GB" smtClean="0">
                <a:solidFill>
                  <a:schemeClr val="hlink"/>
                </a:solidFill>
                <a:cs typeface="Times New Roman" pitchFamily="18" charset="0"/>
              </a:rPr>
              <a:t>ñ</a:t>
            </a:r>
            <a:r>
              <a:rPr lang="en-US" smtClean="0">
                <a:solidFill>
                  <a:schemeClr val="hlink"/>
                </a:solidFill>
              </a:rPr>
              <a:t>a</a:t>
            </a:r>
            <a:endParaRPr lang="en-GB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8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Signatures of ENSO</a:t>
            </a:r>
          </a:p>
        </p:txBody>
      </p: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571500" y="990600"/>
            <a:ext cx="8001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161616"/>
                </a:solidFill>
              </a:rPr>
              <a:t>Anomalies of: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161616"/>
                </a:solidFill>
              </a:rPr>
              <a:t>Winds (El Niño has westerly wind anomalies in western equatorial Pacific)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161616"/>
                </a:solidFill>
              </a:rPr>
              <a:t>Atmospheric pressure anomalies (Darwin pressure high, Tahiti pressure lower, so SOI, which is Tahiti minus Darwin, has negative anomaly in El Niño) </a:t>
            </a:r>
            <a:r>
              <a:rPr lang="en-US" dirty="0">
                <a:solidFill>
                  <a:srgbClr val="FF0000"/>
                </a:solidFill>
              </a:rPr>
              <a:t>“Southern Oscillation Index”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161616"/>
                </a:solidFill>
              </a:rPr>
              <a:t>SST  (El Niño has warm SST in central and eastern equatorial Pacific)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161616"/>
                </a:solidFill>
              </a:rPr>
              <a:t>Sea surface height and surface dynamic height (El Niño has high SSH anomaly in central and eastern equatorial Pacific, low SSH anomaly in western equatorial Pacific)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161616"/>
                </a:solidFill>
              </a:rPr>
              <a:t>Thermocline depth (El Niño has deep anomaly in east and shallow anomaly in west)</a:t>
            </a:r>
          </a:p>
          <a:p>
            <a:pPr marL="457200" indent="-457200">
              <a:defRPr/>
            </a:pPr>
            <a:endParaRPr lang="en-US" dirty="0">
              <a:solidFill>
                <a:srgbClr val="16161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F0E5A-B1D7-0D4E-87FE-B181416C45B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 Niño SST and wind conditions in the tropical Pacific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23912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Talley SIO 210 (2015)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4C2D9-4098-8D48-B8E6-C527731A175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Time series: SST at equator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024813" cy="577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848600" y="3962400"/>
            <a:ext cx="129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El Niño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848600" y="1981200"/>
            <a:ext cx="129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La Niña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90799-A24B-5B46-9EFD-8D5DF5828F5D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Southern Oscilllation index (NCEP)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 b="32399"/>
          <a:stretch>
            <a:fillRect/>
          </a:stretch>
        </p:blipFill>
        <p:spPr bwMode="auto">
          <a:xfrm>
            <a:off x="3276600" y="1295400"/>
            <a:ext cx="5641975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914400"/>
            <a:ext cx="289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During El Niño: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SOI is low:  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Tahiti minus Darwin SLPA is low, meaning that the pressure difference between them is reduced.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Therefore the trade winds are weaker during ENSO.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Note that Darwin and Tahiti anomalies are out of phase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4267200" y="1066800"/>
            <a:ext cx="533400" cy="129540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H="1">
            <a:off x="5562600" y="1066800"/>
            <a:ext cx="76200" cy="137160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6781800" y="1066800"/>
            <a:ext cx="304800" cy="137160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7772400" y="990600"/>
            <a:ext cx="609600" cy="1447800"/>
          </a:xfrm>
          <a:prstGeom prst="line">
            <a:avLst/>
          </a:prstGeom>
          <a:noFill/>
          <a:ln w="57150">
            <a:solidFill>
              <a:srgbClr val="9933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410200" y="685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El Niños: low SOI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2209800" y="6400800"/>
            <a:ext cx="69342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>
                <a:solidFill>
                  <a:srgbClr val="161616"/>
                </a:solidFill>
                <a:latin typeface="Arial" charset="0"/>
              </a:rPr>
              <a:t>http://www.cpc.ncep.noaa.gov/products/analysis_monitoring/bulletin/index.html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377D9-E31A-2C49-9815-8406A9D1CB6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SOI and 110°W temperature time series</a:t>
            </a:r>
          </a:p>
        </p:txBody>
      </p:sp>
      <p:sp>
        <p:nvSpPr>
          <p:cNvPr id="97283" name="Text Box 5"/>
          <p:cNvSpPr txBox="1">
            <a:spLocks noChangeArrowheads="1"/>
          </p:cNvSpPr>
          <p:nvPr/>
        </p:nvSpPr>
        <p:spPr bwMode="auto">
          <a:xfrm>
            <a:off x="2819400" y="64008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161616"/>
                </a:solidFill>
              </a:rPr>
              <a:t>http://www.pmel.noaa.gov/tao/jsdisplay/</a:t>
            </a:r>
          </a:p>
        </p:txBody>
      </p:sp>
      <p:pic>
        <p:nvPicPr>
          <p:cNvPr id="9728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609600"/>
            <a:ext cx="6869113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CB02A-167F-F549-B891-C3D25695439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05" name="Rectangle 13"/>
          <p:cNvSpPr>
            <a:spLocks noGrp="1" noChangeArrowheads="1"/>
          </p:cNvSpPr>
          <p:nvPr>
            <p:ph type="title"/>
          </p:nvPr>
        </p:nvSpPr>
        <p:spPr>
          <a:xfrm>
            <a:off x="475545" y="260351"/>
            <a:ext cx="8051800" cy="1141413"/>
          </a:xfrm>
        </p:spPr>
        <p:txBody>
          <a:bodyPr/>
          <a:lstStyle/>
          <a:p>
            <a:pPr>
              <a:defRPr/>
            </a:pPr>
            <a:r>
              <a:rPr lang="en-ZA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simplified..</a:t>
            </a:r>
            <a:r>
              <a:rPr lang="en-ZA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</a:t>
            </a:r>
            <a:r>
              <a:rPr lang="en-Z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cold water at the equator!</a:t>
            </a:r>
          </a:p>
        </p:txBody>
      </p:sp>
      <p:pic>
        <p:nvPicPr>
          <p:cNvPr id="8195" name="Picture 7" descr="C06F03a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6" t="35417" r="22017" b="34540"/>
          <a:stretch>
            <a:fillRect/>
          </a:stretch>
        </p:blipFill>
        <p:spPr>
          <a:xfrm>
            <a:off x="3675945" y="2205038"/>
            <a:ext cx="5468055" cy="2735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407" name="Rectangle 15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pPr>
              <a:defRPr/>
            </a:pPr>
            <a:endParaRPr lang="en-ZA" sz="27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7" name="Picture 11" descr="equat_upwel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800" y="1628776"/>
            <a:ext cx="3626556" cy="414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541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 Nino/Southern Oscillation (ENSO)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Climate: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Variability  (Natural modes, times scales of interannual, decadal, centennial, millenial)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Change (anthropogenic) – search for trend that is attributable to external forcing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ENSO is an interannual climate variation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3-7 year time scale, not predictable (chaotic process with underlying physics that creates repetition that is not precisely cyclic)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Coupled ocean-atmosphere interaction with feedback (coupling is strong in tropics, weak at higher latitudes)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Nearly global impacts, certainly in the tropics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Strongest impacts in eastern tropical Pacific - Peruvian upwelling, eastern tropical surface temperatures, tropical rainfall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2A080-67C3-BC4D-84BB-EDD6007F1E67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533400"/>
          </a:xfrm>
        </p:spPr>
        <p:txBody>
          <a:bodyPr/>
          <a:lstStyle/>
          <a:p>
            <a:pPr eaLnBrk="1" hangingPunct="1"/>
            <a:r>
              <a:rPr lang="en-US" sz="2000" smtClean="0"/>
              <a:t>ENSO effect on surface chlorophyll</a:t>
            </a:r>
            <a:endParaRPr lang="en-US" smtClean="0"/>
          </a:p>
        </p:txBody>
      </p:sp>
      <p:sp>
        <p:nvSpPr>
          <p:cNvPr id="71683" name="Text Box 7"/>
          <p:cNvSpPr txBox="1">
            <a:spLocks noChangeArrowheads="1"/>
          </p:cNvSpPr>
          <p:nvPr/>
        </p:nvSpPr>
        <p:spPr bwMode="auto">
          <a:xfrm>
            <a:off x="0" y="51054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rgbClr val="161616"/>
                </a:solidFill>
              </a:rPr>
              <a:t>El Nino                                                                       La Nina</a:t>
            </a:r>
            <a:endParaRPr lang="en-US">
              <a:solidFill>
                <a:srgbClr val="161616"/>
              </a:solidFill>
            </a:endParaRPr>
          </a:p>
        </p:txBody>
      </p:sp>
      <p:sp>
        <p:nvSpPr>
          <p:cNvPr id="71684" name="TextBox 5"/>
          <p:cNvSpPr txBox="1">
            <a:spLocks noChangeArrowheads="1"/>
          </p:cNvSpPr>
          <p:nvPr/>
        </p:nvSpPr>
        <p:spPr bwMode="auto">
          <a:xfrm>
            <a:off x="381000" y="5791200"/>
            <a:ext cx="899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161616"/>
                </a:solidFill>
                <a:latin typeface="Verdana" charset="0"/>
              </a:rPr>
              <a:t>Equatorial upwelling brings nutrients to sea surface, enhanced in cold tongue in the mean; upwelling from warm, nutrient depleted water during El Nino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159F7-C5EB-7A4E-B6E7-31548B963ED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5410200"/>
            <a:ext cx="7391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4">
                    <a:lumMod val="10000"/>
                  </a:schemeClr>
                </a:solidFill>
                <a:latin typeface="Times" pitchFamily="-65" charset="0"/>
              </a:rPr>
              <a:t>http://earthobservatory.nasa.gov/Features/Phytoplankton/page4.php</a:t>
            </a:r>
          </a:p>
        </p:txBody>
      </p:sp>
      <p:pic>
        <p:nvPicPr>
          <p:cNvPr id="71688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533400"/>
          </a:xfrm>
        </p:spPr>
        <p:txBody>
          <a:bodyPr/>
          <a:lstStyle/>
          <a:p>
            <a:pPr eaLnBrk="1" hangingPunct="1"/>
            <a:r>
              <a:rPr lang="en-US" sz="2000" smtClean="0"/>
              <a:t>ENSO effect on surface temperature</a:t>
            </a:r>
            <a:endParaRPr lang="en-US" smtClean="0"/>
          </a:p>
        </p:txBody>
      </p:sp>
      <p:sp>
        <p:nvSpPr>
          <p:cNvPr id="69635" name="Text Box 7"/>
          <p:cNvSpPr txBox="1">
            <a:spLocks noChangeArrowheads="1"/>
          </p:cNvSpPr>
          <p:nvPr/>
        </p:nvSpPr>
        <p:spPr bwMode="auto">
          <a:xfrm>
            <a:off x="0" y="43434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rgbClr val="161616"/>
                </a:solidFill>
              </a:rPr>
              <a:t>El Nino                                                                       La Nina</a:t>
            </a:r>
            <a:endParaRPr lang="en-US">
              <a:solidFill>
                <a:srgbClr val="161616"/>
              </a:solidFill>
            </a:endParaRPr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152400" y="5410200"/>
            <a:ext cx="899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161616"/>
                </a:solidFill>
                <a:latin typeface="+mn-lt"/>
              </a:rPr>
              <a:t>El Nino has anomalously warm cold tongue.</a:t>
            </a:r>
          </a:p>
          <a:p>
            <a:pPr>
              <a:defRPr/>
            </a:pPr>
            <a:r>
              <a:rPr lang="en-US" sz="2000" dirty="0">
                <a:solidFill>
                  <a:srgbClr val="161616"/>
                </a:solidFill>
                <a:latin typeface="+mn-lt"/>
              </a:rPr>
              <a:t>La Nina has anomalously cold cold tongue (hence “super-normal”)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B9CD1-8C28-0E4B-9BF2-A2DAFE4A561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4876800"/>
            <a:ext cx="7391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accent4">
                    <a:lumMod val="10000"/>
                  </a:schemeClr>
                </a:solidFill>
                <a:latin typeface="Times" pitchFamily="-65" charset="0"/>
              </a:rPr>
              <a:t>http://www.nc-climate.ncsu.edu/climate/patterns/ENSO.html</a:t>
            </a:r>
            <a:endParaRPr lang="en-US" sz="1800" dirty="0">
              <a:solidFill>
                <a:schemeClr val="accent4">
                  <a:lumMod val="10000"/>
                </a:schemeClr>
              </a:solidFill>
              <a:latin typeface="Times" pitchFamily="-65" charset="0"/>
            </a:endParaRPr>
          </a:p>
        </p:txBody>
      </p:sp>
      <p:pic>
        <p:nvPicPr>
          <p:cNvPr id="69640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609600"/>
            <a:ext cx="46466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85800"/>
            <a:ext cx="4532313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1752600" y="381001"/>
            <a:ext cx="6164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  <a:latin typeface="Arial" charset="0"/>
              </a:rPr>
              <a:t>Average tropical Pacific conditions</a:t>
            </a:r>
          </a:p>
        </p:txBody>
      </p:sp>
      <p:grpSp>
        <p:nvGrpSpPr>
          <p:cNvPr id="10243" name="Group 17"/>
          <p:cNvGrpSpPr>
            <a:grpSpLocks/>
          </p:cNvGrpSpPr>
          <p:nvPr/>
        </p:nvGrpSpPr>
        <p:grpSpPr bwMode="auto">
          <a:xfrm>
            <a:off x="6122812" y="4244976"/>
            <a:ext cx="2214033" cy="1978025"/>
            <a:chOff x="4339" y="2674"/>
            <a:chExt cx="1569" cy="1246"/>
          </a:xfrm>
        </p:grpSpPr>
        <p:sp>
          <p:nvSpPr>
            <p:cNvPr id="10249" name="Oval 8"/>
            <p:cNvSpPr>
              <a:spLocks noChangeArrowheads="1"/>
            </p:cNvSpPr>
            <p:nvPr/>
          </p:nvSpPr>
          <p:spPr bwMode="auto">
            <a:xfrm>
              <a:off x="4600" y="3441"/>
              <a:ext cx="1047" cy="4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4652" y="2674"/>
              <a:ext cx="942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4631" y="2692"/>
              <a:ext cx="102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charset="0"/>
                </a:rPr>
                <a:t>strong trade </a:t>
              </a:r>
            </a:p>
            <a:p>
              <a:pPr algn="ctr" eaLnBrk="1" hangingPunct="1"/>
              <a:r>
                <a:rPr lang="en-US" altLang="en-US" sz="1600" b="1">
                  <a:latin typeface="Arial" charset="0"/>
                </a:rPr>
                <a:t>winds</a:t>
              </a: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4575" y="3490"/>
              <a:ext cx="10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latin typeface="Arial" charset="0"/>
                </a:rPr>
                <a:t>cool in East</a:t>
              </a:r>
            </a:p>
            <a:p>
              <a:pPr algn="ctr" eaLnBrk="1" hangingPunct="1"/>
              <a:r>
                <a:rPr lang="en-US" altLang="en-US" sz="1600" b="1">
                  <a:latin typeface="Arial" charset="0"/>
                </a:rPr>
                <a:t>warm in West</a:t>
              </a:r>
            </a:p>
          </p:txBody>
        </p:sp>
        <p:sp>
          <p:nvSpPr>
            <p:cNvPr id="10253" name="AutoShape 12"/>
            <p:cNvSpPr>
              <a:spLocks noChangeArrowheads="1"/>
            </p:cNvSpPr>
            <p:nvPr/>
          </p:nvSpPr>
          <p:spPr bwMode="auto">
            <a:xfrm>
              <a:off x="5647" y="2740"/>
              <a:ext cx="261" cy="1132"/>
            </a:xfrm>
            <a:prstGeom prst="curvedLeftArrow">
              <a:avLst>
                <a:gd name="adj1" fmla="val 77627"/>
                <a:gd name="adj2" fmla="val 17348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4" name="AutoShape 13"/>
            <p:cNvSpPr>
              <a:spLocks noChangeArrowheads="1"/>
            </p:cNvSpPr>
            <p:nvPr/>
          </p:nvSpPr>
          <p:spPr bwMode="auto">
            <a:xfrm rot="10800000">
              <a:off x="4339" y="2692"/>
              <a:ext cx="261" cy="1102"/>
            </a:xfrm>
            <a:prstGeom prst="curvedLeftArrow">
              <a:avLst>
                <a:gd name="adj1" fmla="val 84444"/>
                <a:gd name="adj2" fmla="val 168889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5455356" y="6400800"/>
            <a:ext cx="4188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FF0000"/>
                </a:solidFill>
                <a:latin typeface="Arial" charset="0"/>
              </a:rPr>
              <a:t>This system is tightly coupled</a:t>
            </a:r>
          </a:p>
        </p:txBody>
      </p:sp>
      <p:pic>
        <p:nvPicPr>
          <p:cNvPr id="10245" name="Picture 15" descr="FG08_18a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6"/>
          <a:stretch>
            <a:fillRect/>
          </a:stretch>
        </p:blipFill>
        <p:spPr>
          <a:xfrm>
            <a:off x="128412" y="1484313"/>
            <a:ext cx="5851877" cy="3846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479345" y="1600201"/>
            <a:ext cx="3975768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Arial" charset="0"/>
              </a:rPr>
              <a:t>- trade winds blow from East to West</a:t>
            </a:r>
          </a:p>
          <a:p>
            <a:pPr eaLnBrk="1" hangingPunct="1"/>
            <a:endParaRPr lang="en-US" alt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Arial" charset="0"/>
              </a:rPr>
              <a:t>- warm water piles up in West Pacific,</a:t>
            </a:r>
          </a:p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Arial" charset="0"/>
              </a:rPr>
              <a:t>   driving deep atmospheric convection</a:t>
            </a:r>
          </a:p>
          <a:p>
            <a:pPr eaLnBrk="1" hangingPunct="1"/>
            <a:endParaRPr lang="en-US" altLang="en-US" sz="1600">
              <a:solidFill>
                <a:schemeClr val="bg1"/>
              </a:solidFill>
              <a:latin typeface="Arial" charset="0"/>
            </a:endParaRPr>
          </a:p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Arial" charset="0"/>
              </a:rPr>
              <a:t>- cold, nutrient-rich water is brought to the</a:t>
            </a:r>
          </a:p>
          <a:p>
            <a:pPr eaLnBrk="1" hangingPunct="1"/>
            <a:r>
              <a:rPr lang="en-US" altLang="en-US" sz="1600">
                <a:solidFill>
                  <a:schemeClr val="bg1"/>
                </a:solidFill>
                <a:latin typeface="Arial" charset="0"/>
              </a:rPr>
              <a:t>  surface in the East Pacific (</a:t>
            </a:r>
            <a:r>
              <a:rPr lang="en-US" altLang="en-US" sz="1600" i="1">
                <a:solidFill>
                  <a:schemeClr val="bg1"/>
                </a:solidFill>
                <a:latin typeface="Arial" charset="0"/>
              </a:rPr>
              <a:t>upwelling</a:t>
            </a:r>
            <a:r>
              <a:rPr lang="en-US" altLang="en-US" sz="1600">
                <a:solidFill>
                  <a:schemeClr val="bg1"/>
                </a:solidFill>
                <a:latin typeface="Arial" charset="0"/>
              </a:rPr>
              <a:t>)</a:t>
            </a:r>
          </a:p>
        </p:txBody>
      </p:sp>
      <p:sp>
        <p:nvSpPr>
          <p:cNvPr id="10247" name="Oval 18"/>
          <p:cNvSpPr>
            <a:spLocks noChangeArrowheads="1"/>
          </p:cNvSpPr>
          <p:nvPr/>
        </p:nvSpPr>
        <p:spPr bwMode="auto">
          <a:xfrm>
            <a:off x="1563511" y="1125538"/>
            <a:ext cx="1152878" cy="1079500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2651478" y="1268413"/>
            <a:ext cx="3450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>
                <a:solidFill>
                  <a:schemeClr val="hlink"/>
                </a:solidFill>
              </a:rPr>
              <a:t>Known as the Walker cell!</a:t>
            </a:r>
          </a:p>
        </p:txBody>
      </p:sp>
    </p:spTree>
    <p:extLst>
      <p:ext uri="{BB962C8B-B14F-4D97-AF65-F5344CB8AC3E}">
        <p14:creationId xmlns:p14="http://schemas.microsoft.com/office/powerpoint/2010/main" val="511567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st_prof_0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3190" y="260351"/>
            <a:ext cx="6976533" cy="589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045" y="1"/>
            <a:ext cx="8051800" cy="1141413"/>
          </a:xfrm>
        </p:spPr>
        <p:txBody>
          <a:bodyPr/>
          <a:lstStyle/>
          <a:p>
            <a:pPr>
              <a:defRPr/>
            </a:pPr>
            <a:r>
              <a:rPr lang="en-ZA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Normal ocean structure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347134" y="6165850"/>
            <a:ext cx="87968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b="1">
                <a:solidFill>
                  <a:schemeClr val="tx2"/>
                </a:solidFill>
                <a:latin typeface="Arial" charset="0"/>
              </a:rPr>
              <a:t>steep thermocline to the east and a warm pool of water to the west</a:t>
            </a:r>
          </a:p>
        </p:txBody>
      </p:sp>
    </p:spTree>
    <p:extLst>
      <p:ext uri="{BB962C8B-B14F-4D97-AF65-F5344CB8AC3E}">
        <p14:creationId xmlns:p14="http://schemas.microsoft.com/office/powerpoint/2010/main" val="147204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295400" y="457201"/>
            <a:ext cx="7290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2"/>
                </a:solidFill>
                <a:latin typeface="Arial" charset="0"/>
              </a:rPr>
              <a:t>Tropical Pacific conditions during El Ni</a:t>
            </a:r>
            <a:r>
              <a:rPr lang="en-US" altLang="en-US" sz="2800" b="1">
                <a:solidFill>
                  <a:schemeClr val="bg2"/>
                </a:solidFill>
                <a:latin typeface="Arial" charset="0"/>
                <a:cs typeface="Arial" charset="0"/>
              </a:rPr>
              <a:t>ñ</a:t>
            </a:r>
            <a:r>
              <a:rPr lang="en-US" altLang="en-US" sz="2800" b="1">
                <a:solidFill>
                  <a:schemeClr val="bg2"/>
                </a:solidFill>
                <a:latin typeface="Arial" charset="0"/>
              </a:rPr>
              <a:t>o</a:t>
            </a:r>
          </a:p>
        </p:txBody>
      </p:sp>
      <p:grpSp>
        <p:nvGrpSpPr>
          <p:cNvPr id="12291" name="Group 5"/>
          <p:cNvGrpSpPr>
            <a:grpSpLocks/>
          </p:cNvGrpSpPr>
          <p:nvPr/>
        </p:nvGrpSpPr>
        <p:grpSpPr bwMode="auto">
          <a:xfrm>
            <a:off x="685800" y="4724400"/>
            <a:ext cx="3581400" cy="1676400"/>
            <a:chOff x="384" y="2688"/>
            <a:chExt cx="2256" cy="1056"/>
          </a:xfrm>
        </p:grpSpPr>
        <p:sp>
          <p:nvSpPr>
            <p:cNvPr id="12297" name="Oval 6"/>
            <p:cNvSpPr>
              <a:spLocks noChangeArrowheads="1"/>
            </p:cNvSpPr>
            <p:nvPr/>
          </p:nvSpPr>
          <p:spPr bwMode="auto">
            <a:xfrm>
              <a:off x="384" y="3312"/>
              <a:ext cx="1008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8" name="Oval 7"/>
            <p:cNvSpPr>
              <a:spLocks noChangeArrowheads="1"/>
            </p:cNvSpPr>
            <p:nvPr/>
          </p:nvSpPr>
          <p:spPr bwMode="auto">
            <a:xfrm>
              <a:off x="1776" y="3312"/>
              <a:ext cx="86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9" name="Oval 8"/>
            <p:cNvSpPr>
              <a:spLocks noChangeArrowheads="1"/>
            </p:cNvSpPr>
            <p:nvPr/>
          </p:nvSpPr>
          <p:spPr bwMode="auto">
            <a:xfrm>
              <a:off x="1056" y="2688"/>
              <a:ext cx="864" cy="3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1101" y="2706"/>
              <a:ext cx="7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charset="0"/>
                </a:rPr>
                <a:t>trade winds</a:t>
              </a:r>
            </a:p>
            <a:p>
              <a:pPr algn="ctr" eaLnBrk="1" hangingPunct="1"/>
              <a:r>
                <a:rPr lang="en-US" altLang="en-US" sz="1600">
                  <a:latin typeface="Arial" charset="0"/>
                </a:rPr>
                <a:t>weaken</a:t>
              </a:r>
            </a:p>
          </p:txBody>
        </p:sp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1894" y="3330"/>
              <a:ext cx="65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charset="0"/>
                </a:rPr>
                <a:t>upwelling</a:t>
              </a:r>
            </a:p>
            <a:p>
              <a:pPr algn="ctr" eaLnBrk="1" hangingPunct="1"/>
              <a:r>
                <a:rPr lang="en-US" altLang="en-US" sz="1600">
                  <a:latin typeface="Arial" charset="0"/>
                </a:rPr>
                <a:t>slows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418" y="3360"/>
              <a:ext cx="97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Arial" charset="0"/>
                </a:rPr>
                <a:t>Eastern Pacific</a:t>
              </a:r>
            </a:p>
            <a:p>
              <a:pPr algn="ctr" eaLnBrk="1" hangingPunct="1"/>
              <a:r>
                <a:rPr lang="en-US" altLang="en-US" sz="1600">
                  <a:latin typeface="Arial" charset="0"/>
                </a:rPr>
                <a:t>warms</a:t>
              </a:r>
            </a:p>
          </p:txBody>
        </p:sp>
        <p:sp>
          <p:nvSpPr>
            <p:cNvPr id="12303" name="AutoShape 12"/>
            <p:cNvSpPr>
              <a:spLocks noChangeArrowheads="1"/>
            </p:cNvSpPr>
            <p:nvPr/>
          </p:nvSpPr>
          <p:spPr bwMode="auto">
            <a:xfrm>
              <a:off x="1440" y="3408"/>
              <a:ext cx="288" cy="192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4" name="AutoShape 13"/>
            <p:cNvSpPr>
              <a:spLocks noChangeArrowheads="1"/>
            </p:cNvSpPr>
            <p:nvPr/>
          </p:nvSpPr>
          <p:spPr bwMode="auto">
            <a:xfrm rot="7691285">
              <a:off x="1008" y="3072"/>
              <a:ext cx="288" cy="192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5" name="AutoShape 14"/>
            <p:cNvSpPr>
              <a:spLocks noChangeArrowheads="1"/>
            </p:cNvSpPr>
            <p:nvPr/>
          </p:nvSpPr>
          <p:spPr bwMode="auto">
            <a:xfrm rot="-7662531">
              <a:off x="1776" y="3072"/>
              <a:ext cx="288" cy="192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92" name="Text Box 15"/>
          <p:cNvSpPr txBox="1">
            <a:spLocks noChangeArrowheads="1"/>
          </p:cNvSpPr>
          <p:nvPr/>
        </p:nvSpPr>
        <p:spPr bwMode="auto">
          <a:xfrm>
            <a:off x="4443590" y="6237289"/>
            <a:ext cx="2964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rgbClr val="FF0000"/>
                </a:solidFill>
                <a:latin typeface="Arial" charset="0"/>
              </a:rPr>
              <a:t>The Bjerknes Feedback:</a:t>
            </a:r>
          </a:p>
        </p:txBody>
      </p:sp>
      <p:pic>
        <p:nvPicPr>
          <p:cNvPr id="12293" name="Picture 17" descr="FG08_18b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9"/>
          <a:stretch>
            <a:fillRect/>
          </a:stretch>
        </p:blipFill>
        <p:spPr>
          <a:xfrm>
            <a:off x="3035301" y="1125539"/>
            <a:ext cx="6108700" cy="3887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Line 19"/>
          <p:cNvSpPr>
            <a:spLocks noChangeShapeType="1"/>
          </p:cNvSpPr>
          <p:nvPr/>
        </p:nvSpPr>
        <p:spPr bwMode="auto">
          <a:xfrm flipV="1">
            <a:off x="5659968" y="4076701"/>
            <a:ext cx="1600200" cy="1439863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2295" name="Text Box 20"/>
          <p:cNvSpPr txBox="1">
            <a:spLocks noChangeArrowheads="1"/>
          </p:cNvSpPr>
          <p:nvPr/>
        </p:nvSpPr>
        <p:spPr bwMode="auto">
          <a:xfrm>
            <a:off x="5020733" y="5445125"/>
            <a:ext cx="2821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>
                <a:solidFill>
                  <a:schemeClr val="bg2"/>
                </a:solidFill>
              </a:rPr>
              <a:t>Thermocline deepens</a:t>
            </a:r>
          </a:p>
        </p:txBody>
      </p:sp>
      <p:sp>
        <p:nvSpPr>
          <p:cNvPr id="12296" name="Text Box 21"/>
          <p:cNvSpPr txBox="1">
            <a:spLocks noChangeArrowheads="1"/>
          </p:cNvSpPr>
          <p:nvPr/>
        </p:nvSpPr>
        <p:spPr bwMode="auto">
          <a:xfrm>
            <a:off x="220133" y="1700214"/>
            <a:ext cx="31223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>
                <a:solidFill>
                  <a:schemeClr val="bg2"/>
                </a:solidFill>
              </a:rPr>
              <a:t>Trade winds relax</a:t>
            </a:r>
          </a:p>
          <a:p>
            <a:r>
              <a:rPr lang="en-ZA" altLang="en-US">
                <a:solidFill>
                  <a:schemeClr val="bg2"/>
                </a:solidFill>
              </a:rPr>
              <a:t>Warm water moves east</a:t>
            </a:r>
          </a:p>
          <a:p>
            <a:r>
              <a:rPr lang="en-ZA" altLang="en-US">
                <a:solidFill>
                  <a:schemeClr val="bg2"/>
                </a:solidFill>
              </a:rPr>
              <a:t>Thermocline deepens</a:t>
            </a:r>
          </a:p>
          <a:p>
            <a:r>
              <a:rPr lang="en-ZA" altLang="en-US">
                <a:solidFill>
                  <a:schemeClr val="bg2"/>
                </a:solidFill>
              </a:rPr>
              <a:t>Pressure cells switch</a:t>
            </a:r>
          </a:p>
        </p:txBody>
      </p:sp>
    </p:spTree>
    <p:extLst>
      <p:ext uri="{BB962C8B-B14F-4D97-AF65-F5344CB8AC3E}">
        <p14:creationId xmlns:p14="http://schemas.microsoft.com/office/powerpoint/2010/main" val="3664133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749</Words>
  <Application>Microsoft Office PowerPoint</Application>
  <PresentationFormat>On-screen Show (4:3)</PresentationFormat>
  <Paragraphs>138</Paragraphs>
  <Slides>24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Blank Presentation</vt:lpstr>
      <vt:lpstr>Macintosh HD:Users:lynnetalley:dpo_book:chapter_texts:chapter_10:chapter_10_figures_final_082710.doc!OLE_LINK12</vt:lpstr>
      <vt:lpstr>PowerPoint Presentation</vt:lpstr>
      <vt:lpstr>El Niño and La Niña</vt:lpstr>
      <vt:lpstr>simplified..why cold water at the equator!</vt:lpstr>
      <vt:lpstr>El Nino/Southern Oscillation (ENSO)</vt:lpstr>
      <vt:lpstr>ENSO effect on surface chlorophyll</vt:lpstr>
      <vt:lpstr>ENSO effect on surface temperature</vt:lpstr>
      <vt:lpstr>PowerPoint Presentation</vt:lpstr>
      <vt:lpstr>Normal ocean structure</vt:lpstr>
      <vt:lpstr>PowerPoint Presentation</vt:lpstr>
      <vt:lpstr>El Nino!</vt:lpstr>
      <vt:lpstr>ENSO: SST pattern and index </vt:lpstr>
      <vt:lpstr>PowerPoint Presentation</vt:lpstr>
      <vt:lpstr>PowerPoint Presentation</vt:lpstr>
      <vt:lpstr>PowerPoint Presentation</vt:lpstr>
      <vt:lpstr>PowerPoint Presentation</vt:lpstr>
      <vt:lpstr>El Niño Characteristics</vt:lpstr>
      <vt:lpstr>El Nino precipitation changes</vt:lpstr>
      <vt:lpstr>PowerPoint Presentation</vt:lpstr>
      <vt:lpstr>Dynamics IX: ENSO elements in brief (slide 2) El Nino conditions (Bjerknes feedback cont.)</vt:lpstr>
      <vt:lpstr>Signatures of ENSO</vt:lpstr>
      <vt:lpstr>El Niño SST and wind conditions in the tropical Pacific</vt:lpstr>
      <vt:lpstr>Time series: SST at equator</vt:lpstr>
      <vt:lpstr>Southern Oscilllation index (NCEP)</vt:lpstr>
      <vt:lpstr>SOI and 110°W temperature time series</vt:lpstr>
    </vt:vector>
  </TitlesOfParts>
  <Company>뿿_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 T</dc:creator>
  <cp:lastModifiedBy>Windows User</cp:lastModifiedBy>
  <cp:revision>250</cp:revision>
  <cp:lastPrinted>2014-11-26T19:12:52Z</cp:lastPrinted>
  <dcterms:created xsi:type="dcterms:W3CDTF">2015-11-25T19:23:54Z</dcterms:created>
  <dcterms:modified xsi:type="dcterms:W3CDTF">2017-01-18T11:38:44Z</dcterms:modified>
</cp:coreProperties>
</file>