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9" r:id="rId2"/>
    <p:sldId id="271" r:id="rId3"/>
    <p:sldId id="275" r:id="rId4"/>
    <p:sldId id="273" r:id="rId5"/>
    <p:sldId id="272" r:id="rId6"/>
    <p:sldId id="278" r:id="rId7"/>
    <p:sldId id="279" r:id="rId8"/>
    <p:sldId id="257" r:id="rId9"/>
    <p:sldId id="282" r:id="rId10"/>
    <p:sldId id="283" r:id="rId11"/>
    <p:sldId id="284" r:id="rId12"/>
    <p:sldId id="287" r:id="rId13"/>
    <p:sldId id="288" r:id="rId14"/>
    <p:sldId id="289" r:id="rId15"/>
    <p:sldId id="290" r:id="rId16"/>
    <p:sldId id="291" r:id="rId17"/>
    <p:sldId id="285" r:id="rId18"/>
    <p:sldId id="292" r:id="rId19"/>
    <p:sldId id="293" r:id="rId20"/>
    <p:sldId id="258" r:id="rId21"/>
    <p:sldId id="259" r:id="rId22"/>
    <p:sldId id="260" r:id="rId23"/>
    <p:sldId id="262" r:id="rId24"/>
    <p:sldId id="266" r:id="rId25"/>
    <p:sldId id="267" r:id="rId26"/>
    <p:sldId id="295" r:id="rId27"/>
    <p:sldId id="296" r:id="rId28"/>
    <p:sldId id="297" r:id="rId29"/>
    <p:sldId id="280" r:id="rId30"/>
    <p:sldId id="298" r:id="rId31"/>
    <p:sldId id="300" r:id="rId32"/>
    <p:sldId id="299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95B5A-58EA-4241-95D9-544BDD729D0B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B49ED-31D9-B745-8AEC-A48DBA37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F105E0-B672-3741-9C64-2C8DEB6B714E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4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2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1285-1009-B044-8D79-273D5AC5CB4D}" type="datetimeFigureOut">
              <a:rPr lang="en-US" smtClean="0"/>
              <a:t>17/05/22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9ED2-2B00-5F47-803C-B9D5111B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9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10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6" y="1362224"/>
            <a:ext cx="5380842" cy="538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14850" y="1964265"/>
            <a:ext cx="36745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 smtClean="0">
                <a:solidFill>
                  <a:srgbClr val="0000FF"/>
                </a:solidFill>
                <a:latin typeface="Arial"/>
                <a:cs typeface="Arial"/>
              </a:rPr>
              <a:t>Dr. Sarah Fawcett</a:t>
            </a:r>
          </a:p>
          <a:p>
            <a:pPr algn="r"/>
            <a:endParaRPr lang="en-US" sz="24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algn="r"/>
            <a:r>
              <a:rPr lang="en-US" sz="2400" dirty="0" err="1" smtClean="0">
                <a:solidFill>
                  <a:srgbClr val="0000FF"/>
                </a:solidFill>
                <a:latin typeface="Arial"/>
                <a:cs typeface="Arial"/>
              </a:rPr>
              <a:t>sarah.fawcett@uct.ac.za</a:t>
            </a:r>
            <a:endParaRPr lang="en-US" sz="24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algn="r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134.1 R.W. James</a:t>
            </a:r>
          </a:p>
          <a:p>
            <a:pPr algn="r"/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  <a:p>
            <a:pPr algn="r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Office hours: </a:t>
            </a:r>
            <a:r>
              <a:rPr lang="en-US" sz="2400" dirty="0" err="1" smtClean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3-5 pm 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1617" name="Text Box 5"/>
          <p:cNvSpPr txBox="1">
            <a:spLocks noChangeArrowheads="1"/>
          </p:cNvSpPr>
          <p:nvPr/>
        </p:nvSpPr>
        <p:spPr bwMode="auto">
          <a:xfrm>
            <a:off x="0" y="47948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 smtClean="0">
                <a:solidFill>
                  <a:srgbClr val="241EFF"/>
                </a:solidFill>
                <a:latin typeface="Arial"/>
                <a:cs typeface="Arial"/>
              </a:rPr>
              <a:t>Introduction to Marine Biogeochemistry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3600" b="1" dirty="0" smtClean="0">
              <a:solidFill>
                <a:srgbClr val="241EFF"/>
              </a:solidFill>
              <a:latin typeface="Arial"/>
              <a:cs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5924176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800" b="1" dirty="0" smtClean="0">
                <a:solidFill>
                  <a:srgbClr val="1F497D"/>
                </a:solidFill>
                <a:latin typeface="Arial"/>
                <a:cs typeface="Arial"/>
              </a:rPr>
              <a:t>22 May 2017</a:t>
            </a:r>
            <a:endParaRPr kumimoji="1" lang="en-US" sz="28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66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801" y="1331757"/>
            <a:ext cx="8479678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“The main difference is the presence of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atom;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organic compounds</a:t>
            </a:r>
            <a:r>
              <a:rPr lang="en-US" sz="2200" dirty="0">
                <a:latin typeface="Arial"/>
                <a:cs typeface="Arial"/>
              </a:rPr>
              <a:t> will contain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 (and often a hydrogen atom, to form hydrocarbons), while almost all inorganic compounds do not contain either of those </a:t>
            </a:r>
            <a:r>
              <a:rPr lang="en-US" sz="2200" dirty="0" smtClean="0">
                <a:latin typeface="Arial"/>
                <a:cs typeface="Arial"/>
              </a:rPr>
              <a:t>two atoms</a:t>
            </a:r>
            <a:r>
              <a:rPr lang="en-US" sz="2200" dirty="0" smtClean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800" y="2913354"/>
            <a:ext cx="8479679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“In chemistry terms,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</a:t>
            </a:r>
            <a:r>
              <a:rPr lang="en-US" sz="2200" dirty="0" smtClean="0">
                <a:latin typeface="Arial"/>
                <a:cs typeface="Arial"/>
              </a:rPr>
              <a:t> means that a molecular has a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carbon backbone</a:t>
            </a:r>
            <a:r>
              <a:rPr lang="en-US" sz="2200" dirty="0" smtClean="0">
                <a:latin typeface="Arial"/>
                <a:cs typeface="Arial"/>
              </a:rPr>
              <a:t>, with some </a:t>
            </a:r>
            <a:r>
              <a:rPr lang="en-US" sz="2200" dirty="0" err="1" smtClean="0">
                <a:latin typeface="Arial"/>
                <a:cs typeface="Arial"/>
              </a:rPr>
              <a:t>hydrogens</a:t>
            </a:r>
            <a:r>
              <a:rPr lang="en-US" sz="2200" dirty="0" smtClean="0">
                <a:latin typeface="Arial"/>
                <a:cs typeface="Arial"/>
              </a:rPr>
              <a:t> thrown in for good measure. Living creatures are made of various kinds of organic compounds”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6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801" y="1331757"/>
            <a:ext cx="8479678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“The main difference is the presence of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atom;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organic compounds</a:t>
            </a:r>
            <a:r>
              <a:rPr lang="en-US" sz="2200" dirty="0">
                <a:latin typeface="Arial"/>
                <a:cs typeface="Arial"/>
              </a:rPr>
              <a:t> will contain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 (and often a hydrogen atom, to form hydrocarbons), while almost all inorganic compounds do not contain either of those </a:t>
            </a:r>
            <a:r>
              <a:rPr lang="en-US" sz="2200" dirty="0" smtClean="0">
                <a:latin typeface="Arial"/>
                <a:cs typeface="Arial"/>
              </a:rPr>
              <a:t>two atoms</a:t>
            </a:r>
            <a:r>
              <a:rPr lang="en-US" sz="2200" dirty="0" smtClean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800" y="2913354"/>
            <a:ext cx="8479679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“In chemistry terms,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</a:t>
            </a:r>
            <a:r>
              <a:rPr lang="en-US" sz="2200" dirty="0" smtClean="0">
                <a:latin typeface="Arial"/>
                <a:cs typeface="Arial"/>
              </a:rPr>
              <a:t> means that a molecular has a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carbon backbone</a:t>
            </a:r>
            <a:r>
              <a:rPr lang="en-US" sz="2200" dirty="0" smtClean="0">
                <a:latin typeface="Arial"/>
                <a:cs typeface="Arial"/>
              </a:rPr>
              <a:t>, with some </a:t>
            </a:r>
            <a:r>
              <a:rPr lang="en-US" sz="2200" dirty="0" err="1" smtClean="0">
                <a:latin typeface="Arial"/>
                <a:cs typeface="Arial"/>
              </a:rPr>
              <a:t>hydrogens</a:t>
            </a:r>
            <a:r>
              <a:rPr lang="en-US" sz="2200" dirty="0" smtClean="0">
                <a:latin typeface="Arial"/>
                <a:cs typeface="Arial"/>
              </a:rPr>
              <a:t> thrown in for good measure. Living creatures are made of various kinds of organic compounds”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0801" y="4416237"/>
            <a:ext cx="8479679" cy="1934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 or inorganic? 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Nitrate: NO</a:t>
            </a:r>
            <a:r>
              <a:rPr lang="en-US" sz="2200" baseline="-25000" dirty="0" smtClean="0">
                <a:latin typeface="Arial"/>
                <a:cs typeface="Arial"/>
              </a:rPr>
              <a:t>3</a:t>
            </a:r>
            <a:r>
              <a:rPr lang="en-US" sz="2200" baseline="30000" dirty="0" smtClean="0">
                <a:latin typeface="Arial"/>
                <a:cs typeface="Arial"/>
              </a:rPr>
              <a:t>-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inorganic				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Ammonium: NH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inorganic			bicarbonate: HCO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  <a:endParaRPr lang="en-US" sz="2200" baseline="30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Urea: CH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O		</a:t>
            </a:r>
            <a:r>
              <a:rPr lang="en-US" sz="2200" b="1" dirty="0" smtClean="0">
                <a:solidFill>
                  <a:schemeClr val="bg1"/>
                </a:solidFill>
                <a:latin typeface="Arial"/>
                <a:cs typeface="Arial"/>
              </a:rPr>
              <a:t>organic	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carbonate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inorganic</a:t>
            </a:r>
            <a:endParaRPr lang="en-US" sz="22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6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801" y="1331757"/>
            <a:ext cx="8479678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“The main difference is the presence of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atom;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organic compounds</a:t>
            </a:r>
            <a:r>
              <a:rPr lang="en-US" sz="2200" dirty="0">
                <a:latin typeface="Arial"/>
                <a:cs typeface="Arial"/>
              </a:rPr>
              <a:t> will contain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 (and often a hydrogen atom, to form hydrocarbons), while almost all inorganic compounds do not contain either of those </a:t>
            </a:r>
            <a:r>
              <a:rPr lang="en-US" sz="2200" dirty="0" smtClean="0">
                <a:latin typeface="Arial"/>
                <a:cs typeface="Arial"/>
              </a:rPr>
              <a:t>two atoms</a:t>
            </a:r>
            <a:r>
              <a:rPr lang="en-US" sz="2200" dirty="0" smtClean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800" y="2913354"/>
            <a:ext cx="8479679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“In chemistry terms,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</a:t>
            </a:r>
            <a:r>
              <a:rPr lang="en-US" sz="2200" dirty="0" smtClean="0">
                <a:latin typeface="Arial"/>
                <a:cs typeface="Arial"/>
              </a:rPr>
              <a:t> means that a molecular has a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carbon backbone</a:t>
            </a:r>
            <a:r>
              <a:rPr lang="en-US" sz="2200" dirty="0" smtClean="0">
                <a:latin typeface="Arial"/>
                <a:cs typeface="Arial"/>
              </a:rPr>
              <a:t>, with some </a:t>
            </a:r>
            <a:r>
              <a:rPr lang="en-US" sz="2200" dirty="0" err="1" smtClean="0">
                <a:latin typeface="Arial"/>
                <a:cs typeface="Arial"/>
              </a:rPr>
              <a:t>hydrogens</a:t>
            </a:r>
            <a:r>
              <a:rPr lang="en-US" sz="2200" dirty="0" smtClean="0">
                <a:latin typeface="Arial"/>
                <a:cs typeface="Arial"/>
              </a:rPr>
              <a:t> thrown in for good measure. Living creatures are made of various kinds of organic compounds”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0801" y="4416237"/>
            <a:ext cx="8479679" cy="1934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 or inorganic? 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Nitrate: NO</a:t>
            </a:r>
            <a:r>
              <a:rPr lang="en-US" sz="2200" baseline="-25000" dirty="0" smtClean="0">
                <a:latin typeface="Arial"/>
                <a:cs typeface="Arial"/>
              </a:rPr>
              <a:t>3</a:t>
            </a:r>
            <a:r>
              <a:rPr lang="en-US" sz="2200" baseline="30000" dirty="0" smtClean="0">
                <a:latin typeface="Arial"/>
                <a:cs typeface="Arial"/>
              </a:rPr>
              <a:t>-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inorganic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		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Ammonium: NH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inorganic			bicarbonate: HCO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  <a:endParaRPr lang="en-US" sz="2200" baseline="30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Urea: CH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O		</a:t>
            </a:r>
            <a:r>
              <a:rPr lang="en-US" sz="2200" b="1" dirty="0" smtClean="0">
                <a:solidFill>
                  <a:schemeClr val="bg1"/>
                </a:solidFill>
                <a:latin typeface="Arial"/>
                <a:cs typeface="Arial"/>
              </a:rPr>
              <a:t>organic	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carbonate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inorganic</a:t>
            </a:r>
            <a:endParaRPr lang="en-US" sz="22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99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801" y="1331757"/>
            <a:ext cx="8479678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“The main difference is the presence of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atom;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organic compounds</a:t>
            </a:r>
            <a:r>
              <a:rPr lang="en-US" sz="2200" dirty="0">
                <a:latin typeface="Arial"/>
                <a:cs typeface="Arial"/>
              </a:rPr>
              <a:t> will contain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 (and often a hydrogen atom, to form hydrocarbons), while almost all inorganic compounds do not contain either of those </a:t>
            </a:r>
            <a:r>
              <a:rPr lang="en-US" sz="2200" dirty="0" smtClean="0">
                <a:latin typeface="Arial"/>
                <a:cs typeface="Arial"/>
              </a:rPr>
              <a:t>two atoms</a:t>
            </a:r>
            <a:r>
              <a:rPr lang="en-US" sz="2200" dirty="0" smtClean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800" y="2913354"/>
            <a:ext cx="8479679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“In chemistry terms,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</a:t>
            </a:r>
            <a:r>
              <a:rPr lang="en-US" sz="2200" dirty="0" smtClean="0">
                <a:latin typeface="Arial"/>
                <a:cs typeface="Arial"/>
              </a:rPr>
              <a:t> means that a molecular has a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carbon backbone</a:t>
            </a:r>
            <a:r>
              <a:rPr lang="en-US" sz="2200" dirty="0" smtClean="0">
                <a:latin typeface="Arial"/>
                <a:cs typeface="Arial"/>
              </a:rPr>
              <a:t>, with some </a:t>
            </a:r>
            <a:r>
              <a:rPr lang="en-US" sz="2200" dirty="0" err="1" smtClean="0">
                <a:latin typeface="Arial"/>
                <a:cs typeface="Arial"/>
              </a:rPr>
              <a:t>hydrogens</a:t>
            </a:r>
            <a:r>
              <a:rPr lang="en-US" sz="2200" dirty="0" smtClean="0">
                <a:latin typeface="Arial"/>
                <a:cs typeface="Arial"/>
              </a:rPr>
              <a:t> thrown in for good measure. Living creatures are made of various kinds of organic compounds”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0801" y="4416237"/>
            <a:ext cx="8479679" cy="1934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 or inorganic? 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Nitrate: NO</a:t>
            </a:r>
            <a:r>
              <a:rPr lang="en-US" sz="2200" baseline="-25000" dirty="0" smtClean="0">
                <a:latin typeface="Arial"/>
                <a:cs typeface="Arial"/>
              </a:rPr>
              <a:t>3</a:t>
            </a:r>
            <a:r>
              <a:rPr lang="en-US" sz="2200" baseline="30000" dirty="0" smtClean="0">
                <a:latin typeface="Arial"/>
                <a:cs typeface="Arial"/>
              </a:rPr>
              <a:t>-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inorganic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		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Ammonium: NH</a:t>
            </a:r>
            <a:r>
              <a:rPr lang="en-US" sz="2200" baseline="-25000" dirty="0" smtClean="0">
                <a:latin typeface="Arial"/>
                <a:cs typeface="Arial"/>
              </a:rPr>
              <a:t>4</a:t>
            </a:r>
            <a:r>
              <a:rPr lang="en-US" sz="2200" baseline="30000" dirty="0" smtClean="0">
                <a:latin typeface="Arial"/>
                <a:cs typeface="Arial"/>
              </a:rPr>
              <a:t>+</a:t>
            </a:r>
            <a:r>
              <a:rPr lang="en-US" sz="2200" dirty="0" smtClean="0"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inorganic			bicarbonate: HCO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  <a:endParaRPr lang="en-US" sz="2200" baseline="30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Urea: CH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O		</a:t>
            </a:r>
            <a:r>
              <a:rPr lang="en-US" sz="2200" b="1" dirty="0" smtClean="0">
                <a:solidFill>
                  <a:schemeClr val="bg1"/>
                </a:solidFill>
                <a:latin typeface="Arial"/>
                <a:cs typeface="Arial"/>
              </a:rPr>
              <a:t>organic	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carbonate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inorganic</a:t>
            </a:r>
            <a:endParaRPr lang="en-US" sz="22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94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801" y="1331757"/>
            <a:ext cx="8479678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“The main difference is the presence of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atom;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organic compounds</a:t>
            </a:r>
            <a:r>
              <a:rPr lang="en-US" sz="2200" dirty="0">
                <a:latin typeface="Arial"/>
                <a:cs typeface="Arial"/>
              </a:rPr>
              <a:t> will contain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 (and often a hydrogen atom, to form hydrocarbons), while almost all inorganic compounds do not contain either of those </a:t>
            </a:r>
            <a:r>
              <a:rPr lang="en-US" sz="2200" dirty="0" smtClean="0">
                <a:latin typeface="Arial"/>
                <a:cs typeface="Arial"/>
              </a:rPr>
              <a:t>two atoms</a:t>
            </a:r>
            <a:r>
              <a:rPr lang="en-US" sz="2200" dirty="0" smtClean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800" y="2913354"/>
            <a:ext cx="8479679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“In chemistry terms,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</a:t>
            </a:r>
            <a:r>
              <a:rPr lang="en-US" sz="2200" dirty="0" smtClean="0">
                <a:latin typeface="Arial"/>
                <a:cs typeface="Arial"/>
              </a:rPr>
              <a:t> means that a molecular has a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carbon backbone</a:t>
            </a:r>
            <a:r>
              <a:rPr lang="en-US" sz="2200" dirty="0" smtClean="0">
                <a:latin typeface="Arial"/>
                <a:cs typeface="Arial"/>
              </a:rPr>
              <a:t>, with some </a:t>
            </a:r>
            <a:r>
              <a:rPr lang="en-US" sz="2200" dirty="0" err="1" smtClean="0">
                <a:latin typeface="Arial"/>
                <a:cs typeface="Arial"/>
              </a:rPr>
              <a:t>hydrogens</a:t>
            </a:r>
            <a:r>
              <a:rPr lang="en-US" sz="2200" dirty="0" smtClean="0">
                <a:latin typeface="Arial"/>
                <a:cs typeface="Arial"/>
              </a:rPr>
              <a:t> thrown in for good measure. Living creatures are made of various kinds of organic compounds”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0801" y="4416237"/>
            <a:ext cx="8479679" cy="1934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 or inorganic? 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Nitrate: NO</a:t>
            </a:r>
            <a:r>
              <a:rPr lang="en-US" sz="2200" baseline="-25000" dirty="0" smtClean="0">
                <a:latin typeface="Arial"/>
                <a:cs typeface="Arial"/>
              </a:rPr>
              <a:t>3</a:t>
            </a:r>
            <a:r>
              <a:rPr lang="en-US" sz="2200" baseline="30000" dirty="0" smtClean="0">
                <a:latin typeface="Arial"/>
                <a:cs typeface="Arial"/>
              </a:rPr>
              <a:t>-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inorganic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		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Ammonium: NH</a:t>
            </a:r>
            <a:r>
              <a:rPr lang="en-US" sz="2200" baseline="-25000" dirty="0" smtClean="0">
                <a:latin typeface="Arial"/>
                <a:cs typeface="Arial"/>
              </a:rPr>
              <a:t>4</a:t>
            </a:r>
            <a:r>
              <a:rPr lang="en-US" sz="2200" baseline="30000" dirty="0" smtClean="0">
                <a:latin typeface="Arial"/>
                <a:cs typeface="Arial"/>
              </a:rPr>
              <a:t>+</a:t>
            </a:r>
            <a:r>
              <a:rPr lang="en-US" sz="2200" dirty="0" smtClean="0"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inorganic	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bicarbonate: HCO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  <a:endParaRPr lang="en-US" sz="2200" baseline="30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Urea: CH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O		</a:t>
            </a:r>
            <a:r>
              <a:rPr lang="en-US" sz="2200" b="1" dirty="0" smtClean="0">
                <a:solidFill>
                  <a:schemeClr val="bg1"/>
                </a:solidFill>
                <a:latin typeface="Arial"/>
                <a:cs typeface="Arial"/>
              </a:rPr>
              <a:t>organic	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carbonate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inorganic</a:t>
            </a:r>
            <a:endParaRPr lang="en-US" sz="22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56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801" y="1331757"/>
            <a:ext cx="8479678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“The main difference is the presence of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atom;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organic compounds</a:t>
            </a:r>
            <a:r>
              <a:rPr lang="en-US" sz="2200" dirty="0">
                <a:latin typeface="Arial"/>
                <a:cs typeface="Arial"/>
              </a:rPr>
              <a:t> will contain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 (and often a hydrogen atom, to form hydrocarbons), while almost all inorganic compounds do not contain either of those </a:t>
            </a:r>
            <a:r>
              <a:rPr lang="en-US" sz="2200" dirty="0" smtClean="0">
                <a:latin typeface="Arial"/>
                <a:cs typeface="Arial"/>
              </a:rPr>
              <a:t>two atoms</a:t>
            </a:r>
            <a:r>
              <a:rPr lang="en-US" sz="2200" dirty="0" smtClean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800" y="2913354"/>
            <a:ext cx="8479679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“In chemistry terms,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</a:t>
            </a:r>
            <a:r>
              <a:rPr lang="en-US" sz="2200" dirty="0" smtClean="0">
                <a:latin typeface="Arial"/>
                <a:cs typeface="Arial"/>
              </a:rPr>
              <a:t> means that a molecular has a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carbon backbone</a:t>
            </a:r>
            <a:r>
              <a:rPr lang="en-US" sz="2200" dirty="0" smtClean="0">
                <a:latin typeface="Arial"/>
                <a:cs typeface="Arial"/>
              </a:rPr>
              <a:t>, with some </a:t>
            </a:r>
            <a:r>
              <a:rPr lang="en-US" sz="2200" dirty="0" err="1" smtClean="0">
                <a:latin typeface="Arial"/>
                <a:cs typeface="Arial"/>
              </a:rPr>
              <a:t>hydrogens</a:t>
            </a:r>
            <a:r>
              <a:rPr lang="en-US" sz="2200" dirty="0" smtClean="0">
                <a:latin typeface="Arial"/>
                <a:cs typeface="Arial"/>
              </a:rPr>
              <a:t> thrown in for good measure. Living creatures are made of various kinds of organic compounds”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0801" y="4416237"/>
            <a:ext cx="8479679" cy="1934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 or inorganic? 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Nitrate: NO</a:t>
            </a:r>
            <a:r>
              <a:rPr lang="en-US" sz="2200" baseline="-25000" dirty="0" smtClean="0">
                <a:latin typeface="Arial"/>
                <a:cs typeface="Arial"/>
              </a:rPr>
              <a:t>3</a:t>
            </a:r>
            <a:r>
              <a:rPr lang="en-US" sz="2200" baseline="30000" dirty="0" smtClean="0">
                <a:latin typeface="Arial"/>
                <a:cs typeface="Arial"/>
              </a:rPr>
              <a:t>-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inorganic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		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Ammonium: NH</a:t>
            </a:r>
            <a:r>
              <a:rPr lang="en-US" sz="2200" baseline="-25000" dirty="0" smtClean="0">
                <a:latin typeface="Arial"/>
                <a:cs typeface="Arial"/>
              </a:rPr>
              <a:t>4</a:t>
            </a:r>
            <a:r>
              <a:rPr lang="en-US" sz="2200" baseline="30000" dirty="0" smtClean="0">
                <a:latin typeface="Arial"/>
                <a:cs typeface="Arial"/>
              </a:rPr>
              <a:t>+</a:t>
            </a:r>
            <a:r>
              <a:rPr lang="en-US" sz="2200" dirty="0" smtClean="0"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inorganic	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bicarbonate: HCO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  <a:endParaRPr lang="en-US" sz="2200" baseline="30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Urea: CH</a:t>
            </a:r>
            <a:r>
              <a:rPr lang="en-US" sz="2200" baseline="-25000" dirty="0" smtClean="0">
                <a:latin typeface="Arial"/>
                <a:cs typeface="Arial"/>
              </a:rPr>
              <a:t>4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baseline="-25000" dirty="0" smtClean="0">
                <a:latin typeface="Arial"/>
                <a:cs typeface="Arial"/>
              </a:rPr>
              <a:t>2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latin typeface="Arial"/>
                <a:cs typeface="Arial"/>
              </a:rPr>
              <a:t>organic	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carbonate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inorganic</a:t>
            </a:r>
            <a:endParaRPr lang="en-US" sz="22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91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801" y="1331757"/>
            <a:ext cx="8479678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“The main difference is the presence of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atom;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organic compounds</a:t>
            </a:r>
            <a:r>
              <a:rPr lang="en-US" sz="2200" dirty="0">
                <a:latin typeface="Arial"/>
                <a:cs typeface="Arial"/>
              </a:rPr>
              <a:t> will contain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 (and often a hydrogen atom, to form hydrocarbons), while almost all inorganic compounds do not contain either of those </a:t>
            </a:r>
            <a:r>
              <a:rPr lang="en-US" sz="2200" dirty="0" smtClean="0">
                <a:latin typeface="Arial"/>
                <a:cs typeface="Arial"/>
              </a:rPr>
              <a:t>two atoms</a:t>
            </a:r>
            <a:r>
              <a:rPr lang="en-US" sz="2200" dirty="0" smtClean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800" y="2913354"/>
            <a:ext cx="8479679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“In chemistry terms,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</a:t>
            </a:r>
            <a:r>
              <a:rPr lang="en-US" sz="2200" dirty="0" smtClean="0">
                <a:latin typeface="Arial"/>
                <a:cs typeface="Arial"/>
              </a:rPr>
              <a:t> means that a molecular has a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carbon backbone</a:t>
            </a:r>
            <a:r>
              <a:rPr lang="en-US" sz="2200" dirty="0" smtClean="0">
                <a:latin typeface="Arial"/>
                <a:cs typeface="Arial"/>
              </a:rPr>
              <a:t>, with some </a:t>
            </a:r>
            <a:r>
              <a:rPr lang="en-US" sz="2200" dirty="0" err="1" smtClean="0">
                <a:latin typeface="Arial"/>
                <a:cs typeface="Arial"/>
              </a:rPr>
              <a:t>hydrogens</a:t>
            </a:r>
            <a:r>
              <a:rPr lang="en-US" sz="2200" dirty="0" smtClean="0">
                <a:latin typeface="Arial"/>
                <a:cs typeface="Arial"/>
              </a:rPr>
              <a:t> thrown in for good measure. Living creatures are made of various kinds of organic compounds”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0801" y="4416237"/>
            <a:ext cx="8479679" cy="1934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 or inorganic? 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Nitrate: NO</a:t>
            </a:r>
            <a:r>
              <a:rPr lang="en-US" sz="2200" baseline="-25000" dirty="0" smtClean="0">
                <a:latin typeface="Arial"/>
                <a:cs typeface="Arial"/>
              </a:rPr>
              <a:t>3</a:t>
            </a:r>
            <a:r>
              <a:rPr lang="en-US" sz="2200" baseline="30000" dirty="0" smtClean="0">
                <a:latin typeface="Arial"/>
                <a:cs typeface="Arial"/>
              </a:rPr>
              <a:t>-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inorganic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		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Ammonium: NH</a:t>
            </a:r>
            <a:r>
              <a:rPr lang="en-US" sz="2200" baseline="-25000" dirty="0" smtClean="0">
                <a:latin typeface="Arial"/>
                <a:cs typeface="Arial"/>
              </a:rPr>
              <a:t>4</a:t>
            </a:r>
            <a:r>
              <a:rPr lang="en-US" sz="2200" baseline="30000" dirty="0" smtClean="0">
                <a:latin typeface="Arial"/>
                <a:cs typeface="Arial"/>
              </a:rPr>
              <a:t>+</a:t>
            </a:r>
            <a:r>
              <a:rPr lang="en-US" sz="2200" dirty="0" smtClean="0"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inorganic	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bicarbonate: HCO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inorganic</a:t>
            </a:r>
            <a:endParaRPr lang="en-US" sz="2200" baseline="30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Urea: CH</a:t>
            </a:r>
            <a:r>
              <a:rPr lang="en-US" sz="2200" baseline="-25000" dirty="0" smtClean="0">
                <a:latin typeface="Arial"/>
                <a:cs typeface="Arial"/>
              </a:rPr>
              <a:t>4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baseline="-25000" dirty="0" smtClean="0">
                <a:latin typeface="Arial"/>
                <a:cs typeface="Arial"/>
              </a:rPr>
              <a:t>2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		</a:t>
            </a:r>
            <a:r>
              <a:rPr lang="en-US" sz="2200" b="1" dirty="0" smtClean="0">
                <a:solidFill>
                  <a:srgbClr val="FF0000"/>
                </a:solidFill>
                <a:latin typeface="Arial"/>
                <a:cs typeface="Arial"/>
              </a:rPr>
              <a:t>organic			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carbonate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inorganic</a:t>
            </a:r>
            <a:endParaRPr lang="en-US" sz="22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52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801" y="1331757"/>
            <a:ext cx="8479678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“The main difference is the presence of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atom;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organic compounds</a:t>
            </a:r>
            <a:r>
              <a:rPr lang="en-US" sz="2200" dirty="0">
                <a:latin typeface="Arial"/>
                <a:cs typeface="Arial"/>
              </a:rPr>
              <a:t> will contain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 (and often a hydrogen atom, to form hydrocarbons), while almost all inorganic compounds do not contain either of those </a:t>
            </a:r>
            <a:r>
              <a:rPr lang="en-US" sz="2200" dirty="0" smtClean="0">
                <a:latin typeface="Arial"/>
                <a:cs typeface="Arial"/>
              </a:rPr>
              <a:t>two atoms</a:t>
            </a:r>
            <a:r>
              <a:rPr lang="en-US" sz="2200" dirty="0" smtClean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800" y="2913354"/>
            <a:ext cx="8479679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“In chemistry terms,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</a:t>
            </a:r>
            <a:r>
              <a:rPr lang="en-US" sz="2200" dirty="0" smtClean="0">
                <a:latin typeface="Arial"/>
                <a:cs typeface="Arial"/>
              </a:rPr>
              <a:t> means that a molecular has a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carbon backbone</a:t>
            </a:r>
            <a:r>
              <a:rPr lang="en-US" sz="2200" dirty="0" smtClean="0">
                <a:latin typeface="Arial"/>
                <a:cs typeface="Arial"/>
              </a:rPr>
              <a:t>, with some </a:t>
            </a:r>
            <a:r>
              <a:rPr lang="en-US" sz="2200" dirty="0" err="1" smtClean="0">
                <a:latin typeface="Arial"/>
                <a:cs typeface="Arial"/>
              </a:rPr>
              <a:t>hydrogens</a:t>
            </a:r>
            <a:r>
              <a:rPr lang="en-US" sz="2200" dirty="0" smtClean="0">
                <a:latin typeface="Arial"/>
                <a:cs typeface="Arial"/>
              </a:rPr>
              <a:t> thrown in for good measure. Living creatures are made of various kinds of organic compounds”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0801" y="4416237"/>
            <a:ext cx="8479679" cy="1934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 or inorganic? 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latin typeface="Arial"/>
                <a:cs typeface="Arial"/>
              </a:rPr>
              <a:t>2</a:t>
            </a:r>
            <a:r>
              <a:rPr lang="en-US" sz="2200" dirty="0"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inorganic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bicarbonate: HCO</a:t>
            </a:r>
            <a:r>
              <a:rPr lang="en-US" sz="22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inorganic</a:t>
            </a:r>
            <a:endParaRPr lang="en-US" sz="2200" baseline="300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carbonate</a:t>
            </a: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Arial"/>
                <a:cs typeface="Arial"/>
              </a:rPr>
              <a:t>inorganic</a:t>
            </a:r>
            <a:endParaRPr lang="en-US" sz="22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6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801" y="1331757"/>
            <a:ext cx="8479678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“The main difference is the presence of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atom;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organic compounds</a:t>
            </a:r>
            <a:r>
              <a:rPr lang="en-US" sz="2200" dirty="0">
                <a:latin typeface="Arial"/>
                <a:cs typeface="Arial"/>
              </a:rPr>
              <a:t> will contain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 (and often a hydrogen atom, to form hydrocarbons), while almost all inorganic compounds do not contain either of those </a:t>
            </a:r>
            <a:r>
              <a:rPr lang="en-US" sz="2200" dirty="0" smtClean="0">
                <a:latin typeface="Arial"/>
                <a:cs typeface="Arial"/>
              </a:rPr>
              <a:t>two atoms</a:t>
            </a:r>
            <a:r>
              <a:rPr lang="en-US" sz="2200" dirty="0" smtClean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800" y="2913354"/>
            <a:ext cx="8479679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“In chemistry terms,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</a:t>
            </a:r>
            <a:r>
              <a:rPr lang="en-US" sz="2200" dirty="0" smtClean="0">
                <a:latin typeface="Arial"/>
                <a:cs typeface="Arial"/>
              </a:rPr>
              <a:t> means that a molecular has a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carbon backbone</a:t>
            </a:r>
            <a:r>
              <a:rPr lang="en-US" sz="2200" dirty="0" smtClean="0">
                <a:latin typeface="Arial"/>
                <a:cs typeface="Arial"/>
              </a:rPr>
              <a:t>, with some </a:t>
            </a:r>
            <a:r>
              <a:rPr lang="en-US" sz="2200" dirty="0" err="1" smtClean="0">
                <a:latin typeface="Arial"/>
                <a:cs typeface="Arial"/>
              </a:rPr>
              <a:t>hydrogens</a:t>
            </a:r>
            <a:r>
              <a:rPr lang="en-US" sz="2200" dirty="0" smtClean="0">
                <a:latin typeface="Arial"/>
                <a:cs typeface="Arial"/>
              </a:rPr>
              <a:t> thrown in for good measure. Living creatures are made of various kinds of organic compounds”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0801" y="4416237"/>
            <a:ext cx="8479679" cy="1934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 or inorganic? 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latin typeface="Arial"/>
                <a:cs typeface="Arial"/>
              </a:rPr>
              <a:t>2</a:t>
            </a:r>
            <a:r>
              <a:rPr lang="en-US" sz="2200" dirty="0"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Arial"/>
                <a:cs typeface="Arial"/>
              </a:rPr>
              <a:t>inorganic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bicarbonate: HCO</a:t>
            </a:r>
            <a:r>
              <a:rPr lang="en-US" sz="22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 	</a:t>
            </a:r>
            <a:r>
              <a:rPr lang="en-US" sz="2200" b="1" dirty="0" smtClean="0">
                <a:solidFill>
                  <a:srgbClr val="FF0000"/>
                </a:solidFill>
                <a:latin typeface="Arial"/>
                <a:cs typeface="Arial"/>
              </a:rPr>
              <a:t>inorganic</a:t>
            </a:r>
            <a:endParaRPr lang="en-US" sz="2200" b="1" baseline="300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carbonate</a:t>
            </a: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 		</a:t>
            </a:r>
            <a:r>
              <a:rPr lang="en-US" sz="2200" b="1" dirty="0" smtClean="0">
                <a:solidFill>
                  <a:srgbClr val="FF0000"/>
                </a:solidFill>
                <a:latin typeface="Arial"/>
                <a:cs typeface="Arial"/>
              </a:rPr>
              <a:t>inorganic</a:t>
            </a:r>
            <a:endParaRPr lang="en-US" sz="2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96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801" y="1331757"/>
            <a:ext cx="8479678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“The main difference is the presence of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atom;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organic compounds</a:t>
            </a:r>
            <a:r>
              <a:rPr lang="en-US" sz="2200" dirty="0">
                <a:latin typeface="Arial"/>
                <a:cs typeface="Arial"/>
              </a:rPr>
              <a:t> will contain 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carbon</a:t>
            </a:r>
            <a:r>
              <a:rPr lang="en-US" sz="2200" dirty="0">
                <a:latin typeface="Arial"/>
                <a:cs typeface="Arial"/>
              </a:rPr>
              <a:t> atom (and often a hydrogen atom, to form hydrocarbons), while almost all inorganic compounds do not contain either of those </a:t>
            </a:r>
            <a:r>
              <a:rPr lang="en-US" sz="2200" dirty="0" smtClean="0">
                <a:latin typeface="Arial"/>
                <a:cs typeface="Arial"/>
              </a:rPr>
              <a:t>two atoms</a:t>
            </a:r>
            <a:r>
              <a:rPr lang="en-US" sz="2200" dirty="0" smtClean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800" y="2913354"/>
            <a:ext cx="8479679" cy="13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“In chemistry terms,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</a:t>
            </a:r>
            <a:r>
              <a:rPr lang="en-US" sz="2200" dirty="0" smtClean="0">
                <a:latin typeface="Arial"/>
                <a:cs typeface="Arial"/>
              </a:rPr>
              <a:t> means that a molecular has a 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carbon backbone</a:t>
            </a:r>
            <a:r>
              <a:rPr lang="en-US" sz="2200" dirty="0" smtClean="0">
                <a:latin typeface="Arial"/>
                <a:cs typeface="Arial"/>
              </a:rPr>
              <a:t>, with some </a:t>
            </a:r>
            <a:r>
              <a:rPr lang="en-US" sz="2200" dirty="0" err="1" smtClean="0">
                <a:latin typeface="Arial"/>
                <a:cs typeface="Arial"/>
              </a:rPr>
              <a:t>hydrogens</a:t>
            </a:r>
            <a:r>
              <a:rPr lang="en-US" sz="2200" dirty="0" smtClean="0">
                <a:latin typeface="Arial"/>
                <a:cs typeface="Arial"/>
              </a:rPr>
              <a:t> thrown in for good measure. Living creatures are made of various kinds of organic compounds”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0801" y="4416237"/>
            <a:ext cx="8479679" cy="1934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Organic or inorganic? </a:t>
            </a: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latin typeface="Arial"/>
                <a:cs typeface="Arial"/>
              </a:rPr>
              <a:t>2</a:t>
            </a:r>
            <a:r>
              <a:rPr lang="en-US" sz="2200" dirty="0">
                <a:latin typeface="Arial"/>
                <a:cs typeface="Arial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Arial"/>
                <a:cs typeface="Arial"/>
              </a:rPr>
              <a:t>inorganic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bicarbonate: HCO</a:t>
            </a:r>
            <a:r>
              <a:rPr lang="en-US" sz="22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 	</a:t>
            </a:r>
            <a:r>
              <a:rPr lang="en-US" sz="2200" b="1" dirty="0" smtClean="0">
                <a:solidFill>
                  <a:srgbClr val="FF0000"/>
                </a:solidFill>
                <a:latin typeface="Arial"/>
                <a:cs typeface="Arial"/>
              </a:rPr>
              <a:t>inorganic</a:t>
            </a:r>
            <a:endParaRPr lang="en-US" sz="2200" b="1" baseline="300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carbonate</a:t>
            </a: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CO</a:t>
            </a:r>
            <a:r>
              <a:rPr lang="en-US" sz="22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200" baseline="30000" dirty="0" smtClean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 		</a:t>
            </a:r>
            <a:r>
              <a:rPr lang="en-US" sz="2200" b="1" dirty="0" smtClean="0">
                <a:solidFill>
                  <a:srgbClr val="FF0000"/>
                </a:solidFill>
                <a:latin typeface="Arial"/>
                <a:cs typeface="Arial"/>
              </a:rPr>
              <a:t>inorganic</a:t>
            </a:r>
            <a:endParaRPr lang="en-US" sz="2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764" y="6134799"/>
            <a:ext cx="8207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rial"/>
                <a:cs typeface="Arial"/>
              </a:rPr>
              <a:t>Dissolved </a:t>
            </a:r>
            <a:r>
              <a:rPr lang="en-US" sz="2200" b="1" dirty="0" smtClean="0">
                <a:latin typeface="Arial"/>
                <a:cs typeface="Arial"/>
              </a:rPr>
              <a:t>inorganic</a:t>
            </a:r>
            <a:r>
              <a:rPr lang="en-US" sz="2200" dirty="0" smtClean="0">
                <a:latin typeface="Arial"/>
                <a:cs typeface="Arial"/>
              </a:rPr>
              <a:t> carbon (</a:t>
            </a:r>
            <a:r>
              <a:rPr lang="en-US" sz="2200" b="1" dirty="0" smtClean="0">
                <a:latin typeface="Arial"/>
                <a:cs typeface="Arial"/>
              </a:rPr>
              <a:t>DIC</a:t>
            </a:r>
            <a:r>
              <a:rPr lang="en-US" sz="2200" dirty="0" smtClean="0">
                <a:latin typeface="Arial"/>
                <a:cs typeface="Arial"/>
              </a:rPr>
              <a:t>) = CO</a:t>
            </a:r>
            <a:r>
              <a:rPr lang="en-US" sz="2200" baseline="-25000" dirty="0" smtClean="0">
                <a:latin typeface="Arial"/>
                <a:cs typeface="Arial"/>
              </a:rPr>
              <a:t>2</a:t>
            </a:r>
            <a:r>
              <a:rPr lang="en-US" sz="2200" dirty="0" smtClean="0">
                <a:latin typeface="Arial"/>
                <a:cs typeface="Arial"/>
              </a:rPr>
              <a:t> + HCO</a:t>
            </a:r>
            <a:r>
              <a:rPr lang="en-US" sz="2200" baseline="-25000" dirty="0" smtClean="0">
                <a:latin typeface="Arial"/>
                <a:cs typeface="Arial"/>
              </a:rPr>
              <a:t>3</a:t>
            </a:r>
            <a:r>
              <a:rPr lang="en-US" sz="2200" baseline="30000" dirty="0" smtClean="0">
                <a:latin typeface="Arial"/>
                <a:cs typeface="Arial"/>
              </a:rPr>
              <a:t>-</a:t>
            </a:r>
            <a:r>
              <a:rPr lang="en-US" sz="2200" dirty="0" smtClean="0">
                <a:latin typeface="Arial"/>
                <a:cs typeface="Arial"/>
              </a:rPr>
              <a:t> + CO</a:t>
            </a:r>
            <a:r>
              <a:rPr lang="en-US" sz="2200" baseline="-25000" dirty="0" smtClean="0">
                <a:latin typeface="Arial"/>
                <a:cs typeface="Arial"/>
              </a:rPr>
              <a:t>3</a:t>
            </a:r>
            <a:r>
              <a:rPr lang="en-US" sz="2200" baseline="30000" dirty="0" smtClean="0">
                <a:latin typeface="Arial"/>
                <a:cs typeface="Arial"/>
              </a:rPr>
              <a:t>2-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593" y="6134799"/>
            <a:ext cx="7420152" cy="4308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5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2172911"/>
            <a:ext cx="9144000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200" b="1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kumimoji="1" lang="en-US" sz="7200" b="1" dirty="0" smtClean="0">
                <a:solidFill>
                  <a:srgbClr val="000000"/>
                </a:solidFill>
                <a:latin typeface="Arial"/>
                <a:cs typeface="Arial"/>
              </a:rPr>
              <a:t>io-geo-chemistry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3600" b="1" dirty="0" smtClean="0">
              <a:solidFill>
                <a:srgbClr val="241E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076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109"/>
            <a:ext cx="8229600" cy="3032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Concentration </a:t>
            </a: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= moles/volume 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				= n/V  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				= </a:t>
            </a:r>
            <a:r>
              <a:rPr lang="en-US" sz="2800" dirty="0" err="1" smtClean="0">
                <a:latin typeface="Arial"/>
                <a:cs typeface="Arial"/>
              </a:rPr>
              <a:t>mol</a:t>
            </a:r>
            <a:r>
              <a:rPr lang="en-US" sz="2800" dirty="0" smtClean="0">
                <a:latin typeface="Arial"/>
                <a:cs typeface="Arial"/>
              </a:rPr>
              <a:t>/L or M (molar)</a:t>
            </a:r>
          </a:p>
          <a:p>
            <a:pPr marL="0" indent="0">
              <a:buNone/>
            </a:pPr>
            <a:r>
              <a:rPr lang="en-US" sz="2500" u="sng" dirty="0" smtClean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r>
              <a:rPr lang="en-US" sz="2500" dirty="0" smtClean="0">
                <a:solidFill>
                  <a:srgbClr val="0000FF"/>
                </a:solidFill>
                <a:latin typeface="Arial"/>
                <a:cs typeface="Arial"/>
              </a:rPr>
              <a:t>:   20 moles in 1 L = 20 </a:t>
            </a:r>
            <a:r>
              <a:rPr lang="en-US" sz="2500" dirty="0" err="1" smtClean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lang="en-US" sz="2500" dirty="0" smtClean="0">
                <a:solidFill>
                  <a:srgbClr val="0000FF"/>
                </a:solidFill>
                <a:latin typeface="Arial"/>
                <a:cs typeface="Arial"/>
              </a:rPr>
              <a:t>/L = 20 molar = 20 M </a:t>
            </a: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Molarity (molar concentration)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75689"/>
            <a:ext cx="51191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1 L = 1000 mL (</a:t>
            </a:r>
            <a:r>
              <a:rPr lang="en-US" sz="2200" dirty="0" err="1">
                <a:latin typeface="Arial"/>
                <a:cs typeface="Arial"/>
              </a:rPr>
              <a:t>milli</a:t>
            </a:r>
            <a:r>
              <a:rPr lang="en-US" sz="2200" dirty="0">
                <a:latin typeface="Arial"/>
                <a:cs typeface="Arial"/>
              </a:rPr>
              <a:t>; 10</a:t>
            </a:r>
            <a:r>
              <a:rPr lang="en-US" sz="2200" baseline="30000" dirty="0">
                <a:latin typeface="Arial"/>
                <a:cs typeface="Arial"/>
              </a:rPr>
              <a:t>-3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r>
              <a:rPr lang="en-US" sz="2200" dirty="0">
                <a:latin typeface="Arial"/>
                <a:cs typeface="Arial"/>
              </a:rPr>
              <a:t>1 mL = 1000 </a:t>
            </a:r>
            <a:r>
              <a:rPr lang="en-US" sz="2200" dirty="0" err="1">
                <a:latin typeface="Arial"/>
                <a:cs typeface="Arial"/>
              </a:rPr>
              <a:t>μL</a:t>
            </a:r>
            <a:r>
              <a:rPr lang="en-US" sz="2200" dirty="0">
                <a:latin typeface="Arial"/>
                <a:cs typeface="Arial"/>
              </a:rPr>
              <a:t> (micro; 10</a:t>
            </a:r>
            <a:r>
              <a:rPr lang="en-US" sz="2200" baseline="30000" dirty="0">
                <a:latin typeface="Arial"/>
                <a:cs typeface="Arial"/>
              </a:rPr>
              <a:t>-6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r>
              <a:rPr lang="en-US" sz="2200" dirty="0">
                <a:latin typeface="Arial"/>
                <a:cs typeface="Arial"/>
              </a:rPr>
              <a:t>1 </a:t>
            </a:r>
            <a:r>
              <a:rPr lang="en-US" sz="2200" dirty="0" err="1">
                <a:latin typeface="Arial"/>
                <a:cs typeface="Arial"/>
              </a:rPr>
              <a:t>μL</a:t>
            </a:r>
            <a:r>
              <a:rPr lang="en-US" sz="2200" dirty="0">
                <a:latin typeface="Arial"/>
                <a:cs typeface="Arial"/>
              </a:rPr>
              <a:t> = 1000 </a:t>
            </a:r>
            <a:r>
              <a:rPr lang="en-US" sz="2200" dirty="0" err="1">
                <a:latin typeface="Arial"/>
                <a:cs typeface="Arial"/>
              </a:rPr>
              <a:t>nL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200" dirty="0" err="1">
                <a:latin typeface="Arial"/>
                <a:cs typeface="Arial"/>
              </a:rPr>
              <a:t>nano</a:t>
            </a:r>
            <a:r>
              <a:rPr lang="en-US" sz="2200" dirty="0">
                <a:latin typeface="Arial"/>
                <a:cs typeface="Arial"/>
              </a:rPr>
              <a:t>; 10</a:t>
            </a:r>
            <a:r>
              <a:rPr lang="en-US" sz="2200" baseline="30000" dirty="0">
                <a:latin typeface="Arial"/>
                <a:cs typeface="Arial"/>
              </a:rPr>
              <a:t>-9</a:t>
            </a:r>
            <a:r>
              <a:rPr lang="en-US" sz="2200" dirty="0" smtClean="0">
                <a:latin typeface="Arial"/>
                <a:cs typeface="Arial"/>
              </a:rPr>
              <a:t>)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1016" y="3881685"/>
            <a:ext cx="4361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/>
                <a:cs typeface="Arial"/>
              </a:rPr>
              <a:t>1 </a:t>
            </a:r>
            <a:r>
              <a:rPr lang="en-US" sz="2200" dirty="0" err="1">
                <a:latin typeface="Arial"/>
                <a:cs typeface="Arial"/>
              </a:rPr>
              <a:t>mol</a:t>
            </a:r>
            <a:r>
              <a:rPr lang="en-US" sz="2200" dirty="0">
                <a:latin typeface="Arial"/>
                <a:cs typeface="Arial"/>
              </a:rPr>
              <a:t> = 1000 </a:t>
            </a:r>
            <a:r>
              <a:rPr lang="en-US" sz="2200" dirty="0" err="1">
                <a:latin typeface="Arial"/>
                <a:cs typeface="Arial"/>
              </a:rPr>
              <a:t>mmol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200" dirty="0" err="1">
                <a:latin typeface="Arial"/>
                <a:cs typeface="Arial"/>
              </a:rPr>
              <a:t>milli</a:t>
            </a:r>
            <a:r>
              <a:rPr lang="en-US" sz="2200" dirty="0">
                <a:latin typeface="Arial"/>
                <a:cs typeface="Arial"/>
              </a:rPr>
              <a:t>; 10</a:t>
            </a:r>
            <a:r>
              <a:rPr lang="en-US" sz="2200" baseline="30000" dirty="0">
                <a:latin typeface="Arial"/>
                <a:cs typeface="Arial"/>
              </a:rPr>
              <a:t>-3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r>
              <a:rPr lang="en-US" sz="2200" dirty="0">
                <a:latin typeface="Arial"/>
                <a:cs typeface="Arial"/>
              </a:rPr>
              <a:t>1 </a:t>
            </a:r>
            <a:r>
              <a:rPr lang="en-US" sz="2200" dirty="0" err="1">
                <a:latin typeface="Arial"/>
                <a:cs typeface="Arial"/>
              </a:rPr>
              <a:t>mmol</a:t>
            </a:r>
            <a:r>
              <a:rPr lang="en-US" sz="2200" dirty="0">
                <a:latin typeface="Arial"/>
                <a:cs typeface="Arial"/>
              </a:rPr>
              <a:t> = 1000 </a:t>
            </a:r>
            <a:r>
              <a:rPr lang="en-US" sz="2200" dirty="0" err="1">
                <a:latin typeface="Arial"/>
                <a:cs typeface="Arial"/>
              </a:rPr>
              <a:t>μmol</a:t>
            </a:r>
            <a:r>
              <a:rPr lang="en-US" sz="2200" dirty="0">
                <a:latin typeface="Arial"/>
                <a:cs typeface="Arial"/>
              </a:rPr>
              <a:t> (micro; 10</a:t>
            </a:r>
            <a:r>
              <a:rPr lang="en-US" sz="2200" baseline="30000" dirty="0">
                <a:latin typeface="Arial"/>
                <a:cs typeface="Arial"/>
              </a:rPr>
              <a:t>-6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r>
              <a:rPr lang="en-US" sz="2200" dirty="0">
                <a:latin typeface="Arial"/>
                <a:cs typeface="Arial"/>
              </a:rPr>
              <a:t>1 </a:t>
            </a:r>
            <a:r>
              <a:rPr lang="en-US" sz="2200" dirty="0" err="1">
                <a:latin typeface="Arial"/>
                <a:cs typeface="Arial"/>
              </a:rPr>
              <a:t>μmol</a:t>
            </a:r>
            <a:r>
              <a:rPr lang="en-US" sz="2200" dirty="0">
                <a:latin typeface="Arial"/>
                <a:cs typeface="Arial"/>
              </a:rPr>
              <a:t> = 1000 </a:t>
            </a:r>
            <a:r>
              <a:rPr lang="en-US" sz="2200" dirty="0" err="1">
                <a:latin typeface="Arial"/>
                <a:cs typeface="Arial"/>
              </a:rPr>
              <a:t>nmol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200" dirty="0" err="1">
                <a:latin typeface="Arial"/>
                <a:cs typeface="Arial"/>
              </a:rPr>
              <a:t>nano</a:t>
            </a:r>
            <a:r>
              <a:rPr lang="en-US" sz="2200" dirty="0">
                <a:latin typeface="Arial"/>
                <a:cs typeface="Arial"/>
              </a:rPr>
              <a:t>; 10</a:t>
            </a:r>
            <a:r>
              <a:rPr lang="en-US" sz="2200" baseline="30000" dirty="0">
                <a:latin typeface="Arial"/>
                <a:cs typeface="Arial"/>
              </a:rPr>
              <a:t>-9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233197"/>
            <a:ext cx="8229600" cy="109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In the ocean, most concentrations of interest are in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μM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 (nutrients) or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nM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 (trace metals) 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41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What is a mole? (</a:t>
            </a:r>
            <a:r>
              <a:rPr lang="en-US" sz="3200" b="1" dirty="0" err="1" smtClean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040" y="3238244"/>
            <a:ext cx="8229600" cy="3101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1 mole of CaCO</a:t>
            </a:r>
            <a:r>
              <a:rPr lang="en-US" sz="2200" baseline="-25000" dirty="0">
                <a:latin typeface="Arial"/>
                <a:cs typeface="Arial"/>
              </a:rPr>
              <a:t>3</a:t>
            </a:r>
            <a:r>
              <a:rPr lang="en-US" sz="2200" dirty="0">
                <a:latin typeface="Arial"/>
                <a:cs typeface="Arial"/>
              </a:rPr>
              <a:t> contains 1 mole of Ca</a:t>
            </a:r>
            <a:r>
              <a:rPr lang="en-US" sz="2200" baseline="30000" dirty="0">
                <a:latin typeface="Arial"/>
                <a:cs typeface="Arial"/>
              </a:rPr>
              <a:t>2+</a:t>
            </a:r>
            <a:r>
              <a:rPr lang="en-US" sz="2200" dirty="0">
                <a:latin typeface="Arial"/>
                <a:cs typeface="Arial"/>
              </a:rPr>
              <a:t> and 1 mole of CO</a:t>
            </a:r>
            <a:r>
              <a:rPr lang="en-US" sz="2200" baseline="-25000" dirty="0">
                <a:latin typeface="Arial"/>
                <a:cs typeface="Arial"/>
              </a:rPr>
              <a:t>3</a:t>
            </a:r>
            <a:r>
              <a:rPr lang="en-US" sz="2200" baseline="30000" dirty="0">
                <a:latin typeface="Arial"/>
                <a:cs typeface="Arial"/>
              </a:rPr>
              <a:t>2-</a:t>
            </a:r>
          </a:p>
          <a:p>
            <a:pPr marL="0" indent="0">
              <a:buNone/>
            </a:pPr>
            <a:r>
              <a:rPr lang="en-US" sz="2200" baseline="30000" dirty="0">
                <a:latin typeface="Arial"/>
                <a:cs typeface="Arial"/>
              </a:rPr>
              <a:t>	</a:t>
            </a:r>
            <a:r>
              <a:rPr lang="en-US" sz="2200" b="1" dirty="0">
                <a:latin typeface="Arial"/>
                <a:cs typeface="Arial"/>
              </a:rPr>
              <a:t>and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1 mole of CO</a:t>
            </a:r>
            <a:r>
              <a:rPr lang="en-US" sz="2200" baseline="-25000" dirty="0">
                <a:latin typeface="Arial"/>
                <a:cs typeface="Arial"/>
              </a:rPr>
              <a:t>3</a:t>
            </a:r>
            <a:r>
              <a:rPr lang="en-US" sz="2200" baseline="30000" dirty="0">
                <a:latin typeface="Arial"/>
                <a:cs typeface="Arial"/>
              </a:rPr>
              <a:t>2-</a:t>
            </a:r>
            <a:r>
              <a:rPr lang="en-US" sz="2200" dirty="0">
                <a:latin typeface="Arial"/>
                <a:cs typeface="Arial"/>
              </a:rPr>
              <a:t> contains 1 mole of C and 3 moles of O</a:t>
            </a:r>
          </a:p>
          <a:p>
            <a:pPr marL="0" indent="0">
              <a:buFont typeface="Arial"/>
              <a:buNone/>
            </a:pPr>
            <a:endParaRPr lang="en-US" sz="2200" dirty="0" smtClean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1 mole of H</a:t>
            </a:r>
            <a:r>
              <a:rPr lang="en-US" sz="2200" baseline="-250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lang="en-US" sz="22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 contains 2 moles of H</a:t>
            </a:r>
            <a:r>
              <a:rPr lang="en-US" sz="2200" baseline="30000" dirty="0" smtClean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 and 1 </a:t>
            </a:r>
            <a:r>
              <a:rPr lang="en-US" sz="2200" dirty="0" err="1" smtClean="0">
                <a:solidFill>
                  <a:srgbClr val="FFFFFF"/>
                </a:solidFill>
                <a:latin typeface="Arial"/>
                <a:cs typeface="Arial"/>
              </a:rPr>
              <a:t>mol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 of SO</a:t>
            </a:r>
            <a:r>
              <a:rPr lang="en-US" sz="22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200" baseline="30000" dirty="0" smtClean="0">
                <a:solidFill>
                  <a:srgbClr val="FFFFFF"/>
                </a:solidFill>
                <a:latin typeface="Arial"/>
                <a:cs typeface="Arial"/>
              </a:rPr>
              <a:t>2-</a:t>
            </a:r>
          </a:p>
          <a:p>
            <a:pPr marL="0" indent="0">
              <a:buFont typeface="Arial"/>
              <a:buNone/>
            </a:pPr>
            <a:r>
              <a:rPr lang="en-US" sz="2200" baseline="30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 1 mole of SO</a:t>
            </a:r>
            <a:r>
              <a:rPr lang="en-US" sz="22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200" baseline="30000" dirty="0" smtClean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 contains 1 mole of S and 4 moles of O</a:t>
            </a:r>
          </a:p>
          <a:p>
            <a:pPr marL="0" indent="0">
              <a:buNone/>
            </a:pPr>
            <a:endParaRPr lang="en-US" sz="2200" baseline="30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rial"/>
                <a:cs typeface="Arial"/>
              </a:rPr>
              <a:t>1 mole of 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lang="en-US" sz="2200" baseline="-250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(SO</a:t>
            </a:r>
            <a:r>
              <a:rPr lang="en-US" sz="22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2200" baseline="-25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Arial"/>
                <a:cs typeface="Arial"/>
              </a:rPr>
              <a:t>contains 2 moles of 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lang="en-US" sz="2200" baseline="30000" dirty="0" smtClean="0">
                <a:solidFill>
                  <a:srgbClr val="FFFFFF"/>
                </a:solidFill>
                <a:latin typeface="Arial"/>
                <a:cs typeface="Arial"/>
              </a:rPr>
              <a:t>3+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3 moles </a:t>
            </a:r>
            <a:r>
              <a:rPr lang="en-US" sz="2200" dirty="0">
                <a:solidFill>
                  <a:srgbClr val="FFFFFF"/>
                </a:solidFill>
                <a:latin typeface="Arial"/>
                <a:cs typeface="Arial"/>
              </a:rPr>
              <a:t>of SO</a:t>
            </a:r>
            <a:r>
              <a:rPr lang="en-US" sz="22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200" baseline="30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22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lang="en-US" sz="2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How many moles of S and O does 3 moles of </a:t>
            </a:r>
            <a:r>
              <a:rPr lang="en-US" sz="22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lang="en-US" sz="2200" baseline="-25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Arial"/>
                <a:cs typeface="Arial"/>
              </a:rPr>
              <a:t>(SO</a:t>
            </a:r>
            <a:r>
              <a:rPr lang="en-US" sz="22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22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contain?</a:t>
            </a:r>
            <a:endParaRPr lang="en-US" sz="2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285109"/>
            <a:ext cx="8442117" cy="17034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SI unit for the amount of a chemical substance that contains as many elemental entities (e.g., atoms, molecules, photons) as there are atoms in 12 grams of carbon-12 (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12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C).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This number is Avogadro’s constant: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6.022140857 x 10</a:t>
            </a:r>
            <a:r>
              <a:rPr lang="en-US" sz="2400" baseline="30000" dirty="0" smtClean="0">
                <a:solidFill>
                  <a:srgbClr val="0000FF"/>
                </a:solidFill>
                <a:latin typeface="Arial"/>
                <a:cs typeface="Arial"/>
              </a:rPr>
              <a:t>23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mol</a:t>
            </a:r>
            <a:r>
              <a:rPr lang="en-US" sz="2400" baseline="30000" dirty="0" smtClean="0">
                <a:solidFill>
                  <a:srgbClr val="0000FF"/>
                </a:solidFill>
                <a:latin typeface="Arial"/>
                <a:cs typeface="Arial"/>
              </a:rPr>
              <a:t>-1</a:t>
            </a:r>
            <a:endParaRPr lang="en-US" sz="2400" baseline="300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81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What is a mole? (</a:t>
            </a:r>
            <a:r>
              <a:rPr lang="en-US" sz="3200" b="1" dirty="0" err="1" smtClean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040" y="3238244"/>
            <a:ext cx="8229600" cy="3101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1 mole of CaCO</a:t>
            </a:r>
            <a:r>
              <a:rPr lang="en-US" sz="2200" baseline="-25000" dirty="0">
                <a:latin typeface="Arial"/>
                <a:cs typeface="Arial"/>
              </a:rPr>
              <a:t>3</a:t>
            </a:r>
            <a:r>
              <a:rPr lang="en-US" sz="2200" dirty="0">
                <a:latin typeface="Arial"/>
                <a:cs typeface="Arial"/>
              </a:rPr>
              <a:t> contains 1 mole of Ca</a:t>
            </a:r>
            <a:r>
              <a:rPr lang="en-US" sz="2200" baseline="30000" dirty="0">
                <a:latin typeface="Arial"/>
                <a:cs typeface="Arial"/>
              </a:rPr>
              <a:t>2+</a:t>
            </a:r>
            <a:r>
              <a:rPr lang="en-US" sz="2200" dirty="0">
                <a:latin typeface="Arial"/>
                <a:cs typeface="Arial"/>
              </a:rPr>
              <a:t> and 1 mole of CO</a:t>
            </a:r>
            <a:r>
              <a:rPr lang="en-US" sz="2200" baseline="-25000" dirty="0">
                <a:latin typeface="Arial"/>
                <a:cs typeface="Arial"/>
              </a:rPr>
              <a:t>3</a:t>
            </a:r>
            <a:r>
              <a:rPr lang="en-US" sz="2200" baseline="30000" dirty="0">
                <a:latin typeface="Arial"/>
                <a:cs typeface="Arial"/>
              </a:rPr>
              <a:t>2-</a:t>
            </a:r>
          </a:p>
          <a:p>
            <a:pPr marL="0" indent="0">
              <a:buNone/>
            </a:pPr>
            <a:r>
              <a:rPr lang="en-US" sz="2200" baseline="30000" dirty="0">
                <a:latin typeface="Arial"/>
                <a:cs typeface="Arial"/>
              </a:rPr>
              <a:t>	</a:t>
            </a:r>
            <a:r>
              <a:rPr lang="en-US" sz="2200" b="1" dirty="0" smtClean="0">
                <a:latin typeface="Arial"/>
                <a:cs typeface="Arial"/>
              </a:rPr>
              <a:t>and</a:t>
            </a:r>
            <a:r>
              <a:rPr lang="en-US" sz="2200" i="1" dirty="0" smtClean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1 </a:t>
            </a:r>
            <a:r>
              <a:rPr lang="en-US" sz="2200" dirty="0">
                <a:latin typeface="Arial"/>
                <a:cs typeface="Arial"/>
              </a:rPr>
              <a:t>mole of CO</a:t>
            </a:r>
            <a:r>
              <a:rPr lang="en-US" sz="2200" baseline="-25000" dirty="0">
                <a:latin typeface="Arial"/>
                <a:cs typeface="Arial"/>
              </a:rPr>
              <a:t>3</a:t>
            </a:r>
            <a:r>
              <a:rPr lang="en-US" sz="2200" baseline="30000" dirty="0">
                <a:latin typeface="Arial"/>
                <a:cs typeface="Arial"/>
              </a:rPr>
              <a:t>2-</a:t>
            </a:r>
            <a:r>
              <a:rPr lang="en-US" sz="2200" dirty="0">
                <a:latin typeface="Arial"/>
                <a:cs typeface="Arial"/>
              </a:rPr>
              <a:t> contains 1 mole of C and 3 moles of O</a:t>
            </a:r>
          </a:p>
          <a:p>
            <a:pPr marL="0" indent="0">
              <a:buFont typeface="Arial"/>
              <a:buNone/>
            </a:pPr>
            <a:endParaRPr lang="en-US" sz="2200" dirty="0" smtClean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n-US" sz="2200" dirty="0" smtClean="0">
                <a:latin typeface="Arial"/>
                <a:cs typeface="Arial"/>
              </a:rPr>
              <a:t>1 mole of H</a:t>
            </a:r>
            <a:r>
              <a:rPr lang="en-US" sz="2200" baseline="-25000" dirty="0" smtClean="0">
                <a:latin typeface="Arial"/>
                <a:cs typeface="Arial"/>
              </a:rPr>
              <a:t>2</a:t>
            </a:r>
            <a:r>
              <a:rPr lang="en-US" sz="2200" dirty="0" smtClean="0">
                <a:latin typeface="Arial"/>
                <a:cs typeface="Arial"/>
              </a:rPr>
              <a:t>SO</a:t>
            </a:r>
            <a:r>
              <a:rPr lang="en-US" sz="2200" baseline="-25000" dirty="0" smtClean="0">
                <a:latin typeface="Arial"/>
                <a:cs typeface="Arial"/>
              </a:rPr>
              <a:t>4</a:t>
            </a:r>
            <a:r>
              <a:rPr lang="en-US" sz="2200" dirty="0" smtClean="0">
                <a:latin typeface="Arial"/>
                <a:cs typeface="Arial"/>
              </a:rPr>
              <a:t> contains 2 moles of H</a:t>
            </a:r>
            <a:r>
              <a:rPr lang="en-US" sz="2200" baseline="30000" dirty="0" smtClean="0">
                <a:latin typeface="Arial"/>
                <a:cs typeface="Arial"/>
              </a:rPr>
              <a:t>+</a:t>
            </a:r>
            <a:r>
              <a:rPr lang="en-US" sz="2200" dirty="0" smtClean="0">
                <a:latin typeface="Arial"/>
                <a:cs typeface="Arial"/>
              </a:rPr>
              <a:t> and 1 </a:t>
            </a:r>
            <a:r>
              <a:rPr lang="en-US" sz="2200" dirty="0" err="1" smtClean="0">
                <a:latin typeface="Arial"/>
                <a:cs typeface="Arial"/>
              </a:rPr>
              <a:t>mol</a:t>
            </a:r>
            <a:r>
              <a:rPr lang="en-US" sz="2200" dirty="0" smtClean="0">
                <a:latin typeface="Arial"/>
                <a:cs typeface="Arial"/>
              </a:rPr>
              <a:t> of SO</a:t>
            </a:r>
            <a:r>
              <a:rPr lang="en-US" sz="2200" baseline="-25000" dirty="0" smtClean="0">
                <a:latin typeface="Arial"/>
                <a:cs typeface="Arial"/>
              </a:rPr>
              <a:t>4</a:t>
            </a:r>
            <a:r>
              <a:rPr lang="en-US" sz="2200" baseline="30000" dirty="0" smtClean="0">
                <a:latin typeface="Arial"/>
                <a:cs typeface="Arial"/>
              </a:rPr>
              <a:t>2-</a:t>
            </a:r>
          </a:p>
          <a:p>
            <a:pPr marL="0" indent="0">
              <a:buNone/>
            </a:pPr>
            <a:r>
              <a:rPr lang="en-US" sz="2200" baseline="30000" dirty="0">
                <a:latin typeface="Arial"/>
                <a:cs typeface="Arial"/>
              </a:rPr>
              <a:t>	</a:t>
            </a:r>
            <a:r>
              <a:rPr lang="en-US" sz="2200" b="1" dirty="0">
                <a:latin typeface="Arial"/>
                <a:cs typeface="Arial"/>
              </a:rPr>
              <a:t>and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1 mole of SO</a:t>
            </a:r>
            <a:r>
              <a:rPr lang="en-US" sz="2200" baseline="-25000" dirty="0" smtClean="0">
                <a:latin typeface="Arial"/>
                <a:cs typeface="Arial"/>
              </a:rPr>
              <a:t>4</a:t>
            </a:r>
            <a:r>
              <a:rPr lang="en-US" sz="2200" baseline="30000" dirty="0" smtClean="0">
                <a:latin typeface="Arial"/>
                <a:cs typeface="Arial"/>
              </a:rPr>
              <a:t>2-</a:t>
            </a:r>
            <a:r>
              <a:rPr lang="en-US" sz="2200" dirty="0" smtClean="0">
                <a:latin typeface="Arial"/>
                <a:cs typeface="Arial"/>
              </a:rPr>
              <a:t> contains 1 mole of S and 4 moles of O</a:t>
            </a:r>
          </a:p>
          <a:p>
            <a:pPr marL="0" indent="0">
              <a:buNone/>
            </a:pPr>
            <a:endParaRPr lang="en-US" sz="2200" baseline="30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1 mole of 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(SO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22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contains 2 moles of 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3+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3 moles 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of SO</a:t>
            </a:r>
            <a:r>
              <a:rPr lang="en-US" sz="2200" baseline="-250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200" baseline="30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endParaRPr lang="en-US" sz="22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How many moles of S and O does 3 moles of 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lang="en-US" sz="22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(SO</a:t>
            </a:r>
            <a:r>
              <a:rPr lang="en-US" sz="2200" baseline="-250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2200" baseline="-25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contain?</a:t>
            </a:r>
            <a:endParaRPr lang="en-US" sz="2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285109"/>
            <a:ext cx="8442117" cy="17034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SI unit for the amount of a chemical substance that contains as many elemental entities (e.g., atoms, molecules, photons) as there are atoms in 12 grams of carbon-12 (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12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C).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This number is Avogadro’s constant: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6.022140857 x 10</a:t>
            </a:r>
            <a:r>
              <a:rPr lang="en-US" sz="2400" baseline="30000" dirty="0" smtClean="0">
                <a:solidFill>
                  <a:srgbClr val="0000FF"/>
                </a:solidFill>
                <a:latin typeface="Arial"/>
                <a:cs typeface="Arial"/>
              </a:rPr>
              <a:t>23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mol</a:t>
            </a:r>
            <a:r>
              <a:rPr lang="en-US" sz="2400" baseline="30000" dirty="0" smtClean="0">
                <a:solidFill>
                  <a:srgbClr val="0000FF"/>
                </a:solidFill>
                <a:latin typeface="Arial"/>
                <a:cs typeface="Arial"/>
              </a:rPr>
              <a:t>-1</a:t>
            </a:r>
            <a:endParaRPr lang="en-US" sz="2400" baseline="300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36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109"/>
            <a:ext cx="8229600" cy="3032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Molality is defined as the number of moles of a solute per kilogram of solvent. 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SI unit for molality is </a:t>
            </a:r>
            <a:r>
              <a:rPr lang="en-US" sz="2800" dirty="0" err="1" smtClean="0">
                <a:latin typeface="Arial"/>
                <a:cs typeface="Arial"/>
              </a:rPr>
              <a:t>mol</a:t>
            </a:r>
            <a:r>
              <a:rPr lang="en-US" sz="2800" dirty="0" smtClean="0">
                <a:latin typeface="Arial"/>
                <a:cs typeface="Arial"/>
              </a:rPr>
              <a:t>/kg</a:t>
            </a:r>
          </a:p>
          <a:p>
            <a:pPr marL="0" indent="0">
              <a:buNone/>
            </a:pPr>
            <a:r>
              <a:rPr lang="en-US" sz="2400" u="sng" dirty="0" smtClean="0">
                <a:solidFill>
                  <a:srgbClr val="FF6600"/>
                </a:solidFill>
                <a:latin typeface="Arial"/>
                <a:cs typeface="Arial"/>
              </a:rPr>
              <a:t>example:</a:t>
            </a:r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 20 moles in 1 kg = 20 </a:t>
            </a:r>
            <a:r>
              <a:rPr lang="en-US" sz="2400" dirty="0" err="1" smtClean="0">
                <a:solidFill>
                  <a:srgbClr val="FF6600"/>
                </a:solidFill>
                <a:latin typeface="Arial"/>
                <a:cs typeface="Arial"/>
              </a:rPr>
              <a:t>mol</a:t>
            </a:r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/kg = 20 </a:t>
            </a:r>
            <a:r>
              <a:rPr lang="en-US" sz="2400" dirty="0" err="1" smtClean="0">
                <a:solidFill>
                  <a:srgbClr val="FF6600"/>
                </a:solidFill>
                <a:latin typeface="Arial"/>
                <a:cs typeface="Arial"/>
              </a:rPr>
              <a:t>molal</a:t>
            </a:r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 = 20 m</a:t>
            </a: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FF6600"/>
                </a:solidFill>
                <a:latin typeface="Arial"/>
                <a:cs typeface="Arial"/>
              </a:rPr>
              <a:t>Molality (</a:t>
            </a:r>
            <a:r>
              <a:rPr lang="en-US" sz="3200" b="1" dirty="0" err="1" smtClean="0">
                <a:solidFill>
                  <a:srgbClr val="FF6600"/>
                </a:solidFill>
                <a:latin typeface="Arial"/>
                <a:cs typeface="Arial"/>
              </a:rPr>
              <a:t>molal</a:t>
            </a:r>
            <a:r>
              <a:rPr lang="en-US" sz="3200" b="1" dirty="0" smtClean="0">
                <a:solidFill>
                  <a:srgbClr val="FF6600"/>
                </a:solidFill>
                <a:latin typeface="Arial"/>
                <a:cs typeface="Arial"/>
              </a:rPr>
              <a:t> concentration)</a:t>
            </a:r>
            <a:endParaRPr lang="en-US" sz="3200" b="1" i="1" baseline="-250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59785"/>
            <a:ext cx="8229600" cy="2849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In the ocean, geochemists will use </a:t>
            </a:r>
            <a:r>
              <a:rPr lang="en-US" sz="2800" dirty="0" err="1" smtClean="0">
                <a:latin typeface="Arial"/>
                <a:cs typeface="Arial"/>
              </a:rPr>
              <a:t>mol</a:t>
            </a:r>
            <a:r>
              <a:rPr lang="en-US" sz="2800" dirty="0" smtClean="0">
                <a:latin typeface="Arial"/>
                <a:cs typeface="Arial"/>
              </a:rPr>
              <a:t>/kg (</a:t>
            </a:r>
            <a:r>
              <a:rPr lang="en-US" sz="2800" dirty="0" err="1" smtClean="0">
                <a:latin typeface="Arial"/>
                <a:cs typeface="Arial"/>
              </a:rPr>
              <a:t>μmol</a:t>
            </a:r>
            <a:r>
              <a:rPr lang="en-US" sz="2800" dirty="0" smtClean="0">
                <a:latin typeface="Arial"/>
                <a:cs typeface="Arial"/>
              </a:rPr>
              <a:t>/kg) because the density of seawater &gt; 1 kg/L.</a:t>
            </a:r>
          </a:p>
          <a:p>
            <a:pPr marL="0" indent="0"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Density of seawater = </a:t>
            </a: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1.029 </a:t>
            </a: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kg</a:t>
            </a: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/L</a:t>
            </a:r>
            <a:endParaRPr lang="en-US" sz="2800" dirty="0">
              <a:solidFill>
                <a:srgbClr val="FF66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What is the molality of 20 </a:t>
            </a:r>
            <a:r>
              <a:rPr lang="en-US" sz="2800" dirty="0" err="1" smtClean="0">
                <a:solidFill>
                  <a:srgbClr val="FF6600"/>
                </a:solidFill>
                <a:latin typeface="Arial"/>
                <a:cs typeface="Arial"/>
              </a:rPr>
              <a:t>μM</a:t>
            </a: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 nitrate in seawater? </a:t>
            </a:r>
          </a:p>
        </p:txBody>
      </p:sp>
    </p:spTree>
    <p:extLst>
      <p:ext uri="{BB962C8B-B14F-4D97-AF65-F5344CB8AC3E}">
        <p14:creationId xmlns:p14="http://schemas.microsoft.com/office/powerpoint/2010/main" val="367256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Concentrations of solutions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315158"/>
            <a:ext cx="8442117" cy="4634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I want to make a 10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μM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solution of ammonium in a 300 mL flask using ammonium chloride (NH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Cl) salt. What mass of NH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Cl should I add?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0.1065 mg</a:t>
            </a:r>
          </a:p>
          <a:p>
            <a:pPr marL="0" indent="0" algn="just">
              <a:buNone/>
            </a:pPr>
            <a:endParaRPr lang="en-US" sz="2400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u="sng" dirty="0" smtClean="0">
                <a:solidFill>
                  <a:schemeClr val="bg1"/>
                </a:solidFill>
                <a:latin typeface="Arial"/>
                <a:cs typeface="Arial"/>
              </a:rPr>
              <a:t>Homework: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You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want to make a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20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mM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solution of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hydroxide (OH-) in a a 500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mL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flask using barium hydroxide (Ba(OH)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) salt.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What mass of Ba(OH)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do you need to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add?</a:t>
            </a:r>
          </a:p>
          <a:p>
            <a:pPr marL="0" indent="0" algn="just">
              <a:buNone/>
            </a:pPr>
            <a:endParaRPr lang="en-US" sz="2400" baseline="30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97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Concentrations of solutions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315158"/>
            <a:ext cx="8442117" cy="4634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I want to make a 10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μM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solution of ammonium in a 300 mL flask using ammonium chloride (NH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Cl) salt. What mass of NH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Cl should I add?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0.1065 mg</a:t>
            </a:r>
          </a:p>
          <a:p>
            <a:pPr marL="0" indent="0" algn="just">
              <a:buNone/>
            </a:pPr>
            <a:endParaRPr lang="en-US" sz="2400" baseline="300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u="sng" dirty="0" smtClean="0">
                <a:solidFill>
                  <a:srgbClr val="FFFFFF"/>
                </a:solidFill>
                <a:latin typeface="Arial"/>
                <a:cs typeface="Arial"/>
              </a:rPr>
              <a:t>Homework: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want to make a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20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solution of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hydroxide (OH-) in a a 500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mL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flask using barium hydroxide (Ba(OH)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) salt.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What mass of Ba(OH)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do you need to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add?</a:t>
            </a:r>
          </a:p>
          <a:p>
            <a:pPr marL="0" indent="0" algn="just">
              <a:buNone/>
            </a:pPr>
            <a:endParaRPr lang="en-US" sz="2400" baseline="30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83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Concentrations of solutions</a:t>
            </a:r>
            <a:endParaRPr lang="en-US" sz="3200" b="1" i="1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315158"/>
            <a:ext cx="8442117" cy="4634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Sometimes chemical oceanographers will use concentration units of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lang="en-US" sz="2400" dirty="0" smtClean="0">
                <a:latin typeface="Arial"/>
                <a:cs typeface="Arial"/>
              </a:rPr>
              <a:t>What is </a:t>
            </a: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dirty="0" err="1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1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= ?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μmols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1 m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= ? L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171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Concentrations of solutions</a:t>
            </a:r>
            <a:endParaRPr lang="en-US" sz="3200" b="1" i="1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315158"/>
            <a:ext cx="8442117" cy="46343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Sometimes chemical oceanographers will use concentration units of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lang="en-US" sz="2400" dirty="0" smtClean="0">
                <a:latin typeface="Arial"/>
                <a:cs typeface="Arial"/>
              </a:rPr>
              <a:t>What is </a:t>
            </a: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dirty="0" err="1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= ? </a:t>
            </a:r>
            <a:r>
              <a:rPr lang="en-US" sz="2400" dirty="0" err="1" smtClean="0">
                <a:latin typeface="Arial"/>
                <a:cs typeface="Arial"/>
              </a:rPr>
              <a:t>μmols</a:t>
            </a:r>
            <a:endParaRPr lang="en-US" sz="24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1 m</a:t>
            </a:r>
            <a:r>
              <a:rPr lang="en-US" sz="2400" baseline="30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 = ? L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1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= 1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μmol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/L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Okay, so now what if density is in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kg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?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1 kg = ? g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1 m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= ? L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1 kg/m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= 1 g/L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90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Concentrations of solutions</a:t>
            </a:r>
            <a:endParaRPr lang="en-US" sz="3200" b="1" i="1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315158"/>
            <a:ext cx="8442117" cy="46343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Sometimes chemical oceanographers will use concentration units of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lang="en-US" sz="2400" dirty="0" smtClean="0">
                <a:latin typeface="Arial"/>
                <a:cs typeface="Arial"/>
              </a:rPr>
              <a:t>What is </a:t>
            </a: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dirty="0" err="1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= ? </a:t>
            </a:r>
            <a:r>
              <a:rPr lang="en-US" sz="2400" dirty="0" err="1" smtClean="0">
                <a:latin typeface="Arial"/>
                <a:cs typeface="Arial"/>
              </a:rPr>
              <a:t>μmols</a:t>
            </a:r>
            <a:endParaRPr lang="en-US" sz="24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1 m</a:t>
            </a:r>
            <a:r>
              <a:rPr lang="en-US" sz="2400" baseline="30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 = ? L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= 1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μmol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/L</a:t>
            </a:r>
            <a:endParaRPr lang="en-US" sz="2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Okay, so now what if density is in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kg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?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1 kg = ? g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1 m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= ? L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1 kg/m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= 1 g/L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269" y="3264340"/>
            <a:ext cx="3064617" cy="4198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1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Concentrations of solutions</a:t>
            </a:r>
            <a:endParaRPr lang="en-US" sz="3200" b="1" i="1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315158"/>
            <a:ext cx="8442117" cy="46343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Sometimes chemical oceanographers will use concentration units of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lang="en-US" sz="2400" dirty="0" smtClean="0">
                <a:latin typeface="Arial"/>
                <a:cs typeface="Arial"/>
              </a:rPr>
              <a:t>What is </a:t>
            </a: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dirty="0" err="1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= ? </a:t>
            </a:r>
            <a:r>
              <a:rPr lang="en-US" sz="2400" dirty="0" err="1" smtClean="0">
                <a:latin typeface="Arial"/>
                <a:cs typeface="Arial"/>
              </a:rPr>
              <a:t>μmols</a:t>
            </a:r>
            <a:endParaRPr lang="en-US" sz="24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1 m</a:t>
            </a:r>
            <a:r>
              <a:rPr lang="en-US" sz="2400" baseline="30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 = ? L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= 1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μmol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/L</a:t>
            </a:r>
            <a:endParaRPr lang="en-US" sz="2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Okay, so now what if density is in </a:t>
            </a:r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kg</a:t>
            </a:r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1 kg = ? g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1 m</a:t>
            </a:r>
            <a:r>
              <a:rPr lang="en-US" sz="2400" baseline="30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 = ? L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1 kg/m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= 1 g/L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269" y="3264340"/>
            <a:ext cx="3064617" cy="4198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2172911"/>
            <a:ext cx="9144000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2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kumimoji="1" lang="en-US" sz="7200" b="1" dirty="0" smtClean="0">
                <a:solidFill>
                  <a:srgbClr val="008000"/>
                </a:solidFill>
                <a:latin typeface="Arial"/>
                <a:cs typeface="Arial"/>
              </a:rPr>
              <a:t>io</a:t>
            </a:r>
            <a:r>
              <a:rPr kumimoji="1" lang="en-US" sz="7200" b="1" dirty="0" smtClean="0">
                <a:latin typeface="Arial"/>
                <a:cs typeface="Arial"/>
              </a:rPr>
              <a:t>-</a:t>
            </a:r>
            <a:r>
              <a:rPr kumimoji="1" lang="en-US" sz="7200" b="1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geo</a:t>
            </a:r>
            <a:r>
              <a:rPr kumimoji="1" lang="en-US" sz="7200" b="1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kumimoji="1" lang="en-US" sz="7200" b="1" dirty="0" smtClean="0">
                <a:solidFill>
                  <a:srgbClr val="FF0000"/>
                </a:solidFill>
                <a:latin typeface="Arial"/>
                <a:cs typeface="Arial"/>
              </a:rPr>
              <a:t>chemistry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3600" b="1" dirty="0" smtClean="0">
              <a:solidFill>
                <a:srgbClr val="241E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9746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The study of the 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biological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geological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chemical</a:t>
            </a:r>
            <a:r>
              <a:rPr lang="en-US" sz="2800" dirty="0" smtClean="0">
                <a:latin typeface="Arial"/>
                <a:cs typeface="Arial"/>
              </a:rPr>
              <a:t>, (and physical) processes and relationships that control the composition of the natural environment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52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Concentrations of solutions</a:t>
            </a:r>
            <a:endParaRPr lang="en-US" sz="3200" b="1" i="1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315158"/>
            <a:ext cx="8442117" cy="46343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Sometimes chemical oceanographers will use concentration units of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lang="en-US" sz="2400" dirty="0" smtClean="0">
                <a:latin typeface="Arial"/>
                <a:cs typeface="Arial"/>
              </a:rPr>
              <a:t>What is </a:t>
            </a: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dirty="0" err="1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= ? </a:t>
            </a:r>
            <a:r>
              <a:rPr lang="en-US" sz="2400" dirty="0" err="1" smtClean="0">
                <a:latin typeface="Arial"/>
                <a:cs typeface="Arial"/>
              </a:rPr>
              <a:t>μmols</a:t>
            </a:r>
            <a:endParaRPr lang="en-US" sz="24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1 m</a:t>
            </a:r>
            <a:r>
              <a:rPr lang="en-US" sz="2400" baseline="30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 = ? L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mmol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= 1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μmol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/L</a:t>
            </a:r>
            <a:endParaRPr lang="en-US" sz="2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Okay, so now what if density is in </a:t>
            </a:r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kg</a:t>
            </a:r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/m</a:t>
            </a:r>
            <a:r>
              <a:rPr lang="en-US" sz="2400" baseline="30000" dirty="0" smtClean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1 kg = ? g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1 m</a:t>
            </a:r>
            <a:r>
              <a:rPr lang="en-US" sz="2400" baseline="30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 = ? L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1 kg/m</a:t>
            </a:r>
            <a:r>
              <a:rPr lang="en-US" sz="2400" baseline="30000" dirty="0" smtClean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 = 1 g/L</a:t>
            </a:r>
            <a:endParaRPr lang="en-US" sz="2400" dirty="0" smtClean="0">
              <a:solidFill>
                <a:srgbClr val="FF6600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269" y="3264340"/>
            <a:ext cx="3064617" cy="4198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199" y="5274579"/>
            <a:ext cx="2282065" cy="419851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Dilutions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315158"/>
            <a:ext cx="8442117" cy="4634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C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V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= C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V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(C is concentration; V is volume)</a:t>
            </a:r>
          </a:p>
          <a:p>
            <a:pPr marL="0" indent="0" algn="just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u="sng" dirty="0" smtClean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: You have a 1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mM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solution of NaNO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solution 1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).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You want to make a 50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μM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NO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solution in a 250 mL flask by diluting solution 1 with water. What volume of solution 1 is required?  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12.5 mL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917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Dilutions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315158"/>
            <a:ext cx="8442117" cy="4634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latin typeface="Arial"/>
                <a:cs typeface="Arial"/>
              </a:rPr>
              <a:t>C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V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= C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V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(C is concentration; V is volume)</a:t>
            </a:r>
          </a:p>
          <a:p>
            <a:pPr marL="0" indent="0" algn="just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u="sng" dirty="0" smtClean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: You have a 1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mM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solution of NaNO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solution 1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).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You want to make a 50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μM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NO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solution in a 250 mL flask by diluting solution 1 with water. What volume of solution 1 is required?  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12.5 mL</a:t>
            </a:r>
            <a:endParaRPr lang="en-US" sz="24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869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20319"/>
            <a:ext cx="8229600" cy="511436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US" sz="2400" dirty="0" smtClean="0">
                <a:latin typeface="Arial"/>
                <a:cs typeface="Arial"/>
              </a:rPr>
              <a:t>How many moles of Al</a:t>
            </a:r>
            <a:r>
              <a:rPr lang="en-US" sz="2400" baseline="30000" dirty="0" smtClean="0">
                <a:latin typeface="Arial"/>
                <a:cs typeface="Arial"/>
              </a:rPr>
              <a:t>3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and </a:t>
            </a:r>
            <a:r>
              <a:rPr lang="en-US" sz="2400" dirty="0" smtClean="0">
                <a:latin typeface="Arial"/>
                <a:cs typeface="Arial"/>
              </a:rPr>
              <a:t>SO</a:t>
            </a:r>
            <a:r>
              <a:rPr lang="en-US" sz="2400" baseline="-25000" dirty="0" smtClean="0">
                <a:latin typeface="Arial"/>
                <a:cs typeface="Arial"/>
              </a:rPr>
              <a:t>4</a:t>
            </a:r>
            <a:r>
              <a:rPr lang="en-US" sz="2400" baseline="30000" dirty="0" smtClean="0">
                <a:latin typeface="Arial"/>
                <a:cs typeface="Arial"/>
              </a:rPr>
              <a:t>2-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does 1 </a:t>
            </a:r>
            <a:r>
              <a:rPr lang="en-US" sz="2400" dirty="0">
                <a:latin typeface="Arial"/>
                <a:cs typeface="Arial"/>
              </a:rPr>
              <a:t>mole of Al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(SO</a:t>
            </a:r>
            <a:r>
              <a:rPr lang="en-US" sz="2400" baseline="-25000" dirty="0">
                <a:latin typeface="Arial"/>
                <a:cs typeface="Arial"/>
              </a:rPr>
              <a:t>4</a:t>
            </a:r>
            <a:r>
              <a:rPr lang="en-US" sz="2400" dirty="0">
                <a:latin typeface="Arial"/>
                <a:cs typeface="Arial"/>
              </a:rPr>
              <a:t>)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contains? How </a:t>
            </a:r>
            <a:r>
              <a:rPr lang="en-US" sz="2400" dirty="0">
                <a:latin typeface="Arial"/>
                <a:cs typeface="Arial"/>
              </a:rPr>
              <a:t>many moles of S and O </a:t>
            </a:r>
            <a:r>
              <a:rPr lang="en-US" sz="2400" dirty="0" smtClean="0">
                <a:latin typeface="Arial"/>
                <a:cs typeface="Arial"/>
              </a:rPr>
              <a:t>do </a:t>
            </a:r>
            <a:r>
              <a:rPr lang="en-US" sz="2400" dirty="0">
                <a:latin typeface="Arial"/>
                <a:cs typeface="Arial"/>
              </a:rPr>
              <a:t>3 moles of Al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(SO</a:t>
            </a:r>
            <a:r>
              <a:rPr lang="en-US" sz="2400" baseline="-25000" dirty="0">
                <a:latin typeface="Arial"/>
                <a:cs typeface="Arial"/>
              </a:rPr>
              <a:t>4</a:t>
            </a:r>
            <a:r>
              <a:rPr lang="en-US" sz="2400" dirty="0">
                <a:latin typeface="Arial"/>
                <a:cs typeface="Arial"/>
              </a:rPr>
              <a:t>)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 contain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514350" indent="-514350">
              <a:buFont typeface="Aria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You want to make a 20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mM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solution of hydroxide (OH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) in a 500 mL flask using barium hydroxide (Ba(OH)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) salt. What mass of Ba(OH)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do you need to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add?</a:t>
            </a:r>
          </a:p>
          <a:p>
            <a:pPr marL="514350" indent="-514350">
              <a:buFont typeface="Arial"/>
              <a:buAutoNum type="arabicParenR"/>
            </a:pPr>
            <a:r>
              <a:rPr lang="en-US" sz="2400" dirty="0" smtClean="0">
                <a:latin typeface="Arial"/>
                <a:cs typeface="Arial"/>
              </a:rPr>
              <a:t>What is the </a:t>
            </a:r>
            <a:r>
              <a:rPr lang="en-US" sz="2400" i="1" dirty="0" smtClean="0">
                <a:latin typeface="Arial"/>
                <a:cs typeface="Arial"/>
              </a:rPr>
              <a:t>molality</a:t>
            </a:r>
            <a:r>
              <a:rPr lang="en-US" sz="2400" dirty="0" smtClean="0">
                <a:latin typeface="Arial"/>
                <a:cs typeface="Arial"/>
              </a:rPr>
              <a:t> of 2025 </a:t>
            </a:r>
            <a:r>
              <a:rPr lang="en-US" sz="2400" dirty="0" err="1" smtClean="0">
                <a:latin typeface="Arial"/>
                <a:cs typeface="Arial"/>
              </a:rPr>
              <a:t>μM</a:t>
            </a:r>
            <a:r>
              <a:rPr lang="en-US" sz="2400" dirty="0" smtClean="0">
                <a:latin typeface="Arial"/>
                <a:cs typeface="Arial"/>
              </a:rPr>
              <a:t> of DIC in seawater if the density of seawater is 1027 kg/m</a:t>
            </a:r>
            <a:r>
              <a:rPr lang="en-US" sz="2400" baseline="30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514350" indent="-514350">
              <a:buFont typeface="Arial"/>
              <a:buAutoNum type="arabicParenR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One plankton cell can transport 10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picograms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pg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of nitrogen (N) per second. How many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μmols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of N can 1 million plankton cells transport in a second? How many moles of N can 1 million plankton transport in 1 year?</a:t>
            </a:r>
          </a:p>
          <a:p>
            <a:pPr marL="514350" indent="-514350">
              <a:buFont typeface="Aria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You have a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2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mM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solution of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You want to make a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30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μM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3-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solution in a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100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mL flask by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dilution with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water. What volume of K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is required?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Exercise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57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5393"/>
            <a:ext cx="8229600" cy="52592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Transport </a:t>
            </a:r>
            <a:r>
              <a:rPr lang="en-US" sz="2800" dirty="0" smtClean="0">
                <a:latin typeface="Arial"/>
                <a:cs typeface="Arial"/>
              </a:rPr>
              <a:t>and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transformation</a:t>
            </a:r>
            <a:r>
              <a:rPr lang="en-US" sz="2800" dirty="0" smtClean="0">
                <a:latin typeface="Arial"/>
                <a:cs typeface="Arial"/>
              </a:rPr>
              <a:t> of chemical elements through the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biotic</a:t>
            </a:r>
            <a:r>
              <a:rPr lang="en-US" sz="2800" dirty="0" smtClean="0">
                <a:latin typeface="Arial"/>
                <a:cs typeface="Arial"/>
              </a:rPr>
              <a:t> (living) and abiotic (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non-living</a:t>
            </a:r>
            <a:r>
              <a:rPr lang="en-US" sz="2800" dirty="0" smtClean="0">
                <a:latin typeface="Arial"/>
                <a:cs typeface="Arial"/>
              </a:rPr>
              <a:t>) compartments of the Earth - return to the starting point after a series of changes (can be repeated).</a:t>
            </a:r>
          </a:p>
          <a:p>
            <a:pPr marL="0" indent="0" algn="just"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Reservoir: “pool” in which chemical accumulates for a period of time (e.g., ocean, organic biomass)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Flux: transformation (movement) of a chemical from one reservoir to another  </a:t>
            </a:r>
          </a:p>
          <a:p>
            <a:pPr marL="0" indent="0" algn="just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cycles</a:t>
            </a:r>
            <a:endParaRPr lang="en-US" sz="3200" b="1" baseline="-25000" dirty="0">
              <a:solidFill>
                <a:srgbClr val="31859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23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5393"/>
            <a:ext cx="8229600" cy="52592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Transport </a:t>
            </a:r>
            <a:r>
              <a:rPr lang="en-US" sz="2800" dirty="0" smtClean="0">
                <a:latin typeface="Arial"/>
                <a:cs typeface="Arial"/>
              </a:rPr>
              <a:t>and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transformation</a:t>
            </a:r>
            <a:r>
              <a:rPr lang="en-US" sz="2800" dirty="0" smtClean="0">
                <a:latin typeface="Arial"/>
                <a:cs typeface="Arial"/>
              </a:rPr>
              <a:t> of chemical elements through the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biotic</a:t>
            </a:r>
            <a:r>
              <a:rPr lang="en-US" sz="2800" dirty="0" smtClean="0">
                <a:latin typeface="Arial"/>
                <a:cs typeface="Arial"/>
              </a:rPr>
              <a:t> (living) and abiotic (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non-living</a:t>
            </a:r>
            <a:r>
              <a:rPr lang="en-US" sz="2800" dirty="0" smtClean="0">
                <a:latin typeface="Arial"/>
                <a:cs typeface="Arial"/>
              </a:rPr>
              <a:t>) compartments of the Earth - return to the starting point after a series of changes (can be repeated).</a:t>
            </a:r>
          </a:p>
          <a:p>
            <a:pPr marL="0" indent="0" algn="just"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Reservoir</a:t>
            </a:r>
            <a:r>
              <a:rPr lang="en-US" sz="2800" dirty="0" smtClean="0">
                <a:latin typeface="Arial"/>
                <a:cs typeface="Arial"/>
              </a:rPr>
              <a:t>: “pool” in which chemical accumulates for a period of time (e.g., ocean, organic biomass)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Flux</a:t>
            </a:r>
            <a:r>
              <a:rPr lang="en-US" sz="2800" dirty="0" smtClean="0">
                <a:latin typeface="Arial"/>
                <a:cs typeface="Arial"/>
              </a:rPr>
              <a:t>: transformation (movement) of a chemical from one reservoir to another  </a:t>
            </a:r>
          </a:p>
          <a:p>
            <a:pPr marL="0" indent="0" algn="just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cycles</a:t>
            </a:r>
            <a:endParaRPr lang="en-US" sz="3200" b="1" baseline="-25000" dirty="0">
              <a:solidFill>
                <a:srgbClr val="31859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7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3593"/>
            <a:ext cx="4797365" cy="3764407"/>
          </a:xfrm>
          <a:prstGeom prst="rect">
            <a:avLst/>
          </a:prstGeom>
        </p:spPr>
      </p:pic>
      <p:pic>
        <p:nvPicPr>
          <p:cNvPr id="5" name="Picture 4" descr="ccgg.CPT.co2.1.none.discrete.al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1718" r="1333" b="2158"/>
          <a:stretch/>
        </p:blipFill>
        <p:spPr>
          <a:xfrm>
            <a:off x="4756526" y="3253285"/>
            <a:ext cx="4289490" cy="326420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Arial"/>
                <a:cs typeface="Arial"/>
              </a:rPr>
              <a:t>(1) How </a:t>
            </a:r>
            <a:r>
              <a:rPr lang="en-US" sz="3000" dirty="0" smtClean="0">
                <a:latin typeface="Arial"/>
                <a:cs typeface="Arial"/>
              </a:rPr>
              <a:t>the ocean controls the CO</a:t>
            </a:r>
            <a:r>
              <a:rPr lang="en-US" sz="3000" baseline="-25000" dirty="0" smtClean="0">
                <a:latin typeface="Arial"/>
                <a:cs typeface="Arial"/>
              </a:rPr>
              <a:t>2</a:t>
            </a:r>
            <a:r>
              <a:rPr lang="en-US" sz="3000" dirty="0" smtClean="0">
                <a:latin typeface="Arial"/>
                <a:cs typeface="Arial"/>
              </a:rPr>
              <a:t> and O</a:t>
            </a:r>
            <a:r>
              <a:rPr lang="en-US" sz="3000" baseline="-25000" dirty="0" smtClean="0">
                <a:latin typeface="Arial"/>
                <a:cs typeface="Arial"/>
              </a:rPr>
              <a:t>2</a:t>
            </a:r>
            <a:r>
              <a:rPr lang="en-US" sz="3000" dirty="0" smtClean="0">
                <a:latin typeface="Arial"/>
                <a:cs typeface="Arial"/>
              </a:rPr>
              <a:t> </a:t>
            </a:r>
            <a:r>
              <a:rPr lang="en-US" sz="3000" dirty="0" smtClean="0">
                <a:latin typeface="Arial"/>
                <a:cs typeface="Arial"/>
              </a:rPr>
              <a:t>	    	concentration </a:t>
            </a:r>
            <a:r>
              <a:rPr lang="en-US" sz="3000" dirty="0" smtClean="0">
                <a:latin typeface="Arial"/>
                <a:cs typeface="Arial"/>
              </a:rPr>
              <a:t>in the atmosphere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What will you learn during this module?</a:t>
            </a:r>
            <a:endParaRPr lang="en-US" sz="3200" b="1" baseline="-25000" dirty="0">
              <a:solidFill>
                <a:srgbClr val="31859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371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Arial"/>
                <a:cs typeface="Arial"/>
              </a:rPr>
              <a:t>(2) The </a:t>
            </a:r>
            <a:r>
              <a:rPr lang="en-US" sz="3000" dirty="0" smtClean="0">
                <a:latin typeface="Arial"/>
                <a:cs typeface="Arial"/>
              </a:rPr>
              <a:t>major controls on </a:t>
            </a:r>
            <a:r>
              <a:rPr lang="en-US" sz="3000" dirty="0" smtClean="0">
                <a:latin typeface="Arial"/>
                <a:cs typeface="Arial"/>
              </a:rPr>
              <a:t>ocean productivity</a:t>
            </a:r>
            <a:endParaRPr lang="en-US" sz="3000" dirty="0" smtClean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What will you learn during this module?</a:t>
            </a:r>
            <a:endParaRPr lang="en-US" sz="3200" b="1" baseline="-25000" dirty="0">
              <a:solidFill>
                <a:srgbClr val="31859C"/>
              </a:solidFill>
              <a:latin typeface="Arial"/>
              <a:cs typeface="Arial"/>
            </a:endParaRPr>
          </a:p>
        </p:txBody>
      </p:sp>
      <p:pic>
        <p:nvPicPr>
          <p:cNvPr id="6" name="Picture 2" descr="Global ch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67" y="2422007"/>
            <a:ext cx="7121226" cy="393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1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228600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 smtClean="0">
                <a:solidFill>
                  <a:srgbClr val="241EFF"/>
                </a:solidFill>
                <a:latin typeface="Arial"/>
                <a:cs typeface="Arial"/>
              </a:rPr>
              <a:t>Chemistry basics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3600" b="1" dirty="0" smtClean="0">
              <a:solidFill>
                <a:srgbClr val="241EFF"/>
              </a:solidFill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4696"/>
              </p:ext>
            </p:extLst>
          </p:nvPr>
        </p:nvGraphicFramePr>
        <p:xfrm>
          <a:off x="921962" y="1056611"/>
          <a:ext cx="2516882" cy="145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" name="Chem3D XML" r:id="rId3" imgW="2918616" imgH="1691640" progId="Chem3D.Document.9">
                  <p:embed/>
                </p:oleObj>
              </mc:Choice>
              <mc:Fallback>
                <p:oleObj name="Chem3D XML" r:id="rId3" imgW="2918616" imgH="1691640" progId="Chem3D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962" y="1056611"/>
                        <a:ext cx="2516882" cy="1459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595779"/>
              </p:ext>
            </p:extLst>
          </p:nvPr>
        </p:nvGraphicFramePr>
        <p:xfrm>
          <a:off x="7089963" y="1982927"/>
          <a:ext cx="1921570" cy="159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" name="Chem3D XML" r:id="rId5" imgW="2537512" imgH="2110601" progId="Chem3D.Document.9">
                  <p:embed/>
                </p:oleObj>
              </mc:Choice>
              <mc:Fallback>
                <p:oleObj name="Chem3D XML" r:id="rId5" imgW="2537512" imgH="2110601" progId="Chem3D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9963" y="1982927"/>
                        <a:ext cx="1921570" cy="159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564393"/>
              </p:ext>
            </p:extLst>
          </p:nvPr>
        </p:nvGraphicFramePr>
        <p:xfrm>
          <a:off x="1182606" y="2947475"/>
          <a:ext cx="2256238" cy="1406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" name="Chem3D XML" r:id="rId7" imgW="2480284" imgH="1546999" progId="Chem3D.Document.9">
                  <p:embed/>
                </p:oleObj>
              </mc:Choice>
              <mc:Fallback>
                <p:oleObj name="Chem3D XML" r:id="rId7" imgW="2480284" imgH="1546999" progId="Chem3D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2606" y="2947475"/>
                        <a:ext cx="2256238" cy="1406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818369"/>
              </p:ext>
            </p:extLst>
          </p:nvPr>
        </p:nvGraphicFramePr>
        <p:xfrm>
          <a:off x="350868" y="4440613"/>
          <a:ext cx="1835242" cy="185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" name="Chem3D XML" r:id="rId9" imgW="2377440" imgH="2404041" progId="Chem3D.Document.9">
                  <p:embed/>
                </p:oleObj>
              </mc:Choice>
              <mc:Fallback>
                <p:oleObj name="Chem3D XML" r:id="rId9" imgW="2377440" imgH="2404041" progId="Chem3D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868" y="4440613"/>
                        <a:ext cx="1835242" cy="1854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843904"/>
              </p:ext>
            </p:extLst>
          </p:nvPr>
        </p:nvGraphicFramePr>
        <p:xfrm>
          <a:off x="3997848" y="1982927"/>
          <a:ext cx="2243451" cy="186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" name="Chem3D XML" r:id="rId11" imgW="2651967" imgH="2206198" progId="Chem3D.Document.9">
                  <p:embed/>
                </p:oleObj>
              </mc:Choice>
              <mc:Fallback>
                <p:oleObj name="Chem3D XML" r:id="rId11" imgW="2651967" imgH="2206198" progId="Chem3D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7848" y="1982927"/>
                        <a:ext cx="2243451" cy="1866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709924"/>
              </p:ext>
            </p:extLst>
          </p:nvPr>
        </p:nvGraphicFramePr>
        <p:xfrm>
          <a:off x="3105228" y="4039446"/>
          <a:ext cx="2612030" cy="2469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" name="Chem3D XML" r:id="rId13" imgW="3025192" imgH="2861241" progId="Chem3D.Document.9">
                  <p:embed/>
                </p:oleObj>
              </mc:Choice>
              <mc:Fallback>
                <p:oleObj name="Chem3D XML" r:id="rId13" imgW="3025192" imgH="2861241" progId="Chem3D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05228" y="4039446"/>
                        <a:ext cx="2612030" cy="2469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905235"/>
              </p:ext>
            </p:extLst>
          </p:nvPr>
        </p:nvGraphicFramePr>
        <p:xfrm>
          <a:off x="5932089" y="3582232"/>
          <a:ext cx="2550175" cy="2206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" name="Chem3D XML" r:id="rId15" imgW="2682240" imgH="2320498" progId="Chem3D.Document.9">
                  <p:embed/>
                </p:oleObj>
              </mc:Choice>
              <mc:Fallback>
                <p:oleObj name="Chem3D XML" r:id="rId15" imgW="2682240" imgH="2320498" progId="Chem3D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32089" y="3582232"/>
                        <a:ext cx="2550175" cy="2206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36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00" y="245088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Organic vs. inorganic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6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2210</Words>
  <Application>Microsoft Macintosh PowerPoint</Application>
  <PresentationFormat>On-screen Show (4:3)</PresentationFormat>
  <Paragraphs>218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Chem3D XML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Cape 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Fawcett</dc:creator>
  <cp:lastModifiedBy>Sarah Fawcett</cp:lastModifiedBy>
  <cp:revision>56</cp:revision>
  <dcterms:created xsi:type="dcterms:W3CDTF">2017-05-22T05:40:34Z</dcterms:created>
  <dcterms:modified xsi:type="dcterms:W3CDTF">2017-05-22T08:52:11Z</dcterms:modified>
</cp:coreProperties>
</file>