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9" r:id="rId2"/>
    <p:sldId id="257" r:id="rId3"/>
    <p:sldId id="290" r:id="rId4"/>
    <p:sldId id="28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67" r:id="rId16"/>
    <p:sldId id="268" r:id="rId17"/>
    <p:sldId id="269" r:id="rId18"/>
    <p:sldId id="270" r:id="rId19"/>
    <p:sldId id="291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46" autoAdjust="0"/>
  </p:normalViewPr>
  <p:slideViewPr>
    <p:cSldViewPr snapToGrid="0" snapToObjects="1">
      <p:cViewPr varScale="1">
        <p:scale>
          <a:sx n="56" d="100"/>
          <a:sy n="56" d="100"/>
        </p:scale>
        <p:origin x="156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72C-8674-F34E-AD6D-79B5BCA73524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EF54-B614-044C-9180-984FA3900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6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8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1A825-5ACF-7E4A-A051-9A13D59EBC32}" type="slidenum">
              <a:rPr lang="en-US">
                <a:latin typeface="Comic Sans MS" pitchFamily="1" charset="0"/>
              </a:rPr>
              <a:pPr/>
              <a:t>21</a:t>
            </a:fld>
            <a:endParaRPr lang="en-US">
              <a:latin typeface="Comic Sans MS" pitchFamily="1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555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F105E0-B672-3741-9C64-2C8DEB6B714E}" type="slidenum">
              <a:rPr 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6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B6B66B-34BE-2D47-B176-B43C48584BA3}" type="slidenum">
              <a:rPr lang="en-GB" sz="1200">
                <a:solidFill>
                  <a:prstClr val="black"/>
                </a:solidFill>
                <a:latin typeface="Calibri" charset="0"/>
              </a:rPr>
              <a:pPr eaLnBrk="1" hangingPunct="1"/>
              <a:t>4</a:t>
            </a:fld>
            <a:endParaRPr lang="en-GB" sz="1200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3" tIns="45716" rIns="91433" bIns="45716"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1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8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5BEA8-0B72-2742-91E6-7475C360A2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5BEA8-0B72-2742-91E6-7475C360A2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5BEA8-0B72-2742-91E6-7475C360A2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BEF54-B614-044C-9180-984FA3900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7296E-1912-1141-89C5-C5C49EE5E5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7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0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DA6E-97BF-FB47-95ED-A330D544A27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AD61-1F3E-0148-9E4A-521A5549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rah.fawcett@uct.ac.z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20319"/>
            <a:ext cx="8229600" cy="51143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sz="2400" dirty="0" smtClean="0">
                <a:latin typeface="Arial"/>
                <a:cs typeface="Arial"/>
              </a:rPr>
              <a:t>How many moles of Al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and </a:t>
            </a:r>
            <a:r>
              <a:rPr lang="en-US" sz="2400" dirty="0" smtClean="0">
                <a:latin typeface="Arial"/>
                <a:cs typeface="Arial"/>
              </a:rPr>
              <a:t>SO</a:t>
            </a:r>
            <a:r>
              <a:rPr lang="en-US" sz="2400" baseline="-25000" dirty="0" smtClean="0">
                <a:latin typeface="Arial"/>
                <a:cs typeface="Arial"/>
              </a:rPr>
              <a:t>4</a:t>
            </a:r>
            <a:r>
              <a:rPr lang="en-US" sz="2400" baseline="30000" dirty="0" smtClean="0">
                <a:latin typeface="Arial"/>
                <a:cs typeface="Arial"/>
              </a:rPr>
              <a:t>2-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does 1 </a:t>
            </a:r>
            <a:r>
              <a:rPr lang="en-US" sz="2400" dirty="0">
                <a:latin typeface="Arial"/>
                <a:cs typeface="Arial"/>
              </a:rPr>
              <a:t>mole of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contains? How </a:t>
            </a:r>
            <a:r>
              <a:rPr lang="en-US" sz="2400" dirty="0">
                <a:latin typeface="Arial"/>
                <a:cs typeface="Arial"/>
              </a:rPr>
              <a:t>many moles of S and O </a:t>
            </a:r>
            <a:r>
              <a:rPr lang="en-US" sz="2400" dirty="0" smtClean="0">
                <a:latin typeface="Arial"/>
                <a:cs typeface="Arial"/>
              </a:rPr>
              <a:t>do </a:t>
            </a:r>
            <a:r>
              <a:rPr lang="en-US" sz="2400" dirty="0">
                <a:latin typeface="Arial"/>
                <a:cs typeface="Arial"/>
              </a:rPr>
              <a:t>3 moles of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)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 contain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You want to make a 20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solution of hydroxide (OH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) in a 500 mL flask using barium hydroxide (Ba(OH)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) salt. What mass of Ba(OH)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do you need to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add?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 smtClean="0">
                <a:latin typeface="Arial"/>
                <a:cs typeface="Arial"/>
              </a:rPr>
              <a:t>What is the </a:t>
            </a:r>
            <a:r>
              <a:rPr lang="en-US" sz="2400" i="1" dirty="0" smtClean="0">
                <a:latin typeface="Arial"/>
                <a:cs typeface="Arial"/>
              </a:rPr>
              <a:t>molality</a:t>
            </a:r>
            <a:r>
              <a:rPr lang="en-US" sz="2400" dirty="0" smtClean="0">
                <a:latin typeface="Arial"/>
                <a:cs typeface="Arial"/>
              </a:rPr>
              <a:t> of 2025 </a:t>
            </a:r>
            <a:r>
              <a:rPr lang="en-US" sz="2400" dirty="0" err="1" smtClean="0">
                <a:latin typeface="Arial"/>
                <a:cs typeface="Arial"/>
              </a:rPr>
              <a:t>μM</a:t>
            </a:r>
            <a:r>
              <a:rPr lang="en-US" sz="2400" dirty="0" smtClean="0">
                <a:latin typeface="Arial"/>
                <a:cs typeface="Arial"/>
              </a:rPr>
              <a:t> of DIC in seawater if the density of seawater is 1027 kg/m</a:t>
            </a:r>
            <a:r>
              <a:rPr lang="en-US" sz="2400" baseline="30000" dirty="0" smtClean="0">
                <a:latin typeface="Arial"/>
                <a:cs typeface="Arial"/>
              </a:rPr>
              <a:t>3</a:t>
            </a:r>
            <a:r>
              <a:rPr lang="en-US" sz="2400" dirty="0" smtClean="0">
                <a:latin typeface="Arial"/>
                <a:cs typeface="Arial"/>
              </a:rPr>
              <a:t>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One plankton cell can transport 10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picograms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pg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of nitrogen (N) per second. How many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μmols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of N can 1 million plankton cells transport in a second? How many moles of N can 1 million plankton transport in 1 year?</a:t>
            </a:r>
          </a:p>
          <a:p>
            <a:pPr marL="514350" indent="-514350">
              <a:buFont typeface="Aria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You have 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2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mM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solution of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You want to make 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30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μM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3-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solution in a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100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mL flask by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dilution with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water. What volume of K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PO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is required?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5622"/>
            <a:ext cx="9144000" cy="83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Exercise</a:t>
            </a:r>
            <a:endParaRPr lang="en-US" sz="3200" b="1" i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8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is highly soluble in seawater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4110"/>
            <a:ext cx="9144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Conversion to ionic forms decreases oceanic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and more atmospheric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can be dissolved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For every 20 molecules of CO</a:t>
            </a:r>
            <a:r>
              <a:rPr lang="en-U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absorbed by the ocean,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19 are rapidly converted to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HCO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and 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2- </a:t>
            </a:r>
            <a:endParaRPr lang="is-I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endParaRPr lang="is-IS" sz="2400" baseline="-25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Carbonate equilibrium</a:t>
            </a:r>
            <a:r>
              <a:rPr lang="en-US" sz="2400" dirty="0" smtClean="0">
                <a:latin typeface="Arial"/>
                <a:cs typeface="Arial"/>
              </a:rPr>
              <a:t>: reactions provide a chemical buffer, maintain ocean pH within a narrow range, and constrain the amount of atmospheric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the ocean can absorb</a:t>
            </a:r>
            <a:endParaRPr lang="en-US" sz="2400" baseline="-25000" dirty="0" smtClean="0">
              <a:latin typeface="Arial"/>
              <a:cs typeface="Arial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0172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 </a:t>
            </a:r>
            <a:r>
              <a:rPr lang="is-IS" sz="2800" dirty="0">
                <a:latin typeface="Arial"/>
                <a:cs typeface="Arial"/>
              </a:rPr>
              <a:t>+ H</a:t>
            </a:r>
            <a:r>
              <a:rPr lang="is-IS" sz="2800" baseline="-25000" dirty="0">
                <a:latin typeface="Arial"/>
                <a:cs typeface="Arial"/>
              </a:rPr>
              <a:t>2</a:t>
            </a:r>
            <a:r>
              <a:rPr lang="is-IS" sz="2800" dirty="0">
                <a:latin typeface="Arial"/>
                <a:cs typeface="Arial"/>
              </a:rPr>
              <a:t>O ↔ </a:t>
            </a:r>
            <a:r>
              <a:rPr lang="is-IS" sz="2800" dirty="0" smtClean="0">
                <a:latin typeface="Arial"/>
                <a:cs typeface="Arial"/>
              </a:rPr>
              <a:t>H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dirty="0" smtClean="0">
                <a:latin typeface="Arial"/>
                <a:cs typeface="Arial"/>
              </a:rPr>
              <a:t> ↔ HCO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 </a:t>
            </a:r>
            <a:r>
              <a:rPr lang="is-IS" sz="2800" dirty="0" smtClean="0">
                <a:latin typeface="Arial"/>
                <a:cs typeface="Arial"/>
              </a:rPr>
              <a:t>↔ 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 smtClean="0">
                <a:latin typeface="Arial"/>
                <a:cs typeface="Arial"/>
              </a:rPr>
              <a:t>2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</a:t>
            </a:r>
            <a:endParaRPr lang="en-US" sz="2800" baseline="30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603" y="1171068"/>
            <a:ext cx="860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Concentration of 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in seawater is low</a:t>
            </a:r>
            <a:endParaRPr lang="en-US" sz="2800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8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is highly soluble in seawater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4110"/>
            <a:ext cx="9144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Conversion to ionic forms decreases oceanic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and more atmospheric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can be dissolved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For every 20 molecules of CO</a:t>
            </a:r>
            <a:r>
              <a:rPr lang="en-U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absorbed by the ocean,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19 are rapidly converted to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HCO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and 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2- </a:t>
            </a:r>
            <a:endParaRPr lang="is-I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endParaRPr lang="is-IS" sz="2400" baseline="-25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Carbonate equilibrium</a:t>
            </a:r>
            <a:r>
              <a:rPr lang="en-US" sz="2400" dirty="0" smtClean="0">
                <a:latin typeface="Arial"/>
                <a:cs typeface="Arial"/>
              </a:rPr>
              <a:t>: reactions provide a chemical buffer, maintain ocean pH within a narrow range, and constrain the amount of atmospheric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the ocean can absorb</a:t>
            </a:r>
            <a:endParaRPr lang="en-US" sz="2400" baseline="-25000" dirty="0" smtClean="0">
              <a:latin typeface="Arial"/>
              <a:cs typeface="Arial"/>
            </a:endParaRPr>
          </a:p>
          <a:p>
            <a:pPr algn="ctr"/>
            <a:endParaRPr lang="en-US" sz="24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0172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 </a:t>
            </a:r>
            <a:r>
              <a:rPr lang="is-IS" sz="2800" dirty="0">
                <a:latin typeface="Arial"/>
                <a:cs typeface="Arial"/>
              </a:rPr>
              <a:t>+ H</a:t>
            </a:r>
            <a:r>
              <a:rPr lang="is-IS" sz="2800" baseline="-25000" dirty="0">
                <a:latin typeface="Arial"/>
                <a:cs typeface="Arial"/>
              </a:rPr>
              <a:t>2</a:t>
            </a:r>
            <a:r>
              <a:rPr lang="is-IS" sz="2800" dirty="0">
                <a:latin typeface="Arial"/>
                <a:cs typeface="Arial"/>
              </a:rPr>
              <a:t>O ↔ </a:t>
            </a:r>
            <a:r>
              <a:rPr lang="is-IS" sz="2800" dirty="0" smtClean="0">
                <a:latin typeface="Arial"/>
                <a:cs typeface="Arial"/>
              </a:rPr>
              <a:t>H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dirty="0" smtClean="0">
                <a:latin typeface="Arial"/>
                <a:cs typeface="Arial"/>
              </a:rPr>
              <a:t> ↔ HCO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 </a:t>
            </a:r>
            <a:r>
              <a:rPr lang="is-IS" sz="2800" dirty="0" smtClean="0">
                <a:latin typeface="Arial"/>
                <a:cs typeface="Arial"/>
              </a:rPr>
              <a:t>↔ 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 smtClean="0">
                <a:latin typeface="Arial"/>
                <a:cs typeface="Arial"/>
              </a:rPr>
              <a:t>2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</a:t>
            </a:r>
            <a:endParaRPr lang="en-US" sz="2800" baseline="30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603" y="1171068"/>
            <a:ext cx="860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Concentration of 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in seawater is low</a:t>
            </a:r>
            <a:endParaRPr lang="en-US" sz="2800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469" y="5863378"/>
            <a:ext cx="882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DIC =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HCO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2-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Dissolved inorganic carbon = CO</a:t>
            </a:r>
            <a:r>
              <a:rPr lang="en-US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+ bicarbonate 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carbonate 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9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3477" b="33828"/>
          <a:stretch/>
        </p:blipFill>
        <p:spPr>
          <a:xfrm>
            <a:off x="-1" y="1354667"/>
            <a:ext cx="9093621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Surface-to-deep ocean DIC gradient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667" y="5207482"/>
            <a:ext cx="7755466" cy="329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1188482"/>
            <a:ext cx="7349066" cy="32971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354091"/>
            <a:ext cx="882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DIC =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HCO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2-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Dissolved inorganic carbon = CO</a:t>
            </a:r>
            <a:r>
              <a:rPr lang="en-US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+ bicarbonate 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carbonate 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8944" y="1036085"/>
            <a:ext cx="16425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90"/>
                </a:solidFill>
                <a:latin typeface="Arial"/>
                <a:cs typeface="Arial"/>
              </a:rPr>
              <a:t>[DIC]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rgbClr val="000090"/>
                </a:solidFill>
                <a:latin typeface="Arial"/>
                <a:cs typeface="Arial"/>
              </a:rPr>
              <a:t>μmol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 kg</a:t>
            </a:r>
            <a:r>
              <a:rPr lang="en-US" baseline="30000" dirty="0" smtClean="0">
                <a:solidFill>
                  <a:srgbClr val="000090"/>
                </a:solidFill>
                <a:latin typeface="Arial"/>
                <a:cs typeface="Arial"/>
              </a:rPr>
              <a:t>-1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8667" y="6563794"/>
            <a:ext cx="499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/>
                <a:cs typeface="Arial"/>
              </a:rPr>
              <a:t>Feely et al. 2001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2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874"/>
            <a:ext cx="9144000" cy="3114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DIC in the upper 1000 m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54091"/>
            <a:ext cx="88222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DIC =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HCO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+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en-US" sz="3200" b="1" baseline="30000" dirty="0" smtClean="0">
                <a:solidFill>
                  <a:srgbClr val="0000FF"/>
                </a:solidFill>
                <a:latin typeface="Arial"/>
                <a:cs typeface="Arial"/>
              </a:rPr>
              <a:t>2-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Dissolved inorganic carbon = CO</a:t>
            </a:r>
            <a:r>
              <a:rPr lang="en-US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+ bicarbonate 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carbonate 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92974"/>
            <a:ext cx="451296" cy="493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8230" y="4418931"/>
            <a:ext cx="140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equator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6683" y="4388080"/>
            <a:ext cx="140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pole</a:t>
            </a:r>
            <a:endParaRPr lang="en-US" sz="2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2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510" r="10127" b="1204"/>
          <a:stretch/>
        </p:blipFill>
        <p:spPr>
          <a:xfrm>
            <a:off x="2831091" y="1034874"/>
            <a:ext cx="3316084" cy="5652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7856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Surface-to-deep ocean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gradient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8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5" descr="Ocean Net Flux-Takahashi-Deeper col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" y="1154611"/>
            <a:ext cx="8991920" cy="552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1068" y="366643"/>
            <a:ext cx="80433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Atmosphere-ocean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fluxes (Δ</a:t>
            </a:r>
            <a:r>
              <a:rPr lang="en-US" sz="3200" b="1" i="1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4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Controls on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fluxes: Solubility pump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665" y="1388437"/>
            <a:ext cx="81255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/>
                <a:cs typeface="Arial"/>
              </a:rPr>
              <a:t>The </a:t>
            </a:r>
            <a:r>
              <a:rPr lang="en-US" sz="2400" dirty="0" err="1" smtClean="0">
                <a:latin typeface="Arial"/>
                <a:cs typeface="Arial"/>
              </a:rPr>
              <a:t>physico</a:t>
            </a:r>
            <a:r>
              <a:rPr lang="en-US" sz="2400" dirty="0" smtClean="0">
                <a:latin typeface="Arial"/>
                <a:cs typeface="Arial"/>
              </a:rPr>
              <a:t>-chemical process that transports dissolved inorganic carbon (DIC) from the surface ocean into the ocean interior. This helps to maintain the </a:t>
            </a:r>
            <a:r>
              <a:rPr lang="en-US" sz="2400" dirty="0">
                <a:latin typeface="Arial"/>
                <a:cs typeface="Arial"/>
              </a:rPr>
              <a:t>vertical gradient of dissolved </a:t>
            </a:r>
            <a:r>
              <a:rPr lang="en-US" sz="2400" dirty="0" smtClean="0">
                <a:latin typeface="Arial"/>
                <a:cs typeface="Arial"/>
              </a:rPr>
              <a:t>inorganic </a:t>
            </a:r>
            <a:r>
              <a:rPr lang="en-US" sz="2400" dirty="0">
                <a:latin typeface="Arial"/>
                <a:cs typeface="Arial"/>
              </a:rPr>
              <a:t>carbon </a:t>
            </a:r>
            <a:r>
              <a:rPr lang="en-US" sz="2400" dirty="0" smtClean="0">
                <a:latin typeface="Arial"/>
                <a:cs typeface="Arial"/>
              </a:rPr>
              <a:t>(DIC) in </a:t>
            </a:r>
            <a:r>
              <a:rPr lang="en-US" sz="2400" dirty="0">
                <a:latin typeface="Arial"/>
                <a:cs typeface="Arial"/>
              </a:rPr>
              <a:t>the ocean, in net causing the storage </a:t>
            </a:r>
            <a:r>
              <a:rPr lang="en-US" sz="2400" dirty="0" smtClean="0">
                <a:latin typeface="Arial"/>
                <a:cs typeface="Arial"/>
              </a:rPr>
              <a:t>of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in </a:t>
            </a:r>
            <a:r>
              <a:rPr lang="en-US" sz="2400" dirty="0">
                <a:latin typeface="Arial"/>
                <a:cs typeface="Arial"/>
              </a:rPr>
              <a:t>deep waters and thus 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lowering atmospheric CO</a:t>
            </a:r>
            <a:r>
              <a:rPr lang="en-US" sz="2400" baseline="-25000" dirty="0">
                <a:solidFill>
                  <a:srgbClr val="31859C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. </a:t>
            </a:r>
            <a:endParaRPr lang="en-US" sz="2400" dirty="0" smtClean="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cs typeface="Arial"/>
            </a:endParaRPr>
          </a:p>
          <a:p>
            <a:pPr algn="just"/>
            <a:r>
              <a:rPr lang="en-US" sz="2400" dirty="0" smtClean="0">
                <a:latin typeface="Arial"/>
                <a:cs typeface="Arial"/>
              </a:rPr>
              <a:t>The solubility pump is driven by: </a:t>
            </a:r>
            <a:r>
              <a:rPr lang="en-US" sz="2400" dirty="0">
                <a:latin typeface="Arial"/>
                <a:cs typeface="Arial"/>
              </a:rPr>
              <a:t>(1) </a:t>
            </a:r>
            <a:r>
              <a:rPr lang="en-US" sz="2400" dirty="0" smtClean="0">
                <a:latin typeface="Arial"/>
                <a:cs typeface="Arial"/>
              </a:rPr>
              <a:t>the solubility of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in the ocean, with more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dissolving at colder seawater 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temperatures</a:t>
            </a:r>
            <a:r>
              <a:rPr lang="en-US" sz="2400" dirty="0" smtClean="0">
                <a:latin typeface="Arial"/>
                <a:cs typeface="Arial"/>
              </a:rPr>
              <a:t>, and (2) </a:t>
            </a:r>
            <a:r>
              <a:rPr lang="en-US" sz="2400" dirty="0" err="1" smtClean="0">
                <a:solidFill>
                  <a:srgbClr val="31859C"/>
                </a:solidFill>
                <a:latin typeface="Arial"/>
                <a:cs typeface="Arial"/>
              </a:rPr>
              <a:t>thermohaline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 circulation</a:t>
            </a:r>
            <a:r>
              <a:rPr lang="en-US" sz="2400" dirty="0" smtClean="0">
                <a:latin typeface="Arial"/>
                <a:cs typeface="Arial"/>
              </a:rPr>
              <a:t>, which involves deep water formation at high latitudes where seawater is colder and denser.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8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Solubility pump: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temperature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40" t="3608" r="3689" b="4009"/>
          <a:stretch/>
        </p:blipFill>
        <p:spPr>
          <a:xfrm>
            <a:off x="1998133" y="1036084"/>
            <a:ext cx="4758268" cy="4371741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46100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As with other gases, CO</a:t>
            </a:r>
            <a:r>
              <a:rPr lang="en-GB" sz="2800" baseline="-250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2</a:t>
            </a:r>
            <a:r>
              <a:rPr lang="en-GB" sz="28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GB" sz="2800" dirty="0" smtClean="0">
                <a:solidFill>
                  <a:srgbClr val="31859C"/>
                </a:solidFill>
                <a:latin typeface="Arial"/>
                <a:ea typeface="ＭＳ Ｐゴシック" charset="0"/>
                <a:cs typeface="Arial"/>
              </a:rPr>
              <a:t>dissolves</a:t>
            </a:r>
            <a:r>
              <a:rPr lang="en-GB" sz="28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 in water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More CO</a:t>
            </a:r>
            <a:r>
              <a:rPr lang="en-GB" sz="2800" baseline="-250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2</a:t>
            </a:r>
            <a:r>
              <a:rPr lang="en-GB" sz="28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 dissolves at </a:t>
            </a:r>
            <a:r>
              <a:rPr lang="en-GB" sz="2800" dirty="0" smtClean="0">
                <a:solidFill>
                  <a:srgbClr val="31859C"/>
                </a:solidFill>
                <a:latin typeface="Arial"/>
                <a:ea typeface="ＭＳ Ｐゴシック" charset="0"/>
                <a:cs typeface="Arial"/>
              </a:rPr>
              <a:t>colder</a:t>
            </a:r>
            <a:r>
              <a:rPr lang="en-GB" sz="28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 temperatures </a:t>
            </a:r>
            <a:endParaRPr lang="en-GB" sz="2800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8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Solubility pump: 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thermohaline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circulation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6" y="1045948"/>
            <a:ext cx="8795172" cy="5310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8667" y="6563794"/>
            <a:ext cx="499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/>
                <a:cs typeface="Arial"/>
              </a:rPr>
              <a:t>Carlson et al. 2009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9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5" descr="Ocean Net Flux-Takahashi-Deeper col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8" y="1154611"/>
            <a:ext cx="8991920" cy="552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1068" y="366643"/>
            <a:ext cx="80433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Atmosphere-ocean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fluxes (Δ</a:t>
            </a:r>
            <a:r>
              <a:rPr lang="en-US" sz="3200" b="1" i="1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9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2224"/>
            <a:ext cx="5380842" cy="538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18664" y="1964265"/>
            <a:ext cx="3674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sarah.fawcett@uct.ac.za</a:t>
            </a:r>
            <a:endParaRPr lang="en-US" sz="2400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Katye Altieri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1617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8305800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 smtClean="0">
                <a:solidFill>
                  <a:srgbClr val="241EFF"/>
                </a:solidFill>
                <a:latin typeface="Arial"/>
                <a:cs typeface="Arial"/>
              </a:rPr>
              <a:t>Marine Carbon Cycle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 smtClean="0">
              <a:solidFill>
                <a:srgbClr val="241EFF"/>
              </a:solidFill>
              <a:latin typeface="Arial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b="1" dirty="0" smtClean="0">
                <a:solidFill>
                  <a:srgbClr val="241EFF"/>
                </a:solidFill>
                <a:latin typeface="Arial"/>
                <a:cs typeface="Arial"/>
              </a:rPr>
              <a:t>Sarah Fawcett</a:t>
            </a:r>
            <a:endParaRPr kumimoji="1" lang="en-US" sz="3200" b="1" baseline="-25000" dirty="0">
              <a:solidFill>
                <a:srgbClr val="1F497D"/>
              </a:solidFill>
              <a:latin typeface="Arial"/>
              <a:cs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5924176"/>
            <a:ext cx="8305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200" b="1" dirty="0" smtClean="0">
                <a:solidFill>
                  <a:srgbClr val="1F497D"/>
                </a:solidFill>
                <a:latin typeface="Arial"/>
                <a:cs typeface="Arial"/>
              </a:rPr>
              <a:t>24 May 2017</a:t>
            </a:r>
            <a:endParaRPr kumimoji="1" lang="en-US" sz="3200" b="1" dirty="0">
              <a:solidFill>
                <a:srgbClr val="1F497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4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Controls on 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fluxes: Biological pump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665" y="1388437"/>
            <a:ext cx="81255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/>
                <a:cs typeface="Arial"/>
              </a:rPr>
              <a:t>The photosynthetic production, sinking, and deep ocean decomposition of organic matter that cause a vertical gradient of dissolved </a:t>
            </a:r>
            <a:r>
              <a:rPr lang="en-US" sz="2400" dirty="0" smtClean="0">
                <a:latin typeface="Arial"/>
                <a:cs typeface="Arial"/>
              </a:rPr>
              <a:t>inorganic </a:t>
            </a:r>
            <a:r>
              <a:rPr lang="en-US" sz="2400" dirty="0">
                <a:latin typeface="Arial"/>
                <a:cs typeface="Arial"/>
              </a:rPr>
              <a:t>carbon </a:t>
            </a:r>
            <a:r>
              <a:rPr lang="en-US" sz="2400" dirty="0" smtClean="0">
                <a:latin typeface="Arial"/>
                <a:cs typeface="Arial"/>
              </a:rPr>
              <a:t>(DIC) in </a:t>
            </a:r>
            <a:r>
              <a:rPr lang="en-US" sz="2400" dirty="0">
                <a:latin typeface="Arial"/>
                <a:cs typeface="Arial"/>
              </a:rPr>
              <a:t>the ocean, in net causing the storage </a:t>
            </a:r>
            <a:r>
              <a:rPr lang="en-US" sz="2400" dirty="0" smtClean="0">
                <a:latin typeface="Arial"/>
                <a:cs typeface="Arial"/>
              </a:rPr>
              <a:t>of CO</a:t>
            </a:r>
            <a:r>
              <a:rPr lang="en-US" sz="2400" baseline="-25000" dirty="0" smtClean="0">
                <a:latin typeface="Arial"/>
                <a:cs typeface="Arial"/>
              </a:rPr>
              <a:t>2</a:t>
            </a:r>
            <a:r>
              <a:rPr lang="en-US" sz="2400" dirty="0" smtClean="0">
                <a:latin typeface="Arial"/>
                <a:cs typeface="Arial"/>
              </a:rPr>
              <a:t> in </a:t>
            </a:r>
            <a:r>
              <a:rPr lang="en-US" sz="2400" dirty="0">
                <a:latin typeface="Arial"/>
                <a:cs typeface="Arial"/>
              </a:rPr>
              <a:t>deep waters and thus 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lowering atmospheric CO</a:t>
            </a:r>
            <a:r>
              <a:rPr lang="en-US" sz="2400" baseline="-25000" dirty="0">
                <a:solidFill>
                  <a:srgbClr val="31859C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. </a:t>
            </a:r>
            <a:endParaRPr lang="en-US" sz="2400" dirty="0" smtClean="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cs typeface="Arial"/>
            </a:endParaRPr>
          </a:p>
          <a:p>
            <a:pPr algn="just"/>
            <a:r>
              <a:rPr lang="en-US" sz="2400" dirty="0" smtClean="0">
                <a:latin typeface="Arial"/>
                <a:cs typeface="Arial"/>
              </a:rPr>
              <a:t>In </a:t>
            </a:r>
            <a:r>
              <a:rPr lang="en-US" sz="2400" dirty="0">
                <a:latin typeface="Arial"/>
                <a:cs typeface="Arial"/>
              </a:rPr>
              <a:t>some cases, the biological pump is taken to involve two components: (1) the rain of </a:t>
            </a:r>
            <a:r>
              <a:rPr lang="en-US" sz="2400" dirty="0" smtClean="0">
                <a:latin typeface="Arial"/>
                <a:cs typeface="Arial"/>
              </a:rPr>
              <a:t>soft tissue </a:t>
            </a:r>
            <a:r>
              <a:rPr lang="en-US" sz="2400" dirty="0">
                <a:latin typeface="Arial"/>
                <a:cs typeface="Arial"/>
              </a:rPr>
              <a:t>organic carbon from the surface to depth, the 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“</a:t>
            </a:r>
            <a:r>
              <a:rPr lang="en-US" sz="2400" dirty="0" smtClean="0">
                <a:solidFill>
                  <a:srgbClr val="31859C"/>
                </a:solidFill>
                <a:latin typeface="Arial"/>
                <a:cs typeface="Arial"/>
              </a:rPr>
              <a:t>soft tissue 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pump”</a:t>
            </a:r>
            <a:r>
              <a:rPr lang="en-US" sz="2400" dirty="0">
                <a:latin typeface="Arial"/>
                <a:cs typeface="Arial"/>
              </a:rPr>
              <a:t>, and (2) the rain of mineral </a:t>
            </a:r>
            <a:r>
              <a:rPr lang="en-US" sz="2400" dirty="0" smtClean="0">
                <a:latin typeface="Arial"/>
                <a:cs typeface="Arial"/>
              </a:rPr>
              <a:t>calcium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carbonate </a:t>
            </a:r>
            <a:r>
              <a:rPr lang="en-US" sz="2400" dirty="0">
                <a:latin typeface="Arial"/>
                <a:cs typeface="Arial"/>
              </a:rPr>
              <a:t>from the surface to depth, the </a:t>
            </a:r>
            <a:r>
              <a:rPr lang="en-US" sz="2400" dirty="0">
                <a:solidFill>
                  <a:srgbClr val="31859C"/>
                </a:solidFill>
                <a:latin typeface="Arial"/>
                <a:cs typeface="Arial"/>
              </a:rPr>
              <a:t>“carbonate pump”</a:t>
            </a:r>
            <a:r>
              <a:rPr lang="en-US" sz="2400" dirty="0">
                <a:latin typeface="Arial"/>
                <a:cs typeface="Arial"/>
              </a:rPr>
              <a:t>. The </a:t>
            </a:r>
            <a:r>
              <a:rPr lang="en-US" sz="2400" dirty="0" smtClean="0">
                <a:latin typeface="Arial"/>
                <a:cs typeface="Arial"/>
              </a:rPr>
              <a:t>former (1) </a:t>
            </a:r>
            <a:r>
              <a:rPr lang="en-US" sz="2400" dirty="0">
                <a:latin typeface="Arial"/>
                <a:cs typeface="Arial"/>
              </a:rPr>
              <a:t>lowers atmospheric CO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, while the latter </a:t>
            </a:r>
            <a:r>
              <a:rPr lang="en-US" sz="2400" dirty="0" smtClean="0">
                <a:latin typeface="Arial"/>
                <a:cs typeface="Arial"/>
              </a:rPr>
              <a:t>(2) raises it.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7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00CC00"/>
          </a:solidFill>
          <a:ln>
            <a:solidFill>
              <a:srgbClr val="006600"/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Arial"/>
                <a:ea typeface="ＭＳ Ｐゴシック" pitchFamily="1" charset="-128"/>
                <a:cs typeface="Arial"/>
              </a:rPr>
              <a:t>Photosynthesis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508" y="3323887"/>
            <a:ext cx="7602729" cy="1059821"/>
          </a:xfrm>
        </p:spPr>
        <p:txBody>
          <a:bodyPr>
            <a:normAutofit/>
          </a:bodyPr>
          <a:lstStyle/>
          <a:p>
            <a:pPr>
              <a:buFont typeface="Zapf Dingbats" pitchFamily="1" charset="2"/>
              <a:buNone/>
            </a:pPr>
            <a:r>
              <a:rPr lang="en-US" dirty="0">
                <a:latin typeface="Arial"/>
                <a:ea typeface="ＭＳ Ｐゴシック" pitchFamily="1" charset="-128"/>
                <a:cs typeface="Arial"/>
              </a:rPr>
              <a:t>   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</a:t>
            </a:r>
            <a:r>
              <a:rPr lang="en-US" b="1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CO</a:t>
            </a:r>
            <a:r>
              <a:rPr lang="en-US" b="1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+ 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6H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  				C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H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12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6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+ 6 </a:t>
            </a:r>
            <a:r>
              <a:rPr lang="en-US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O</a:t>
            </a:r>
            <a:r>
              <a:rPr lang="en-US" baseline="-25000" dirty="0" smtClean="0">
                <a:solidFill>
                  <a:srgbClr val="008000"/>
                </a:solidFill>
                <a:latin typeface="Arial"/>
                <a:ea typeface="ＭＳ Ｐゴシック" pitchFamily="1" charset="-128"/>
                <a:cs typeface="Arial"/>
              </a:rPr>
              <a:t>2</a:t>
            </a:r>
            <a:endParaRPr lang="en-US" dirty="0" smtClean="0">
              <a:solidFill>
                <a:srgbClr val="008000"/>
              </a:solidFill>
              <a:latin typeface="Arial"/>
              <a:ea typeface="ＭＳ Ｐゴシック" pitchFamily="1" charset="-128"/>
              <a:cs typeface="Arial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918560" y="3663235"/>
            <a:ext cx="124988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733800" y="1905000"/>
            <a:ext cx="1371600" cy="12954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5392155"/>
            <a:ext cx="8229600" cy="1143000"/>
          </a:xfrm>
          <a:prstGeom prst="rect">
            <a:avLst/>
          </a:prstGeom>
          <a:solidFill>
            <a:srgbClr val="3366FF">
              <a:alpha val="6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rgbClr val="000099"/>
                </a:solidFill>
                <a:latin typeface="Arial"/>
                <a:ea typeface="Calibri" pitchFamily="1" charset="0"/>
                <a:cs typeface="Arial"/>
              </a:rPr>
              <a:t>Respiration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4274975"/>
            <a:ext cx="8369285" cy="861774"/>
            <a:chOff x="457200" y="4451385"/>
            <a:chExt cx="8369285" cy="861774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4451385"/>
              <a:ext cx="83692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C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6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H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12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O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6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 + 6O</a:t>
              </a:r>
              <a:r>
                <a:rPr lang="en-US" sz="3200" baseline="-250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2 		           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energy </a:t>
              </a:r>
              <a:r>
                <a:rPr lang="en-US" sz="32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+ 6</a:t>
              </a:r>
              <a:r>
                <a:rPr lang="en-US" sz="3200" b="1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CO</a:t>
              </a:r>
              <a:r>
                <a:rPr lang="en-US" sz="3200" b="1" baseline="-250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2</a:t>
              </a:r>
              <a:r>
                <a:rPr lang="en-US" sz="32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 + 6H</a:t>
              </a:r>
              <a:r>
                <a:rPr lang="en-US" sz="3200" baseline="-250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2</a:t>
              </a:r>
              <a:r>
                <a:rPr lang="en-US" sz="3200" dirty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O </a:t>
              </a:r>
              <a:r>
                <a:rPr lang="en-US" sz="3200" dirty="0" smtClean="0">
                  <a:solidFill>
                    <a:srgbClr val="0000FF"/>
                  </a:solidFill>
                  <a:latin typeface="Arial"/>
                  <a:ea typeface="Calibri" pitchFamily="1" charset="0"/>
                  <a:cs typeface="Arial"/>
                </a:rPr>
                <a:t>		</a:t>
              </a:r>
              <a:endParaRPr lang="en-US" sz="3200" baseline="-25000" dirty="0" smtClean="0">
                <a:solidFill>
                  <a:srgbClr val="0000FF"/>
                </a:solidFill>
                <a:latin typeface="Arial"/>
                <a:ea typeface="ＭＳ Ｐゴシック" pitchFamily="1" charset="-128"/>
                <a:cs typeface="Arial"/>
              </a:endParaRPr>
            </a:p>
            <a:p>
              <a:endParaRPr lang="en-US" dirty="0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98647" y="4779094"/>
              <a:ext cx="102893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5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to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52399"/>
            <a:ext cx="3522708" cy="2635742"/>
          </a:xfrm>
          <a:prstGeom prst="rect">
            <a:avLst/>
          </a:prstGeom>
          <a:noFill/>
        </p:spPr>
      </p:pic>
      <p:pic>
        <p:nvPicPr>
          <p:cNvPr id="5" name="Picture 5" descr="diato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663575"/>
            <a:ext cx="3429001" cy="2339579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7" name="Picture 5" descr="dinofl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657600"/>
            <a:ext cx="2901218" cy="3200400"/>
          </a:xfrm>
          <a:prstGeom prst="rect">
            <a:avLst/>
          </a:prstGeom>
          <a:noFill/>
        </p:spPr>
      </p:pic>
      <p:pic>
        <p:nvPicPr>
          <p:cNvPr id="9" name="Picture 4" descr="Trich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152400"/>
            <a:ext cx="2899032" cy="3124200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3733800"/>
            <a:ext cx="3409950" cy="27416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2618" y="2895600"/>
            <a:ext cx="2526490" cy="24170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7965" y="5410200"/>
            <a:ext cx="252649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Phytoplankton: drivers of the biological pump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9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72" b="15555"/>
          <a:stretch/>
        </p:blipFill>
        <p:spPr>
          <a:xfrm>
            <a:off x="846661" y="999067"/>
            <a:ext cx="7501466" cy="5842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Biological pump: </a:t>
            </a:r>
            <a:r>
              <a:rPr lang="en-US" sz="3200" b="1" dirty="0" smtClean="0">
                <a:solidFill>
                  <a:srgbClr val="31859C"/>
                </a:solidFill>
                <a:latin typeface="Arial"/>
                <a:cs typeface="Arial"/>
              </a:rPr>
              <a:t>soft tissue pump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04796" y="1392765"/>
            <a:ext cx="190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olubility pump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0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510" r="10127" b="1204"/>
          <a:stretch/>
        </p:blipFill>
        <p:spPr>
          <a:xfrm>
            <a:off x="2831091" y="1034874"/>
            <a:ext cx="3316084" cy="5652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7856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Most organic carbon is </a:t>
            </a:r>
            <a:r>
              <a:rPr lang="en-US" sz="3200" b="1" dirty="0" err="1" smtClean="0">
                <a:solidFill>
                  <a:srgbClr val="0000FF"/>
                </a:solidFill>
                <a:latin typeface="Arial"/>
                <a:cs typeface="Arial"/>
              </a:rPr>
              <a:t>remineralized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33666" y="2017586"/>
            <a:ext cx="2623752" cy="10242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33666" y="2948344"/>
            <a:ext cx="2613509" cy="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7802" y="1648254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euphotic zone = photosynthesis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802" y="2210316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twilight zone = intense respiration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95667" y="1648254"/>
            <a:ext cx="0" cy="400057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3031" y="2048311"/>
            <a:ext cx="0" cy="46394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550531" y="1667514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3366FF"/>
                </a:solidFill>
                <a:latin typeface="Arial"/>
                <a:cs typeface="Arial"/>
              </a:rPr>
              <a:t>net CO</a:t>
            </a:r>
            <a:r>
              <a:rPr lang="en-US" i="1" baseline="-25000" dirty="0" smtClean="0">
                <a:solidFill>
                  <a:srgbClr val="3366FF"/>
                </a:solidFill>
                <a:latin typeface="Arial"/>
                <a:cs typeface="Arial"/>
              </a:rPr>
              <a:t>2</a:t>
            </a:r>
            <a:r>
              <a:rPr lang="en-US" i="1" dirty="0" smtClean="0">
                <a:solidFill>
                  <a:srgbClr val="3366FF"/>
                </a:solidFill>
                <a:latin typeface="Arial"/>
                <a:cs typeface="Arial"/>
              </a:rPr>
              <a:t> consumption</a:t>
            </a:r>
            <a:endParaRPr lang="en-US" i="1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33167" y="4062814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Arial"/>
                <a:cs typeface="Arial"/>
              </a:rPr>
              <a:t>net CO</a:t>
            </a:r>
            <a:r>
              <a:rPr lang="en-US" i="1" baseline="-25000" dirty="0" smtClean="0">
                <a:latin typeface="Arial"/>
                <a:cs typeface="Arial"/>
              </a:rPr>
              <a:t>2</a:t>
            </a:r>
            <a:r>
              <a:rPr lang="en-US" i="1" dirty="0" smtClean="0">
                <a:latin typeface="Arial"/>
                <a:cs typeface="Arial"/>
              </a:rPr>
              <a:t> production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38382" y="4616812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respiration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147175" y="3021258"/>
            <a:ext cx="459243" cy="3666494"/>
          </a:xfrm>
          <a:prstGeom prst="rightBrac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2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510" r="10127" b="1204"/>
          <a:stretch/>
        </p:blipFill>
        <p:spPr>
          <a:xfrm>
            <a:off x="2831091" y="1034874"/>
            <a:ext cx="3316084" cy="56528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78568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Most organic carbon is </a:t>
            </a:r>
            <a:r>
              <a:rPr lang="en-US" sz="3200" b="1" dirty="0" err="1" smtClean="0">
                <a:solidFill>
                  <a:srgbClr val="0000FF"/>
                </a:solidFill>
                <a:latin typeface="Arial"/>
                <a:cs typeface="Arial"/>
              </a:rPr>
              <a:t>remineralized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533666" y="2017586"/>
            <a:ext cx="2623752" cy="10242"/>
          </a:xfrm>
          <a:prstGeom prst="line">
            <a:avLst/>
          </a:prstGeom>
          <a:ln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33666" y="2948344"/>
            <a:ext cx="2613509" cy="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7802" y="1648254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euphotic zone = photosynthesis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802" y="2210316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twilight zone = intense respiration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3909" y="3717684"/>
            <a:ext cx="2613509" cy="1228986"/>
          </a:xfrm>
          <a:prstGeom prst="rect">
            <a:avLst/>
          </a:pr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3909" y="4300339"/>
            <a:ext cx="19473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maximum depth 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winter mixing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95667" y="1648254"/>
            <a:ext cx="0" cy="400057"/>
          </a:xfrm>
          <a:prstGeom prst="straightConnector1">
            <a:avLst/>
          </a:prstGeom>
          <a:ln>
            <a:solidFill>
              <a:srgbClr val="3366F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13031" y="2048311"/>
            <a:ext cx="0" cy="46394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550531" y="1667514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3366FF"/>
                </a:solidFill>
                <a:latin typeface="Arial"/>
                <a:cs typeface="Arial"/>
              </a:rPr>
              <a:t>net CO</a:t>
            </a:r>
            <a:r>
              <a:rPr lang="en-US" i="1" baseline="-25000" dirty="0" smtClean="0">
                <a:solidFill>
                  <a:srgbClr val="3366FF"/>
                </a:solidFill>
                <a:latin typeface="Arial"/>
                <a:cs typeface="Arial"/>
              </a:rPr>
              <a:t>2</a:t>
            </a:r>
            <a:r>
              <a:rPr lang="en-US" i="1" dirty="0" smtClean="0">
                <a:solidFill>
                  <a:srgbClr val="3366FF"/>
                </a:solidFill>
                <a:latin typeface="Arial"/>
                <a:cs typeface="Arial"/>
              </a:rPr>
              <a:t> consumption</a:t>
            </a:r>
            <a:endParaRPr lang="en-US" i="1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33167" y="4062814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Arial"/>
                <a:cs typeface="Arial"/>
              </a:rPr>
              <a:t>net CO</a:t>
            </a:r>
            <a:r>
              <a:rPr lang="en-US" i="1" baseline="-25000" dirty="0" smtClean="0">
                <a:latin typeface="Arial"/>
                <a:cs typeface="Arial"/>
              </a:rPr>
              <a:t>2</a:t>
            </a:r>
            <a:r>
              <a:rPr lang="en-US" i="1" dirty="0" smtClean="0">
                <a:latin typeface="Arial"/>
                <a:cs typeface="Arial"/>
              </a:rPr>
              <a:t> production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38382" y="4616812"/>
            <a:ext cx="3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respiration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6147175" y="3021258"/>
            <a:ext cx="459243" cy="3666494"/>
          </a:xfrm>
          <a:prstGeom prst="rightBrac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68159" y="2036846"/>
            <a:ext cx="0" cy="4825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58021" y="4944229"/>
            <a:ext cx="0" cy="482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458021" y="3717685"/>
            <a:ext cx="0" cy="12684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81640" y="2457970"/>
            <a:ext cx="97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export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78944" y="5385247"/>
            <a:ext cx="176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sequestration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9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393"/>
            <a:ext cx="8229600" cy="52592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Transport </a:t>
            </a:r>
            <a:r>
              <a:rPr lang="en-US" sz="2800" dirty="0" smtClean="0">
                <a:latin typeface="Arial"/>
                <a:cs typeface="Arial"/>
              </a:rPr>
              <a:t>and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transformation</a:t>
            </a:r>
            <a:r>
              <a:rPr lang="en-US" sz="2800" dirty="0" smtClean="0">
                <a:latin typeface="Arial"/>
                <a:cs typeface="Arial"/>
              </a:rPr>
              <a:t> of chemical elements through the 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biotic</a:t>
            </a:r>
            <a:r>
              <a:rPr lang="en-US" sz="2800" dirty="0" smtClean="0">
                <a:latin typeface="Arial"/>
                <a:cs typeface="Arial"/>
              </a:rPr>
              <a:t> (living) and abiotic (</a:t>
            </a: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non-living</a:t>
            </a:r>
            <a:r>
              <a:rPr lang="en-US" sz="2800" dirty="0" smtClean="0">
                <a:latin typeface="Arial"/>
                <a:cs typeface="Arial"/>
              </a:rPr>
              <a:t>) compartments of the Earth - return to the starting point after a series of changes (can be repeated).</a:t>
            </a:r>
          </a:p>
          <a:p>
            <a:pPr marL="0" indent="0" algn="just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Reservoir</a:t>
            </a:r>
            <a:r>
              <a:rPr lang="en-US" sz="2800" dirty="0" smtClean="0">
                <a:latin typeface="Arial"/>
                <a:cs typeface="Arial"/>
              </a:rPr>
              <a:t>: “pool” in which chemical accumulates for a period of time (e.g., ocean, organic biomass)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00FF"/>
                </a:solidFill>
                <a:latin typeface="Arial"/>
                <a:cs typeface="Arial"/>
              </a:rPr>
              <a:t>Flux</a:t>
            </a:r>
            <a:r>
              <a:rPr lang="en-US" sz="2800" dirty="0" smtClean="0">
                <a:latin typeface="Arial"/>
                <a:cs typeface="Arial"/>
              </a:rPr>
              <a:t>: transformation (movement) of a chemical from one reservoir to another  </a:t>
            </a:r>
          </a:p>
          <a:p>
            <a:pPr marL="0" indent="0" algn="just"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Biogeochemical cycles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7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 descr="Global ch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11096" y="6163732"/>
            <a:ext cx="86043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 smtClean="0">
                <a:solidFill>
                  <a:srgbClr val="000000"/>
                </a:solidFill>
                <a:latin typeface="Arial"/>
                <a:cs typeface="Arial"/>
              </a:rPr>
              <a:t>Chlorophyll-based</a:t>
            </a:r>
            <a:r>
              <a:rPr lang="en-US" sz="1900" dirty="0" smtClean="0">
                <a:solidFill>
                  <a:srgbClr val="000000"/>
                </a:solidFill>
                <a:latin typeface="Arial"/>
                <a:cs typeface="Arial"/>
              </a:rPr>
              <a:t>: Annual composite ocean </a:t>
            </a:r>
            <a:r>
              <a:rPr lang="en-US" sz="1900" dirty="0" err="1" smtClean="0">
                <a:solidFill>
                  <a:srgbClr val="000000"/>
                </a:solidFill>
                <a:latin typeface="Arial"/>
                <a:cs typeface="Arial"/>
              </a:rPr>
              <a:t>colour</a:t>
            </a:r>
            <a:r>
              <a:rPr lang="en-US" sz="1900" dirty="0" smtClean="0">
                <a:solidFill>
                  <a:srgbClr val="000000"/>
                </a:solidFill>
                <a:latin typeface="Arial"/>
                <a:cs typeface="Arial"/>
              </a:rPr>
              <a:t> satellite image (</a:t>
            </a:r>
            <a:r>
              <a:rPr lang="en-US" sz="1900" dirty="0" err="1" smtClean="0">
                <a:solidFill>
                  <a:srgbClr val="000000"/>
                </a:solidFill>
                <a:latin typeface="Arial"/>
                <a:cs typeface="Arial"/>
              </a:rPr>
              <a:t>SeaWiFs</a:t>
            </a:r>
            <a:r>
              <a:rPr lang="en-US" sz="19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Understanding ocean fertility and climate</a:t>
            </a:r>
            <a:endParaRPr lang="en-US" sz="3200" b="1" baseline="-25000" dirty="0">
              <a:solidFill>
                <a:srgbClr val="3185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The global carbon cycle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6" name="Picture 5" descr="carbon-cycle_d7da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6" r="14445"/>
          <a:stretch/>
        </p:blipFill>
        <p:spPr>
          <a:xfrm>
            <a:off x="-1" y="1337723"/>
            <a:ext cx="9169129" cy="553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bon-cycle_d7da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6" r="14445"/>
          <a:stretch/>
        </p:blipFill>
        <p:spPr>
          <a:xfrm>
            <a:off x="-1" y="1358272"/>
            <a:ext cx="9169129" cy="5537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ocean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dominates the carbon cycle</a:t>
            </a:r>
            <a:endParaRPr lang="en-US" sz="3200" b="1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8" y="1026858"/>
            <a:ext cx="3911604" cy="5539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Arial"/>
                <a:cs typeface="Arial"/>
              </a:rPr>
              <a:t>atmosphere = 2%</a:t>
            </a:r>
            <a:endParaRPr lang="en-US" sz="3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42852"/>
            <a:ext cx="3064934" cy="5539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Arial"/>
                <a:cs typeface="Arial"/>
              </a:rPr>
              <a:t>biosphere  = 5%</a:t>
            </a:r>
            <a:endParaRPr lang="en-US" sz="3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667" y="5671067"/>
            <a:ext cx="2455334" cy="5539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Arial"/>
                <a:cs typeface="Arial"/>
              </a:rPr>
              <a:t>ocean = 93%</a:t>
            </a:r>
            <a:endParaRPr lang="en-US" sz="3000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0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is highly soluble in seawater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411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Conversion to ionic forms decreases oceanic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and more atmospheric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can be dissolved  </a:t>
            </a:r>
            <a:endParaRPr lang="en-US" sz="2400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0172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 + H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O ↔ H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dirty="0" smtClean="0">
                <a:latin typeface="Arial"/>
                <a:cs typeface="Arial"/>
              </a:rPr>
              <a:t> ↔ HCO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 smtClean="0">
                <a:latin typeface="Arial"/>
                <a:cs typeface="Arial"/>
              </a:rPr>
              <a:t>-</a:t>
            </a:r>
            <a:r>
              <a:rPr lang="is-IS" sz="2800" dirty="0" smtClean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 </a:t>
            </a:r>
            <a:r>
              <a:rPr lang="is-IS" sz="2800" dirty="0" smtClean="0">
                <a:latin typeface="Arial"/>
                <a:cs typeface="Arial"/>
              </a:rPr>
              <a:t>↔ 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 smtClean="0">
                <a:latin typeface="Arial"/>
                <a:cs typeface="Arial"/>
              </a:rPr>
              <a:t>2-</a:t>
            </a:r>
            <a:r>
              <a:rPr lang="is-IS" sz="2800" dirty="0" smtClean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</a:t>
            </a:r>
            <a:endParaRPr lang="en-US" sz="2800" baseline="30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603" y="1171068"/>
            <a:ext cx="860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Concentration of 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in seawater is low</a:t>
            </a:r>
            <a:endParaRPr lang="en-US" sz="2800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6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664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lang="en-US" sz="3200" b="1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3200" b="1" dirty="0" smtClean="0">
                <a:solidFill>
                  <a:srgbClr val="0000FF"/>
                </a:solidFill>
                <a:latin typeface="Arial"/>
                <a:cs typeface="Arial"/>
              </a:rPr>
              <a:t> is highly soluble in seawater</a:t>
            </a:r>
            <a:endParaRPr lang="en-US" sz="3200" b="1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34110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Conversion to ionic forms decreases oceanic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and more atmospheric CO</a:t>
            </a:r>
            <a:r>
              <a:rPr lang="en-US" sz="2400" baseline="-25000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can be dissolved</a:t>
            </a:r>
          </a:p>
          <a:p>
            <a:pPr algn="ctr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For every 20 molecules of CO</a:t>
            </a:r>
            <a:r>
              <a:rPr lang="en-U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absorbed by the ocean,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19 are rapidly converted to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HCO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is-IS" sz="2400" dirty="0" smtClean="0">
                <a:solidFill>
                  <a:srgbClr val="FF0000"/>
                </a:solidFill>
                <a:latin typeface="Arial"/>
                <a:cs typeface="Arial"/>
              </a:rPr>
              <a:t>and CO</a:t>
            </a:r>
            <a:r>
              <a:rPr lang="is-IS" sz="2400" baseline="-25000" dirty="0" smtClean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s-IS" sz="2400" baseline="30000" dirty="0" smtClean="0">
                <a:solidFill>
                  <a:srgbClr val="FF0000"/>
                </a:solidFill>
                <a:latin typeface="Arial"/>
                <a:cs typeface="Arial"/>
              </a:rPr>
              <a:t>2-</a:t>
            </a:r>
            <a:endParaRPr lang="en-US" sz="24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0172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 </a:t>
            </a:r>
            <a:r>
              <a:rPr lang="is-IS" sz="2800" dirty="0">
                <a:latin typeface="Arial"/>
                <a:cs typeface="Arial"/>
              </a:rPr>
              <a:t>+ H</a:t>
            </a:r>
            <a:r>
              <a:rPr lang="is-IS" sz="2800" baseline="-25000" dirty="0">
                <a:latin typeface="Arial"/>
                <a:cs typeface="Arial"/>
              </a:rPr>
              <a:t>2</a:t>
            </a:r>
            <a:r>
              <a:rPr lang="is-IS" sz="2800" dirty="0">
                <a:latin typeface="Arial"/>
                <a:cs typeface="Arial"/>
              </a:rPr>
              <a:t>O ↔ </a:t>
            </a:r>
            <a:r>
              <a:rPr lang="is-IS" sz="2800" dirty="0" smtClean="0">
                <a:latin typeface="Arial"/>
                <a:cs typeface="Arial"/>
              </a:rPr>
              <a:t>H</a:t>
            </a:r>
            <a:r>
              <a:rPr lang="is-IS" sz="2800" baseline="-25000" dirty="0" smtClean="0">
                <a:latin typeface="Arial"/>
                <a:cs typeface="Arial"/>
              </a:rPr>
              <a:t>2</a:t>
            </a:r>
            <a:r>
              <a:rPr lang="is-IS" sz="2800" dirty="0" smtClean="0">
                <a:latin typeface="Arial"/>
                <a:cs typeface="Arial"/>
              </a:rPr>
              <a:t>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dirty="0" smtClean="0">
                <a:latin typeface="Arial"/>
                <a:cs typeface="Arial"/>
              </a:rPr>
              <a:t> ↔ HCO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 </a:t>
            </a:r>
            <a:r>
              <a:rPr lang="is-IS" sz="2800" dirty="0" smtClean="0">
                <a:latin typeface="Arial"/>
                <a:cs typeface="Arial"/>
              </a:rPr>
              <a:t>↔ CO</a:t>
            </a:r>
            <a:r>
              <a:rPr lang="is-IS" sz="2800" baseline="-25000" dirty="0" smtClean="0">
                <a:latin typeface="Arial"/>
                <a:cs typeface="Arial"/>
              </a:rPr>
              <a:t>3</a:t>
            </a:r>
            <a:r>
              <a:rPr lang="is-IS" sz="2800" baseline="30000" dirty="0" smtClean="0">
                <a:latin typeface="Arial"/>
                <a:cs typeface="Arial"/>
              </a:rPr>
              <a:t>2</a:t>
            </a:r>
            <a:r>
              <a:rPr lang="is-IS" sz="2800" baseline="30000" dirty="0">
                <a:latin typeface="Arial"/>
                <a:cs typeface="Arial"/>
              </a:rPr>
              <a:t>-</a:t>
            </a:r>
            <a:r>
              <a:rPr lang="is-IS" sz="2800" dirty="0">
                <a:latin typeface="Arial"/>
                <a:cs typeface="Arial"/>
              </a:rPr>
              <a:t> + H</a:t>
            </a:r>
            <a:r>
              <a:rPr lang="is-IS" sz="2800" baseline="30000" dirty="0" smtClean="0">
                <a:latin typeface="Arial"/>
                <a:cs typeface="Arial"/>
              </a:rPr>
              <a:t>+</a:t>
            </a:r>
            <a:endParaRPr lang="en-US" sz="2800" baseline="30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603" y="1171068"/>
            <a:ext cx="860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Concentration of CO</a:t>
            </a:r>
            <a:r>
              <a:rPr lang="en-US" sz="2800" baseline="-250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2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 in seawater is low</a:t>
            </a:r>
            <a:endParaRPr lang="en-US" sz="2800" baseline="-25000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7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976" b="1976"/>
          <a:stretch/>
        </p:blipFill>
        <p:spPr>
          <a:xfrm>
            <a:off x="749300" y="287863"/>
            <a:ext cx="7625414" cy="65870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0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90"/>
                </a:solidFill>
                <a:latin typeface="Arial"/>
                <a:cs typeface="Arial"/>
              </a:rPr>
              <a:t>Bjerrum</a:t>
            </a:r>
            <a:r>
              <a:rPr lang="en-US" sz="2400" b="1" dirty="0" smtClean="0">
                <a:solidFill>
                  <a:srgbClr val="000090"/>
                </a:solidFill>
                <a:latin typeface="Arial"/>
                <a:cs typeface="Arial"/>
              </a:rPr>
              <a:t> plot</a:t>
            </a:r>
            <a:endParaRPr lang="en-US" sz="2400" b="1" baseline="-250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60817"/>
            <a:ext cx="499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Barker and </a:t>
            </a:r>
            <a:r>
              <a:rPr lang="en-US" sz="1400" dirty="0" err="1" smtClean="0">
                <a:latin typeface="Arial"/>
                <a:cs typeface="Arial"/>
              </a:rPr>
              <a:t>Ridgewell</a:t>
            </a:r>
            <a:r>
              <a:rPr lang="en-US" sz="1400" dirty="0" smtClean="0">
                <a:latin typeface="Arial"/>
                <a:cs typeface="Arial"/>
              </a:rPr>
              <a:t>, 2012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5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1020</Words>
  <Application>Microsoft Office PowerPoint</Application>
  <PresentationFormat>On-screen Show (4:3)</PresentationFormat>
  <Paragraphs>121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Comic Sans MS</vt:lpstr>
      <vt:lpstr>Times</vt:lpstr>
      <vt:lpstr>Zapf 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Photosynthesis</vt:lpstr>
      <vt:lpstr>PowerPoint Presentation</vt:lpstr>
      <vt:lpstr>PowerPoint Presentation</vt:lpstr>
      <vt:lpstr>PowerPoint Presentation</vt:lpstr>
      <vt:lpstr>PowerPoint Presentation</vt:lpstr>
    </vt:vector>
  </TitlesOfParts>
  <Company>University of Cape Town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Fawcett</dc:creator>
  <cp:lastModifiedBy>Katye Altieri</cp:lastModifiedBy>
  <cp:revision>41</cp:revision>
  <dcterms:created xsi:type="dcterms:W3CDTF">2016-07-18T07:14:45Z</dcterms:created>
  <dcterms:modified xsi:type="dcterms:W3CDTF">2017-05-25T15:31:16Z</dcterms:modified>
</cp:coreProperties>
</file>