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1" r:id="rId2"/>
    <p:sldId id="263" r:id="rId3"/>
    <p:sldId id="266" r:id="rId4"/>
    <p:sldId id="262" r:id="rId5"/>
    <p:sldId id="265" r:id="rId6"/>
    <p:sldId id="257" r:id="rId7"/>
    <p:sldId id="258" r:id="rId8"/>
    <p:sldId id="259" r:id="rId9"/>
    <p:sldId id="280" r:id="rId10"/>
    <p:sldId id="260" r:id="rId11"/>
    <p:sldId id="282" r:id="rId12"/>
    <p:sldId id="283" r:id="rId13"/>
    <p:sldId id="284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FE5B-7884-6244-BCF2-7B5B6BD80047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8F0E-534C-4545-BF42-943C0A73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F105E0-B672-3741-9C64-2C8DEB6B714E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BEA8-0B72-2742-91E6-7475C360A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77B3-0184-F245-9B90-367A4C6FC96D}" type="datetimeFigureOut">
              <a:rPr lang="en-US" smtClean="0"/>
              <a:t>17/05/29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B1BF-289B-0A4F-8F77-7644E383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" y="1362224"/>
            <a:ext cx="5380842" cy="53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4850" y="1964265"/>
            <a:ext cx="3674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0000FF"/>
                </a:solidFill>
                <a:latin typeface="Arial"/>
                <a:cs typeface="Arial"/>
              </a:rPr>
              <a:t>Dr. Sarah Fawcett</a:t>
            </a:r>
          </a:p>
          <a:p>
            <a:pPr algn="r"/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r>
              <a:rPr lang="en-US" sz="2400" dirty="0" err="1" smtClean="0">
                <a:solidFill>
                  <a:srgbClr val="0000FF"/>
                </a:solidFill>
                <a:latin typeface="Arial"/>
                <a:cs typeface="Arial"/>
              </a:rPr>
              <a:t>sarah.fawcett@uct.ac.za</a:t>
            </a:r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1617" name="Text Box 5"/>
          <p:cNvSpPr txBox="1">
            <a:spLocks noChangeArrowheads="1"/>
          </p:cNvSpPr>
          <p:nvPr/>
        </p:nvSpPr>
        <p:spPr bwMode="auto">
          <a:xfrm>
            <a:off x="0" y="47948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Marine Carbon Cycle III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924176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b="1" dirty="0" smtClean="0">
                <a:solidFill>
                  <a:srgbClr val="1F497D"/>
                </a:solidFill>
                <a:latin typeface="Arial"/>
                <a:cs typeface="Arial"/>
              </a:rPr>
              <a:t>29 May 2017</a:t>
            </a:r>
            <a:endParaRPr kumimoji="1" lang="en-US" sz="28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2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1949" y="1393825"/>
            <a:ext cx="85756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Major </a:t>
            </a:r>
            <a:r>
              <a:rPr lang="en-US" sz="2800" b="1" dirty="0" smtClean="0">
                <a:latin typeface="Arial"/>
                <a:cs typeface="Arial"/>
              </a:rPr>
              <a:t>input</a:t>
            </a:r>
            <a:r>
              <a:rPr lang="en-US" sz="2800" dirty="0" smtClean="0">
                <a:latin typeface="Arial"/>
                <a:cs typeface="Arial"/>
              </a:rPr>
              <a:t> of alkalinity to the ocean: weathering of carbonate and silicate rocks on land</a:t>
            </a:r>
          </a:p>
          <a:p>
            <a:pPr marL="0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Major </a:t>
            </a:r>
            <a:r>
              <a:rPr lang="en-US" sz="2800" b="1" dirty="0" smtClean="0">
                <a:latin typeface="Arial"/>
                <a:cs typeface="Arial"/>
              </a:rPr>
              <a:t>loss/output</a:t>
            </a:r>
            <a:r>
              <a:rPr lang="en-US" sz="2800" dirty="0" smtClean="0">
                <a:latin typeface="Arial"/>
                <a:cs typeface="Arial"/>
              </a:rPr>
              <a:t> of ocean alkalinity: burial of CaCO</a:t>
            </a:r>
            <a:r>
              <a:rPr lang="en-US" sz="2800" baseline="-25000" dirty="0" smtClean="0">
                <a:latin typeface="Arial"/>
                <a:cs typeface="Arial"/>
              </a:rPr>
              <a:t>3</a:t>
            </a:r>
            <a:r>
              <a:rPr lang="en-US" sz="2800" dirty="0" smtClean="0">
                <a:latin typeface="Arial"/>
                <a:cs typeface="Arial"/>
              </a:rPr>
              <a:t> on the seafloor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Inputs and outputs of ocean alkalinity are </a:t>
            </a:r>
            <a:r>
              <a:rPr lang="en-US" sz="2800" b="1" dirty="0" smtClean="0">
                <a:latin typeface="Arial"/>
                <a:cs typeface="Arial"/>
              </a:rPr>
              <a:t>balanced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If not for the </a:t>
            </a:r>
            <a:r>
              <a:rPr lang="en-US" sz="2800" b="1" dirty="0" smtClean="0">
                <a:solidFill>
                  <a:srgbClr val="31859C"/>
                </a:solidFill>
                <a:latin typeface="Arial"/>
                <a:cs typeface="Arial"/>
              </a:rPr>
              <a:t>biological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precipitation of CaCO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3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, ocean pH would have to be higher to spontaneously precipitate CaCO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3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to balance the alkalinity input.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35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Seawater alkalinity</a:t>
            </a:r>
          </a:p>
        </p:txBody>
      </p:sp>
    </p:spTree>
    <p:extLst>
      <p:ext uri="{BB962C8B-B14F-4D97-AF65-F5344CB8AC3E}">
        <p14:creationId xmlns:p14="http://schemas.microsoft.com/office/powerpoint/2010/main" val="76894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057275"/>
            <a:ext cx="7366000" cy="562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5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Surface seawater alkalinity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7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057275"/>
            <a:ext cx="7366000" cy="5626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726" y="2414707"/>
            <a:ext cx="7086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Very strong relationship between alkalinity and salinity, with higher salinity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 higher alkalinity</a:t>
            </a:r>
          </a:p>
          <a:p>
            <a:endParaRPr lang="en-US" sz="24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= [Na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	 2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24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Other sources of surface alkalinity: upwelling of high [Ca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and [CO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waters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5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Surface seawater alkalinity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89" r="3104" b="28429"/>
          <a:stretch/>
        </p:blipFill>
        <p:spPr>
          <a:xfrm>
            <a:off x="1180353" y="-14941"/>
            <a:ext cx="6843059" cy="3477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465"/>
          <a:stretch/>
        </p:blipFill>
        <p:spPr>
          <a:xfrm>
            <a:off x="1180353" y="3418608"/>
            <a:ext cx="6843059" cy="34388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943" y="527085"/>
            <a:ext cx="18825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</a:t>
            </a:r>
            <a:endParaRPr lang="en-US" sz="32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43" y="3304138"/>
            <a:ext cx="22083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Alkalinity</a:t>
            </a:r>
            <a:endParaRPr lang="en-US" sz="32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11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814"/>
              </p:ext>
            </p:extLst>
          </p:nvPr>
        </p:nvGraphicFramePr>
        <p:xfrm>
          <a:off x="1182615" y="1824526"/>
          <a:ext cx="6778485" cy="454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877"/>
                <a:gridCol w="1706926"/>
                <a:gridCol w="1597682"/>
              </a:tblGrid>
              <a:tr h="7571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DIC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Total </a:t>
                      </a: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Alk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Air-sea 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exchange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Photosynthesis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Respiration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CaCO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dissolution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CaCO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0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9389" y="1804600"/>
            <a:ext cx="8686801" cy="490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DIC = CO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 +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[Na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[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Cl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	    [NO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+ minor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– minor anions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(g)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 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2								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	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 + H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(2)</a:t>
            </a:r>
          </a:p>
          <a:p>
            <a:pPr marL="0" indent="0">
              <a:buFont typeface="Arial"/>
              <a:buNone/>
            </a:pP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 HCO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			 	(3)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	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2HCO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	</a:t>
            </a:r>
          </a:p>
          <a:p>
            <a:pPr marL="0" indent="0">
              <a:buFont typeface="Arial"/>
              <a:buNone/>
            </a:pP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DIC </a:t>
            </a:r>
            <a:r>
              <a:rPr lang="en-US" sz="2700" b="1" dirty="0" smtClean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 but 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does not change</a:t>
            </a:r>
          </a:p>
          <a:p>
            <a:pPr marL="0" indent="0">
              <a:buFont typeface="Arial"/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	    [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00"/>
                </a:solidFill>
                <a:latin typeface="Arial"/>
                <a:cs typeface="Arial"/>
              </a:rPr>
              <a:t>(g)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is-IS" sz="24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2			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		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(1)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+ H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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 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(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 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2HCO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endParaRPr lang="en-US" sz="2400" dirty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DIC </a:t>
            </a:r>
            <a:r>
              <a:rPr lang="en-US" sz="2700" b="1" dirty="0" smtClean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 but </a:t>
            </a:r>
            <a:r>
              <a:rPr lang="en-US" sz="2700" dirty="0" err="1" smtClean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 does not change</a:t>
            </a:r>
          </a:p>
          <a:p>
            <a:pPr marL="0" indent="0"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07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	    [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00"/>
                </a:solidFill>
                <a:latin typeface="Arial"/>
                <a:cs typeface="Arial"/>
              </a:rPr>
              <a:t>(g)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is-IS" sz="2400" dirty="0" smtClean="0">
                <a:solidFill>
                  <a:schemeClr val="accent2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chemeClr val="accent2"/>
                </a:solidFill>
                <a:latin typeface="Arial"/>
                <a:cs typeface="Arial"/>
              </a:rPr>
              <a:t>2		</a:t>
            </a:r>
            <a:r>
              <a:rPr lang="is-I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		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(1)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+ H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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 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	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(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 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is-IS" sz="24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2HCO</a:t>
            </a:r>
            <a:r>
              <a:rPr lang="en-US" sz="2400" baseline="-25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endParaRPr lang="en-US" sz="2400" dirty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700" dirty="0" smtClean="0">
                <a:latin typeface="Arial"/>
                <a:cs typeface="Arial"/>
              </a:rPr>
              <a:t>DIC </a:t>
            </a:r>
            <a:r>
              <a:rPr lang="en-US" sz="2700" b="1" dirty="0" smtClean="0">
                <a:latin typeface="Arial"/>
                <a:cs typeface="Arial"/>
              </a:rPr>
              <a:t>changes</a:t>
            </a:r>
            <a:r>
              <a:rPr lang="en-US" sz="2700" dirty="0" smtClean="0">
                <a:latin typeface="Arial"/>
                <a:cs typeface="Arial"/>
              </a:rPr>
              <a:t> 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but 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does not change</a:t>
            </a:r>
          </a:p>
          <a:p>
            <a:pPr marL="0" indent="0"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C0504D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66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  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(g)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 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								</a:t>
            </a: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	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 </a:t>
            </a:r>
            <a:r>
              <a:rPr lang="is-IS" sz="2400" dirty="0">
                <a:latin typeface="Arial"/>
                <a:cs typeface="Arial"/>
              </a:rPr>
              <a:t>+ H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O </a:t>
            </a:r>
            <a:r>
              <a:rPr lang="en-US" sz="2400" dirty="0"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+				</a:t>
            </a:r>
            <a:endParaRPr lang="en-US" sz="2400" dirty="0"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baseline="30000" dirty="0" smtClean="0">
                <a:latin typeface="Arial"/>
                <a:cs typeface="Arial"/>
                <a:sym typeface="Wingdings"/>
              </a:rPr>
              <a:t>			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HCO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</a:t>
            </a:r>
            <a:r>
              <a:rPr lang="en-US" sz="2400" dirty="0">
                <a:latin typeface="Arial"/>
                <a:cs typeface="Arial"/>
                <a:sym typeface="Wingdings"/>
              </a:rPr>
              <a:t>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latin typeface="Arial"/>
                <a:cs typeface="Arial"/>
                <a:sym typeface="Wingdings"/>
              </a:rPr>
              <a:t>			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	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(g)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is-IS" sz="24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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+ 2H</a:t>
            </a:r>
            <a:r>
              <a:rPr lang="en-US" sz="2400" baseline="300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  <a:sym typeface="Wingdings"/>
              </a:rPr>
              <a:t>	</a:t>
            </a:r>
            <a:endParaRPr lang="en-US" sz="2400" dirty="0">
              <a:solidFill>
                <a:schemeClr val="bg1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700" dirty="0" smtClean="0">
                <a:latin typeface="Arial"/>
                <a:cs typeface="Arial"/>
              </a:rPr>
              <a:t>DIC </a:t>
            </a:r>
            <a:r>
              <a:rPr lang="en-US" sz="2700" b="1" dirty="0" err="1" smtClean="0">
                <a:latin typeface="Arial"/>
                <a:cs typeface="Arial"/>
              </a:rPr>
              <a:t>changes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700" b="1" dirty="0" smtClean="0">
                <a:solidFill>
                  <a:schemeClr val="bg1"/>
                </a:solidFill>
                <a:latin typeface="Arial"/>
                <a:cs typeface="Arial"/>
              </a:rPr>
              <a:t>does not change</a:t>
            </a:r>
          </a:p>
          <a:p>
            <a:pPr marL="0" indent="0"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5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  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(g)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 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								</a:t>
            </a: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	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 </a:t>
            </a:r>
            <a:r>
              <a:rPr lang="is-IS" sz="2400" dirty="0">
                <a:latin typeface="Arial"/>
                <a:cs typeface="Arial"/>
              </a:rPr>
              <a:t>+ H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O </a:t>
            </a:r>
            <a:r>
              <a:rPr lang="en-US" sz="2400" dirty="0"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+				</a:t>
            </a:r>
            <a:endParaRPr lang="en-US" sz="2400" dirty="0"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baseline="30000" dirty="0" smtClean="0">
                <a:latin typeface="Arial"/>
                <a:cs typeface="Arial"/>
                <a:sym typeface="Wingdings"/>
              </a:rPr>
              <a:t>			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HCO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</a:t>
            </a:r>
            <a:r>
              <a:rPr lang="en-US" sz="2400" dirty="0">
                <a:latin typeface="Arial"/>
                <a:cs typeface="Arial"/>
                <a:sym typeface="Wingdings"/>
              </a:rPr>
              <a:t>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latin typeface="Arial"/>
                <a:cs typeface="Arial"/>
                <a:sym typeface="Wingdings"/>
              </a:rPr>
              <a:t>			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			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(g)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lang="is-I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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CO</a:t>
            </a:r>
            <a:r>
              <a:rPr lang="en-US" sz="2400" baseline="-250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  <a:sym typeface="Wingdings"/>
              </a:rPr>
              <a:t>2H</a:t>
            </a:r>
            <a:r>
              <a:rPr lang="en-US" sz="2400" baseline="30000" dirty="0" smtClean="0">
                <a:solidFill>
                  <a:srgbClr val="C0504D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	</a:t>
            </a:r>
            <a:endParaRPr lang="en-US" sz="24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700" dirty="0" smtClean="0">
                <a:latin typeface="Arial"/>
                <a:cs typeface="Arial"/>
              </a:rPr>
              <a:t>DIC </a:t>
            </a:r>
            <a:r>
              <a:rPr lang="en-US" sz="2700" b="1" dirty="0" err="1" smtClean="0">
                <a:latin typeface="Arial"/>
                <a:cs typeface="Arial"/>
              </a:rPr>
              <a:t>changes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7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700" b="1" dirty="0" smtClean="0">
                <a:solidFill>
                  <a:schemeClr val="bg1"/>
                </a:solidFill>
                <a:latin typeface="Arial"/>
                <a:cs typeface="Arial"/>
              </a:rPr>
              <a:t>does not change</a:t>
            </a:r>
          </a:p>
          <a:p>
            <a:pPr marL="0" indent="0"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43218" y="5113600"/>
            <a:ext cx="4123563" cy="3299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9424" y="4450773"/>
            <a:ext cx="231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latin typeface="Arial"/>
                <a:cs typeface="Arial"/>
              </a:rPr>
              <a:t>charges are balanced</a:t>
            </a:r>
            <a:endParaRPr lang="en-US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42012" y="4351803"/>
            <a:ext cx="1769308" cy="877270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6614194" y="4790438"/>
            <a:ext cx="527818" cy="372655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6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  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Air-sea flux: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(g) </a:t>
            </a:r>
            <a:r>
              <a:rPr lang="en-US" sz="2400" dirty="0">
                <a:latin typeface="Arial"/>
                <a:cs typeface="Arial"/>
                <a:sym typeface="Wingdings"/>
              </a:rPr>
              <a:t>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 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								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			</a:t>
            </a:r>
            <a:r>
              <a:rPr lang="is-IS" sz="2400" dirty="0" smtClean="0"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 + H</a:t>
            </a:r>
            <a:r>
              <a:rPr lang="is-IS" sz="2400" baseline="-25000" dirty="0" smtClean="0">
                <a:latin typeface="Arial"/>
                <a:cs typeface="Arial"/>
              </a:rPr>
              <a:t>2</a:t>
            </a:r>
            <a:r>
              <a:rPr lang="is-IS" sz="2400" dirty="0" smtClean="0">
                <a:latin typeface="Arial"/>
                <a:cs typeface="Arial"/>
              </a:rPr>
              <a:t>O 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 HCO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+				</a:t>
            </a:r>
            <a:endParaRPr lang="en-US" sz="2400" dirty="0" smtClean="0"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baseline="30000" dirty="0" smtClean="0">
                <a:latin typeface="Arial"/>
                <a:cs typeface="Arial"/>
                <a:sym typeface="Wingdings"/>
              </a:rPr>
              <a:t>			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HCO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  CO</a:t>
            </a:r>
            <a:r>
              <a:rPr lang="en-US" sz="2400" baseline="-25000" dirty="0" smtClean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+ H</a:t>
            </a:r>
            <a:r>
              <a:rPr lang="en-US" sz="2400" baseline="30000" dirty="0" smtClean="0"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			 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		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(g)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+ 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lang="is-I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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2-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+ 2H</a:t>
            </a:r>
            <a:r>
              <a:rPr lang="en-US" sz="2400" baseline="30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		</a:t>
            </a:r>
          </a:p>
          <a:p>
            <a:pPr marL="0" indent="0">
              <a:buNone/>
            </a:pPr>
            <a:r>
              <a:rPr lang="en-US" sz="2700" dirty="0" smtClean="0">
                <a:latin typeface="Arial"/>
                <a:cs typeface="Arial"/>
              </a:rPr>
              <a:t>DIC </a:t>
            </a:r>
            <a:r>
              <a:rPr lang="en-US" sz="2700" b="1" dirty="0" smtClean="0">
                <a:latin typeface="Arial"/>
                <a:cs typeface="Arial"/>
              </a:rPr>
              <a:t>changes</a:t>
            </a:r>
            <a:r>
              <a:rPr lang="en-US" sz="2700" dirty="0" smtClean="0">
                <a:latin typeface="Arial"/>
                <a:cs typeface="Arial"/>
              </a:rPr>
              <a:t> but </a:t>
            </a:r>
            <a:r>
              <a:rPr lang="en-US" sz="2700" dirty="0" err="1">
                <a:latin typeface="Arial"/>
                <a:cs typeface="Arial"/>
              </a:rPr>
              <a:t>Alk</a:t>
            </a:r>
            <a:r>
              <a:rPr lang="en-US" sz="2700" dirty="0">
                <a:latin typeface="Arial"/>
                <a:cs typeface="Arial"/>
              </a:rPr>
              <a:t> </a:t>
            </a:r>
            <a:r>
              <a:rPr lang="en-US" sz="2700" b="1" dirty="0">
                <a:latin typeface="Arial"/>
                <a:cs typeface="Arial"/>
              </a:rPr>
              <a:t>does not change</a:t>
            </a:r>
          </a:p>
          <a:p>
            <a:pPr marL="0" indent="0">
              <a:buNone/>
            </a:pPr>
            <a:endParaRPr lang="en-US" sz="27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7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43218" y="5113600"/>
            <a:ext cx="4123563" cy="3299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375" y="1324808"/>
            <a:ext cx="7604125" cy="5533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Arial"/>
                <a:cs typeface="Arial"/>
              </a:rPr>
              <a:t>Goal</a:t>
            </a:r>
            <a:r>
              <a:rPr lang="en-US" sz="2800" dirty="0" smtClean="0">
                <a:latin typeface="Arial"/>
                <a:cs typeface="Arial"/>
              </a:rPr>
              <a:t>: to understand how the ocean controls the atmospheric concentration of CO</a:t>
            </a:r>
            <a:r>
              <a:rPr lang="en-US" sz="2800" baseline="-25000" dirty="0" smtClean="0"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The ocean acts as a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buffer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to dissolving CO</a:t>
            </a:r>
            <a:r>
              <a:rPr lang="en-US" sz="2800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How?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(1) Carbonate equilibrium 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66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Studying the marine carbon cycle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09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06989" y="1652200"/>
            <a:ext cx="8686801" cy="490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CO</a:t>
            </a:r>
            <a:r>
              <a:rPr lang="is-I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[Na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[NO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minor anions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400" b="1" dirty="0" smtClean="0">
                <a:latin typeface="Arial"/>
                <a:cs typeface="Arial"/>
              </a:rPr>
              <a:t>Photosynthesis/respiration: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106 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+ 16 HNO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+ 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106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175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42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N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P + 150 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2</a:t>
            </a:r>
          </a:p>
          <a:p>
            <a:pPr marL="0" indent="0">
              <a:buFont typeface="Arial"/>
              <a:buNone/>
            </a:pPr>
            <a:endParaRPr lang="en-US" sz="1200" baseline="-250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Photosynthesis: DIC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slightly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Respiration: DIC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slightly</a:t>
            </a:r>
          </a:p>
          <a:p>
            <a:pPr marL="0" indent="0">
              <a:buFont typeface="Arial"/>
              <a:buNone/>
            </a:pP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82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Photosynthesis/respiration: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106 CO</a:t>
            </a:r>
            <a:r>
              <a:rPr lang="en-US" sz="2400" baseline="-25000" dirty="0" smtClean="0">
                <a:solidFill>
                  <a:schemeClr val="accent2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+ 16 HNO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+ 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106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175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42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N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P + 150 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2</a:t>
            </a:r>
          </a:p>
          <a:p>
            <a:pPr marL="0" indent="0">
              <a:buNone/>
            </a:pPr>
            <a:endParaRPr lang="en-US" sz="1200" baseline="-25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Photosynthesis: DIC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slightly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Respiration: DIC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slightly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C0504D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1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Photosynthesis/respiration: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106 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16 HNO</a:t>
            </a:r>
            <a:r>
              <a:rPr lang="en-US" sz="2400" baseline="-25000" dirty="0" smtClean="0">
                <a:solidFill>
                  <a:srgbClr val="C0504D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 + H</a:t>
            </a:r>
            <a:r>
              <a:rPr lang="en-US" sz="2400" baseline="-25000" dirty="0" smtClean="0">
                <a:solidFill>
                  <a:srgbClr val="C0504D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C0504D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106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H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175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42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N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16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P + 150 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2</a:t>
            </a:r>
          </a:p>
          <a:p>
            <a:pPr marL="0" indent="0">
              <a:buNone/>
            </a:pPr>
            <a:endParaRPr lang="en-US" sz="1200" baseline="-25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Photosynthesis: DIC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and </a:t>
            </a:r>
            <a:r>
              <a:rPr lang="en-US" sz="2400" dirty="0" err="1">
                <a:latin typeface="Arial"/>
                <a:cs typeface="Arial"/>
              </a:rPr>
              <a:t>Alk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slightly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Respiration: DIC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and </a:t>
            </a:r>
            <a:r>
              <a:rPr lang="en-US" sz="2400" dirty="0" err="1" smtClean="0">
                <a:latin typeface="Arial"/>
                <a:cs typeface="Arial"/>
              </a:rPr>
              <a:t>Alk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slightly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–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2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2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2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2"/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59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CaCO</a:t>
            </a:r>
            <a:r>
              <a:rPr lang="en-US" sz="2400" b="1" baseline="-25000" dirty="0" smtClean="0">
                <a:latin typeface="Arial"/>
                <a:cs typeface="Arial"/>
              </a:rPr>
              <a:t>3</a:t>
            </a:r>
            <a:r>
              <a:rPr lang="en-US" sz="2400" b="1" dirty="0" smtClean="0">
                <a:latin typeface="Arial"/>
                <a:cs typeface="Arial"/>
              </a:rPr>
              <a:t> dissolution/precipitation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Ca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+ 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CaCO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3</a:t>
            </a:r>
          </a:p>
          <a:p>
            <a:pPr marL="0" indent="0">
              <a:buNone/>
            </a:pPr>
            <a:endParaRPr lang="en-US" sz="1200" baseline="-25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Dissolution: DIC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(by 2x ΔDIC)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Precipitation: DIC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(by 2x ΔDIC)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6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CaCO</a:t>
            </a:r>
            <a:r>
              <a:rPr lang="en-US" sz="2400" b="1" baseline="-25000" dirty="0" smtClean="0">
                <a:latin typeface="Arial"/>
                <a:cs typeface="Arial"/>
              </a:rPr>
              <a:t>3</a:t>
            </a:r>
            <a:r>
              <a:rPr lang="en-US" sz="2400" b="1" dirty="0" smtClean="0">
                <a:latin typeface="Arial"/>
                <a:cs typeface="Arial"/>
              </a:rPr>
              <a:t> dissolution/precipitation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Ca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CO</a:t>
            </a:r>
            <a:r>
              <a:rPr lang="en-US" sz="2400" baseline="-25000" dirty="0" smtClean="0">
                <a:solidFill>
                  <a:schemeClr val="accent2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chemeClr val="accent2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CaCO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3</a:t>
            </a:r>
          </a:p>
          <a:p>
            <a:pPr marL="0" indent="0">
              <a:buNone/>
            </a:pPr>
            <a:endParaRPr lang="en-US" sz="1200" baseline="-25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Dissolution: DIC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sz="2400" dirty="0" err="1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increases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(by 2x ΔDIC)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Precipitation: DIC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Alk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decreases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(by 2x ΔDIC)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Arial"/>
                <a:cs typeface="Arial"/>
                <a:sym typeface="Wingdings"/>
              </a:rPr>
              <a:t>+ CO</a:t>
            </a:r>
            <a:r>
              <a:rPr lang="en-US" sz="2400" baseline="-25000" dirty="0">
                <a:solidFill>
                  <a:srgbClr val="C0504D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solidFill>
                  <a:srgbClr val="C0504D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33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6989" y="1652200"/>
            <a:ext cx="8686801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dirty="0" smtClean="0">
                <a:solidFill>
                  <a:srgbClr val="FFFFFF"/>
                </a:solidFill>
                <a:latin typeface="Arial"/>
                <a:cs typeface="Arial"/>
              </a:rPr>
              <a:t>DIC = 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lang="is-IS" sz="2400" baseline="-25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is-IS" sz="2400" dirty="0">
                <a:solidFill>
                  <a:srgbClr val="FFFFFF"/>
                </a:solidFill>
                <a:latin typeface="Arial"/>
                <a:cs typeface="Arial"/>
              </a:rPr>
              <a:t> +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2-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FF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[HCO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[OH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[B(OH)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      =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	 – [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aseline="-25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– 3[PO</a:t>
            </a:r>
            <a:r>
              <a:rPr lang="en-US" sz="2400" baseline="-250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lang="en-US" sz="2400" baseline="30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+ minor 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cations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anions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CaCO</a:t>
            </a:r>
            <a:r>
              <a:rPr lang="en-US" sz="2400" b="1" baseline="-25000" dirty="0" smtClean="0">
                <a:latin typeface="Arial"/>
                <a:cs typeface="Arial"/>
              </a:rPr>
              <a:t>3</a:t>
            </a:r>
            <a:r>
              <a:rPr lang="en-US" sz="2400" b="1" dirty="0" smtClean="0">
                <a:latin typeface="Arial"/>
                <a:cs typeface="Arial"/>
              </a:rPr>
              <a:t> dissolution/precipitation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Ca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2+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Arial"/>
                <a:cs typeface="Arial"/>
              </a:rPr>
              <a:t>+ CO</a:t>
            </a:r>
            <a:r>
              <a:rPr lang="en-US" sz="2400" baseline="-25000" dirty="0" smtClean="0">
                <a:solidFill>
                  <a:srgbClr val="C0504D"/>
                </a:solidFill>
                <a:latin typeface="Arial"/>
                <a:cs typeface="Arial"/>
              </a:rPr>
              <a:t>3</a:t>
            </a:r>
            <a:r>
              <a:rPr lang="en-US" sz="2400" baseline="30000" dirty="0" smtClean="0">
                <a:solidFill>
                  <a:srgbClr val="C0504D"/>
                </a:solidFill>
                <a:latin typeface="Arial"/>
                <a:cs typeface="Arial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 CaCO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3</a:t>
            </a:r>
          </a:p>
          <a:p>
            <a:pPr marL="0" indent="0">
              <a:buNone/>
            </a:pPr>
            <a:endParaRPr lang="en-US" sz="1200" baseline="-25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Dissolution: DIC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and </a:t>
            </a:r>
            <a:r>
              <a:rPr lang="en-US" sz="2400" dirty="0" err="1">
                <a:latin typeface="Arial"/>
                <a:cs typeface="Arial"/>
              </a:rPr>
              <a:t>Alk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increases</a:t>
            </a:r>
            <a:r>
              <a:rPr lang="en-US" sz="2400" dirty="0" smtClean="0">
                <a:latin typeface="Arial"/>
                <a:cs typeface="Arial"/>
              </a:rPr>
              <a:t> (by 2x ΔDIC)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Precipitation: DIC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and </a:t>
            </a:r>
            <a:r>
              <a:rPr lang="en-US" sz="2400" dirty="0" err="1" smtClean="0">
                <a:latin typeface="Arial"/>
                <a:cs typeface="Arial"/>
              </a:rPr>
              <a:t>Alk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decreases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(by 2x ΔDIC)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1684116"/>
            <a:ext cx="8333409" cy="191590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Arial"/>
                <a:cs typeface="Arial"/>
              </a:rPr>
              <a:t>DIC = CO</a:t>
            </a:r>
            <a:r>
              <a:rPr lang="is-IS" sz="2400" baseline="-25000" dirty="0">
                <a:latin typeface="Arial"/>
                <a:cs typeface="Arial"/>
              </a:rPr>
              <a:t>2</a:t>
            </a:r>
            <a:r>
              <a:rPr lang="is-IS" sz="2400" dirty="0">
                <a:latin typeface="Arial"/>
                <a:cs typeface="Arial"/>
              </a:rPr>
              <a:t> + </a:t>
            </a:r>
            <a:r>
              <a:rPr lang="en-US" sz="2400" dirty="0">
                <a:latin typeface="Arial"/>
                <a:cs typeface="Arial"/>
                <a:sym typeface="Wingdings"/>
              </a:rPr>
              <a:t>HCO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-</a:t>
            </a:r>
            <a:r>
              <a:rPr lang="en-US" sz="2400" dirty="0">
                <a:latin typeface="Arial"/>
                <a:cs typeface="Arial"/>
                <a:sym typeface="Wingdings"/>
              </a:rPr>
              <a:t> + CO</a:t>
            </a:r>
            <a:r>
              <a:rPr lang="en-US" sz="2400" baseline="-25000" dirty="0">
                <a:latin typeface="Arial"/>
                <a:cs typeface="Arial"/>
                <a:sym typeface="Wingdings"/>
              </a:rPr>
              <a:t>3</a:t>
            </a:r>
            <a:r>
              <a:rPr lang="en-US" sz="2400" baseline="30000" dirty="0">
                <a:latin typeface="Arial"/>
                <a:cs typeface="Arial"/>
                <a:sym typeface="Wingdings"/>
              </a:rPr>
              <a:t>2-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[HCO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</a:t>
            </a:r>
            <a:r>
              <a:rPr lang="en-US" sz="2400" dirty="0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Arial"/>
                <a:cs typeface="Arial"/>
              </a:rPr>
              <a:t>2[CO</a:t>
            </a:r>
            <a:r>
              <a:rPr lang="en-US" sz="2400" baseline="-25000" dirty="0">
                <a:solidFill>
                  <a:srgbClr val="C0504D"/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rgbClr val="C0504D"/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rgbClr val="C0504D"/>
                </a:solidFill>
                <a:latin typeface="Arial"/>
                <a:cs typeface="Arial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+ [OH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– [H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 + [B(OH)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[K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+ 2[Mg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+ 2[Ca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2[SO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[Br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[NO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3[PO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 minor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cations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– minor anions</a:t>
            </a:r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5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07117"/>
              </p:ext>
            </p:extLst>
          </p:nvPr>
        </p:nvGraphicFramePr>
        <p:xfrm>
          <a:off x="1182615" y="1824526"/>
          <a:ext cx="6778485" cy="454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877"/>
                <a:gridCol w="1706926"/>
                <a:gridCol w="1597682"/>
              </a:tblGrid>
              <a:tr h="7571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DIC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Total </a:t>
                      </a: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Alk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Air-sea 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exchange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Δ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-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Photosynthesis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800" b="1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</a:t>
                      </a:r>
                      <a:r>
                        <a:rPr lang="en-ZA" sz="2800" dirty="0" smtClean="0">
                          <a:effectLst/>
                        </a:rPr>
                        <a:t> 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Respiration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800" b="1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</a:t>
                      </a:r>
                      <a:r>
                        <a:rPr lang="en-ZA" sz="2800" b="1" dirty="0" smtClean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US" sz="28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CaCO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dissolution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 x 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71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CaCO</a:t>
                      </a:r>
                      <a:r>
                        <a:rPr lang="en-US" sz="2400" baseline="-2500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 x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451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processes affecting </a:t>
            </a:r>
          </a:p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DIC and </a:t>
            </a:r>
            <a:r>
              <a:rPr lang="en-US" sz="3600" b="1" dirty="0" err="1" smtClean="0">
                <a:solidFill>
                  <a:srgbClr val="0000FF"/>
                </a:solidFill>
                <a:latin typeface="Arial"/>
                <a:cs typeface="Arial"/>
              </a:rPr>
              <a:t>Alk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0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01" t="10496" r="11080" b="6058"/>
          <a:stretch/>
        </p:blipFill>
        <p:spPr>
          <a:xfrm>
            <a:off x="1689652" y="1115581"/>
            <a:ext cx="5521739" cy="537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5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Summary: DIC and alkalinity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579632" y="3447561"/>
            <a:ext cx="451016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Total alkalinity (</a:t>
            </a:r>
            <a:r>
              <a:rPr lang="en-US" sz="2800" dirty="0" err="1" smtClean="0">
                <a:latin typeface="Arial"/>
                <a:cs typeface="Arial"/>
              </a:rPr>
              <a:t>mmol</a:t>
            </a:r>
            <a:r>
              <a:rPr lang="en-US" sz="2800" dirty="0" smtClean="0">
                <a:latin typeface="Arial"/>
                <a:cs typeface="Arial"/>
              </a:rPr>
              <a:t>/kg)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296" y="6167315"/>
            <a:ext cx="451016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DIC (</a:t>
            </a:r>
            <a:r>
              <a:rPr lang="en-US" sz="2800" dirty="0" err="1" smtClean="0">
                <a:latin typeface="Arial"/>
                <a:cs typeface="Arial"/>
              </a:rPr>
              <a:t>mmol</a:t>
            </a:r>
            <a:r>
              <a:rPr lang="en-US" sz="2800" dirty="0" smtClean="0">
                <a:latin typeface="Arial"/>
                <a:cs typeface="Arial"/>
              </a:rPr>
              <a:t>/kg)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8667" y="6563794"/>
            <a:ext cx="49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latin typeface="Arial"/>
                <a:cs typeface="Arial"/>
              </a:rPr>
              <a:t>Zeebe</a:t>
            </a:r>
            <a:r>
              <a:rPr lang="en-US" sz="1400" dirty="0" smtClean="0">
                <a:latin typeface="Arial"/>
                <a:cs typeface="Arial"/>
              </a:rPr>
              <a:t> and Wolf-</a:t>
            </a:r>
            <a:r>
              <a:rPr lang="en-US" sz="1400" dirty="0" err="1" smtClean="0">
                <a:latin typeface="Arial"/>
                <a:cs typeface="Arial"/>
              </a:rPr>
              <a:t>Gladrow</a:t>
            </a:r>
            <a:r>
              <a:rPr lang="en-US" sz="1400" dirty="0" smtClean="0">
                <a:latin typeface="Arial"/>
                <a:cs typeface="Arial"/>
              </a:rPr>
              <a:t> 2001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375" y="1324808"/>
            <a:ext cx="7604125" cy="5533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Arial"/>
                <a:cs typeface="Arial"/>
              </a:rPr>
              <a:t>Goal</a:t>
            </a:r>
            <a:r>
              <a:rPr lang="en-US" sz="2800" dirty="0" smtClean="0">
                <a:latin typeface="Arial"/>
                <a:cs typeface="Arial"/>
              </a:rPr>
              <a:t>: to understand how the ocean controls the atmospheric concentration of CO</a:t>
            </a:r>
            <a:r>
              <a:rPr lang="en-US" sz="2800" baseline="-25000" dirty="0" smtClean="0"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The ocean acts as a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cs typeface="Arial"/>
              </a:rPr>
              <a:t>buffer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 to dissolving CO</a:t>
            </a:r>
            <a:r>
              <a:rPr lang="en-US" sz="28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/>
                <a:cs typeface="Arial"/>
              </a:rPr>
              <a:t>How?</a:t>
            </a:r>
          </a:p>
          <a:p>
            <a:pPr marL="514350" indent="-514350" algn="just">
              <a:buAutoNum type="arabicParenBoth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Carbonate equilibrium: CO</a:t>
            </a:r>
            <a:r>
              <a:rPr lang="en-US" sz="26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is highly soluble in seawater</a:t>
            </a:r>
          </a:p>
          <a:p>
            <a:pPr marL="514350" indent="-514350" algn="just">
              <a:buAutoNum type="arabicParenBoth"/>
            </a:pP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Seawater alkalinity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66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Studying the marine carbon cycle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6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(1) CO</a:t>
            </a:r>
            <a:r>
              <a:rPr lang="en-US" sz="36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 is highly soluble in seawater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4110"/>
            <a:ext cx="9144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Conversion to ionic forms decreases oceanic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and more atmospheric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can be dissolved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For every 20 molecules of CO</a:t>
            </a:r>
            <a:r>
              <a:rPr lang="en-U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absorbed by the ocean,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19 are rapidly converted to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HCO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and 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2- </a:t>
            </a:r>
            <a:endParaRPr lang="is-I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endParaRPr lang="is-IS" sz="2400" baseline="-25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Carbonate equilibrium</a:t>
            </a:r>
            <a:r>
              <a:rPr lang="en-US" sz="2400" dirty="0" smtClean="0">
                <a:latin typeface="Arial"/>
                <a:cs typeface="Arial"/>
              </a:rPr>
              <a:t>: reactions provide a chemical buffer, maintain ocean pH within a narrow range, and constrain the amount of atmospheric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the ocean can absorb</a:t>
            </a:r>
            <a:endParaRPr lang="en-US" sz="2400" baseline="-25000" dirty="0" smtClean="0">
              <a:latin typeface="Arial"/>
              <a:cs typeface="Arial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17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 </a:t>
            </a:r>
            <a:r>
              <a:rPr lang="is-IS" sz="2800" dirty="0">
                <a:latin typeface="Arial"/>
                <a:cs typeface="Arial"/>
              </a:rPr>
              <a:t>+ H</a:t>
            </a:r>
            <a:r>
              <a:rPr lang="is-IS" sz="2800" baseline="-25000" dirty="0">
                <a:latin typeface="Arial"/>
                <a:cs typeface="Arial"/>
              </a:rPr>
              <a:t>2</a:t>
            </a:r>
            <a:r>
              <a:rPr lang="is-IS" sz="2800" dirty="0">
                <a:latin typeface="Arial"/>
                <a:cs typeface="Arial"/>
              </a:rPr>
              <a:t>O ↔ </a:t>
            </a:r>
            <a:r>
              <a:rPr lang="is-IS" sz="2800" dirty="0" smtClean="0">
                <a:latin typeface="Arial"/>
                <a:cs typeface="Arial"/>
              </a:rPr>
              <a:t>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dirty="0" smtClean="0">
                <a:latin typeface="Arial"/>
                <a:cs typeface="Arial"/>
              </a:rPr>
              <a:t> ↔ HCO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 </a:t>
            </a:r>
            <a:r>
              <a:rPr lang="is-IS" sz="2800" dirty="0" smtClean="0">
                <a:latin typeface="Arial"/>
                <a:cs typeface="Arial"/>
              </a:rPr>
              <a:t>↔ 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2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</a:t>
            </a:r>
            <a:endParaRPr lang="en-US" sz="28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03" y="1171068"/>
            <a:ext cx="860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Concentration of 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in seawater is low</a:t>
            </a:r>
            <a:endParaRPr lang="en-US" sz="28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469" y="5863378"/>
            <a:ext cx="882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 =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HCO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2-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Dissolved inorganic carbon = CO</a:t>
            </a:r>
            <a:r>
              <a:rPr lang="en-US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+ bicarbonate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carbonate 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07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375" y="1324808"/>
            <a:ext cx="7604125" cy="5533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Arial"/>
                <a:cs typeface="Arial"/>
              </a:rPr>
              <a:t>Goal</a:t>
            </a:r>
            <a:r>
              <a:rPr lang="en-US" sz="2800" dirty="0" smtClean="0">
                <a:latin typeface="Arial"/>
                <a:cs typeface="Arial"/>
              </a:rPr>
              <a:t>: to understand how the ocean controls the atmospheric concentration of CO</a:t>
            </a:r>
            <a:r>
              <a:rPr lang="en-US" sz="2800" baseline="-25000" dirty="0" smtClean="0"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The ocean acts as a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cs typeface="Arial"/>
              </a:rPr>
              <a:t>buffer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 to dissolving CO</a:t>
            </a:r>
            <a:r>
              <a:rPr lang="en-US" sz="28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  <a:p>
            <a:pPr marL="0" indent="0" algn="just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/>
                <a:cs typeface="Arial"/>
              </a:rPr>
              <a:t>How?</a:t>
            </a:r>
          </a:p>
          <a:p>
            <a:pPr marL="514350" indent="-514350" algn="just">
              <a:buAutoNum type="arabicParenBoth"/>
            </a:pPr>
            <a:r>
              <a:rPr lang="en-US" sz="2600" dirty="0" smtClean="0">
                <a:latin typeface="Arial"/>
                <a:cs typeface="Arial"/>
              </a:rPr>
              <a:t>Carbonate equilibrium: CO</a:t>
            </a:r>
            <a:r>
              <a:rPr lang="en-US" sz="2600" baseline="-25000" dirty="0" smtClean="0">
                <a:latin typeface="Arial"/>
                <a:cs typeface="Arial"/>
              </a:rPr>
              <a:t>2</a:t>
            </a:r>
            <a:r>
              <a:rPr lang="en-US" sz="2600" dirty="0" smtClean="0">
                <a:latin typeface="Arial"/>
                <a:cs typeface="Arial"/>
              </a:rPr>
              <a:t> is highly soluble in seawater</a:t>
            </a:r>
          </a:p>
          <a:p>
            <a:pPr marL="514350" indent="-514350" algn="just">
              <a:buAutoNum type="arabicParenBoth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Seawater alkalinity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800" baseline="-25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66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Studying the marine carbon cycle</a:t>
            </a:r>
            <a:endParaRPr lang="en-US" sz="36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13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335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(2) Alkalinity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324808"/>
            <a:ext cx="8416361" cy="5533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Arial"/>
                <a:cs typeface="Arial"/>
              </a:rPr>
              <a:t>“I found at least 20 different definitions of alkalinity”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Arial"/>
                <a:cs typeface="Arial"/>
              </a:rPr>
              <a:t>An ocean carbon cycle </a:t>
            </a:r>
            <a:r>
              <a:rPr lang="en-US" sz="2800" i="1" dirty="0" err="1" smtClean="0">
                <a:latin typeface="Arial"/>
                <a:cs typeface="Arial"/>
              </a:rPr>
              <a:t>modeller</a:t>
            </a:r>
            <a:r>
              <a:rPr lang="en-US" sz="2800" i="1" dirty="0" smtClean="0">
                <a:latin typeface="Arial"/>
                <a:cs typeface="Arial"/>
              </a:rPr>
              <a:t> from Hamburg</a:t>
            </a:r>
          </a:p>
          <a:p>
            <a:pPr marL="0" indent="0" algn="just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/>
                <a:cs typeface="Arial"/>
              </a:rPr>
              <a:t>“</a:t>
            </a:r>
            <a:r>
              <a:rPr lang="is-IS" sz="2800" dirty="0" smtClean="0">
                <a:latin typeface="Arial"/>
                <a:cs typeface="Arial"/>
              </a:rPr>
              <a:t>… alkalinity, one of the most central, but perhaps not the best understood concept in aquatic chemistry.”</a:t>
            </a:r>
          </a:p>
          <a:p>
            <a:pPr marL="0" indent="0" algn="just">
              <a:buNone/>
            </a:pPr>
            <a:r>
              <a:rPr lang="is-IS" sz="2800" i="1" dirty="0" smtClean="0">
                <a:latin typeface="Arial"/>
                <a:cs typeface="Arial"/>
              </a:rPr>
              <a:t>Morel and Hering, 1993</a:t>
            </a:r>
          </a:p>
          <a:p>
            <a:pPr marL="0" indent="0" algn="just">
              <a:buNone/>
            </a:pPr>
            <a:endParaRPr lang="is-IS" sz="2800" i="1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s-IS" sz="2800" dirty="0" smtClean="0">
                <a:solidFill>
                  <a:srgbClr val="0000FF"/>
                </a:solidFill>
                <a:latin typeface="Arial"/>
                <a:cs typeface="Arial"/>
              </a:rPr>
              <a:t>While DIC keeps track of the carbon, alkalinity keeps track of the charges</a:t>
            </a:r>
            <a:endParaRPr lang="en-US" sz="28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35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Seawater alkalinity: definitions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1949" y="1393825"/>
            <a:ext cx="8575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Arial"/>
                <a:cs typeface="Arial"/>
              </a:rPr>
              <a:t>A measure of excess bases over acids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Alk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= [HCO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[OH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[H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[B(OH)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	 	 + minor bases</a:t>
            </a:r>
          </a:p>
          <a:p>
            <a:pPr marL="0" indent="0">
              <a:buFont typeface="Arial"/>
              <a:buNone/>
            </a:pP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CA = [HCO</a:t>
            </a:r>
            <a:r>
              <a:rPr lang="en-US" sz="27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7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7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7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] (carbonate alkalinity) (</a:t>
            </a:r>
            <a:r>
              <a:rPr lang="en-US" sz="2700" dirty="0" err="1" smtClean="0">
                <a:solidFill>
                  <a:srgbClr val="FFFFFF"/>
                </a:solidFill>
                <a:latin typeface="Arial"/>
                <a:cs typeface="Arial"/>
              </a:rPr>
              <a:t>Eqn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 6)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Arial"/>
                <a:cs typeface="Arial"/>
              </a:rPr>
              <a:t>The charge balance of all major </a:t>
            </a:r>
            <a:r>
              <a:rPr lang="en-US" sz="2800" dirty="0" err="1" smtClean="0">
                <a:latin typeface="Arial"/>
                <a:cs typeface="Arial"/>
              </a:rPr>
              <a:t>cations</a:t>
            </a:r>
            <a:r>
              <a:rPr lang="en-US" sz="2800" dirty="0" smtClean="0">
                <a:latin typeface="Arial"/>
                <a:cs typeface="Arial"/>
              </a:rPr>
              <a:t> and anions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Alk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= [Na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+ [K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+ 2[Mg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2+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+ 2[Ca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2+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+ minor </a:t>
            </a: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cations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	 – [</a:t>
            </a: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Cl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2[SO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4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[Br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[NO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minor anions </a:t>
            </a:r>
            <a:endParaRPr lang="en-US" sz="28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76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1949" y="1393825"/>
            <a:ext cx="85756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Major </a:t>
            </a:r>
            <a:r>
              <a:rPr lang="en-US" sz="2800" b="1" dirty="0" smtClean="0">
                <a:latin typeface="Arial"/>
                <a:cs typeface="Arial"/>
              </a:rPr>
              <a:t>input</a:t>
            </a:r>
            <a:r>
              <a:rPr lang="en-US" sz="2800" dirty="0" smtClean="0">
                <a:latin typeface="Arial"/>
                <a:cs typeface="Arial"/>
              </a:rPr>
              <a:t> of alkalinity to the ocean: weathering of carbonate and silicate rocks on land</a:t>
            </a:r>
          </a:p>
          <a:p>
            <a:pPr marL="0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Major </a:t>
            </a:r>
            <a:r>
              <a:rPr lang="en-US" sz="2800" b="1" dirty="0" smtClean="0">
                <a:latin typeface="Arial"/>
                <a:cs typeface="Arial"/>
              </a:rPr>
              <a:t>loss/output</a:t>
            </a:r>
            <a:r>
              <a:rPr lang="en-US" sz="2800" dirty="0" smtClean="0">
                <a:latin typeface="Arial"/>
                <a:cs typeface="Arial"/>
              </a:rPr>
              <a:t> of ocean alkalinity: burial of CaCO</a:t>
            </a:r>
            <a:r>
              <a:rPr lang="en-US" sz="2800" baseline="-25000" dirty="0" smtClean="0">
                <a:latin typeface="Arial"/>
                <a:cs typeface="Arial"/>
              </a:rPr>
              <a:t>3</a:t>
            </a:r>
            <a:r>
              <a:rPr lang="en-US" sz="2800" dirty="0" smtClean="0">
                <a:latin typeface="Arial"/>
                <a:cs typeface="Arial"/>
              </a:rPr>
              <a:t> on the seafloor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Inputs and outputs of ocean alkalinity are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balanced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If not for the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biological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precipitation of CaCO</a:t>
            </a:r>
            <a:r>
              <a:rPr lang="en-US" sz="28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, ocean pH would have to be higher to spontaneously precipitate CaCO</a:t>
            </a:r>
            <a:r>
              <a:rPr lang="en-US" sz="2800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to balance the alkalinity input.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35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Seawater alkalinity</a:t>
            </a:r>
          </a:p>
        </p:txBody>
      </p:sp>
    </p:spTree>
    <p:extLst>
      <p:ext uri="{BB962C8B-B14F-4D97-AF65-F5344CB8AC3E}">
        <p14:creationId xmlns:p14="http://schemas.microsoft.com/office/powerpoint/2010/main" val="31746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35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Seawater alkalinity: definitions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1949" y="1393825"/>
            <a:ext cx="8575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Arial"/>
                <a:cs typeface="Arial"/>
              </a:rPr>
              <a:t>A measure of excess bases over acids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Alk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= [HCO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+ 2[CO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[OH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– [H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+ [B(OH)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2800" baseline="30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] 	 	 + minor bases</a:t>
            </a:r>
          </a:p>
          <a:p>
            <a:pPr marL="0" indent="0">
              <a:buFont typeface="Arial"/>
              <a:buNone/>
            </a:pP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CA = [HCO</a:t>
            </a:r>
            <a:r>
              <a:rPr lang="en-US" sz="27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700" baseline="300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] + 2[CO</a:t>
            </a:r>
            <a:r>
              <a:rPr lang="en-US" sz="2700" baseline="-250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700" baseline="30000" dirty="0" smtClean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] (carbonate alkalinity) (</a:t>
            </a:r>
            <a:r>
              <a:rPr lang="en-US" sz="2700" dirty="0" err="1" smtClean="0">
                <a:solidFill>
                  <a:srgbClr val="FFFFFF"/>
                </a:solidFill>
                <a:latin typeface="Arial"/>
                <a:cs typeface="Arial"/>
              </a:rPr>
              <a:t>Eqn</a:t>
            </a:r>
            <a:r>
              <a:rPr lang="en-US" sz="2700" dirty="0" smtClean="0">
                <a:solidFill>
                  <a:srgbClr val="FFFFFF"/>
                </a:solidFill>
                <a:latin typeface="Arial"/>
                <a:cs typeface="Arial"/>
              </a:rPr>
              <a:t> 6)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The charge balance of all major </a:t>
            </a:r>
            <a:r>
              <a:rPr lang="en-US" sz="2800" dirty="0" err="1">
                <a:latin typeface="Arial"/>
                <a:cs typeface="Arial"/>
              </a:rPr>
              <a:t>cations</a:t>
            </a:r>
            <a:r>
              <a:rPr lang="en-US" sz="2800" dirty="0">
                <a:latin typeface="Arial"/>
                <a:cs typeface="Arial"/>
              </a:rPr>
              <a:t> and anions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Alk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[Na</a:t>
            </a:r>
            <a:r>
              <a:rPr lang="en-US" sz="2800" baseline="3000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+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[K</a:t>
            </a:r>
            <a:r>
              <a:rPr lang="en-US" sz="2800" baseline="3000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+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2[Mg</a:t>
            </a:r>
            <a:r>
              <a:rPr lang="en-US" sz="2800" baseline="30000" dirty="0" smtClean="0">
                <a:solidFill>
                  <a:srgbClr val="FF0000"/>
                </a:solidFill>
                <a:latin typeface="Arial"/>
                <a:cs typeface="Arial"/>
              </a:rPr>
              <a:t>2+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+ </a:t>
            </a:r>
            <a:r>
              <a:rPr lang="en-US" sz="2800" dirty="0" smtClean="0">
                <a:solidFill>
                  <a:srgbClr val="660066"/>
                </a:solidFill>
                <a:latin typeface="Arial"/>
                <a:cs typeface="Arial"/>
              </a:rPr>
              <a:t>2[Ca</a:t>
            </a:r>
            <a:r>
              <a:rPr lang="en-US" sz="2800" baseline="30000" dirty="0" smtClean="0">
                <a:solidFill>
                  <a:srgbClr val="660066"/>
                </a:solidFill>
                <a:latin typeface="Arial"/>
                <a:cs typeface="Arial"/>
              </a:rPr>
              <a:t>2+</a:t>
            </a:r>
            <a:r>
              <a:rPr lang="en-US" sz="2800" dirty="0" smtClean="0">
                <a:solidFill>
                  <a:srgbClr val="660066"/>
                </a:solidFill>
                <a:latin typeface="Arial"/>
                <a:cs typeface="Arial"/>
              </a:rPr>
              <a:t>]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+ minor </a:t>
            </a: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cations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 	 – [</a:t>
            </a:r>
            <a:r>
              <a:rPr lang="en-US" sz="2800" dirty="0" err="1" smtClean="0">
                <a:solidFill>
                  <a:srgbClr val="31859C"/>
                </a:solidFill>
                <a:latin typeface="Arial"/>
                <a:cs typeface="Arial"/>
              </a:rPr>
              <a:t>Cl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2[SO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4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[Br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[NO</a:t>
            </a:r>
            <a:r>
              <a:rPr lang="en-US" sz="2800" baseline="-25000" dirty="0" smtClean="0">
                <a:solidFill>
                  <a:srgbClr val="31859C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31859C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31859C"/>
                </a:solidFill>
                <a:latin typeface="Arial"/>
                <a:cs typeface="Arial"/>
              </a:rPr>
              <a:t>] – minor anions </a:t>
            </a:r>
            <a:endParaRPr lang="en-US" sz="28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34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2748</Words>
  <Application>Microsoft Macintosh PowerPoint</Application>
  <PresentationFormat>On-screen Show (4:3)</PresentationFormat>
  <Paragraphs>328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Fawcett</dc:creator>
  <cp:lastModifiedBy>Sarah Fawcett</cp:lastModifiedBy>
  <cp:revision>45</cp:revision>
  <dcterms:created xsi:type="dcterms:W3CDTF">2017-05-28T17:07:37Z</dcterms:created>
  <dcterms:modified xsi:type="dcterms:W3CDTF">2017-05-29T19:15:15Z</dcterms:modified>
</cp:coreProperties>
</file>