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96" r:id="rId6"/>
    <p:sldId id="297" r:id="rId7"/>
    <p:sldId id="260" r:id="rId8"/>
    <p:sldId id="261" r:id="rId9"/>
    <p:sldId id="262" r:id="rId10"/>
    <p:sldId id="29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D75C8-9143-034F-A881-28BD741125ED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C7C12-E0A9-AD40-9F94-90816E12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1A825-5ACF-7E4A-A051-9A13D59EBC32}" type="slidenum">
              <a:rPr lang="en-US">
                <a:latin typeface="Comic Sans MS" pitchFamily="1" charset="0"/>
              </a:rPr>
              <a:pPr/>
              <a:t>5</a:t>
            </a:fld>
            <a:endParaRPr lang="en-US">
              <a:latin typeface="Comic Sans MS" pitchFamily="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1A825-5ACF-7E4A-A051-9A13D59EBC32}" type="slidenum">
              <a:rPr lang="en-US">
                <a:latin typeface="Comic Sans MS" pitchFamily="1" charset="0"/>
              </a:rPr>
              <a:pPr/>
              <a:t>6</a:t>
            </a:fld>
            <a:endParaRPr lang="en-US">
              <a:latin typeface="Comic Sans MS" pitchFamily="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7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EB9FA-778A-DB41-BFD2-1F67B917D3D0}" type="datetimeFigureOut">
              <a:rPr lang="en-US" smtClean="0"/>
              <a:t>17/05/30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81F4-5265-474B-8689-A0148A86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51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Arial"/>
                <a:cs typeface="Arial"/>
              </a:rPr>
              <a:t>Alkalinity: to clarify</a:t>
            </a:r>
            <a:endParaRPr lang="en-US" sz="3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845" y="1465385"/>
            <a:ext cx="82354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1) Concentration of excess bases over acids</a:t>
            </a:r>
          </a:p>
          <a:p>
            <a:endParaRPr lang="en-US" sz="2600" dirty="0" smtClean="0">
              <a:latin typeface="Arial"/>
              <a:cs typeface="Arial"/>
              <a:sym typeface="Wingdings"/>
            </a:endParaRPr>
          </a:p>
          <a:p>
            <a:r>
              <a:rPr lang="en-US" sz="2600" dirty="0" err="1" smtClean="0">
                <a:latin typeface="Arial"/>
                <a:cs typeface="Arial"/>
                <a:sym typeface="Wingdings"/>
              </a:rPr>
              <a:t>Alk</a:t>
            </a:r>
            <a:r>
              <a:rPr lang="en-US" sz="2600" dirty="0" smtClean="0">
                <a:latin typeface="Arial"/>
                <a:cs typeface="Arial"/>
                <a:sym typeface="Wingdings"/>
              </a:rPr>
              <a:t> =</a:t>
            </a:r>
            <a:r>
              <a:rPr lang="en-US" sz="2600" dirty="0" smtClean="0">
                <a:latin typeface="Arial"/>
                <a:cs typeface="Arial"/>
              </a:rPr>
              <a:t> [HCO</a:t>
            </a:r>
            <a:r>
              <a:rPr lang="en-US" sz="2600" baseline="-25000" dirty="0" smtClean="0">
                <a:latin typeface="Arial"/>
                <a:cs typeface="Arial"/>
              </a:rPr>
              <a:t>3</a:t>
            </a:r>
            <a:r>
              <a:rPr lang="en-US" sz="2600" baseline="30000" dirty="0" smtClean="0">
                <a:latin typeface="Arial"/>
                <a:cs typeface="Arial"/>
              </a:rPr>
              <a:t>-</a:t>
            </a:r>
            <a:r>
              <a:rPr lang="en-US" sz="2600" dirty="0" smtClean="0">
                <a:latin typeface="Arial"/>
                <a:cs typeface="Arial"/>
              </a:rPr>
              <a:t>] + 2[CO</a:t>
            </a:r>
            <a:r>
              <a:rPr lang="en-US" sz="2600" baseline="-25000" dirty="0" smtClean="0">
                <a:latin typeface="Arial"/>
                <a:cs typeface="Arial"/>
              </a:rPr>
              <a:t>3</a:t>
            </a:r>
            <a:r>
              <a:rPr lang="en-US" sz="2600" baseline="30000" dirty="0" smtClean="0">
                <a:latin typeface="Arial"/>
                <a:cs typeface="Arial"/>
              </a:rPr>
              <a:t>2-</a:t>
            </a:r>
            <a:r>
              <a:rPr lang="en-US" sz="2600" dirty="0" smtClean="0">
                <a:latin typeface="Arial"/>
                <a:cs typeface="Arial"/>
              </a:rPr>
              <a:t>] + [B(OH)</a:t>
            </a:r>
            <a:r>
              <a:rPr lang="en-US" sz="2600" baseline="-25000" dirty="0" smtClean="0">
                <a:latin typeface="Arial"/>
                <a:cs typeface="Arial"/>
              </a:rPr>
              <a:t>4</a:t>
            </a:r>
            <a:r>
              <a:rPr lang="en-US" sz="2600" baseline="30000" dirty="0" smtClean="0">
                <a:latin typeface="Arial"/>
                <a:cs typeface="Arial"/>
              </a:rPr>
              <a:t>-</a:t>
            </a:r>
            <a:r>
              <a:rPr lang="en-US" sz="2600" dirty="0" smtClean="0">
                <a:latin typeface="Arial"/>
                <a:cs typeface="Arial"/>
              </a:rPr>
              <a:t>] + [OH</a:t>
            </a:r>
            <a:r>
              <a:rPr lang="en-US" sz="2600" baseline="30000" dirty="0" smtClean="0">
                <a:latin typeface="Arial"/>
                <a:cs typeface="Arial"/>
              </a:rPr>
              <a:t>-</a:t>
            </a:r>
            <a:r>
              <a:rPr lang="en-US" sz="2600" dirty="0" smtClean="0">
                <a:latin typeface="Arial"/>
                <a:cs typeface="Arial"/>
              </a:rPr>
              <a:t>] - 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[H</a:t>
            </a:r>
            <a:r>
              <a:rPr lang="en-US" sz="2600" baseline="30000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lang="en-US" sz="2600" dirty="0" smtClean="0">
                <a:latin typeface="Arial"/>
                <a:cs typeface="Arial"/>
              </a:rPr>
              <a:t> </a:t>
            </a:r>
            <a:br>
              <a:rPr lang="en-US" sz="2600" dirty="0" smtClean="0">
                <a:latin typeface="Arial"/>
                <a:cs typeface="Arial"/>
              </a:rPr>
            </a:br>
            <a:r>
              <a:rPr lang="en-US" sz="2600" dirty="0" smtClean="0">
                <a:latin typeface="Arial"/>
                <a:cs typeface="Arial"/>
              </a:rPr>
              <a:t/>
            </a:r>
            <a:br>
              <a:rPr lang="en-US" sz="2600" dirty="0" smtClean="0">
                <a:latin typeface="Arial"/>
                <a:cs typeface="Arial"/>
              </a:rPr>
            </a:br>
            <a:endParaRPr lang="en-US" sz="2600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2) Charge balance of </a:t>
            </a:r>
            <a:r>
              <a:rPr lang="en-US" sz="2600" b="1" dirty="0" smtClean="0">
                <a:latin typeface="Arial"/>
                <a:cs typeface="Arial"/>
              </a:rPr>
              <a:t>conservative</a:t>
            </a:r>
            <a:r>
              <a:rPr lang="en-US" sz="2600" dirty="0" smtClean="0">
                <a:latin typeface="Arial"/>
                <a:cs typeface="Arial"/>
              </a:rPr>
              <a:t> </a:t>
            </a:r>
            <a:r>
              <a:rPr lang="en-US" sz="2600" dirty="0" err="1" smtClean="0">
                <a:latin typeface="Arial"/>
                <a:cs typeface="Arial"/>
              </a:rPr>
              <a:t>cations</a:t>
            </a:r>
            <a:r>
              <a:rPr lang="en-US" sz="2600" dirty="0" smtClean="0">
                <a:latin typeface="Arial"/>
                <a:cs typeface="Arial"/>
              </a:rPr>
              <a:t> and anions</a:t>
            </a:r>
          </a:p>
          <a:p>
            <a:endParaRPr lang="en-US" sz="2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Alk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=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[Na</a:t>
            </a:r>
            <a:r>
              <a:rPr lang="en-US" sz="2600" baseline="30000" dirty="0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] + [K</a:t>
            </a:r>
            <a:r>
              <a:rPr lang="en-US" sz="2600" baseline="30000" dirty="0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] + 2[Mg</a:t>
            </a:r>
            <a:r>
              <a:rPr lang="en-US" sz="2600" baseline="30000" dirty="0" smtClean="0">
                <a:solidFill>
                  <a:srgbClr val="000000"/>
                </a:solidFill>
                <a:latin typeface="Arial"/>
                <a:cs typeface="Arial"/>
              </a:rPr>
              <a:t>2+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] + 2[Ca</a:t>
            </a:r>
            <a:r>
              <a:rPr lang="en-US" sz="2600" baseline="30000" dirty="0" smtClean="0">
                <a:solidFill>
                  <a:srgbClr val="000000"/>
                </a:solidFill>
                <a:latin typeface="Arial"/>
                <a:cs typeface="Arial"/>
              </a:rPr>
              <a:t>2+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] + minor 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cations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	 – [</a:t>
            </a:r>
            <a:r>
              <a:rPr lang="en-US" sz="2600" dirty="0" err="1" smtClean="0">
                <a:solidFill>
                  <a:srgbClr val="000000"/>
                </a:solidFill>
                <a:latin typeface="Arial"/>
                <a:cs typeface="Arial"/>
              </a:rPr>
              <a:t>Cl</a:t>
            </a:r>
            <a:r>
              <a:rPr lang="en-US" sz="2600" baseline="30000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] – 2[SO</a:t>
            </a:r>
            <a:r>
              <a:rPr lang="en-US" sz="26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600" baseline="30000" dirty="0" smtClean="0">
                <a:solidFill>
                  <a:srgbClr val="000000"/>
                </a:solidFill>
                <a:latin typeface="Arial"/>
                <a:cs typeface="Arial"/>
              </a:rPr>
              <a:t>2-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] – [Br</a:t>
            </a:r>
            <a:r>
              <a:rPr lang="en-US" sz="2600" baseline="30000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] – minor anions</a:t>
            </a:r>
            <a:b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2600" dirty="0" smtClean="0">
              <a:solidFill>
                <a:srgbClr val="000000"/>
              </a:solidFill>
            </a:endParaRPr>
          </a:p>
          <a:p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45472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lang="en-US" sz="2600" baseline="30000" dirty="0" smtClean="0">
                <a:solidFill>
                  <a:srgbClr val="0000FF"/>
                </a:solidFill>
                <a:latin typeface="Arial"/>
                <a:cs typeface="Arial"/>
              </a:rPr>
              <a:t>2+</a:t>
            </a:r>
            <a:r>
              <a:rPr lang="en-US" sz="2600" dirty="0" smtClean="0">
                <a:solidFill>
                  <a:srgbClr val="0000FF"/>
                </a:solidFill>
                <a:latin typeface="Arial"/>
                <a:cs typeface="Arial"/>
              </a:rPr>
              <a:t> + CO</a:t>
            </a:r>
            <a:r>
              <a:rPr lang="en-US" sz="2600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2600" baseline="30000" dirty="0" smtClean="0">
                <a:solidFill>
                  <a:srgbClr val="0000FF"/>
                </a:solidFill>
                <a:latin typeface="Arial"/>
                <a:cs typeface="Arial"/>
              </a:rPr>
              <a:t>2-</a:t>
            </a:r>
            <a:r>
              <a:rPr lang="en-US" sz="26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 CaCO</a:t>
            </a:r>
            <a:r>
              <a:rPr lang="en-US" sz="2600" baseline="-25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8385" y="5445472"/>
            <a:ext cx="3927230" cy="51345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375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“Nutrient-like” distributions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6383" y="978637"/>
            <a:ext cx="6859210" cy="4593153"/>
            <a:chOff x="186765" y="978637"/>
            <a:chExt cx="6859210" cy="4593153"/>
          </a:xfrm>
        </p:grpSpPr>
        <p:grpSp>
          <p:nvGrpSpPr>
            <p:cNvPr id="15" name="Group 14"/>
            <p:cNvGrpSpPr/>
            <p:nvPr/>
          </p:nvGrpSpPr>
          <p:grpSpPr>
            <a:xfrm>
              <a:off x="186765" y="978637"/>
              <a:ext cx="3962195" cy="4593153"/>
              <a:chOff x="186765" y="1090705"/>
              <a:chExt cx="3962195" cy="459315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6765" y="1090705"/>
                <a:ext cx="3962195" cy="4456791"/>
                <a:chOff x="186765" y="1090705"/>
                <a:chExt cx="3962195" cy="4456791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9324" r="67573" b="37299"/>
                <a:stretch/>
              </p:blipFill>
              <p:spPr>
                <a:xfrm>
                  <a:off x="186765" y="1090705"/>
                  <a:ext cx="3429000" cy="4456791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1073842" y="2409347"/>
                  <a:ext cx="971127" cy="3361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073842" y="4457474"/>
                  <a:ext cx="672319" cy="10900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286891" y="2820244"/>
                  <a:ext cx="862069" cy="12700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147378" y="3417910"/>
                  <a:ext cx="862069" cy="376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25075" y="1867708"/>
                  <a:ext cx="862069" cy="205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369303" y="1497155"/>
                  <a:ext cx="2319111" cy="1277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946440" y="1128061"/>
                  <a:ext cx="862069" cy="2727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44306" y="5411134"/>
                <a:ext cx="2418480" cy="27272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9047" y="1288717"/>
              <a:ext cx="3746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Photosynthesis = nutrient uptake</a:t>
              </a:r>
              <a:endParaRPr lang="en-US" sz="1600" dirty="0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9777" y="1777302"/>
              <a:ext cx="37461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Oxidation of sinking organic matter releases N and P as nitrate and phosphate; dissolution of silicate (</a:t>
              </a:r>
              <a:r>
                <a:rPr lang="en-US" sz="1600" dirty="0" err="1" smtClean="0">
                  <a:solidFill>
                    <a:srgbClr val="3366FF"/>
                  </a:solidFill>
                  <a:latin typeface="Arial"/>
                  <a:cs typeface="Arial"/>
                </a:rPr>
                <a:t>remineralization</a:t>
              </a:r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)</a:t>
              </a:r>
              <a:endParaRPr lang="en-US" sz="1600" dirty="0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7378" y="3088252"/>
              <a:ext cx="37461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Abyssal waters: no photosynthesis and slow oxidation of organic matter to nutrients </a:t>
              </a:r>
              <a:endParaRPr lang="en-US" sz="1600" dirty="0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8600" y="5510540"/>
            <a:ext cx="8685451" cy="1270044"/>
            <a:chOff x="228600" y="5445167"/>
            <a:chExt cx="8685451" cy="12700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t="77072" b="4545"/>
            <a:stretch/>
          </p:blipFill>
          <p:spPr>
            <a:xfrm>
              <a:off x="228600" y="5454506"/>
              <a:ext cx="8685451" cy="126070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369303" y="5445167"/>
              <a:ext cx="1577137" cy="177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16439" y="5448490"/>
              <a:ext cx="1577137" cy="177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21863" y="5448490"/>
              <a:ext cx="1577137" cy="177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66820" t="48069" r="6195" b="33412"/>
          <a:stretch/>
        </p:blipFill>
        <p:spPr>
          <a:xfrm>
            <a:off x="5682655" y="3711122"/>
            <a:ext cx="2930441" cy="158794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449328" y="3594584"/>
            <a:ext cx="1577137" cy="1770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85097" y="4944272"/>
            <a:ext cx="1001582" cy="5102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41289" y="5358077"/>
            <a:ext cx="8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Atlantic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4095" y="5358808"/>
            <a:ext cx="8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Pacific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0339" y="5358808"/>
            <a:ext cx="215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 and E Pacific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1670" y="2297279"/>
            <a:ext cx="215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PO</a:t>
            </a:r>
            <a:r>
              <a:rPr lang="en-US" baseline="-25000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baseline="30000" dirty="0" smtClean="0">
                <a:solidFill>
                  <a:srgbClr val="FF0000"/>
                </a:solidFill>
                <a:latin typeface="Arial"/>
                <a:cs typeface="Arial"/>
              </a:rPr>
              <a:t>3-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lang="en-US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baseline="30000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SiO</a:t>
            </a:r>
            <a:r>
              <a:rPr lang="en-US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US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14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A few definitions</a:t>
            </a:r>
            <a:endParaRPr lang="en-US" sz="32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941" y="1417638"/>
            <a:ext cx="76847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/>
                <a:cs typeface="Arial"/>
              </a:rPr>
              <a:t>Nutrient limitation</a:t>
            </a:r>
            <a:r>
              <a:rPr lang="en-US" sz="2000" dirty="0" smtClean="0">
                <a:latin typeface="Arial"/>
                <a:cs typeface="Arial"/>
              </a:rPr>
              <a:t>: Low nutrient concentrations can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limit the growth rate</a:t>
            </a:r>
            <a:r>
              <a:rPr lang="en-US" sz="2000" dirty="0" smtClean="0">
                <a:latin typeface="Arial"/>
                <a:cs typeface="Arial"/>
              </a:rPr>
              <a:t> of individual cells, and the total available amount of a nutrient can also set an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upper bound on the amount of new biomass</a:t>
            </a:r>
            <a:r>
              <a:rPr lang="en-US" sz="2000" dirty="0" smtClean="0">
                <a:latin typeface="Arial"/>
                <a:cs typeface="Arial"/>
              </a:rPr>
              <a:t> that can be formed (the yield)</a:t>
            </a: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 smtClean="0">
                <a:latin typeface="Arial"/>
                <a:cs typeface="Arial"/>
              </a:rPr>
              <a:t>Co-limitation</a:t>
            </a:r>
            <a:r>
              <a:rPr lang="en-US" sz="2000" dirty="0" smtClean="0">
                <a:latin typeface="Arial"/>
                <a:cs typeface="Arial"/>
              </a:rPr>
              <a:t>: conditions </a:t>
            </a:r>
            <a:r>
              <a:rPr lang="en-US" sz="2000" dirty="0">
                <a:latin typeface="Arial"/>
                <a:cs typeface="Arial"/>
              </a:rPr>
              <a:t>where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two (or more) nutrients </a:t>
            </a:r>
            <a:r>
              <a:rPr lang="en-US" sz="2000" dirty="0">
                <a:latin typeface="Arial"/>
                <a:cs typeface="Arial"/>
              </a:rPr>
              <a:t>have simultaneously been drawn down to levels where addition of both </a:t>
            </a:r>
            <a:r>
              <a:rPr lang="en-US" sz="2000" dirty="0" smtClean="0">
                <a:latin typeface="Arial"/>
                <a:cs typeface="Arial"/>
              </a:rPr>
              <a:t>is </a:t>
            </a:r>
            <a:r>
              <a:rPr lang="en-US" sz="2000" dirty="0">
                <a:latin typeface="Arial"/>
                <a:cs typeface="Arial"/>
              </a:rPr>
              <a:t>required to stimulate growth </a:t>
            </a:r>
            <a:endParaRPr lang="en-US" sz="2000" dirty="0" smtClean="0">
              <a:latin typeface="Arial"/>
              <a:cs typeface="Arial"/>
            </a:endParaRP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 smtClean="0">
                <a:latin typeface="Arial"/>
                <a:cs typeface="Arial"/>
              </a:rPr>
              <a:t>Residence time</a:t>
            </a:r>
            <a:r>
              <a:rPr lang="en-US" sz="2000" dirty="0" smtClean="0">
                <a:latin typeface="Arial"/>
                <a:cs typeface="Arial"/>
              </a:rPr>
              <a:t>: average time a nutrient spends in the ocean between entering it and being removed from it. Calculated as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reservoir size divided by the rate of input or output</a:t>
            </a:r>
            <a:r>
              <a:rPr lang="en-US" sz="2000" dirty="0" smtClean="0">
                <a:latin typeface="Arial"/>
                <a:cs typeface="Arial"/>
              </a:rPr>
              <a:t>. The shorter the residence time, the faster its reservoir size can change due to an input/output imbalance</a:t>
            </a:r>
          </a:p>
          <a:p>
            <a:pPr algn="just"/>
            <a:endParaRPr lang="en-US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3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21" y="745181"/>
            <a:ext cx="6627957" cy="58263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1735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Nutrient limitation</a:t>
            </a:r>
            <a:endParaRPr lang="en-US" sz="32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5597" y="6550223"/>
            <a:ext cx="460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/>
                <a:cs typeface="Arial"/>
              </a:rPr>
              <a:t>Moore et al. 2013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8890" y="3231444"/>
            <a:ext cx="1975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residence </a:t>
            </a:r>
          </a:p>
          <a:p>
            <a:r>
              <a:rPr lang="en-US" sz="2000" dirty="0" smtClean="0">
                <a:latin typeface="Arial"/>
                <a:cs typeface="Arial"/>
              </a:rPr>
              <a:t>time (years)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7845" y="6457890"/>
            <a:ext cx="662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Nutrient in phytoplankton biomass (normalized to 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821590" y="3348888"/>
            <a:ext cx="56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nutrient dissolved in seawater (normalized to C)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7538" y="1025647"/>
            <a:ext cx="24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seawater &gt; biomass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308" y="5524405"/>
            <a:ext cx="24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seawater &lt; biomass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68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08" y="915178"/>
            <a:ext cx="5756051" cy="575605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17228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Nutrients and productivity 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3600" b="1" dirty="0" smtClean="0">
              <a:solidFill>
                <a:srgbClr val="241EFF"/>
              </a:solidFill>
              <a:latin typeface="Arial"/>
              <a:cs typeface="Arial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3770" y="1137253"/>
            <a:ext cx="8305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800" b="1" dirty="0" smtClean="0">
                <a:solidFill>
                  <a:srgbClr val="1F497D"/>
                </a:solidFill>
                <a:latin typeface="Arial"/>
                <a:cs typeface="Arial"/>
              </a:rPr>
              <a:t>30 May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800" b="1" dirty="0" smtClean="0">
                <a:solidFill>
                  <a:srgbClr val="1F497D"/>
                </a:solidFill>
                <a:latin typeface="Arial"/>
                <a:cs typeface="Arial"/>
              </a:rPr>
              <a:t>2017</a:t>
            </a:r>
            <a:endParaRPr kumimoji="1" lang="en-US" sz="28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300"/>
            <a:ext cx="9144000" cy="2561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6529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Global ocean productivity</a:t>
            </a:r>
            <a:endParaRPr lang="en-US" sz="3200" b="1" baseline="30000" dirty="0">
              <a:solidFill>
                <a:srgbClr val="0000FF"/>
              </a:solidFill>
              <a:latin typeface="Arial"/>
              <a:cs typeface="Arial"/>
            </a:endParaRPr>
          </a:p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333" y="2159000"/>
            <a:ext cx="6189134" cy="1820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133" y="1854200"/>
            <a:ext cx="40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Northern</a:t>
            </a:r>
            <a:r>
              <a:rPr lang="en-US" dirty="0" smtClean="0">
                <a:latin typeface="Arial"/>
                <a:cs typeface="Arial"/>
              </a:rPr>
              <a:t> hemisphere summer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32" y="1854200"/>
            <a:ext cx="40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Southern</a:t>
            </a:r>
            <a:r>
              <a:rPr lang="en-US" dirty="0" smtClean="0">
                <a:latin typeface="Arial"/>
                <a:cs typeface="Arial"/>
              </a:rPr>
              <a:t> hemisphere summer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5510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rial"/>
                <a:cs typeface="Arial"/>
              </a:rPr>
              <a:t>Satellite-derived </a:t>
            </a:r>
            <a:r>
              <a:rPr lang="en-US" sz="2200" b="1" dirty="0" smtClean="0">
                <a:latin typeface="Arial"/>
                <a:cs typeface="Arial"/>
              </a:rPr>
              <a:t>chlorophyll-a</a:t>
            </a:r>
            <a:r>
              <a:rPr lang="en-US" sz="2200" dirty="0" smtClean="0">
                <a:latin typeface="Arial"/>
                <a:cs typeface="Arial"/>
              </a:rPr>
              <a:t> (mg/m</a:t>
            </a:r>
            <a:r>
              <a:rPr lang="en-US" sz="2200" baseline="30000" dirty="0" smtClean="0">
                <a:latin typeface="Arial"/>
                <a:cs typeface="Arial"/>
              </a:rPr>
              <a:t>3</a:t>
            </a:r>
            <a:r>
              <a:rPr lang="en-US" sz="2200" dirty="0" smtClean="0">
                <a:latin typeface="Arial"/>
                <a:cs typeface="Arial"/>
              </a:rPr>
              <a:t>)</a:t>
            </a:r>
            <a:endParaRPr lang="en-US" sz="2200" baseline="30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7833" y="6551387"/>
            <a:ext cx="700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latin typeface="Arial"/>
                <a:cs typeface="Arial"/>
              </a:rPr>
              <a:t>oceancolor.gsfc.nasa.gov</a:t>
            </a:r>
            <a:r>
              <a:rPr lang="en-US" sz="1400" dirty="0" smtClean="0">
                <a:latin typeface="Arial"/>
                <a:cs typeface="Arial"/>
              </a:rPr>
              <a:t>; </a:t>
            </a:r>
            <a:r>
              <a:rPr lang="en-US" sz="1400" dirty="0" err="1" smtClean="0">
                <a:latin typeface="Arial"/>
                <a:cs typeface="Arial"/>
              </a:rPr>
              <a:t>Sigman</a:t>
            </a:r>
            <a:r>
              <a:rPr lang="en-US" sz="1400" dirty="0" smtClean="0">
                <a:latin typeface="Arial"/>
                <a:cs typeface="Arial"/>
              </a:rPr>
              <a:t> and </a:t>
            </a:r>
            <a:r>
              <a:rPr lang="en-US" sz="1400" dirty="0" err="1" smtClean="0">
                <a:latin typeface="Arial"/>
                <a:cs typeface="Arial"/>
              </a:rPr>
              <a:t>Hain</a:t>
            </a:r>
            <a:r>
              <a:rPr lang="en-US" sz="1400" dirty="0" smtClean="0">
                <a:latin typeface="Arial"/>
                <a:cs typeface="Arial"/>
              </a:rPr>
              <a:t>, 2012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32" y="542487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What controls the observed distribution of productivity?</a:t>
            </a:r>
            <a:endParaRPr lang="en-US" sz="2400" baseline="30000" dirty="0">
              <a:solidFill>
                <a:srgbClr val="0000FF"/>
              </a:solidFill>
              <a:latin typeface="Arial"/>
              <a:cs typeface="Arial"/>
            </a:endParaRPr>
          </a:p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65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955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Global ocean productivity: </a:t>
            </a:r>
            <a:r>
              <a:rPr lang="en-US" sz="3200" b="1" dirty="0" smtClean="0">
                <a:solidFill>
                  <a:srgbClr val="31859C"/>
                </a:solidFill>
                <a:latin typeface="Arial"/>
                <a:cs typeface="Arial"/>
              </a:rPr>
              <a:t>definitions</a:t>
            </a:r>
            <a:endParaRPr lang="en-US" sz="3200" b="1" baseline="-25000" dirty="0">
              <a:solidFill>
                <a:srgbClr val="31859C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007" y="1506481"/>
            <a:ext cx="8398073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rial"/>
                <a:cs typeface="Arial"/>
              </a:rPr>
              <a:t>Gross primary production (GPP):</a:t>
            </a:r>
            <a:r>
              <a:rPr lang="en-US" sz="2400" dirty="0" smtClean="0">
                <a:latin typeface="Arial"/>
                <a:cs typeface="Arial"/>
              </a:rPr>
              <a:t> total rate of organic carbon production from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by autotrophs (photosynthesis)</a:t>
            </a:r>
          </a:p>
          <a:p>
            <a:pPr algn="just"/>
            <a:endParaRPr lang="en-US" sz="1400" dirty="0" smtClean="0">
              <a:latin typeface="Arial"/>
              <a:cs typeface="Arial"/>
            </a:endParaRPr>
          </a:p>
          <a:p>
            <a:pPr algn="just"/>
            <a:r>
              <a:rPr lang="en-US" sz="2400" b="1" dirty="0" smtClean="0">
                <a:latin typeface="Arial"/>
                <a:cs typeface="Arial"/>
              </a:rPr>
              <a:t>Respiration (R): </a:t>
            </a:r>
            <a:r>
              <a:rPr lang="en-US" sz="2400" dirty="0" smtClean="0">
                <a:latin typeface="Arial"/>
                <a:cs typeface="Arial"/>
              </a:rPr>
              <a:t>energy-yielding oxidation of organic carbon back to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</a:p>
          <a:p>
            <a:pPr algn="just"/>
            <a:endParaRPr lang="en-US" sz="1400" baseline="-25000" dirty="0" smtClean="0">
              <a:latin typeface="Arial"/>
              <a:cs typeface="Arial"/>
            </a:endParaRPr>
          </a:p>
          <a:p>
            <a:pPr algn="just"/>
            <a:r>
              <a:rPr lang="en-US" sz="2400" b="1" dirty="0" smtClean="0">
                <a:latin typeface="Arial"/>
                <a:cs typeface="Arial"/>
              </a:rPr>
              <a:t>Net primary production (NPP): </a:t>
            </a:r>
            <a:r>
              <a:rPr lang="en-US" sz="2400" dirty="0" smtClean="0">
                <a:latin typeface="Arial"/>
                <a:cs typeface="Arial"/>
              </a:rPr>
              <a:t>GPP – autotrophic R;</a:t>
            </a:r>
          </a:p>
          <a:p>
            <a:pPr algn="just"/>
            <a:r>
              <a:rPr lang="en-US" sz="2400" dirty="0" smtClean="0">
                <a:latin typeface="Arial"/>
                <a:cs typeface="Arial"/>
              </a:rPr>
              <a:t>Net rate of biomass production by phytoplankton</a:t>
            </a:r>
          </a:p>
          <a:p>
            <a:pPr algn="just"/>
            <a:endParaRPr lang="en-US" sz="1400" b="1" dirty="0" smtClean="0">
              <a:latin typeface="Arial"/>
              <a:cs typeface="Arial"/>
            </a:endParaRPr>
          </a:p>
          <a:p>
            <a:pPr algn="just"/>
            <a:r>
              <a:rPr lang="en-US" sz="2400" b="1" dirty="0" smtClean="0">
                <a:latin typeface="Arial"/>
                <a:cs typeface="Arial"/>
              </a:rPr>
              <a:t>Net ecosystem/community production (NEP/NCP): </a:t>
            </a:r>
            <a:r>
              <a:rPr lang="en-US" sz="2400" dirty="0" smtClean="0">
                <a:latin typeface="Arial"/>
                <a:cs typeface="Arial"/>
              </a:rPr>
              <a:t>GPP – ecosystem R; organic matter that sinks out of the euphotic zone. Quantifies the removal of </a:t>
            </a:r>
            <a:r>
              <a:rPr lang="en-US" sz="2400" b="1" dirty="0" smtClean="0">
                <a:latin typeface="Arial"/>
                <a:cs typeface="Arial"/>
              </a:rPr>
              <a:t>atmospheric CO</a:t>
            </a:r>
            <a:r>
              <a:rPr lang="en-US" sz="2400" b="1" baseline="-25000" dirty="0" smtClean="0">
                <a:latin typeface="Arial"/>
                <a:cs typeface="Arial"/>
              </a:rPr>
              <a:t>2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by the upper ocean ecosystem.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Equivalent to </a:t>
            </a:r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export production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43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00CC00"/>
          </a:solidFill>
          <a:ln>
            <a:solidFill>
              <a:srgbClr val="006600"/>
            </a:solidFill>
          </a:ln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Arial"/>
                <a:ea typeface="ＭＳ Ｐゴシック" pitchFamily="1" charset="-128"/>
                <a:cs typeface="Arial"/>
              </a:rPr>
              <a:t>Photosynthesis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508" y="3323887"/>
            <a:ext cx="7602729" cy="1059821"/>
          </a:xfrm>
        </p:spPr>
        <p:txBody>
          <a:bodyPr>
            <a:normAutofit/>
          </a:bodyPr>
          <a:lstStyle/>
          <a:p>
            <a:pPr>
              <a:buFont typeface="Zapf Dingbats" pitchFamily="1" charset="2"/>
              <a:buNone/>
            </a:pPr>
            <a:r>
              <a:rPr lang="en-US" dirty="0">
                <a:latin typeface="Arial"/>
                <a:ea typeface="ＭＳ Ｐゴシック" pitchFamily="1" charset="-128"/>
                <a:cs typeface="Arial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6</a:t>
            </a:r>
            <a:r>
              <a:rPr lang="en-US" b="1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CO</a:t>
            </a:r>
            <a:r>
              <a:rPr lang="en-US" b="1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+ 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6H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O  				C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6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H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12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O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6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+ 6 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O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endParaRPr lang="en-US" dirty="0" smtClean="0">
              <a:solidFill>
                <a:srgbClr val="008000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918560" y="3663235"/>
            <a:ext cx="124988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3733800" y="1905000"/>
            <a:ext cx="1371600" cy="12954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392155"/>
            <a:ext cx="8229600" cy="1143000"/>
          </a:xfrm>
          <a:prstGeom prst="rect">
            <a:avLst/>
          </a:prstGeom>
          <a:solidFill>
            <a:srgbClr val="3366FF">
              <a:alpha val="6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rgbClr val="000099"/>
                </a:solidFill>
                <a:latin typeface="Arial"/>
                <a:ea typeface="Calibri" pitchFamily="1" charset="0"/>
                <a:cs typeface="Arial"/>
              </a:rPr>
              <a:t>Respiration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4274975"/>
            <a:ext cx="8369285" cy="861774"/>
            <a:chOff x="457200" y="4451385"/>
            <a:chExt cx="8369285" cy="861774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4451385"/>
              <a:ext cx="836928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C</a:t>
              </a:r>
              <a:r>
                <a:rPr lang="en-US" sz="3200" baseline="-250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6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H</a:t>
              </a:r>
              <a:r>
                <a:rPr lang="en-US" sz="3200" baseline="-250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12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O</a:t>
              </a:r>
              <a:r>
                <a:rPr lang="en-US" sz="3200" baseline="-250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6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 + 6O</a:t>
              </a:r>
              <a:r>
                <a:rPr lang="en-US" sz="3200" baseline="-250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2 		           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energy </a:t>
              </a:r>
              <a:r>
                <a:rPr lang="en-US" sz="32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+ 6</a:t>
              </a:r>
              <a:r>
                <a:rPr lang="en-US" sz="3200" b="1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CO</a:t>
              </a:r>
              <a:r>
                <a:rPr lang="en-US" sz="3200" b="1" baseline="-250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2</a:t>
              </a:r>
              <a:r>
                <a:rPr lang="en-US" sz="32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 + 6H</a:t>
              </a:r>
              <a:r>
                <a:rPr lang="en-US" sz="3200" baseline="-250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2</a:t>
              </a:r>
              <a:r>
                <a:rPr lang="en-US" sz="32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O 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		</a:t>
              </a:r>
              <a:endParaRPr lang="en-US" sz="3200" baseline="-25000" dirty="0" smtClean="0">
                <a:solidFill>
                  <a:srgbClr val="0000FF"/>
                </a:solidFill>
                <a:latin typeface="Arial"/>
                <a:ea typeface="ＭＳ Ｐゴシック" pitchFamily="1" charset="-128"/>
                <a:cs typeface="Arial"/>
              </a:endParaRPr>
            </a:p>
            <a:p>
              <a:endParaRPr lang="en-US" dirty="0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98647" y="4779094"/>
              <a:ext cx="102893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19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00CC00"/>
          </a:solidFill>
          <a:ln>
            <a:solidFill>
              <a:srgbClr val="006600"/>
            </a:solidFill>
          </a:ln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Arial"/>
                <a:ea typeface="ＭＳ Ｐゴシック" pitchFamily="1" charset="-128"/>
                <a:cs typeface="Arial"/>
              </a:rPr>
              <a:t>Photosynthesis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3323887"/>
            <a:ext cx="9144000" cy="1059821"/>
          </a:xfrm>
        </p:spPr>
        <p:txBody>
          <a:bodyPr>
            <a:normAutofit/>
          </a:bodyPr>
          <a:lstStyle/>
          <a:p>
            <a:pPr algn="ctr">
              <a:buFont typeface="Zapf Dingbats" pitchFamily="1" charset="2"/>
              <a:buNone/>
            </a:pP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106CO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+ 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16HNO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 + H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PO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4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 + 78H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O 		C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106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H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175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O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42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N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16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P </a:t>
            </a:r>
            <a:r>
              <a:rPr lang="en-US" sz="2200" dirty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+ </a:t>
            </a:r>
            <a:r>
              <a:rPr lang="en-US" sz="22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150O</a:t>
            </a:r>
            <a:r>
              <a:rPr lang="en-US" sz="2200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endParaRPr lang="en-US" sz="2200" dirty="0" smtClean="0">
              <a:solidFill>
                <a:srgbClr val="008000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4944329" y="3565543"/>
            <a:ext cx="70228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3733800" y="1905000"/>
            <a:ext cx="1371600" cy="12954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392155"/>
            <a:ext cx="8229600" cy="1143000"/>
          </a:xfrm>
          <a:prstGeom prst="rect">
            <a:avLst/>
          </a:prstGeom>
          <a:solidFill>
            <a:srgbClr val="3366FF">
              <a:alpha val="6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dirty="0" err="1" smtClean="0">
                <a:solidFill>
                  <a:srgbClr val="000099"/>
                </a:solidFill>
                <a:latin typeface="Arial"/>
                <a:ea typeface="Calibri" pitchFamily="1" charset="0"/>
                <a:cs typeface="Arial"/>
              </a:rPr>
              <a:t>Remineralization</a:t>
            </a:r>
            <a:endParaRPr lang="en-US" sz="4000" dirty="0">
              <a:solidFill>
                <a:srgbClr val="000099"/>
              </a:solidFill>
              <a:latin typeface="Arial"/>
              <a:ea typeface="Calibri" pitchFamily="1" charset="0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4274975"/>
            <a:ext cx="9144001" cy="707886"/>
            <a:chOff x="0" y="4451385"/>
            <a:chExt cx="9144001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0" y="4451385"/>
              <a:ext cx="9144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Zapf Dingbats" pitchFamily="1" charset="2"/>
                <a:buNone/>
              </a:pP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C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106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H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175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O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42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N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16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P + 150O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2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		     106CO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2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 + 16HNO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3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 + H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3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PO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4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 + 78H</a:t>
              </a:r>
              <a:r>
                <a:rPr lang="en-US" sz="2200" baseline="-250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2</a:t>
              </a:r>
              <a:r>
                <a:rPr lang="en-US" sz="2200" dirty="0" smtClean="0">
                  <a:solidFill>
                    <a:srgbClr val="0000FF"/>
                  </a:solidFill>
                  <a:latin typeface="Arial"/>
                  <a:ea typeface="ＭＳ Ｐゴシック" pitchFamily="1" charset="-128"/>
                  <a:cs typeface="Arial"/>
                </a:rPr>
                <a:t>O </a:t>
              </a:r>
            </a:p>
            <a:p>
              <a:endParaRPr lang="en-US" dirty="0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436127" y="4691170"/>
              <a:ext cx="7157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0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366117"/>
            <a:ext cx="9144000" cy="20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Font typeface="Zapf Dingbats" pitchFamily="1" charset="2"/>
              <a:buNone/>
            </a:pPr>
            <a:r>
              <a:rPr lang="en-US" dirty="0" smtClean="0">
                <a:latin typeface="Arial"/>
                <a:ea typeface="Calibri" pitchFamily="1" charset="0"/>
                <a:cs typeface="Arial"/>
              </a:rPr>
              <a:t> </a:t>
            </a:r>
            <a:endParaRPr lang="en-US" baseline="-25000" dirty="0" smtClean="0">
              <a:latin typeface="Arial"/>
              <a:ea typeface="Calibri" pitchFamily="1" charset="0"/>
              <a:cs typeface="Arial"/>
            </a:endParaRP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endParaRPr lang="en-US" baseline="-25000" dirty="0" smtClean="0">
              <a:latin typeface="Arial"/>
              <a:ea typeface="Calibri" pitchFamily="1" charset="0"/>
              <a:cs typeface="Arial"/>
            </a:endParaRP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endParaRPr lang="en-US" sz="2400" dirty="0" smtClean="0">
              <a:solidFill>
                <a:srgbClr val="008000"/>
              </a:solidFill>
              <a:latin typeface="Arial"/>
              <a:ea typeface="Calibri" pitchFamily="1" charset="0"/>
              <a:cs typeface="Arial"/>
            </a:endParaRP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r>
              <a:rPr lang="en-US" sz="2400" dirty="0" smtClean="0">
                <a:solidFill>
                  <a:srgbClr val="008000"/>
                </a:solidFill>
                <a:latin typeface="Arial"/>
                <a:ea typeface="Calibri" pitchFamily="1" charset="0"/>
                <a:cs typeface="Arial"/>
              </a:rPr>
              <a:t>Average composition of phytoplankton biomass</a:t>
            </a: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endParaRPr lang="en-US" sz="2000" dirty="0" smtClean="0">
              <a:solidFill>
                <a:srgbClr val="008000"/>
              </a:solidFill>
              <a:latin typeface="Arial"/>
              <a:ea typeface="Calibri" pitchFamily="1" charset="0"/>
              <a:cs typeface="Arial"/>
            </a:endParaRPr>
          </a:p>
          <a:p>
            <a:pPr algn="ctr"/>
            <a:r>
              <a:rPr lang="is-IS" sz="2000" dirty="0">
                <a:latin typeface="Arial"/>
                <a:cs typeface="Arial"/>
              </a:rPr>
              <a:t>(</a:t>
            </a:r>
            <a:r>
              <a:rPr lang="is-IS" sz="2000" dirty="0" smtClean="0">
                <a:latin typeface="Arial"/>
                <a:cs typeface="Arial"/>
              </a:rPr>
              <a:t>C</a:t>
            </a:r>
            <a:r>
              <a:rPr lang="is-IS" sz="2000" baseline="-25000" dirty="0" smtClean="0">
                <a:latin typeface="Arial"/>
                <a:cs typeface="Arial"/>
              </a:rPr>
              <a:t>106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is-IS" sz="2000" baseline="-25000" dirty="0" smtClean="0">
                <a:latin typeface="Arial"/>
                <a:cs typeface="Arial"/>
              </a:rPr>
              <a:t>16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lang="is-IS" sz="2000" baseline="-25000" dirty="0" smtClean="0">
                <a:latin typeface="Arial"/>
                <a:cs typeface="Arial"/>
              </a:rPr>
              <a:t>16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is-IS" sz="2000" baseline="-25000" dirty="0" smtClean="0">
                <a:latin typeface="Arial"/>
                <a:cs typeface="Arial"/>
              </a:rPr>
              <a:t>1</a:t>
            </a:r>
            <a:r>
              <a:rPr lang="is-IS" sz="2000" dirty="0" smtClean="0">
                <a:latin typeface="Arial"/>
                <a:cs typeface="Arial"/>
              </a:rPr>
              <a:t>S</a:t>
            </a:r>
            <a:r>
              <a:rPr lang="is-IS" sz="2000" baseline="-25000" dirty="0" smtClean="0">
                <a:latin typeface="Arial"/>
                <a:cs typeface="Arial"/>
              </a:rPr>
              <a:t>1.3</a:t>
            </a:r>
            <a:r>
              <a:rPr lang="is-IS" sz="2000" dirty="0" smtClean="0">
                <a:latin typeface="Arial"/>
                <a:cs typeface="Arial"/>
              </a:rPr>
              <a:t>K</a:t>
            </a:r>
            <a:r>
              <a:rPr lang="is-IS" sz="2000" baseline="-25000" dirty="0" smtClean="0">
                <a:latin typeface="Arial"/>
                <a:cs typeface="Arial"/>
              </a:rPr>
              <a:t>1.7</a:t>
            </a:r>
            <a:r>
              <a:rPr lang="is-IS" sz="2000" dirty="0" smtClean="0">
                <a:latin typeface="Arial"/>
                <a:cs typeface="Arial"/>
              </a:rPr>
              <a:t>Mg</a:t>
            </a:r>
            <a:r>
              <a:rPr lang="is-IS" sz="2000" baseline="-25000" dirty="0" smtClean="0">
                <a:latin typeface="Arial"/>
                <a:cs typeface="Arial"/>
              </a:rPr>
              <a:t>0.56</a:t>
            </a:r>
            <a:r>
              <a:rPr lang="is-IS" sz="2000" dirty="0" smtClean="0">
                <a:latin typeface="Arial"/>
                <a:cs typeface="Arial"/>
              </a:rPr>
              <a:t>Ca</a:t>
            </a:r>
            <a:r>
              <a:rPr lang="is-IS" sz="2000" baseline="-25000" dirty="0" smtClean="0">
                <a:latin typeface="Arial"/>
                <a:cs typeface="Arial"/>
              </a:rPr>
              <a:t>0.5</a:t>
            </a:r>
            <a:r>
              <a:rPr lang="is-IS" sz="2000" dirty="0">
                <a:latin typeface="Arial"/>
                <a:cs typeface="Arial"/>
              </a:rPr>
              <a:t>)</a:t>
            </a:r>
            <a:r>
              <a:rPr lang="is-IS" sz="2000" baseline="-25000" dirty="0">
                <a:latin typeface="Arial"/>
                <a:cs typeface="Arial"/>
              </a:rPr>
              <a:t>1000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Sr</a:t>
            </a:r>
            <a:r>
              <a:rPr lang="is-IS" sz="2000" baseline="-25000" dirty="0">
                <a:latin typeface="Arial"/>
                <a:cs typeface="Arial"/>
              </a:rPr>
              <a:t>5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Fe</a:t>
            </a:r>
            <a:r>
              <a:rPr lang="is-IS" sz="2000" baseline="-25000" dirty="0">
                <a:latin typeface="Arial"/>
                <a:cs typeface="Arial"/>
              </a:rPr>
              <a:t>7.5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Zn</a:t>
            </a:r>
            <a:r>
              <a:rPr lang="is-IS" sz="2000" baseline="-25000" dirty="0">
                <a:latin typeface="Arial"/>
                <a:cs typeface="Arial"/>
              </a:rPr>
              <a:t>0.8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Cu</a:t>
            </a:r>
            <a:r>
              <a:rPr lang="is-IS" sz="2000" baseline="-25000" dirty="0">
                <a:latin typeface="Arial"/>
                <a:cs typeface="Arial"/>
              </a:rPr>
              <a:t>0.38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Co</a:t>
            </a:r>
            <a:r>
              <a:rPr lang="is-IS" sz="2000" baseline="-25000" dirty="0">
                <a:latin typeface="Arial"/>
                <a:cs typeface="Arial"/>
              </a:rPr>
              <a:t>0.19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Cd</a:t>
            </a:r>
            <a:r>
              <a:rPr lang="is-IS" sz="2000" baseline="-25000" dirty="0">
                <a:latin typeface="Arial"/>
                <a:cs typeface="Arial"/>
              </a:rPr>
              <a:t>0.21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Mo</a:t>
            </a:r>
            <a:r>
              <a:rPr lang="is-IS" sz="2000" baseline="-25000" dirty="0">
                <a:latin typeface="Arial"/>
                <a:cs typeface="Arial"/>
              </a:rPr>
              <a:t>0.03</a:t>
            </a:r>
            <a:endParaRPr lang="en-US" sz="2000" baseline="-25000" dirty="0">
              <a:latin typeface="Arial"/>
              <a:cs typeface="Arial"/>
            </a:endParaRP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endParaRPr lang="en-US" sz="2400" dirty="0" smtClean="0">
              <a:latin typeface="Arial"/>
              <a:ea typeface="Calibri" pitchFamily="1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02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Phytoplankton require 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nutrients</a:t>
            </a:r>
            <a:endParaRPr lang="en-US"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442" y="2370397"/>
            <a:ext cx="7677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Macronutrients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						</a:t>
            </a:r>
            <a:r>
              <a:rPr lang="en-US" sz="2000" b="1" dirty="0" smtClean="0">
                <a:solidFill>
                  <a:srgbClr val="FF6600"/>
                </a:solidFill>
                <a:latin typeface="Arial"/>
                <a:cs typeface="Arial"/>
              </a:rPr>
              <a:t>Micronutrients</a:t>
            </a:r>
          </a:p>
          <a:p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Nitrogen (NO</a:t>
            </a:r>
            <a:r>
              <a:rPr lang="en-US" sz="2000" baseline="-25000" dirty="0" smtClean="0">
                <a:latin typeface="Arial"/>
                <a:cs typeface="Arial"/>
              </a:rPr>
              <a:t>3</a:t>
            </a:r>
            <a:r>
              <a:rPr lang="en-US" sz="2000" baseline="30000" dirty="0" smtClean="0">
                <a:latin typeface="Arial"/>
                <a:cs typeface="Arial"/>
              </a:rPr>
              <a:t>-</a:t>
            </a:r>
            <a:r>
              <a:rPr lang="en-US" sz="2000" dirty="0" smtClean="0">
                <a:latin typeface="Arial"/>
                <a:cs typeface="Arial"/>
              </a:rPr>
              <a:t>, NO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baseline="30000" dirty="0" smtClean="0">
                <a:latin typeface="Arial"/>
                <a:cs typeface="Arial"/>
              </a:rPr>
              <a:t>-</a:t>
            </a:r>
            <a:r>
              <a:rPr lang="en-US" sz="2000" dirty="0" smtClean="0">
                <a:latin typeface="Arial"/>
                <a:cs typeface="Arial"/>
              </a:rPr>
              <a:t>, NH</a:t>
            </a:r>
            <a:r>
              <a:rPr lang="en-US" sz="2000" baseline="-25000" dirty="0" smtClean="0">
                <a:latin typeface="Arial"/>
                <a:cs typeface="Arial"/>
              </a:rPr>
              <a:t>4</a:t>
            </a:r>
            <a:r>
              <a:rPr lang="en-US" sz="2000" baseline="30000" dirty="0" smtClean="0">
                <a:latin typeface="Arial"/>
                <a:cs typeface="Arial"/>
              </a:rPr>
              <a:t>+</a:t>
            </a:r>
            <a:r>
              <a:rPr lang="en-US" sz="2000" dirty="0" smtClean="0">
                <a:latin typeface="Arial"/>
                <a:cs typeface="Arial"/>
              </a:rPr>
              <a:t>)				Trace metals</a:t>
            </a:r>
          </a:p>
          <a:p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Phosphorus (PO</a:t>
            </a:r>
            <a:r>
              <a:rPr lang="en-US" sz="2000" baseline="-25000" dirty="0" smtClean="0">
                <a:latin typeface="Arial"/>
                <a:cs typeface="Arial"/>
              </a:rPr>
              <a:t>4</a:t>
            </a:r>
            <a:r>
              <a:rPr lang="en-US" sz="2000" baseline="30000" dirty="0" smtClean="0">
                <a:latin typeface="Arial"/>
                <a:cs typeface="Arial"/>
              </a:rPr>
              <a:t>3-</a:t>
            </a:r>
            <a:r>
              <a:rPr lang="en-US" sz="2000" dirty="0" smtClean="0">
                <a:latin typeface="Arial"/>
                <a:cs typeface="Arial"/>
              </a:rPr>
              <a:t>, organic P)			Vitamins</a:t>
            </a:r>
          </a:p>
          <a:p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Silica 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</p:txBody>
      </p:sp>
      <p:pic>
        <p:nvPicPr>
          <p:cNvPr id="7" name="Picture 7" descr="OpenUnivNutPro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3580" y="3858896"/>
            <a:ext cx="7505030" cy="2587204"/>
          </a:xfrm>
        </p:spPr>
      </p:pic>
      <p:sp>
        <p:nvSpPr>
          <p:cNvPr id="8" name="Rectangle 7"/>
          <p:cNvSpPr/>
          <p:nvPr/>
        </p:nvSpPr>
        <p:spPr>
          <a:xfrm>
            <a:off x="823580" y="3891456"/>
            <a:ext cx="7642710" cy="3250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08993" y="3793776"/>
            <a:ext cx="161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Phosphate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4498" y="3793776"/>
            <a:ext cx="161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Nitrate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4134" y="3793776"/>
            <a:ext cx="161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Silicate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2302" y="6278605"/>
            <a:ext cx="161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0-3 </a:t>
            </a:r>
            <a:r>
              <a:rPr lang="en-US" sz="2000" dirty="0" err="1" smtClean="0">
                <a:latin typeface="Arial"/>
                <a:cs typeface="Arial"/>
              </a:rPr>
              <a:t>μmol</a:t>
            </a:r>
            <a:r>
              <a:rPr lang="en-US" sz="2000" dirty="0" smtClean="0">
                <a:latin typeface="Arial"/>
                <a:cs typeface="Arial"/>
              </a:rPr>
              <a:t>/L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7807" y="6278605"/>
            <a:ext cx="1610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0-40 </a:t>
            </a:r>
            <a:r>
              <a:rPr lang="en-US" sz="2000" dirty="0" err="1" smtClean="0">
                <a:latin typeface="Arial"/>
                <a:cs typeface="Arial"/>
              </a:rPr>
              <a:t>μmol</a:t>
            </a:r>
            <a:r>
              <a:rPr lang="en-US" sz="2000" dirty="0" smtClean="0">
                <a:latin typeface="Arial"/>
                <a:cs typeface="Arial"/>
              </a:rPr>
              <a:t>/L</a:t>
            </a:r>
          </a:p>
          <a:p>
            <a:pPr algn="ctr"/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7443" y="6278605"/>
            <a:ext cx="183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0-120 </a:t>
            </a:r>
            <a:r>
              <a:rPr lang="en-US" sz="2000" dirty="0" err="1" smtClean="0">
                <a:latin typeface="Arial"/>
                <a:cs typeface="Arial"/>
              </a:rPr>
              <a:t>μmol</a:t>
            </a:r>
            <a:r>
              <a:rPr lang="en-US" sz="2000" dirty="0" smtClean="0">
                <a:latin typeface="Arial"/>
                <a:cs typeface="Arial"/>
              </a:rPr>
              <a:t>/L</a:t>
            </a:r>
          </a:p>
          <a:p>
            <a:pPr algn="ctr"/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08" y="1660572"/>
            <a:ext cx="8482571" cy="53724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1955" y="6543780"/>
            <a:ext cx="301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/>
                <a:cs typeface="Arial"/>
              </a:rPr>
              <a:t>Ho et al. 2003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0251" y="3907736"/>
            <a:ext cx="9013749" cy="268488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366117"/>
            <a:ext cx="9144000" cy="20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Font typeface="Zapf Dingbats" pitchFamily="1" charset="2"/>
              <a:buNone/>
            </a:pPr>
            <a:r>
              <a:rPr lang="en-US" dirty="0" smtClean="0">
                <a:latin typeface="Arial"/>
                <a:ea typeface="Calibri" pitchFamily="1" charset="0"/>
                <a:cs typeface="Arial"/>
              </a:rPr>
              <a:t> </a:t>
            </a:r>
            <a:endParaRPr lang="en-US" baseline="-25000" dirty="0" smtClean="0">
              <a:latin typeface="Arial"/>
              <a:ea typeface="Calibri" pitchFamily="1" charset="0"/>
              <a:cs typeface="Arial"/>
            </a:endParaRP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endParaRPr lang="en-US" baseline="-25000" dirty="0" smtClean="0">
              <a:latin typeface="Arial"/>
              <a:ea typeface="Calibri" pitchFamily="1" charset="0"/>
              <a:cs typeface="Arial"/>
            </a:endParaRP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endParaRPr lang="en-US" sz="2400" dirty="0" smtClean="0">
              <a:solidFill>
                <a:srgbClr val="008000"/>
              </a:solidFill>
              <a:latin typeface="Arial"/>
              <a:ea typeface="Calibri" pitchFamily="1" charset="0"/>
              <a:cs typeface="Arial"/>
            </a:endParaRP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r>
              <a:rPr lang="en-US" sz="2400" dirty="0" smtClean="0">
                <a:solidFill>
                  <a:srgbClr val="008000"/>
                </a:solidFill>
                <a:latin typeface="Arial"/>
                <a:ea typeface="Calibri" pitchFamily="1" charset="0"/>
                <a:cs typeface="Arial"/>
              </a:rPr>
              <a:t>Average composition of phytoplankton biomass</a:t>
            </a: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endParaRPr lang="en-US" sz="2000" dirty="0" smtClean="0">
              <a:solidFill>
                <a:srgbClr val="008000"/>
              </a:solidFill>
              <a:latin typeface="Arial"/>
              <a:ea typeface="Calibri" pitchFamily="1" charset="0"/>
              <a:cs typeface="Arial"/>
            </a:endParaRPr>
          </a:p>
          <a:p>
            <a:pPr algn="ctr"/>
            <a:r>
              <a:rPr lang="is-IS" sz="2000" dirty="0">
                <a:latin typeface="Arial"/>
                <a:cs typeface="Arial"/>
              </a:rPr>
              <a:t>(</a:t>
            </a:r>
            <a:r>
              <a:rPr lang="is-IS" sz="2000" dirty="0" smtClean="0">
                <a:latin typeface="Arial"/>
                <a:cs typeface="Arial"/>
              </a:rPr>
              <a:t>C</a:t>
            </a:r>
            <a:r>
              <a:rPr lang="is-IS" sz="2000" baseline="-25000" dirty="0" smtClean="0">
                <a:latin typeface="Arial"/>
                <a:cs typeface="Arial"/>
              </a:rPr>
              <a:t>106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is-IS" sz="2000" baseline="-25000" dirty="0" smtClean="0">
                <a:latin typeface="Arial"/>
                <a:cs typeface="Arial"/>
              </a:rPr>
              <a:t>16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lang="is-IS" sz="2000" baseline="-25000" dirty="0" smtClean="0">
                <a:latin typeface="Arial"/>
                <a:cs typeface="Arial"/>
              </a:rPr>
              <a:t>16</a:t>
            </a:r>
            <a:r>
              <a:rPr lang="is-IS" sz="20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is-IS" sz="2000" baseline="-25000" dirty="0" smtClean="0">
                <a:latin typeface="Arial"/>
                <a:cs typeface="Arial"/>
              </a:rPr>
              <a:t>1</a:t>
            </a:r>
            <a:r>
              <a:rPr lang="is-IS" sz="2000" dirty="0" smtClean="0">
                <a:latin typeface="Arial"/>
                <a:cs typeface="Arial"/>
              </a:rPr>
              <a:t>S</a:t>
            </a:r>
            <a:r>
              <a:rPr lang="is-IS" sz="2000" baseline="-25000" dirty="0" smtClean="0">
                <a:latin typeface="Arial"/>
                <a:cs typeface="Arial"/>
              </a:rPr>
              <a:t>1.3</a:t>
            </a:r>
            <a:r>
              <a:rPr lang="is-IS" sz="2000" dirty="0" smtClean="0">
                <a:latin typeface="Arial"/>
                <a:cs typeface="Arial"/>
              </a:rPr>
              <a:t>K</a:t>
            </a:r>
            <a:r>
              <a:rPr lang="is-IS" sz="2000" baseline="-25000" dirty="0" smtClean="0">
                <a:latin typeface="Arial"/>
                <a:cs typeface="Arial"/>
              </a:rPr>
              <a:t>1.7</a:t>
            </a:r>
            <a:r>
              <a:rPr lang="is-IS" sz="2000" dirty="0" smtClean="0">
                <a:latin typeface="Arial"/>
                <a:cs typeface="Arial"/>
              </a:rPr>
              <a:t>Mg</a:t>
            </a:r>
            <a:r>
              <a:rPr lang="is-IS" sz="2000" baseline="-25000" dirty="0" smtClean="0">
                <a:latin typeface="Arial"/>
                <a:cs typeface="Arial"/>
              </a:rPr>
              <a:t>0.56</a:t>
            </a:r>
            <a:r>
              <a:rPr lang="is-IS" sz="2000" dirty="0" smtClean="0">
                <a:latin typeface="Arial"/>
                <a:cs typeface="Arial"/>
              </a:rPr>
              <a:t>Ca</a:t>
            </a:r>
            <a:r>
              <a:rPr lang="is-IS" sz="2000" baseline="-25000" dirty="0" smtClean="0">
                <a:latin typeface="Arial"/>
                <a:cs typeface="Arial"/>
              </a:rPr>
              <a:t>0.5</a:t>
            </a:r>
            <a:r>
              <a:rPr lang="is-IS" sz="2000" dirty="0">
                <a:latin typeface="Arial"/>
                <a:cs typeface="Arial"/>
              </a:rPr>
              <a:t>)</a:t>
            </a:r>
            <a:r>
              <a:rPr lang="is-IS" sz="2000" baseline="-25000" dirty="0">
                <a:latin typeface="Arial"/>
                <a:cs typeface="Arial"/>
              </a:rPr>
              <a:t>1000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Sr</a:t>
            </a:r>
            <a:r>
              <a:rPr lang="is-IS" sz="2000" baseline="-25000" dirty="0">
                <a:latin typeface="Arial"/>
                <a:cs typeface="Arial"/>
              </a:rPr>
              <a:t>5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Fe</a:t>
            </a:r>
            <a:r>
              <a:rPr lang="is-IS" sz="2000" baseline="-25000" dirty="0">
                <a:latin typeface="Arial"/>
                <a:cs typeface="Arial"/>
              </a:rPr>
              <a:t>7.5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Zn</a:t>
            </a:r>
            <a:r>
              <a:rPr lang="is-IS" sz="2000" baseline="-25000" dirty="0">
                <a:latin typeface="Arial"/>
                <a:cs typeface="Arial"/>
              </a:rPr>
              <a:t>0.8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Cu</a:t>
            </a:r>
            <a:r>
              <a:rPr lang="is-IS" sz="2000" baseline="-25000" dirty="0">
                <a:latin typeface="Arial"/>
                <a:cs typeface="Arial"/>
              </a:rPr>
              <a:t>0.38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Co</a:t>
            </a:r>
            <a:r>
              <a:rPr lang="is-IS" sz="2000" baseline="-25000" dirty="0">
                <a:latin typeface="Arial"/>
                <a:cs typeface="Arial"/>
              </a:rPr>
              <a:t>0.19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Cd</a:t>
            </a:r>
            <a:r>
              <a:rPr lang="is-IS" sz="2000" baseline="-25000" dirty="0">
                <a:latin typeface="Arial"/>
                <a:cs typeface="Arial"/>
              </a:rPr>
              <a:t>0.21</a:t>
            </a:r>
            <a:r>
              <a:rPr lang="is-IS" sz="2000" dirty="0">
                <a:solidFill>
                  <a:srgbClr val="FF6600"/>
                </a:solidFill>
                <a:latin typeface="Arial"/>
                <a:cs typeface="Arial"/>
              </a:rPr>
              <a:t>Mo</a:t>
            </a:r>
            <a:r>
              <a:rPr lang="is-IS" sz="2000" baseline="-25000" dirty="0">
                <a:latin typeface="Arial"/>
                <a:cs typeface="Arial"/>
              </a:rPr>
              <a:t>0.03</a:t>
            </a:r>
            <a:endParaRPr lang="en-US" sz="2000" baseline="-25000" dirty="0">
              <a:latin typeface="Arial"/>
              <a:cs typeface="Arial"/>
            </a:endParaRPr>
          </a:p>
          <a:p>
            <a:pPr algn="ctr">
              <a:lnSpc>
                <a:spcPct val="90000"/>
              </a:lnSpc>
              <a:buFont typeface="Zapf Dingbats" pitchFamily="1" charset="2"/>
              <a:buNone/>
            </a:pPr>
            <a:endParaRPr lang="en-US" sz="2400" dirty="0" smtClean="0">
              <a:latin typeface="Arial"/>
              <a:ea typeface="Calibri" pitchFamily="1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02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Phytoplankton require 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nutrients</a:t>
            </a:r>
            <a:endParaRPr lang="en-US"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442" y="2370397"/>
            <a:ext cx="7677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Macronutrients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						</a:t>
            </a:r>
            <a:r>
              <a:rPr lang="en-US" sz="2000" b="1" dirty="0" smtClean="0">
                <a:solidFill>
                  <a:srgbClr val="FF6600"/>
                </a:solidFill>
                <a:latin typeface="Arial"/>
                <a:cs typeface="Arial"/>
              </a:rPr>
              <a:t>Micronutrients</a:t>
            </a:r>
          </a:p>
          <a:p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Nitrogen (NO</a:t>
            </a:r>
            <a:r>
              <a:rPr lang="en-US" sz="2000" baseline="-25000" dirty="0" smtClean="0">
                <a:latin typeface="Arial"/>
                <a:cs typeface="Arial"/>
              </a:rPr>
              <a:t>3</a:t>
            </a:r>
            <a:r>
              <a:rPr lang="en-US" sz="2000" baseline="30000" dirty="0" smtClean="0">
                <a:latin typeface="Arial"/>
                <a:cs typeface="Arial"/>
              </a:rPr>
              <a:t>-</a:t>
            </a:r>
            <a:r>
              <a:rPr lang="en-US" sz="2000" dirty="0" smtClean="0">
                <a:latin typeface="Arial"/>
                <a:cs typeface="Arial"/>
              </a:rPr>
              <a:t>, NO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baseline="30000" dirty="0" smtClean="0">
                <a:latin typeface="Arial"/>
                <a:cs typeface="Arial"/>
              </a:rPr>
              <a:t>-</a:t>
            </a:r>
            <a:r>
              <a:rPr lang="en-US" sz="2000" dirty="0" smtClean="0">
                <a:latin typeface="Arial"/>
                <a:cs typeface="Arial"/>
              </a:rPr>
              <a:t>, NH</a:t>
            </a:r>
            <a:r>
              <a:rPr lang="en-US" sz="2000" baseline="-25000" dirty="0" smtClean="0">
                <a:latin typeface="Arial"/>
                <a:cs typeface="Arial"/>
              </a:rPr>
              <a:t>4</a:t>
            </a:r>
            <a:r>
              <a:rPr lang="en-US" sz="2000" baseline="30000" dirty="0" smtClean="0">
                <a:latin typeface="Arial"/>
                <a:cs typeface="Arial"/>
              </a:rPr>
              <a:t>+</a:t>
            </a:r>
            <a:r>
              <a:rPr lang="en-US" sz="2000" dirty="0" smtClean="0">
                <a:latin typeface="Arial"/>
                <a:cs typeface="Arial"/>
              </a:rPr>
              <a:t>)				Trace metals</a:t>
            </a:r>
          </a:p>
          <a:p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Phosphorus (PO</a:t>
            </a:r>
            <a:r>
              <a:rPr lang="en-US" sz="2000" baseline="-25000" dirty="0" smtClean="0">
                <a:latin typeface="Arial"/>
                <a:cs typeface="Arial"/>
              </a:rPr>
              <a:t>4</a:t>
            </a:r>
            <a:r>
              <a:rPr lang="en-US" sz="2000" baseline="30000" dirty="0" smtClean="0">
                <a:latin typeface="Arial"/>
                <a:cs typeface="Arial"/>
              </a:rPr>
              <a:t>3-</a:t>
            </a:r>
            <a:r>
              <a:rPr lang="en-US" sz="2000" dirty="0" smtClean="0">
                <a:latin typeface="Arial"/>
                <a:cs typeface="Arial"/>
              </a:rPr>
              <a:t>, organic P)			Vitamins</a:t>
            </a:r>
          </a:p>
          <a:p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Silica 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</p:txBody>
      </p:sp>
      <p:pic>
        <p:nvPicPr>
          <p:cNvPr id="7" name="Picture 7" descr="OpenUnivNutPro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3580" y="3858896"/>
            <a:ext cx="7505030" cy="2587204"/>
          </a:xfrm>
        </p:spPr>
      </p:pic>
      <p:sp>
        <p:nvSpPr>
          <p:cNvPr id="8" name="Rectangle 7"/>
          <p:cNvSpPr/>
          <p:nvPr/>
        </p:nvSpPr>
        <p:spPr>
          <a:xfrm>
            <a:off x="823580" y="3891456"/>
            <a:ext cx="7642710" cy="3250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08993" y="3793776"/>
            <a:ext cx="161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Phosphate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4498" y="3793776"/>
            <a:ext cx="161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Nitrate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4134" y="3793776"/>
            <a:ext cx="161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Silicate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2302" y="6278605"/>
            <a:ext cx="161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0-3 </a:t>
            </a:r>
            <a:r>
              <a:rPr lang="en-US" sz="2000" dirty="0" err="1" smtClean="0">
                <a:latin typeface="Arial"/>
                <a:cs typeface="Arial"/>
              </a:rPr>
              <a:t>μmol</a:t>
            </a:r>
            <a:r>
              <a:rPr lang="en-US" sz="2000" dirty="0" smtClean="0">
                <a:latin typeface="Arial"/>
                <a:cs typeface="Arial"/>
              </a:rPr>
              <a:t>/L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7807" y="6278605"/>
            <a:ext cx="1610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0-40 </a:t>
            </a:r>
            <a:r>
              <a:rPr lang="en-US" sz="2000" dirty="0" err="1" smtClean="0">
                <a:latin typeface="Arial"/>
                <a:cs typeface="Arial"/>
              </a:rPr>
              <a:t>μmol</a:t>
            </a:r>
            <a:r>
              <a:rPr lang="en-US" sz="2000" dirty="0" smtClean="0">
                <a:latin typeface="Arial"/>
                <a:cs typeface="Arial"/>
              </a:rPr>
              <a:t>/L</a:t>
            </a:r>
          </a:p>
          <a:p>
            <a:pPr algn="ctr"/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7443" y="6278605"/>
            <a:ext cx="183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0-120 </a:t>
            </a:r>
            <a:r>
              <a:rPr lang="en-US" sz="2000" dirty="0" err="1" smtClean="0">
                <a:latin typeface="Arial"/>
                <a:cs typeface="Arial"/>
              </a:rPr>
              <a:t>μmol</a:t>
            </a:r>
            <a:r>
              <a:rPr lang="en-US" sz="2000" dirty="0" smtClean="0">
                <a:latin typeface="Arial"/>
                <a:cs typeface="Arial"/>
              </a:rPr>
              <a:t>/L</a:t>
            </a:r>
          </a:p>
          <a:p>
            <a:pPr algn="ctr"/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08" y="1660572"/>
            <a:ext cx="8482571" cy="53724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1955" y="6543780"/>
            <a:ext cx="301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/>
                <a:cs typeface="Arial"/>
              </a:rPr>
              <a:t>Ho et al. 2003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48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375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“Nutrient-like” distributions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6383" y="978637"/>
            <a:ext cx="6859210" cy="4593153"/>
            <a:chOff x="186765" y="978637"/>
            <a:chExt cx="6859210" cy="4593153"/>
          </a:xfrm>
        </p:grpSpPr>
        <p:grpSp>
          <p:nvGrpSpPr>
            <p:cNvPr id="15" name="Group 14"/>
            <p:cNvGrpSpPr/>
            <p:nvPr/>
          </p:nvGrpSpPr>
          <p:grpSpPr>
            <a:xfrm>
              <a:off x="186765" y="978637"/>
              <a:ext cx="3962195" cy="4593153"/>
              <a:chOff x="186765" y="1090705"/>
              <a:chExt cx="3962195" cy="459315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6765" y="1090705"/>
                <a:ext cx="3962195" cy="4456791"/>
                <a:chOff x="186765" y="1090705"/>
                <a:chExt cx="3962195" cy="4456791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9324" r="67573" b="37299"/>
                <a:stretch/>
              </p:blipFill>
              <p:spPr>
                <a:xfrm>
                  <a:off x="186765" y="1090705"/>
                  <a:ext cx="3429000" cy="4456791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1073842" y="2409347"/>
                  <a:ext cx="971127" cy="3361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073842" y="4457474"/>
                  <a:ext cx="672319" cy="10900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286891" y="2820244"/>
                  <a:ext cx="862069" cy="12700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147378" y="3417910"/>
                  <a:ext cx="862069" cy="376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25075" y="1867708"/>
                  <a:ext cx="862069" cy="205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369303" y="1497155"/>
                  <a:ext cx="2319111" cy="1277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946440" y="1128061"/>
                  <a:ext cx="862069" cy="2727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44306" y="5411134"/>
                <a:ext cx="2418480" cy="27272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9047" y="1288717"/>
              <a:ext cx="3746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Photosynthesis = nutrient uptake</a:t>
              </a:r>
              <a:endParaRPr lang="en-US" sz="1600" dirty="0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9777" y="1777302"/>
              <a:ext cx="37461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Oxidation of sinking organic matter releases N and P as nitrate and phosphate; dissolution of silicate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(</a:t>
              </a:r>
              <a:r>
                <a:rPr lang="en-US" sz="1600" dirty="0" err="1" smtClean="0">
                  <a:solidFill>
                    <a:srgbClr val="3366FF"/>
                  </a:solidFill>
                  <a:latin typeface="Arial"/>
                  <a:cs typeface="Arial"/>
                </a:rPr>
                <a:t>remineralization</a:t>
              </a:r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)</a:t>
              </a:r>
              <a:endParaRPr lang="en-US" sz="1600" dirty="0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7378" y="3088252"/>
              <a:ext cx="37461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Arial"/>
                  <a:cs typeface="Arial"/>
                </a:rPr>
                <a:t>Abyssal waters: no photosynthesis and slow oxidation of organic matter to nutrients </a:t>
              </a:r>
              <a:endParaRPr lang="en-US" sz="1600" dirty="0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449328" y="3594584"/>
            <a:ext cx="1577137" cy="1770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85097" y="4944272"/>
            <a:ext cx="1001582" cy="5102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61670" y="2297279"/>
            <a:ext cx="215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PO</a:t>
            </a:r>
            <a:r>
              <a:rPr lang="en-US" baseline="-25000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baseline="30000" dirty="0" smtClean="0">
                <a:solidFill>
                  <a:srgbClr val="FF0000"/>
                </a:solidFill>
                <a:latin typeface="Arial"/>
                <a:cs typeface="Arial"/>
              </a:rPr>
              <a:t>3-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lang="en-US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baseline="30000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SiO</a:t>
            </a:r>
            <a:r>
              <a:rPr lang="en-US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US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15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565</Words>
  <Application>Microsoft Macintosh PowerPoint</Application>
  <PresentationFormat>On-screen Show (4:3)</PresentationFormat>
  <Paragraphs>109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Photosynthesis</vt:lpstr>
      <vt:lpstr>Photosynthesis</vt:lpstr>
      <vt:lpstr>Phytoplankton require nutrients</vt:lpstr>
      <vt:lpstr>Phytoplankton require nutrients</vt:lpstr>
      <vt:lpstr>PowerPoint Presentation</vt:lpstr>
      <vt:lpstr>PowerPoint Presentation</vt:lpstr>
      <vt:lpstr>A few definitions</vt:lpstr>
      <vt:lpstr>Nutrient limitation</vt:lpstr>
    </vt:vector>
  </TitlesOfParts>
  <Company>University of Cape 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Fawcett</dc:creator>
  <cp:lastModifiedBy>Sarah Fawcett</cp:lastModifiedBy>
  <cp:revision>24</cp:revision>
  <dcterms:created xsi:type="dcterms:W3CDTF">2017-05-29T18:42:39Z</dcterms:created>
  <dcterms:modified xsi:type="dcterms:W3CDTF">2017-05-30T12:11:03Z</dcterms:modified>
</cp:coreProperties>
</file>