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0634" y="317500"/>
            <a:ext cx="538353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19300" y="1536700"/>
            <a:ext cx="4003675" cy="625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7920" y="317500"/>
            <a:ext cx="564895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2070" y="2628900"/>
            <a:ext cx="10360660" cy="524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8" Type="http://schemas.openxmlformats.org/officeDocument/2006/relationships/image" Target="../media/image33.jpg"/><Relationship Id="rId9" Type="http://schemas.openxmlformats.org/officeDocument/2006/relationships/image" Target="../media/image34.jpg"/><Relationship Id="rId10" Type="http://schemas.openxmlformats.org/officeDocument/2006/relationships/image" Target="../media/image3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6" Type="http://schemas.openxmlformats.org/officeDocument/2006/relationships/image" Target="../media/image37.jpg"/><Relationship Id="rId7" Type="http://schemas.openxmlformats.org/officeDocument/2006/relationships/image" Target="../media/image3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Relationship Id="rId6" Type="http://schemas.openxmlformats.org/officeDocument/2006/relationships/image" Target="../media/image41.jpg"/><Relationship Id="rId7" Type="http://schemas.openxmlformats.org/officeDocument/2006/relationships/image" Target="../media/image37.jpg"/><Relationship Id="rId8" Type="http://schemas.openxmlformats.org/officeDocument/2006/relationships/image" Target="../media/image3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jpg"/><Relationship Id="rId5" Type="http://schemas.openxmlformats.org/officeDocument/2006/relationships/image" Target="../media/image4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jpg"/><Relationship Id="rId6" Type="http://schemas.openxmlformats.org/officeDocument/2006/relationships/image" Target="../media/image64.jpg"/><Relationship Id="rId7" Type="http://schemas.openxmlformats.org/officeDocument/2006/relationships/image" Target="../media/image65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6.jpg"/><Relationship Id="rId6" Type="http://schemas.openxmlformats.org/officeDocument/2006/relationships/image" Target="../media/image63.jpg"/><Relationship Id="rId7" Type="http://schemas.openxmlformats.org/officeDocument/2006/relationships/image" Target="../media/image64.jpg"/><Relationship Id="rId8" Type="http://schemas.openxmlformats.org/officeDocument/2006/relationships/image" Target="../media/image65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7.png"/><Relationship Id="rId4" Type="http://schemas.openxmlformats.org/officeDocument/2006/relationships/image" Target="../media/image68.jpg"/><Relationship Id="rId5" Type="http://schemas.openxmlformats.org/officeDocument/2006/relationships/image" Target="../media/image69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Relationship Id="rId3" Type="http://schemas.openxmlformats.org/officeDocument/2006/relationships/image" Target="../media/image6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6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6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6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71.jpg"/><Relationship Id="rId5" Type="http://schemas.openxmlformats.org/officeDocument/2006/relationships/image" Target="../media/image8.jpg"/><Relationship Id="rId6" Type="http://schemas.openxmlformats.org/officeDocument/2006/relationships/image" Target="../media/image1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8500" y="3937000"/>
            <a:ext cx="4123690" cy="307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dirty="0" sz="3600" spc="-13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dirty="0" sz="3600" spc="-37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55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dirty="0" sz="3600" spc="-120" i="1">
                <a:solidFill>
                  <a:srgbClr val="011993"/>
                </a:solidFill>
                <a:latin typeface="Calibri"/>
                <a:cs typeface="Calibri"/>
              </a:rPr>
              <a:t>mark.allman@case.edu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  <a:spcBef>
                <a:spcPts val="2465"/>
              </a:spcBef>
            </a:pPr>
            <a:r>
              <a:rPr dirty="0" sz="3600" spc="-505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dirty="0" sz="3600" spc="-1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75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dirty="0" sz="3600" spc="-254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dirty="0" sz="3600" spc="-1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204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6100" y="850900"/>
            <a:ext cx="956310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3911600" marR="5080" indent="-3898900">
              <a:lnSpc>
                <a:spcPts val="6400"/>
              </a:lnSpc>
              <a:spcBef>
                <a:spcPts val="380"/>
              </a:spcBef>
            </a:pPr>
            <a:r>
              <a:rPr dirty="0" sz="5400" spc="250">
                <a:solidFill>
                  <a:srgbClr val="011993"/>
                </a:solidFill>
              </a:rPr>
              <a:t>Computer </a:t>
            </a:r>
            <a:r>
              <a:rPr dirty="0" sz="5400" spc="215">
                <a:solidFill>
                  <a:srgbClr val="011993"/>
                </a:solidFill>
              </a:rPr>
              <a:t>Networks </a:t>
            </a:r>
            <a:r>
              <a:rPr dirty="0" sz="5400" spc="135">
                <a:solidFill>
                  <a:srgbClr val="011993"/>
                </a:solidFill>
              </a:rPr>
              <a:t>Overview,  </a:t>
            </a:r>
            <a:r>
              <a:rPr dirty="0" sz="5400" spc="240">
                <a:solidFill>
                  <a:srgbClr val="011993"/>
                </a:solidFill>
              </a:rPr>
              <a:t>Day</a:t>
            </a:r>
            <a:r>
              <a:rPr dirty="0" sz="5400" spc="270">
                <a:solidFill>
                  <a:srgbClr val="011993"/>
                </a:solidFill>
              </a:rPr>
              <a:t> </a:t>
            </a:r>
            <a:r>
              <a:rPr dirty="0" sz="5400" spc="110">
                <a:solidFill>
                  <a:srgbClr val="011993"/>
                </a:solidFill>
              </a:rPr>
              <a:t>1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4940300" y="7899400"/>
            <a:ext cx="5786120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dirty="0" sz="2400" spc="-70" i="1">
                <a:solidFill>
                  <a:srgbClr val="011993"/>
                </a:solidFill>
                <a:latin typeface="Calibri"/>
                <a:cs typeface="Calibri"/>
              </a:rPr>
              <a:t>“Oh, </a:t>
            </a:r>
            <a:r>
              <a:rPr dirty="0" sz="2400" spc="-135" i="1">
                <a:solidFill>
                  <a:srgbClr val="011993"/>
                </a:solidFill>
                <a:latin typeface="Calibri"/>
                <a:cs typeface="Calibri"/>
              </a:rPr>
              <a:t>oh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come take </a:t>
            </a:r>
            <a:r>
              <a:rPr dirty="0" sz="2400" spc="-170" i="1">
                <a:solidFill>
                  <a:srgbClr val="011993"/>
                </a:solidFill>
                <a:latin typeface="Calibri"/>
                <a:cs typeface="Calibri"/>
              </a:rPr>
              <a:t>my</a:t>
            </a:r>
            <a:r>
              <a:rPr dirty="0" sz="2400" spc="-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hand,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40"/>
              </a:lnSpc>
            </a:pPr>
            <a:r>
              <a:rPr dirty="0" sz="2400" spc="-145" i="1">
                <a:solidFill>
                  <a:srgbClr val="011993"/>
                </a:solidFill>
                <a:latin typeface="Calibri"/>
                <a:cs typeface="Calibri"/>
              </a:rPr>
              <a:t>We’re </a:t>
            </a: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ridin’ </a:t>
            </a:r>
            <a:r>
              <a:rPr dirty="0" sz="2400" spc="-135" i="1">
                <a:solidFill>
                  <a:srgbClr val="011993"/>
                </a:solidFill>
                <a:latin typeface="Calibri"/>
                <a:cs typeface="Calibri"/>
              </a:rPr>
              <a:t>out </a:t>
            </a:r>
            <a:r>
              <a:rPr dirty="0" sz="2400" spc="-140" i="1">
                <a:solidFill>
                  <a:srgbClr val="011993"/>
                </a:solidFill>
                <a:latin typeface="Calibri"/>
                <a:cs typeface="Calibri"/>
              </a:rPr>
              <a:t>tonight </a:t>
            </a:r>
            <a:r>
              <a:rPr dirty="0" sz="2400" spc="-145" i="1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dirty="0" sz="2400" spc="-110" i="1">
                <a:solidFill>
                  <a:srgbClr val="011993"/>
                </a:solidFill>
                <a:latin typeface="Calibri"/>
                <a:cs typeface="Calibri"/>
              </a:rPr>
              <a:t>promise</a:t>
            </a:r>
            <a:r>
              <a:rPr dirty="0" sz="2400" spc="-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35" i="1">
                <a:solidFill>
                  <a:srgbClr val="011993"/>
                </a:solidFill>
                <a:latin typeface="Calibri"/>
                <a:cs typeface="Calibri"/>
              </a:rPr>
              <a:t>land...”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0" y="2095500"/>
            <a:ext cx="4953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53300" y="5359400"/>
            <a:ext cx="3810000" cy="264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3657600" y="2476500"/>
            <a:ext cx="6350000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1079500" y="3883269"/>
            <a:ext cx="10172700" cy="2033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2078202" y="2979438"/>
            <a:ext cx="8835695" cy="378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1231900" y="1943100"/>
            <a:ext cx="29083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9495" y="2032000"/>
            <a:ext cx="5333505" cy="225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0300" y="2959100"/>
            <a:ext cx="1943100" cy="2834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7103" y="4315802"/>
            <a:ext cx="1845640" cy="2302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7400" y="6223000"/>
            <a:ext cx="3467100" cy="2463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30896" y="4699000"/>
            <a:ext cx="2223373" cy="4178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8500" y="6299200"/>
            <a:ext cx="2298700" cy="2311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4095496" y="4660391"/>
            <a:ext cx="4001261" cy="183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72500" y="2349500"/>
            <a:ext cx="2260600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4700" y="5956300"/>
            <a:ext cx="2628900" cy="295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62164" y="5319776"/>
            <a:ext cx="2692084" cy="300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3175000"/>
            <a:ext cx="4826000" cy="977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5308600" y="3683000"/>
            <a:ext cx="1837729" cy="1837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5493" y="2139196"/>
            <a:ext cx="3445518" cy="152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7400" y="2019300"/>
            <a:ext cx="42164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1500" y="4838700"/>
            <a:ext cx="35433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9400" y="7175500"/>
            <a:ext cx="2463800" cy="170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31426" y="7520093"/>
            <a:ext cx="2990106" cy="131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3600" y="5778500"/>
            <a:ext cx="4038600" cy="1276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5308600" y="3683000"/>
            <a:ext cx="1837729" cy="1837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5493" y="2139196"/>
            <a:ext cx="3445518" cy="152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7400" y="2019300"/>
            <a:ext cx="42164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1500" y="4838700"/>
            <a:ext cx="35433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9400" y="7175500"/>
            <a:ext cx="2463800" cy="170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31426" y="7520093"/>
            <a:ext cx="2990106" cy="131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3600" y="5778500"/>
            <a:ext cx="4038600" cy="1276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5664200" y="7112000"/>
            <a:ext cx="18288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4233" y="4119731"/>
            <a:ext cx="1780354" cy="1722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0374" y="1574800"/>
            <a:ext cx="1862908" cy="184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44100" y="2108200"/>
            <a:ext cx="1765300" cy="312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0900" y="4584700"/>
            <a:ext cx="1705570" cy="1721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7400" y="2108200"/>
            <a:ext cx="1968500" cy="196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9700" y="6832600"/>
            <a:ext cx="1549400" cy="156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28100" y="6527800"/>
            <a:ext cx="1828800" cy="173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78400" y="4572000"/>
            <a:ext cx="1765300" cy="176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1900" y="6311900"/>
            <a:ext cx="51054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4" name="object 4"/>
          <p:cNvSpPr/>
          <p:nvPr/>
        </p:nvSpPr>
        <p:spPr>
          <a:xfrm>
            <a:off x="5435600" y="1524000"/>
            <a:ext cx="3289300" cy="246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3100" y="3810000"/>
            <a:ext cx="5194300" cy="298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z="2400" spc="-135">
                <a:latin typeface="Arial"/>
                <a:cs typeface="Arial"/>
              </a:rPr>
              <a:t>2</a:t>
            </a:fld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0800" y="2552700"/>
            <a:ext cx="428625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All </a:t>
            </a:r>
            <a:r>
              <a:rPr dirty="0" sz="2400" spc="-90">
                <a:latin typeface="Arial"/>
                <a:cs typeface="Arial"/>
              </a:rPr>
              <a:t>material </a:t>
            </a:r>
            <a:r>
              <a:rPr dirty="0" sz="2400" spc="-80">
                <a:latin typeface="Arial"/>
                <a:cs typeface="Arial"/>
              </a:rPr>
              <a:t>copyright </a:t>
            </a:r>
            <a:r>
              <a:rPr dirty="0" sz="2400" spc="-120">
                <a:latin typeface="Arial"/>
                <a:cs typeface="Arial"/>
              </a:rPr>
              <a:t>2011—2018  </a:t>
            </a:r>
            <a:r>
              <a:rPr dirty="0" sz="2400" spc="-85">
                <a:latin typeface="Arial"/>
                <a:cs typeface="Arial"/>
              </a:rPr>
              <a:t>Mark </a:t>
            </a:r>
            <a:r>
              <a:rPr dirty="0" sz="2400" spc="-110">
                <a:latin typeface="Arial"/>
                <a:cs typeface="Arial"/>
              </a:rPr>
              <a:t>Allman,</a:t>
            </a:r>
            <a:r>
              <a:rPr dirty="0" sz="2400" spc="-6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All </a:t>
            </a:r>
            <a:r>
              <a:rPr dirty="0" sz="2400" spc="-75">
                <a:latin typeface="Arial"/>
                <a:cs typeface="Arial"/>
              </a:rPr>
              <a:t>rights </a:t>
            </a:r>
            <a:r>
              <a:rPr dirty="0" sz="2400" spc="-100">
                <a:latin typeface="Arial"/>
                <a:cs typeface="Arial"/>
              </a:rPr>
              <a:t>reservered.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4241800"/>
            <a:ext cx="7846059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 spc="-114">
                <a:latin typeface="Arial"/>
                <a:cs typeface="Arial"/>
              </a:rPr>
              <a:t>Acknowledgments: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ts val="2840"/>
              </a:lnSpc>
            </a:pPr>
            <a:r>
              <a:rPr dirty="0" sz="2400" spc="-25">
                <a:latin typeface="Arial"/>
                <a:cs typeface="Arial"/>
              </a:rPr>
              <a:t>- </a:t>
            </a:r>
            <a:r>
              <a:rPr dirty="0" sz="2400" spc="-185">
                <a:latin typeface="Arial"/>
                <a:cs typeface="Arial"/>
              </a:rPr>
              <a:t>Several </a:t>
            </a:r>
            <a:r>
              <a:rPr dirty="0" sz="2400" spc="-150">
                <a:latin typeface="Arial"/>
                <a:cs typeface="Arial"/>
              </a:rPr>
              <a:t>slides </a:t>
            </a:r>
            <a:r>
              <a:rPr dirty="0" sz="2400" spc="-190">
                <a:latin typeface="Arial"/>
                <a:cs typeface="Arial"/>
              </a:rPr>
              <a:t>and </a:t>
            </a:r>
            <a:r>
              <a:rPr dirty="0" sz="2400" spc="-185">
                <a:latin typeface="Arial"/>
                <a:cs typeface="Arial"/>
              </a:rPr>
              <a:t>ideas </a:t>
            </a:r>
            <a:r>
              <a:rPr dirty="0" sz="2400" spc="-75">
                <a:latin typeface="Arial"/>
                <a:cs typeface="Arial"/>
              </a:rPr>
              <a:t>in this </a:t>
            </a:r>
            <a:r>
              <a:rPr dirty="0" sz="2400" spc="-120">
                <a:latin typeface="Arial"/>
                <a:cs typeface="Arial"/>
              </a:rPr>
              <a:t>slide </a:t>
            </a:r>
            <a:r>
              <a:rPr dirty="0" sz="2400" spc="-110">
                <a:latin typeface="Arial"/>
                <a:cs typeface="Arial"/>
              </a:rPr>
              <a:t>set </a:t>
            </a:r>
            <a:r>
              <a:rPr dirty="0" sz="2400" spc="-125">
                <a:latin typeface="Arial"/>
                <a:cs typeface="Arial"/>
              </a:rPr>
              <a:t>come </a:t>
            </a:r>
            <a:r>
              <a:rPr dirty="0" sz="2400" spc="-35">
                <a:latin typeface="Arial"/>
                <a:cs typeface="Arial"/>
              </a:rPr>
              <a:t>from </a:t>
            </a:r>
            <a:r>
              <a:rPr dirty="0" sz="2400" spc="-175">
                <a:latin typeface="Arial"/>
                <a:cs typeface="Arial"/>
              </a:rPr>
              <a:t>Seth </a:t>
            </a:r>
            <a:r>
              <a:rPr dirty="0" sz="2400" spc="-95">
                <a:latin typeface="Arial"/>
                <a:cs typeface="Arial"/>
              </a:rPr>
              <a:t>Hall.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1900" y="6311900"/>
            <a:ext cx="51054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4" name="object 4"/>
          <p:cNvSpPr/>
          <p:nvPr/>
        </p:nvSpPr>
        <p:spPr>
          <a:xfrm>
            <a:off x="1346200" y="1485900"/>
            <a:ext cx="3810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2300" y="4978400"/>
            <a:ext cx="3962400" cy="298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1422400"/>
            <a:ext cx="2794000" cy="330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35600" y="1524000"/>
            <a:ext cx="3289300" cy="2463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3100" y="3810000"/>
            <a:ext cx="5194300" cy="298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3887" y="6858000"/>
            <a:ext cx="2745636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81900" y="6311900"/>
            <a:ext cx="51054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5" name="object 5"/>
          <p:cNvSpPr/>
          <p:nvPr/>
        </p:nvSpPr>
        <p:spPr>
          <a:xfrm>
            <a:off x="1346200" y="1485900"/>
            <a:ext cx="3810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2300" y="4978400"/>
            <a:ext cx="3962400" cy="298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82100" y="1422400"/>
            <a:ext cx="2794000" cy="330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35600" y="1524000"/>
            <a:ext cx="3289300" cy="2463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83100" y="3810000"/>
            <a:ext cx="5194300" cy="298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1727200" y="1524000"/>
            <a:ext cx="9550400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9360" y="1687095"/>
            <a:ext cx="9857168" cy="637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9360" y="1687095"/>
            <a:ext cx="9857740" cy="6379845"/>
          </a:xfrm>
          <a:custGeom>
            <a:avLst/>
            <a:gdLst/>
            <a:ahLst/>
            <a:cxnLst/>
            <a:rect l="l" t="t" r="r" b="b"/>
            <a:pathLst>
              <a:path w="9857740" h="6379845">
                <a:moveTo>
                  <a:pt x="0" y="4570498"/>
                </a:moveTo>
                <a:lnTo>
                  <a:pt x="8931496" y="0"/>
                </a:lnTo>
                <a:lnTo>
                  <a:pt x="9857167" y="1808910"/>
                </a:lnTo>
                <a:lnTo>
                  <a:pt x="925670" y="6379408"/>
                </a:lnTo>
                <a:lnTo>
                  <a:pt x="0" y="45704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67400" y="5295900"/>
            <a:ext cx="5613400" cy="358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1206500" y="2514600"/>
            <a:ext cx="1057910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663700"/>
            <a:ext cx="4445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3860800"/>
            <a:ext cx="9588500" cy="504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5472" y="4178982"/>
            <a:ext cx="0" cy="1297940"/>
          </a:xfrm>
          <a:custGeom>
            <a:avLst/>
            <a:gdLst/>
            <a:ahLst/>
            <a:cxnLst/>
            <a:rect l="l" t="t" r="r" b="b"/>
            <a:pathLst>
              <a:path w="0" h="1297939">
                <a:moveTo>
                  <a:pt x="-50800" y="648935"/>
                </a:moveTo>
                <a:lnTo>
                  <a:pt x="50800" y="648935"/>
                </a:lnTo>
              </a:path>
            </a:pathLst>
          </a:custGeom>
          <a:ln w="12978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7353" y="542605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396240" y="0"/>
                </a:moveTo>
                <a:lnTo>
                  <a:pt x="0" y="0"/>
                </a:lnTo>
                <a:lnTo>
                  <a:pt x="198120" y="396239"/>
                </a:lnTo>
                <a:lnTo>
                  <a:pt x="396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97353" y="3833541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4100" y="1346200"/>
            <a:ext cx="2438400" cy="264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8300" y="5867400"/>
            <a:ext cx="1638300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1740" y="2848490"/>
            <a:ext cx="1121410" cy="0"/>
          </a:xfrm>
          <a:custGeom>
            <a:avLst/>
            <a:gdLst/>
            <a:ahLst/>
            <a:cxnLst/>
            <a:rect l="l" t="t" r="r" b="b"/>
            <a:pathLst>
              <a:path w="1121410" h="0">
                <a:moveTo>
                  <a:pt x="0" y="0"/>
                </a:moveTo>
                <a:lnTo>
                  <a:pt x="50800" y="0"/>
                </a:lnTo>
                <a:lnTo>
                  <a:pt x="1070262" y="0"/>
                </a:lnTo>
                <a:lnTo>
                  <a:pt x="1121062" y="0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42002" y="265037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0" y="396239"/>
                </a:lnTo>
                <a:lnTo>
                  <a:pt x="396239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6300" y="265037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39" y="0"/>
                </a:moveTo>
                <a:lnTo>
                  <a:pt x="0" y="198120"/>
                </a:lnTo>
                <a:lnTo>
                  <a:pt x="396239" y="396239"/>
                </a:lnTo>
                <a:lnTo>
                  <a:pt x="396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1663700"/>
            <a:ext cx="4445000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355600"/>
            <a:ext cx="560133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65"/>
              <a:t> </a:t>
            </a:r>
            <a:r>
              <a:rPr dirty="0" spc="90"/>
              <a:t>Revisited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algn="just" marL="635000" marR="779145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35000" algn="l"/>
              </a:tabLst>
            </a:pPr>
            <a:r>
              <a:rPr dirty="0" sz="3800" spc="-180"/>
              <a:t>The </a:t>
            </a:r>
            <a:r>
              <a:rPr dirty="0" sz="3800" spc="-245"/>
              <a:t>scope </a:t>
            </a:r>
            <a:r>
              <a:rPr dirty="0" sz="3800" spc="-65"/>
              <a:t>of  </a:t>
            </a:r>
            <a:r>
              <a:rPr dirty="0" sz="3800" spc="-155" i="1">
                <a:latin typeface="Calibri"/>
                <a:cs typeface="Calibri"/>
              </a:rPr>
              <a:t>Internet use </a:t>
            </a:r>
            <a:r>
              <a:rPr dirty="0" sz="3800" spc="-229"/>
              <a:t>is  </a:t>
            </a:r>
            <a:r>
              <a:rPr dirty="0" sz="3800" spc="-320"/>
              <a:t>massive</a:t>
            </a:r>
            <a:endParaRPr sz="3800">
              <a:latin typeface="Calibri"/>
              <a:cs typeface="Calibri"/>
            </a:endParaRPr>
          </a:p>
          <a:p>
            <a:pPr marL="635000" marR="742950" indent="-571500">
              <a:lnSpc>
                <a:spcPct val="97200"/>
              </a:lnSpc>
              <a:spcBef>
                <a:spcPts val="2245"/>
              </a:spcBef>
              <a:buSzPct val="171052"/>
              <a:buChar char="•"/>
              <a:tabLst>
                <a:tab pos="635000" algn="l"/>
              </a:tabLst>
            </a:pPr>
            <a:r>
              <a:rPr dirty="0" sz="3800" spc="-180"/>
              <a:t>The </a:t>
            </a:r>
            <a:r>
              <a:rPr dirty="0" sz="3800" spc="-245"/>
              <a:t>scope </a:t>
            </a:r>
            <a:r>
              <a:rPr dirty="0" sz="3800" spc="-65"/>
              <a:t>of  </a:t>
            </a:r>
            <a:r>
              <a:rPr dirty="0" sz="3800" spc="-155" i="1">
                <a:latin typeface="Calibri"/>
                <a:cs typeface="Calibri"/>
              </a:rPr>
              <a:t>Internet  </a:t>
            </a:r>
            <a:r>
              <a:rPr dirty="0" sz="3800" spc="-190" i="1">
                <a:latin typeface="Calibri"/>
                <a:cs typeface="Calibri"/>
              </a:rPr>
              <a:t>technologies </a:t>
            </a:r>
            <a:r>
              <a:rPr dirty="0" sz="3800" spc="-229"/>
              <a:t>is  </a:t>
            </a:r>
            <a:r>
              <a:rPr dirty="0" sz="3800" spc="-320"/>
              <a:t>massive</a:t>
            </a:r>
            <a:endParaRPr sz="3800">
              <a:latin typeface="Calibri"/>
              <a:cs typeface="Calibri"/>
            </a:endParaRPr>
          </a:p>
          <a:p>
            <a:pPr marL="6350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635000" algn="l"/>
              </a:tabLst>
            </a:pPr>
            <a:r>
              <a:rPr dirty="0" sz="3800" spc="-135"/>
              <a:t>We </a:t>
            </a:r>
            <a:r>
              <a:rPr dirty="0" sz="3800" spc="-165"/>
              <a:t>cannot </a:t>
            </a:r>
            <a:r>
              <a:rPr dirty="0" sz="3800" spc="-175"/>
              <a:t>study  </a:t>
            </a:r>
            <a:r>
              <a:rPr dirty="0" sz="3800" spc="-140"/>
              <a:t>them </a:t>
            </a:r>
            <a:r>
              <a:rPr dirty="0" sz="3800" spc="-175"/>
              <a:t>all </a:t>
            </a:r>
            <a:r>
              <a:rPr dirty="0" sz="3800" spc="-114"/>
              <a:t>in </a:t>
            </a:r>
            <a:r>
              <a:rPr dirty="0" sz="3800" spc="-175"/>
              <a:t>one  </a:t>
            </a:r>
            <a:r>
              <a:rPr dirty="0" sz="3800" spc="-195"/>
              <a:t>semester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421880" y="1105153"/>
            <a:ext cx="2891790" cy="3937000"/>
          </a:xfrm>
          <a:prstGeom prst="rect">
            <a:avLst/>
          </a:prstGeom>
        </p:spPr>
        <p:txBody>
          <a:bodyPr wrap="square" lIns="0" tIns="354965" rIns="0" bIns="0" rtlCol="0" vert="horz">
            <a:spAutoFit/>
          </a:bodyPr>
          <a:lstStyle/>
          <a:p>
            <a:pPr marL="668020" indent="-56642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68020" algn="l"/>
                <a:tab pos="1910714" algn="l"/>
                <a:tab pos="2180590" algn="l"/>
              </a:tabLst>
            </a:pPr>
            <a:r>
              <a:rPr dirty="0" sz="3800" spc="-355">
                <a:latin typeface="Arial"/>
                <a:cs typeface="Arial"/>
              </a:rPr>
              <a:t>IP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65">
                <a:latin typeface="Arial"/>
                <a:cs typeface="Arial"/>
              </a:rPr>
              <a:t>(v4	</a:t>
            </a:r>
            <a:r>
              <a:rPr dirty="0" sz="3800" spc="10">
                <a:latin typeface="Arial"/>
                <a:cs typeface="Arial"/>
              </a:rPr>
              <a:t>/	</a:t>
            </a:r>
            <a:r>
              <a:rPr dirty="0" sz="3800" spc="-165">
                <a:latin typeface="Arial"/>
                <a:cs typeface="Arial"/>
              </a:rPr>
              <a:t>v6)</a:t>
            </a:r>
            <a:endParaRPr sz="3800">
              <a:latin typeface="Arial"/>
              <a:cs typeface="Arial"/>
            </a:endParaRPr>
          </a:p>
          <a:p>
            <a:pPr marL="6680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68020" algn="l"/>
              </a:tabLst>
            </a:pPr>
            <a:r>
              <a:rPr dirty="0" sz="3800" spc="-229">
                <a:latin typeface="Arial"/>
                <a:cs typeface="Arial"/>
              </a:rPr>
              <a:t>TCP</a:t>
            </a:r>
            <a:endParaRPr sz="3800">
              <a:latin typeface="Arial"/>
              <a:cs typeface="Arial"/>
            </a:endParaRPr>
          </a:p>
          <a:p>
            <a:pPr marL="6680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68020" algn="l"/>
              </a:tabLst>
            </a:pPr>
            <a:r>
              <a:rPr dirty="0" sz="3800" spc="-160">
                <a:latin typeface="Arial"/>
                <a:cs typeface="Arial"/>
              </a:rPr>
              <a:t>DNS</a:t>
            </a:r>
            <a:endParaRPr sz="3800">
              <a:latin typeface="Arial"/>
              <a:cs typeface="Arial"/>
            </a:endParaRPr>
          </a:p>
          <a:p>
            <a:pPr marL="6680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68020" algn="l"/>
              </a:tabLst>
            </a:pPr>
            <a:r>
              <a:rPr dirty="0" sz="3800" spc="-75">
                <a:latin typeface="Arial"/>
                <a:cs typeface="Arial"/>
              </a:rPr>
              <a:t>BitTorrent</a:t>
            </a:r>
            <a:endParaRPr sz="3800">
              <a:latin typeface="Arial"/>
              <a:cs typeface="Arial"/>
            </a:endParaRPr>
          </a:p>
          <a:p>
            <a:pPr marL="6680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68020" algn="l"/>
              </a:tabLst>
            </a:pPr>
            <a:r>
              <a:rPr dirty="0" sz="3800" spc="-130">
                <a:latin typeface="Arial"/>
                <a:cs typeface="Arial"/>
              </a:rPr>
              <a:t>DHCP</a:t>
            </a:r>
            <a:endParaRPr sz="3800">
              <a:latin typeface="Arial"/>
              <a:cs typeface="Arial"/>
            </a:endParaRPr>
          </a:p>
          <a:p>
            <a:pPr marL="6680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68020" algn="l"/>
              </a:tabLst>
            </a:pPr>
            <a:r>
              <a:rPr dirty="0" sz="3800" spc="-65">
                <a:latin typeface="Arial"/>
                <a:cs typeface="Arial"/>
              </a:rPr>
              <a:t>NAT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0780" y="4953000"/>
            <a:ext cx="277812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9120" indent="-56642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79120" algn="l"/>
              </a:tabLst>
            </a:pPr>
            <a:r>
              <a:rPr dirty="0" sz="3800" spc="-165">
                <a:latin typeface="Arial"/>
                <a:cs typeface="Arial"/>
              </a:rPr>
              <a:t>End-to-end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7200" y="5232400"/>
            <a:ext cx="1701164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5">
                <a:latin typeface="Arial"/>
                <a:cs typeface="Arial"/>
              </a:rPr>
              <a:t>pri</a:t>
            </a:r>
            <a:r>
              <a:rPr dirty="0" sz="3800" spc="-155">
                <a:latin typeface="Arial"/>
                <a:cs typeface="Arial"/>
              </a:rPr>
              <a:t>nci</a:t>
            </a:r>
            <a:r>
              <a:rPr dirty="0" sz="3800" spc="-114">
                <a:latin typeface="Arial"/>
                <a:cs typeface="Arial"/>
              </a:rPr>
              <a:t>pl</a:t>
            </a:r>
            <a:r>
              <a:rPr dirty="0" sz="3800" spc="-295"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980" y="5816600"/>
            <a:ext cx="3126105" cy="300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9920" indent="-56642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9920" algn="l"/>
              </a:tabLst>
            </a:pPr>
            <a:r>
              <a:rPr dirty="0" sz="3800" spc="-170">
                <a:latin typeface="Arial"/>
                <a:cs typeface="Arial"/>
              </a:rPr>
              <a:t>Fiber</a:t>
            </a:r>
            <a:r>
              <a:rPr dirty="0" sz="3800" spc="-45">
                <a:latin typeface="Arial"/>
                <a:cs typeface="Arial"/>
              </a:rPr>
              <a:t> </a:t>
            </a:r>
            <a:r>
              <a:rPr dirty="0" sz="3800" spc="-90">
                <a:latin typeface="Arial"/>
                <a:cs typeface="Arial"/>
              </a:rPr>
              <a:t>Optics</a:t>
            </a:r>
            <a:endParaRPr sz="3800">
              <a:latin typeface="Arial"/>
              <a:cs typeface="Arial"/>
            </a:endParaRPr>
          </a:p>
          <a:p>
            <a:pPr marL="6299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29920" algn="l"/>
              </a:tabLst>
            </a:pPr>
            <a:r>
              <a:rPr dirty="0" sz="3800" spc="-160">
                <a:latin typeface="Arial"/>
                <a:cs typeface="Arial"/>
              </a:rPr>
              <a:t>HTTP</a:t>
            </a:r>
            <a:endParaRPr sz="3800">
              <a:latin typeface="Arial"/>
              <a:cs typeface="Arial"/>
            </a:endParaRPr>
          </a:p>
          <a:p>
            <a:pPr marL="6299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29920" algn="l"/>
              </a:tabLst>
            </a:pPr>
            <a:r>
              <a:rPr dirty="0" sz="3800" spc="-280">
                <a:latin typeface="Arial"/>
                <a:cs typeface="Arial"/>
              </a:rPr>
              <a:t>Email</a:t>
            </a:r>
            <a:endParaRPr sz="3800">
              <a:latin typeface="Arial"/>
              <a:cs typeface="Arial"/>
            </a:endParaRPr>
          </a:p>
          <a:p>
            <a:pPr marL="6299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29920" algn="l"/>
              </a:tabLst>
            </a:pPr>
            <a:r>
              <a:rPr dirty="0" sz="3800" spc="-185">
                <a:latin typeface="Arial"/>
                <a:cs typeface="Arial"/>
              </a:rPr>
              <a:t>UDP</a:t>
            </a:r>
            <a:endParaRPr sz="3800">
              <a:latin typeface="Arial"/>
              <a:cs typeface="Arial"/>
            </a:endParaRPr>
          </a:p>
          <a:p>
            <a:pPr marL="629920" indent="-566420">
              <a:lnSpc>
                <a:spcPct val="100000"/>
              </a:lnSpc>
              <a:spcBef>
                <a:spcPts val="40"/>
              </a:spcBef>
              <a:buSzPct val="171052"/>
              <a:buChar char="•"/>
              <a:tabLst>
                <a:tab pos="629920" algn="l"/>
              </a:tabLst>
            </a:pPr>
            <a:r>
              <a:rPr dirty="0" sz="3800" spc="-210">
                <a:latin typeface="Arial"/>
                <a:cs typeface="Arial"/>
              </a:rPr>
              <a:t>Late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195">
                <a:latin typeface="Arial"/>
                <a:cs typeface="Arial"/>
              </a:rPr>
              <a:t>binding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841500"/>
            <a:ext cx="8666480" cy="10490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584200" marR="5080" indent="-571500">
              <a:lnSpc>
                <a:spcPct val="76800"/>
              </a:lnSpc>
              <a:spcBef>
                <a:spcPts val="1155"/>
              </a:spcBef>
              <a:buSzPct val="171052"/>
              <a:buChar char="•"/>
              <a:tabLst>
                <a:tab pos="584200" algn="l"/>
                <a:tab pos="3278504" algn="l"/>
              </a:tabLst>
            </a:pPr>
            <a:r>
              <a:rPr dirty="0" sz="3800" spc="-310">
                <a:latin typeface="Arial"/>
                <a:cs typeface="Arial"/>
              </a:rPr>
              <a:t>Since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65">
                <a:latin typeface="Arial"/>
                <a:cs typeface="Arial"/>
              </a:rPr>
              <a:t>cannot </a:t>
            </a:r>
            <a:r>
              <a:rPr dirty="0" sz="3800" spc="-135">
                <a:latin typeface="Arial"/>
                <a:cs typeface="Arial"/>
              </a:rPr>
              <a:t>cover </a:t>
            </a:r>
            <a:r>
              <a:rPr dirty="0" sz="3800" spc="-160">
                <a:latin typeface="Arial"/>
                <a:cs typeface="Arial"/>
              </a:rPr>
              <a:t>everything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5">
                <a:latin typeface="Arial"/>
                <a:cs typeface="Arial"/>
              </a:rPr>
              <a:t>will  </a:t>
            </a:r>
            <a:r>
              <a:rPr dirty="0" sz="3800" spc="-210">
                <a:latin typeface="Arial"/>
                <a:cs typeface="Arial"/>
              </a:rPr>
              <a:t>focus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14">
                <a:latin typeface="Arial"/>
                <a:cs typeface="Arial"/>
              </a:rPr>
              <a:t>on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30">
                <a:latin typeface="Arial"/>
                <a:cs typeface="Arial"/>
              </a:rPr>
              <a:t>two	</a:t>
            </a:r>
            <a:r>
              <a:rPr dirty="0" sz="3800" spc="-300">
                <a:latin typeface="Arial"/>
                <a:cs typeface="Arial"/>
              </a:rPr>
              <a:t>areas.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55600"/>
            <a:ext cx="38595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5"/>
              <a:t>Our</a:t>
            </a:r>
            <a:r>
              <a:rPr dirty="0" spc="250"/>
              <a:t> </a:t>
            </a:r>
            <a:r>
              <a:rPr dirty="0" spc="204"/>
              <a:t>Scope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841500"/>
            <a:ext cx="8691880" cy="41275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596900" marR="17780" indent="-571500">
              <a:lnSpc>
                <a:spcPct val="76800"/>
              </a:lnSpc>
              <a:spcBef>
                <a:spcPts val="1155"/>
              </a:spcBef>
              <a:buSzPct val="171052"/>
              <a:buChar char="•"/>
              <a:tabLst>
                <a:tab pos="596900" algn="l"/>
                <a:tab pos="3291204" algn="l"/>
              </a:tabLst>
            </a:pPr>
            <a:r>
              <a:rPr dirty="0" sz="3800" spc="-310">
                <a:latin typeface="Arial"/>
                <a:cs typeface="Arial"/>
              </a:rPr>
              <a:t>Since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65">
                <a:latin typeface="Arial"/>
                <a:cs typeface="Arial"/>
              </a:rPr>
              <a:t>cannot </a:t>
            </a:r>
            <a:r>
              <a:rPr dirty="0" sz="3800" spc="-135">
                <a:latin typeface="Arial"/>
                <a:cs typeface="Arial"/>
              </a:rPr>
              <a:t>cover </a:t>
            </a:r>
            <a:r>
              <a:rPr dirty="0" sz="3800" spc="-160">
                <a:latin typeface="Arial"/>
                <a:cs typeface="Arial"/>
              </a:rPr>
              <a:t>everything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5">
                <a:latin typeface="Arial"/>
                <a:cs typeface="Arial"/>
              </a:rPr>
              <a:t>will  </a:t>
            </a:r>
            <a:r>
              <a:rPr dirty="0" sz="3800" spc="-210">
                <a:latin typeface="Arial"/>
                <a:cs typeface="Arial"/>
              </a:rPr>
              <a:t>focus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14">
                <a:latin typeface="Arial"/>
                <a:cs typeface="Arial"/>
              </a:rPr>
              <a:t>on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30">
                <a:latin typeface="Arial"/>
                <a:cs typeface="Arial"/>
              </a:rPr>
              <a:t>two	</a:t>
            </a:r>
            <a:r>
              <a:rPr dirty="0" sz="3800" spc="-300">
                <a:latin typeface="Arial"/>
                <a:cs typeface="Arial"/>
              </a:rPr>
              <a:t>areas.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1440"/>
              </a:spcBef>
              <a:buSzPct val="171052"/>
              <a:buFont typeface="Arial"/>
              <a:buChar char="•"/>
              <a:tabLst>
                <a:tab pos="1041400" algn="l"/>
              </a:tabLst>
            </a:pPr>
            <a:r>
              <a:rPr dirty="0" sz="3800" spc="-180" i="1">
                <a:latin typeface="Calibri"/>
                <a:cs typeface="Calibri"/>
              </a:rPr>
              <a:t>Fundamentals</a:t>
            </a:r>
            <a:r>
              <a:rPr dirty="0" sz="3800" spc="-18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  <a:p>
            <a:pPr lvl="2" marL="14859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485900" algn="l"/>
                <a:tab pos="2271395" algn="l"/>
              </a:tabLst>
            </a:pPr>
            <a:r>
              <a:rPr dirty="0" sz="3800" spc="-265">
                <a:latin typeface="Arial"/>
                <a:cs typeface="Arial"/>
              </a:rPr>
              <a:t>key	</a:t>
            </a:r>
            <a:r>
              <a:rPr dirty="0" sz="3800" spc="-160">
                <a:latin typeface="Arial"/>
                <a:cs typeface="Arial"/>
              </a:rPr>
              <a:t>abstractions</a:t>
            </a:r>
            <a:endParaRPr sz="3800">
              <a:latin typeface="Arial"/>
              <a:cs typeface="Arial"/>
            </a:endParaRPr>
          </a:p>
          <a:p>
            <a:pPr lvl="2" marL="14859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485900" algn="l"/>
              </a:tabLst>
            </a:pPr>
            <a:r>
              <a:rPr dirty="0" sz="3800" spc="-275">
                <a:latin typeface="Arial"/>
                <a:cs typeface="Arial"/>
              </a:rPr>
              <a:t>design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45">
                <a:latin typeface="Arial"/>
                <a:cs typeface="Arial"/>
              </a:rPr>
              <a:t>criteria</a:t>
            </a:r>
            <a:endParaRPr sz="3800">
              <a:latin typeface="Arial"/>
              <a:cs typeface="Arial"/>
            </a:endParaRPr>
          </a:p>
          <a:p>
            <a:pPr lvl="2" marL="14859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485900" algn="l"/>
              </a:tabLst>
            </a:pPr>
            <a:r>
              <a:rPr dirty="0" sz="3800" spc="-210">
                <a:latin typeface="Arial"/>
                <a:cs typeface="Arial"/>
              </a:rPr>
              <a:t>engineering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35">
                <a:latin typeface="Arial"/>
                <a:cs typeface="Arial"/>
              </a:rPr>
              <a:t>tradeoffs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841500"/>
            <a:ext cx="9454515" cy="68326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622300" marR="755015" indent="-571500">
              <a:lnSpc>
                <a:spcPct val="76800"/>
              </a:lnSpc>
              <a:spcBef>
                <a:spcPts val="1155"/>
              </a:spcBef>
              <a:buSzPct val="171052"/>
              <a:buChar char="•"/>
              <a:tabLst>
                <a:tab pos="622300" algn="l"/>
                <a:tab pos="3316604" algn="l"/>
              </a:tabLst>
            </a:pPr>
            <a:r>
              <a:rPr dirty="0" sz="3800" spc="-310">
                <a:latin typeface="Arial"/>
                <a:cs typeface="Arial"/>
              </a:rPr>
              <a:t>Since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65">
                <a:latin typeface="Arial"/>
                <a:cs typeface="Arial"/>
              </a:rPr>
              <a:t>cannot </a:t>
            </a:r>
            <a:r>
              <a:rPr dirty="0" sz="3800" spc="-135">
                <a:latin typeface="Arial"/>
                <a:cs typeface="Arial"/>
              </a:rPr>
              <a:t>cover </a:t>
            </a:r>
            <a:r>
              <a:rPr dirty="0" sz="3800" spc="-160">
                <a:latin typeface="Arial"/>
                <a:cs typeface="Arial"/>
              </a:rPr>
              <a:t>everything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15">
                <a:latin typeface="Arial"/>
                <a:cs typeface="Arial"/>
              </a:rPr>
              <a:t>will  </a:t>
            </a:r>
            <a:r>
              <a:rPr dirty="0" sz="3800" spc="-210">
                <a:latin typeface="Arial"/>
                <a:cs typeface="Arial"/>
              </a:rPr>
              <a:t>focus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14">
                <a:latin typeface="Arial"/>
                <a:cs typeface="Arial"/>
              </a:rPr>
              <a:t>on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30">
                <a:latin typeface="Arial"/>
                <a:cs typeface="Arial"/>
              </a:rPr>
              <a:t>two	</a:t>
            </a:r>
            <a:r>
              <a:rPr dirty="0" sz="3800" spc="-300">
                <a:latin typeface="Arial"/>
                <a:cs typeface="Arial"/>
              </a:rPr>
              <a:t>areas.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1440"/>
              </a:spcBef>
              <a:buSzPct val="171052"/>
              <a:buFont typeface="Arial"/>
              <a:buChar char="•"/>
              <a:tabLst>
                <a:tab pos="1066800" algn="l"/>
              </a:tabLst>
            </a:pPr>
            <a:r>
              <a:rPr dirty="0" sz="3800" spc="-180" i="1">
                <a:latin typeface="Calibri"/>
                <a:cs typeface="Calibri"/>
              </a:rPr>
              <a:t>Fundamentals</a:t>
            </a:r>
            <a:r>
              <a:rPr dirty="0" sz="3800" spc="-18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  <a:p>
            <a:pPr lvl="2" marL="15113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511300" algn="l"/>
                <a:tab pos="2296795" algn="l"/>
              </a:tabLst>
            </a:pPr>
            <a:r>
              <a:rPr dirty="0" sz="3800" spc="-265">
                <a:latin typeface="Arial"/>
                <a:cs typeface="Arial"/>
              </a:rPr>
              <a:t>key	</a:t>
            </a:r>
            <a:r>
              <a:rPr dirty="0" sz="3800" spc="-160">
                <a:latin typeface="Arial"/>
                <a:cs typeface="Arial"/>
              </a:rPr>
              <a:t>abstractions</a:t>
            </a:r>
            <a:endParaRPr sz="3800">
              <a:latin typeface="Arial"/>
              <a:cs typeface="Arial"/>
            </a:endParaRPr>
          </a:p>
          <a:p>
            <a:pPr lvl="2" marL="15113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511300" algn="l"/>
              </a:tabLst>
            </a:pPr>
            <a:r>
              <a:rPr dirty="0" sz="3800" spc="-275">
                <a:latin typeface="Arial"/>
                <a:cs typeface="Arial"/>
              </a:rPr>
              <a:t>design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45">
                <a:latin typeface="Arial"/>
                <a:cs typeface="Arial"/>
              </a:rPr>
              <a:t>criteria</a:t>
            </a:r>
            <a:endParaRPr sz="3800">
              <a:latin typeface="Arial"/>
              <a:cs typeface="Arial"/>
            </a:endParaRPr>
          </a:p>
          <a:p>
            <a:pPr lvl="2" marL="15113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511300" algn="l"/>
              </a:tabLst>
            </a:pPr>
            <a:r>
              <a:rPr dirty="0" sz="3800" spc="-210">
                <a:latin typeface="Arial"/>
                <a:cs typeface="Arial"/>
              </a:rPr>
              <a:t>engineering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35">
                <a:latin typeface="Arial"/>
                <a:cs typeface="Arial"/>
              </a:rPr>
              <a:t>tradeoffs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1340"/>
              </a:spcBef>
              <a:buSzPct val="171052"/>
              <a:buFont typeface="Arial"/>
              <a:buChar char="•"/>
              <a:tabLst>
                <a:tab pos="1066800" algn="l"/>
              </a:tabLst>
            </a:pPr>
            <a:r>
              <a:rPr dirty="0" sz="3800" spc="-130" i="1">
                <a:latin typeface="Calibri"/>
                <a:cs typeface="Calibri"/>
              </a:rPr>
              <a:t>Exemplars</a:t>
            </a:r>
            <a:r>
              <a:rPr dirty="0" sz="3800" spc="-13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  <a:p>
            <a:pPr lvl="2" marL="1511300" marR="30480" indent="-571500">
              <a:lnSpc>
                <a:spcPct val="76800"/>
              </a:lnSpc>
              <a:spcBef>
                <a:spcPts val="2500"/>
              </a:spcBef>
              <a:buSzPct val="171052"/>
              <a:buChar char="•"/>
              <a:tabLst>
                <a:tab pos="1511300" algn="l"/>
                <a:tab pos="3515360" algn="l"/>
              </a:tabLst>
            </a:pPr>
            <a:r>
              <a:rPr dirty="0" sz="3800" spc="-95">
                <a:latin typeface="Arial"/>
                <a:cs typeface="Arial"/>
              </a:rPr>
              <a:t>particular	</a:t>
            </a:r>
            <a:r>
              <a:rPr dirty="0" sz="3800" spc="-145">
                <a:latin typeface="Arial"/>
                <a:cs typeface="Arial"/>
              </a:rPr>
              <a:t>(common </a:t>
            </a:r>
            <a:r>
              <a:rPr dirty="0" sz="3800" spc="-160">
                <a:latin typeface="Arial"/>
                <a:cs typeface="Arial"/>
              </a:rPr>
              <a:t>&amp; </a:t>
            </a:r>
            <a:r>
              <a:rPr dirty="0" sz="3800" spc="-130">
                <a:latin typeface="Arial"/>
                <a:cs typeface="Arial"/>
              </a:rPr>
              <a:t>crucial) </a:t>
            </a:r>
            <a:r>
              <a:rPr dirty="0" sz="3800" spc="-70">
                <a:latin typeface="Arial"/>
                <a:cs typeface="Arial"/>
              </a:rPr>
              <a:t>protocols  </a:t>
            </a:r>
            <a:r>
              <a:rPr dirty="0" sz="3800" spc="-295">
                <a:latin typeface="Arial"/>
                <a:cs typeface="Arial"/>
              </a:rPr>
              <a:t>and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200">
                <a:latin typeface="Arial"/>
                <a:cs typeface="Arial"/>
              </a:rPr>
              <a:t>services</a:t>
            </a:r>
            <a:endParaRPr sz="3800">
              <a:latin typeface="Arial"/>
              <a:cs typeface="Arial"/>
            </a:endParaRPr>
          </a:p>
          <a:p>
            <a:pPr lvl="2" marL="1511300" indent="-571500">
              <a:lnSpc>
                <a:spcPct val="100000"/>
              </a:lnSpc>
              <a:spcBef>
                <a:spcPts val="1340"/>
              </a:spcBef>
              <a:buSzPct val="171052"/>
              <a:buChar char="•"/>
              <a:tabLst>
                <a:tab pos="1511300" algn="l"/>
              </a:tabLst>
            </a:pPr>
            <a:r>
              <a:rPr dirty="0" sz="3800" spc="-280">
                <a:latin typeface="Arial"/>
                <a:cs typeface="Arial"/>
              </a:rPr>
              <a:t>e.g., </a:t>
            </a:r>
            <a:r>
              <a:rPr dirty="0" sz="3800" spc="-400">
                <a:latin typeface="Arial"/>
                <a:cs typeface="Arial"/>
              </a:rPr>
              <a:t>IP,TCP, </a:t>
            </a:r>
            <a:r>
              <a:rPr dirty="0" sz="3800" spc="-175">
                <a:latin typeface="Arial"/>
                <a:cs typeface="Arial"/>
              </a:rPr>
              <a:t>DNS, </a:t>
            </a:r>
            <a:r>
              <a:rPr dirty="0" sz="3800" spc="-285">
                <a:latin typeface="Arial"/>
                <a:cs typeface="Arial"/>
              </a:rPr>
              <a:t>HTTP,</a:t>
            </a:r>
            <a:r>
              <a:rPr dirty="0" sz="3800" spc="-685">
                <a:latin typeface="Arial"/>
                <a:cs typeface="Arial"/>
              </a:rPr>
              <a:t> </a:t>
            </a:r>
            <a:r>
              <a:rPr dirty="0" sz="3800" spc="-120">
                <a:latin typeface="Arial"/>
                <a:cs typeface="Arial"/>
              </a:rPr>
              <a:t>etc.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8484" y="1917700"/>
            <a:ext cx="10333355" cy="66675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651510" marR="264795" indent="-575945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52145" algn="l"/>
              </a:tabLst>
            </a:pPr>
            <a:r>
              <a:rPr dirty="0" sz="3800" spc="-135">
                <a:latin typeface="Arial"/>
                <a:cs typeface="Arial"/>
              </a:rPr>
              <a:t>We </a:t>
            </a:r>
            <a:r>
              <a:rPr dirty="0" sz="3800" spc="-215" i="1">
                <a:latin typeface="Calibri"/>
                <a:cs typeface="Calibri"/>
              </a:rPr>
              <a:t>will not </a:t>
            </a:r>
            <a:r>
              <a:rPr dirty="0" sz="3800" spc="-254">
                <a:latin typeface="Arial"/>
                <a:cs typeface="Arial"/>
              </a:rPr>
              <a:t>be </a:t>
            </a:r>
            <a:r>
              <a:rPr dirty="0" sz="3800" spc="-200">
                <a:latin typeface="Arial"/>
                <a:cs typeface="Arial"/>
              </a:rPr>
              <a:t>studying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15">
                <a:latin typeface="Arial"/>
                <a:cs typeface="Arial"/>
              </a:rPr>
              <a:t>nitty gritty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5">
                <a:latin typeface="Arial"/>
                <a:cs typeface="Arial"/>
              </a:rPr>
              <a:t>putting  </a:t>
            </a:r>
            <a:r>
              <a:rPr dirty="0" sz="3800" spc="-85">
                <a:latin typeface="Arial"/>
                <a:cs typeface="Arial"/>
              </a:rPr>
              <a:t>together </a:t>
            </a:r>
            <a:r>
              <a:rPr dirty="0" sz="3800" spc="-65">
                <a:latin typeface="Arial"/>
                <a:cs typeface="Arial"/>
              </a:rPr>
              <a:t>of</a:t>
            </a:r>
            <a:r>
              <a:rPr dirty="0" sz="3800" spc="70">
                <a:latin typeface="Arial"/>
                <a:cs typeface="Arial"/>
              </a:rPr>
              <a:t> </a:t>
            </a:r>
            <a:r>
              <a:rPr dirty="0" sz="3800" spc="-90">
                <a:latin typeface="Arial"/>
                <a:cs typeface="Arial"/>
              </a:rPr>
              <a:t>networks</a:t>
            </a:r>
            <a:endParaRPr sz="3800">
              <a:latin typeface="Arial"/>
              <a:cs typeface="Arial"/>
            </a:endParaRPr>
          </a:p>
          <a:p>
            <a:pPr lvl="1" marL="1096010" indent="-57594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96645" algn="l"/>
                <a:tab pos="1798955" algn="l"/>
                <a:tab pos="4323715" algn="l"/>
                <a:tab pos="6418580" algn="l"/>
              </a:tabLst>
            </a:pPr>
            <a:r>
              <a:rPr dirty="0" sz="3800" spc="-195">
                <a:latin typeface="Arial"/>
                <a:cs typeface="Arial"/>
              </a:rPr>
              <a:t>we	</a:t>
            </a:r>
            <a:r>
              <a:rPr dirty="0" sz="3800" spc="-215" i="1">
                <a:latin typeface="Calibri"/>
                <a:cs typeface="Calibri"/>
              </a:rPr>
              <a:t>will</a:t>
            </a:r>
            <a:r>
              <a:rPr dirty="0" sz="3800" spc="204" i="1">
                <a:latin typeface="Calibri"/>
                <a:cs typeface="Calibri"/>
              </a:rPr>
              <a:t> </a:t>
            </a:r>
            <a:r>
              <a:rPr dirty="0" sz="3800" spc="-215" i="1">
                <a:latin typeface="Calibri"/>
                <a:cs typeface="Calibri"/>
              </a:rPr>
              <a:t>not</a:t>
            </a:r>
            <a:r>
              <a:rPr dirty="0" sz="3800" spc="204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learn	</a:t>
            </a:r>
            <a:r>
              <a:rPr dirty="0" sz="3800" spc="95">
                <a:latin typeface="Arial"/>
                <a:cs typeface="Arial"/>
              </a:rPr>
              <a:t>to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90">
                <a:latin typeface="Arial"/>
                <a:cs typeface="Arial"/>
              </a:rPr>
              <a:t>setup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50">
                <a:latin typeface="Arial"/>
                <a:cs typeface="Arial"/>
              </a:rPr>
              <a:t>cable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95">
                <a:latin typeface="Arial"/>
                <a:cs typeface="Arial"/>
              </a:rPr>
              <a:t>modem</a:t>
            </a:r>
            <a:endParaRPr sz="3800">
              <a:latin typeface="Arial"/>
              <a:cs typeface="Arial"/>
            </a:endParaRPr>
          </a:p>
          <a:p>
            <a:pPr lvl="1" marL="1096010" indent="-575945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96645" algn="l"/>
                <a:tab pos="1798955" algn="l"/>
                <a:tab pos="4323715" algn="l"/>
                <a:tab pos="7178675" algn="l"/>
              </a:tabLst>
            </a:pPr>
            <a:r>
              <a:rPr dirty="0" sz="3800" spc="-195">
                <a:latin typeface="Arial"/>
                <a:cs typeface="Arial"/>
              </a:rPr>
              <a:t>we	</a:t>
            </a:r>
            <a:r>
              <a:rPr dirty="0" sz="3800" spc="-215" i="1">
                <a:latin typeface="Calibri"/>
                <a:cs typeface="Calibri"/>
              </a:rPr>
              <a:t>will</a:t>
            </a:r>
            <a:r>
              <a:rPr dirty="0" sz="3800" spc="204" i="1">
                <a:latin typeface="Calibri"/>
                <a:cs typeface="Calibri"/>
              </a:rPr>
              <a:t> </a:t>
            </a:r>
            <a:r>
              <a:rPr dirty="0" sz="3800" spc="-215" i="1">
                <a:latin typeface="Calibri"/>
                <a:cs typeface="Calibri"/>
              </a:rPr>
              <a:t>not</a:t>
            </a:r>
            <a:r>
              <a:rPr dirty="0" sz="3800" spc="204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learn	</a:t>
            </a:r>
            <a:r>
              <a:rPr dirty="0" sz="3800" spc="95">
                <a:latin typeface="Arial"/>
                <a:cs typeface="Arial"/>
              </a:rPr>
              <a:t>to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150">
                <a:latin typeface="Arial"/>
                <a:cs typeface="Arial"/>
              </a:rPr>
              <a:t>configure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55">
                <a:latin typeface="Arial"/>
                <a:cs typeface="Arial"/>
              </a:rPr>
              <a:t>Cisco</a:t>
            </a:r>
            <a:r>
              <a:rPr dirty="0" sz="3800" spc="-20">
                <a:latin typeface="Arial"/>
                <a:cs typeface="Arial"/>
              </a:rPr>
              <a:t> </a:t>
            </a:r>
            <a:r>
              <a:rPr dirty="0" sz="3800" spc="10">
                <a:latin typeface="Arial"/>
                <a:cs typeface="Arial"/>
              </a:rPr>
              <a:t>router</a:t>
            </a:r>
            <a:endParaRPr sz="3800">
              <a:latin typeface="Arial"/>
              <a:cs typeface="Arial"/>
            </a:endParaRPr>
          </a:p>
          <a:p>
            <a:pPr lvl="1" marL="1096010" marR="55880" indent="-575945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96645" algn="l"/>
                <a:tab pos="1798955" algn="l"/>
                <a:tab pos="4094479" algn="l"/>
                <a:tab pos="4323715" algn="l"/>
                <a:tab pos="7313295" algn="l"/>
              </a:tabLst>
            </a:pPr>
            <a:r>
              <a:rPr dirty="0" sz="3800" spc="-195">
                <a:latin typeface="Arial"/>
                <a:cs typeface="Arial"/>
              </a:rPr>
              <a:t>we	</a:t>
            </a:r>
            <a:r>
              <a:rPr dirty="0" sz="3800" spc="-215" i="1">
                <a:latin typeface="Calibri"/>
                <a:cs typeface="Calibri"/>
              </a:rPr>
              <a:t>will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215" i="1">
                <a:latin typeface="Calibri"/>
                <a:cs typeface="Calibri"/>
              </a:rPr>
              <a:t>not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learn	</a:t>
            </a:r>
            <a:r>
              <a:rPr dirty="0" sz="3800" spc="95">
                <a:latin typeface="Arial"/>
                <a:cs typeface="Arial"/>
              </a:rPr>
              <a:t>to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350">
                <a:latin typeface="Arial"/>
                <a:cs typeface="Arial"/>
              </a:rPr>
              <a:t>assign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130">
                <a:latin typeface="Arial"/>
                <a:cs typeface="Arial"/>
              </a:rPr>
              <a:t>static	</a:t>
            </a:r>
            <a:r>
              <a:rPr dirty="0" sz="3800" spc="-355">
                <a:latin typeface="Arial"/>
                <a:cs typeface="Arial"/>
              </a:rPr>
              <a:t>IP </a:t>
            </a:r>
            <a:r>
              <a:rPr dirty="0" sz="3800" spc="-295">
                <a:latin typeface="Arial"/>
                <a:cs typeface="Arial"/>
              </a:rPr>
              <a:t>addresses </a:t>
            </a:r>
            <a:r>
              <a:rPr dirty="0" sz="3800" spc="95">
                <a:latin typeface="Arial"/>
                <a:cs typeface="Arial"/>
              </a:rPr>
              <a:t>to  </a:t>
            </a:r>
            <a:r>
              <a:rPr dirty="0" sz="3800" spc="-80">
                <a:latin typeface="Arial"/>
                <a:cs typeface="Arial"/>
              </a:rPr>
              <a:t>your</a:t>
            </a:r>
            <a:r>
              <a:rPr dirty="0" sz="3800" spc="-470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Windows	</a:t>
            </a:r>
            <a:r>
              <a:rPr dirty="0" sz="3800" spc="-100">
                <a:latin typeface="Arial"/>
                <a:cs typeface="Arial"/>
              </a:rPr>
              <a:t>box</a:t>
            </a:r>
            <a:endParaRPr sz="3800">
              <a:latin typeface="Arial"/>
              <a:cs typeface="Arial"/>
            </a:endParaRPr>
          </a:p>
          <a:p>
            <a:pPr lvl="1" marL="1096010" marR="51435" indent="-575945">
              <a:lnSpc>
                <a:spcPts val="4400"/>
              </a:lnSpc>
              <a:spcBef>
                <a:spcPts val="2400"/>
              </a:spcBef>
              <a:buSzPct val="171052"/>
              <a:buChar char="•"/>
              <a:tabLst>
                <a:tab pos="1096645" algn="l"/>
                <a:tab pos="1798955" algn="l"/>
                <a:tab pos="2804160" algn="l"/>
                <a:tab pos="4169410" algn="l"/>
                <a:tab pos="4323715" algn="l"/>
                <a:tab pos="7665084" algn="l"/>
              </a:tabLst>
            </a:pPr>
            <a:r>
              <a:rPr dirty="0" sz="3800" spc="-195">
                <a:latin typeface="Arial"/>
                <a:cs typeface="Arial"/>
              </a:rPr>
              <a:t>we	</a:t>
            </a:r>
            <a:r>
              <a:rPr dirty="0" sz="3800" spc="-215" i="1">
                <a:latin typeface="Calibri"/>
                <a:cs typeface="Calibri"/>
              </a:rPr>
              <a:t>will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215" i="1">
                <a:latin typeface="Calibri"/>
                <a:cs typeface="Calibri"/>
              </a:rPr>
              <a:t>not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learn	</a:t>
            </a:r>
            <a:r>
              <a:rPr dirty="0" sz="3800" spc="-95">
                <a:latin typeface="Arial"/>
                <a:cs typeface="Arial"/>
              </a:rPr>
              <a:t>how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95">
                <a:latin typeface="Arial"/>
                <a:cs typeface="Arial"/>
              </a:rPr>
              <a:t>to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properly	</a:t>
            </a:r>
            <a:r>
              <a:rPr dirty="0" sz="3800" spc="-95">
                <a:latin typeface="Arial"/>
                <a:cs typeface="Arial"/>
              </a:rPr>
              <a:t>position </a:t>
            </a:r>
            <a:r>
              <a:rPr dirty="0" sz="3800" spc="-80">
                <a:latin typeface="Arial"/>
                <a:cs typeface="Arial"/>
              </a:rPr>
              <a:t>your  </a:t>
            </a:r>
            <a:r>
              <a:rPr dirty="0" sz="3800" spc="-170">
                <a:latin typeface="Arial"/>
                <a:cs typeface="Arial"/>
              </a:rPr>
              <a:t>wireless	</a:t>
            </a:r>
            <a:r>
              <a:rPr dirty="0" sz="3800" spc="-360">
                <a:latin typeface="Arial"/>
                <a:cs typeface="Arial"/>
              </a:rPr>
              <a:t>access	</a:t>
            </a:r>
            <a:r>
              <a:rPr dirty="0" sz="3800" spc="-55">
                <a:latin typeface="Arial"/>
                <a:cs typeface="Arial"/>
              </a:rPr>
              <a:t>point</a:t>
            </a:r>
            <a:endParaRPr sz="3800">
              <a:latin typeface="Arial"/>
              <a:cs typeface="Arial"/>
            </a:endParaRPr>
          </a:p>
          <a:p>
            <a:pPr lvl="1" marL="1096010" indent="-57594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96645" algn="l"/>
                <a:tab pos="1798955" algn="l"/>
              </a:tabLst>
            </a:pPr>
            <a:r>
              <a:rPr dirty="0" sz="3800" spc="-195">
                <a:latin typeface="Arial"/>
                <a:cs typeface="Arial"/>
              </a:rPr>
              <a:t>we	</a:t>
            </a:r>
            <a:r>
              <a:rPr dirty="0" sz="3800" spc="-215" i="1">
                <a:latin typeface="Calibri"/>
                <a:cs typeface="Calibri"/>
              </a:rPr>
              <a:t>will not </a:t>
            </a:r>
            <a:r>
              <a:rPr dirty="0" sz="3800" spc="20">
                <a:latin typeface="Arial"/>
                <a:cs typeface="Arial"/>
              </a:rPr>
              <a:t>write </a:t>
            </a:r>
            <a:r>
              <a:rPr dirty="0" sz="3800" spc="-200">
                <a:latin typeface="Arial"/>
                <a:cs typeface="Arial"/>
              </a:rPr>
              <a:t>web</a:t>
            </a:r>
            <a:r>
              <a:rPr dirty="0" sz="3800" spc="-505">
                <a:latin typeface="Arial"/>
                <a:cs typeface="Arial"/>
              </a:rPr>
              <a:t> </a:t>
            </a:r>
            <a:r>
              <a:rPr dirty="0" sz="3800" spc="-350">
                <a:latin typeface="Arial"/>
                <a:cs typeface="Arial"/>
              </a:rPr>
              <a:t>apps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2628900"/>
            <a:ext cx="8953500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200" marR="50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335">
                <a:latin typeface="Arial"/>
                <a:cs typeface="Arial"/>
              </a:rPr>
              <a:t>You </a:t>
            </a:r>
            <a:r>
              <a:rPr dirty="0" sz="3800" spc="-15">
                <a:latin typeface="Arial"/>
                <a:cs typeface="Arial"/>
              </a:rPr>
              <a:t>will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215">
                <a:latin typeface="Arial"/>
                <a:cs typeface="Arial"/>
              </a:rPr>
              <a:t>up </a:t>
            </a:r>
            <a:r>
              <a:rPr dirty="0" sz="3800" spc="-15">
                <a:latin typeface="Arial"/>
                <a:cs typeface="Arial"/>
              </a:rPr>
              <a:t>with </a:t>
            </a:r>
            <a:r>
              <a:rPr dirty="0" sz="3800" spc="-495">
                <a:latin typeface="Arial"/>
                <a:cs typeface="Arial"/>
              </a:rPr>
              <a:t>a </a:t>
            </a:r>
            <a:r>
              <a:rPr dirty="0" sz="3800" spc="-225" i="1">
                <a:latin typeface="Calibri"/>
                <a:cs typeface="Calibri"/>
              </a:rPr>
              <a:t>rough </a:t>
            </a:r>
            <a:r>
              <a:rPr dirty="0" sz="3800" spc="-195">
                <a:latin typeface="Arial"/>
                <a:cs typeface="Arial"/>
              </a:rPr>
              <a:t>understanding  </a:t>
            </a:r>
            <a:r>
              <a:rPr dirty="0" sz="3800" spc="-150">
                <a:latin typeface="Arial"/>
                <a:cs typeface="Arial"/>
              </a:rPr>
              <a:t>about </a:t>
            </a:r>
            <a:r>
              <a:rPr dirty="0" sz="3800" spc="-95">
                <a:latin typeface="Arial"/>
                <a:cs typeface="Arial"/>
              </a:rPr>
              <a:t>how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60">
                <a:latin typeface="Arial"/>
                <a:cs typeface="Arial"/>
              </a:rPr>
              <a:t>Internet</a:t>
            </a:r>
            <a:r>
              <a:rPr dirty="0" sz="3800" spc="320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works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331595" marR="66421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1332230" algn="l"/>
              </a:tabLst>
            </a:pPr>
            <a:r>
              <a:rPr dirty="0" sz="3800" spc="-335"/>
              <a:t>You </a:t>
            </a:r>
            <a:r>
              <a:rPr dirty="0" sz="3800" spc="-15"/>
              <a:t>will </a:t>
            </a:r>
            <a:r>
              <a:rPr dirty="0" sz="3800" spc="-229"/>
              <a:t>end </a:t>
            </a:r>
            <a:r>
              <a:rPr dirty="0" sz="3800" spc="-215"/>
              <a:t>up </a:t>
            </a:r>
            <a:r>
              <a:rPr dirty="0" sz="3800" spc="-15"/>
              <a:t>with </a:t>
            </a:r>
            <a:r>
              <a:rPr dirty="0" sz="3800" spc="-495"/>
              <a:t>a </a:t>
            </a:r>
            <a:r>
              <a:rPr dirty="0" sz="3800" spc="-225" i="1">
                <a:latin typeface="Calibri"/>
                <a:cs typeface="Calibri"/>
              </a:rPr>
              <a:t>rough </a:t>
            </a:r>
            <a:r>
              <a:rPr dirty="0" sz="3800" spc="-195"/>
              <a:t>understanding  </a:t>
            </a:r>
            <a:r>
              <a:rPr dirty="0" sz="3800" spc="-150"/>
              <a:t>about </a:t>
            </a:r>
            <a:r>
              <a:rPr dirty="0" sz="3800" spc="-95"/>
              <a:t>how </a:t>
            </a:r>
            <a:r>
              <a:rPr dirty="0" sz="3800" spc="-105"/>
              <a:t>the </a:t>
            </a:r>
            <a:r>
              <a:rPr dirty="0" sz="3800" spc="-60"/>
              <a:t>Internet</a:t>
            </a:r>
            <a:r>
              <a:rPr dirty="0" sz="3800" spc="320"/>
              <a:t> </a:t>
            </a:r>
            <a:r>
              <a:rPr dirty="0" sz="3800" spc="-80"/>
              <a:t>works</a:t>
            </a:r>
            <a:endParaRPr sz="3800">
              <a:latin typeface="Calibri"/>
              <a:cs typeface="Calibri"/>
            </a:endParaRPr>
          </a:p>
          <a:p>
            <a:pPr lvl="1" marL="1776095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776730" algn="l"/>
                <a:tab pos="4374515" algn="l"/>
                <a:tab pos="6884034" algn="l"/>
              </a:tabLst>
            </a:pPr>
            <a:r>
              <a:rPr dirty="0" sz="3800" spc="-220" i="1">
                <a:latin typeface="Calibri"/>
                <a:cs typeface="Calibri"/>
              </a:rPr>
              <a:t>nobody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really	</a:t>
            </a:r>
            <a:r>
              <a:rPr dirty="0" sz="3800" spc="-204">
                <a:latin typeface="Arial"/>
                <a:cs typeface="Arial"/>
              </a:rPr>
              <a:t>understands	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75">
                <a:latin typeface="Arial"/>
                <a:cs typeface="Arial"/>
              </a:rPr>
              <a:t>entire</a:t>
            </a:r>
            <a:r>
              <a:rPr dirty="0" sz="3800" spc="30">
                <a:latin typeface="Arial"/>
                <a:cs typeface="Arial"/>
              </a:rPr>
              <a:t> </a:t>
            </a:r>
            <a:r>
              <a:rPr dirty="0" sz="3800" spc="-240">
                <a:latin typeface="Arial"/>
                <a:cs typeface="Arial"/>
              </a:rPr>
              <a:t>system</a:t>
            </a:r>
            <a:endParaRPr sz="3800">
              <a:latin typeface="Arial"/>
              <a:cs typeface="Arial"/>
            </a:endParaRPr>
          </a:p>
          <a:p>
            <a:pPr lvl="2" marL="2220595" marR="491490" indent="-571500">
              <a:lnSpc>
                <a:spcPts val="4400"/>
              </a:lnSpc>
              <a:spcBef>
                <a:spcPts val="2520"/>
              </a:spcBef>
              <a:buSzPct val="171052"/>
              <a:buFont typeface="Calibri"/>
              <a:buChar char="•"/>
              <a:tabLst>
                <a:tab pos="2221230" algn="l"/>
                <a:tab pos="2987675" algn="l"/>
                <a:tab pos="3046730" algn="l"/>
              </a:tabLst>
            </a:pPr>
            <a:r>
              <a:rPr dirty="0" sz="3800" spc="95">
                <a:latin typeface="Arial"/>
                <a:cs typeface="Arial"/>
              </a:rPr>
              <a:t>it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	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125">
                <a:latin typeface="Arial"/>
                <a:cs typeface="Arial"/>
              </a:rPr>
              <a:t>most </a:t>
            </a:r>
            <a:r>
              <a:rPr dirty="0" sz="3800" spc="-145">
                <a:latin typeface="Arial"/>
                <a:cs typeface="Arial"/>
              </a:rPr>
              <a:t>complex </a:t>
            </a:r>
            <a:r>
              <a:rPr dirty="0" sz="3800" spc="-245">
                <a:latin typeface="Arial"/>
                <a:cs typeface="Arial"/>
              </a:rPr>
              <a:t>system </a:t>
            </a:r>
            <a:r>
              <a:rPr dirty="0" sz="3800" spc="-204">
                <a:latin typeface="Arial"/>
                <a:cs typeface="Arial"/>
              </a:rPr>
              <a:t>mankind  </a:t>
            </a:r>
            <a:r>
              <a:rPr dirty="0" sz="3800" spc="-385">
                <a:latin typeface="Arial"/>
                <a:cs typeface="Arial"/>
              </a:rPr>
              <a:t>has	</a:t>
            </a:r>
            <a:r>
              <a:rPr dirty="0" sz="3800" spc="-185">
                <a:latin typeface="Arial"/>
                <a:cs typeface="Arial"/>
              </a:rPr>
              <a:t>ever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engineered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355600"/>
            <a:ext cx="47529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Scope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331595" marR="66421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1332230" algn="l"/>
              </a:tabLst>
            </a:pPr>
            <a:r>
              <a:rPr dirty="0" sz="3800" spc="-335"/>
              <a:t>You </a:t>
            </a:r>
            <a:r>
              <a:rPr dirty="0" sz="3800" spc="-15"/>
              <a:t>will </a:t>
            </a:r>
            <a:r>
              <a:rPr dirty="0" sz="3800" spc="-229"/>
              <a:t>end </a:t>
            </a:r>
            <a:r>
              <a:rPr dirty="0" sz="3800" spc="-215"/>
              <a:t>up </a:t>
            </a:r>
            <a:r>
              <a:rPr dirty="0" sz="3800" spc="-15"/>
              <a:t>with </a:t>
            </a:r>
            <a:r>
              <a:rPr dirty="0" sz="3800" spc="-495"/>
              <a:t>a </a:t>
            </a:r>
            <a:r>
              <a:rPr dirty="0" sz="3800" spc="-225" i="1">
                <a:latin typeface="Calibri"/>
                <a:cs typeface="Calibri"/>
              </a:rPr>
              <a:t>rough </a:t>
            </a:r>
            <a:r>
              <a:rPr dirty="0" sz="3800" spc="-195"/>
              <a:t>understanding  </a:t>
            </a:r>
            <a:r>
              <a:rPr dirty="0" sz="3800" spc="-150"/>
              <a:t>about </a:t>
            </a:r>
            <a:r>
              <a:rPr dirty="0" sz="3800" spc="-95"/>
              <a:t>how </a:t>
            </a:r>
            <a:r>
              <a:rPr dirty="0" sz="3800" spc="-105"/>
              <a:t>the </a:t>
            </a:r>
            <a:r>
              <a:rPr dirty="0" sz="3800" spc="-60"/>
              <a:t>Internet</a:t>
            </a:r>
            <a:r>
              <a:rPr dirty="0" sz="3800" spc="320"/>
              <a:t> </a:t>
            </a:r>
            <a:r>
              <a:rPr dirty="0" sz="3800" spc="-80"/>
              <a:t>works</a:t>
            </a:r>
            <a:endParaRPr sz="3800">
              <a:latin typeface="Calibri"/>
              <a:cs typeface="Calibri"/>
            </a:endParaRPr>
          </a:p>
          <a:p>
            <a:pPr lvl="1" marL="1776095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776730" algn="l"/>
                <a:tab pos="4374515" algn="l"/>
                <a:tab pos="6884034" algn="l"/>
              </a:tabLst>
            </a:pPr>
            <a:r>
              <a:rPr dirty="0" sz="3800" spc="-220" i="1">
                <a:latin typeface="Calibri"/>
                <a:cs typeface="Calibri"/>
              </a:rPr>
              <a:t>nobody</a:t>
            </a:r>
            <a:r>
              <a:rPr dirty="0" sz="3800" spc="215" i="1">
                <a:latin typeface="Calibri"/>
                <a:cs typeface="Calibri"/>
              </a:rPr>
              <a:t> </a:t>
            </a:r>
            <a:r>
              <a:rPr dirty="0" sz="3800" spc="-160">
                <a:latin typeface="Arial"/>
                <a:cs typeface="Arial"/>
              </a:rPr>
              <a:t>really	</a:t>
            </a:r>
            <a:r>
              <a:rPr dirty="0" sz="3800" spc="-204">
                <a:latin typeface="Arial"/>
                <a:cs typeface="Arial"/>
              </a:rPr>
              <a:t>understands	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75">
                <a:latin typeface="Arial"/>
                <a:cs typeface="Arial"/>
              </a:rPr>
              <a:t>entire</a:t>
            </a:r>
            <a:r>
              <a:rPr dirty="0" sz="3800" spc="30">
                <a:latin typeface="Arial"/>
                <a:cs typeface="Arial"/>
              </a:rPr>
              <a:t> </a:t>
            </a:r>
            <a:r>
              <a:rPr dirty="0" sz="3800" spc="-240">
                <a:latin typeface="Arial"/>
                <a:cs typeface="Arial"/>
              </a:rPr>
              <a:t>system</a:t>
            </a:r>
            <a:endParaRPr sz="3800">
              <a:latin typeface="Arial"/>
              <a:cs typeface="Arial"/>
            </a:endParaRPr>
          </a:p>
          <a:p>
            <a:pPr lvl="2" marL="2220595" marR="491490" indent="-571500">
              <a:lnSpc>
                <a:spcPts val="4400"/>
              </a:lnSpc>
              <a:spcBef>
                <a:spcPts val="2520"/>
              </a:spcBef>
              <a:buSzPct val="171052"/>
              <a:buFont typeface="Calibri"/>
              <a:buChar char="•"/>
              <a:tabLst>
                <a:tab pos="2221230" algn="l"/>
                <a:tab pos="2987675" algn="l"/>
                <a:tab pos="3046730" algn="l"/>
              </a:tabLst>
            </a:pPr>
            <a:r>
              <a:rPr dirty="0" sz="3800" spc="95">
                <a:latin typeface="Arial"/>
                <a:cs typeface="Arial"/>
              </a:rPr>
              <a:t>it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	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125">
                <a:latin typeface="Arial"/>
                <a:cs typeface="Arial"/>
              </a:rPr>
              <a:t>most </a:t>
            </a:r>
            <a:r>
              <a:rPr dirty="0" sz="3800" spc="-145">
                <a:latin typeface="Arial"/>
                <a:cs typeface="Arial"/>
              </a:rPr>
              <a:t>complex </a:t>
            </a:r>
            <a:r>
              <a:rPr dirty="0" sz="3800" spc="-245">
                <a:latin typeface="Arial"/>
                <a:cs typeface="Arial"/>
              </a:rPr>
              <a:t>system </a:t>
            </a:r>
            <a:r>
              <a:rPr dirty="0" sz="3800" spc="-204">
                <a:latin typeface="Arial"/>
                <a:cs typeface="Arial"/>
              </a:rPr>
              <a:t>mankind  </a:t>
            </a:r>
            <a:r>
              <a:rPr dirty="0" sz="3800" spc="-385">
                <a:latin typeface="Arial"/>
                <a:cs typeface="Arial"/>
              </a:rPr>
              <a:t>has	</a:t>
            </a:r>
            <a:r>
              <a:rPr dirty="0" sz="3800" spc="-185">
                <a:latin typeface="Arial"/>
                <a:cs typeface="Arial"/>
              </a:rPr>
              <a:t>ever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engineered</a:t>
            </a:r>
            <a:endParaRPr sz="3800">
              <a:latin typeface="Arial"/>
              <a:cs typeface="Arial"/>
            </a:endParaRPr>
          </a:p>
          <a:p>
            <a:pPr lvl="1" marL="1776095" indent="-571500">
              <a:lnSpc>
                <a:spcPct val="100000"/>
              </a:lnSpc>
              <a:spcBef>
                <a:spcPts val="2120"/>
              </a:spcBef>
              <a:buSzPct val="171052"/>
              <a:buFont typeface="Calibri"/>
              <a:buChar char="•"/>
              <a:tabLst>
                <a:tab pos="1776730" algn="l"/>
                <a:tab pos="3964940" algn="l"/>
              </a:tabLst>
            </a:pPr>
            <a:r>
              <a:rPr dirty="0" sz="3800" spc="-140">
                <a:latin typeface="Arial"/>
                <a:cs typeface="Arial"/>
              </a:rPr>
              <a:t>expect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265">
                <a:latin typeface="Arial"/>
                <a:cs typeface="Arial"/>
              </a:rPr>
              <a:t>me	</a:t>
            </a:r>
            <a:r>
              <a:rPr dirty="0" sz="3800" spc="95">
                <a:latin typeface="Arial"/>
                <a:cs typeface="Arial"/>
              </a:rPr>
              <a:t>to </a:t>
            </a:r>
            <a:r>
              <a:rPr dirty="0" sz="3800" spc="-445">
                <a:latin typeface="Arial"/>
                <a:cs typeface="Arial"/>
              </a:rPr>
              <a:t>say </a:t>
            </a:r>
            <a:r>
              <a:rPr dirty="0" sz="3800" spc="-50" i="1">
                <a:latin typeface="Calibri"/>
                <a:cs typeface="Calibri"/>
              </a:rPr>
              <a:t>“I </a:t>
            </a:r>
            <a:r>
              <a:rPr dirty="0" sz="3800" spc="-204" i="1">
                <a:latin typeface="Calibri"/>
                <a:cs typeface="Calibri"/>
              </a:rPr>
              <a:t>don’t </a:t>
            </a:r>
            <a:r>
              <a:rPr dirty="0" sz="3800" spc="-185" i="1">
                <a:latin typeface="Calibri"/>
                <a:cs typeface="Calibri"/>
              </a:rPr>
              <a:t>know” </a:t>
            </a:r>
            <a:r>
              <a:rPr dirty="0" sz="3800" spc="-114">
                <a:latin typeface="Arial"/>
                <a:cs typeface="Arial"/>
              </a:rPr>
              <a:t>on</a:t>
            </a:r>
            <a:r>
              <a:rPr dirty="0" sz="3800" spc="-315">
                <a:latin typeface="Arial"/>
                <a:cs typeface="Arial"/>
              </a:rPr>
              <a:t> </a:t>
            </a:r>
            <a:r>
              <a:rPr dirty="0" sz="3800" spc="-210">
                <a:latin typeface="Arial"/>
                <a:cs typeface="Arial"/>
              </a:rPr>
              <a:t>occasion</a:t>
            </a:r>
            <a:endParaRPr sz="3800">
              <a:latin typeface="Arial"/>
              <a:cs typeface="Arial"/>
            </a:endParaRPr>
          </a:p>
          <a:p>
            <a:pPr lvl="2" marL="2220595" indent="-571500">
              <a:lnSpc>
                <a:spcPct val="100000"/>
              </a:lnSpc>
              <a:spcBef>
                <a:spcPts val="2240"/>
              </a:spcBef>
              <a:buSzPct val="171052"/>
              <a:buFont typeface="Calibri"/>
              <a:buChar char="•"/>
              <a:tabLst>
                <a:tab pos="2221230" algn="l"/>
              </a:tabLst>
            </a:pPr>
            <a:r>
              <a:rPr dirty="0" sz="3800" spc="-130">
                <a:latin typeface="Arial"/>
                <a:cs typeface="Arial"/>
              </a:rPr>
              <a:t>or, </a:t>
            </a:r>
            <a:r>
              <a:rPr dirty="0" sz="3800" spc="-295">
                <a:latin typeface="Arial"/>
                <a:cs typeface="Arial"/>
              </a:rPr>
              <a:t>even </a:t>
            </a:r>
            <a:r>
              <a:rPr dirty="0" sz="3800" spc="-114">
                <a:latin typeface="Arial"/>
                <a:cs typeface="Arial"/>
              </a:rPr>
              <a:t>on </a:t>
            </a:r>
            <a:r>
              <a:rPr dirty="0" sz="3800" spc="-210" i="1">
                <a:latin typeface="Calibri"/>
                <a:cs typeface="Calibri"/>
              </a:rPr>
              <a:t>many</a:t>
            </a:r>
            <a:r>
              <a:rPr dirty="0" sz="3800" spc="-430" i="1">
                <a:latin typeface="Calibri"/>
                <a:cs typeface="Calibri"/>
              </a:rPr>
              <a:t> </a:t>
            </a:r>
            <a:r>
              <a:rPr dirty="0" sz="3800" spc="-155" i="1">
                <a:latin typeface="Calibri"/>
                <a:cs typeface="Calibri"/>
              </a:rPr>
              <a:t>occasions</a:t>
            </a:r>
            <a:r>
              <a:rPr dirty="0" sz="3800" spc="-155">
                <a:latin typeface="Arial"/>
                <a:cs typeface="Arial"/>
              </a:rPr>
              <a:t>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17500"/>
            <a:ext cx="55302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</a:t>
            </a:r>
            <a:r>
              <a:rPr dirty="0" spc="265"/>
              <a:t> </a:t>
            </a:r>
            <a:r>
              <a:rPr dirty="0" spc="240"/>
              <a:t>History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17500"/>
            <a:ext cx="55302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</a:t>
            </a:r>
            <a:r>
              <a:rPr dirty="0" spc="265"/>
              <a:t> </a:t>
            </a:r>
            <a:r>
              <a:rPr dirty="0" spc="240"/>
              <a:t>History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1943100"/>
            <a:ext cx="8407400" cy="62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409700" y="1803400"/>
            <a:ext cx="101854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55600"/>
            <a:ext cx="38595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5"/>
              <a:t>Our</a:t>
            </a:r>
            <a:r>
              <a:rPr dirty="0" spc="250"/>
              <a:t> </a:t>
            </a:r>
            <a:r>
              <a:rPr dirty="0" spc="204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409700"/>
            <a:ext cx="8900795" cy="11125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84200" marR="5080" indent="-571500">
              <a:lnSpc>
                <a:spcPts val="4000"/>
              </a:lnSpc>
              <a:spcBef>
                <a:spcPts val="700"/>
              </a:spcBef>
              <a:buSzPct val="171052"/>
              <a:buChar char="•"/>
              <a:tabLst>
                <a:tab pos="584200" algn="l"/>
                <a:tab pos="1542415" algn="l"/>
                <a:tab pos="1856739" algn="l"/>
                <a:tab pos="1967864" algn="l"/>
                <a:tab pos="2307590" algn="l"/>
                <a:tab pos="3336925" algn="l"/>
                <a:tab pos="7272020" algn="l"/>
                <a:tab pos="7697470" algn="l"/>
                <a:tab pos="8037830" algn="l"/>
              </a:tabLst>
            </a:pPr>
            <a:r>
              <a:rPr dirty="0" sz="3800" spc="-85">
                <a:latin typeface="Arial"/>
                <a:cs typeface="Arial"/>
              </a:rPr>
              <a:t>Thi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 spc="-44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125">
                <a:latin typeface="Arial"/>
                <a:cs typeface="Arial"/>
              </a:rPr>
              <a:t>cl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 spc="-440">
                <a:latin typeface="Arial"/>
                <a:cs typeface="Arial"/>
              </a:rPr>
              <a:t>ss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215">
                <a:latin typeface="Arial"/>
                <a:cs typeface="Arial"/>
              </a:rPr>
              <a:t>n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80" i="1">
                <a:latin typeface="Calibri"/>
                <a:cs typeface="Calibri"/>
              </a:rPr>
              <a:t>n</a:t>
            </a:r>
            <a:r>
              <a:rPr dirty="0" sz="3800" spc="-210" i="1">
                <a:latin typeface="Calibri"/>
                <a:cs typeface="Calibri"/>
              </a:rPr>
              <a:t>e</a:t>
            </a:r>
            <a:r>
              <a:rPr dirty="0" sz="3800" spc="-155" i="1">
                <a:latin typeface="Calibri"/>
                <a:cs typeface="Calibri"/>
              </a:rPr>
              <a:t>t</a:t>
            </a:r>
            <a:r>
              <a:rPr dirty="0" sz="3800" spc="-385" i="1">
                <a:latin typeface="Calibri"/>
                <a:cs typeface="Calibri"/>
              </a:rPr>
              <a:t>w</a:t>
            </a:r>
            <a:r>
              <a:rPr dirty="0" sz="3800" spc="-254" i="1">
                <a:latin typeface="Calibri"/>
                <a:cs typeface="Calibri"/>
              </a:rPr>
              <a:t>o</a:t>
            </a:r>
            <a:r>
              <a:rPr dirty="0" sz="3800" spc="-110" i="1">
                <a:latin typeface="Calibri"/>
                <a:cs typeface="Calibri"/>
              </a:rPr>
              <a:t>rkin</a:t>
            </a:r>
            <a:r>
              <a:rPr dirty="0" sz="3800" spc="-335" i="1">
                <a:latin typeface="Calibri"/>
                <a:cs typeface="Calibri"/>
              </a:rPr>
              <a:t>g</a:t>
            </a:r>
            <a:r>
              <a:rPr dirty="0" sz="3800" spc="-225">
                <a:latin typeface="Arial"/>
                <a:cs typeface="Arial"/>
              </a:rPr>
              <a:t>,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w</a:t>
            </a:r>
            <a:r>
              <a:rPr dirty="0" sz="3800" spc="-114">
                <a:latin typeface="Arial"/>
                <a:cs typeface="Arial"/>
              </a:rPr>
              <a:t>hi</a:t>
            </a:r>
            <a:r>
              <a:rPr dirty="0" sz="3800" spc="-225">
                <a:latin typeface="Arial"/>
                <a:cs typeface="Arial"/>
              </a:rPr>
              <a:t>ch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320">
                <a:latin typeface="Arial"/>
                <a:cs typeface="Arial"/>
              </a:rPr>
              <a:t>v</a:t>
            </a:r>
            <a:r>
              <a:rPr dirty="0" sz="3800" spc="-35">
                <a:latin typeface="Arial"/>
                <a:cs typeface="Arial"/>
              </a:rPr>
              <a:t>e</a:t>
            </a:r>
            <a:r>
              <a:rPr dirty="0" sz="3800" spc="85">
                <a:latin typeface="Arial"/>
                <a:cs typeface="Arial"/>
              </a:rPr>
              <a:t>r</a:t>
            </a:r>
            <a:r>
              <a:rPr dirty="0" sz="3800" spc="-170">
                <a:latin typeface="Arial"/>
                <a:cs typeface="Arial"/>
              </a:rPr>
              <a:t>y  </a:t>
            </a:r>
            <a:r>
              <a:rPr dirty="0" sz="3800" spc="-155">
                <a:latin typeface="Arial"/>
                <a:cs typeface="Arial"/>
              </a:rPr>
              <a:t>broad	</a:t>
            </a:r>
            <a:r>
              <a:rPr dirty="0" sz="3800" spc="-55">
                <a:latin typeface="Arial"/>
                <a:cs typeface="Arial"/>
              </a:rPr>
              <a:t>topic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727200"/>
            <a:ext cx="6985000" cy="334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1600" y="5194300"/>
            <a:ext cx="5448300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3073301" y="3175261"/>
            <a:ext cx="7327998" cy="5371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425700" y="2451100"/>
            <a:ext cx="8140700" cy="600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270000" y="2044700"/>
            <a:ext cx="56007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43642" y="4330164"/>
            <a:ext cx="2037080" cy="1106170"/>
          </a:xfrm>
          <a:custGeom>
            <a:avLst/>
            <a:gdLst/>
            <a:ahLst/>
            <a:cxnLst/>
            <a:rect l="l" t="t" r="r" b="b"/>
            <a:pathLst>
              <a:path w="2037079" h="1106170">
                <a:moveTo>
                  <a:pt x="0" y="0"/>
                </a:moveTo>
                <a:lnTo>
                  <a:pt x="27902" y="15149"/>
                </a:lnTo>
                <a:lnTo>
                  <a:pt x="2009025" y="1090821"/>
                </a:lnTo>
                <a:lnTo>
                  <a:pt x="2036928" y="1105971"/>
                </a:lnTo>
              </a:path>
            </a:pathLst>
          </a:custGeom>
          <a:ln w="6349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53977" y="5309867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5" h="170179">
                <a:moveTo>
                  <a:pt x="88597" y="0"/>
                </a:moveTo>
                <a:lnTo>
                  <a:pt x="98690" y="111118"/>
                </a:lnTo>
                <a:lnTo>
                  <a:pt x="0" y="163172"/>
                </a:lnTo>
                <a:lnTo>
                  <a:pt x="207472" y="170182"/>
                </a:lnTo>
                <a:lnTo>
                  <a:pt x="8859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2762" y="4286250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5" h="170179">
                <a:moveTo>
                  <a:pt x="0" y="0"/>
                </a:moveTo>
                <a:lnTo>
                  <a:pt x="118874" y="170182"/>
                </a:lnTo>
                <a:lnTo>
                  <a:pt x="108781" y="59063"/>
                </a:lnTo>
                <a:lnTo>
                  <a:pt x="207471" y="701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67800" y="5270500"/>
            <a:ext cx="2552700" cy="318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7500"/>
            <a:ext cx="81184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Comm. </a:t>
            </a:r>
            <a:r>
              <a:rPr dirty="0" spc="240"/>
              <a:t>History</a:t>
            </a:r>
            <a:r>
              <a:rPr dirty="0" spc="27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892300" y="1485900"/>
            <a:ext cx="9207500" cy="726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28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317500"/>
            <a:ext cx="60763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Circuit</a:t>
            </a:r>
            <a:r>
              <a:rPr dirty="0" spc="265"/>
              <a:t> </a:t>
            </a:r>
            <a:r>
              <a:rPr dirty="0" spc="105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48940" y="7785100"/>
            <a:ext cx="147985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5300" y="2044700"/>
            <a:ext cx="51435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9200" y="2044700"/>
            <a:ext cx="5143500" cy="359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966" y="2234421"/>
            <a:ext cx="1637664" cy="5573395"/>
          </a:xfrm>
          <a:custGeom>
            <a:avLst/>
            <a:gdLst/>
            <a:ahLst/>
            <a:cxnLst/>
            <a:rect l="l" t="t" r="r" b="b"/>
            <a:pathLst>
              <a:path w="1637664" h="5573395">
                <a:moveTo>
                  <a:pt x="351133" y="5572823"/>
                </a:moveTo>
                <a:lnTo>
                  <a:pt x="316260" y="5506701"/>
                </a:lnTo>
                <a:lnTo>
                  <a:pt x="283211" y="5439800"/>
                </a:lnTo>
                <a:lnTo>
                  <a:pt x="251985" y="5372120"/>
                </a:lnTo>
                <a:lnTo>
                  <a:pt x="222582" y="5303660"/>
                </a:lnTo>
                <a:lnTo>
                  <a:pt x="195003" y="5234422"/>
                </a:lnTo>
                <a:lnTo>
                  <a:pt x="169248" y="5164404"/>
                </a:lnTo>
                <a:lnTo>
                  <a:pt x="145315" y="5093608"/>
                </a:lnTo>
                <a:lnTo>
                  <a:pt x="123207" y="5022032"/>
                </a:lnTo>
                <a:lnTo>
                  <a:pt x="102921" y="4949677"/>
                </a:lnTo>
                <a:lnTo>
                  <a:pt x="84459" y="4876543"/>
                </a:lnTo>
                <a:lnTo>
                  <a:pt x="67821" y="4802630"/>
                </a:lnTo>
                <a:lnTo>
                  <a:pt x="53006" y="4727938"/>
                </a:lnTo>
                <a:lnTo>
                  <a:pt x="46282" y="4690300"/>
                </a:lnTo>
                <a:lnTo>
                  <a:pt x="40014" y="4652467"/>
                </a:lnTo>
                <a:lnTo>
                  <a:pt x="34202" y="4614440"/>
                </a:lnTo>
                <a:lnTo>
                  <a:pt x="28846" y="4576217"/>
                </a:lnTo>
                <a:lnTo>
                  <a:pt x="23945" y="4537800"/>
                </a:lnTo>
                <a:lnTo>
                  <a:pt x="19501" y="4499188"/>
                </a:lnTo>
                <a:lnTo>
                  <a:pt x="15512" y="4460381"/>
                </a:lnTo>
                <a:lnTo>
                  <a:pt x="11979" y="4421379"/>
                </a:lnTo>
                <a:lnTo>
                  <a:pt x="8902" y="4382183"/>
                </a:lnTo>
                <a:lnTo>
                  <a:pt x="6281" y="4342792"/>
                </a:lnTo>
                <a:lnTo>
                  <a:pt x="4116" y="4303206"/>
                </a:lnTo>
                <a:lnTo>
                  <a:pt x="2407" y="4263425"/>
                </a:lnTo>
                <a:lnTo>
                  <a:pt x="1153" y="4223450"/>
                </a:lnTo>
                <a:lnTo>
                  <a:pt x="356" y="4183280"/>
                </a:lnTo>
                <a:lnTo>
                  <a:pt x="14" y="4142915"/>
                </a:lnTo>
                <a:lnTo>
                  <a:pt x="128" y="4102355"/>
                </a:lnTo>
                <a:lnTo>
                  <a:pt x="698" y="4061600"/>
                </a:lnTo>
                <a:lnTo>
                  <a:pt x="1723" y="4020651"/>
                </a:lnTo>
                <a:lnTo>
                  <a:pt x="3205" y="3979507"/>
                </a:lnTo>
                <a:lnTo>
                  <a:pt x="5142" y="3938168"/>
                </a:lnTo>
                <a:lnTo>
                  <a:pt x="7536" y="3896634"/>
                </a:lnTo>
                <a:lnTo>
                  <a:pt x="10385" y="3854906"/>
                </a:lnTo>
                <a:lnTo>
                  <a:pt x="13690" y="3812983"/>
                </a:lnTo>
                <a:lnTo>
                  <a:pt x="17451" y="3770865"/>
                </a:lnTo>
                <a:lnTo>
                  <a:pt x="21668" y="3728552"/>
                </a:lnTo>
                <a:lnTo>
                  <a:pt x="26340" y="3686045"/>
                </a:lnTo>
                <a:lnTo>
                  <a:pt x="31469" y="3643343"/>
                </a:lnTo>
                <a:lnTo>
                  <a:pt x="37053" y="3600446"/>
                </a:lnTo>
                <a:lnTo>
                  <a:pt x="43093" y="3557354"/>
                </a:lnTo>
                <a:lnTo>
                  <a:pt x="49589" y="3514067"/>
                </a:lnTo>
                <a:lnTo>
                  <a:pt x="56541" y="3470586"/>
                </a:lnTo>
                <a:lnTo>
                  <a:pt x="63949" y="3426910"/>
                </a:lnTo>
                <a:lnTo>
                  <a:pt x="71812" y="3383039"/>
                </a:lnTo>
                <a:lnTo>
                  <a:pt x="80132" y="3338973"/>
                </a:lnTo>
                <a:lnTo>
                  <a:pt x="88907" y="3294713"/>
                </a:lnTo>
                <a:lnTo>
                  <a:pt x="98138" y="3250258"/>
                </a:lnTo>
                <a:lnTo>
                  <a:pt x="107825" y="3205608"/>
                </a:lnTo>
                <a:lnTo>
                  <a:pt x="117968" y="3160763"/>
                </a:lnTo>
                <a:lnTo>
                  <a:pt x="128566" y="3115723"/>
                </a:lnTo>
                <a:lnTo>
                  <a:pt x="139621" y="3070489"/>
                </a:lnTo>
                <a:lnTo>
                  <a:pt x="151131" y="3025060"/>
                </a:lnTo>
                <a:lnTo>
                  <a:pt x="163098" y="2979436"/>
                </a:lnTo>
                <a:lnTo>
                  <a:pt x="175520" y="2933618"/>
                </a:lnTo>
                <a:lnTo>
                  <a:pt x="188398" y="2887604"/>
                </a:lnTo>
                <a:lnTo>
                  <a:pt x="201732" y="2841396"/>
                </a:lnTo>
                <a:lnTo>
                  <a:pt x="215521" y="2794993"/>
                </a:lnTo>
                <a:lnTo>
                  <a:pt x="229767" y="2748395"/>
                </a:lnTo>
                <a:lnTo>
                  <a:pt x="244468" y="2701603"/>
                </a:lnTo>
                <a:lnTo>
                  <a:pt x="259625" y="2654616"/>
                </a:lnTo>
                <a:lnTo>
                  <a:pt x="275238" y="2607434"/>
                </a:lnTo>
                <a:lnTo>
                  <a:pt x="291307" y="2560057"/>
                </a:lnTo>
                <a:lnTo>
                  <a:pt x="307832" y="2512485"/>
                </a:lnTo>
                <a:lnTo>
                  <a:pt x="324813" y="2464719"/>
                </a:lnTo>
                <a:lnTo>
                  <a:pt x="342249" y="2416758"/>
                </a:lnTo>
                <a:lnTo>
                  <a:pt x="360142" y="2368602"/>
                </a:lnTo>
                <a:lnTo>
                  <a:pt x="378490" y="2320251"/>
                </a:lnTo>
                <a:lnTo>
                  <a:pt x="397294" y="2271706"/>
                </a:lnTo>
                <a:lnTo>
                  <a:pt x="416554" y="2222966"/>
                </a:lnTo>
                <a:lnTo>
                  <a:pt x="436270" y="2174031"/>
                </a:lnTo>
                <a:lnTo>
                  <a:pt x="456441" y="2124901"/>
                </a:lnTo>
                <a:lnTo>
                  <a:pt x="477069" y="2075577"/>
                </a:lnTo>
                <a:lnTo>
                  <a:pt x="498152" y="2026057"/>
                </a:lnTo>
                <a:lnTo>
                  <a:pt x="519691" y="1976343"/>
                </a:lnTo>
                <a:lnTo>
                  <a:pt x="541686" y="1926435"/>
                </a:lnTo>
                <a:lnTo>
                  <a:pt x="564137" y="1876331"/>
                </a:lnTo>
                <a:lnTo>
                  <a:pt x="587044" y="1826033"/>
                </a:lnTo>
                <a:lnTo>
                  <a:pt x="610407" y="1775539"/>
                </a:lnTo>
                <a:lnTo>
                  <a:pt x="634225" y="1724852"/>
                </a:lnTo>
                <a:lnTo>
                  <a:pt x="658499" y="1673969"/>
                </a:lnTo>
                <a:lnTo>
                  <a:pt x="683230" y="1622891"/>
                </a:lnTo>
                <a:lnTo>
                  <a:pt x="708416" y="1571619"/>
                </a:lnTo>
                <a:lnTo>
                  <a:pt x="734057" y="1520152"/>
                </a:lnTo>
                <a:lnTo>
                  <a:pt x="760155" y="1468491"/>
                </a:lnTo>
                <a:lnTo>
                  <a:pt x="786709" y="1416634"/>
                </a:lnTo>
                <a:lnTo>
                  <a:pt x="813718" y="1364583"/>
                </a:lnTo>
                <a:lnTo>
                  <a:pt x="841184" y="1312337"/>
                </a:lnTo>
                <a:lnTo>
                  <a:pt x="869105" y="1259896"/>
                </a:lnTo>
                <a:lnTo>
                  <a:pt x="897482" y="1207260"/>
                </a:lnTo>
                <a:lnTo>
                  <a:pt x="926315" y="1154430"/>
                </a:lnTo>
                <a:lnTo>
                  <a:pt x="955603" y="1101405"/>
                </a:lnTo>
                <a:lnTo>
                  <a:pt x="985348" y="1048185"/>
                </a:lnTo>
                <a:lnTo>
                  <a:pt x="1015548" y="994770"/>
                </a:lnTo>
                <a:lnTo>
                  <a:pt x="1046205" y="941161"/>
                </a:lnTo>
                <a:lnTo>
                  <a:pt x="1077317" y="887356"/>
                </a:lnTo>
                <a:lnTo>
                  <a:pt x="1108885" y="833357"/>
                </a:lnTo>
                <a:lnTo>
                  <a:pt x="1140908" y="779163"/>
                </a:lnTo>
                <a:lnTo>
                  <a:pt x="1173388" y="724775"/>
                </a:lnTo>
                <a:lnTo>
                  <a:pt x="1206324" y="670192"/>
                </a:lnTo>
                <a:lnTo>
                  <a:pt x="1239715" y="615414"/>
                </a:lnTo>
                <a:lnTo>
                  <a:pt x="1273562" y="560441"/>
                </a:lnTo>
                <a:lnTo>
                  <a:pt x="1307866" y="505273"/>
                </a:lnTo>
                <a:lnTo>
                  <a:pt x="1342624" y="449911"/>
                </a:lnTo>
                <a:lnTo>
                  <a:pt x="1377839" y="394353"/>
                </a:lnTo>
                <a:lnTo>
                  <a:pt x="1413510" y="338601"/>
                </a:lnTo>
                <a:lnTo>
                  <a:pt x="1449637" y="282655"/>
                </a:lnTo>
                <a:lnTo>
                  <a:pt x="1486219" y="226513"/>
                </a:lnTo>
                <a:lnTo>
                  <a:pt x="1523257" y="170177"/>
                </a:lnTo>
                <a:lnTo>
                  <a:pt x="1560751" y="113646"/>
                </a:lnTo>
                <a:lnTo>
                  <a:pt x="1598701" y="56920"/>
                </a:lnTo>
                <a:lnTo>
                  <a:pt x="16371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54699" y="2207743"/>
            <a:ext cx="609600" cy="5614035"/>
          </a:xfrm>
          <a:custGeom>
            <a:avLst/>
            <a:gdLst/>
            <a:ahLst/>
            <a:cxnLst/>
            <a:rect l="l" t="t" r="r" b="b"/>
            <a:pathLst>
              <a:path w="609600" h="5614034">
                <a:moveTo>
                  <a:pt x="42333" y="5613720"/>
                </a:moveTo>
                <a:lnTo>
                  <a:pt x="80489" y="5575513"/>
                </a:lnTo>
                <a:lnTo>
                  <a:pt x="117317" y="5535388"/>
                </a:lnTo>
                <a:lnTo>
                  <a:pt x="152816" y="5493343"/>
                </a:lnTo>
                <a:lnTo>
                  <a:pt x="186986" y="5449379"/>
                </a:lnTo>
                <a:lnTo>
                  <a:pt x="219827" y="5403495"/>
                </a:lnTo>
                <a:lnTo>
                  <a:pt x="251339" y="5355692"/>
                </a:lnTo>
                <a:lnTo>
                  <a:pt x="281523" y="5305970"/>
                </a:lnTo>
                <a:lnTo>
                  <a:pt x="310377" y="5254328"/>
                </a:lnTo>
                <a:lnTo>
                  <a:pt x="337903" y="5200766"/>
                </a:lnTo>
                <a:lnTo>
                  <a:pt x="364100" y="5145286"/>
                </a:lnTo>
                <a:lnTo>
                  <a:pt x="388968" y="5087886"/>
                </a:lnTo>
                <a:lnTo>
                  <a:pt x="412508" y="5028566"/>
                </a:lnTo>
                <a:lnTo>
                  <a:pt x="434718" y="4967328"/>
                </a:lnTo>
                <a:lnTo>
                  <a:pt x="455600" y="4904169"/>
                </a:lnTo>
                <a:lnTo>
                  <a:pt x="475153" y="4839092"/>
                </a:lnTo>
                <a:lnTo>
                  <a:pt x="493377" y="4772095"/>
                </a:lnTo>
                <a:lnTo>
                  <a:pt x="510273" y="4703179"/>
                </a:lnTo>
                <a:lnTo>
                  <a:pt x="525839" y="4632343"/>
                </a:lnTo>
                <a:lnTo>
                  <a:pt x="540077" y="4559588"/>
                </a:lnTo>
                <a:lnTo>
                  <a:pt x="552986" y="4484913"/>
                </a:lnTo>
                <a:lnTo>
                  <a:pt x="558942" y="4446856"/>
                </a:lnTo>
                <a:lnTo>
                  <a:pt x="564566" y="4408319"/>
                </a:lnTo>
                <a:lnTo>
                  <a:pt x="569858" y="4369303"/>
                </a:lnTo>
                <a:lnTo>
                  <a:pt x="574817" y="4329806"/>
                </a:lnTo>
                <a:lnTo>
                  <a:pt x="579444" y="4289830"/>
                </a:lnTo>
                <a:lnTo>
                  <a:pt x="583740" y="4249373"/>
                </a:lnTo>
                <a:lnTo>
                  <a:pt x="587702" y="4208437"/>
                </a:lnTo>
                <a:lnTo>
                  <a:pt x="591333" y="4167021"/>
                </a:lnTo>
                <a:lnTo>
                  <a:pt x="594632" y="4125126"/>
                </a:lnTo>
                <a:lnTo>
                  <a:pt x="597598" y="4082750"/>
                </a:lnTo>
                <a:lnTo>
                  <a:pt x="600232" y="4039895"/>
                </a:lnTo>
                <a:lnTo>
                  <a:pt x="602534" y="3996559"/>
                </a:lnTo>
                <a:lnTo>
                  <a:pt x="604504" y="3952744"/>
                </a:lnTo>
                <a:lnTo>
                  <a:pt x="606141" y="3908449"/>
                </a:lnTo>
                <a:lnTo>
                  <a:pt x="607446" y="3863674"/>
                </a:lnTo>
                <a:lnTo>
                  <a:pt x="608419" y="3818419"/>
                </a:lnTo>
                <a:lnTo>
                  <a:pt x="609060" y="3772685"/>
                </a:lnTo>
                <a:lnTo>
                  <a:pt x="609369" y="3726470"/>
                </a:lnTo>
                <a:lnTo>
                  <a:pt x="609345" y="3679776"/>
                </a:lnTo>
                <a:lnTo>
                  <a:pt x="608990" y="3632602"/>
                </a:lnTo>
                <a:lnTo>
                  <a:pt x="608302" y="3584948"/>
                </a:lnTo>
                <a:lnTo>
                  <a:pt x="607282" y="3536814"/>
                </a:lnTo>
                <a:lnTo>
                  <a:pt x="605929" y="3488201"/>
                </a:lnTo>
                <a:lnTo>
                  <a:pt x="604245" y="3439107"/>
                </a:lnTo>
                <a:lnTo>
                  <a:pt x="602228" y="3389534"/>
                </a:lnTo>
                <a:lnTo>
                  <a:pt x="599879" y="3339480"/>
                </a:lnTo>
                <a:lnTo>
                  <a:pt x="597198" y="3288947"/>
                </a:lnTo>
                <a:lnTo>
                  <a:pt x="594184" y="3237935"/>
                </a:lnTo>
                <a:lnTo>
                  <a:pt x="590839" y="3186442"/>
                </a:lnTo>
                <a:lnTo>
                  <a:pt x="587161" y="3134469"/>
                </a:lnTo>
                <a:lnTo>
                  <a:pt x="583151" y="3082017"/>
                </a:lnTo>
                <a:lnTo>
                  <a:pt x="578809" y="3029085"/>
                </a:lnTo>
                <a:lnTo>
                  <a:pt x="574134" y="2975672"/>
                </a:lnTo>
                <a:lnTo>
                  <a:pt x="569128" y="2921780"/>
                </a:lnTo>
                <a:lnTo>
                  <a:pt x="563789" y="2867409"/>
                </a:lnTo>
                <a:lnTo>
                  <a:pt x="558118" y="2812557"/>
                </a:lnTo>
                <a:lnTo>
                  <a:pt x="552115" y="2757225"/>
                </a:lnTo>
                <a:lnTo>
                  <a:pt x="545779" y="2701414"/>
                </a:lnTo>
                <a:lnTo>
                  <a:pt x="539112" y="2645123"/>
                </a:lnTo>
                <a:lnTo>
                  <a:pt x="532112" y="2588352"/>
                </a:lnTo>
                <a:lnTo>
                  <a:pt x="524780" y="2531101"/>
                </a:lnTo>
                <a:lnTo>
                  <a:pt x="517116" y="2473370"/>
                </a:lnTo>
                <a:lnTo>
                  <a:pt x="509119" y="2415159"/>
                </a:lnTo>
                <a:lnTo>
                  <a:pt x="500791" y="2356469"/>
                </a:lnTo>
                <a:lnTo>
                  <a:pt x="492130" y="2297299"/>
                </a:lnTo>
                <a:lnTo>
                  <a:pt x="483137" y="2237649"/>
                </a:lnTo>
                <a:lnTo>
                  <a:pt x="473811" y="2177519"/>
                </a:lnTo>
                <a:lnTo>
                  <a:pt x="464154" y="2116909"/>
                </a:lnTo>
                <a:lnTo>
                  <a:pt x="454164" y="2055819"/>
                </a:lnTo>
                <a:lnTo>
                  <a:pt x="443842" y="1994250"/>
                </a:lnTo>
                <a:lnTo>
                  <a:pt x="433188" y="1932200"/>
                </a:lnTo>
                <a:lnTo>
                  <a:pt x="422202" y="1869671"/>
                </a:lnTo>
                <a:lnTo>
                  <a:pt x="410884" y="1806662"/>
                </a:lnTo>
                <a:lnTo>
                  <a:pt x="399233" y="1743173"/>
                </a:lnTo>
                <a:lnTo>
                  <a:pt x="387250" y="1679204"/>
                </a:lnTo>
                <a:lnTo>
                  <a:pt x="374935" y="1614756"/>
                </a:lnTo>
                <a:lnTo>
                  <a:pt x="362288" y="1549827"/>
                </a:lnTo>
                <a:lnTo>
                  <a:pt x="349308" y="1484419"/>
                </a:lnTo>
                <a:lnTo>
                  <a:pt x="335996" y="1418531"/>
                </a:lnTo>
                <a:lnTo>
                  <a:pt x="322353" y="1352163"/>
                </a:lnTo>
                <a:lnTo>
                  <a:pt x="308376" y="1285315"/>
                </a:lnTo>
                <a:lnTo>
                  <a:pt x="294068" y="1217987"/>
                </a:lnTo>
                <a:lnTo>
                  <a:pt x="279428" y="1150180"/>
                </a:lnTo>
                <a:lnTo>
                  <a:pt x="264455" y="1081892"/>
                </a:lnTo>
                <a:lnTo>
                  <a:pt x="249150" y="1013125"/>
                </a:lnTo>
                <a:lnTo>
                  <a:pt x="233513" y="943878"/>
                </a:lnTo>
                <a:lnTo>
                  <a:pt x="217543" y="874151"/>
                </a:lnTo>
                <a:lnTo>
                  <a:pt x="201242" y="803944"/>
                </a:lnTo>
                <a:lnTo>
                  <a:pt x="184608" y="733257"/>
                </a:lnTo>
                <a:lnTo>
                  <a:pt x="167642" y="662091"/>
                </a:lnTo>
                <a:lnTo>
                  <a:pt x="150344" y="590445"/>
                </a:lnTo>
                <a:lnTo>
                  <a:pt x="132714" y="518318"/>
                </a:lnTo>
                <a:lnTo>
                  <a:pt x="114751" y="445712"/>
                </a:lnTo>
                <a:lnTo>
                  <a:pt x="96456" y="372627"/>
                </a:lnTo>
                <a:lnTo>
                  <a:pt x="77829" y="299061"/>
                </a:lnTo>
                <a:lnTo>
                  <a:pt x="58870" y="225015"/>
                </a:lnTo>
                <a:lnTo>
                  <a:pt x="39579" y="150490"/>
                </a:lnTo>
                <a:lnTo>
                  <a:pt x="19955" y="7548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88600" y="7785100"/>
            <a:ext cx="14859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100" y="5969000"/>
            <a:ext cx="2692400" cy="358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5800" y="5969000"/>
            <a:ext cx="2692400" cy="358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18201" y="8978503"/>
            <a:ext cx="282575" cy="35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85"/>
              </a:lnSpc>
            </a:pPr>
            <a:r>
              <a:rPr dirty="0" sz="2400" spc="-32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8965803"/>
            <a:ext cx="5975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15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317500"/>
            <a:ext cx="60763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Circuit</a:t>
            </a:r>
            <a:r>
              <a:rPr dirty="0" spc="265"/>
              <a:t> </a:t>
            </a:r>
            <a:r>
              <a:rPr dirty="0" spc="105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48940" y="7785100"/>
            <a:ext cx="147985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5300" y="2044700"/>
            <a:ext cx="51435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9200" y="2044700"/>
            <a:ext cx="5143500" cy="359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966" y="2234421"/>
            <a:ext cx="1637664" cy="5573395"/>
          </a:xfrm>
          <a:custGeom>
            <a:avLst/>
            <a:gdLst/>
            <a:ahLst/>
            <a:cxnLst/>
            <a:rect l="l" t="t" r="r" b="b"/>
            <a:pathLst>
              <a:path w="1637664" h="5573395">
                <a:moveTo>
                  <a:pt x="351133" y="5572823"/>
                </a:moveTo>
                <a:lnTo>
                  <a:pt x="316260" y="5506701"/>
                </a:lnTo>
                <a:lnTo>
                  <a:pt x="283211" y="5439800"/>
                </a:lnTo>
                <a:lnTo>
                  <a:pt x="251985" y="5372120"/>
                </a:lnTo>
                <a:lnTo>
                  <a:pt x="222582" y="5303660"/>
                </a:lnTo>
                <a:lnTo>
                  <a:pt x="195003" y="5234422"/>
                </a:lnTo>
                <a:lnTo>
                  <a:pt x="169248" y="5164404"/>
                </a:lnTo>
                <a:lnTo>
                  <a:pt x="145315" y="5093608"/>
                </a:lnTo>
                <a:lnTo>
                  <a:pt x="123207" y="5022032"/>
                </a:lnTo>
                <a:lnTo>
                  <a:pt x="102921" y="4949677"/>
                </a:lnTo>
                <a:lnTo>
                  <a:pt x="84459" y="4876543"/>
                </a:lnTo>
                <a:lnTo>
                  <a:pt x="67821" y="4802630"/>
                </a:lnTo>
                <a:lnTo>
                  <a:pt x="53006" y="4727938"/>
                </a:lnTo>
                <a:lnTo>
                  <a:pt x="46282" y="4690300"/>
                </a:lnTo>
                <a:lnTo>
                  <a:pt x="40014" y="4652467"/>
                </a:lnTo>
                <a:lnTo>
                  <a:pt x="34202" y="4614440"/>
                </a:lnTo>
                <a:lnTo>
                  <a:pt x="28846" y="4576217"/>
                </a:lnTo>
                <a:lnTo>
                  <a:pt x="23945" y="4537800"/>
                </a:lnTo>
                <a:lnTo>
                  <a:pt x="19501" y="4499188"/>
                </a:lnTo>
                <a:lnTo>
                  <a:pt x="15512" y="4460381"/>
                </a:lnTo>
                <a:lnTo>
                  <a:pt x="11979" y="4421379"/>
                </a:lnTo>
                <a:lnTo>
                  <a:pt x="8902" y="4382183"/>
                </a:lnTo>
                <a:lnTo>
                  <a:pt x="6281" y="4342792"/>
                </a:lnTo>
                <a:lnTo>
                  <a:pt x="4116" y="4303206"/>
                </a:lnTo>
                <a:lnTo>
                  <a:pt x="2407" y="4263425"/>
                </a:lnTo>
                <a:lnTo>
                  <a:pt x="1153" y="4223450"/>
                </a:lnTo>
                <a:lnTo>
                  <a:pt x="356" y="4183280"/>
                </a:lnTo>
                <a:lnTo>
                  <a:pt x="14" y="4142915"/>
                </a:lnTo>
                <a:lnTo>
                  <a:pt x="128" y="4102355"/>
                </a:lnTo>
                <a:lnTo>
                  <a:pt x="698" y="4061600"/>
                </a:lnTo>
                <a:lnTo>
                  <a:pt x="1723" y="4020651"/>
                </a:lnTo>
                <a:lnTo>
                  <a:pt x="3205" y="3979507"/>
                </a:lnTo>
                <a:lnTo>
                  <a:pt x="5142" y="3938168"/>
                </a:lnTo>
                <a:lnTo>
                  <a:pt x="7536" y="3896634"/>
                </a:lnTo>
                <a:lnTo>
                  <a:pt x="10385" y="3854906"/>
                </a:lnTo>
                <a:lnTo>
                  <a:pt x="13690" y="3812983"/>
                </a:lnTo>
                <a:lnTo>
                  <a:pt x="17451" y="3770865"/>
                </a:lnTo>
                <a:lnTo>
                  <a:pt x="21668" y="3728552"/>
                </a:lnTo>
                <a:lnTo>
                  <a:pt x="26340" y="3686045"/>
                </a:lnTo>
                <a:lnTo>
                  <a:pt x="31469" y="3643343"/>
                </a:lnTo>
                <a:lnTo>
                  <a:pt x="37053" y="3600446"/>
                </a:lnTo>
                <a:lnTo>
                  <a:pt x="43093" y="3557354"/>
                </a:lnTo>
                <a:lnTo>
                  <a:pt x="49589" y="3514067"/>
                </a:lnTo>
                <a:lnTo>
                  <a:pt x="56541" y="3470586"/>
                </a:lnTo>
                <a:lnTo>
                  <a:pt x="63949" y="3426910"/>
                </a:lnTo>
                <a:lnTo>
                  <a:pt x="71812" y="3383039"/>
                </a:lnTo>
                <a:lnTo>
                  <a:pt x="80132" y="3338973"/>
                </a:lnTo>
                <a:lnTo>
                  <a:pt x="88907" y="3294713"/>
                </a:lnTo>
                <a:lnTo>
                  <a:pt x="98138" y="3250258"/>
                </a:lnTo>
                <a:lnTo>
                  <a:pt x="107825" y="3205608"/>
                </a:lnTo>
                <a:lnTo>
                  <a:pt x="117968" y="3160763"/>
                </a:lnTo>
                <a:lnTo>
                  <a:pt x="128566" y="3115723"/>
                </a:lnTo>
                <a:lnTo>
                  <a:pt x="139621" y="3070489"/>
                </a:lnTo>
                <a:lnTo>
                  <a:pt x="151131" y="3025060"/>
                </a:lnTo>
                <a:lnTo>
                  <a:pt x="163098" y="2979436"/>
                </a:lnTo>
                <a:lnTo>
                  <a:pt x="175520" y="2933618"/>
                </a:lnTo>
                <a:lnTo>
                  <a:pt x="188398" y="2887604"/>
                </a:lnTo>
                <a:lnTo>
                  <a:pt x="201732" y="2841396"/>
                </a:lnTo>
                <a:lnTo>
                  <a:pt x="215521" y="2794993"/>
                </a:lnTo>
                <a:lnTo>
                  <a:pt x="229767" y="2748395"/>
                </a:lnTo>
                <a:lnTo>
                  <a:pt x="244468" y="2701603"/>
                </a:lnTo>
                <a:lnTo>
                  <a:pt x="259625" y="2654616"/>
                </a:lnTo>
                <a:lnTo>
                  <a:pt x="275238" y="2607434"/>
                </a:lnTo>
                <a:lnTo>
                  <a:pt x="291307" y="2560057"/>
                </a:lnTo>
                <a:lnTo>
                  <a:pt x="307832" y="2512485"/>
                </a:lnTo>
                <a:lnTo>
                  <a:pt x="324813" y="2464719"/>
                </a:lnTo>
                <a:lnTo>
                  <a:pt x="342249" y="2416758"/>
                </a:lnTo>
                <a:lnTo>
                  <a:pt x="360142" y="2368602"/>
                </a:lnTo>
                <a:lnTo>
                  <a:pt x="378490" y="2320251"/>
                </a:lnTo>
                <a:lnTo>
                  <a:pt x="397294" y="2271706"/>
                </a:lnTo>
                <a:lnTo>
                  <a:pt x="416554" y="2222966"/>
                </a:lnTo>
                <a:lnTo>
                  <a:pt x="436270" y="2174031"/>
                </a:lnTo>
                <a:lnTo>
                  <a:pt x="456441" y="2124901"/>
                </a:lnTo>
                <a:lnTo>
                  <a:pt x="477069" y="2075577"/>
                </a:lnTo>
                <a:lnTo>
                  <a:pt x="498152" y="2026057"/>
                </a:lnTo>
                <a:lnTo>
                  <a:pt x="519691" y="1976343"/>
                </a:lnTo>
                <a:lnTo>
                  <a:pt x="541686" y="1926435"/>
                </a:lnTo>
                <a:lnTo>
                  <a:pt x="564137" y="1876331"/>
                </a:lnTo>
                <a:lnTo>
                  <a:pt x="587044" y="1826033"/>
                </a:lnTo>
                <a:lnTo>
                  <a:pt x="610407" y="1775539"/>
                </a:lnTo>
                <a:lnTo>
                  <a:pt x="634225" y="1724852"/>
                </a:lnTo>
                <a:lnTo>
                  <a:pt x="658499" y="1673969"/>
                </a:lnTo>
                <a:lnTo>
                  <a:pt x="683230" y="1622891"/>
                </a:lnTo>
                <a:lnTo>
                  <a:pt x="708416" y="1571619"/>
                </a:lnTo>
                <a:lnTo>
                  <a:pt x="734057" y="1520152"/>
                </a:lnTo>
                <a:lnTo>
                  <a:pt x="760155" y="1468491"/>
                </a:lnTo>
                <a:lnTo>
                  <a:pt x="786709" y="1416634"/>
                </a:lnTo>
                <a:lnTo>
                  <a:pt x="813718" y="1364583"/>
                </a:lnTo>
                <a:lnTo>
                  <a:pt x="841184" y="1312337"/>
                </a:lnTo>
                <a:lnTo>
                  <a:pt x="869105" y="1259896"/>
                </a:lnTo>
                <a:lnTo>
                  <a:pt x="897482" y="1207260"/>
                </a:lnTo>
                <a:lnTo>
                  <a:pt x="926315" y="1154430"/>
                </a:lnTo>
                <a:lnTo>
                  <a:pt x="955603" y="1101405"/>
                </a:lnTo>
                <a:lnTo>
                  <a:pt x="985348" y="1048185"/>
                </a:lnTo>
                <a:lnTo>
                  <a:pt x="1015548" y="994770"/>
                </a:lnTo>
                <a:lnTo>
                  <a:pt x="1046205" y="941161"/>
                </a:lnTo>
                <a:lnTo>
                  <a:pt x="1077317" y="887356"/>
                </a:lnTo>
                <a:lnTo>
                  <a:pt x="1108885" y="833357"/>
                </a:lnTo>
                <a:lnTo>
                  <a:pt x="1140908" y="779163"/>
                </a:lnTo>
                <a:lnTo>
                  <a:pt x="1173388" y="724775"/>
                </a:lnTo>
                <a:lnTo>
                  <a:pt x="1206324" y="670192"/>
                </a:lnTo>
                <a:lnTo>
                  <a:pt x="1239715" y="615414"/>
                </a:lnTo>
                <a:lnTo>
                  <a:pt x="1273562" y="560441"/>
                </a:lnTo>
                <a:lnTo>
                  <a:pt x="1307866" y="505273"/>
                </a:lnTo>
                <a:lnTo>
                  <a:pt x="1342624" y="449911"/>
                </a:lnTo>
                <a:lnTo>
                  <a:pt x="1377839" y="394353"/>
                </a:lnTo>
                <a:lnTo>
                  <a:pt x="1413510" y="338601"/>
                </a:lnTo>
                <a:lnTo>
                  <a:pt x="1449637" y="282655"/>
                </a:lnTo>
                <a:lnTo>
                  <a:pt x="1486219" y="226513"/>
                </a:lnTo>
                <a:lnTo>
                  <a:pt x="1523257" y="170177"/>
                </a:lnTo>
                <a:lnTo>
                  <a:pt x="1560751" y="113646"/>
                </a:lnTo>
                <a:lnTo>
                  <a:pt x="1598701" y="56920"/>
                </a:lnTo>
                <a:lnTo>
                  <a:pt x="16371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54699" y="2207743"/>
            <a:ext cx="609600" cy="5614035"/>
          </a:xfrm>
          <a:custGeom>
            <a:avLst/>
            <a:gdLst/>
            <a:ahLst/>
            <a:cxnLst/>
            <a:rect l="l" t="t" r="r" b="b"/>
            <a:pathLst>
              <a:path w="609600" h="5614034">
                <a:moveTo>
                  <a:pt x="42333" y="5613720"/>
                </a:moveTo>
                <a:lnTo>
                  <a:pt x="80489" y="5575513"/>
                </a:lnTo>
                <a:lnTo>
                  <a:pt x="117317" y="5535388"/>
                </a:lnTo>
                <a:lnTo>
                  <a:pt x="152816" y="5493343"/>
                </a:lnTo>
                <a:lnTo>
                  <a:pt x="186986" y="5449379"/>
                </a:lnTo>
                <a:lnTo>
                  <a:pt x="219827" y="5403495"/>
                </a:lnTo>
                <a:lnTo>
                  <a:pt x="251339" y="5355692"/>
                </a:lnTo>
                <a:lnTo>
                  <a:pt x="281523" y="5305970"/>
                </a:lnTo>
                <a:lnTo>
                  <a:pt x="310377" y="5254328"/>
                </a:lnTo>
                <a:lnTo>
                  <a:pt x="337903" y="5200766"/>
                </a:lnTo>
                <a:lnTo>
                  <a:pt x="364100" y="5145286"/>
                </a:lnTo>
                <a:lnTo>
                  <a:pt x="388968" y="5087886"/>
                </a:lnTo>
                <a:lnTo>
                  <a:pt x="412508" y="5028566"/>
                </a:lnTo>
                <a:lnTo>
                  <a:pt x="434718" y="4967328"/>
                </a:lnTo>
                <a:lnTo>
                  <a:pt x="455600" y="4904169"/>
                </a:lnTo>
                <a:lnTo>
                  <a:pt x="475153" y="4839092"/>
                </a:lnTo>
                <a:lnTo>
                  <a:pt x="493377" y="4772095"/>
                </a:lnTo>
                <a:lnTo>
                  <a:pt x="510273" y="4703179"/>
                </a:lnTo>
                <a:lnTo>
                  <a:pt x="525839" y="4632343"/>
                </a:lnTo>
                <a:lnTo>
                  <a:pt x="540077" y="4559588"/>
                </a:lnTo>
                <a:lnTo>
                  <a:pt x="552986" y="4484913"/>
                </a:lnTo>
                <a:lnTo>
                  <a:pt x="558942" y="4446856"/>
                </a:lnTo>
                <a:lnTo>
                  <a:pt x="564566" y="4408319"/>
                </a:lnTo>
                <a:lnTo>
                  <a:pt x="569858" y="4369303"/>
                </a:lnTo>
                <a:lnTo>
                  <a:pt x="574817" y="4329806"/>
                </a:lnTo>
                <a:lnTo>
                  <a:pt x="579444" y="4289830"/>
                </a:lnTo>
                <a:lnTo>
                  <a:pt x="583740" y="4249373"/>
                </a:lnTo>
                <a:lnTo>
                  <a:pt x="587702" y="4208437"/>
                </a:lnTo>
                <a:lnTo>
                  <a:pt x="591333" y="4167021"/>
                </a:lnTo>
                <a:lnTo>
                  <a:pt x="594632" y="4125126"/>
                </a:lnTo>
                <a:lnTo>
                  <a:pt x="597598" y="4082750"/>
                </a:lnTo>
                <a:lnTo>
                  <a:pt x="600232" y="4039895"/>
                </a:lnTo>
                <a:lnTo>
                  <a:pt x="602534" y="3996559"/>
                </a:lnTo>
                <a:lnTo>
                  <a:pt x="604504" y="3952744"/>
                </a:lnTo>
                <a:lnTo>
                  <a:pt x="606141" y="3908449"/>
                </a:lnTo>
                <a:lnTo>
                  <a:pt x="607446" y="3863674"/>
                </a:lnTo>
                <a:lnTo>
                  <a:pt x="608419" y="3818419"/>
                </a:lnTo>
                <a:lnTo>
                  <a:pt x="609060" y="3772685"/>
                </a:lnTo>
                <a:lnTo>
                  <a:pt x="609369" y="3726470"/>
                </a:lnTo>
                <a:lnTo>
                  <a:pt x="609345" y="3679776"/>
                </a:lnTo>
                <a:lnTo>
                  <a:pt x="608990" y="3632602"/>
                </a:lnTo>
                <a:lnTo>
                  <a:pt x="608302" y="3584948"/>
                </a:lnTo>
                <a:lnTo>
                  <a:pt x="607282" y="3536814"/>
                </a:lnTo>
                <a:lnTo>
                  <a:pt x="605929" y="3488201"/>
                </a:lnTo>
                <a:lnTo>
                  <a:pt x="604245" y="3439107"/>
                </a:lnTo>
                <a:lnTo>
                  <a:pt x="602228" y="3389534"/>
                </a:lnTo>
                <a:lnTo>
                  <a:pt x="599879" y="3339480"/>
                </a:lnTo>
                <a:lnTo>
                  <a:pt x="597198" y="3288947"/>
                </a:lnTo>
                <a:lnTo>
                  <a:pt x="594184" y="3237935"/>
                </a:lnTo>
                <a:lnTo>
                  <a:pt x="590839" y="3186442"/>
                </a:lnTo>
                <a:lnTo>
                  <a:pt x="587161" y="3134469"/>
                </a:lnTo>
                <a:lnTo>
                  <a:pt x="583151" y="3082017"/>
                </a:lnTo>
                <a:lnTo>
                  <a:pt x="578809" y="3029085"/>
                </a:lnTo>
                <a:lnTo>
                  <a:pt x="574134" y="2975672"/>
                </a:lnTo>
                <a:lnTo>
                  <a:pt x="569128" y="2921780"/>
                </a:lnTo>
                <a:lnTo>
                  <a:pt x="563789" y="2867409"/>
                </a:lnTo>
                <a:lnTo>
                  <a:pt x="558118" y="2812557"/>
                </a:lnTo>
                <a:lnTo>
                  <a:pt x="552115" y="2757225"/>
                </a:lnTo>
                <a:lnTo>
                  <a:pt x="545779" y="2701414"/>
                </a:lnTo>
                <a:lnTo>
                  <a:pt x="539112" y="2645123"/>
                </a:lnTo>
                <a:lnTo>
                  <a:pt x="532112" y="2588352"/>
                </a:lnTo>
                <a:lnTo>
                  <a:pt x="524780" y="2531101"/>
                </a:lnTo>
                <a:lnTo>
                  <a:pt x="517116" y="2473370"/>
                </a:lnTo>
                <a:lnTo>
                  <a:pt x="509119" y="2415159"/>
                </a:lnTo>
                <a:lnTo>
                  <a:pt x="500791" y="2356469"/>
                </a:lnTo>
                <a:lnTo>
                  <a:pt x="492130" y="2297299"/>
                </a:lnTo>
                <a:lnTo>
                  <a:pt x="483137" y="2237649"/>
                </a:lnTo>
                <a:lnTo>
                  <a:pt x="473811" y="2177519"/>
                </a:lnTo>
                <a:lnTo>
                  <a:pt x="464154" y="2116909"/>
                </a:lnTo>
                <a:lnTo>
                  <a:pt x="454164" y="2055819"/>
                </a:lnTo>
                <a:lnTo>
                  <a:pt x="443842" y="1994250"/>
                </a:lnTo>
                <a:lnTo>
                  <a:pt x="433188" y="1932200"/>
                </a:lnTo>
                <a:lnTo>
                  <a:pt x="422202" y="1869671"/>
                </a:lnTo>
                <a:lnTo>
                  <a:pt x="410884" y="1806662"/>
                </a:lnTo>
                <a:lnTo>
                  <a:pt x="399233" y="1743173"/>
                </a:lnTo>
                <a:lnTo>
                  <a:pt x="387250" y="1679204"/>
                </a:lnTo>
                <a:lnTo>
                  <a:pt x="374935" y="1614756"/>
                </a:lnTo>
                <a:lnTo>
                  <a:pt x="362288" y="1549827"/>
                </a:lnTo>
                <a:lnTo>
                  <a:pt x="349308" y="1484419"/>
                </a:lnTo>
                <a:lnTo>
                  <a:pt x="335996" y="1418531"/>
                </a:lnTo>
                <a:lnTo>
                  <a:pt x="322353" y="1352163"/>
                </a:lnTo>
                <a:lnTo>
                  <a:pt x="308376" y="1285315"/>
                </a:lnTo>
                <a:lnTo>
                  <a:pt x="294068" y="1217987"/>
                </a:lnTo>
                <a:lnTo>
                  <a:pt x="279428" y="1150180"/>
                </a:lnTo>
                <a:lnTo>
                  <a:pt x="264455" y="1081892"/>
                </a:lnTo>
                <a:lnTo>
                  <a:pt x="249150" y="1013125"/>
                </a:lnTo>
                <a:lnTo>
                  <a:pt x="233513" y="943878"/>
                </a:lnTo>
                <a:lnTo>
                  <a:pt x="217543" y="874151"/>
                </a:lnTo>
                <a:lnTo>
                  <a:pt x="201242" y="803944"/>
                </a:lnTo>
                <a:lnTo>
                  <a:pt x="184608" y="733257"/>
                </a:lnTo>
                <a:lnTo>
                  <a:pt x="167642" y="662091"/>
                </a:lnTo>
                <a:lnTo>
                  <a:pt x="150344" y="590445"/>
                </a:lnTo>
                <a:lnTo>
                  <a:pt x="132714" y="518318"/>
                </a:lnTo>
                <a:lnTo>
                  <a:pt x="114751" y="445712"/>
                </a:lnTo>
                <a:lnTo>
                  <a:pt x="96456" y="372627"/>
                </a:lnTo>
                <a:lnTo>
                  <a:pt x="77829" y="299061"/>
                </a:lnTo>
                <a:lnTo>
                  <a:pt x="58870" y="225015"/>
                </a:lnTo>
                <a:lnTo>
                  <a:pt x="39579" y="150490"/>
                </a:lnTo>
                <a:lnTo>
                  <a:pt x="19955" y="7548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5200" y="4267200"/>
            <a:ext cx="2514600" cy="149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3518" y="3227084"/>
            <a:ext cx="560070" cy="1119505"/>
          </a:xfrm>
          <a:custGeom>
            <a:avLst/>
            <a:gdLst/>
            <a:ahLst/>
            <a:cxnLst/>
            <a:rect l="l" t="t" r="r" b="b"/>
            <a:pathLst>
              <a:path w="560070" h="1119504">
                <a:moveTo>
                  <a:pt x="0" y="1119190"/>
                </a:moveTo>
                <a:lnTo>
                  <a:pt x="553806" y="11359"/>
                </a:lnTo>
                <a:lnTo>
                  <a:pt x="559485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32797" y="3129391"/>
            <a:ext cx="109220" cy="136525"/>
          </a:xfrm>
          <a:custGeom>
            <a:avLst/>
            <a:gdLst/>
            <a:ahLst/>
            <a:cxnLst/>
            <a:rect l="l" t="t" r="r" b="b"/>
            <a:pathLst>
              <a:path w="109220" h="136525">
                <a:moveTo>
                  <a:pt x="109042" y="0"/>
                </a:moveTo>
                <a:lnTo>
                  <a:pt x="0" y="81795"/>
                </a:lnTo>
                <a:lnTo>
                  <a:pt x="109053" y="136310"/>
                </a:lnTo>
                <a:lnTo>
                  <a:pt x="109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88600" y="7785100"/>
            <a:ext cx="1485900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31100" y="5969000"/>
            <a:ext cx="2692400" cy="358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55800" y="5969000"/>
            <a:ext cx="2692400" cy="3581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18201" y="8978503"/>
            <a:ext cx="282575" cy="35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85"/>
              </a:lnSpc>
            </a:pPr>
            <a:r>
              <a:rPr dirty="0" sz="2400" spc="-32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3500" y="8965803"/>
            <a:ext cx="5975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15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317500"/>
            <a:ext cx="60763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Circuit</a:t>
            </a:r>
            <a:r>
              <a:rPr dirty="0" spc="265"/>
              <a:t> </a:t>
            </a:r>
            <a:r>
              <a:rPr dirty="0" spc="105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0394639" y="7785100"/>
            <a:ext cx="147985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940" y="7785100"/>
            <a:ext cx="147985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161" y="3514725"/>
            <a:ext cx="1023619" cy="4292600"/>
          </a:xfrm>
          <a:custGeom>
            <a:avLst/>
            <a:gdLst/>
            <a:ahLst/>
            <a:cxnLst/>
            <a:rect l="l" t="t" r="r" b="b"/>
            <a:pathLst>
              <a:path w="1023619" h="4292600">
                <a:moveTo>
                  <a:pt x="398994" y="4292519"/>
                </a:moveTo>
                <a:lnTo>
                  <a:pt x="377439" y="4251192"/>
                </a:lnTo>
                <a:lnTo>
                  <a:pt x="356484" y="4209782"/>
                </a:lnTo>
                <a:lnTo>
                  <a:pt x="336126" y="4168290"/>
                </a:lnTo>
                <a:lnTo>
                  <a:pt x="316367" y="4126716"/>
                </a:lnTo>
                <a:lnTo>
                  <a:pt x="297207" y="4085061"/>
                </a:lnTo>
                <a:lnTo>
                  <a:pt x="278645" y="4043323"/>
                </a:lnTo>
                <a:lnTo>
                  <a:pt x="260682" y="4001503"/>
                </a:lnTo>
                <a:lnTo>
                  <a:pt x="243317" y="3959600"/>
                </a:lnTo>
                <a:lnTo>
                  <a:pt x="226550" y="3917616"/>
                </a:lnTo>
                <a:lnTo>
                  <a:pt x="210382" y="3875550"/>
                </a:lnTo>
                <a:lnTo>
                  <a:pt x="194813" y="3833402"/>
                </a:lnTo>
                <a:lnTo>
                  <a:pt x="179842" y="3791172"/>
                </a:lnTo>
                <a:lnTo>
                  <a:pt x="165469" y="3748859"/>
                </a:lnTo>
                <a:lnTo>
                  <a:pt x="151695" y="3706465"/>
                </a:lnTo>
                <a:lnTo>
                  <a:pt x="138519" y="3663988"/>
                </a:lnTo>
                <a:lnTo>
                  <a:pt x="125942" y="3621430"/>
                </a:lnTo>
                <a:lnTo>
                  <a:pt x="113963" y="3578789"/>
                </a:lnTo>
                <a:lnTo>
                  <a:pt x="102583" y="3536066"/>
                </a:lnTo>
                <a:lnTo>
                  <a:pt x="91802" y="3493262"/>
                </a:lnTo>
                <a:lnTo>
                  <a:pt x="81618" y="3450375"/>
                </a:lnTo>
                <a:lnTo>
                  <a:pt x="72034" y="3407406"/>
                </a:lnTo>
                <a:lnTo>
                  <a:pt x="63047" y="3364355"/>
                </a:lnTo>
                <a:lnTo>
                  <a:pt x="54659" y="3321222"/>
                </a:lnTo>
                <a:lnTo>
                  <a:pt x="46870" y="3278007"/>
                </a:lnTo>
                <a:lnTo>
                  <a:pt x="39679" y="3234710"/>
                </a:lnTo>
                <a:lnTo>
                  <a:pt x="33087" y="3191331"/>
                </a:lnTo>
                <a:lnTo>
                  <a:pt x="27093" y="3147870"/>
                </a:lnTo>
                <a:lnTo>
                  <a:pt x="21697" y="3104326"/>
                </a:lnTo>
                <a:lnTo>
                  <a:pt x="16900" y="3060701"/>
                </a:lnTo>
                <a:lnTo>
                  <a:pt x="12702" y="3016994"/>
                </a:lnTo>
                <a:lnTo>
                  <a:pt x="9102" y="2973204"/>
                </a:lnTo>
                <a:lnTo>
                  <a:pt x="6100" y="2929333"/>
                </a:lnTo>
                <a:lnTo>
                  <a:pt x="3697" y="2885379"/>
                </a:lnTo>
                <a:lnTo>
                  <a:pt x="1893" y="2841344"/>
                </a:lnTo>
                <a:lnTo>
                  <a:pt x="687" y="2797226"/>
                </a:lnTo>
                <a:lnTo>
                  <a:pt x="79" y="2753026"/>
                </a:lnTo>
                <a:lnTo>
                  <a:pt x="70" y="2708745"/>
                </a:lnTo>
                <a:lnTo>
                  <a:pt x="659" y="2664381"/>
                </a:lnTo>
                <a:lnTo>
                  <a:pt x="1847" y="2619935"/>
                </a:lnTo>
                <a:lnTo>
                  <a:pt x="3633" y="2575407"/>
                </a:lnTo>
                <a:lnTo>
                  <a:pt x="6018" y="2530797"/>
                </a:lnTo>
                <a:lnTo>
                  <a:pt x="9001" y="2486105"/>
                </a:lnTo>
                <a:lnTo>
                  <a:pt x="12583" y="2441331"/>
                </a:lnTo>
                <a:lnTo>
                  <a:pt x="16763" y="2396474"/>
                </a:lnTo>
                <a:lnTo>
                  <a:pt x="21542" y="2351536"/>
                </a:lnTo>
                <a:lnTo>
                  <a:pt x="26919" y="2306516"/>
                </a:lnTo>
                <a:lnTo>
                  <a:pt x="32894" y="2261413"/>
                </a:lnTo>
                <a:lnTo>
                  <a:pt x="39468" y="2216229"/>
                </a:lnTo>
                <a:lnTo>
                  <a:pt x="46641" y="2170963"/>
                </a:lnTo>
                <a:lnTo>
                  <a:pt x="54412" y="2125614"/>
                </a:lnTo>
                <a:lnTo>
                  <a:pt x="62781" y="2080183"/>
                </a:lnTo>
                <a:lnTo>
                  <a:pt x="71749" y="2034671"/>
                </a:lnTo>
                <a:lnTo>
                  <a:pt x="81316" y="1989076"/>
                </a:lnTo>
                <a:lnTo>
                  <a:pt x="91481" y="1943399"/>
                </a:lnTo>
                <a:lnTo>
                  <a:pt x="102244" y="1897640"/>
                </a:lnTo>
                <a:lnTo>
                  <a:pt x="113606" y="1851800"/>
                </a:lnTo>
                <a:lnTo>
                  <a:pt x="125566" y="1805877"/>
                </a:lnTo>
                <a:lnTo>
                  <a:pt x="138125" y="1759872"/>
                </a:lnTo>
                <a:lnTo>
                  <a:pt x="151283" y="1713785"/>
                </a:lnTo>
                <a:lnTo>
                  <a:pt x="165038" y="1667615"/>
                </a:lnTo>
                <a:lnTo>
                  <a:pt x="179393" y="1621364"/>
                </a:lnTo>
                <a:lnTo>
                  <a:pt x="194345" y="1575031"/>
                </a:lnTo>
                <a:lnTo>
                  <a:pt x="209896" y="1528616"/>
                </a:lnTo>
                <a:lnTo>
                  <a:pt x="226046" y="1482118"/>
                </a:lnTo>
                <a:lnTo>
                  <a:pt x="242794" y="1435539"/>
                </a:lnTo>
                <a:lnTo>
                  <a:pt x="260141" y="1388877"/>
                </a:lnTo>
                <a:lnTo>
                  <a:pt x="278086" y="1342134"/>
                </a:lnTo>
                <a:lnTo>
                  <a:pt x="296630" y="1295308"/>
                </a:lnTo>
                <a:lnTo>
                  <a:pt x="315772" y="1248401"/>
                </a:lnTo>
                <a:lnTo>
                  <a:pt x="335512" y="1201411"/>
                </a:lnTo>
                <a:lnTo>
                  <a:pt x="355851" y="1154339"/>
                </a:lnTo>
                <a:lnTo>
                  <a:pt x="376789" y="1107185"/>
                </a:lnTo>
                <a:lnTo>
                  <a:pt x="398325" y="1059950"/>
                </a:lnTo>
                <a:lnTo>
                  <a:pt x="420459" y="1012632"/>
                </a:lnTo>
                <a:lnTo>
                  <a:pt x="443192" y="965232"/>
                </a:lnTo>
                <a:lnTo>
                  <a:pt x="466523" y="917750"/>
                </a:lnTo>
                <a:lnTo>
                  <a:pt x="490453" y="870185"/>
                </a:lnTo>
                <a:lnTo>
                  <a:pt x="514982" y="822539"/>
                </a:lnTo>
                <a:lnTo>
                  <a:pt x="540108" y="774811"/>
                </a:lnTo>
                <a:lnTo>
                  <a:pt x="565834" y="727001"/>
                </a:lnTo>
                <a:lnTo>
                  <a:pt x="592157" y="679108"/>
                </a:lnTo>
                <a:lnTo>
                  <a:pt x="619080" y="631134"/>
                </a:lnTo>
                <a:lnTo>
                  <a:pt x="646600" y="583078"/>
                </a:lnTo>
                <a:lnTo>
                  <a:pt x="674720" y="534939"/>
                </a:lnTo>
                <a:lnTo>
                  <a:pt x="703437" y="486718"/>
                </a:lnTo>
                <a:lnTo>
                  <a:pt x="732753" y="438416"/>
                </a:lnTo>
                <a:lnTo>
                  <a:pt x="762668" y="390031"/>
                </a:lnTo>
                <a:lnTo>
                  <a:pt x="793181" y="341564"/>
                </a:lnTo>
                <a:lnTo>
                  <a:pt x="824293" y="293016"/>
                </a:lnTo>
                <a:lnTo>
                  <a:pt x="856003" y="244385"/>
                </a:lnTo>
                <a:lnTo>
                  <a:pt x="888311" y="195672"/>
                </a:lnTo>
                <a:lnTo>
                  <a:pt x="921218" y="146877"/>
                </a:lnTo>
                <a:lnTo>
                  <a:pt x="954724" y="98000"/>
                </a:lnTo>
                <a:lnTo>
                  <a:pt x="988828" y="49041"/>
                </a:lnTo>
                <a:lnTo>
                  <a:pt x="10235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7032" y="3577826"/>
            <a:ext cx="650875" cy="4243705"/>
          </a:xfrm>
          <a:custGeom>
            <a:avLst/>
            <a:gdLst/>
            <a:ahLst/>
            <a:cxnLst/>
            <a:rect l="l" t="t" r="r" b="b"/>
            <a:pathLst>
              <a:path w="650875" h="4243705">
                <a:moveTo>
                  <a:pt x="0" y="4243636"/>
                </a:moveTo>
                <a:lnTo>
                  <a:pt x="50014" y="4209245"/>
                </a:lnTo>
                <a:lnTo>
                  <a:pt x="98027" y="4172424"/>
                </a:lnTo>
                <a:lnTo>
                  <a:pt x="144040" y="4133172"/>
                </a:lnTo>
                <a:lnTo>
                  <a:pt x="188051" y="4091490"/>
                </a:lnTo>
                <a:lnTo>
                  <a:pt x="230062" y="4047377"/>
                </a:lnTo>
                <a:lnTo>
                  <a:pt x="270071" y="4000834"/>
                </a:lnTo>
                <a:lnTo>
                  <a:pt x="308080" y="3951861"/>
                </a:lnTo>
                <a:lnTo>
                  <a:pt x="344087" y="3900457"/>
                </a:lnTo>
                <a:lnTo>
                  <a:pt x="378094" y="3846623"/>
                </a:lnTo>
                <a:lnTo>
                  <a:pt x="410099" y="3790358"/>
                </a:lnTo>
                <a:lnTo>
                  <a:pt x="440104" y="3731663"/>
                </a:lnTo>
                <a:lnTo>
                  <a:pt x="468108" y="3670538"/>
                </a:lnTo>
                <a:lnTo>
                  <a:pt x="494110" y="3606982"/>
                </a:lnTo>
                <a:lnTo>
                  <a:pt x="518112" y="3540996"/>
                </a:lnTo>
                <a:lnTo>
                  <a:pt x="540113" y="3472580"/>
                </a:lnTo>
                <a:lnTo>
                  <a:pt x="560112" y="3401733"/>
                </a:lnTo>
                <a:lnTo>
                  <a:pt x="578111" y="3328455"/>
                </a:lnTo>
                <a:lnTo>
                  <a:pt x="586360" y="3290905"/>
                </a:lnTo>
                <a:lnTo>
                  <a:pt x="594109" y="3252748"/>
                </a:lnTo>
                <a:lnTo>
                  <a:pt x="601358" y="3213982"/>
                </a:lnTo>
                <a:lnTo>
                  <a:pt x="608106" y="3174609"/>
                </a:lnTo>
                <a:lnTo>
                  <a:pt x="614354" y="3134629"/>
                </a:lnTo>
                <a:lnTo>
                  <a:pt x="620102" y="3094041"/>
                </a:lnTo>
                <a:lnTo>
                  <a:pt x="625349" y="3052845"/>
                </a:lnTo>
                <a:lnTo>
                  <a:pt x="630097" y="3011042"/>
                </a:lnTo>
                <a:lnTo>
                  <a:pt x="634344" y="2968631"/>
                </a:lnTo>
                <a:lnTo>
                  <a:pt x="638091" y="2925613"/>
                </a:lnTo>
                <a:lnTo>
                  <a:pt x="641337" y="2881987"/>
                </a:lnTo>
                <a:lnTo>
                  <a:pt x="644084" y="2837753"/>
                </a:lnTo>
                <a:lnTo>
                  <a:pt x="646330" y="2792912"/>
                </a:lnTo>
                <a:lnTo>
                  <a:pt x="648076" y="2747463"/>
                </a:lnTo>
                <a:lnTo>
                  <a:pt x="649321" y="2701406"/>
                </a:lnTo>
                <a:lnTo>
                  <a:pt x="650067" y="2654742"/>
                </a:lnTo>
                <a:lnTo>
                  <a:pt x="650312" y="2607471"/>
                </a:lnTo>
                <a:lnTo>
                  <a:pt x="650057" y="2559591"/>
                </a:lnTo>
                <a:lnTo>
                  <a:pt x="649302" y="2511104"/>
                </a:lnTo>
                <a:lnTo>
                  <a:pt x="648046" y="2462010"/>
                </a:lnTo>
                <a:lnTo>
                  <a:pt x="646290" y="2412308"/>
                </a:lnTo>
                <a:lnTo>
                  <a:pt x="644034" y="2361998"/>
                </a:lnTo>
                <a:lnTo>
                  <a:pt x="641278" y="2311081"/>
                </a:lnTo>
                <a:lnTo>
                  <a:pt x="638021" y="2259556"/>
                </a:lnTo>
                <a:lnTo>
                  <a:pt x="634264" y="2207424"/>
                </a:lnTo>
                <a:lnTo>
                  <a:pt x="630007" y="2154684"/>
                </a:lnTo>
                <a:lnTo>
                  <a:pt x="625250" y="2101336"/>
                </a:lnTo>
                <a:lnTo>
                  <a:pt x="619993" y="2047381"/>
                </a:lnTo>
                <a:lnTo>
                  <a:pt x="614235" y="1992818"/>
                </a:lnTo>
                <a:lnTo>
                  <a:pt x="607977" y="1937647"/>
                </a:lnTo>
                <a:lnTo>
                  <a:pt x="601219" y="1881869"/>
                </a:lnTo>
                <a:lnTo>
                  <a:pt x="593960" y="1825484"/>
                </a:lnTo>
                <a:lnTo>
                  <a:pt x="586201" y="1768490"/>
                </a:lnTo>
                <a:lnTo>
                  <a:pt x="577942" y="1710889"/>
                </a:lnTo>
                <a:lnTo>
                  <a:pt x="569183" y="1652681"/>
                </a:lnTo>
                <a:lnTo>
                  <a:pt x="559924" y="1593865"/>
                </a:lnTo>
                <a:lnTo>
                  <a:pt x="550164" y="1534441"/>
                </a:lnTo>
                <a:lnTo>
                  <a:pt x="539904" y="1474410"/>
                </a:lnTo>
                <a:lnTo>
                  <a:pt x="529144" y="1413771"/>
                </a:lnTo>
                <a:lnTo>
                  <a:pt x="517884" y="1352525"/>
                </a:lnTo>
                <a:lnTo>
                  <a:pt x="506123" y="1290671"/>
                </a:lnTo>
                <a:lnTo>
                  <a:pt x="493862" y="1228209"/>
                </a:lnTo>
                <a:lnTo>
                  <a:pt x="481101" y="1165140"/>
                </a:lnTo>
                <a:lnTo>
                  <a:pt x="467839" y="1101463"/>
                </a:lnTo>
                <a:lnTo>
                  <a:pt x="454078" y="1037178"/>
                </a:lnTo>
                <a:lnTo>
                  <a:pt x="439816" y="972286"/>
                </a:lnTo>
                <a:lnTo>
                  <a:pt x="425054" y="906787"/>
                </a:lnTo>
                <a:lnTo>
                  <a:pt x="409791" y="840679"/>
                </a:lnTo>
                <a:lnTo>
                  <a:pt x="394029" y="773965"/>
                </a:lnTo>
                <a:lnTo>
                  <a:pt x="377766" y="706642"/>
                </a:lnTo>
                <a:lnTo>
                  <a:pt x="361003" y="638712"/>
                </a:lnTo>
                <a:lnTo>
                  <a:pt x="343739" y="570174"/>
                </a:lnTo>
                <a:lnTo>
                  <a:pt x="325976" y="501029"/>
                </a:lnTo>
                <a:lnTo>
                  <a:pt x="307712" y="431276"/>
                </a:lnTo>
                <a:lnTo>
                  <a:pt x="288948" y="360916"/>
                </a:lnTo>
                <a:lnTo>
                  <a:pt x="269684" y="289948"/>
                </a:lnTo>
                <a:lnTo>
                  <a:pt x="249919" y="218372"/>
                </a:lnTo>
                <a:lnTo>
                  <a:pt x="229654" y="146189"/>
                </a:lnTo>
                <a:lnTo>
                  <a:pt x="208889" y="73398"/>
                </a:lnTo>
                <a:lnTo>
                  <a:pt x="1876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5100" y="3149600"/>
            <a:ext cx="10134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93000" y="6007100"/>
            <a:ext cx="2730500" cy="293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2300" y="6007100"/>
            <a:ext cx="2565400" cy="293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30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Circuits</a:t>
            </a:r>
            <a:r>
              <a:rPr dirty="0" spc="26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168400" y="1409700"/>
            <a:ext cx="26416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0200" y="2527300"/>
            <a:ext cx="22904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>
                <a:latin typeface="Arial"/>
                <a:cs typeface="Arial"/>
              </a:rPr>
              <a:t>Paul</a:t>
            </a:r>
            <a:r>
              <a:rPr dirty="0" sz="4200" spc="-70">
                <a:latin typeface="Arial"/>
                <a:cs typeface="Arial"/>
              </a:rPr>
              <a:t> </a:t>
            </a:r>
            <a:r>
              <a:rPr dirty="0" sz="4200" spc="-305">
                <a:latin typeface="Arial"/>
                <a:cs typeface="Arial"/>
              </a:rPr>
              <a:t>Baran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5100" y="5981700"/>
            <a:ext cx="10134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317500"/>
            <a:ext cx="537146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Circuits</a:t>
            </a:r>
            <a:r>
              <a:rPr dirty="0" spc="26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168400" y="1409700"/>
            <a:ext cx="26416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0200" y="2527300"/>
            <a:ext cx="22904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>
                <a:latin typeface="Arial"/>
                <a:cs typeface="Arial"/>
              </a:rPr>
              <a:t>Paul</a:t>
            </a:r>
            <a:r>
              <a:rPr dirty="0" sz="4200" spc="-70">
                <a:latin typeface="Arial"/>
                <a:cs typeface="Arial"/>
              </a:rPr>
              <a:t> </a:t>
            </a:r>
            <a:r>
              <a:rPr dirty="0" sz="4200" spc="-305">
                <a:latin typeface="Arial"/>
                <a:cs typeface="Arial"/>
              </a:rPr>
              <a:t>Baran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5100" y="5981700"/>
            <a:ext cx="10134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799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57971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381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4426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361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3880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054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64273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68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1708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312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941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55600"/>
            <a:ext cx="38595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5"/>
              <a:t>Our</a:t>
            </a:r>
            <a:r>
              <a:rPr dirty="0" spc="250"/>
              <a:t> </a:t>
            </a:r>
            <a:r>
              <a:rPr dirty="0" spc="204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409700"/>
            <a:ext cx="8951595" cy="24206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09600" marR="30480" indent="-571500">
              <a:lnSpc>
                <a:spcPts val="4000"/>
              </a:lnSpc>
              <a:spcBef>
                <a:spcPts val="700"/>
              </a:spcBef>
              <a:buSzPct val="171052"/>
              <a:buChar char="•"/>
              <a:tabLst>
                <a:tab pos="609600" algn="l"/>
                <a:tab pos="1567815" algn="l"/>
                <a:tab pos="1882139" algn="l"/>
                <a:tab pos="1993264" algn="l"/>
                <a:tab pos="2332990" algn="l"/>
                <a:tab pos="3362325" algn="l"/>
                <a:tab pos="7297420" algn="l"/>
                <a:tab pos="7722870" algn="l"/>
                <a:tab pos="8063230" algn="l"/>
              </a:tabLst>
            </a:pPr>
            <a:r>
              <a:rPr dirty="0" sz="3800" spc="-85">
                <a:latin typeface="Arial"/>
                <a:cs typeface="Arial"/>
              </a:rPr>
              <a:t>Thi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 spc="-44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125">
                <a:latin typeface="Arial"/>
                <a:cs typeface="Arial"/>
              </a:rPr>
              <a:t>cl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 spc="-440">
                <a:latin typeface="Arial"/>
                <a:cs typeface="Arial"/>
              </a:rPr>
              <a:t>ss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215">
                <a:latin typeface="Arial"/>
                <a:cs typeface="Arial"/>
              </a:rPr>
              <a:t>n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80" i="1">
                <a:latin typeface="Calibri"/>
                <a:cs typeface="Calibri"/>
              </a:rPr>
              <a:t>n</a:t>
            </a:r>
            <a:r>
              <a:rPr dirty="0" sz="3800" spc="-210" i="1">
                <a:latin typeface="Calibri"/>
                <a:cs typeface="Calibri"/>
              </a:rPr>
              <a:t>e</a:t>
            </a:r>
            <a:r>
              <a:rPr dirty="0" sz="3800" spc="-155" i="1">
                <a:latin typeface="Calibri"/>
                <a:cs typeface="Calibri"/>
              </a:rPr>
              <a:t>t</a:t>
            </a:r>
            <a:r>
              <a:rPr dirty="0" sz="3800" spc="-385" i="1">
                <a:latin typeface="Calibri"/>
                <a:cs typeface="Calibri"/>
              </a:rPr>
              <a:t>w</a:t>
            </a:r>
            <a:r>
              <a:rPr dirty="0" sz="3800" spc="-254" i="1">
                <a:latin typeface="Calibri"/>
                <a:cs typeface="Calibri"/>
              </a:rPr>
              <a:t>o</a:t>
            </a:r>
            <a:r>
              <a:rPr dirty="0" sz="3800" spc="-110" i="1">
                <a:latin typeface="Calibri"/>
                <a:cs typeface="Calibri"/>
              </a:rPr>
              <a:t>rkin</a:t>
            </a:r>
            <a:r>
              <a:rPr dirty="0" sz="3800" spc="-335" i="1">
                <a:latin typeface="Calibri"/>
                <a:cs typeface="Calibri"/>
              </a:rPr>
              <a:t>g</a:t>
            </a:r>
            <a:r>
              <a:rPr dirty="0" sz="3800" spc="-225">
                <a:latin typeface="Arial"/>
                <a:cs typeface="Arial"/>
              </a:rPr>
              <a:t>,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w</a:t>
            </a:r>
            <a:r>
              <a:rPr dirty="0" sz="3800" spc="-114">
                <a:latin typeface="Arial"/>
                <a:cs typeface="Arial"/>
              </a:rPr>
              <a:t>hi</a:t>
            </a:r>
            <a:r>
              <a:rPr dirty="0" sz="3800" spc="-225">
                <a:latin typeface="Arial"/>
                <a:cs typeface="Arial"/>
              </a:rPr>
              <a:t>ch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320">
                <a:latin typeface="Arial"/>
                <a:cs typeface="Arial"/>
              </a:rPr>
              <a:t>v</a:t>
            </a:r>
            <a:r>
              <a:rPr dirty="0" sz="3800" spc="-35">
                <a:latin typeface="Arial"/>
                <a:cs typeface="Arial"/>
              </a:rPr>
              <a:t>e</a:t>
            </a:r>
            <a:r>
              <a:rPr dirty="0" sz="3800" spc="85">
                <a:latin typeface="Arial"/>
                <a:cs typeface="Arial"/>
              </a:rPr>
              <a:t>r</a:t>
            </a:r>
            <a:r>
              <a:rPr dirty="0" sz="3800" spc="-170">
                <a:latin typeface="Arial"/>
                <a:cs typeface="Arial"/>
              </a:rPr>
              <a:t>y  </a:t>
            </a:r>
            <a:r>
              <a:rPr dirty="0" sz="3800" spc="-155">
                <a:latin typeface="Arial"/>
                <a:cs typeface="Arial"/>
              </a:rPr>
              <a:t>broad	</a:t>
            </a:r>
            <a:r>
              <a:rPr dirty="0" sz="3800" spc="-55">
                <a:latin typeface="Arial"/>
                <a:cs typeface="Arial"/>
              </a:rPr>
              <a:t>topic</a:t>
            </a:r>
            <a:endParaRPr sz="3800">
              <a:latin typeface="Arial"/>
              <a:cs typeface="Arial"/>
            </a:endParaRPr>
          </a:p>
          <a:p>
            <a:pPr marL="609600" marR="776605" indent="-571500">
              <a:lnSpc>
                <a:spcPts val="4000"/>
              </a:lnSpc>
              <a:spcBef>
                <a:spcPts val="2300"/>
              </a:spcBef>
              <a:buSzPct val="171052"/>
              <a:buChar char="•"/>
              <a:tabLst>
                <a:tab pos="609600" algn="l"/>
                <a:tab pos="3663950" algn="l"/>
              </a:tabLst>
            </a:pPr>
            <a:r>
              <a:rPr dirty="0" sz="3800" spc="-135">
                <a:latin typeface="Arial"/>
                <a:cs typeface="Arial"/>
              </a:rPr>
              <a:t>We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5">
                <a:latin typeface="Arial"/>
                <a:cs typeface="Arial"/>
              </a:rPr>
              <a:t>will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30">
                <a:latin typeface="Arial"/>
                <a:cs typeface="Arial"/>
              </a:rPr>
              <a:t>mostly	</a:t>
            </a:r>
            <a:r>
              <a:rPr dirty="0" sz="3800" spc="-210">
                <a:latin typeface="Arial"/>
                <a:cs typeface="Arial"/>
              </a:rPr>
              <a:t>focus </a:t>
            </a:r>
            <a:r>
              <a:rPr dirty="0" sz="3800" spc="-114">
                <a:latin typeface="Arial"/>
                <a:cs typeface="Arial"/>
              </a:rPr>
              <a:t>on </a:t>
            </a:r>
            <a:r>
              <a:rPr dirty="0" sz="3800" spc="-175" i="1">
                <a:latin typeface="Calibri"/>
                <a:cs typeface="Calibri"/>
              </a:rPr>
              <a:t>an </a:t>
            </a:r>
            <a:r>
              <a:rPr dirty="0" sz="3800" spc="-160" i="1">
                <a:latin typeface="Calibri"/>
                <a:cs typeface="Calibri"/>
              </a:rPr>
              <a:t>artifact</a:t>
            </a:r>
            <a:r>
              <a:rPr dirty="0" sz="3800" spc="-160">
                <a:latin typeface="Arial"/>
                <a:cs typeface="Arial"/>
              </a:rPr>
              <a:t>: </a:t>
            </a:r>
            <a:r>
              <a:rPr dirty="0" sz="3800" spc="-105">
                <a:latin typeface="Arial"/>
                <a:cs typeface="Arial"/>
              </a:rPr>
              <a:t>the  </a:t>
            </a:r>
            <a:r>
              <a:rPr dirty="0" sz="3800" spc="-60">
                <a:latin typeface="Arial"/>
                <a:cs typeface="Arial"/>
              </a:rPr>
              <a:t>Internet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317500"/>
            <a:ext cx="537146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Circuits</a:t>
            </a:r>
            <a:r>
              <a:rPr dirty="0" spc="26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168400" y="1409700"/>
            <a:ext cx="26416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0200" y="2527300"/>
            <a:ext cx="22904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>
                <a:latin typeface="Arial"/>
                <a:cs typeface="Arial"/>
              </a:rPr>
              <a:t>Paul</a:t>
            </a:r>
            <a:r>
              <a:rPr dirty="0" sz="4200" spc="-70">
                <a:latin typeface="Arial"/>
                <a:cs typeface="Arial"/>
              </a:rPr>
              <a:t> </a:t>
            </a:r>
            <a:r>
              <a:rPr dirty="0" sz="4200" spc="-305">
                <a:latin typeface="Arial"/>
                <a:cs typeface="Arial"/>
              </a:rPr>
              <a:t>Baran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5100" y="5981700"/>
            <a:ext cx="10134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799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57971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381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4426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361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3880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054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64273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68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1708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312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941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17940000">
            <a:off x="1762350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2718843" y="7419159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4014714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6122243" y="7419159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7270720" y="7419158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9304566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10575800" y="7419158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317500"/>
            <a:ext cx="537146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Circuits</a:t>
            </a:r>
            <a:r>
              <a:rPr dirty="0" spc="260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168400" y="1409700"/>
            <a:ext cx="26416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0200" y="2527300"/>
            <a:ext cx="22904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>
                <a:latin typeface="Arial"/>
                <a:cs typeface="Arial"/>
              </a:rPr>
              <a:t>Paul</a:t>
            </a:r>
            <a:r>
              <a:rPr dirty="0" sz="4200" spc="-70">
                <a:latin typeface="Arial"/>
                <a:cs typeface="Arial"/>
              </a:rPr>
              <a:t> </a:t>
            </a:r>
            <a:r>
              <a:rPr dirty="0" sz="4200" spc="-305">
                <a:latin typeface="Arial"/>
                <a:cs typeface="Arial"/>
              </a:rPr>
              <a:t>Baran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5100" y="5981700"/>
            <a:ext cx="10134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799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57971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381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4426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3610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3880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054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64273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6839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1708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312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9417" y="5531962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17940000">
            <a:off x="1762350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2718843" y="7419159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4014714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6122243" y="7419159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7270720" y="7419158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9304566" y="7419235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10575800" y="7419158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7940000">
            <a:off x="1454212" y="5098173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7940000">
            <a:off x="3888621" y="5098173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7940000">
            <a:off x="5244845" y="5098173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17940000">
            <a:off x="8522638" y="5098173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7940000">
            <a:off x="10342345" y="5098173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317500"/>
            <a:ext cx="69615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Circuits-vs.-Packets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1362710" y="2367712"/>
            <a:ext cx="10130790" cy="94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560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8558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57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7187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122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64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8160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883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44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393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3073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702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17940000">
            <a:off x="1689960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7940000">
            <a:off x="2646454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7940000">
            <a:off x="3942324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6049852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719833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9232176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1050341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1381822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381623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7940000">
            <a:off x="51724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7940000">
            <a:off x="845025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7940000">
            <a:off x="102699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317500"/>
            <a:ext cx="69615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Circuits-vs.-Packets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1362710" y="2367712"/>
            <a:ext cx="10130790" cy="94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560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8558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57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7187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122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64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8160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883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44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393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3073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702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17940000">
            <a:off x="1689960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7940000">
            <a:off x="2646454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7940000">
            <a:off x="3942324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6049852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719833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9232176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1050341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1381822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381623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7940000">
            <a:off x="51724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7940000">
            <a:off x="845025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7940000">
            <a:off x="102699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22400" y="4953000"/>
          <a:ext cx="10172700" cy="113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08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317500"/>
            <a:ext cx="69615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Circuits-vs.-Packets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1362710" y="2367712"/>
            <a:ext cx="10130790" cy="94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560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8558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57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7187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122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64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8160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883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44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393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3073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702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17940000">
            <a:off x="1689960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7940000">
            <a:off x="2646454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7940000">
            <a:off x="3942324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6049852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719833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9232176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1050341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1381822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381623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7940000">
            <a:off x="51724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7940000">
            <a:off x="845025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7940000">
            <a:off x="102699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22400" y="4953000"/>
          <a:ext cx="10172700" cy="113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08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422400" y="6273800"/>
          <a:ext cx="10172700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33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317500"/>
            <a:ext cx="69615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Circuits-vs.-Packets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1362710" y="2367712"/>
            <a:ext cx="10130790" cy="94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560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8558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57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7187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1221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64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8160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1883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4449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39317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3073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7028" y="1921055"/>
            <a:ext cx="0" cy="1846580"/>
          </a:xfrm>
          <a:custGeom>
            <a:avLst/>
            <a:gdLst/>
            <a:ahLst/>
            <a:cxnLst/>
            <a:rect l="l" t="t" r="r" b="b"/>
            <a:pathLst>
              <a:path w="0" h="1846579">
                <a:moveTo>
                  <a:pt x="0" y="1846409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17940000">
            <a:off x="1689960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7940000">
            <a:off x="2646454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7940000">
            <a:off x="3942324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7940000">
            <a:off x="6049852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940000">
            <a:off x="719833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940000">
            <a:off x="9232176" y="3808328"/>
            <a:ext cx="11853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450">
                <a:latin typeface="Arial"/>
                <a:cs typeface="Arial"/>
              </a:rPr>
              <a:t>Ry</a:t>
            </a:r>
            <a:r>
              <a:rPr dirty="0" sz="4200" spc="-475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n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7940000">
            <a:off x="10503410" y="3808252"/>
            <a:ext cx="130001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775">
                <a:latin typeface="Arial"/>
                <a:cs typeface="Arial"/>
              </a:rPr>
              <a:t>S</a:t>
            </a:r>
            <a:r>
              <a:rPr dirty="0" sz="4200" spc="-715">
                <a:latin typeface="Arial"/>
                <a:cs typeface="Arial"/>
              </a:rPr>
              <a:t>a</a:t>
            </a:r>
            <a:r>
              <a:rPr dirty="0" sz="4200" spc="-105">
                <a:latin typeface="Arial"/>
                <a:cs typeface="Arial"/>
              </a:rPr>
              <a:t>r</a:t>
            </a:r>
            <a:r>
              <a:rPr dirty="0" sz="4200" spc="-240">
                <a:latin typeface="Arial"/>
                <a:cs typeface="Arial"/>
              </a:rPr>
              <a:t>a</a:t>
            </a:r>
            <a:r>
              <a:rPr dirty="0" baseline="1322" sz="6300" spc="-359">
                <a:latin typeface="Arial"/>
                <a:cs typeface="Arial"/>
              </a:rPr>
              <a:t>h</a:t>
            </a:r>
            <a:endParaRPr baseline="1322" sz="6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7940000">
            <a:off x="1381822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7940000">
            <a:off x="381623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7940000">
            <a:off x="51724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7940000">
            <a:off x="8450250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7940000">
            <a:off x="10269955" y="1487266"/>
            <a:ext cx="645682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spc="-940">
                <a:latin typeface="Arial"/>
                <a:cs typeface="Arial"/>
              </a:rPr>
              <a:t>??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22400" y="4953000"/>
          <a:ext cx="10172700" cy="113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08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422400" y="6273800"/>
          <a:ext cx="10172700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33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422400" y="7607300"/>
          <a:ext cx="10172700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730"/>
                <a:gridCol w="506729"/>
                <a:gridCol w="506730"/>
                <a:gridCol w="506730"/>
                <a:gridCol w="521969"/>
                <a:gridCol w="49085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  <a:gridCol w="506095"/>
              </a:tblGrid>
              <a:tr h="1133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0" y="317500"/>
            <a:ext cx="30556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25"/>
              <a:t>L</a:t>
            </a:r>
            <a:r>
              <a:rPr dirty="0" spc="-75"/>
              <a:t>a</a:t>
            </a:r>
            <a:r>
              <a:rPr dirty="0" spc="45"/>
              <a:t>y</a:t>
            </a:r>
            <a:r>
              <a:rPr dirty="0" spc="55"/>
              <a:t>e</a:t>
            </a:r>
            <a:r>
              <a:rPr dirty="0" spc="135"/>
              <a:t>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0" y="317500"/>
            <a:ext cx="30556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25"/>
              <a:t>L</a:t>
            </a:r>
            <a:r>
              <a:rPr dirty="0" spc="-75"/>
              <a:t>a</a:t>
            </a:r>
            <a:r>
              <a:rPr dirty="0" spc="45"/>
              <a:t>y</a:t>
            </a:r>
            <a:r>
              <a:rPr dirty="0" spc="55"/>
              <a:t>e</a:t>
            </a:r>
            <a:r>
              <a:rPr dirty="0" spc="135"/>
              <a:t>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9100" y="3060700"/>
          <a:ext cx="4254500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0"/>
              </a:tblGrid>
              <a:tr h="814614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Presentation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3600" spc="-300">
                          <a:latin typeface="Arial"/>
                          <a:cs typeface="Arial"/>
                        </a:rPr>
                        <a:t>Session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85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16200" y="2298700"/>
            <a:ext cx="23456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75">
                <a:latin typeface="Arial"/>
                <a:cs typeface="Arial"/>
              </a:rPr>
              <a:t>OSI</a:t>
            </a:r>
            <a:r>
              <a:rPr dirty="0" sz="4200" spc="-85">
                <a:latin typeface="Arial"/>
                <a:cs typeface="Arial"/>
              </a:rPr>
              <a:t> </a:t>
            </a:r>
            <a:r>
              <a:rPr dirty="0" sz="4200" spc="-155">
                <a:latin typeface="Arial"/>
                <a:cs typeface="Arial"/>
              </a:rPr>
              <a:t>Model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0" y="317500"/>
            <a:ext cx="30556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25"/>
              <a:t>L</a:t>
            </a:r>
            <a:r>
              <a:rPr dirty="0" spc="-75"/>
              <a:t>a</a:t>
            </a:r>
            <a:r>
              <a:rPr dirty="0" spc="45"/>
              <a:t>y</a:t>
            </a:r>
            <a:r>
              <a:rPr dirty="0" spc="55"/>
              <a:t>e</a:t>
            </a:r>
            <a:r>
              <a:rPr dirty="0" spc="135"/>
              <a:t>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9100" y="3060700"/>
          <a:ext cx="4254500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0"/>
              </a:tblGrid>
              <a:tr h="814614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Presentation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3600" spc="-300">
                          <a:latin typeface="Arial"/>
                          <a:cs typeface="Arial"/>
                        </a:rPr>
                        <a:t>Session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85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6600" y="3060700"/>
          <a:ext cx="4267200" cy="408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100"/>
              </a:tblGrid>
              <a:tr h="81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16200" y="2298700"/>
            <a:ext cx="23456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75">
                <a:latin typeface="Arial"/>
                <a:cs typeface="Arial"/>
              </a:rPr>
              <a:t>OSI</a:t>
            </a:r>
            <a:r>
              <a:rPr dirty="0" sz="4200" spc="-85">
                <a:latin typeface="Arial"/>
                <a:cs typeface="Arial"/>
              </a:rPr>
              <a:t> </a:t>
            </a:r>
            <a:r>
              <a:rPr dirty="0" sz="4200" spc="-155">
                <a:latin typeface="Arial"/>
                <a:cs typeface="Arial"/>
              </a:rPr>
              <a:t>Model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200" y="2298700"/>
            <a:ext cx="32734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65">
                <a:latin typeface="Arial"/>
                <a:cs typeface="Arial"/>
              </a:rPr>
              <a:t>Internet</a:t>
            </a:r>
            <a:r>
              <a:rPr dirty="0" sz="4200" spc="-85">
                <a:latin typeface="Arial"/>
                <a:cs typeface="Arial"/>
              </a:rPr>
              <a:t> </a:t>
            </a:r>
            <a:r>
              <a:rPr dirty="0" sz="4200" spc="-155">
                <a:latin typeface="Arial"/>
                <a:cs typeface="Arial"/>
              </a:rPr>
              <a:t>Model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55600"/>
            <a:ext cx="38595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5"/>
              <a:t>Our</a:t>
            </a:r>
            <a:r>
              <a:rPr dirty="0" spc="250"/>
              <a:t> </a:t>
            </a:r>
            <a:r>
              <a:rPr dirty="0" spc="204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409700"/>
            <a:ext cx="9015095" cy="61544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47700" marR="55880" indent="-571500">
              <a:lnSpc>
                <a:spcPts val="4000"/>
              </a:lnSpc>
              <a:spcBef>
                <a:spcPts val="700"/>
              </a:spcBef>
              <a:buSzPct val="171052"/>
              <a:buChar char="•"/>
              <a:tabLst>
                <a:tab pos="647700" algn="l"/>
                <a:tab pos="1605915" algn="l"/>
                <a:tab pos="1920239" algn="l"/>
                <a:tab pos="2031364" algn="l"/>
                <a:tab pos="2371090" algn="l"/>
                <a:tab pos="3400425" algn="l"/>
                <a:tab pos="7335520" algn="l"/>
                <a:tab pos="7760970" algn="l"/>
                <a:tab pos="8101330" algn="l"/>
              </a:tabLst>
            </a:pPr>
            <a:r>
              <a:rPr dirty="0" sz="3800" spc="-85">
                <a:latin typeface="Arial"/>
                <a:cs typeface="Arial"/>
              </a:rPr>
              <a:t>Thi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 spc="-44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125">
                <a:latin typeface="Arial"/>
                <a:cs typeface="Arial"/>
              </a:rPr>
              <a:t>cl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 spc="-440">
                <a:latin typeface="Arial"/>
                <a:cs typeface="Arial"/>
              </a:rPr>
              <a:t>ss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215">
                <a:latin typeface="Arial"/>
                <a:cs typeface="Arial"/>
              </a:rPr>
              <a:t>n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80" i="1">
                <a:latin typeface="Calibri"/>
                <a:cs typeface="Calibri"/>
              </a:rPr>
              <a:t>n</a:t>
            </a:r>
            <a:r>
              <a:rPr dirty="0" sz="3800" spc="-210" i="1">
                <a:latin typeface="Calibri"/>
                <a:cs typeface="Calibri"/>
              </a:rPr>
              <a:t>e</a:t>
            </a:r>
            <a:r>
              <a:rPr dirty="0" sz="3800" spc="-155" i="1">
                <a:latin typeface="Calibri"/>
                <a:cs typeface="Calibri"/>
              </a:rPr>
              <a:t>t</a:t>
            </a:r>
            <a:r>
              <a:rPr dirty="0" sz="3800" spc="-385" i="1">
                <a:latin typeface="Calibri"/>
                <a:cs typeface="Calibri"/>
              </a:rPr>
              <a:t>w</a:t>
            </a:r>
            <a:r>
              <a:rPr dirty="0" sz="3800" spc="-254" i="1">
                <a:latin typeface="Calibri"/>
                <a:cs typeface="Calibri"/>
              </a:rPr>
              <a:t>o</a:t>
            </a:r>
            <a:r>
              <a:rPr dirty="0" sz="3800" spc="-110" i="1">
                <a:latin typeface="Calibri"/>
                <a:cs typeface="Calibri"/>
              </a:rPr>
              <a:t>rkin</a:t>
            </a:r>
            <a:r>
              <a:rPr dirty="0" sz="3800" spc="-335" i="1">
                <a:latin typeface="Calibri"/>
                <a:cs typeface="Calibri"/>
              </a:rPr>
              <a:t>g</a:t>
            </a:r>
            <a:r>
              <a:rPr dirty="0" sz="3800" spc="-225">
                <a:latin typeface="Arial"/>
                <a:cs typeface="Arial"/>
              </a:rPr>
              <a:t>,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w</a:t>
            </a:r>
            <a:r>
              <a:rPr dirty="0" sz="3800" spc="-114">
                <a:latin typeface="Arial"/>
                <a:cs typeface="Arial"/>
              </a:rPr>
              <a:t>hi</a:t>
            </a:r>
            <a:r>
              <a:rPr dirty="0" sz="3800" spc="-225">
                <a:latin typeface="Arial"/>
                <a:cs typeface="Arial"/>
              </a:rPr>
              <a:t>ch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320">
                <a:latin typeface="Arial"/>
                <a:cs typeface="Arial"/>
              </a:rPr>
              <a:t>v</a:t>
            </a:r>
            <a:r>
              <a:rPr dirty="0" sz="3800" spc="-35">
                <a:latin typeface="Arial"/>
                <a:cs typeface="Arial"/>
              </a:rPr>
              <a:t>e</a:t>
            </a:r>
            <a:r>
              <a:rPr dirty="0" sz="3800" spc="85">
                <a:latin typeface="Arial"/>
                <a:cs typeface="Arial"/>
              </a:rPr>
              <a:t>r</a:t>
            </a:r>
            <a:r>
              <a:rPr dirty="0" sz="3800" spc="-170">
                <a:latin typeface="Arial"/>
                <a:cs typeface="Arial"/>
              </a:rPr>
              <a:t>y  </a:t>
            </a:r>
            <a:r>
              <a:rPr dirty="0" sz="3800" spc="-155">
                <a:latin typeface="Arial"/>
                <a:cs typeface="Arial"/>
              </a:rPr>
              <a:t>broad	</a:t>
            </a:r>
            <a:r>
              <a:rPr dirty="0" sz="3800" spc="-55">
                <a:latin typeface="Arial"/>
                <a:cs typeface="Arial"/>
              </a:rPr>
              <a:t>topic</a:t>
            </a:r>
            <a:endParaRPr sz="3800">
              <a:latin typeface="Arial"/>
              <a:cs typeface="Arial"/>
            </a:endParaRPr>
          </a:p>
          <a:p>
            <a:pPr marL="647700" marR="802005" indent="-571500">
              <a:lnSpc>
                <a:spcPts val="4000"/>
              </a:lnSpc>
              <a:spcBef>
                <a:spcPts val="2300"/>
              </a:spcBef>
              <a:buSzPct val="171052"/>
              <a:buChar char="•"/>
              <a:tabLst>
                <a:tab pos="647700" algn="l"/>
                <a:tab pos="3702050" algn="l"/>
              </a:tabLst>
            </a:pPr>
            <a:r>
              <a:rPr dirty="0" sz="3800" spc="-135">
                <a:latin typeface="Arial"/>
                <a:cs typeface="Arial"/>
              </a:rPr>
              <a:t>We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5">
                <a:latin typeface="Arial"/>
                <a:cs typeface="Arial"/>
              </a:rPr>
              <a:t>will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30">
                <a:latin typeface="Arial"/>
                <a:cs typeface="Arial"/>
              </a:rPr>
              <a:t>mostly	</a:t>
            </a:r>
            <a:r>
              <a:rPr dirty="0" sz="3800" spc="-210">
                <a:latin typeface="Arial"/>
                <a:cs typeface="Arial"/>
              </a:rPr>
              <a:t>focus </a:t>
            </a:r>
            <a:r>
              <a:rPr dirty="0" sz="3800" spc="-114">
                <a:latin typeface="Arial"/>
                <a:cs typeface="Arial"/>
              </a:rPr>
              <a:t>on </a:t>
            </a:r>
            <a:r>
              <a:rPr dirty="0" sz="3800" spc="-175" i="1">
                <a:latin typeface="Calibri"/>
                <a:cs typeface="Calibri"/>
              </a:rPr>
              <a:t>an </a:t>
            </a:r>
            <a:r>
              <a:rPr dirty="0" sz="3800" spc="-160" i="1">
                <a:latin typeface="Calibri"/>
                <a:cs typeface="Calibri"/>
              </a:rPr>
              <a:t>artifact</a:t>
            </a:r>
            <a:r>
              <a:rPr dirty="0" sz="3800" spc="-160">
                <a:latin typeface="Arial"/>
                <a:cs typeface="Arial"/>
              </a:rPr>
              <a:t>: </a:t>
            </a:r>
            <a:r>
              <a:rPr dirty="0" sz="3800" spc="-105">
                <a:latin typeface="Arial"/>
                <a:cs typeface="Arial"/>
              </a:rPr>
              <a:t>the  </a:t>
            </a:r>
            <a:r>
              <a:rPr dirty="0" sz="3800" spc="-60">
                <a:latin typeface="Arial"/>
                <a:cs typeface="Arial"/>
              </a:rPr>
              <a:t>Internet</a:t>
            </a:r>
            <a:endParaRPr sz="3800">
              <a:latin typeface="Arial"/>
              <a:cs typeface="Arial"/>
            </a:endParaRPr>
          </a:p>
          <a:p>
            <a:pPr algn="r" marL="571500" marR="4097654" indent="-571500">
              <a:lnSpc>
                <a:spcPct val="100000"/>
              </a:lnSpc>
              <a:spcBef>
                <a:spcPts val="1700"/>
              </a:spcBef>
              <a:buSzPct val="171052"/>
              <a:buChar char="•"/>
              <a:tabLst>
                <a:tab pos="571500" algn="l"/>
                <a:tab pos="3606800" algn="l"/>
              </a:tabLst>
            </a:pPr>
            <a:r>
              <a:rPr dirty="0" sz="3800" spc="-180">
                <a:latin typeface="Arial"/>
                <a:cs typeface="Arial"/>
              </a:rPr>
              <a:t>The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60">
                <a:latin typeface="Arial"/>
                <a:cs typeface="Arial"/>
              </a:rPr>
              <a:t>Internet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</a:t>
            </a:r>
            <a:r>
              <a:rPr dirty="0" sz="3800" spc="-10">
                <a:latin typeface="Arial"/>
                <a:cs typeface="Arial"/>
              </a:rPr>
              <a:t>not</a:t>
            </a:r>
            <a:r>
              <a:rPr dirty="0" sz="3800" spc="-85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....</a:t>
            </a:r>
            <a:endParaRPr sz="3800">
              <a:latin typeface="Arial"/>
              <a:cs typeface="Arial"/>
            </a:endParaRPr>
          </a:p>
          <a:p>
            <a:pPr algn="r" lvl="1" marL="571500" marR="4024629" indent="-571500">
              <a:lnSpc>
                <a:spcPct val="100000"/>
              </a:lnSpc>
              <a:spcBef>
                <a:spcPts val="1840"/>
              </a:spcBef>
              <a:buSzPct val="171052"/>
              <a:buChar char="•"/>
              <a:tabLst>
                <a:tab pos="571500" algn="l"/>
                <a:tab pos="2801620" algn="l"/>
              </a:tabLst>
            </a:pPr>
            <a:r>
              <a:rPr dirty="0" sz="3800" spc="-229">
                <a:latin typeface="Arial"/>
                <a:cs typeface="Arial"/>
              </a:rPr>
              <a:t>...</a:t>
            </a:r>
            <a:r>
              <a:rPr dirty="0" sz="3800" spc="-225">
                <a:latin typeface="Arial"/>
                <a:cs typeface="Arial"/>
              </a:rPr>
              <a:t>.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95">
                <a:latin typeface="Arial"/>
                <a:cs typeface="Arial"/>
              </a:rPr>
              <a:t>th</a:t>
            </a:r>
            <a:r>
              <a:rPr dirty="0" sz="3800" spc="-120">
                <a:latin typeface="Arial"/>
                <a:cs typeface="Arial"/>
              </a:rPr>
              <a:t>e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o</a:t>
            </a:r>
            <a:r>
              <a:rPr dirty="0" sz="3800" spc="-165">
                <a:latin typeface="Arial"/>
                <a:cs typeface="Arial"/>
              </a:rPr>
              <a:t>n</a:t>
            </a:r>
            <a:r>
              <a:rPr dirty="0" sz="3800" spc="-105">
                <a:latin typeface="Arial"/>
                <a:cs typeface="Arial"/>
              </a:rPr>
              <a:t>l</a:t>
            </a:r>
            <a:r>
              <a:rPr dirty="0" sz="3800" spc="-240">
                <a:latin typeface="Arial"/>
                <a:cs typeface="Arial"/>
              </a:rPr>
              <a:t>y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70">
                <a:latin typeface="Arial"/>
                <a:cs typeface="Arial"/>
              </a:rPr>
              <a:t>net</a:t>
            </a:r>
            <a:r>
              <a:rPr dirty="0" sz="3800" spc="-190">
                <a:latin typeface="Arial"/>
                <a:cs typeface="Arial"/>
              </a:rPr>
              <a:t>w</a:t>
            </a:r>
            <a:r>
              <a:rPr dirty="0" sz="3800" spc="-20">
                <a:latin typeface="Arial"/>
                <a:cs typeface="Arial"/>
              </a:rPr>
              <a:t>o</a:t>
            </a:r>
            <a:r>
              <a:rPr dirty="0" sz="3800" spc="75">
                <a:latin typeface="Arial"/>
                <a:cs typeface="Arial"/>
              </a:rPr>
              <a:t>rk</a:t>
            </a:r>
            <a:endParaRPr sz="3800">
              <a:latin typeface="Arial"/>
              <a:cs typeface="Arial"/>
            </a:endParaRPr>
          </a:p>
          <a:p>
            <a:pPr algn="r" lvl="1" marL="571500" marR="4066540" indent="-571500">
              <a:lnSpc>
                <a:spcPct val="100000"/>
              </a:lnSpc>
              <a:spcBef>
                <a:spcPts val="1840"/>
              </a:spcBef>
              <a:buSzPct val="171052"/>
              <a:buChar char="•"/>
              <a:tabLst>
                <a:tab pos="571500" algn="l"/>
              </a:tabLst>
            </a:pPr>
            <a:r>
              <a:rPr dirty="0" sz="3800" spc="-229">
                <a:latin typeface="Arial"/>
                <a:cs typeface="Arial"/>
              </a:rPr>
              <a:t>....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>
                <a:latin typeface="Arial"/>
                <a:cs typeface="Arial"/>
              </a:rPr>
              <a:t>first</a:t>
            </a:r>
            <a:r>
              <a:rPr dirty="0" sz="3800" spc="-135">
                <a:latin typeface="Arial"/>
                <a:cs typeface="Arial"/>
              </a:rPr>
              <a:t> </a:t>
            </a:r>
            <a:r>
              <a:rPr dirty="0" sz="3800" spc="-35">
                <a:latin typeface="Arial"/>
                <a:cs typeface="Arial"/>
              </a:rPr>
              <a:t>network</a:t>
            </a:r>
            <a:endParaRPr sz="3800">
              <a:latin typeface="Arial"/>
              <a:cs typeface="Arial"/>
            </a:endParaRPr>
          </a:p>
          <a:p>
            <a:pPr lvl="1" marL="1092200" marR="698500" indent="-571500">
              <a:lnSpc>
                <a:spcPts val="4000"/>
              </a:lnSpc>
              <a:spcBef>
                <a:spcPts val="2340"/>
              </a:spcBef>
              <a:buSzPct val="171052"/>
              <a:buChar char="•"/>
              <a:tabLst>
                <a:tab pos="1092200" algn="l"/>
                <a:tab pos="2790190" algn="l"/>
              </a:tabLst>
            </a:pPr>
            <a:r>
              <a:rPr dirty="0" sz="3800" spc="-229">
                <a:latin typeface="Arial"/>
                <a:cs typeface="Arial"/>
              </a:rPr>
              <a:t>....</a:t>
            </a:r>
            <a:r>
              <a:rPr dirty="0" sz="3800" spc="-375">
                <a:latin typeface="Arial"/>
                <a:cs typeface="Arial"/>
              </a:rPr>
              <a:t> </a:t>
            </a:r>
            <a:r>
              <a:rPr dirty="0" sz="3800" spc="-250">
                <a:latin typeface="Arial"/>
                <a:cs typeface="Arial"/>
              </a:rPr>
              <a:t>some	</a:t>
            </a:r>
            <a:r>
              <a:rPr dirty="0" sz="3800" spc="15">
                <a:latin typeface="Arial"/>
                <a:cs typeface="Arial"/>
              </a:rPr>
              <a:t>sort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5">
                <a:latin typeface="Arial"/>
                <a:cs typeface="Arial"/>
              </a:rPr>
              <a:t>perfect </a:t>
            </a:r>
            <a:r>
              <a:rPr dirty="0" sz="3800" spc="-140">
                <a:latin typeface="Arial"/>
                <a:cs typeface="Arial"/>
              </a:rPr>
              <a:t>realization </a:t>
            </a:r>
            <a:r>
              <a:rPr dirty="0" sz="3800" spc="-65">
                <a:latin typeface="Arial"/>
                <a:cs typeface="Arial"/>
              </a:rPr>
              <a:t>of  </a:t>
            </a:r>
            <a:r>
              <a:rPr dirty="0" sz="3800" spc="-100">
                <a:latin typeface="Arial"/>
                <a:cs typeface="Arial"/>
              </a:rPr>
              <a:t>networking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35">
                <a:latin typeface="Arial"/>
                <a:cs typeface="Arial"/>
              </a:rPr>
              <a:t>theory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72500" y="7213600"/>
            <a:ext cx="11938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56600" y="5638800"/>
            <a:ext cx="1612900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6100" y="4775200"/>
            <a:ext cx="1993900" cy="109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31200" y="3492500"/>
            <a:ext cx="1663700" cy="116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47100" y="2159000"/>
            <a:ext cx="1244600" cy="1244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35800" y="7137400"/>
            <a:ext cx="13919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84">
                <a:latin typeface="Arial"/>
                <a:cs typeface="Arial"/>
              </a:rPr>
              <a:t>s</a:t>
            </a:r>
            <a:r>
              <a:rPr dirty="0" sz="4200" spc="-20">
                <a:latin typeface="Arial"/>
                <a:cs typeface="Arial"/>
              </a:rPr>
              <a:t>i</a:t>
            </a:r>
            <a:r>
              <a:rPr dirty="0" sz="4200" spc="-545">
                <a:latin typeface="Arial"/>
                <a:cs typeface="Arial"/>
              </a:rPr>
              <a:t>g</a:t>
            </a:r>
            <a:r>
              <a:rPr dirty="0" sz="4200" spc="-390">
                <a:latin typeface="Arial"/>
                <a:cs typeface="Arial"/>
              </a:rPr>
              <a:t>n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0">
                <a:latin typeface="Arial"/>
                <a:cs typeface="Arial"/>
              </a:rPr>
              <a:t>l</a:t>
            </a:r>
            <a:r>
              <a:rPr dirty="0" sz="4200" spc="-484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35800" y="6070600"/>
            <a:ext cx="139192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200" spc="-130">
                <a:latin typeface="Arial"/>
                <a:cs typeface="Arial"/>
              </a:rPr>
              <a:t>bits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dirty="0" sz="4200" spc="-484">
                <a:latin typeface="Arial"/>
                <a:cs typeface="Arial"/>
              </a:rPr>
              <a:t>s</a:t>
            </a:r>
            <a:r>
              <a:rPr dirty="0" sz="4200" spc="-20">
                <a:latin typeface="Arial"/>
                <a:cs typeface="Arial"/>
              </a:rPr>
              <a:t>i</a:t>
            </a:r>
            <a:r>
              <a:rPr dirty="0" sz="4200" spc="-545">
                <a:latin typeface="Arial"/>
                <a:cs typeface="Arial"/>
              </a:rPr>
              <a:t>g</a:t>
            </a:r>
            <a:r>
              <a:rPr dirty="0" sz="4200" spc="-390">
                <a:latin typeface="Arial"/>
                <a:cs typeface="Arial"/>
              </a:rPr>
              <a:t>n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0">
                <a:latin typeface="Arial"/>
                <a:cs typeface="Arial"/>
              </a:rPr>
              <a:t>l</a:t>
            </a:r>
            <a:r>
              <a:rPr dirty="0" sz="4200" spc="-484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35800" y="5016500"/>
            <a:ext cx="1694814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95">
                <a:latin typeface="Arial"/>
                <a:cs typeface="Arial"/>
              </a:rPr>
              <a:t>ets</a:t>
            </a:r>
            <a:endParaRPr sz="4200">
              <a:latin typeface="Arial"/>
              <a:cs typeface="Arial"/>
            </a:endParaRPr>
          </a:p>
          <a:p>
            <a:pPr marL="12700" marR="307975" indent="25400">
              <a:lnSpc>
                <a:spcPts val="8400"/>
              </a:lnSpc>
              <a:spcBef>
                <a:spcPts val="740"/>
              </a:spcBef>
            </a:pPr>
            <a:r>
              <a:rPr dirty="0" sz="4200" spc="-130">
                <a:latin typeface="Arial"/>
                <a:cs typeface="Arial"/>
              </a:rPr>
              <a:t>bits  </a:t>
            </a:r>
            <a:r>
              <a:rPr dirty="0" sz="4200" spc="-484">
                <a:latin typeface="Arial"/>
                <a:cs typeface="Arial"/>
              </a:rPr>
              <a:t>s</a:t>
            </a:r>
            <a:r>
              <a:rPr dirty="0" sz="4200" spc="-20">
                <a:latin typeface="Arial"/>
                <a:cs typeface="Arial"/>
              </a:rPr>
              <a:t>i</a:t>
            </a:r>
            <a:r>
              <a:rPr dirty="0" sz="4200" spc="-545">
                <a:latin typeface="Arial"/>
                <a:cs typeface="Arial"/>
              </a:rPr>
              <a:t>g</a:t>
            </a:r>
            <a:r>
              <a:rPr dirty="0" sz="4200" spc="-390">
                <a:latin typeface="Arial"/>
                <a:cs typeface="Arial"/>
              </a:rPr>
              <a:t>n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0">
                <a:latin typeface="Arial"/>
                <a:cs typeface="Arial"/>
              </a:rPr>
              <a:t>l</a:t>
            </a:r>
            <a:r>
              <a:rPr dirty="0" sz="4200" spc="-484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35800" y="3949700"/>
            <a:ext cx="1694814" cy="3853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95">
                <a:latin typeface="Arial"/>
                <a:cs typeface="Arial"/>
              </a:rPr>
              <a:t>ets</a:t>
            </a:r>
            <a:endParaRPr sz="4200">
              <a:latin typeface="Arial"/>
              <a:cs typeface="Arial"/>
            </a:endParaRPr>
          </a:p>
          <a:p>
            <a:pPr marL="12700" marR="5080" indent="63500">
              <a:lnSpc>
                <a:spcPct val="165700"/>
              </a:lnSpc>
              <a:spcBef>
                <a:spcPts val="45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65">
                <a:latin typeface="Arial"/>
                <a:cs typeface="Arial"/>
              </a:rPr>
              <a:t>ets  </a:t>
            </a:r>
            <a:r>
              <a:rPr dirty="0" sz="4200" spc="-130">
                <a:latin typeface="Arial"/>
                <a:cs typeface="Arial"/>
              </a:rPr>
              <a:t>bits  </a:t>
            </a:r>
            <a:r>
              <a:rPr dirty="0" sz="4200" spc="-335">
                <a:latin typeface="Arial"/>
                <a:cs typeface="Arial"/>
              </a:rPr>
              <a:t>signals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1732914" cy="493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65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  <a:p>
            <a:pPr marL="50800" marR="5080" indent="63500">
              <a:lnSpc>
                <a:spcPct val="166000"/>
              </a:lnSpc>
              <a:spcBef>
                <a:spcPts val="130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65">
                <a:latin typeface="Arial"/>
                <a:cs typeface="Arial"/>
              </a:rPr>
              <a:t>ets  </a:t>
            </a:r>
            <a:r>
              <a:rPr dirty="0" sz="4200" spc="-265">
                <a:latin typeface="Arial"/>
                <a:cs typeface="Arial"/>
              </a:rPr>
              <a:t>packets  </a:t>
            </a:r>
            <a:r>
              <a:rPr dirty="0" sz="4200" spc="-130">
                <a:latin typeface="Arial"/>
                <a:cs typeface="Arial"/>
              </a:rPr>
              <a:t>bits  </a:t>
            </a:r>
            <a:r>
              <a:rPr dirty="0" sz="4200" spc="-335">
                <a:latin typeface="Arial"/>
                <a:cs typeface="Arial"/>
              </a:rPr>
              <a:t>signals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55600"/>
            <a:ext cx="38595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5"/>
              <a:t>Our</a:t>
            </a:r>
            <a:r>
              <a:rPr dirty="0" spc="250"/>
              <a:t> </a:t>
            </a:r>
            <a:r>
              <a:rPr dirty="0" spc="204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409700"/>
            <a:ext cx="9065895" cy="74625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73100" marR="81280" indent="-571500">
              <a:lnSpc>
                <a:spcPts val="4000"/>
              </a:lnSpc>
              <a:spcBef>
                <a:spcPts val="700"/>
              </a:spcBef>
              <a:buSzPct val="171052"/>
              <a:buChar char="•"/>
              <a:tabLst>
                <a:tab pos="673100" algn="l"/>
                <a:tab pos="1631314" algn="l"/>
                <a:tab pos="1945639" algn="l"/>
                <a:tab pos="2056764" algn="l"/>
                <a:tab pos="2396490" algn="l"/>
                <a:tab pos="3425825" algn="l"/>
                <a:tab pos="7360920" algn="l"/>
                <a:tab pos="7786370" algn="l"/>
                <a:tab pos="8126730" algn="l"/>
              </a:tabLst>
            </a:pPr>
            <a:r>
              <a:rPr dirty="0" sz="3800" spc="-85">
                <a:latin typeface="Arial"/>
                <a:cs typeface="Arial"/>
              </a:rPr>
              <a:t>Thi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 spc="-44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125">
                <a:latin typeface="Arial"/>
                <a:cs typeface="Arial"/>
              </a:rPr>
              <a:t>cl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 spc="-440">
                <a:latin typeface="Arial"/>
                <a:cs typeface="Arial"/>
              </a:rPr>
              <a:t>ss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215">
                <a:latin typeface="Arial"/>
                <a:cs typeface="Arial"/>
              </a:rPr>
              <a:t>n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80" i="1">
                <a:latin typeface="Calibri"/>
                <a:cs typeface="Calibri"/>
              </a:rPr>
              <a:t>n</a:t>
            </a:r>
            <a:r>
              <a:rPr dirty="0" sz="3800" spc="-210" i="1">
                <a:latin typeface="Calibri"/>
                <a:cs typeface="Calibri"/>
              </a:rPr>
              <a:t>e</a:t>
            </a:r>
            <a:r>
              <a:rPr dirty="0" sz="3800" spc="-155" i="1">
                <a:latin typeface="Calibri"/>
                <a:cs typeface="Calibri"/>
              </a:rPr>
              <a:t>t</a:t>
            </a:r>
            <a:r>
              <a:rPr dirty="0" sz="3800" spc="-385" i="1">
                <a:latin typeface="Calibri"/>
                <a:cs typeface="Calibri"/>
              </a:rPr>
              <a:t>w</a:t>
            </a:r>
            <a:r>
              <a:rPr dirty="0" sz="3800" spc="-254" i="1">
                <a:latin typeface="Calibri"/>
                <a:cs typeface="Calibri"/>
              </a:rPr>
              <a:t>o</a:t>
            </a:r>
            <a:r>
              <a:rPr dirty="0" sz="3800" spc="-110" i="1">
                <a:latin typeface="Calibri"/>
                <a:cs typeface="Calibri"/>
              </a:rPr>
              <a:t>rkin</a:t>
            </a:r>
            <a:r>
              <a:rPr dirty="0" sz="3800" spc="-335" i="1">
                <a:latin typeface="Calibri"/>
                <a:cs typeface="Calibri"/>
              </a:rPr>
              <a:t>g</a:t>
            </a:r>
            <a:r>
              <a:rPr dirty="0" sz="3800" spc="-225">
                <a:latin typeface="Arial"/>
                <a:cs typeface="Arial"/>
              </a:rPr>
              <a:t>,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w</a:t>
            </a:r>
            <a:r>
              <a:rPr dirty="0" sz="3800" spc="-114">
                <a:latin typeface="Arial"/>
                <a:cs typeface="Arial"/>
              </a:rPr>
              <a:t>hi</a:t>
            </a:r>
            <a:r>
              <a:rPr dirty="0" sz="3800" spc="-225">
                <a:latin typeface="Arial"/>
                <a:cs typeface="Arial"/>
              </a:rPr>
              <a:t>ch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20">
                <a:latin typeface="Arial"/>
                <a:cs typeface="Arial"/>
              </a:rPr>
              <a:t>i</a:t>
            </a:r>
            <a:r>
              <a:rPr dirty="0" sz="3800" spc="-440">
                <a:latin typeface="Arial"/>
                <a:cs typeface="Arial"/>
              </a:rPr>
              <a:t>s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495">
                <a:latin typeface="Arial"/>
                <a:cs typeface="Arial"/>
              </a:rPr>
              <a:t>a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320">
                <a:latin typeface="Arial"/>
                <a:cs typeface="Arial"/>
              </a:rPr>
              <a:t>v</a:t>
            </a:r>
            <a:r>
              <a:rPr dirty="0" sz="3800" spc="-35">
                <a:latin typeface="Arial"/>
                <a:cs typeface="Arial"/>
              </a:rPr>
              <a:t>e</a:t>
            </a:r>
            <a:r>
              <a:rPr dirty="0" sz="3800" spc="85">
                <a:latin typeface="Arial"/>
                <a:cs typeface="Arial"/>
              </a:rPr>
              <a:t>r</a:t>
            </a:r>
            <a:r>
              <a:rPr dirty="0" sz="3800" spc="-170">
                <a:latin typeface="Arial"/>
                <a:cs typeface="Arial"/>
              </a:rPr>
              <a:t>y  </a:t>
            </a:r>
            <a:r>
              <a:rPr dirty="0" sz="3800" spc="-155">
                <a:latin typeface="Arial"/>
                <a:cs typeface="Arial"/>
              </a:rPr>
              <a:t>broad	</a:t>
            </a:r>
            <a:r>
              <a:rPr dirty="0" sz="3800" spc="-55">
                <a:latin typeface="Arial"/>
                <a:cs typeface="Arial"/>
              </a:rPr>
              <a:t>topic</a:t>
            </a:r>
            <a:endParaRPr sz="3800">
              <a:latin typeface="Arial"/>
              <a:cs typeface="Arial"/>
            </a:endParaRPr>
          </a:p>
          <a:p>
            <a:pPr marL="673100" marR="827405" indent="-571500">
              <a:lnSpc>
                <a:spcPts val="4000"/>
              </a:lnSpc>
              <a:spcBef>
                <a:spcPts val="2300"/>
              </a:spcBef>
              <a:buSzPct val="171052"/>
              <a:buChar char="•"/>
              <a:tabLst>
                <a:tab pos="673100" algn="l"/>
                <a:tab pos="3727450" algn="l"/>
              </a:tabLst>
            </a:pPr>
            <a:r>
              <a:rPr dirty="0" sz="3800" spc="-135">
                <a:latin typeface="Arial"/>
                <a:cs typeface="Arial"/>
              </a:rPr>
              <a:t>We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15">
                <a:latin typeface="Arial"/>
                <a:cs typeface="Arial"/>
              </a:rPr>
              <a:t>will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30">
                <a:latin typeface="Arial"/>
                <a:cs typeface="Arial"/>
              </a:rPr>
              <a:t>mostly	</a:t>
            </a:r>
            <a:r>
              <a:rPr dirty="0" sz="3800" spc="-210">
                <a:latin typeface="Arial"/>
                <a:cs typeface="Arial"/>
              </a:rPr>
              <a:t>focus </a:t>
            </a:r>
            <a:r>
              <a:rPr dirty="0" sz="3800" spc="-114">
                <a:latin typeface="Arial"/>
                <a:cs typeface="Arial"/>
              </a:rPr>
              <a:t>on </a:t>
            </a:r>
            <a:r>
              <a:rPr dirty="0" sz="3800" spc="-175" i="1">
                <a:latin typeface="Calibri"/>
                <a:cs typeface="Calibri"/>
              </a:rPr>
              <a:t>an </a:t>
            </a:r>
            <a:r>
              <a:rPr dirty="0" sz="3800" spc="-160" i="1">
                <a:latin typeface="Calibri"/>
                <a:cs typeface="Calibri"/>
              </a:rPr>
              <a:t>artifact</a:t>
            </a:r>
            <a:r>
              <a:rPr dirty="0" sz="3800" spc="-160">
                <a:latin typeface="Arial"/>
                <a:cs typeface="Arial"/>
              </a:rPr>
              <a:t>: </a:t>
            </a:r>
            <a:r>
              <a:rPr dirty="0" sz="3800" spc="-105">
                <a:latin typeface="Arial"/>
                <a:cs typeface="Arial"/>
              </a:rPr>
              <a:t>the  </a:t>
            </a:r>
            <a:r>
              <a:rPr dirty="0" sz="3800" spc="-60">
                <a:latin typeface="Arial"/>
                <a:cs typeface="Arial"/>
              </a:rPr>
              <a:t>Internet</a:t>
            </a:r>
            <a:endParaRPr sz="3800">
              <a:latin typeface="Arial"/>
              <a:cs typeface="Arial"/>
            </a:endParaRPr>
          </a:p>
          <a:p>
            <a:pPr algn="r" marL="571500" marR="4123054" indent="-571500">
              <a:lnSpc>
                <a:spcPct val="100000"/>
              </a:lnSpc>
              <a:spcBef>
                <a:spcPts val="1700"/>
              </a:spcBef>
              <a:buSzPct val="171052"/>
              <a:buChar char="•"/>
              <a:tabLst>
                <a:tab pos="571500" algn="l"/>
                <a:tab pos="3606800" algn="l"/>
              </a:tabLst>
            </a:pPr>
            <a:r>
              <a:rPr dirty="0" sz="3800" spc="-180">
                <a:latin typeface="Arial"/>
                <a:cs typeface="Arial"/>
              </a:rPr>
              <a:t>The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60">
                <a:latin typeface="Arial"/>
                <a:cs typeface="Arial"/>
              </a:rPr>
              <a:t>Internet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</a:t>
            </a:r>
            <a:r>
              <a:rPr dirty="0" sz="3800" spc="-10">
                <a:latin typeface="Arial"/>
                <a:cs typeface="Arial"/>
              </a:rPr>
              <a:t>not</a:t>
            </a:r>
            <a:r>
              <a:rPr dirty="0" sz="3800" spc="-85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....</a:t>
            </a:r>
            <a:endParaRPr sz="3800">
              <a:latin typeface="Arial"/>
              <a:cs typeface="Arial"/>
            </a:endParaRPr>
          </a:p>
          <a:p>
            <a:pPr algn="r" lvl="1" marL="571500" marR="4050029" indent="-571500">
              <a:lnSpc>
                <a:spcPct val="100000"/>
              </a:lnSpc>
              <a:spcBef>
                <a:spcPts val="1840"/>
              </a:spcBef>
              <a:buSzPct val="171052"/>
              <a:buChar char="•"/>
              <a:tabLst>
                <a:tab pos="571500" algn="l"/>
                <a:tab pos="2801620" algn="l"/>
              </a:tabLst>
            </a:pPr>
            <a:r>
              <a:rPr dirty="0" sz="3800" spc="-229">
                <a:latin typeface="Arial"/>
                <a:cs typeface="Arial"/>
              </a:rPr>
              <a:t>...</a:t>
            </a:r>
            <a:r>
              <a:rPr dirty="0" sz="3800" spc="-225">
                <a:latin typeface="Arial"/>
                <a:cs typeface="Arial"/>
              </a:rPr>
              <a:t>.</a:t>
            </a:r>
            <a:r>
              <a:rPr dirty="0" sz="3800" spc="-385">
                <a:latin typeface="Arial"/>
                <a:cs typeface="Arial"/>
              </a:rPr>
              <a:t> </a:t>
            </a:r>
            <a:r>
              <a:rPr dirty="0" sz="3800" spc="-95">
                <a:latin typeface="Arial"/>
                <a:cs typeface="Arial"/>
              </a:rPr>
              <a:t>th</a:t>
            </a:r>
            <a:r>
              <a:rPr dirty="0" sz="3800" spc="-120">
                <a:latin typeface="Arial"/>
                <a:cs typeface="Arial"/>
              </a:rPr>
              <a:t>e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0">
                <a:latin typeface="Arial"/>
                <a:cs typeface="Arial"/>
              </a:rPr>
              <a:t>o</a:t>
            </a:r>
            <a:r>
              <a:rPr dirty="0" sz="3800" spc="-165">
                <a:latin typeface="Arial"/>
                <a:cs typeface="Arial"/>
              </a:rPr>
              <a:t>n</a:t>
            </a:r>
            <a:r>
              <a:rPr dirty="0" sz="3800" spc="-105">
                <a:latin typeface="Arial"/>
                <a:cs typeface="Arial"/>
              </a:rPr>
              <a:t>l</a:t>
            </a:r>
            <a:r>
              <a:rPr dirty="0" sz="3800" spc="-240">
                <a:latin typeface="Arial"/>
                <a:cs typeface="Arial"/>
              </a:rPr>
              <a:t>y</a:t>
            </a:r>
            <a:r>
              <a:rPr dirty="0" sz="3800">
                <a:latin typeface="Arial"/>
                <a:cs typeface="Arial"/>
              </a:rPr>
              <a:t>	</a:t>
            </a:r>
            <a:r>
              <a:rPr dirty="0" sz="3800" spc="-70">
                <a:latin typeface="Arial"/>
                <a:cs typeface="Arial"/>
              </a:rPr>
              <a:t>net</a:t>
            </a:r>
            <a:r>
              <a:rPr dirty="0" sz="3800" spc="-190">
                <a:latin typeface="Arial"/>
                <a:cs typeface="Arial"/>
              </a:rPr>
              <a:t>w</a:t>
            </a:r>
            <a:r>
              <a:rPr dirty="0" sz="3800" spc="-20">
                <a:latin typeface="Arial"/>
                <a:cs typeface="Arial"/>
              </a:rPr>
              <a:t>o</a:t>
            </a:r>
            <a:r>
              <a:rPr dirty="0" sz="3800" spc="75">
                <a:latin typeface="Arial"/>
                <a:cs typeface="Arial"/>
              </a:rPr>
              <a:t>rk</a:t>
            </a:r>
            <a:endParaRPr sz="3800">
              <a:latin typeface="Arial"/>
              <a:cs typeface="Arial"/>
            </a:endParaRPr>
          </a:p>
          <a:p>
            <a:pPr algn="r" lvl="1" marL="571500" marR="4091940" indent="-571500">
              <a:lnSpc>
                <a:spcPct val="100000"/>
              </a:lnSpc>
              <a:spcBef>
                <a:spcPts val="1840"/>
              </a:spcBef>
              <a:buSzPct val="171052"/>
              <a:buChar char="•"/>
              <a:tabLst>
                <a:tab pos="571500" algn="l"/>
              </a:tabLst>
            </a:pPr>
            <a:r>
              <a:rPr dirty="0" sz="3800" spc="-229">
                <a:latin typeface="Arial"/>
                <a:cs typeface="Arial"/>
              </a:rPr>
              <a:t>....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>
                <a:latin typeface="Arial"/>
                <a:cs typeface="Arial"/>
              </a:rPr>
              <a:t>first</a:t>
            </a:r>
            <a:r>
              <a:rPr dirty="0" sz="3800" spc="-135">
                <a:latin typeface="Arial"/>
                <a:cs typeface="Arial"/>
              </a:rPr>
              <a:t> </a:t>
            </a:r>
            <a:r>
              <a:rPr dirty="0" sz="3800" spc="-35">
                <a:latin typeface="Arial"/>
                <a:cs typeface="Arial"/>
              </a:rPr>
              <a:t>network</a:t>
            </a:r>
            <a:endParaRPr sz="3800">
              <a:latin typeface="Arial"/>
              <a:cs typeface="Arial"/>
            </a:endParaRPr>
          </a:p>
          <a:p>
            <a:pPr lvl="1" marL="1117600" marR="723900" indent="-571500">
              <a:lnSpc>
                <a:spcPts val="4000"/>
              </a:lnSpc>
              <a:spcBef>
                <a:spcPts val="2340"/>
              </a:spcBef>
              <a:buSzPct val="171052"/>
              <a:buChar char="•"/>
              <a:tabLst>
                <a:tab pos="1117600" algn="l"/>
                <a:tab pos="2815590" algn="l"/>
              </a:tabLst>
            </a:pPr>
            <a:r>
              <a:rPr dirty="0" sz="3800" spc="-229">
                <a:latin typeface="Arial"/>
                <a:cs typeface="Arial"/>
              </a:rPr>
              <a:t>....</a:t>
            </a:r>
            <a:r>
              <a:rPr dirty="0" sz="3800" spc="-375">
                <a:latin typeface="Arial"/>
                <a:cs typeface="Arial"/>
              </a:rPr>
              <a:t> </a:t>
            </a:r>
            <a:r>
              <a:rPr dirty="0" sz="3800" spc="-250">
                <a:latin typeface="Arial"/>
                <a:cs typeface="Arial"/>
              </a:rPr>
              <a:t>some	</a:t>
            </a:r>
            <a:r>
              <a:rPr dirty="0" sz="3800" spc="15">
                <a:latin typeface="Arial"/>
                <a:cs typeface="Arial"/>
              </a:rPr>
              <a:t>sort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5">
                <a:latin typeface="Arial"/>
                <a:cs typeface="Arial"/>
              </a:rPr>
              <a:t>perfect </a:t>
            </a:r>
            <a:r>
              <a:rPr dirty="0" sz="3800" spc="-140">
                <a:latin typeface="Arial"/>
                <a:cs typeface="Arial"/>
              </a:rPr>
              <a:t>realization </a:t>
            </a:r>
            <a:r>
              <a:rPr dirty="0" sz="3800" spc="-65">
                <a:latin typeface="Arial"/>
                <a:cs typeface="Arial"/>
              </a:rPr>
              <a:t>of  </a:t>
            </a:r>
            <a:r>
              <a:rPr dirty="0" sz="3800" spc="-100">
                <a:latin typeface="Arial"/>
                <a:cs typeface="Arial"/>
              </a:rPr>
              <a:t>networking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35">
                <a:latin typeface="Arial"/>
                <a:cs typeface="Arial"/>
              </a:rPr>
              <a:t>theory</a:t>
            </a:r>
            <a:endParaRPr sz="3800">
              <a:latin typeface="Arial"/>
              <a:cs typeface="Arial"/>
            </a:endParaRPr>
          </a:p>
          <a:p>
            <a:pPr marL="673100" marR="815975" indent="-571500">
              <a:lnSpc>
                <a:spcPts val="4000"/>
              </a:lnSpc>
              <a:spcBef>
                <a:spcPts val="2300"/>
              </a:spcBef>
              <a:buSzPct val="171052"/>
              <a:buChar char="•"/>
              <a:tabLst>
                <a:tab pos="673100" algn="l"/>
                <a:tab pos="3708400" algn="l"/>
              </a:tabLst>
            </a:pPr>
            <a:r>
              <a:rPr dirty="0" sz="3800" spc="-180">
                <a:latin typeface="Arial"/>
                <a:cs typeface="Arial"/>
              </a:rPr>
              <a:t>The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60">
                <a:latin typeface="Arial"/>
                <a:cs typeface="Arial"/>
              </a:rPr>
              <a:t>Internet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125">
                <a:latin typeface="Arial"/>
                <a:cs typeface="Arial"/>
              </a:rPr>
              <a:t>most </a:t>
            </a:r>
            <a:r>
              <a:rPr dirty="0" sz="3800" spc="-220">
                <a:latin typeface="Arial"/>
                <a:cs typeface="Arial"/>
              </a:rPr>
              <a:t>pervasive </a:t>
            </a:r>
            <a:r>
              <a:rPr dirty="0" sz="3800" spc="-295">
                <a:latin typeface="Arial"/>
                <a:cs typeface="Arial"/>
              </a:rPr>
              <a:t>and  </a:t>
            </a:r>
            <a:r>
              <a:rPr dirty="0" sz="3800" spc="-265">
                <a:latin typeface="Arial"/>
                <a:cs typeface="Arial"/>
              </a:rPr>
              <a:t>successful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35">
                <a:latin typeface="Arial"/>
                <a:cs typeface="Arial"/>
              </a:rPr>
              <a:t>network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9302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95">
                <a:latin typeface="Arial"/>
                <a:cs typeface="Arial"/>
              </a:rPr>
              <a:t>d</a:t>
            </a:r>
            <a:r>
              <a:rPr dirty="0" sz="4200" spc="-545">
                <a:latin typeface="Arial"/>
                <a:cs typeface="Arial"/>
              </a:rPr>
              <a:t>a</a:t>
            </a:r>
            <a:r>
              <a:rPr dirty="0" sz="4200" spc="-160">
                <a:latin typeface="Arial"/>
                <a:cs typeface="Arial"/>
              </a:rPr>
              <a:t>ta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1732914" cy="174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65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60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95">
                <a:latin typeface="Arial"/>
                <a:cs typeface="Arial"/>
              </a:rPr>
              <a:t>ets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1732914" cy="281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65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  <a:p>
            <a:pPr marL="114300" marR="5080">
              <a:lnSpc>
                <a:spcPct val="166700"/>
              </a:lnSpc>
              <a:spcBef>
                <a:spcPts val="95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65">
                <a:latin typeface="Arial"/>
                <a:cs typeface="Arial"/>
              </a:rPr>
              <a:t>ets  </a:t>
            </a: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95">
                <a:latin typeface="Arial"/>
                <a:cs typeface="Arial"/>
              </a:rPr>
              <a:t>ets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1732914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65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  <a:p>
            <a:pPr algn="just" marL="76200" marR="5080" indent="38100">
              <a:lnSpc>
                <a:spcPct val="165700"/>
              </a:lnSpc>
              <a:spcBef>
                <a:spcPts val="145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65">
                <a:latin typeface="Arial"/>
                <a:cs typeface="Arial"/>
              </a:rPr>
              <a:t>ets  </a:t>
            </a:r>
            <a:r>
              <a:rPr dirty="0" sz="4200" spc="-265">
                <a:latin typeface="Arial"/>
                <a:cs typeface="Arial"/>
              </a:rPr>
              <a:t>packets  </a:t>
            </a:r>
            <a:r>
              <a:rPr dirty="0" sz="4200" spc="-130">
                <a:latin typeface="Arial"/>
                <a:cs typeface="Arial"/>
              </a:rPr>
              <a:t>bits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7700" y="2870200"/>
            <a:ext cx="1732914" cy="493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65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  <a:p>
            <a:pPr marL="50800" marR="5080" indent="63500">
              <a:lnSpc>
                <a:spcPct val="166000"/>
              </a:lnSpc>
              <a:spcBef>
                <a:spcPts val="130"/>
              </a:spcBef>
            </a:pPr>
            <a:r>
              <a:rPr dirty="0" sz="4200" spc="-390">
                <a:latin typeface="Arial"/>
                <a:cs typeface="Arial"/>
              </a:rPr>
              <a:t>p</a:t>
            </a:r>
            <a:r>
              <a:rPr dirty="0" sz="4200" spc="-395">
                <a:latin typeface="Arial"/>
                <a:cs typeface="Arial"/>
              </a:rPr>
              <a:t>a</a:t>
            </a:r>
            <a:r>
              <a:rPr dirty="0" sz="4200" spc="-265">
                <a:latin typeface="Arial"/>
                <a:cs typeface="Arial"/>
              </a:rPr>
              <a:t>c</a:t>
            </a:r>
            <a:r>
              <a:rPr dirty="0" sz="4200" spc="-220">
                <a:latin typeface="Arial"/>
                <a:cs typeface="Arial"/>
              </a:rPr>
              <a:t>k</a:t>
            </a:r>
            <a:r>
              <a:rPr dirty="0" sz="4200" spc="-165">
                <a:latin typeface="Arial"/>
                <a:cs typeface="Arial"/>
              </a:rPr>
              <a:t>ets  </a:t>
            </a:r>
            <a:r>
              <a:rPr dirty="0" sz="4200" spc="-265">
                <a:latin typeface="Arial"/>
                <a:cs typeface="Arial"/>
              </a:rPr>
              <a:t>packets  </a:t>
            </a:r>
            <a:r>
              <a:rPr dirty="0" sz="4200" spc="-130">
                <a:latin typeface="Arial"/>
                <a:cs typeface="Arial"/>
              </a:rPr>
              <a:t>bits  </a:t>
            </a:r>
            <a:r>
              <a:rPr dirty="0" sz="4200" spc="-335">
                <a:latin typeface="Arial"/>
                <a:cs typeface="Arial"/>
              </a:rPr>
              <a:t>signals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934200" y="4635500"/>
            <a:ext cx="5080000" cy="2298700"/>
          </a:xfrm>
          <a:custGeom>
            <a:avLst/>
            <a:gdLst/>
            <a:ahLst/>
            <a:cxnLst/>
            <a:rect l="l" t="t" r="r" b="b"/>
            <a:pathLst>
              <a:path w="5080000" h="2298700">
                <a:moveTo>
                  <a:pt x="2601953" y="0"/>
                </a:moveTo>
                <a:lnTo>
                  <a:pt x="2538250" y="374"/>
                </a:lnTo>
                <a:lnTo>
                  <a:pt x="2474931" y="1493"/>
                </a:lnTo>
                <a:lnTo>
                  <a:pt x="2412014" y="3348"/>
                </a:lnTo>
                <a:lnTo>
                  <a:pt x="2349519" y="5928"/>
                </a:lnTo>
                <a:lnTo>
                  <a:pt x="2287467" y="9227"/>
                </a:lnTo>
                <a:lnTo>
                  <a:pt x="2225878" y="13236"/>
                </a:lnTo>
                <a:lnTo>
                  <a:pt x="2164770" y="17945"/>
                </a:lnTo>
                <a:lnTo>
                  <a:pt x="2104164" y="23346"/>
                </a:lnTo>
                <a:lnTo>
                  <a:pt x="2044080" y="29430"/>
                </a:lnTo>
                <a:lnTo>
                  <a:pt x="1984538" y="36189"/>
                </a:lnTo>
                <a:lnTo>
                  <a:pt x="1925558" y="43614"/>
                </a:lnTo>
                <a:lnTo>
                  <a:pt x="1867158" y="51696"/>
                </a:lnTo>
                <a:lnTo>
                  <a:pt x="1809360" y="60428"/>
                </a:lnTo>
                <a:lnTo>
                  <a:pt x="1752183" y="69799"/>
                </a:lnTo>
                <a:lnTo>
                  <a:pt x="1695647" y="79801"/>
                </a:lnTo>
                <a:lnTo>
                  <a:pt x="1639772" y="90426"/>
                </a:lnTo>
                <a:lnTo>
                  <a:pt x="1584577" y="101665"/>
                </a:lnTo>
                <a:lnTo>
                  <a:pt x="1530083" y="113510"/>
                </a:lnTo>
                <a:lnTo>
                  <a:pt x="1476309" y="125951"/>
                </a:lnTo>
                <a:lnTo>
                  <a:pt x="1423275" y="138980"/>
                </a:lnTo>
                <a:lnTo>
                  <a:pt x="1371001" y="152589"/>
                </a:lnTo>
                <a:lnTo>
                  <a:pt x="1319507" y="166768"/>
                </a:lnTo>
                <a:lnTo>
                  <a:pt x="1268813" y="181510"/>
                </a:lnTo>
                <a:lnTo>
                  <a:pt x="1218939" y="196804"/>
                </a:lnTo>
                <a:lnTo>
                  <a:pt x="1169903" y="212644"/>
                </a:lnTo>
                <a:lnTo>
                  <a:pt x="1121728" y="229019"/>
                </a:lnTo>
                <a:lnTo>
                  <a:pt x="1074431" y="245922"/>
                </a:lnTo>
                <a:lnTo>
                  <a:pt x="1028033" y="263344"/>
                </a:lnTo>
                <a:lnTo>
                  <a:pt x="982554" y="281275"/>
                </a:lnTo>
                <a:lnTo>
                  <a:pt x="938014" y="299708"/>
                </a:lnTo>
                <a:lnTo>
                  <a:pt x="894432" y="318634"/>
                </a:lnTo>
                <a:lnTo>
                  <a:pt x="851829" y="338043"/>
                </a:lnTo>
                <a:lnTo>
                  <a:pt x="810224" y="357929"/>
                </a:lnTo>
                <a:lnTo>
                  <a:pt x="769637" y="378280"/>
                </a:lnTo>
                <a:lnTo>
                  <a:pt x="730088" y="399090"/>
                </a:lnTo>
                <a:lnTo>
                  <a:pt x="691597" y="420349"/>
                </a:lnTo>
                <a:lnTo>
                  <a:pt x="654183" y="442049"/>
                </a:lnTo>
                <a:lnTo>
                  <a:pt x="617867" y="464181"/>
                </a:lnTo>
                <a:lnTo>
                  <a:pt x="582668" y="486736"/>
                </a:lnTo>
                <a:lnTo>
                  <a:pt x="548607" y="509707"/>
                </a:lnTo>
                <a:lnTo>
                  <a:pt x="515702" y="533083"/>
                </a:lnTo>
                <a:lnTo>
                  <a:pt x="483975" y="556856"/>
                </a:lnTo>
                <a:lnTo>
                  <a:pt x="453444" y="581018"/>
                </a:lnTo>
                <a:lnTo>
                  <a:pt x="424130" y="605561"/>
                </a:lnTo>
                <a:lnTo>
                  <a:pt x="369230" y="655750"/>
                </a:lnTo>
                <a:lnTo>
                  <a:pt x="319436" y="707357"/>
                </a:lnTo>
                <a:lnTo>
                  <a:pt x="274904" y="760310"/>
                </a:lnTo>
                <a:lnTo>
                  <a:pt x="235795" y="814541"/>
                </a:lnTo>
                <a:lnTo>
                  <a:pt x="202267" y="869979"/>
                </a:lnTo>
                <a:lnTo>
                  <a:pt x="174479" y="926557"/>
                </a:lnTo>
                <a:lnTo>
                  <a:pt x="152590" y="984205"/>
                </a:lnTo>
                <a:lnTo>
                  <a:pt x="136758" y="1042852"/>
                </a:lnTo>
                <a:lnTo>
                  <a:pt x="127142" y="1102431"/>
                </a:lnTo>
                <a:lnTo>
                  <a:pt x="123902" y="1162871"/>
                </a:lnTo>
                <a:lnTo>
                  <a:pt x="125554" y="1206125"/>
                </a:lnTo>
                <a:lnTo>
                  <a:pt x="130510" y="1249282"/>
                </a:lnTo>
                <a:lnTo>
                  <a:pt x="138770" y="1292248"/>
                </a:lnTo>
                <a:lnTo>
                  <a:pt x="150335" y="1334924"/>
                </a:lnTo>
                <a:lnTo>
                  <a:pt x="165203" y="1377216"/>
                </a:lnTo>
                <a:lnTo>
                  <a:pt x="183375" y="1419028"/>
                </a:lnTo>
                <a:lnTo>
                  <a:pt x="204852" y="1460262"/>
                </a:lnTo>
                <a:lnTo>
                  <a:pt x="229632" y="1500823"/>
                </a:lnTo>
                <a:lnTo>
                  <a:pt x="257717" y="1540615"/>
                </a:lnTo>
                <a:lnTo>
                  <a:pt x="289105" y="1579542"/>
                </a:lnTo>
                <a:lnTo>
                  <a:pt x="323798" y="1617507"/>
                </a:lnTo>
                <a:lnTo>
                  <a:pt x="361795" y="1654414"/>
                </a:lnTo>
                <a:lnTo>
                  <a:pt x="403096" y="1690167"/>
                </a:lnTo>
                <a:lnTo>
                  <a:pt x="447701" y="1724671"/>
                </a:lnTo>
                <a:lnTo>
                  <a:pt x="495610" y="1757828"/>
                </a:lnTo>
                <a:lnTo>
                  <a:pt x="0" y="2298700"/>
                </a:lnTo>
                <a:lnTo>
                  <a:pt x="1156423" y="2082350"/>
                </a:lnTo>
                <a:lnTo>
                  <a:pt x="1199440" y="2096144"/>
                </a:lnTo>
                <a:lnTo>
                  <a:pt x="1243037" y="2109545"/>
                </a:lnTo>
                <a:lnTo>
                  <a:pt x="1287203" y="2122547"/>
                </a:lnTo>
                <a:lnTo>
                  <a:pt x="1331928" y="2135144"/>
                </a:lnTo>
                <a:lnTo>
                  <a:pt x="1377201" y="2147328"/>
                </a:lnTo>
                <a:lnTo>
                  <a:pt x="1423013" y="2159093"/>
                </a:lnTo>
                <a:lnTo>
                  <a:pt x="1469354" y="2170432"/>
                </a:lnTo>
                <a:lnTo>
                  <a:pt x="1516212" y="2181338"/>
                </a:lnTo>
                <a:lnTo>
                  <a:pt x="1563579" y="2191806"/>
                </a:lnTo>
                <a:lnTo>
                  <a:pt x="1611443" y="2201828"/>
                </a:lnTo>
                <a:lnTo>
                  <a:pt x="1659795" y="2211397"/>
                </a:lnTo>
                <a:lnTo>
                  <a:pt x="1708625" y="2220507"/>
                </a:lnTo>
                <a:lnTo>
                  <a:pt x="1757922" y="2229152"/>
                </a:lnTo>
                <a:lnTo>
                  <a:pt x="1807677" y="2237324"/>
                </a:lnTo>
                <a:lnTo>
                  <a:pt x="1857878" y="2245017"/>
                </a:lnTo>
                <a:lnTo>
                  <a:pt x="1908516" y="2252225"/>
                </a:lnTo>
                <a:lnTo>
                  <a:pt x="1959582" y="2258940"/>
                </a:lnTo>
                <a:lnTo>
                  <a:pt x="2011063" y="2265156"/>
                </a:lnTo>
                <a:lnTo>
                  <a:pt x="2062952" y="2270867"/>
                </a:lnTo>
                <a:lnTo>
                  <a:pt x="2115236" y="2276065"/>
                </a:lnTo>
                <a:lnTo>
                  <a:pt x="2167907" y="2280745"/>
                </a:lnTo>
                <a:lnTo>
                  <a:pt x="2220953" y="2284899"/>
                </a:lnTo>
                <a:lnTo>
                  <a:pt x="2274366" y="2288520"/>
                </a:lnTo>
                <a:lnTo>
                  <a:pt x="2328134" y="2291603"/>
                </a:lnTo>
                <a:lnTo>
                  <a:pt x="2382247" y="2294140"/>
                </a:lnTo>
                <a:lnTo>
                  <a:pt x="2436696" y="2296125"/>
                </a:lnTo>
                <a:lnTo>
                  <a:pt x="2491470" y="2297551"/>
                </a:lnTo>
                <a:lnTo>
                  <a:pt x="2546559" y="2298411"/>
                </a:lnTo>
                <a:lnTo>
                  <a:pt x="2601953" y="2298700"/>
                </a:lnTo>
                <a:lnTo>
                  <a:pt x="2666663" y="2298313"/>
                </a:lnTo>
                <a:lnTo>
                  <a:pt x="2730978" y="2297159"/>
                </a:lnTo>
                <a:lnTo>
                  <a:pt x="2794877" y="2295248"/>
                </a:lnTo>
                <a:lnTo>
                  <a:pt x="2858339" y="2292589"/>
                </a:lnTo>
                <a:lnTo>
                  <a:pt x="2921343" y="2289193"/>
                </a:lnTo>
                <a:lnTo>
                  <a:pt x="2983868" y="2285068"/>
                </a:lnTo>
                <a:lnTo>
                  <a:pt x="3045894" y="2280225"/>
                </a:lnTo>
                <a:lnTo>
                  <a:pt x="3107399" y="2274674"/>
                </a:lnTo>
                <a:lnTo>
                  <a:pt x="3168364" y="2268423"/>
                </a:lnTo>
                <a:lnTo>
                  <a:pt x="3228766" y="2261484"/>
                </a:lnTo>
                <a:lnTo>
                  <a:pt x="3288586" y="2253865"/>
                </a:lnTo>
                <a:lnTo>
                  <a:pt x="3347802" y="2245576"/>
                </a:lnTo>
                <a:lnTo>
                  <a:pt x="3406394" y="2236627"/>
                </a:lnTo>
                <a:lnTo>
                  <a:pt x="3464341" y="2227028"/>
                </a:lnTo>
                <a:lnTo>
                  <a:pt x="3521621" y="2216789"/>
                </a:lnTo>
                <a:lnTo>
                  <a:pt x="3578215" y="2205919"/>
                </a:lnTo>
                <a:lnTo>
                  <a:pt x="3634102" y="2194428"/>
                </a:lnTo>
                <a:lnTo>
                  <a:pt x="3689260" y="2182325"/>
                </a:lnTo>
                <a:lnTo>
                  <a:pt x="3743668" y="2169621"/>
                </a:lnTo>
                <a:lnTo>
                  <a:pt x="3797307" y="2156326"/>
                </a:lnTo>
                <a:lnTo>
                  <a:pt x="3850155" y="2142448"/>
                </a:lnTo>
                <a:lnTo>
                  <a:pt x="3902191" y="2127998"/>
                </a:lnTo>
                <a:lnTo>
                  <a:pt x="3953394" y="2112985"/>
                </a:lnTo>
                <a:lnTo>
                  <a:pt x="4003745" y="2097419"/>
                </a:lnTo>
                <a:lnTo>
                  <a:pt x="4053221" y="2081310"/>
                </a:lnTo>
                <a:lnTo>
                  <a:pt x="4101803" y="2064668"/>
                </a:lnTo>
                <a:lnTo>
                  <a:pt x="4149468" y="2047502"/>
                </a:lnTo>
                <a:lnTo>
                  <a:pt x="4196197" y="2029822"/>
                </a:lnTo>
                <a:lnTo>
                  <a:pt x="4241969" y="2011638"/>
                </a:lnTo>
                <a:lnTo>
                  <a:pt x="4286763" y="1992959"/>
                </a:lnTo>
                <a:lnTo>
                  <a:pt x="4330558" y="1973796"/>
                </a:lnTo>
                <a:lnTo>
                  <a:pt x="4373332" y="1954158"/>
                </a:lnTo>
                <a:lnTo>
                  <a:pt x="4415067" y="1934054"/>
                </a:lnTo>
                <a:lnTo>
                  <a:pt x="4455740" y="1913495"/>
                </a:lnTo>
                <a:lnTo>
                  <a:pt x="4495330" y="1892490"/>
                </a:lnTo>
                <a:lnTo>
                  <a:pt x="4533818" y="1871049"/>
                </a:lnTo>
                <a:lnTo>
                  <a:pt x="4571182" y="1849181"/>
                </a:lnTo>
                <a:lnTo>
                  <a:pt x="4607401" y="1826897"/>
                </a:lnTo>
                <a:lnTo>
                  <a:pt x="4642455" y="1804206"/>
                </a:lnTo>
                <a:lnTo>
                  <a:pt x="4676323" y="1781118"/>
                </a:lnTo>
                <a:lnTo>
                  <a:pt x="4708983" y="1757643"/>
                </a:lnTo>
                <a:lnTo>
                  <a:pt x="4740416" y="1733790"/>
                </a:lnTo>
                <a:lnTo>
                  <a:pt x="4770599" y="1709569"/>
                </a:lnTo>
                <a:lnTo>
                  <a:pt x="4827138" y="1660062"/>
                </a:lnTo>
                <a:lnTo>
                  <a:pt x="4878432" y="1609200"/>
                </a:lnTo>
                <a:lnTo>
                  <a:pt x="4924314" y="1557061"/>
                </a:lnTo>
                <a:lnTo>
                  <a:pt x="4964620" y="1503723"/>
                </a:lnTo>
                <a:lnTo>
                  <a:pt x="4999181" y="1449263"/>
                </a:lnTo>
                <a:lnTo>
                  <a:pt x="5027832" y="1393760"/>
                </a:lnTo>
                <a:lnTo>
                  <a:pt x="5050405" y="1337292"/>
                </a:lnTo>
                <a:lnTo>
                  <a:pt x="5066736" y="1279936"/>
                </a:lnTo>
                <a:lnTo>
                  <a:pt x="5076656" y="1221770"/>
                </a:lnTo>
                <a:lnTo>
                  <a:pt x="5080000" y="1162871"/>
                </a:lnTo>
                <a:lnTo>
                  <a:pt x="5079186" y="1132548"/>
                </a:lnTo>
                <a:lnTo>
                  <a:pt x="5072738" y="1072530"/>
                </a:lnTo>
                <a:lnTo>
                  <a:pt x="5059995" y="1013408"/>
                </a:lnTo>
                <a:lnTo>
                  <a:pt x="5041114" y="955252"/>
                </a:lnTo>
                <a:lnTo>
                  <a:pt x="5016256" y="898130"/>
                </a:lnTo>
                <a:lnTo>
                  <a:pt x="4985578" y="842113"/>
                </a:lnTo>
                <a:lnTo>
                  <a:pt x="4949240" y="787270"/>
                </a:lnTo>
                <a:lnTo>
                  <a:pt x="4907400" y="733669"/>
                </a:lnTo>
                <a:lnTo>
                  <a:pt x="4860217" y="681381"/>
                </a:lnTo>
                <a:lnTo>
                  <a:pt x="4807850" y="630474"/>
                </a:lnTo>
                <a:lnTo>
                  <a:pt x="4750458" y="581018"/>
                </a:lnTo>
                <a:lnTo>
                  <a:pt x="4719928" y="556856"/>
                </a:lnTo>
                <a:lnTo>
                  <a:pt x="4688200" y="533083"/>
                </a:lnTo>
                <a:lnTo>
                  <a:pt x="4655296" y="509707"/>
                </a:lnTo>
                <a:lnTo>
                  <a:pt x="4621234" y="486736"/>
                </a:lnTo>
                <a:lnTo>
                  <a:pt x="4586035" y="464181"/>
                </a:lnTo>
                <a:lnTo>
                  <a:pt x="4549719" y="442049"/>
                </a:lnTo>
                <a:lnTo>
                  <a:pt x="4512306" y="420349"/>
                </a:lnTo>
                <a:lnTo>
                  <a:pt x="4473815" y="399090"/>
                </a:lnTo>
                <a:lnTo>
                  <a:pt x="4434266" y="378280"/>
                </a:lnTo>
                <a:lnTo>
                  <a:pt x="4393679" y="357929"/>
                </a:lnTo>
                <a:lnTo>
                  <a:pt x="4352074" y="338043"/>
                </a:lnTo>
                <a:lnTo>
                  <a:pt x="4309471" y="318634"/>
                </a:lnTo>
                <a:lnTo>
                  <a:pt x="4265889" y="299708"/>
                </a:lnTo>
                <a:lnTo>
                  <a:pt x="4221349" y="281275"/>
                </a:lnTo>
                <a:lnTo>
                  <a:pt x="4175870" y="263344"/>
                </a:lnTo>
                <a:lnTo>
                  <a:pt x="4129472" y="245922"/>
                </a:lnTo>
                <a:lnTo>
                  <a:pt x="4082176" y="229019"/>
                </a:lnTo>
                <a:lnTo>
                  <a:pt x="4034000" y="212644"/>
                </a:lnTo>
                <a:lnTo>
                  <a:pt x="3984965" y="196804"/>
                </a:lnTo>
                <a:lnTo>
                  <a:pt x="3935090" y="181510"/>
                </a:lnTo>
                <a:lnTo>
                  <a:pt x="3884396" y="166768"/>
                </a:lnTo>
                <a:lnTo>
                  <a:pt x="3832902" y="152589"/>
                </a:lnTo>
                <a:lnTo>
                  <a:pt x="3780629" y="138980"/>
                </a:lnTo>
                <a:lnTo>
                  <a:pt x="3727595" y="125951"/>
                </a:lnTo>
                <a:lnTo>
                  <a:pt x="3673821" y="113510"/>
                </a:lnTo>
                <a:lnTo>
                  <a:pt x="3619327" y="101665"/>
                </a:lnTo>
                <a:lnTo>
                  <a:pt x="3564132" y="90426"/>
                </a:lnTo>
                <a:lnTo>
                  <a:pt x="3508257" y="79801"/>
                </a:lnTo>
                <a:lnTo>
                  <a:pt x="3451721" y="69799"/>
                </a:lnTo>
                <a:lnTo>
                  <a:pt x="3394544" y="60428"/>
                </a:lnTo>
                <a:lnTo>
                  <a:pt x="3336746" y="51696"/>
                </a:lnTo>
                <a:lnTo>
                  <a:pt x="3278347" y="43614"/>
                </a:lnTo>
                <a:lnTo>
                  <a:pt x="3219366" y="36189"/>
                </a:lnTo>
                <a:lnTo>
                  <a:pt x="3159824" y="29430"/>
                </a:lnTo>
                <a:lnTo>
                  <a:pt x="3099740" y="23346"/>
                </a:lnTo>
                <a:lnTo>
                  <a:pt x="3039135" y="17945"/>
                </a:lnTo>
                <a:lnTo>
                  <a:pt x="2978027" y="13236"/>
                </a:lnTo>
                <a:lnTo>
                  <a:pt x="2916438" y="9227"/>
                </a:lnTo>
                <a:lnTo>
                  <a:pt x="2854386" y="5928"/>
                </a:lnTo>
                <a:lnTo>
                  <a:pt x="2791891" y="3348"/>
                </a:lnTo>
                <a:lnTo>
                  <a:pt x="2728975" y="1493"/>
                </a:lnTo>
                <a:lnTo>
                  <a:pt x="2665655" y="374"/>
                </a:lnTo>
                <a:lnTo>
                  <a:pt x="260195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9100" y="5207000"/>
            <a:ext cx="2989580" cy="10947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50800">
              <a:lnSpc>
                <a:spcPts val="4100"/>
              </a:lnSpc>
              <a:spcBef>
                <a:spcPts val="420"/>
              </a:spcBef>
            </a:pPr>
            <a:r>
              <a:rPr dirty="0" sz="3600" spc="-165">
                <a:latin typeface="Arial"/>
                <a:cs typeface="Arial"/>
              </a:rPr>
              <a:t>power,</a:t>
            </a:r>
            <a:r>
              <a:rPr dirty="0" sz="3600" spc="-440">
                <a:latin typeface="Arial"/>
                <a:cs typeface="Arial"/>
              </a:rPr>
              <a:t> </a:t>
            </a:r>
            <a:r>
              <a:rPr dirty="0" sz="3600" spc="-220">
                <a:latin typeface="Arial"/>
                <a:cs typeface="Arial"/>
              </a:rPr>
              <a:t>voltages,  </a:t>
            </a:r>
            <a:r>
              <a:rPr dirty="0" sz="3600" spc="-130">
                <a:latin typeface="Arial"/>
                <a:cs typeface="Arial"/>
              </a:rPr>
              <a:t>attenuation,</a:t>
            </a:r>
            <a:r>
              <a:rPr dirty="0" sz="3600" spc="-385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934200" y="3937000"/>
            <a:ext cx="5359400" cy="2260600"/>
          </a:xfrm>
          <a:custGeom>
            <a:avLst/>
            <a:gdLst/>
            <a:ahLst/>
            <a:cxnLst/>
            <a:rect l="l" t="t" r="r" b="b"/>
            <a:pathLst>
              <a:path w="5359400" h="2260600">
                <a:moveTo>
                  <a:pt x="2745058" y="0"/>
                </a:moveTo>
                <a:lnTo>
                  <a:pt x="2679882" y="346"/>
                </a:lnTo>
                <a:lnTo>
                  <a:pt x="2615086" y="1381"/>
                </a:lnTo>
                <a:lnTo>
                  <a:pt x="2550688" y="3097"/>
                </a:lnTo>
                <a:lnTo>
                  <a:pt x="2486708" y="5485"/>
                </a:lnTo>
                <a:lnTo>
                  <a:pt x="2423164" y="8538"/>
                </a:lnTo>
                <a:lnTo>
                  <a:pt x="2360076" y="12248"/>
                </a:lnTo>
                <a:lnTo>
                  <a:pt x="2297462" y="16608"/>
                </a:lnTo>
                <a:lnTo>
                  <a:pt x="2235342" y="21609"/>
                </a:lnTo>
                <a:lnTo>
                  <a:pt x="2173735" y="27244"/>
                </a:lnTo>
                <a:lnTo>
                  <a:pt x="2112660" y="33505"/>
                </a:lnTo>
                <a:lnTo>
                  <a:pt x="2052136" y="40385"/>
                </a:lnTo>
                <a:lnTo>
                  <a:pt x="1992182" y="47875"/>
                </a:lnTo>
                <a:lnTo>
                  <a:pt x="1932818" y="55968"/>
                </a:lnTo>
                <a:lnTo>
                  <a:pt x="1874062" y="64656"/>
                </a:lnTo>
                <a:lnTo>
                  <a:pt x="1815933" y="73931"/>
                </a:lnTo>
                <a:lnTo>
                  <a:pt x="1758451" y="83785"/>
                </a:lnTo>
                <a:lnTo>
                  <a:pt x="1701634" y="94212"/>
                </a:lnTo>
                <a:lnTo>
                  <a:pt x="1645502" y="105202"/>
                </a:lnTo>
                <a:lnTo>
                  <a:pt x="1590074" y="116748"/>
                </a:lnTo>
                <a:lnTo>
                  <a:pt x="1535369" y="128843"/>
                </a:lnTo>
                <a:lnTo>
                  <a:pt x="1481406" y="141478"/>
                </a:lnTo>
                <a:lnTo>
                  <a:pt x="1428204" y="154646"/>
                </a:lnTo>
                <a:lnTo>
                  <a:pt x="1375783" y="168339"/>
                </a:lnTo>
                <a:lnTo>
                  <a:pt x="1324160" y="182550"/>
                </a:lnTo>
                <a:lnTo>
                  <a:pt x="1273356" y="197270"/>
                </a:lnTo>
                <a:lnTo>
                  <a:pt x="1223390" y="212492"/>
                </a:lnTo>
                <a:lnTo>
                  <a:pt x="1174280" y="228208"/>
                </a:lnTo>
                <a:lnTo>
                  <a:pt x="1126046" y="244409"/>
                </a:lnTo>
                <a:lnTo>
                  <a:pt x="1078707" y="261090"/>
                </a:lnTo>
                <a:lnTo>
                  <a:pt x="1032281" y="278241"/>
                </a:lnTo>
                <a:lnTo>
                  <a:pt x="986789" y="295855"/>
                </a:lnTo>
                <a:lnTo>
                  <a:pt x="942248" y="313924"/>
                </a:lnTo>
                <a:lnTo>
                  <a:pt x="898679" y="332441"/>
                </a:lnTo>
                <a:lnTo>
                  <a:pt x="856100" y="351397"/>
                </a:lnTo>
                <a:lnTo>
                  <a:pt x="814531" y="370785"/>
                </a:lnTo>
                <a:lnTo>
                  <a:pt x="773990" y="390597"/>
                </a:lnTo>
                <a:lnTo>
                  <a:pt x="734496" y="410825"/>
                </a:lnTo>
                <a:lnTo>
                  <a:pt x="696069" y="431462"/>
                </a:lnTo>
                <a:lnTo>
                  <a:pt x="658728" y="452499"/>
                </a:lnTo>
                <a:lnTo>
                  <a:pt x="622492" y="473930"/>
                </a:lnTo>
                <a:lnTo>
                  <a:pt x="587380" y="495745"/>
                </a:lnTo>
                <a:lnTo>
                  <a:pt x="553411" y="517938"/>
                </a:lnTo>
                <a:lnTo>
                  <a:pt x="520604" y="540501"/>
                </a:lnTo>
                <a:lnTo>
                  <a:pt x="488978" y="563426"/>
                </a:lnTo>
                <a:lnTo>
                  <a:pt x="458553" y="586705"/>
                </a:lnTo>
                <a:lnTo>
                  <a:pt x="401379" y="634293"/>
                </a:lnTo>
                <a:lnTo>
                  <a:pt x="349236" y="683205"/>
                </a:lnTo>
                <a:lnTo>
                  <a:pt x="302277" y="733378"/>
                </a:lnTo>
                <a:lnTo>
                  <a:pt x="260653" y="784750"/>
                </a:lnTo>
                <a:lnTo>
                  <a:pt x="224518" y="837259"/>
                </a:lnTo>
                <a:lnTo>
                  <a:pt x="194025" y="890842"/>
                </a:lnTo>
                <a:lnTo>
                  <a:pt x="169326" y="945438"/>
                </a:lnTo>
                <a:lnTo>
                  <a:pt x="150574" y="1000984"/>
                </a:lnTo>
                <a:lnTo>
                  <a:pt x="137923" y="1057417"/>
                </a:lnTo>
                <a:lnTo>
                  <a:pt x="131524" y="1114677"/>
                </a:lnTo>
                <a:lnTo>
                  <a:pt x="130717" y="1143597"/>
                </a:lnTo>
                <a:lnTo>
                  <a:pt x="132459" y="1186134"/>
                </a:lnTo>
                <a:lnTo>
                  <a:pt x="137688" y="1228576"/>
                </a:lnTo>
                <a:lnTo>
                  <a:pt x="146403" y="1270829"/>
                </a:lnTo>
                <a:lnTo>
                  <a:pt x="158603" y="1312798"/>
                </a:lnTo>
                <a:lnTo>
                  <a:pt x="174289" y="1354389"/>
                </a:lnTo>
                <a:lnTo>
                  <a:pt x="193461" y="1395508"/>
                </a:lnTo>
                <a:lnTo>
                  <a:pt x="216118" y="1436058"/>
                </a:lnTo>
                <a:lnTo>
                  <a:pt x="242262" y="1475947"/>
                </a:lnTo>
                <a:lnTo>
                  <a:pt x="271891" y="1515080"/>
                </a:lnTo>
                <a:lnTo>
                  <a:pt x="305006" y="1553361"/>
                </a:lnTo>
                <a:lnTo>
                  <a:pt x="341607" y="1590697"/>
                </a:lnTo>
                <a:lnTo>
                  <a:pt x="381693" y="1626993"/>
                </a:lnTo>
                <a:lnTo>
                  <a:pt x="425266" y="1662154"/>
                </a:lnTo>
                <a:lnTo>
                  <a:pt x="472324" y="1696085"/>
                </a:lnTo>
                <a:lnTo>
                  <a:pt x="522868" y="1728693"/>
                </a:lnTo>
                <a:lnTo>
                  <a:pt x="0" y="2260600"/>
                </a:lnTo>
                <a:lnTo>
                  <a:pt x="1220025" y="2047838"/>
                </a:lnTo>
                <a:lnTo>
                  <a:pt x="1262462" y="2060539"/>
                </a:lnTo>
                <a:lnTo>
                  <a:pt x="1305435" y="2072904"/>
                </a:lnTo>
                <a:lnTo>
                  <a:pt x="1348934" y="2084925"/>
                </a:lnTo>
                <a:lnTo>
                  <a:pt x="1392951" y="2096598"/>
                </a:lnTo>
                <a:lnTo>
                  <a:pt x="1437477" y="2107918"/>
                </a:lnTo>
                <a:lnTo>
                  <a:pt x="1482503" y="2118879"/>
                </a:lnTo>
                <a:lnTo>
                  <a:pt x="1528021" y="2129475"/>
                </a:lnTo>
                <a:lnTo>
                  <a:pt x="1574021" y="2139703"/>
                </a:lnTo>
                <a:lnTo>
                  <a:pt x="1620495" y="2149555"/>
                </a:lnTo>
                <a:lnTo>
                  <a:pt x="1667434" y="2159026"/>
                </a:lnTo>
                <a:lnTo>
                  <a:pt x="1714830" y="2168113"/>
                </a:lnTo>
                <a:lnTo>
                  <a:pt x="1762673" y="2176808"/>
                </a:lnTo>
                <a:lnTo>
                  <a:pt x="1810955" y="2185107"/>
                </a:lnTo>
                <a:lnTo>
                  <a:pt x="1859666" y="2193004"/>
                </a:lnTo>
                <a:lnTo>
                  <a:pt x="1908800" y="2200494"/>
                </a:lnTo>
                <a:lnTo>
                  <a:pt x="1958345" y="2207571"/>
                </a:lnTo>
                <a:lnTo>
                  <a:pt x="2008294" y="2214231"/>
                </a:lnTo>
                <a:lnTo>
                  <a:pt x="2058639" y="2220468"/>
                </a:lnTo>
                <a:lnTo>
                  <a:pt x="2109369" y="2226276"/>
                </a:lnTo>
                <a:lnTo>
                  <a:pt x="2160477" y="2231650"/>
                </a:lnTo>
                <a:lnTo>
                  <a:pt x="2211953" y="2236585"/>
                </a:lnTo>
                <a:lnTo>
                  <a:pt x="2263789" y="2241075"/>
                </a:lnTo>
                <a:lnTo>
                  <a:pt x="2315976" y="2245116"/>
                </a:lnTo>
                <a:lnTo>
                  <a:pt x="2368505" y="2248701"/>
                </a:lnTo>
                <a:lnTo>
                  <a:pt x="2421368" y="2251826"/>
                </a:lnTo>
                <a:lnTo>
                  <a:pt x="2474556" y="2254484"/>
                </a:lnTo>
                <a:lnTo>
                  <a:pt x="2528059" y="2256671"/>
                </a:lnTo>
                <a:lnTo>
                  <a:pt x="2581870" y="2258382"/>
                </a:lnTo>
                <a:lnTo>
                  <a:pt x="2635979" y="2259610"/>
                </a:lnTo>
                <a:lnTo>
                  <a:pt x="2690378" y="2260351"/>
                </a:lnTo>
                <a:lnTo>
                  <a:pt x="2745058" y="2260600"/>
                </a:lnTo>
                <a:lnTo>
                  <a:pt x="2810233" y="2260253"/>
                </a:lnTo>
                <a:lnTo>
                  <a:pt x="2875029" y="2259219"/>
                </a:lnTo>
                <a:lnTo>
                  <a:pt x="2939427" y="2257505"/>
                </a:lnTo>
                <a:lnTo>
                  <a:pt x="3003407" y="2255120"/>
                </a:lnTo>
                <a:lnTo>
                  <a:pt x="3066951" y="2252073"/>
                </a:lnTo>
                <a:lnTo>
                  <a:pt x="3130039" y="2248371"/>
                </a:lnTo>
                <a:lnTo>
                  <a:pt x="3192653" y="2244023"/>
                </a:lnTo>
                <a:lnTo>
                  <a:pt x="3254773" y="2239037"/>
                </a:lnTo>
                <a:lnTo>
                  <a:pt x="3316380" y="2233422"/>
                </a:lnTo>
                <a:lnTo>
                  <a:pt x="3377455" y="2227186"/>
                </a:lnTo>
                <a:lnTo>
                  <a:pt x="3437979" y="2220337"/>
                </a:lnTo>
                <a:lnTo>
                  <a:pt x="3497933" y="2212884"/>
                </a:lnTo>
                <a:lnTo>
                  <a:pt x="3557297" y="2204834"/>
                </a:lnTo>
                <a:lnTo>
                  <a:pt x="3616054" y="2196197"/>
                </a:lnTo>
                <a:lnTo>
                  <a:pt x="3674182" y="2186980"/>
                </a:lnTo>
                <a:lnTo>
                  <a:pt x="3731665" y="2177192"/>
                </a:lnTo>
                <a:lnTo>
                  <a:pt x="3788481" y="2166842"/>
                </a:lnTo>
                <a:lnTo>
                  <a:pt x="3844613" y="2155937"/>
                </a:lnTo>
                <a:lnTo>
                  <a:pt x="3900041" y="2144485"/>
                </a:lnTo>
                <a:lnTo>
                  <a:pt x="3954746" y="2132496"/>
                </a:lnTo>
                <a:lnTo>
                  <a:pt x="4008709" y="2119977"/>
                </a:lnTo>
                <a:lnTo>
                  <a:pt x="4061911" y="2106938"/>
                </a:lnTo>
                <a:lnTo>
                  <a:pt x="4114333" y="2093385"/>
                </a:lnTo>
                <a:lnTo>
                  <a:pt x="4165955" y="2079328"/>
                </a:lnTo>
                <a:lnTo>
                  <a:pt x="4216759" y="2064774"/>
                </a:lnTo>
                <a:lnTo>
                  <a:pt x="4266726" y="2049733"/>
                </a:lnTo>
                <a:lnTo>
                  <a:pt x="4315835" y="2034212"/>
                </a:lnTo>
                <a:lnTo>
                  <a:pt x="4364070" y="2018220"/>
                </a:lnTo>
                <a:lnTo>
                  <a:pt x="4411409" y="2001765"/>
                </a:lnTo>
                <a:lnTo>
                  <a:pt x="4457834" y="1984855"/>
                </a:lnTo>
                <a:lnTo>
                  <a:pt x="4503327" y="1967500"/>
                </a:lnTo>
                <a:lnTo>
                  <a:pt x="4547867" y="1949706"/>
                </a:lnTo>
                <a:lnTo>
                  <a:pt x="4591436" y="1931482"/>
                </a:lnTo>
                <a:lnTo>
                  <a:pt x="4634015" y="1912838"/>
                </a:lnTo>
                <a:lnTo>
                  <a:pt x="4675585" y="1893780"/>
                </a:lnTo>
                <a:lnTo>
                  <a:pt x="4716126" y="1874318"/>
                </a:lnTo>
                <a:lnTo>
                  <a:pt x="4755619" y="1854460"/>
                </a:lnTo>
                <a:lnTo>
                  <a:pt x="4794046" y="1834213"/>
                </a:lnTo>
                <a:lnTo>
                  <a:pt x="4831387" y="1813587"/>
                </a:lnTo>
                <a:lnTo>
                  <a:pt x="4867623" y="1792590"/>
                </a:lnTo>
                <a:lnTo>
                  <a:pt x="4902736" y="1771229"/>
                </a:lnTo>
                <a:lnTo>
                  <a:pt x="4936705" y="1749514"/>
                </a:lnTo>
                <a:lnTo>
                  <a:pt x="4969512" y="1727453"/>
                </a:lnTo>
                <a:lnTo>
                  <a:pt x="5001138" y="1705053"/>
                </a:lnTo>
                <a:lnTo>
                  <a:pt x="5060769" y="1659273"/>
                </a:lnTo>
                <a:lnTo>
                  <a:pt x="5115447" y="1612242"/>
                </a:lnTo>
                <a:lnTo>
                  <a:pt x="5165017" y="1564024"/>
                </a:lnTo>
                <a:lnTo>
                  <a:pt x="5209328" y="1514688"/>
                </a:lnTo>
                <a:lnTo>
                  <a:pt x="5248226" y="1464299"/>
                </a:lnTo>
                <a:lnTo>
                  <a:pt x="5281559" y="1412925"/>
                </a:lnTo>
                <a:lnTo>
                  <a:pt x="5309174" y="1360631"/>
                </a:lnTo>
                <a:lnTo>
                  <a:pt x="5330919" y="1307485"/>
                </a:lnTo>
                <a:lnTo>
                  <a:pt x="5346640" y="1253553"/>
                </a:lnTo>
                <a:lnTo>
                  <a:pt x="5356184" y="1198902"/>
                </a:lnTo>
                <a:lnTo>
                  <a:pt x="5359400" y="1143597"/>
                </a:lnTo>
                <a:lnTo>
                  <a:pt x="5358592" y="1114677"/>
                </a:lnTo>
                <a:lnTo>
                  <a:pt x="5352193" y="1057417"/>
                </a:lnTo>
                <a:lnTo>
                  <a:pt x="5339542" y="1000984"/>
                </a:lnTo>
                <a:lnTo>
                  <a:pt x="5320790" y="945438"/>
                </a:lnTo>
                <a:lnTo>
                  <a:pt x="5296091" y="890842"/>
                </a:lnTo>
                <a:lnTo>
                  <a:pt x="5265598" y="837259"/>
                </a:lnTo>
                <a:lnTo>
                  <a:pt x="5229463" y="784750"/>
                </a:lnTo>
                <a:lnTo>
                  <a:pt x="5187839" y="733378"/>
                </a:lnTo>
                <a:lnTo>
                  <a:pt x="5140880" y="683205"/>
                </a:lnTo>
                <a:lnTo>
                  <a:pt x="5088737" y="634293"/>
                </a:lnTo>
                <a:lnTo>
                  <a:pt x="5031563" y="586705"/>
                </a:lnTo>
                <a:lnTo>
                  <a:pt x="5001138" y="563426"/>
                </a:lnTo>
                <a:lnTo>
                  <a:pt x="4969512" y="540501"/>
                </a:lnTo>
                <a:lnTo>
                  <a:pt x="4936705" y="517938"/>
                </a:lnTo>
                <a:lnTo>
                  <a:pt x="4902736" y="495745"/>
                </a:lnTo>
                <a:lnTo>
                  <a:pt x="4867623" y="473930"/>
                </a:lnTo>
                <a:lnTo>
                  <a:pt x="4831387" y="452499"/>
                </a:lnTo>
                <a:lnTo>
                  <a:pt x="4794046" y="431462"/>
                </a:lnTo>
                <a:lnTo>
                  <a:pt x="4755619" y="410825"/>
                </a:lnTo>
                <a:lnTo>
                  <a:pt x="4716126" y="390597"/>
                </a:lnTo>
                <a:lnTo>
                  <a:pt x="4675585" y="370785"/>
                </a:lnTo>
                <a:lnTo>
                  <a:pt x="4634015" y="351397"/>
                </a:lnTo>
                <a:lnTo>
                  <a:pt x="4591436" y="332441"/>
                </a:lnTo>
                <a:lnTo>
                  <a:pt x="4547867" y="313924"/>
                </a:lnTo>
                <a:lnTo>
                  <a:pt x="4503327" y="295855"/>
                </a:lnTo>
                <a:lnTo>
                  <a:pt x="4457834" y="278241"/>
                </a:lnTo>
                <a:lnTo>
                  <a:pt x="4411409" y="261090"/>
                </a:lnTo>
                <a:lnTo>
                  <a:pt x="4364070" y="244409"/>
                </a:lnTo>
                <a:lnTo>
                  <a:pt x="4315835" y="228208"/>
                </a:lnTo>
                <a:lnTo>
                  <a:pt x="4266726" y="212492"/>
                </a:lnTo>
                <a:lnTo>
                  <a:pt x="4216759" y="197270"/>
                </a:lnTo>
                <a:lnTo>
                  <a:pt x="4165955" y="182550"/>
                </a:lnTo>
                <a:lnTo>
                  <a:pt x="4114333" y="168339"/>
                </a:lnTo>
                <a:lnTo>
                  <a:pt x="4061911" y="154646"/>
                </a:lnTo>
                <a:lnTo>
                  <a:pt x="4008709" y="141478"/>
                </a:lnTo>
                <a:lnTo>
                  <a:pt x="3954746" y="128843"/>
                </a:lnTo>
                <a:lnTo>
                  <a:pt x="3900041" y="116748"/>
                </a:lnTo>
                <a:lnTo>
                  <a:pt x="3844613" y="105202"/>
                </a:lnTo>
                <a:lnTo>
                  <a:pt x="3788481" y="94212"/>
                </a:lnTo>
                <a:lnTo>
                  <a:pt x="3731665" y="83785"/>
                </a:lnTo>
                <a:lnTo>
                  <a:pt x="3674182" y="73931"/>
                </a:lnTo>
                <a:lnTo>
                  <a:pt x="3616054" y="64656"/>
                </a:lnTo>
                <a:lnTo>
                  <a:pt x="3557297" y="55968"/>
                </a:lnTo>
                <a:lnTo>
                  <a:pt x="3497933" y="47875"/>
                </a:lnTo>
                <a:lnTo>
                  <a:pt x="3437979" y="40385"/>
                </a:lnTo>
                <a:lnTo>
                  <a:pt x="3377455" y="33505"/>
                </a:lnTo>
                <a:lnTo>
                  <a:pt x="3316380" y="27244"/>
                </a:lnTo>
                <a:lnTo>
                  <a:pt x="3254773" y="21609"/>
                </a:lnTo>
                <a:lnTo>
                  <a:pt x="3192653" y="16608"/>
                </a:lnTo>
                <a:lnTo>
                  <a:pt x="3130039" y="12248"/>
                </a:lnTo>
                <a:lnTo>
                  <a:pt x="3066951" y="8538"/>
                </a:lnTo>
                <a:lnTo>
                  <a:pt x="3003407" y="5485"/>
                </a:lnTo>
                <a:lnTo>
                  <a:pt x="2939427" y="3097"/>
                </a:lnTo>
                <a:lnTo>
                  <a:pt x="2875029" y="1381"/>
                </a:lnTo>
                <a:lnTo>
                  <a:pt x="2810233" y="346"/>
                </a:lnTo>
                <a:lnTo>
                  <a:pt x="274505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70800" y="4127500"/>
            <a:ext cx="4074795" cy="180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640">
              <a:lnSpc>
                <a:spcPts val="4700"/>
              </a:lnSpc>
              <a:spcBef>
                <a:spcPts val="100"/>
              </a:spcBef>
            </a:pPr>
            <a:r>
              <a:rPr dirty="0" sz="4000" spc="-65">
                <a:latin typeface="Arial"/>
                <a:cs typeface="Arial"/>
              </a:rPr>
              <a:t>direct</a:t>
            </a:r>
            <a:r>
              <a:rPr dirty="0" sz="4000" spc="-15">
                <a:latin typeface="Arial"/>
                <a:cs typeface="Arial"/>
              </a:rPr>
              <a:t> </a:t>
            </a:r>
            <a:r>
              <a:rPr dirty="0" sz="4000" spc="-110">
                <a:latin typeface="Arial"/>
                <a:cs typeface="Arial"/>
              </a:rPr>
              <a:t>host-</a:t>
            </a:r>
            <a:endParaRPr sz="4000">
              <a:latin typeface="Arial"/>
              <a:cs typeface="Arial"/>
            </a:endParaRPr>
          </a:p>
          <a:p>
            <a:pPr algn="ctr" marL="12700" marR="5080">
              <a:lnSpc>
                <a:spcPts val="4600"/>
              </a:lnSpc>
              <a:spcBef>
                <a:spcPts val="219"/>
              </a:spcBef>
              <a:tabLst>
                <a:tab pos="3093085" algn="l"/>
              </a:tabLst>
            </a:pPr>
            <a:r>
              <a:rPr dirty="0" sz="4000" spc="65">
                <a:latin typeface="Arial"/>
                <a:cs typeface="Arial"/>
              </a:rPr>
              <a:t>t</a:t>
            </a:r>
            <a:r>
              <a:rPr dirty="0" sz="4000" spc="130">
                <a:latin typeface="Arial"/>
                <a:cs typeface="Arial"/>
              </a:rPr>
              <a:t>o</a:t>
            </a:r>
            <a:r>
              <a:rPr dirty="0" sz="4000" spc="-45">
                <a:latin typeface="Arial"/>
                <a:cs typeface="Arial"/>
              </a:rPr>
              <a:t>-</a:t>
            </a:r>
            <a:r>
              <a:rPr dirty="0" sz="4000" spc="-125">
                <a:latin typeface="Arial"/>
                <a:cs typeface="Arial"/>
              </a:rPr>
              <a:t>h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-465">
                <a:latin typeface="Arial"/>
                <a:cs typeface="Arial"/>
              </a:rPr>
              <a:t>s</a:t>
            </a:r>
            <a:r>
              <a:rPr dirty="0" sz="4000" spc="220">
                <a:latin typeface="Arial"/>
                <a:cs typeface="Arial"/>
              </a:rPr>
              <a:t>t</a:t>
            </a:r>
            <a:r>
              <a:rPr dirty="0" sz="4000" spc="-5">
                <a:latin typeface="Arial"/>
                <a:cs typeface="Arial"/>
              </a:rPr>
              <a:t> </a:t>
            </a:r>
            <a:r>
              <a:rPr dirty="0" sz="4000" spc="-130">
                <a:latin typeface="Arial"/>
                <a:cs typeface="Arial"/>
              </a:rPr>
              <a:t>c</a:t>
            </a:r>
            <a:r>
              <a:rPr dirty="0" sz="4000" spc="-145">
                <a:latin typeface="Arial"/>
                <a:cs typeface="Arial"/>
              </a:rPr>
              <a:t>o</a:t>
            </a:r>
            <a:r>
              <a:rPr dirty="0" sz="4000" spc="-250">
                <a:latin typeface="Arial"/>
                <a:cs typeface="Arial"/>
              </a:rPr>
              <a:t>mm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45">
                <a:latin typeface="Arial"/>
                <a:cs typeface="Arial"/>
              </a:rPr>
              <a:t>(</a:t>
            </a:r>
            <a:r>
              <a:rPr dirty="0" sz="4000" spc="-229">
                <a:latin typeface="Arial"/>
                <a:cs typeface="Arial"/>
              </a:rPr>
              <a:t>e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520">
                <a:latin typeface="Arial"/>
                <a:cs typeface="Arial"/>
              </a:rPr>
              <a:t>g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235">
                <a:latin typeface="Arial"/>
                <a:cs typeface="Arial"/>
              </a:rPr>
              <a:t>,  </a:t>
            </a:r>
            <a:r>
              <a:rPr dirty="0" sz="4000" spc="-85">
                <a:latin typeface="Arial"/>
                <a:cs typeface="Arial"/>
              </a:rPr>
              <a:t>ethernet)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3556000"/>
            <a:ext cx="9090660" cy="2524760"/>
          </a:xfrm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2552700" marR="5080" indent="-2540000">
              <a:lnSpc>
                <a:spcPts val="9600"/>
              </a:lnSpc>
              <a:spcBef>
                <a:spcPts val="820"/>
              </a:spcBef>
            </a:pPr>
            <a:r>
              <a:rPr dirty="0" sz="8400" spc="-70" b="0">
                <a:latin typeface="Arial"/>
                <a:cs typeface="Arial"/>
              </a:rPr>
              <a:t>What </a:t>
            </a:r>
            <a:r>
              <a:rPr dirty="0" sz="8400" spc="-605" b="0">
                <a:latin typeface="Arial"/>
                <a:cs typeface="Arial"/>
              </a:rPr>
              <a:t>Is </a:t>
            </a:r>
            <a:r>
              <a:rPr dirty="0" sz="8400" spc="-400" b="0">
                <a:latin typeface="Arial"/>
                <a:cs typeface="Arial"/>
              </a:rPr>
              <a:t>The</a:t>
            </a:r>
            <a:r>
              <a:rPr dirty="0" sz="8400" spc="-445" b="0">
                <a:latin typeface="Arial"/>
                <a:cs typeface="Arial"/>
              </a:rPr>
              <a:t> </a:t>
            </a:r>
            <a:r>
              <a:rPr dirty="0" sz="8400" spc="-130" b="0">
                <a:latin typeface="Arial"/>
                <a:cs typeface="Arial"/>
              </a:rPr>
              <a:t>Internet  </a:t>
            </a:r>
            <a:r>
              <a:rPr dirty="0" sz="8400" spc="-635" b="0">
                <a:latin typeface="Arial"/>
                <a:cs typeface="Arial"/>
              </a:rPr>
              <a:t>Anyway?!</a:t>
            </a:r>
            <a:endParaRPr sz="8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832600" y="2501900"/>
            <a:ext cx="5270500" cy="2413000"/>
          </a:xfrm>
          <a:custGeom>
            <a:avLst/>
            <a:gdLst/>
            <a:ahLst/>
            <a:cxnLst/>
            <a:rect l="l" t="t" r="r" b="b"/>
            <a:pathLst>
              <a:path w="5270500" h="2413000">
                <a:moveTo>
                  <a:pt x="2699524" y="0"/>
                </a:moveTo>
                <a:lnTo>
                  <a:pt x="2635430" y="370"/>
                </a:lnTo>
                <a:lnTo>
                  <a:pt x="2571709" y="1474"/>
                </a:lnTo>
                <a:lnTo>
                  <a:pt x="2508379" y="3305"/>
                </a:lnTo>
                <a:lnTo>
                  <a:pt x="2445460" y="5855"/>
                </a:lnTo>
                <a:lnTo>
                  <a:pt x="2382970" y="9113"/>
                </a:lnTo>
                <a:lnTo>
                  <a:pt x="2320928" y="13074"/>
                </a:lnTo>
                <a:lnTo>
                  <a:pt x="2259353" y="17727"/>
                </a:lnTo>
                <a:lnTo>
                  <a:pt x="2198264" y="23066"/>
                </a:lnTo>
                <a:lnTo>
                  <a:pt x="2137678" y="29081"/>
                </a:lnTo>
                <a:lnTo>
                  <a:pt x="2077616" y="35764"/>
                </a:lnTo>
                <a:lnTo>
                  <a:pt x="2018096" y="43108"/>
                </a:lnTo>
                <a:lnTo>
                  <a:pt x="1959137" y="51103"/>
                </a:lnTo>
                <a:lnTo>
                  <a:pt x="1900757" y="59741"/>
                </a:lnTo>
                <a:lnTo>
                  <a:pt x="1842976" y="69015"/>
                </a:lnTo>
                <a:lnTo>
                  <a:pt x="1785811" y="78915"/>
                </a:lnTo>
                <a:lnTo>
                  <a:pt x="1729282" y="89434"/>
                </a:lnTo>
                <a:lnTo>
                  <a:pt x="1673408" y="100563"/>
                </a:lnTo>
                <a:lnTo>
                  <a:pt x="1618208" y="112294"/>
                </a:lnTo>
                <a:lnTo>
                  <a:pt x="1563699" y="124619"/>
                </a:lnTo>
                <a:lnTo>
                  <a:pt x="1509901" y="137529"/>
                </a:lnTo>
                <a:lnTo>
                  <a:pt x="1456833" y="151016"/>
                </a:lnTo>
                <a:lnTo>
                  <a:pt x="1404514" y="165072"/>
                </a:lnTo>
                <a:lnTo>
                  <a:pt x="1352962" y="179688"/>
                </a:lnTo>
                <a:lnTo>
                  <a:pt x="1302196" y="194857"/>
                </a:lnTo>
                <a:lnTo>
                  <a:pt x="1252235" y="210569"/>
                </a:lnTo>
                <a:lnTo>
                  <a:pt x="1203097" y="226817"/>
                </a:lnTo>
                <a:lnTo>
                  <a:pt x="1154802" y="243592"/>
                </a:lnTo>
                <a:lnTo>
                  <a:pt x="1107368" y="260887"/>
                </a:lnTo>
                <a:lnTo>
                  <a:pt x="1060814" y="278692"/>
                </a:lnTo>
                <a:lnTo>
                  <a:pt x="1015158" y="296999"/>
                </a:lnTo>
                <a:lnTo>
                  <a:pt x="970420" y="315800"/>
                </a:lnTo>
                <a:lnTo>
                  <a:pt x="926619" y="335088"/>
                </a:lnTo>
                <a:lnTo>
                  <a:pt x="883772" y="354852"/>
                </a:lnTo>
                <a:lnTo>
                  <a:pt x="841900" y="375087"/>
                </a:lnTo>
                <a:lnTo>
                  <a:pt x="801020" y="395781"/>
                </a:lnTo>
                <a:lnTo>
                  <a:pt x="761151" y="416929"/>
                </a:lnTo>
                <a:lnTo>
                  <a:pt x="722313" y="438521"/>
                </a:lnTo>
                <a:lnTo>
                  <a:pt x="684523" y="460549"/>
                </a:lnTo>
                <a:lnTo>
                  <a:pt x="647802" y="483005"/>
                </a:lnTo>
                <a:lnTo>
                  <a:pt x="612167" y="505880"/>
                </a:lnTo>
                <a:lnTo>
                  <a:pt x="577637" y="529166"/>
                </a:lnTo>
                <a:lnTo>
                  <a:pt x="544231" y="552856"/>
                </a:lnTo>
                <a:lnTo>
                  <a:pt x="511968" y="576939"/>
                </a:lnTo>
                <a:lnTo>
                  <a:pt x="480867" y="601410"/>
                </a:lnTo>
                <a:lnTo>
                  <a:pt x="450946" y="626258"/>
                </a:lnTo>
                <a:lnTo>
                  <a:pt x="422225" y="651475"/>
                </a:lnTo>
                <a:lnTo>
                  <a:pt x="368454" y="702987"/>
                </a:lnTo>
                <a:lnTo>
                  <a:pt x="319706" y="755878"/>
                </a:lnTo>
                <a:lnTo>
                  <a:pt x="276131" y="810081"/>
                </a:lnTo>
                <a:lnTo>
                  <a:pt x="237877" y="865532"/>
                </a:lnTo>
                <a:lnTo>
                  <a:pt x="205097" y="922162"/>
                </a:lnTo>
                <a:lnTo>
                  <a:pt x="177940" y="979906"/>
                </a:lnTo>
                <a:lnTo>
                  <a:pt x="156557" y="1038698"/>
                </a:lnTo>
                <a:lnTo>
                  <a:pt x="141097" y="1098470"/>
                </a:lnTo>
                <a:lnTo>
                  <a:pt x="131710" y="1159158"/>
                </a:lnTo>
                <a:lnTo>
                  <a:pt x="128548" y="1220694"/>
                </a:lnTo>
                <a:lnTo>
                  <a:pt x="130055" y="1263262"/>
                </a:lnTo>
                <a:lnTo>
                  <a:pt x="134574" y="1305748"/>
                </a:lnTo>
                <a:lnTo>
                  <a:pt x="142106" y="1348067"/>
                </a:lnTo>
                <a:lnTo>
                  <a:pt x="152651" y="1390136"/>
                </a:lnTo>
                <a:lnTo>
                  <a:pt x="166209" y="1431873"/>
                </a:lnTo>
                <a:lnTo>
                  <a:pt x="182780" y="1473194"/>
                </a:lnTo>
                <a:lnTo>
                  <a:pt x="202363" y="1514016"/>
                </a:lnTo>
                <a:lnTo>
                  <a:pt x="224960" y="1554256"/>
                </a:lnTo>
                <a:lnTo>
                  <a:pt x="250569" y="1593830"/>
                </a:lnTo>
                <a:lnTo>
                  <a:pt x="279191" y="1632656"/>
                </a:lnTo>
                <a:lnTo>
                  <a:pt x="310826" y="1670651"/>
                </a:lnTo>
                <a:lnTo>
                  <a:pt x="345474" y="1707730"/>
                </a:lnTo>
                <a:lnTo>
                  <a:pt x="383135" y="1743811"/>
                </a:lnTo>
                <a:lnTo>
                  <a:pt x="423809" y="1778812"/>
                </a:lnTo>
                <a:lnTo>
                  <a:pt x="467495" y="1812648"/>
                </a:lnTo>
                <a:lnTo>
                  <a:pt x="514195" y="1845236"/>
                </a:lnTo>
                <a:lnTo>
                  <a:pt x="0" y="2413000"/>
                </a:lnTo>
                <a:lnTo>
                  <a:pt x="1199788" y="2185894"/>
                </a:lnTo>
                <a:lnTo>
                  <a:pt x="1242922" y="2199898"/>
                </a:lnTo>
                <a:lnTo>
                  <a:pt x="1286617" y="2213517"/>
                </a:lnTo>
                <a:lnTo>
                  <a:pt x="1330865" y="2226745"/>
                </a:lnTo>
                <a:lnTo>
                  <a:pt x="1375656" y="2239575"/>
                </a:lnTo>
                <a:lnTo>
                  <a:pt x="1420980" y="2252002"/>
                </a:lnTo>
                <a:lnTo>
                  <a:pt x="1466827" y="2264018"/>
                </a:lnTo>
                <a:lnTo>
                  <a:pt x="1513189" y="2275619"/>
                </a:lnTo>
                <a:lnTo>
                  <a:pt x="1560055" y="2286796"/>
                </a:lnTo>
                <a:lnTo>
                  <a:pt x="1607417" y="2297545"/>
                </a:lnTo>
                <a:lnTo>
                  <a:pt x="1655264" y="2307858"/>
                </a:lnTo>
                <a:lnTo>
                  <a:pt x="1703587" y="2317730"/>
                </a:lnTo>
                <a:lnTo>
                  <a:pt x="1752377" y="2327154"/>
                </a:lnTo>
                <a:lnTo>
                  <a:pt x="1801624" y="2336123"/>
                </a:lnTo>
                <a:lnTo>
                  <a:pt x="1851318" y="2344632"/>
                </a:lnTo>
                <a:lnTo>
                  <a:pt x="1901450" y="2352674"/>
                </a:lnTo>
                <a:lnTo>
                  <a:pt x="1952011" y="2360244"/>
                </a:lnTo>
                <a:lnTo>
                  <a:pt x="2002991" y="2367333"/>
                </a:lnTo>
                <a:lnTo>
                  <a:pt x="2054381" y="2373937"/>
                </a:lnTo>
                <a:lnTo>
                  <a:pt x="2106170" y="2380049"/>
                </a:lnTo>
                <a:lnTo>
                  <a:pt x="2158350" y="2385663"/>
                </a:lnTo>
                <a:lnTo>
                  <a:pt x="2210910" y="2390771"/>
                </a:lnTo>
                <a:lnTo>
                  <a:pt x="2263842" y="2395369"/>
                </a:lnTo>
                <a:lnTo>
                  <a:pt x="2317136" y="2399450"/>
                </a:lnTo>
                <a:lnTo>
                  <a:pt x="2370782" y="2403007"/>
                </a:lnTo>
                <a:lnTo>
                  <a:pt x="2424771" y="2406034"/>
                </a:lnTo>
                <a:lnTo>
                  <a:pt x="2479093" y="2408525"/>
                </a:lnTo>
                <a:lnTo>
                  <a:pt x="2533739" y="2410473"/>
                </a:lnTo>
                <a:lnTo>
                  <a:pt x="2588699" y="2411872"/>
                </a:lnTo>
                <a:lnTo>
                  <a:pt x="2643964" y="2412717"/>
                </a:lnTo>
                <a:lnTo>
                  <a:pt x="2699524" y="2413000"/>
                </a:lnTo>
                <a:lnTo>
                  <a:pt x="2763618" y="2412630"/>
                </a:lnTo>
                <a:lnTo>
                  <a:pt x="2827340" y="2411525"/>
                </a:lnTo>
                <a:lnTo>
                  <a:pt x="2890669" y="2409696"/>
                </a:lnTo>
                <a:lnTo>
                  <a:pt x="2953588" y="2407151"/>
                </a:lnTo>
                <a:lnTo>
                  <a:pt x="3016078" y="2403898"/>
                </a:lnTo>
                <a:lnTo>
                  <a:pt x="3078120" y="2399946"/>
                </a:lnTo>
                <a:lnTo>
                  <a:pt x="3139695" y="2395305"/>
                </a:lnTo>
                <a:lnTo>
                  <a:pt x="3200785" y="2389984"/>
                </a:lnTo>
                <a:lnTo>
                  <a:pt x="3261370" y="2383990"/>
                </a:lnTo>
                <a:lnTo>
                  <a:pt x="3321432" y="2377333"/>
                </a:lnTo>
                <a:lnTo>
                  <a:pt x="3380952" y="2370023"/>
                </a:lnTo>
                <a:lnTo>
                  <a:pt x="3439911" y="2362067"/>
                </a:lnTo>
                <a:lnTo>
                  <a:pt x="3498291" y="2353475"/>
                </a:lnTo>
                <a:lnTo>
                  <a:pt x="3556073" y="2344255"/>
                </a:lnTo>
                <a:lnTo>
                  <a:pt x="3613237" y="2334417"/>
                </a:lnTo>
                <a:lnTo>
                  <a:pt x="3669766" y="2323970"/>
                </a:lnTo>
                <a:lnTo>
                  <a:pt x="3725640" y="2312921"/>
                </a:lnTo>
                <a:lnTo>
                  <a:pt x="3780841" y="2301281"/>
                </a:lnTo>
                <a:lnTo>
                  <a:pt x="3835349" y="2289057"/>
                </a:lnTo>
                <a:lnTo>
                  <a:pt x="3889147" y="2276260"/>
                </a:lnTo>
                <a:lnTo>
                  <a:pt x="3942215" y="2262897"/>
                </a:lnTo>
                <a:lnTo>
                  <a:pt x="3994534" y="2248979"/>
                </a:lnTo>
                <a:lnTo>
                  <a:pt x="4046086" y="2234512"/>
                </a:lnTo>
                <a:lnTo>
                  <a:pt x="4096852" y="2219507"/>
                </a:lnTo>
                <a:lnTo>
                  <a:pt x="4146814" y="2203973"/>
                </a:lnTo>
                <a:lnTo>
                  <a:pt x="4195951" y="2187917"/>
                </a:lnTo>
                <a:lnTo>
                  <a:pt x="4244246" y="2171350"/>
                </a:lnTo>
                <a:lnTo>
                  <a:pt x="4291681" y="2154280"/>
                </a:lnTo>
                <a:lnTo>
                  <a:pt x="4338235" y="2136716"/>
                </a:lnTo>
                <a:lnTo>
                  <a:pt x="4383890" y="2118666"/>
                </a:lnTo>
                <a:lnTo>
                  <a:pt x="4428628" y="2100140"/>
                </a:lnTo>
                <a:lnTo>
                  <a:pt x="4472429" y="2081147"/>
                </a:lnTo>
                <a:lnTo>
                  <a:pt x="4515276" y="2061695"/>
                </a:lnTo>
                <a:lnTo>
                  <a:pt x="4557148" y="2041793"/>
                </a:lnTo>
                <a:lnTo>
                  <a:pt x="4598028" y="2021451"/>
                </a:lnTo>
                <a:lnTo>
                  <a:pt x="4637897" y="2000677"/>
                </a:lnTo>
                <a:lnTo>
                  <a:pt x="4676735" y="1979480"/>
                </a:lnTo>
                <a:lnTo>
                  <a:pt x="4714525" y="1957868"/>
                </a:lnTo>
                <a:lnTo>
                  <a:pt x="4751246" y="1935852"/>
                </a:lnTo>
                <a:lnTo>
                  <a:pt x="4786881" y="1913439"/>
                </a:lnTo>
                <a:lnTo>
                  <a:pt x="4821411" y="1890638"/>
                </a:lnTo>
                <a:lnTo>
                  <a:pt x="4854817" y="1867459"/>
                </a:lnTo>
                <a:lnTo>
                  <a:pt x="4887080" y="1843910"/>
                </a:lnTo>
                <a:lnTo>
                  <a:pt x="4918181" y="1820001"/>
                </a:lnTo>
                <a:lnTo>
                  <a:pt x="4948102" y="1795739"/>
                </a:lnTo>
                <a:lnTo>
                  <a:pt x="5004327" y="1746196"/>
                </a:lnTo>
                <a:lnTo>
                  <a:pt x="5055605" y="1695352"/>
                </a:lnTo>
                <a:lnTo>
                  <a:pt x="5101785" y="1643278"/>
                </a:lnTo>
                <a:lnTo>
                  <a:pt x="5142719" y="1590045"/>
                </a:lnTo>
                <a:lnTo>
                  <a:pt x="5178254" y="1535724"/>
                </a:lnTo>
                <a:lnTo>
                  <a:pt x="5208241" y="1480387"/>
                </a:lnTo>
                <a:lnTo>
                  <a:pt x="5232530" y="1424104"/>
                </a:lnTo>
                <a:lnTo>
                  <a:pt x="5250971" y="1366947"/>
                </a:lnTo>
                <a:lnTo>
                  <a:pt x="5263413" y="1308986"/>
                </a:lnTo>
                <a:lnTo>
                  <a:pt x="5269706" y="1250293"/>
                </a:lnTo>
                <a:lnTo>
                  <a:pt x="5270500" y="1220694"/>
                </a:lnTo>
                <a:lnTo>
                  <a:pt x="5269706" y="1189824"/>
                </a:lnTo>
                <a:lnTo>
                  <a:pt x="5263413" y="1128704"/>
                </a:lnTo>
                <a:lnTo>
                  <a:pt x="5250971" y="1068466"/>
                </a:lnTo>
                <a:lnTo>
                  <a:pt x="5232530" y="1009175"/>
                </a:lnTo>
                <a:lnTo>
                  <a:pt x="5208241" y="950899"/>
                </a:lnTo>
                <a:lnTo>
                  <a:pt x="5178254" y="893703"/>
                </a:lnTo>
                <a:lnTo>
                  <a:pt x="5142719" y="837655"/>
                </a:lnTo>
                <a:lnTo>
                  <a:pt x="5101785" y="782820"/>
                </a:lnTo>
                <a:lnTo>
                  <a:pt x="5055605" y="729264"/>
                </a:lnTo>
                <a:lnTo>
                  <a:pt x="5004327" y="677055"/>
                </a:lnTo>
                <a:lnTo>
                  <a:pt x="4948102" y="626258"/>
                </a:lnTo>
                <a:lnTo>
                  <a:pt x="4918181" y="601410"/>
                </a:lnTo>
                <a:lnTo>
                  <a:pt x="4887080" y="576939"/>
                </a:lnTo>
                <a:lnTo>
                  <a:pt x="4854817" y="552856"/>
                </a:lnTo>
                <a:lnTo>
                  <a:pt x="4821411" y="529166"/>
                </a:lnTo>
                <a:lnTo>
                  <a:pt x="4786881" y="505880"/>
                </a:lnTo>
                <a:lnTo>
                  <a:pt x="4751246" y="483005"/>
                </a:lnTo>
                <a:lnTo>
                  <a:pt x="4714525" y="460549"/>
                </a:lnTo>
                <a:lnTo>
                  <a:pt x="4676735" y="438521"/>
                </a:lnTo>
                <a:lnTo>
                  <a:pt x="4637897" y="416929"/>
                </a:lnTo>
                <a:lnTo>
                  <a:pt x="4598028" y="395781"/>
                </a:lnTo>
                <a:lnTo>
                  <a:pt x="4557148" y="375087"/>
                </a:lnTo>
                <a:lnTo>
                  <a:pt x="4515276" y="354852"/>
                </a:lnTo>
                <a:lnTo>
                  <a:pt x="4472429" y="335088"/>
                </a:lnTo>
                <a:lnTo>
                  <a:pt x="4428628" y="315800"/>
                </a:lnTo>
                <a:lnTo>
                  <a:pt x="4383890" y="296999"/>
                </a:lnTo>
                <a:lnTo>
                  <a:pt x="4338235" y="278692"/>
                </a:lnTo>
                <a:lnTo>
                  <a:pt x="4291681" y="260887"/>
                </a:lnTo>
                <a:lnTo>
                  <a:pt x="4244246" y="243592"/>
                </a:lnTo>
                <a:lnTo>
                  <a:pt x="4195951" y="226817"/>
                </a:lnTo>
                <a:lnTo>
                  <a:pt x="4146814" y="210569"/>
                </a:lnTo>
                <a:lnTo>
                  <a:pt x="4096852" y="194857"/>
                </a:lnTo>
                <a:lnTo>
                  <a:pt x="4046086" y="179688"/>
                </a:lnTo>
                <a:lnTo>
                  <a:pt x="3994534" y="165072"/>
                </a:lnTo>
                <a:lnTo>
                  <a:pt x="3942215" y="151016"/>
                </a:lnTo>
                <a:lnTo>
                  <a:pt x="3889147" y="137529"/>
                </a:lnTo>
                <a:lnTo>
                  <a:pt x="3835349" y="124619"/>
                </a:lnTo>
                <a:lnTo>
                  <a:pt x="3780841" y="112294"/>
                </a:lnTo>
                <a:lnTo>
                  <a:pt x="3725640" y="100563"/>
                </a:lnTo>
                <a:lnTo>
                  <a:pt x="3669766" y="89434"/>
                </a:lnTo>
                <a:lnTo>
                  <a:pt x="3613237" y="78915"/>
                </a:lnTo>
                <a:lnTo>
                  <a:pt x="3556073" y="69015"/>
                </a:lnTo>
                <a:lnTo>
                  <a:pt x="3498291" y="59741"/>
                </a:lnTo>
                <a:lnTo>
                  <a:pt x="3439911" y="51103"/>
                </a:lnTo>
                <a:lnTo>
                  <a:pt x="3380952" y="43108"/>
                </a:lnTo>
                <a:lnTo>
                  <a:pt x="3321432" y="35764"/>
                </a:lnTo>
                <a:lnTo>
                  <a:pt x="3261370" y="29081"/>
                </a:lnTo>
                <a:lnTo>
                  <a:pt x="3200785" y="23066"/>
                </a:lnTo>
                <a:lnTo>
                  <a:pt x="3139695" y="17727"/>
                </a:lnTo>
                <a:lnTo>
                  <a:pt x="3078120" y="13074"/>
                </a:lnTo>
                <a:lnTo>
                  <a:pt x="3016078" y="9113"/>
                </a:lnTo>
                <a:lnTo>
                  <a:pt x="2953588" y="5855"/>
                </a:lnTo>
                <a:lnTo>
                  <a:pt x="2890669" y="3305"/>
                </a:lnTo>
                <a:lnTo>
                  <a:pt x="2827340" y="1474"/>
                </a:lnTo>
                <a:lnTo>
                  <a:pt x="2763618" y="370"/>
                </a:lnTo>
                <a:lnTo>
                  <a:pt x="26995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18400" y="2895600"/>
            <a:ext cx="4074795" cy="1803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30200">
              <a:lnSpc>
                <a:spcPts val="4600"/>
              </a:lnSpc>
              <a:spcBef>
                <a:spcPts val="420"/>
              </a:spcBef>
              <a:tabLst>
                <a:tab pos="3093085" algn="l"/>
              </a:tabLst>
            </a:pPr>
            <a:r>
              <a:rPr dirty="0" sz="4000" spc="-90">
                <a:latin typeface="Arial"/>
                <a:cs typeface="Arial"/>
              </a:rPr>
              <a:t>non-direct </a:t>
            </a:r>
            <a:r>
              <a:rPr dirty="0" sz="4000" spc="-110">
                <a:latin typeface="Arial"/>
                <a:cs typeface="Arial"/>
              </a:rPr>
              <a:t>host-  </a:t>
            </a:r>
            <a:r>
              <a:rPr dirty="0" sz="4000" spc="65">
                <a:latin typeface="Arial"/>
                <a:cs typeface="Arial"/>
              </a:rPr>
              <a:t>t</a:t>
            </a:r>
            <a:r>
              <a:rPr dirty="0" sz="4000" spc="130">
                <a:latin typeface="Arial"/>
                <a:cs typeface="Arial"/>
              </a:rPr>
              <a:t>o</a:t>
            </a:r>
            <a:r>
              <a:rPr dirty="0" sz="4000" spc="-45">
                <a:latin typeface="Arial"/>
                <a:cs typeface="Arial"/>
              </a:rPr>
              <a:t>-</a:t>
            </a:r>
            <a:r>
              <a:rPr dirty="0" sz="4000" spc="-125">
                <a:latin typeface="Arial"/>
                <a:cs typeface="Arial"/>
              </a:rPr>
              <a:t>h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-465">
                <a:latin typeface="Arial"/>
                <a:cs typeface="Arial"/>
              </a:rPr>
              <a:t>s</a:t>
            </a:r>
            <a:r>
              <a:rPr dirty="0" sz="4000" spc="220">
                <a:latin typeface="Arial"/>
                <a:cs typeface="Arial"/>
              </a:rPr>
              <a:t>t</a:t>
            </a:r>
            <a:r>
              <a:rPr dirty="0" sz="4000" spc="-5">
                <a:latin typeface="Arial"/>
                <a:cs typeface="Arial"/>
              </a:rPr>
              <a:t> </a:t>
            </a:r>
            <a:r>
              <a:rPr dirty="0" sz="4000" spc="-130">
                <a:latin typeface="Arial"/>
                <a:cs typeface="Arial"/>
              </a:rPr>
              <a:t>c</a:t>
            </a:r>
            <a:r>
              <a:rPr dirty="0" sz="4000" spc="-145">
                <a:latin typeface="Arial"/>
                <a:cs typeface="Arial"/>
              </a:rPr>
              <a:t>o</a:t>
            </a:r>
            <a:r>
              <a:rPr dirty="0" sz="4000" spc="-250">
                <a:latin typeface="Arial"/>
                <a:cs typeface="Arial"/>
              </a:rPr>
              <a:t>mm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45">
                <a:latin typeface="Arial"/>
                <a:cs typeface="Arial"/>
              </a:rPr>
              <a:t>(</a:t>
            </a:r>
            <a:r>
              <a:rPr dirty="0" sz="4000" spc="-229">
                <a:latin typeface="Arial"/>
                <a:cs typeface="Arial"/>
              </a:rPr>
              <a:t>e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520">
                <a:latin typeface="Arial"/>
                <a:cs typeface="Arial"/>
              </a:rPr>
              <a:t>g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235">
                <a:latin typeface="Arial"/>
                <a:cs typeface="Arial"/>
              </a:rPr>
              <a:t>,</a:t>
            </a:r>
            <a:endParaRPr sz="4000">
              <a:latin typeface="Arial"/>
              <a:cs typeface="Arial"/>
            </a:endParaRPr>
          </a:p>
          <a:p>
            <a:pPr algn="ctr" marR="36830">
              <a:lnSpc>
                <a:spcPts val="4480"/>
              </a:lnSpc>
            </a:pPr>
            <a:r>
              <a:rPr dirty="0" sz="4000" spc="-265">
                <a:latin typeface="Arial"/>
                <a:cs typeface="Arial"/>
              </a:rPr>
              <a:t>IP)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896100" y="1676400"/>
            <a:ext cx="5435600" cy="2184400"/>
          </a:xfrm>
          <a:custGeom>
            <a:avLst/>
            <a:gdLst/>
            <a:ahLst/>
            <a:cxnLst/>
            <a:rect l="l" t="t" r="r" b="b"/>
            <a:pathLst>
              <a:path w="5435600" h="2184400">
                <a:moveTo>
                  <a:pt x="2784088" y="0"/>
                </a:moveTo>
                <a:lnTo>
                  <a:pt x="2717986" y="335"/>
                </a:lnTo>
                <a:lnTo>
                  <a:pt x="2652269" y="1335"/>
                </a:lnTo>
                <a:lnTo>
                  <a:pt x="2586956" y="2992"/>
                </a:lnTo>
                <a:lnTo>
                  <a:pt x="2522065" y="5300"/>
                </a:lnTo>
                <a:lnTo>
                  <a:pt x="2457618" y="8250"/>
                </a:lnTo>
                <a:lnTo>
                  <a:pt x="2393633" y="11835"/>
                </a:lnTo>
                <a:lnTo>
                  <a:pt x="2330129" y="16048"/>
                </a:lnTo>
                <a:lnTo>
                  <a:pt x="2267126" y="20881"/>
                </a:lnTo>
                <a:lnTo>
                  <a:pt x="2204643" y="26326"/>
                </a:lnTo>
                <a:lnTo>
                  <a:pt x="2142699" y="32376"/>
                </a:lnTo>
                <a:lnTo>
                  <a:pt x="2081315" y="39024"/>
                </a:lnTo>
                <a:lnTo>
                  <a:pt x="2020508" y="46261"/>
                </a:lnTo>
                <a:lnTo>
                  <a:pt x="1960300" y="54081"/>
                </a:lnTo>
                <a:lnTo>
                  <a:pt x="1900708" y="62476"/>
                </a:lnTo>
                <a:lnTo>
                  <a:pt x="1841753" y="71439"/>
                </a:lnTo>
                <a:lnTo>
                  <a:pt x="1783453" y="80961"/>
                </a:lnTo>
                <a:lnTo>
                  <a:pt x="1725829" y="91036"/>
                </a:lnTo>
                <a:lnTo>
                  <a:pt x="1668899" y="101656"/>
                </a:lnTo>
                <a:lnTo>
                  <a:pt x="1612683" y="112813"/>
                </a:lnTo>
                <a:lnTo>
                  <a:pt x="1557200" y="124500"/>
                </a:lnTo>
                <a:lnTo>
                  <a:pt x="1502470" y="136709"/>
                </a:lnTo>
                <a:lnTo>
                  <a:pt x="1448511" y="149433"/>
                </a:lnTo>
                <a:lnTo>
                  <a:pt x="1395344" y="162665"/>
                </a:lnTo>
                <a:lnTo>
                  <a:pt x="1342988" y="176397"/>
                </a:lnTo>
                <a:lnTo>
                  <a:pt x="1291462" y="190620"/>
                </a:lnTo>
                <a:lnTo>
                  <a:pt x="1240785" y="205329"/>
                </a:lnTo>
                <a:lnTo>
                  <a:pt x="1190977" y="220515"/>
                </a:lnTo>
                <a:lnTo>
                  <a:pt x="1142057" y="236171"/>
                </a:lnTo>
                <a:lnTo>
                  <a:pt x="1094044" y="252289"/>
                </a:lnTo>
                <a:lnTo>
                  <a:pt x="1046959" y="268862"/>
                </a:lnTo>
                <a:lnTo>
                  <a:pt x="1000820" y="285882"/>
                </a:lnTo>
                <a:lnTo>
                  <a:pt x="955646" y="303342"/>
                </a:lnTo>
                <a:lnTo>
                  <a:pt x="911457" y="321235"/>
                </a:lnTo>
                <a:lnTo>
                  <a:pt x="868273" y="339552"/>
                </a:lnTo>
                <a:lnTo>
                  <a:pt x="826112" y="358286"/>
                </a:lnTo>
                <a:lnTo>
                  <a:pt x="784995" y="377430"/>
                </a:lnTo>
                <a:lnTo>
                  <a:pt x="744940" y="396977"/>
                </a:lnTo>
                <a:lnTo>
                  <a:pt x="705967" y="416918"/>
                </a:lnTo>
                <a:lnTo>
                  <a:pt x="668095" y="437246"/>
                </a:lnTo>
                <a:lnTo>
                  <a:pt x="631343" y="457954"/>
                </a:lnTo>
                <a:lnTo>
                  <a:pt x="595732" y="479035"/>
                </a:lnTo>
                <a:lnTo>
                  <a:pt x="561280" y="500480"/>
                </a:lnTo>
                <a:lnTo>
                  <a:pt x="528006" y="522282"/>
                </a:lnTo>
                <a:lnTo>
                  <a:pt x="495931" y="544434"/>
                </a:lnTo>
                <a:lnTo>
                  <a:pt x="465073" y="566928"/>
                </a:lnTo>
                <a:lnTo>
                  <a:pt x="407086" y="612913"/>
                </a:lnTo>
                <a:lnTo>
                  <a:pt x="354202" y="660176"/>
                </a:lnTo>
                <a:lnTo>
                  <a:pt x="306574" y="708658"/>
                </a:lnTo>
                <a:lnTo>
                  <a:pt x="264359" y="758298"/>
                </a:lnTo>
                <a:lnTo>
                  <a:pt x="227710" y="809037"/>
                </a:lnTo>
                <a:lnTo>
                  <a:pt x="196784" y="860814"/>
                </a:lnTo>
                <a:lnTo>
                  <a:pt x="171734" y="913569"/>
                </a:lnTo>
                <a:lnTo>
                  <a:pt x="152715" y="967242"/>
                </a:lnTo>
                <a:lnTo>
                  <a:pt x="139884" y="1021774"/>
                </a:lnTo>
                <a:lnTo>
                  <a:pt x="133394" y="1077104"/>
                </a:lnTo>
                <a:lnTo>
                  <a:pt x="132575" y="1105049"/>
                </a:lnTo>
                <a:lnTo>
                  <a:pt x="134343" y="1146152"/>
                </a:lnTo>
                <a:lnTo>
                  <a:pt x="139646" y="1187163"/>
                </a:lnTo>
                <a:lnTo>
                  <a:pt x="148484" y="1227992"/>
                </a:lnTo>
                <a:lnTo>
                  <a:pt x="160858" y="1268547"/>
                </a:lnTo>
                <a:lnTo>
                  <a:pt x="176767" y="1308736"/>
                </a:lnTo>
                <a:lnTo>
                  <a:pt x="196211" y="1348468"/>
                </a:lnTo>
                <a:lnTo>
                  <a:pt x="219191" y="1387652"/>
                </a:lnTo>
                <a:lnTo>
                  <a:pt x="245706" y="1426196"/>
                </a:lnTo>
                <a:lnTo>
                  <a:pt x="275757" y="1464010"/>
                </a:lnTo>
                <a:lnTo>
                  <a:pt x="309342" y="1501001"/>
                </a:lnTo>
                <a:lnTo>
                  <a:pt x="346464" y="1537078"/>
                </a:lnTo>
                <a:lnTo>
                  <a:pt x="387120" y="1572150"/>
                </a:lnTo>
                <a:lnTo>
                  <a:pt x="431312" y="1606126"/>
                </a:lnTo>
                <a:lnTo>
                  <a:pt x="479039" y="1638914"/>
                </a:lnTo>
                <a:lnTo>
                  <a:pt x="530302" y="1670423"/>
                </a:lnTo>
                <a:lnTo>
                  <a:pt x="0" y="2184400"/>
                </a:lnTo>
                <a:lnTo>
                  <a:pt x="1237372" y="1978809"/>
                </a:lnTo>
                <a:lnTo>
                  <a:pt x="1280412" y="1991083"/>
                </a:lnTo>
                <a:lnTo>
                  <a:pt x="1323996" y="2003030"/>
                </a:lnTo>
                <a:lnTo>
                  <a:pt x="1368114" y="2014647"/>
                </a:lnTo>
                <a:lnTo>
                  <a:pt x="1412756" y="2025926"/>
                </a:lnTo>
                <a:lnTo>
                  <a:pt x="1457915" y="2036865"/>
                </a:lnTo>
                <a:lnTo>
                  <a:pt x="1503582" y="2047456"/>
                </a:lnTo>
                <a:lnTo>
                  <a:pt x="1549747" y="2057696"/>
                </a:lnTo>
                <a:lnTo>
                  <a:pt x="1596401" y="2067578"/>
                </a:lnTo>
                <a:lnTo>
                  <a:pt x="1643536" y="2077098"/>
                </a:lnTo>
                <a:lnTo>
                  <a:pt x="1691142" y="2086250"/>
                </a:lnTo>
                <a:lnTo>
                  <a:pt x="1739212" y="2095030"/>
                </a:lnTo>
                <a:lnTo>
                  <a:pt x="1787735" y="2103432"/>
                </a:lnTo>
                <a:lnTo>
                  <a:pt x="1836703" y="2111451"/>
                </a:lnTo>
                <a:lnTo>
                  <a:pt x="1886108" y="2119082"/>
                </a:lnTo>
                <a:lnTo>
                  <a:pt x="1935940" y="2126320"/>
                </a:lnTo>
                <a:lnTo>
                  <a:pt x="1986190" y="2133159"/>
                </a:lnTo>
                <a:lnTo>
                  <a:pt x="2036849" y="2139594"/>
                </a:lnTo>
                <a:lnTo>
                  <a:pt x="2087909" y="2145620"/>
                </a:lnTo>
                <a:lnTo>
                  <a:pt x="2139361" y="2151233"/>
                </a:lnTo>
                <a:lnTo>
                  <a:pt x="2191195" y="2156426"/>
                </a:lnTo>
                <a:lnTo>
                  <a:pt x="2243403" y="2161195"/>
                </a:lnTo>
                <a:lnTo>
                  <a:pt x="2295977" y="2165534"/>
                </a:lnTo>
                <a:lnTo>
                  <a:pt x="2348906" y="2169438"/>
                </a:lnTo>
                <a:lnTo>
                  <a:pt x="2402182" y="2172902"/>
                </a:lnTo>
                <a:lnTo>
                  <a:pt x="2455797" y="2175921"/>
                </a:lnTo>
                <a:lnTo>
                  <a:pt x="2509741" y="2178490"/>
                </a:lnTo>
                <a:lnTo>
                  <a:pt x="2564005" y="2180604"/>
                </a:lnTo>
                <a:lnTo>
                  <a:pt x="2618581" y="2182257"/>
                </a:lnTo>
                <a:lnTo>
                  <a:pt x="2673459" y="2183444"/>
                </a:lnTo>
                <a:lnTo>
                  <a:pt x="2728631" y="2184160"/>
                </a:lnTo>
                <a:lnTo>
                  <a:pt x="2784088" y="2184400"/>
                </a:lnTo>
                <a:lnTo>
                  <a:pt x="2850190" y="2184065"/>
                </a:lnTo>
                <a:lnTo>
                  <a:pt x="2915908" y="2183065"/>
                </a:lnTo>
                <a:lnTo>
                  <a:pt x="2981221" y="2181409"/>
                </a:lnTo>
                <a:lnTo>
                  <a:pt x="3046111" y="2179105"/>
                </a:lnTo>
                <a:lnTo>
                  <a:pt x="3110558" y="2176160"/>
                </a:lnTo>
                <a:lnTo>
                  <a:pt x="3174544" y="2172583"/>
                </a:lnTo>
                <a:lnTo>
                  <a:pt x="3238047" y="2168382"/>
                </a:lnTo>
                <a:lnTo>
                  <a:pt x="3301050" y="2163564"/>
                </a:lnTo>
                <a:lnTo>
                  <a:pt x="3363533" y="2158138"/>
                </a:lnTo>
                <a:lnTo>
                  <a:pt x="3425477" y="2152112"/>
                </a:lnTo>
                <a:lnTo>
                  <a:pt x="3486861" y="2145494"/>
                </a:lnTo>
                <a:lnTo>
                  <a:pt x="3547667" y="2138292"/>
                </a:lnTo>
                <a:lnTo>
                  <a:pt x="3607876" y="2130514"/>
                </a:lnTo>
                <a:lnTo>
                  <a:pt x="3667467" y="2122168"/>
                </a:lnTo>
                <a:lnTo>
                  <a:pt x="3726423" y="2113262"/>
                </a:lnTo>
                <a:lnTo>
                  <a:pt x="3784722" y="2103804"/>
                </a:lnTo>
                <a:lnTo>
                  <a:pt x="3842346" y="2093802"/>
                </a:lnTo>
                <a:lnTo>
                  <a:pt x="3899276" y="2083265"/>
                </a:lnTo>
                <a:lnTo>
                  <a:pt x="3955492" y="2072199"/>
                </a:lnTo>
                <a:lnTo>
                  <a:pt x="4010975" y="2060614"/>
                </a:lnTo>
                <a:lnTo>
                  <a:pt x="4065705" y="2048518"/>
                </a:lnTo>
                <a:lnTo>
                  <a:pt x="4119664" y="2035917"/>
                </a:lnTo>
                <a:lnTo>
                  <a:pt x="4172831" y="2022821"/>
                </a:lnTo>
                <a:lnTo>
                  <a:pt x="4225187" y="2009238"/>
                </a:lnTo>
                <a:lnTo>
                  <a:pt x="4276713" y="1995175"/>
                </a:lnTo>
                <a:lnTo>
                  <a:pt x="4327390" y="1980641"/>
                </a:lnTo>
                <a:lnTo>
                  <a:pt x="4377198" y="1965643"/>
                </a:lnTo>
                <a:lnTo>
                  <a:pt x="4426118" y="1950190"/>
                </a:lnTo>
                <a:lnTo>
                  <a:pt x="4474131" y="1934290"/>
                </a:lnTo>
                <a:lnTo>
                  <a:pt x="4521216" y="1917950"/>
                </a:lnTo>
                <a:lnTo>
                  <a:pt x="4567355" y="1901179"/>
                </a:lnTo>
                <a:lnTo>
                  <a:pt x="4612529" y="1883985"/>
                </a:lnTo>
                <a:lnTo>
                  <a:pt x="4656718" y="1866376"/>
                </a:lnTo>
                <a:lnTo>
                  <a:pt x="4699902" y="1848360"/>
                </a:lnTo>
                <a:lnTo>
                  <a:pt x="4742062" y="1829945"/>
                </a:lnTo>
                <a:lnTo>
                  <a:pt x="4783180" y="1811139"/>
                </a:lnTo>
                <a:lnTo>
                  <a:pt x="4823235" y="1791950"/>
                </a:lnTo>
                <a:lnTo>
                  <a:pt x="4862208" y="1772386"/>
                </a:lnTo>
                <a:lnTo>
                  <a:pt x="4900080" y="1752455"/>
                </a:lnTo>
                <a:lnTo>
                  <a:pt x="4936831" y="1732165"/>
                </a:lnTo>
                <a:lnTo>
                  <a:pt x="4972443" y="1711525"/>
                </a:lnTo>
                <a:lnTo>
                  <a:pt x="5006895" y="1690542"/>
                </a:lnTo>
                <a:lnTo>
                  <a:pt x="5040168" y="1669224"/>
                </a:lnTo>
                <a:lnTo>
                  <a:pt x="5072244" y="1647579"/>
                </a:lnTo>
                <a:lnTo>
                  <a:pt x="5132723" y="1603343"/>
                </a:lnTo>
                <a:lnTo>
                  <a:pt x="5188178" y="1557896"/>
                </a:lnTo>
                <a:lnTo>
                  <a:pt x="5238453" y="1511304"/>
                </a:lnTo>
                <a:lnTo>
                  <a:pt x="5283394" y="1463631"/>
                </a:lnTo>
                <a:lnTo>
                  <a:pt x="5322845" y="1414941"/>
                </a:lnTo>
                <a:lnTo>
                  <a:pt x="5356652" y="1365298"/>
                </a:lnTo>
                <a:lnTo>
                  <a:pt x="5384660" y="1314767"/>
                </a:lnTo>
                <a:lnTo>
                  <a:pt x="5406714" y="1263412"/>
                </a:lnTo>
                <a:lnTo>
                  <a:pt x="5422658" y="1211298"/>
                </a:lnTo>
                <a:lnTo>
                  <a:pt x="5432338" y="1158489"/>
                </a:lnTo>
                <a:lnTo>
                  <a:pt x="5435600" y="1105049"/>
                </a:lnTo>
                <a:lnTo>
                  <a:pt x="5434781" y="1077104"/>
                </a:lnTo>
                <a:lnTo>
                  <a:pt x="5428291" y="1021774"/>
                </a:lnTo>
                <a:lnTo>
                  <a:pt x="5415459" y="967242"/>
                </a:lnTo>
                <a:lnTo>
                  <a:pt x="5396441" y="913569"/>
                </a:lnTo>
                <a:lnTo>
                  <a:pt x="5371391" y="860814"/>
                </a:lnTo>
                <a:lnTo>
                  <a:pt x="5340464" y="809037"/>
                </a:lnTo>
                <a:lnTo>
                  <a:pt x="5303816" y="758298"/>
                </a:lnTo>
                <a:lnTo>
                  <a:pt x="5261600" y="708658"/>
                </a:lnTo>
                <a:lnTo>
                  <a:pt x="5213973" y="660176"/>
                </a:lnTo>
                <a:lnTo>
                  <a:pt x="5161088" y="612913"/>
                </a:lnTo>
                <a:lnTo>
                  <a:pt x="5103102" y="566928"/>
                </a:lnTo>
                <a:lnTo>
                  <a:pt x="5072244" y="544434"/>
                </a:lnTo>
                <a:lnTo>
                  <a:pt x="5040168" y="522282"/>
                </a:lnTo>
                <a:lnTo>
                  <a:pt x="5006895" y="500480"/>
                </a:lnTo>
                <a:lnTo>
                  <a:pt x="4972443" y="479035"/>
                </a:lnTo>
                <a:lnTo>
                  <a:pt x="4936831" y="457954"/>
                </a:lnTo>
                <a:lnTo>
                  <a:pt x="4900080" y="437246"/>
                </a:lnTo>
                <a:lnTo>
                  <a:pt x="4862208" y="416918"/>
                </a:lnTo>
                <a:lnTo>
                  <a:pt x="4823235" y="396977"/>
                </a:lnTo>
                <a:lnTo>
                  <a:pt x="4783180" y="377430"/>
                </a:lnTo>
                <a:lnTo>
                  <a:pt x="4742062" y="358286"/>
                </a:lnTo>
                <a:lnTo>
                  <a:pt x="4699902" y="339552"/>
                </a:lnTo>
                <a:lnTo>
                  <a:pt x="4656718" y="321235"/>
                </a:lnTo>
                <a:lnTo>
                  <a:pt x="4612529" y="303342"/>
                </a:lnTo>
                <a:lnTo>
                  <a:pt x="4567355" y="285882"/>
                </a:lnTo>
                <a:lnTo>
                  <a:pt x="4521216" y="268862"/>
                </a:lnTo>
                <a:lnTo>
                  <a:pt x="4474131" y="252289"/>
                </a:lnTo>
                <a:lnTo>
                  <a:pt x="4426118" y="236171"/>
                </a:lnTo>
                <a:lnTo>
                  <a:pt x="4377198" y="220515"/>
                </a:lnTo>
                <a:lnTo>
                  <a:pt x="4327390" y="205329"/>
                </a:lnTo>
                <a:lnTo>
                  <a:pt x="4276713" y="190620"/>
                </a:lnTo>
                <a:lnTo>
                  <a:pt x="4225187" y="176397"/>
                </a:lnTo>
                <a:lnTo>
                  <a:pt x="4172831" y="162665"/>
                </a:lnTo>
                <a:lnTo>
                  <a:pt x="4119664" y="149433"/>
                </a:lnTo>
                <a:lnTo>
                  <a:pt x="4065705" y="136709"/>
                </a:lnTo>
                <a:lnTo>
                  <a:pt x="4010975" y="124500"/>
                </a:lnTo>
                <a:lnTo>
                  <a:pt x="3955492" y="112813"/>
                </a:lnTo>
                <a:lnTo>
                  <a:pt x="3899276" y="101656"/>
                </a:lnTo>
                <a:lnTo>
                  <a:pt x="3842346" y="91036"/>
                </a:lnTo>
                <a:lnTo>
                  <a:pt x="3784722" y="80961"/>
                </a:lnTo>
                <a:lnTo>
                  <a:pt x="3726423" y="71439"/>
                </a:lnTo>
                <a:lnTo>
                  <a:pt x="3667467" y="62476"/>
                </a:lnTo>
                <a:lnTo>
                  <a:pt x="3607876" y="54081"/>
                </a:lnTo>
                <a:lnTo>
                  <a:pt x="3547667" y="46261"/>
                </a:lnTo>
                <a:lnTo>
                  <a:pt x="3486861" y="39024"/>
                </a:lnTo>
                <a:lnTo>
                  <a:pt x="3425477" y="32376"/>
                </a:lnTo>
                <a:lnTo>
                  <a:pt x="3363533" y="26326"/>
                </a:lnTo>
                <a:lnTo>
                  <a:pt x="3301050" y="20881"/>
                </a:lnTo>
                <a:lnTo>
                  <a:pt x="3238047" y="16048"/>
                </a:lnTo>
                <a:lnTo>
                  <a:pt x="3174544" y="11835"/>
                </a:lnTo>
                <a:lnTo>
                  <a:pt x="3110558" y="8250"/>
                </a:lnTo>
                <a:lnTo>
                  <a:pt x="3046111" y="5300"/>
                </a:lnTo>
                <a:lnTo>
                  <a:pt x="2981221" y="2992"/>
                </a:lnTo>
                <a:lnTo>
                  <a:pt x="2915908" y="1335"/>
                </a:lnTo>
                <a:lnTo>
                  <a:pt x="2850190" y="335"/>
                </a:lnTo>
                <a:lnTo>
                  <a:pt x="278408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32700" y="1841500"/>
            <a:ext cx="4142104" cy="1803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850900">
              <a:lnSpc>
                <a:spcPts val="4600"/>
              </a:lnSpc>
              <a:spcBef>
                <a:spcPts val="420"/>
              </a:spcBef>
              <a:tabLst>
                <a:tab pos="1732914" algn="l"/>
                <a:tab pos="3160395" algn="l"/>
              </a:tabLst>
            </a:pPr>
            <a:r>
              <a:rPr dirty="0" sz="4000" spc="-135">
                <a:latin typeface="Arial"/>
                <a:cs typeface="Arial"/>
              </a:rPr>
              <a:t>process-to-  </a:t>
            </a:r>
            <a:r>
              <a:rPr dirty="0" sz="4000" spc="15">
                <a:latin typeface="Arial"/>
                <a:cs typeface="Arial"/>
              </a:rPr>
              <a:t>p</a:t>
            </a:r>
            <a:r>
              <a:rPr dirty="0" sz="4000" spc="-90">
                <a:latin typeface="Arial"/>
                <a:cs typeface="Arial"/>
              </a:rPr>
              <a:t>r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350">
                <a:latin typeface="Arial"/>
                <a:cs typeface="Arial"/>
              </a:rPr>
              <a:t>ce</a:t>
            </a:r>
            <a:r>
              <a:rPr dirty="0" sz="4000" spc="-335">
                <a:latin typeface="Arial"/>
                <a:cs typeface="Arial"/>
              </a:rPr>
              <a:t>s</a:t>
            </a:r>
            <a:r>
              <a:rPr dirty="0" sz="4000" spc="-465">
                <a:latin typeface="Arial"/>
                <a:cs typeface="Arial"/>
              </a:rPr>
              <a:t>s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130">
                <a:latin typeface="Arial"/>
                <a:cs typeface="Arial"/>
              </a:rPr>
              <a:t>c</a:t>
            </a:r>
            <a:r>
              <a:rPr dirty="0" sz="4000" spc="-145">
                <a:latin typeface="Arial"/>
                <a:cs typeface="Arial"/>
              </a:rPr>
              <a:t>o</a:t>
            </a:r>
            <a:r>
              <a:rPr dirty="0" sz="4000" spc="-250">
                <a:latin typeface="Arial"/>
                <a:cs typeface="Arial"/>
              </a:rPr>
              <a:t>mm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45">
                <a:latin typeface="Arial"/>
                <a:cs typeface="Arial"/>
              </a:rPr>
              <a:t>(</a:t>
            </a:r>
            <a:r>
              <a:rPr dirty="0" sz="4000" spc="-229">
                <a:latin typeface="Arial"/>
                <a:cs typeface="Arial"/>
              </a:rPr>
              <a:t>e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520">
                <a:latin typeface="Arial"/>
                <a:cs typeface="Arial"/>
              </a:rPr>
              <a:t>g</a:t>
            </a:r>
            <a:r>
              <a:rPr dirty="0" sz="4000" spc="-240">
                <a:latin typeface="Arial"/>
                <a:cs typeface="Arial"/>
              </a:rPr>
              <a:t>.</a:t>
            </a:r>
            <a:r>
              <a:rPr dirty="0" sz="4000" spc="-235">
                <a:latin typeface="Arial"/>
                <a:cs typeface="Arial"/>
              </a:rPr>
              <a:t>,</a:t>
            </a:r>
            <a:endParaRPr sz="4000">
              <a:latin typeface="Arial"/>
              <a:cs typeface="Arial"/>
            </a:endParaRPr>
          </a:p>
          <a:p>
            <a:pPr marL="952500">
              <a:lnSpc>
                <a:spcPts val="4480"/>
              </a:lnSpc>
            </a:pPr>
            <a:r>
              <a:rPr dirty="0" sz="4000" spc="-390">
                <a:latin typeface="Arial"/>
                <a:cs typeface="Arial"/>
              </a:rPr>
              <a:t>TCP,</a:t>
            </a:r>
            <a:r>
              <a:rPr dirty="0" sz="4000" spc="-415">
                <a:latin typeface="Arial"/>
                <a:cs typeface="Arial"/>
              </a:rPr>
              <a:t> </a:t>
            </a:r>
            <a:r>
              <a:rPr dirty="0" sz="4000" spc="-155">
                <a:latin typeface="Arial"/>
                <a:cs typeface="Arial"/>
              </a:rPr>
              <a:t>UDP)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921500" y="2527300"/>
            <a:ext cx="5626100" cy="2603500"/>
          </a:xfrm>
          <a:custGeom>
            <a:avLst/>
            <a:gdLst/>
            <a:ahLst/>
            <a:cxnLst/>
            <a:rect l="l" t="t" r="r" b="b"/>
            <a:pathLst>
              <a:path w="5626100" h="2603500">
                <a:moveTo>
                  <a:pt x="2881660" y="2603500"/>
                </a:moveTo>
                <a:lnTo>
                  <a:pt x="2818047" y="2603154"/>
                </a:lnTo>
                <a:lnTo>
                  <a:pt x="2754776" y="2602124"/>
                </a:lnTo>
                <a:lnTo>
                  <a:pt x="2691865" y="2600415"/>
                </a:lnTo>
                <a:lnTo>
                  <a:pt x="2629328" y="2598035"/>
                </a:lnTo>
                <a:lnTo>
                  <a:pt x="2567182" y="2594991"/>
                </a:lnTo>
                <a:lnTo>
                  <a:pt x="2505444" y="2591290"/>
                </a:lnTo>
                <a:lnTo>
                  <a:pt x="2444129" y="2586940"/>
                </a:lnTo>
                <a:lnTo>
                  <a:pt x="2383253" y="2581947"/>
                </a:lnTo>
                <a:lnTo>
                  <a:pt x="2322833" y="2576320"/>
                </a:lnTo>
                <a:lnTo>
                  <a:pt x="2262884" y="2570064"/>
                </a:lnTo>
                <a:lnTo>
                  <a:pt x="2203423" y="2563188"/>
                </a:lnTo>
                <a:lnTo>
                  <a:pt x="2144466" y="2555698"/>
                </a:lnTo>
                <a:lnTo>
                  <a:pt x="2086029" y="2547601"/>
                </a:lnTo>
                <a:lnTo>
                  <a:pt x="2028127" y="2538905"/>
                </a:lnTo>
                <a:lnTo>
                  <a:pt x="1970778" y="2529618"/>
                </a:lnTo>
                <a:lnTo>
                  <a:pt x="1913997" y="2519745"/>
                </a:lnTo>
                <a:lnTo>
                  <a:pt x="1857800" y="2509295"/>
                </a:lnTo>
                <a:lnTo>
                  <a:pt x="1802204" y="2498274"/>
                </a:lnTo>
                <a:lnTo>
                  <a:pt x="1747224" y="2486690"/>
                </a:lnTo>
                <a:lnTo>
                  <a:pt x="1692877" y="2474550"/>
                </a:lnTo>
                <a:lnTo>
                  <a:pt x="1639178" y="2461861"/>
                </a:lnTo>
                <a:lnTo>
                  <a:pt x="1586144" y="2448631"/>
                </a:lnTo>
                <a:lnTo>
                  <a:pt x="1533791" y="2434865"/>
                </a:lnTo>
                <a:lnTo>
                  <a:pt x="1482136" y="2420573"/>
                </a:lnTo>
                <a:lnTo>
                  <a:pt x="1431193" y="2405760"/>
                </a:lnTo>
                <a:lnTo>
                  <a:pt x="1380979" y="2390435"/>
                </a:lnTo>
                <a:lnTo>
                  <a:pt x="1331511" y="2374603"/>
                </a:lnTo>
                <a:lnTo>
                  <a:pt x="1282805" y="2358273"/>
                </a:lnTo>
                <a:lnTo>
                  <a:pt x="1234875" y="2341452"/>
                </a:lnTo>
                <a:lnTo>
                  <a:pt x="1187740" y="2324146"/>
                </a:lnTo>
                <a:lnTo>
                  <a:pt x="1141414" y="2306364"/>
                </a:lnTo>
                <a:lnTo>
                  <a:pt x="1095914" y="2288111"/>
                </a:lnTo>
                <a:lnTo>
                  <a:pt x="1051256" y="2269396"/>
                </a:lnTo>
                <a:lnTo>
                  <a:pt x="1007456" y="2250226"/>
                </a:lnTo>
                <a:lnTo>
                  <a:pt x="964530" y="2230607"/>
                </a:lnTo>
                <a:lnTo>
                  <a:pt x="922494" y="2210547"/>
                </a:lnTo>
                <a:lnTo>
                  <a:pt x="881365" y="2190054"/>
                </a:lnTo>
                <a:lnTo>
                  <a:pt x="841158" y="2169133"/>
                </a:lnTo>
                <a:lnTo>
                  <a:pt x="801890" y="2147793"/>
                </a:lnTo>
                <a:lnTo>
                  <a:pt x="763576" y="2126041"/>
                </a:lnTo>
                <a:lnTo>
                  <a:pt x="726234" y="2103884"/>
                </a:lnTo>
                <a:lnTo>
                  <a:pt x="689878" y="2081329"/>
                </a:lnTo>
                <a:lnTo>
                  <a:pt x="654525" y="2058383"/>
                </a:lnTo>
                <a:lnTo>
                  <a:pt x="620191" y="2035053"/>
                </a:lnTo>
                <a:lnTo>
                  <a:pt x="586892" y="2011347"/>
                </a:lnTo>
                <a:lnTo>
                  <a:pt x="554644" y="1987272"/>
                </a:lnTo>
                <a:lnTo>
                  <a:pt x="523464" y="1962835"/>
                </a:lnTo>
                <a:lnTo>
                  <a:pt x="493368" y="1938043"/>
                </a:lnTo>
                <a:lnTo>
                  <a:pt x="464371" y="1912903"/>
                </a:lnTo>
                <a:lnTo>
                  <a:pt x="409740" y="1861610"/>
                </a:lnTo>
                <a:lnTo>
                  <a:pt x="359700" y="1809013"/>
                </a:lnTo>
                <a:lnTo>
                  <a:pt x="314381" y="1755168"/>
                </a:lnTo>
                <a:lnTo>
                  <a:pt x="273911" y="1700135"/>
                </a:lnTo>
                <a:lnTo>
                  <a:pt x="238420" y="1643970"/>
                </a:lnTo>
                <a:lnTo>
                  <a:pt x="208035" y="1586731"/>
                </a:lnTo>
                <a:lnTo>
                  <a:pt x="182885" y="1528475"/>
                </a:lnTo>
                <a:lnTo>
                  <a:pt x="163101" y="1469260"/>
                </a:lnTo>
                <a:lnTo>
                  <a:pt x="148809" y="1409143"/>
                </a:lnTo>
                <a:lnTo>
                  <a:pt x="140140" y="1348182"/>
                </a:lnTo>
                <a:lnTo>
                  <a:pt x="137221" y="1286435"/>
                </a:lnTo>
                <a:lnTo>
                  <a:pt x="138646" y="1243206"/>
                </a:lnTo>
                <a:lnTo>
                  <a:pt x="142919" y="1200052"/>
                </a:lnTo>
                <a:lnTo>
                  <a:pt x="150041" y="1157047"/>
                </a:lnTo>
                <a:lnTo>
                  <a:pt x="160013" y="1114267"/>
                </a:lnTo>
                <a:lnTo>
                  <a:pt x="172833" y="1071786"/>
                </a:lnTo>
                <a:lnTo>
                  <a:pt x="188502" y="1029680"/>
                </a:lnTo>
                <a:lnTo>
                  <a:pt x="207019" y="988022"/>
                </a:lnTo>
                <a:lnTo>
                  <a:pt x="228386" y="946888"/>
                </a:lnTo>
                <a:lnTo>
                  <a:pt x="252602" y="906352"/>
                </a:lnTo>
                <a:lnTo>
                  <a:pt x="279666" y="866490"/>
                </a:lnTo>
                <a:lnTo>
                  <a:pt x="309580" y="827375"/>
                </a:lnTo>
                <a:lnTo>
                  <a:pt x="342342" y="789084"/>
                </a:lnTo>
                <a:lnTo>
                  <a:pt x="377953" y="751691"/>
                </a:lnTo>
                <a:lnTo>
                  <a:pt x="416413" y="715270"/>
                </a:lnTo>
                <a:lnTo>
                  <a:pt x="457722" y="679896"/>
                </a:lnTo>
                <a:lnTo>
                  <a:pt x="501880" y="645644"/>
                </a:lnTo>
                <a:lnTo>
                  <a:pt x="548887" y="612590"/>
                </a:lnTo>
                <a:lnTo>
                  <a:pt x="0" y="0"/>
                </a:lnTo>
                <a:lnTo>
                  <a:pt x="1280737" y="245036"/>
                </a:lnTo>
                <a:lnTo>
                  <a:pt x="1323886" y="230859"/>
                </a:lnTo>
                <a:lnTo>
                  <a:pt x="1367562" y="217046"/>
                </a:lnTo>
                <a:lnTo>
                  <a:pt x="1411757" y="203604"/>
                </a:lnTo>
                <a:lnTo>
                  <a:pt x="1456463" y="190537"/>
                </a:lnTo>
                <a:lnTo>
                  <a:pt x="1501672" y="177852"/>
                </a:lnTo>
                <a:lnTo>
                  <a:pt x="1547374" y="165554"/>
                </a:lnTo>
                <a:lnTo>
                  <a:pt x="1593563" y="153648"/>
                </a:lnTo>
                <a:lnTo>
                  <a:pt x="1640229" y="142140"/>
                </a:lnTo>
                <a:lnTo>
                  <a:pt x="1687364" y="131036"/>
                </a:lnTo>
                <a:lnTo>
                  <a:pt x="1734960" y="120342"/>
                </a:lnTo>
                <a:lnTo>
                  <a:pt x="1783008" y="110063"/>
                </a:lnTo>
                <a:lnTo>
                  <a:pt x="1831500" y="100204"/>
                </a:lnTo>
                <a:lnTo>
                  <a:pt x="1880427" y="90772"/>
                </a:lnTo>
                <a:lnTo>
                  <a:pt x="1929782" y="81771"/>
                </a:lnTo>
                <a:lnTo>
                  <a:pt x="1979555" y="73208"/>
                </a:lnTo>
                <a:lnTo>
                  <a:pt x="2029739" y="65088"/>
                </a:lnTo>
                <a:lnTo>
                  <a:pt x="2080325" y="57416"/>
                </a:lnTo>
                <a:lnTo>
                  <a:pt x="2131304" y="50199"/>
                </a:lnTo>
                <a:lnTo>
                  <a:pt x="2182669" y="43442"/>
                </a:lnTo>
                <a:lnTo>
                  <a:pt x="2234411" y="37150"/>
                </a:lnTo>
                <a:lnTo>
                  <a:pt x="2286521" y="31329"/>
                </a:lnTo>
                <a:lnTo>
                  <a:pt x="2338991" y="25985"/>
                </a:lnTo>
                <a:lnTo>
                  <a:pt x="2391813" y="21124"/>
                </a:lnTo>
                <a:lnTo>
                  <a:pt x="2444979" y="16750"/>
                </a:lnTo>
                <a:lnTo>
                  <a:pt x="2498479" y="12870"/>
                </a:lnTo>
                <a:lnTo>
                  <a:pt x="2552306" y="9489"/>
                </a:lnTo>
                <a:lnTo>
                  <a:pt x="2606452" y="6613"/>
                </a:lnTo>
                <a:lnTo>
                  <a:pt x="2660907" y="4247"/>
                </a:lnTo>
                <a:lnTo>
                  <a:pt x="2715664" y="2397"/>
                </a:lnTo>
                <a:lnTo>
                  <a:pt x="2770714" y="1069"/>
                </a:lnTo>
                <a:lnTo>
                  <a:pt x="2826049" y="268"/>
                </a:lnTo>
                <a:lnTo>
                  <a:pt x="2881660" y="0"/>
                </a:lnTo>
                <a:lnTo>
                  <a:pt x="2946179" y="354"/>
                </a:lnTo>
                <a:lnTo>
                  <a:pt x="3010346" y="1414"/>
                </a:lnTo>
                <a:lnTo>
                  <a:pt x="3074143" y="3170"/>
                </a:lnTo>
                <a:lnTo>
                  <a:pt x="3137554" y="5615"/>
                </a:lnTo>
                <a:lnTo>
                  <a:pt x="3200561" y="8740"/>
                </a:lnTo>
                <a:lnTo>
                  <a:pt x="3263148" y="12537"/>
                </a:lnTo>
                <a:lnTo>
                  <a:pt x="3325298" y="16999"/>
                </a:lnTo>
                <a:lnTo>
                  <a:pt x="3386995" y="22117"/>
                </a:lnTo>
                <a:lnTo>
                  <a:pt x="3448221" y="27884"/>
                </a:lnTo>
                <a:lnTo>
                  <a:pt x="3508960" y="34290"/>
                </a:lnTo>
                <a:lnTo>
                  <a:pt x="3569195" y="41329"/>
                </a:lnTo>
                <a:lnTo>
                  <a:pt x="3628909" y="48992"/>
                </a:lnTo>
                <a:lnTo>
                  <a:pt x="3688085" y="57272"/>
                </a:lnTo>
                <a:lnTo>
                  <a:pt x="3746707" y="66159"/>
                </a:lnTo>
                <a:lnTo>
                  <a:pt x="3804757" y="75647"/>
                </a:lnTo>
                <a:lnTo>
                  <a:pt x="3862220" y="85726"/>
                </a:lnTo>
                <a:lnTo>
                  <a:pt x="3919077" y="96390"/>
                </a:lnTo>
                <a:lnTo>
                  <a:pt x="3975313" y="107630"/>
                </a:lnTo>
                <a:lnTo>
                  <a:pt x="4030910" y="119437"/>
                </a:lnTo>
                <a:lnTo>
                  <a:pt x="4085852" y="131805"/>
                </a:lnTo>
                <a:lnTo>
                  <a:pt x="4140122" y="144724"/>
                </a:lnTo>
                <a:lnTo>
                  <a:pt x="4193703" y="158187"/>
                </a:lnTo>
                <a:lnTo>
                  <a:pt x="4246579" y="172186"/>
                </a:lnTo>
                <a:lnTo>
                  <a:pt x="4298731" y="186713"/>
                </a:lnTo>
                <a:lnTo>
                  <a:pt x="4350145" y="201759"/>
                </a:lnTo>
                <a:lnTo>
                  <a:pt x="4400802" y="217317"/>
                </a:lnTo>
                <a:lnTo>
                  <a:pt x="4450686" y="233379"/>
                </a:lnTo>
                <a:lnTo>
                  <a:pt x="4499781" y="249936"/>
                </a:lnTo>
                <a:lnTo>
                  <a:pt x="4548069" y="266981"/>
                </a:lnTo>
                <a:lnTo>
                  <a:pt x="4595534" y="284505"/>
                </a:lnTo>
                <a:lnTo>
                  <a:pt x="4642159" y="302501"/>
                </a:lnTo>
                <a:lnTo>
                  <a:pt x="4687926" y="320961"/>
                </a:lnTo>
                <a:lnTo>
                  <a:pt x="4732820" y="339875"/>
                </a:lnTo>
                <a:lnTo>
                  <a:pt x="4776824" y="359238"/>
                </a:lnTo>
                <a:lnTo>
                  <a:pt x="4819920" y="379039"/>
                </a:lnTo>
                <a:lnTo>
                  <a:pt x="4862092" y="399272"/>
                </a:lnTo>
                <a:lnTo>
                  <a:pt x="4903323" y="419928"/>
                </a:lnTo>
                <a:lnTo>
                  <a:pt x="4943596" y="440999"/>
                </a:lnTo>
                <a:lnTo>
                  <a:pt x="4982895" y="462478"/>
                </a:lnTo>
                <a:lnTo>
                  <a:pt x="5021202" y="484356"/>
                </a:lnTo>
                <a:lnTo>
                  <a:pt x="5058501" y="506625"/>
                </a:lnTo>
                <a:lnTo>
                  <a:pt x="5094776" y="529276"/>
                </a:lnTo>
                <a:lnTo>
                  <a:pt x="5130008" y="552303"/>
                </a:lnTo>
                <a:lnTo>
                  <a:pt x="5164182" y="575697"/>
                </a:lnTo>
                <a:lnTo>
                  <a:pt x="5197281" y="599450"/>
                </a:lnTo>
                <a:lnTo>
                  <a:pt x="5229287" y="623554"/>
                </a:lnTo>
                <a:lnTo>
                  <a:pt x="5260184" y="648001"/>
                </a:lnTo>
                <a:lnTo>
                  <a:pt x="5289956" y="672783"/>
                </a:lnTo>
                <a:lnTo>
                  <a:pt x="5346054" y="723319"/>
                </a:lnTo>
                <a:lnTo>
                  <a:pt x="5397448" y="775098"/>
                </a:lnTo>
                <a:lnTo>
                  <a:pt x="5444003" y="828055"/>
                </a:lnTo>
                <a:lnTo>
                  <a:pt x="5485584" y="882127"/>
                </a:lnTo>
                <a:lnTo>
                  <a:pt x="5522057" y="937249"/>
                </a:lnTo>
                <a:lnTo>
                  <a:pt x="5553288" y="993357"/>
                </a:lnTo>
                <a:lnTo>
                  <a:pt x="5579142" y="1050387"/>
                </a:lnTo>
                <a:lnTo>
                  <a:pt x="5599484" y="1108274"/>
                </a:lnTo>
                <a:lnTo>
                  <a:pt x="5614181" y="1166953"/>
                </a:lnTo>
                <a:lnTo>
                  <a:pt x="5623097" y="1226362"/>
                </a:lnTo>
                <a:lnTo>
                  <a:pt x="5626100" y="1286435"/>
                </a:lnTo>
                <a:lnTo>
                  <a:pt x="5625367" y="1317403"/>
                </a:lnTo>
                <a:lnTo>
                  <a:pt x="5619557" y="1378764"/>
                </a:lnTo>
                <a:lnTo>
                  <a:pt x="5608061" y="1439310"/>
                </a:lnTo>
                <a:lnTo>
                  <a:pt x="5591006" y="1498984"/>
                </a:lnTo>
                <a:lnTo>
                  <a:pt x="5568523" y="1557726"/>
                </a:lnTo>
                <a:lnTo>
                  <a:pt x="5540740" y="1615481"/>
                </a:lnTo>
                <a:lnTo>
                  <a:pt x="5507785" y="1672190"/>
                </a:lnTo>
                <a:lnTo>
                  <a:pt x="5469788" y="1727797"/>
                </a:lnTo>
                <a:lnTo>
                  <a:pt x="5426878" y="1782243"/>
                </a:lnTo>
                <a:lnTo>
                  <a:pt x="5379183" y="1835471"/>
                </a:lnTo>
                <a:lnTo>
                  <a:pt x="5326831" y="1887423"/>
                </a:lnTo>
                <a:lnTo>
                  <a:pt x="5269953" y="1938043"/>
                </a:lnTo>
                <a:lnTo>
                  <a:pt x="5239856" y="1962835"/>
                </a:lnTo>
                <a:lnTo>
                  <a:pt x="5208676" y="1987272"/>
                </a:lnTo>
                <a:lnTo>
                  <a:pt x="5176428" y="2011347"/>
                </a:lnTo>
                <a:lnTo>
                  <a:pt x="5143130" y="2035053"/>
                </a:lnTo>
                <a:lnTo>
                  <a:pt x="5108796" y="2058383"/>
                </a:lnTo>
                <a:lnTo>
                  <a:pt x="5073443" y="2081329"/>
                </a:lnTo>
                <a:lnTo>
                  <a:pt x="5037086" y="2103884"/>
                </a:lnTo>
                <a:lnTo>
                  <a:pt x="4999744" y="2126041"/>
                </a:lnTo>
                <a:lnTo>
                  <a:pt x="4961430" y="2147793"/>
                </a:lnTo>
                <a:lnTo>
                  <a:pt x="4922162" y="2169133"/>
                </a:lnTo>
                <a:lnTo>
                  <a:pt x="4881955" y="2190054"/>
                </a:lnTo>
                <a:lnTo>
                  <a:pt x="4840826" y="2210547"/>
                </a:lnTo>
                <a:lnTo>
                  <a:pt x="4798790" y="2230607"/>
                </a:lnTo>
                <a:lnTo>
                  <a:pt x="4755864" y="2250226"/>
                </a:lnTo>
                <a:lnTo>
                  <a:pt x="4712064" y="2269396"/>
                </a:lnTo>
                <a:lnTo>
                  <a:pt x="4667406" y="2288111"/>
                </a:lnTo>
                <a:lnTo>
                  <a:pt x="4621906" y="2306364"/>
                </a:lnTo>
                <a:lnTo>
                  <a:pt x="4575580" y="2324146"/>
                </a:lnTo>
                <a:lnTo>
                  <a:pt x="4528444" y="2341452"/>
                </a:lnTo>
                <a:lnTo>
                  <a:pt x="4480515" y="2358273"/>
                </a:lnTo>
                <a:lnTo>
                  <a:pt x="4431808" y="2374603"/>
                </a:lnTo>
                <a:lnTo>
                  <a:pt x="4382340" y="2390435"/>
                </a:lnTo>
                <a:lnTo>
                  <a:pt x="4332127" y="2405760"/>
                </a:lnTo>
                <a:lnTo>
                  <a:pt x="4281184" y="2420573"/>
                </a:lnTo>
                <a:lnTo>
                  <a:pt x="4229528" y="2434865"/>
                </a:lnTo>
                <a:lnTo>
                  <a:pt x="4177175" y="2448631"/>
                </a:lnTo>
                <a:lnTo>
                  <a:pt x="4124142" y="2461861"/>
                </a:lnTo>
                <a:lnTo>
                  <a:pt x="4070443" y="2474550"/>
                </a:lnTo>
                <a:lnTo>
                  <a:pt x="4016096" y="2486690"/>
                </a:lnTo>
                <a:lnTo>
                  <a:pt x="3961116" y="2498274"/>
                </a:lnTo>
                <a:lnTo>
                  <a:pt x="3905520" y="2509295"/>
                </a:lnTo>
                <a:lnTo>
                  <a:pt x="3849323" y="2519745"/>
                </a:lnTo>
                <a:lnTo>
                  <a:pt x="3792542" y="2529618"/>
                </a:lnTo>
                <a:lnTo>
                  <a:pt x="3735192" y="2538905"/>
                </a:lnTo>
                <a:lnTo>
                  <a:pt x="3677291" y="2547601"/>
                </a:lnTo>
                <a:lnTo>
                  <a:pt x="3618854" y="2555698"/>
                </a:lnTo>
                <a:lnTo>
                  <a:pt x="3559896" y="2563188"/>
                </a:lnTo>
                <a:lnTo>
                  <a:pt x="3500435" y="2570064"/>
                </a:lnTo>
                <a:lnTo>
                  <a:pt x="3440487" y="2576320"/>
                </a:lnTo>
                <a:lnTo>
                  <a:pt x="3380067" y="2581947"/>
                </a:lnTo>
                <a:lnTo>
                  <a:pt x="3319191" y="2586940"/>
                </a:lnTo>
                <a:lnTo>
                  <a:pt x="3257876" y="2591290"/>
                </a:lnTo>
                <a:lnTo>
                  <a:pt x="3196137" y="2594991"/>
                </a:lnTo>
                <a:lnTo>
                  <a:pt x="3133992" y="2598035"/>
                </a:lnTo>
                <a:lnTo>
                  <a:pt x="3071455" y="2600415"/>
                </a:lnTo>
                <a:lnTo>
                  <a:pt x="3008544" y="2602124"/>
                </a:lnTo>
                <a:lnTo>
                  <a:pt x="2945273" y="2603154"/>
                </a:lnTo>
                <a:lnTo>
                  <a:pt x="2881660" y="260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97800" y="2908300"/>
            <a:ext cx="3914775" cy="1803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5100" marR="5080" indent="-152400">
              <a:lnSpc>
                <a:spcPts val="4600"/>
              </a:lnSpc>
              <a:spcBef>
                <a:spcPts val="420"/>
              </a:spcBef>
            </a:pPr>
            <a:r>
              <a:rPr dirty="0" sz="4000" spc="-190">
                <a:latin typeface="Arial"/>
                <a:cs typeface="Arial"/>
              </a:rPr>
              <a:t>app-to-app </a:t>
            </a:r>
            <a:r>
              <a:rPr dirty="0" sz="4000" spc="-195">
                <a:latin typeface="Arial"/>
                <a:cs typeface="Arial"/>
              </a:rPr>
              <a:t>comm  </a:t>
            </a:r>
            <a:r>
              <a:rPr dirty="0" sz="4000" spc="-254">
                <a:latin typeface="Arial"/>
                <a:cs typeface="Arial"/>
              </a:rPr>
              <a:t>(e.g., </a:t>
            </a:r>
            <a:r>
              <a:rPr dirty="0" sz="4000" spc="-300">
                <a:latin typeface="Arial"/>
                <a:cs typeface="Arial"/>
              </a:rPr>
              <a:t>HTTP,</a:t>
            </a:r>
            <a:r>
              <a:rPr dirty="0" sz="4000" spc="-615">
                <a:latin typeface="Arial"/>
                <a:cs typeface="Arial"/>
              </a:rPr>
              <a:t> </a:t>
            </a:r>
            <a:r>
              <a:rPr dirty="0" sz="4000" spc="-430">
                <a:latin typeface="Arial"/>
                <a:cs typeface="Arial"/>
              </a:rPr>
              <a:t>XMPP,</a:t>
            </a:r>
            <a:endParaRPr sz="4000">
              <a:latin typeface="Arial"/>
              <a:cs typeface="Arial"/>
            </a:endParaRPr>
          </a:p>
          <a:p>
            <a:pPr marL="1320800">
              <a:lnSpc>
                <a:spcPts val="4480"/>
              </a:lnSpc>
            </a:pPr>
            <a:r>
              <a:rPr dirty="0" sz="4000" spc="-350">
                <a:latin typeface="Arial"/>
                <a:cs typeface="Arial"/>
              </a:rPr>
              <a:t>SMTP)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85000" y="6172200"/>
            <a:ext cx="5104130" cy="170688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397000" marR="5080" indent="-1384300">
              <a:lnSpc>
                <a:spcPct val="86000"/>
              </a:lnSpc>
              <a:spcBef>
                <a:spcPts val="1360"/>
              </a:spcBef>
            </a:pPr>
            <a:r>
              <a:rPr dirty="0" baseline="-2222" sz="11250" spc="-15">
                <a:latin typeface="Arial"/>
                <a:cs typeface="Arial"/>
              </a:rPr>
              <a:t>} </a:t>
            </a:r>
            <a:r>
              <a:rPr dirty="0" sz="4200" spc="-165">
                <a:latin typeface="Arial"/>
                <a:cs typeface="Arial"/>
              </a:rPr>
              <a:t>Electrical</a:t>
            </a:r>
            <a:r>
              <a:rPr dirty="0" sz="4200" spc="-765">
                <a:latin typeface="Arial"/>
                <a:cs typeface="Arial"/>
              </a:rPr>
              <a:t> </a:t>
            </a:r>
            <a:r>
              <a:rPr dirty="0" sz="4200" spc="-265">
                <a:latin typeface="Arial"/>
                <a:cs typeface="Arial"/>
              </a:rPr>
              <a:t>Engineering  </a:t>
            </a:r>
            <a:r>
              <a:rPr dirty="0" sz="4200" spc="-70">
                <a:latin typeface="Arial"/>
                <a:cs typeface="Arial"/>
              </a:rPr>
              <a:t>(Or,</a:t>
            </a:r>
            <a:r>
              <a:rPr dirty="0" sz="4200" spc="-430">
                <a:latin typeface="Arial"/>
                <a:cs typeface="Arial"/>
              </a:rPr>
              <a:t> </a:t>
            </a:r>
            <a:r>
              <a:rPr dirty="0" sz="4200" spc="-250">
                <a:latin typeface="Arial"/>
                <a:cs typeface="Arial"/>
              </a:rPr>
              <a:t>physics!)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3000" y="317500"/>
            <a:ext cx="564388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75" b="1">
                <a:latin typeface="Calibri"/>
                <a:cs typeface="Calibri"/>
              </a:rPr>
              <a:t>Layering</a:t>
            </a:r>
            <a:r>
              <a:rPr dirty="0" sz="6400" spc="265" b="1">
                <a:latin typeface="Calibri"/>
                <a:cs typeface="Calibri"/>
              </a:rPr>
              <a:t> </a:t>
            </a:r>
            <a:r>
              <a:rPr dirty="0" sz="6400" spc="155" b="1">
                <a:latin typeface="Calibri"/>
                <a:cs typeface="Calibri"/>
              </a:rPr>
              <a:t>(cont.)</a:t>
            </a:r>
            <a:endParaRPr sz="6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358900"/>
            <a:ext cx="1108075" cy="3926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600" spc="-25" b="0">
                <a:latin typeface="Arial"/>
                <a:cs typeface="Arial"/>
              </a:rPr>
              <a:t>}</a:t>
            </a:r>
            <a:endParaRPr sz="25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2300" y="3378200"/>
            <a:ext cx="404114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1255" algn="l"/>
              </a:tabLst>
            </a:pPr>
            <a:r>
              <a:rPr dirty="0" sz="4200" spc="-45">
                <a:latin typeface="Arial"/>
                <a:cs typeface="Arial"/>
              </a:rPr>
              <a:t>C</a:t>
            </a:r>
            <a:r>
              <a:rPr dirty="0" sz="4200" spc="-40">
                <a:latin typeface="Arial"/>
                <a:cs typeface="Arial"/>
              </a:rPr>
              <a:t>o</a:t>
            </a:r>
            <a:r>
              <a:rPr dirty="0" sz="4200" spc="-95">
                <a:latin typeface="Arial"/>
                <a:cs typeface="Arial"/>
              </a:rPr>
              <a:t>mputer</a:t>
            </a:r>
            <a:r>
              <a:rPr dirty="0" sz="4200">
                <a:latin typeface="Arial"/>
                <a:cs typeface="Arial"/>
              </a:rPr>
              <a:t>	</a:t>
            </a:r>
            <a:r>
              <a:rPr dirty="0" sz="4200" spc="-385">
                <a:latin typeface="Arial"/>
                <a:cs typeface="Arial"/>
              </a:rPr>
              <a:t>Sci</a:t>
            </a:r>
            <a:r>
              <a:rPr dirty="0" sz="4200" spc="-290">
                <a:latin typeface="Arial"/>
                <a:cs typeface="Arial"/>
              </a:rPr>
              <a:t>ence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0" y="6172200"/>
            <a:ext cx="5104130" cy="170688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397000" marR="5080" indent="-1384300">
              <a:lnSpc>
                <a:spcPct val="86000"/>
              </a:lnSpc>
              <a:spcBef>
                <a:spcPts val="1360"/>
              </a:spcBef>
            </a:pPr>
            <a:r>
              <a:rPr dirty="0" baseline="-2222" sz="11250" spc="-15">
                <a:latin typeface="Arial"/>
                <a:cs typeface="Arial"/>
              </a:rPr>
              <a:t>} </a:t>
            </a:r>
            <a:r>
              <a:rPr dirty="0" sz="4200" spc="-165">
                <a:latin typeface="Arial"/>
                <a:cs typeface="Arial"/>
              </a:rPr>
              <a:t>Electrical</a:t>
            </a:r>
            <a:r>
              <a:rPr dirty="0" sz="4200" spc="-765">
                <a:latin typeface="Arial"/>
                <a:cs typeface="Arial"/>
              </a:rPr>
              <a:t> </a:t>
            </a:r>
            <a:r>
              <a:rPr dirty="0" sz="4200" spc="-265">
                <a:latin typeface="Arial"/>
                <a:cs typeface="Arial"/>
              </a:rPr>
              <a:t>Engineering  </a:t>
            </a:r>
            <a:r>
              <a:rPr dirty="0" sz="4200" spc="-70">
                <a:latin typeface="Arial"/>
                <a:cs typeface="Arial"/>
              </a:rPr>
              <a:t>(Or,</a:t>
            </a:r>
            <a:r>
              <a:rPr dirty="0" sz="4200" spc="-430">
                <a:latin typeface="Arial"/>
                <a:cs typeface="Arial"/>
              </a:rPr>
              <a:t> </a:t>
            </a:r>
            <a:r>
              <a:rPr dirty="0" sz="4200" spc="-250">
                <a:latin typeface="Arial"/>
                <a:cs typeface="Arial"/>
              </a:rPr>
              <a:t>physics!)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3000" y="317500"/>
            <a:ext cx="564388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75" b="1">
                <a:latin typeface="Calibri"/>
                <a:cs typeface="Calibri"/>
              </a:rPr>
              <a:t>Layering</a:t>
            </a:r>
            <a:r>
              <a:rPr dirty="0" sz="6400" spc="265" b="1">
                <a:latin typeface="Calibri"/>
                <a:cs typeface="Calibri"/>
              </a:rPr>
              <a:t> </a:t>
            </a:r>
            <a:r>
              <a:rPr dirty="0" sz="6400" spc="155" b="1">
                <a:latin typeface="Calibri"/>
                <a:cs typeface="Calibri"/>
              </a:rPr>
              <a:t>(cont.)</a:t>
            </a:r>
            <a:endParaRPr sz="6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800" y="2247900"/>
          <a:ext cx="5829300" cy="524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</a:tblGrid>
              <a:tr h="1043939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09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1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358900"/>
            <a:ext cx="1108075" cy="3926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600" spc="-25" b="0">
                <a:latin typeface="Arial"/>
                <a:cs typeface="Arial"/>
              </a:rPr>
              <a:t>}</a:t>
            </a:r>
            <a:endParaRPr sz="25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2300" y="3378200"/>
            <a:ext cx="404114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1255" algn="l"/>
              </a:tabLst>
            </a:pPr>
            <a:r>
              <a:rPr dirty="0" sz="4200" spc="-45">
                <a:latin typeface="Arial"/>
                <a:cs typeface="Arial"/>
              </a:rPr>
              <a:t>C</a:t>
            </a:r>
            <a:r>
              <a:rPr dirty="0" sz="4200" spc="-40">
                <a:latin typeface="Arial"/>
                <a:cs typeface="Arial"/>
              </a:rPr>
              <a:t>o</a:t>
            </a:r>
            <a:r>
              <a:rPr dirty="0" sz="4200" spc="-95">
                <a:latin typeface="Arial"/>
                <a:cs typeface="Arial"/>
              </a:rPr>
              <a:t>mputer</a:t>
            </a:r>
            <a:r>
              <a:rPr dirty="0" sz="4200">
                <a:latin typeface="Arial"/>
                <a:cs typeface="Arial"/>
              </a:rPr>
              <a:t>	</a:t>
            </a:r>
            <a:r>
              <a:rPr dirty="0" sz="4200" spc="-385">
                <a:latin typeface="Arial"/>
                <a:cs typeface="Arial"/>
              </a:rPr>
              <a:t>Sci</a:t>
            </a:r>
            <a:r>
              <a:rPr dirty="0" sz="4200" spc="-290">
                <a:latin typeface="Arial"/>
                <a:cs typeface="Arial"/>
              </a:rPr>
              <a:t>ence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0" y="5130800"/>
            <a:ext cx="5408295" cy="274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600"/>
              </a:lnSpc>
              <a:spcBef>
                <a:spcPts val="100"/>
              </a:spcBef>
              <a:tabLst>
                <a:tab pos="2916555" algn="l"/>
              </a:tabLst>
            </a:pPr>
            <a:r>
              <a:rPr dirty="0" baseline="-3703" sz="11250" spc="-15">
                <a:latin typeface="Arial"/>
                <a:cs typeface="Arial"/>
              </a:rPr>
              <a:t>}</a:t>
            </a:r>
            <a:r>
              <a:rPr dirty="0" baseline="-3703" sz="11250" spc="-1027">
                <a:latin typeface="Arial"/>
                <a:cs typeface="Arial"/>
              </a:rPr>
              <a:t> </a:t>
            </a:r>
            <a:r>
              <a:rPr dirty="0" sz="4200" spc="-45">
                <a:latin typeface="Arial"/>
                <a:cs typeface="Arial"/>
              </a:rPr>
              <a:t>C</a:t>
            </a:r>
            <a:r>
              <a:rPr dirty="0" sz="4200" spc="-40">
                <a:latin typeface="Arial"/>
                <a:cs typeface="Arial"/>
              </a:rPr>
              <a:t>o</a:t>
            </a:r>
            <a:r>
              <a:rPr dirty="0" sz="4200" spc="-95">
                <a:latin typeface="Arial"/>
                <a:cs typeface="Arial"/>
              </a:rPr>
              <a:t>mputer</a:t>
            </a:r>
            <a:r>
              <a:rPr dirty="0" sz="4200">
                <a:latin typeface="Arial"/>
                <a:cs typeface="Arial"/>
              </a:rPr>
              <a:t>	</a:t>
            </a:r>
            <a:r>
              <a:rPr dirty="0" sz="4200" spc="-509">
                <a:latin typeface="Arial"/>
                <a:cs typeface="Arial"/>
              </a:rPr>
              <a:t>En</a:t>
            </a:r>
            <a:r>
              <a:rPr dirty="0" sz="4200" spc="-470">
                <a:latin typeface="Arial"/>
                <a:cs typeface="Arial"/>
              </a:rPr>
              <a:t>g</a:t>
            </a:r>
            <a:r>
              <a:rPr dirty="0" sz="4200" spc="-20">
                <a:latin typeface="Arial"/>
                <a:cs typeface="Arial"/>
              </a:rPr>
              <a:t>i</a:t>
            </a:r>
            <a:r>
              <a:rPr dirty="0" sz="4200" spc="-130">
                <a:latin typeface="Arial"/>
                <a:cs typeface="Arial"/>
              </a:rPr>
              <a:t>neeri</a:t>
            </a:r>
            <a:r>
              <a:rPr dirty="0" sz="4200" spc="-390">
                <a:latin typeface="Arial"/>
                <a:cs typeface="Arial"/>
              </a:rPr>
              <a:t>ng</a:t>
            </a:r>
            <a:endParaRPr sz="4200">
              <a:latin typeface="Arial"/>
              <a:cs typeface="Arial"/>
            </a:endParaRPr>
          </a:p>
          <a:p>
            <a:pPr marL="1397000" marR="308610" indent="-1384300">
              <a:lnSpc>
                <a:spcPct val="86000"/>
              </a:lnSpc>
              <a:spcBef>
                <a:spcPts val="860"/>
              </a:spcBef>
            </a:pPr>
            <a:r>
              <a:rPr dirty="0" baseline="-2222" sz="11250" spc="-15">
                <a:latin typeface="Arial"/>
                <a:cs typeface="Arial"/>
              </a:rPr>
              <a:t>} </a:t>
            </a:r>
            <a:r>
              <a:rPr dirty="0" sz="4200" spc="-165">
                <a:latin typeface="Arial"/>
                <a:cs typeface="Arial"/>
              </a:rPr>
              <a:t>Electrical</a:t>
            </a:r>
            <a:r>
              <a:rPr dirty="0" sz="4200" spc="-765">
                <a:latin typeface="Arial"/>
                <a:cs typeface="Arial"/>
              </a:rPr>
              <a:t> </a:t>
            </a:r>
            <a:r>
              <a:rPr dirty="0" sz="4200" spc="-265">
                <a:latin typeface="Arial"/>
                <a:cs typeface="Arial"/>
              </a:rPr>
              <a:t>Engineering  </a:t>
            </a:r>
            <a:r>
              <a:rPr dirty="0" sz="4200" spc="-70">
                <a:latin typeface="Arial"/>
                <a:cs typeface="Arial"/>
              </a:rPr>
              <a:t>(Or,</a:t>
            </a:r>
            <a:r>
              <a:rPr dirty="0" sz="4200" spc="-430">
                <a:latin typeface="Arial"/>
                <a:cs typeface="Arial"/>
              </a:rPr>
              <a:t> </a:t>
            </a:r>
            <a:r>
              <a:rPr dirty="0" sz="4200" spc="-250">
                <a:latin typeface="Arial"/>
                <a:cs typeface="Arial"/>
              </a:rPr>
              <a:t>physics!)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000" y="4445000"/>
          <a:ext cx="6932295" cy="426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195"/>
              </a:tblGrid>
              <a:tr h="84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8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74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7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44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8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317500"/>
            <a:ext cx="759015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0"/>
              <a:t>is </a:t>
            </a:r>
            <a:r>
              <a:rPr dirty="0" spc="80"/>
              <a:t>the</a:t>
            </a:r>
            <a:r>
              <a:rPr dirty="0" spc="600"/>
              <a:t> </a:t>
            </a:r>
            <a:r>
              <a:rPr dirty="0" spc="35"/>
              <a:t>Internet?</a:t>
            </a:r>
          </a:p>
        </p:txBody>
      </p:sp>
      <p:sp>
        <p:nvSpPr>
          <p:cNvPr id="3" name="object 3"/>
          <p:cNvSpPr/>
          <p:nvPr/>
        </p:nvSpPr>
        <p:spPr>
          <a:xfrm>
            <a:off x="1130300" y="1689100"/>
            <a:ext cx="70485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34448" y="6749011"/>
            <a:ext cx="4773930" cy="1612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4769" marR="332105">
              <a:lnSpc>
                <a:spcPts val="3900"/>
              </a:lnSpc>
              <a:spcBef>
                <a:spcPts val="535"/>
              </a:spcBef>
            </a:pPr>
            <a:r>
              <a:rPr dirty="0" sz="3400" spc="-120">
                <a:latin typeface="Arial"/>
                <a:cs typeface="Arial"/>
              </a:rPr>
              <a:t>CAIDA’s </a:t>
            </a:r>
            <a:r>
              <a:rPr dirty="0" sz="3400" spc="-260">
                <a:latin typeface="Arial"/>
                <a:cs typeface="Arial"/>
              </a:rPr>
              <a:t>IPv4 </a:t>
            </a:r>
            <a:r>
              <a:rPr dirty="0" sz="3400" spc="-204">
                <a:latin typeface="Arial"/>
                <a:cs typeface="Arial"/>
              </a:rPr>
              <a:t>AS-level  </a:t>
            </a:r>
            <a:r>
              <a:rPr dirty="0" sz="3400" spc="-55">
                <a:latin typeface="Arial"/>
                <a:cs typeface="Arial"/>
              </a:rPr>
              <a:t>Internet </a:t>
            </a:r>
            <a:r>
              <a:rPr dirty="0" sz="3400" spc="-165">
                <a:latin typeface="Arial"/>
                <a:cs typeface="Arial"/>
              </a:rPr>
              <a:t>Graph,</a:t>
            </a:r>
            <a:r>
              <a:rPr dirty="0" sz="3400" spc="-335">
                <a:latin typeface="Arial"/>
                <a:cs typeface="Arial"/>
              </a:rPr>
              <a:t> </a:t>
            </a:r>
            <a:r>
              <a:rPr dirty="0" sz="3400" spc="-165">
                <a:latin typeface="Arial"/>
                <a:cs typeface="Arial"/>
              </a:rPr>
              <a:t>February  </a:t>
            </a:r>
            <a:r>
              <a:rPr dirty="0" sz="3400" spc="-195">
                <a:latin typeface="Arial"/>
                <a:cs typeface="Arial"/>
              </a:rPr>
              <a:t>2017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5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Layering</a:t>
            </a:r>
            <a:r>
              <a:rPr dirty="0" spc="265"/>
              <a:t> </a:t>
            </a:r>
            <a:r>
              <a:rPr dirty="0" spc="155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000" y="1917700"/>
          <a:ext cx="6932295" cy="6790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195"/>
              </a:tblGrid>
              <a:tr h="844101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3600" spc="-180">
                          <a:latin typeface="Arial"/>
                          <a:cs typeface="Arial"/>
                        </a:rPr>
                        <a:t>Religion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4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3600" spc="-145">
                          <a:latin typeface="Arial"/>
                          <a:cs typeface="Arial"/>
                        </a:rPr>
                        <a:t>Politics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1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3600" spc="-195">
                          <a:latin typeface="Arial"/>
                          <a:cs typeface="Arial"/>
                        </a:rPr>
                        <a:t>Money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4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3600" spc="-105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44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8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3600" spc="-12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174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7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3600" spc="25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35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44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488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3600" spc="-285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2018-10-08T21:44:39Z</dcterms:created>
  <dcterms:modified xsi:type="dcterms:W3CDTF">2018-10-08T21:44:39Z</dcterms:modified>
</cp:coreProperties>
</file>