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96" y="7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94100" y="317500"/>
            <a:ext cx="5816600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spc="-135" dirty="0"/>
              <a:t>‹#›</a:t>
            </a:fld>
            <a:endParaRPr spc="-13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spc="-135" dirty="0"/>
              <a:t>‹#›</a:t>
            </a:fld>
            <a:endParaRPr spc="-13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spc="-135" dirty="0"/>
              <a:t>‹#›</a:t>
            </a:fld>
            <a:endParaRPr spc="-13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spc="-135" dirty="0"/>
              <a:t>‹#›</a:t>
            </a:fld>
            <a:endParaRPr spc="-13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spc="-135" dirty="0"/>
              <a:t>‹#›</a:t>
            </a:fld>
            <a:endParaRPr spc="-13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70780" y="317500"/>
            <a:ext cx="3063240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0600" y="3822700"/>
            <a:ext cx="9291955" cy="4678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28400" y="8965803"/>
            <a:ext cx="355600" cy="37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spc="-135" dirty="0"/>
              <a:t>‹#›</a:t>
            </a:fld>
            <a:endParaRPr spc="-13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232900"/>
            <a:ext cx="2794000" cy="508000"/>
          </a:xfrm>
          <a:custGeom>
            <a:avLst/>
            <a:gdLst/>
            <a:ahLst/>
            <a:cxnLst/>
            <a:rect l="l" t="t" r="r" b="b"/>
            <a:pathLst>
              <a:path w="2794000" h="508000">
                <a:moveTo>
                  <a:pt x="0" y="508000"/>
                </a:moveTo>
                <a:lnTo>
                  <a:pt x="0" y="0"/>
                </a:lnTo>
                <a:lnTo>
                  <a:pt x="2794000" y="0"/>
                </a:lnTo>
                <a:lnTo>
                  <a:pt x="2794000" y="508000"/>
                </a:lnTo>
                <a:lnTo>
                  <a:pt x="0" y="508000"/>
                </a:lnTo>
                <a:close/>
              </a:path>
            </a:pathLst>
          </a:custGeom>
          <a:solidFill>
            <a:srgbClr val="372A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58715"/>
            <a:ext cx="2981854" cy="2346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06900" y="8077200"/>
            <a:ext cx="6847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65" dirty="0">
                <a:solidFill>
                  <a:srgbClr val="011993"/>
                </a:solidFill>
                <a:latin typeface="Calibri"/>
                <a:cs typeface="Calibri"/>
              </a:rPr>
              <a:t>“Keep </a:t>
            </a:r>
            <a:r>
              <a:rPr sz="2400" i="1" spc="-130" dirty="0">
                <a:solidFill>
                  <a:srgbClr val="011993"/>
                </a:solidFill>
                <a:latin typeface="Calibri"/>
                <a:cs typeface="Calibri"/>
              </a:rPr>
              <a:t>your </a:t>
            </a:r>
            <a:r>
              <a:rPr sz="2400" i="1" spc="-125" dirty="0">
                <a:solidFill>
                  <a:srgbClr val="011993"/>
                </a:solidFill>
                <a:latin typeface="Calibri"/>
                <a:cs typeface="Calibri"/>
              </a:rPr>
              <a:t>eyes </a:t>
            </a:r>
            <a:r>
              <a:rPr sz="2400" i="1" spc="-135" dirty="0">
                <a:solidFill>
                  <a:srgbClr val="011993"/>
                </a:solidFill>
                <a:latin typeface="Calibri"/>
                <a:cs typeface="Calibri"/>
              </a:rPr>
              <a:t>on </a:t>
            </a:r>
            <a:r>
              <a:rPr sz="2400" i="1" spc="-114" dirty="0">
                <a:solidFill>
                  <a:srgbClr val="011993"/>
                </a:solidFill>
                <a:latin typeface="Calibri"/>
                <a:cs typeface="Calibri"/>
              </a:rPr>
              <a:t>the </a:t>
            </a:r>
            <a:r>
              <a:rPr sz="2400" i="1" spc="-130" dirty="0">
                <a:solidFill>
                  <a:srgbClr val="011993"/>
                </a:solidFill>
                <a:latin typeface="Calibri"/>
                <a:cs typeface="Calibri"/>
              </a:rPr>
              <a:t>road, your </a:t>
            </a:r>
            <a:r>
              <a:rPr sz="2400" i="1" spc="-110" dirty="0">
                <a:solidFill>
                  <a:srgbClr val="011993"/>
                </a:solidFill>
                <a:latin typeface="Calibri"/>
                <a:cs typeface="Calibri"/>
              </a:rPr>
              <a:t>hands </a:t>
            </a:r>
            <a:r>
              <a:rPr sz="2400" i="1" spc="-114" dirty="0">
                <a:solidFill>
                  <a:srgbClr val="011993"/>
                </a:solidFill>
                <a:latin typeface="Calibri"/>
                <a:cs typeface="Calibri"/>
              </a:rPr>
              <a:t>upon the </a:t>
            </a:r>
            <a:r>
              <a:rPr sz="2400" i="1" spc="-130" dirty="0">
                <a:solidFill>
                  <a:srgbClr val="011993"/>
                </a:solidFill>
                <a:latin typeface="Calibri"/>
                <a:cs typeface="Calibri"/>
              </a:rPr>
              <a:t>wheel</a:t>
            </a:r>
            <a:r>
              <a:rPr sz="2400" i="1" spc="200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2400" i="1" spc="-160" dirty="0">
                <a:solidFill>
                  <a:srgbClr val="011993"/>
                </a:solidFill>
                <a:latin typeface="Calibri"/>
                <a:cs typeface="Calibri"/>
              </a:rPr>
              <a:t>...”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8500" y="3937000"/>
            <a:ext cx="4123690" cy="3075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210"/>
              </a:lnSpc>
              <a:spcBef>
                <a:spcPts val="100"/>
              </a:spcBef>
            </a:pPr>
            <a:r>
              <a:rPr sz="3600" spc="-130" dirty="0">
                <a:solidFill>
                  <a:srgbClr val="011993"/>
                </a:solidFill>
                <a:latin typeface="Arial"/>
                <a:cs typeface="Arial"/>
              </a:rPr>
              <a:t>Mark</a:t>
            </a:r>
            <a:r>
              <a:rPr sz="3600" spc="-375" dirty="0">
                <a:solidFill>
                  <a:srgbClr val="011993"/>
                </a:solidFill>
                <a:latin typeface="Arial"/>
                <a:cs typeface="Arial"/>
              </a:rPr>
              <a:t> </a:t>
            </a:r>
            <a:r>
              <a:rPr sz="3600" spc="-155" dirty="0">
                <a:solidFill>
                  <a:srgbClr val="011993"/>
                </a:solidFill>
                <a:latin typeface="Arial"/>
                <a:cs typeface="Arial"/>
              </a:rPr>
              <a:t>Allman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ts val="4210"/>
              </a:lnSpc>
            </a:pPr>
            <a:r>
              <a:rPr sz="3600" i="1" spc="-120" dirty="0">
                <a:solidFill>
                  <a:srgbClr val="011993"/>
                </a:solidFill>
                <a:latin typeface="Calibri"/>
                <a:cs typeface="Calibri"/>
              </a:rPr>
              <a:t>mark.allman@case.edu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/>
              <a:cs typeface="Times New Roman"/>
            </a:endParaRPr>
          </a:p>
          <a:p>
            <a:pPr algn="ctr">
              <a:lnSpc>
                <a:spcPts val="4210"/>
              </a:lnSpc>
              <a:spcBef>
                <a:spcPts val="2465"/>
              </a:spcBef>
            </a:pPr>
            <a:r>
              <a:rPr sz="3600" spc="-505" dirty="0">
                <a:solidFill>
                  <a:srgbClr val="011993"/>
                </a:solidFill>
                <a:latin typeface="Arial"/>
                <a:cs typeface="Arial"/>
              </a:rPr>
              <a:t>EECS</a:t>
            </a:r>
            <a:r>
              <a:rPr sz="3600" spc="-15" dirty="0">
                <a:solidFill>
                  <a:srgbClr val="011993"/>
                </a:solidFill>
                <a:latin typeface="Arial"/>
                <a:cs typeface="Arial"/>
              </a:rPr>
              <a:t> </a:t>
            </a:r>
            <a:r>
              <a:rPr sz="3600" spc="-175" dirty="0">
                <a:solidFill>
                  <a:srgbClr val="011993"/>
                </a:solidFill>
                <a:latin typeface="Arial"/>
                <a:cs typeface="Arial"/>
              </a:rPr>
              <a:t>325/425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ts val="4210"/>
              </a:lnSpc>
            </a:pPr>
            <a:r>
              <a:rPr sz="3600" spc="-254" dirty="0">
                <a:solidFill>
                  <a:srgbClr val="011993"/>
                </a:solidFill>
                <a:latin typeface="Arial"/>
                <a:cs typeface="Arial"/>
              </a:rPr>
              <a:t>Fall</a:t>
            </a:r>
            <a:r>
              <a:rPr sz="3600" spc="-15" dirty="0">
                <a:solidFill>
                  <a:srgbClr val="011993"/>
                </a:solidFill>
                <a:latin typeface="Arial"/>
                <a:cs typeface="Arial"/>
              </a:rPr>
              <a:t> </a:t>
            </a:r>
            <a:r>
              <a:rPr sz="3600" spc="-204" dirty="0">
                <a:solidFill>
                  <a:srgbClr val="011993"/>
                </a:solidFill>
                <a:latin typeface="Arial"/>
                <a:cs typeface="Arial"/>
              </a:rPr>
              <a:t>2018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86100" y="850900"/>
            <a:ext cx="9563100" cy="166116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911600" marR="5080" indent="-3898900">
              <a:lnSpc>
                <a:spcPts val="6400"/>
              </a:lnSpc>
              <a:spcBef>
                <a:spcPts val="380"/>
              </a:spcBef>
            </a:pPr>
            <a:r>
              <a:rPr sz="5400" spc="-285" dirty="0">
                <a:solidFill>
                  <a:srgbClr val="011993"/>
                </a:solidFill>
              </a:rPr>
              <a:t>Computer </a:t>
            </a:r>
            <a:r>
              <a:rPr sz="5400" spc="-330" dirty="0">
                <a:solidFill>
                  <a:srgbClr val="011993"/>
                </a:solidFill>
              </a:rPr>
              <a:t>Networks </a:t>
            </a:r>
            <a:r>
              <a:rPr sz="5400" spc="-360" dirty="0">
                <a:solidFill>
                  <a:srgbClr val="011993"/>
                </a:solidFill>
              </a:rPr>
              <a:t>Overview,  Day</a:t>
            </a:r>
            <a:r>
              <a:rPr sz="5400" spc="-90" dirty="0">
                <a:solidFill>
                  <a:srgbClr val="011993"/>
                </a:solidFill>
              </a:rPr>
              <a:t> </a:t>
            </a:r>
            <a:r>
              <a:rPr sz="5400" spc="-590" dirty="0">
                <a:solidFill>
                  <a:srgbClr val="011993"/>
                </a:solidFill>
              </a:rPr>
              <a:t>2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Layering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1500" y="2527300"/>
            <a:ext cx="5626100" cy="2603500"/>
          </a:xfrm>
          <a:custGeom>
            <a:avLst/>
            <a:gdLst/>
            <a:ahLst/>
            <a:cxnLst/>
            <a:rect l="l" t="t" r="r" b="b"/>
            <a:pathLst>
              <a:path w="5626100" h="2603500">
                <a:moveTo>
                  <a:pt x="2881660" y="2603500"/>
                </a:moveTo>
                <a:lnTo>
                  <a:pt x="2818047" y="2603154"/>
                </a:lnTo>
                <a:lnTo>
                  <a:pt x="2754776" y="2602124"/>
                </a:lnTo>
                <a:lnTo>
                  <a:pt x="2691865" y="2600415"/>
                </a:lnTo>
                <a:lnTo>
                  <a:pt x="2629328" y="2598035"/>
                </a:lnTo>
                <a:lnTo>
                  <a:pt x="2567182" y="2594991"/>
                </a:lnTo>
                <a:lnTo>
                  <a:pt x="2505444" y="2591290"/>
                </a:lnTo>
                <a:lnTo>
                  <a:pt x="2444129" y="2586940"/>
                </a:lnTo>
                <a:lnTo>
                  <a:pt x="2383253" y="2581947"/>
                </a:lnTo>
                <a:lnTo>
                  <a:pt x="2322833" y="2576320"/>
                </a:lnTo>
                <a:lnTo>
                  <a:pt x="2262884" y="2570064"/>
                </a:lnTo>
                <a:lnTo>
                  <a:pt x="2203423" y="2563188"/>
                </a:lnTo>
                <a:lnTo>
                  <a:pt x="2144466" y="2555698"/>
                </a:lnTo>
                <a:lnTo>
                  <a:pt x="2086029" y="2547601"/>
                </a:lnTo>
                <a:lnTo>
                  <a:pt x="2028127" y="2538905"/>
                </a:lnTo>
                <a:lnTo>
                  <a:pt x="1970778" y="2529618"/>
                </a:lnTo>
                <a:lnTo>
                  <a:pt x="1913997" y="2519745"/>
                </a:lnTo>
                <a:lnTo>
                  <a:pt x="1857800" y="2509295"/>
                </a:lnTo>
                <a:lnTo>
                  <a:pt x="1802204" y="2498274"/>
                </a:lnTo>
                <a:lnTo>
                  <a:pt x="1747224" y="2486690"/>
                </a:lnTo>
                <a:lnTo>
                  <a:pt x="1692877" y="2474550"/>
                </a:lnTo>
                <a:lnTo>
                  <a:pt x="1639178" y="2461861"/>
                </a:lnTo>
                <a:lnTo>
                  <a:pt x="1586144" y="2448631"/>
                </a:lnTo>
                <a:lnTo>
                  <a:pt x="1533791" y="2434865"/>
                </a:lnTo>
                <a:lnTo>
                  <a:pt x="1482136" y="2420573"/>
                </a:lnTo>
                <a:lnTo>
                  <a:pt x="1431193" y="2405760"/>
                </a:lnTo>
                <a:lnTo>
                  <a:pt x="1380979" y="2390435"/>
                </a:lnTo>
                <a:lnTo>
                  <a:pt x="1331511" y="2374603"/>
                </a:lnTo>
                <a:lnTo>
                  <a:pt x="1282805" y="2358273"/>
                </a:lnTo>
                <a:lnTo>
                  <a:pt x="1234875" y="2341452"/>
                </a:lnTo>
                <a:lnTo>
                  <a:pt x="1187740" y="2324146"/>
                </a:lnTo>
                <a:lnTo>
                  <a:pt x="1141414" y="2306364"/>
                </a:lnTo>
                <a:lnTo>
                  <a:pt x="1095914" y="2288111"/>
                </a:lnTo>
                <a:lnTo>
                  <a:pt x="1051256" y="2269396"/>
                </a:lnTo>
                <a:lnTo>
                  <a:pt x="1007456" y="2250226"/>
                </a:lnTo>
                <a:lnTo>
                  <a:pt x="964530" y="2230607"/>
                </a:lnTo>
                <a:lnTo>
                  <a:pt x="922494" y="2210547"/>
                </a:lnTo>
                <a:lnTo>
                  <a:pt x="881365" y="2190054"/>
                </a:lnTo>
                <a:lnTo>
                  <a:pt x="841158" y="2169133"/>
                </a:lnTo>
                <a:lnTo>
                  <a:pt x="801890" y="2147793"/>
                </a:lnTo>
                <a:lnTo>
                  <a:pt x="763576" y="2126041"/>
                </a:lnTo>
                <a:lnTo>
                  <a:pt x="726234" y="2103884"/>
                </a:lnTo>
                <a:lnTo>
                  <a:pt x="689878" y="2081329"/>
                </a:lnTo>
                <a:lnTo>
                  <a:pt x="654525" y="2058383"/>
                </a:lnTo>
                <a:lnTo>
                  <a:pt x="620191" y="2035053"/>
                </a:lnTo>
                <a:lnTo>
                  <a:pt x="586892" y="2011347"/>
                </a:lnTo>
                <a:lnTo>
                  <a:pt x="554644" y="1987272"/>
                </a:lnTo>
                <a:lnTo>
                  <a:pt x="523464" y="1962835"/>
                </a:lnTo>
                <a:lnTo>
                  <a:pt x="493368" y="1938043"/>
                </a:lnTo>
                <a:lnTo>
                  <a:pt x="464371" y="1912903"/>
                </a:lnTo>
                <a:lnTo>
                  <a:pt x="409740" y="1861610"/>
                </a:lnTo>
                <a:lnTo>
                  <a:pt x="359700" y="1809013"/>
                </a:lnTo>
                <a:lnTo>
                  <a:pt x="314381" y="1755168"/>
                </a:lnTo>
                <a:lnTo>
                  <a:pt x="273911" y="1700135"/>
                </a:lnTo>
                <a:lnTo>
                  <a:pt x="238420" y="1643970"/>
                </a:lnTo>
                <a:lnTo>
                  <a:pt x="208035" y="1586731"/>
                </a:lnTo>
                <a:lnTo>
                  <a:pt x="182885" y="1528475"/>
                </a:lnTo>
                <a:lnTo>
                  <a:pt x="163101" y="1469260"/>
                </a:lnTo>
                <a:lnTo>
                  <a:pt x="148809" y="1409143"/>
                </a:lnTo>
                <a:lnTo>
                  <a:pt x="140140" y="1348182"/>
                </a:lnTo>
                <a:lnTo>
                  <a:pt x="137221" y="1286435"/>
                </a:lnTo>
                <a:lnTo>
                  <a:pt x="138646" y="1243206"/>
                </a:lnTo>
                <a:lnTo>
                  <a:pt x="142919" y="1200052"/>
                </a:lnTo>
                <a:lnTo>
                  <a:pt x="150041" y="1157047"/>
                </a:lnTo>
                <a:lnTo>
                  <a:pt x="160013" y="1114267"/>
                </a:lnTo>
                <a:lnTo>
                  <a:pt x="172833" y="1071786"/>
                </a:lnTo>
                <a:lnTo>
                  <a:pt x="188502" y="1029680"/>
                </a:lnTo>
                <a:lnTo>
                  <a:pt x="207019" y="988022"/>
                </a:lnTo>
                <a:lnTo>
                  <a:pt x="228386" y="946888"/>
                </a:lnTo>
                <a:lnTo>
                  <a:pt x="252602" y="906352"/>
                </a:lnTo>
                <a:lnTo>
                  <a:pt x="279666" y="866490"/>
                </a:lnTo>
                <a:lnTo>
                  <a:pt x="309580" y="827375"/>
                </a:lnTo>
                <a:lnTo>
                  <a:pt x="342342" y="789084"/>
                </a:lnTo>
                <a:lnTo>
                  <a:pt x="377953" y="751691"/>
                </a:lnTo>
                <a:lnTo>
                  <a:pt x="416413" y="715270"/>
                </a:lnTo>
                <a:lnTo>
                  <a:pt x="457722" y="679896"/>
                </a:lnTo>
                <a:lnTo>
                  <a:pt x="501880" y="645644"/>
                </a:lnTo>
                <a:lnTo>
                  <a:pt x="548887" y="612590"/>
                </a:lnTo>
                <a:lnTo>
                  <a:pt x="0" y="0"/>
                </a:lnTo>
                <a:lnTo>
                  <a:pt x="1280737" y="245036"/>
                </a:lnTo>
                <a:lnTo>
                  <a:pt x="1323886" y="230859"/>
                </a:lnTo>
                <a:lnTo>
                  <a:pt x="1367562" y="217046"/>
                </a:lnTo>
                <a:lnTo>
                  <a:pt x="1411757" y="203604"/>
                </a:lnTo>
                <a:lnTo>
                  <a:pt x="1456463" y="190537"/>
                </a:lnTo>
                <a:lnTo>
                  <a:pt x="1501672" y="177852"/>
                </a:lnTo>
                <a:lnTo>
                  <a:pt x="1547374" y="165554"/>
                </a:lnTo>
                <a:lnTo>
                  <a:pt x="1593563" y="153648"/>
                </a:lnTo>
                <a:lnTo>
                  <a:pt x="1640229" y="142140"/>
                </a:lnTo>
                <a:lnTo>
                  <a:pt x="1687364" y="131036"/>
                </a:lnTo>
                <a:lnTo>
                  <a:pt x="1734960" y="120342"/>
                </a:lnTo>
                <a:lnTo>
                  <a:pt x="1783008" y="110063"/>
                </a:lnTo>
                <a:lnTo>
                  <a:pt x="1831500" y="100204"/>
                </a:lnTo>
                <a:lnTo>
                  <a:pt x="1880427" y="90772"/>
                </a:lnTo>
                <a:lnTo>
                  <a:pt x="1929782" y="81771"/>
                </a:lnTo>
                <a:lnTo>
                  <a:pt x="1979555" y="73208"/>
                </a:lnTo>
                <a:lnTo>
                  <a:pt x="2029739" y="65088"/>
                </a:lnTo>
                <a:lnTo>
                  <a:pt x="2080325" y="57416"/>
                </a:lnTo>
                <a:lnTo>
                  <a:pt x="2131304" y="50199"/>
                </a:lnTo>
                <a:lnTo>
                  <a:pt x="2182669" y="43442"/>
                </a:lnTo>
                <a:lnTo>
                  <a:pt x="2234411" y="37150"/>
                </a:lnTo>
                <a:lnTo>
                  <a:pt x="2286521" y="31329"/>
                </a:lnTo>
                <a:lnTo>
                  <a:pt x="2338991" y="25985"/>
                </a:lnTo>
                <a:lnTo>
                  <a:pt x="2391813" y="21124"/>
                </a:lnTo>
                <a:lnTo>
                  <a:pt x="2444979" y="16750"/>
                </a:lnTo>
                <a:lnTo>
                  <a:pt x="2498479" y="12870"/>
                </a:lnTo>
                <a:lnTo>
                  <a:pt x="2552306" y="9489"/>
                </a:lnTo>
                <a:lnTo>
                  <a:pt x="2606452" y="6613"/>
                </a:lnTo>
                <a:lnTo>
                  <a:pt x="2660907" y="4247"/>
                </a:lnTo>
                <a:lnTo>
                  <a:pt x="2715664" y="2397"/>
                </a:lnTo>
                <a:lnTo>
                  <a:pt x="2770714" y="1069"/>
                </a:lnTo>
                <a:lnTo>
                  <a:pt x="2826049" y="268"/>
                </a:lnTo>
                <a:lnTo>
                  <a:pt x="2881660" y="0"/>
                </a:lnTo>
                <a:lnTo>
                  <a:pt x="2946179" y="354"/>
                </a:lnTo>
                <a:lnTo>
                  <a:pt x="3010346" y="1414"/>
                </a:lnTo>
                <a:lnTo>
                  <a:pt x="3074143" y="3170"/>
                </a:lnTo>
                <a:lnTo>
                  <a:pt x="3137554" y="5615"/>
                </a:lnTo>
                <a:lnTo>
                  <a:pt x="3200561" y="8740"/>
                </a:lnTo>
                <a:lnTo>
                  <a:pt x="3263148" y="12537"/>
                </a:lnTo>
                <a:lnTo>
                  <a:pt x="3325298" y="16999"/>
                </a:lnTo>
                <a:lnTo>
                  <a:pt x="3386995" y="22117"/>
                </a:lnTo>
                <a:lnTo>
                  <a:pt x="3448221" y="27884"/>
                </a:lnTo>
                <a:lnTo>
                  <a:pt x="3508960" y="34290"/>
                </a:lnTo>
                <a:lnTo>
                  <a:pt x="3569195" y="41329"/>
                </a:lnTo>
                <a:lnTo>
                  <a:pt x="3628909" y="48992"/>
                </a:lnTo>
                <a:lnTo>
                  <a:pt x="3688085" y="57272"/>
                </a:lnTo>
                <a:lnTo>
                  <a:pt x="3746707" y="66159"/>
                </a:lnTo>
                <a:lnTo>
                  <a:pt x="3804757" y="75647"/>
                </a:lnTo>
                <a:lnTo>
                  <a:pt x="3862220" y="85726"/>
                </a:lnTo>
                <a:lnTo>
                  <a:pt x="3919077" y="96390"/>
                </a:lnTo>
                <a:lnTo>
                  <a:pt x="3975313" y="107630"/>
                </a:lnTo>
                <a:lnTo>
                  <a:pt x="4030910" y="119437"/>
                </a:lnTo>
                <a:lnTo>
                  <a:pt x="4085852" y="131805"/>
                </a:lnTo>
                <a:lnTo>
                  <a:pt x="4140122" y="144724"/>
                </a:lnTo>
                <a:lnTo>
                  <a:pt x="4193703" y="158187"/>
                </a:lnTo>
                <a:lnTo>
                  <a:pt x="4246579" y="172186"/>
                </a:lnTo>
                <a:lnTo>
                  <a:pt x="4298731" y="186713"/>
                </a:lnTo>
                <a:lnTo>
                  <a:pt x="4350145" y="201759"/>
                </a:lnTo>
                <a:lnTo>
                  <a:pt x="4400802" y="217317"/>
                </a:lnTo>
                <a:lnTo>
                  <a:pt x="4450686" y="233379"/>
                </a:lnTo>
                <a:lnTo>
                  <a:pt x="4499781" y="249936"/>
                </a:lnTo>
                <a:lnTo>
                  <a:pt x="4548069" y="266981"/>
                </a:lnTo>
                <a:lnTo>
                  <a:pt x="4595534" y="284505"/>
                </a:lnTo>
                <a:lnTo>
                  <a:pt x="4642159" y="302501"/>
                </a:lnTo>
                <a:lnTo>
                  <a:pt x="4687926" y="320961"/>
                </a:lnTo>
                <a:lnTo>
                  <a:pt x="4732820" y="339875"/>
                </a:lnTo>
                <a:lnTo>
                  <a:pt x="4776824" y="359238"/>
                </a:lnTo>
                <a:lnTo>
                  <a:pt x="4819920" y="379039"/>
                </a:lnTo>
                <a:lnTo>
                  <a:pt x="4862092" y="399272"/>
                </a:lnTo>
                <a:lnTo>
                  <a:pt x="4903323" y="419928"/>
                </a:lnTo>
                <a:lnTo>
                  <a:pt x="4943596" y="440999"/>
                </a:lnTo>
                <a:lnTo>
                  <a:pt x="4982895" y="462478"/>
                </a:lnTo>
                <a:lnTo>
                  <a:pt x="5021202" y="484356"/>
                </a:lnTo>
                <a:lnTo>
                  <a:pt x="5058501" y="506625"/>
                </a:lnTo>
                <a:lnTo>
                  <a:pt x="5094776" y="529276"/>
                </a:lnTo>
                <a:lnTo>
                  <a:pt x="5130008" y="552303"/>
                </a:lnTo>
                <a:lnTo>
                  <a:pt x="5164182" y="575697"/>
                </a:lnTo>
                <a:lnTo>
                  <a:pt x="5197281" y="599450"/>
                </a:lnTo>
                <a:lnTo>
                  <a:pt x="5229287" y="623554"/>
                </a:lnTo>
                <a:lnTo>
                  <a:pt x="5260184" y="648001"/>
                </a:lnTo>
                <a:lnTo>
                  <a:pt x="5289956" y="672783"/>
                </a:lnTo>
                <a:lnTo>
                  <a:pt x="5346054" y="723319"/>
                </a:lnTo>
                <a:lnTo>
                  <a:pt x="5397448" y="775098"/>
                </a:lnTo>
                <a:lnTo>
                  <a:pt x="5444003" y="828055"/>
                </a:lnTo>
                <a:lnTo>
                  <a:pt x="5485584" y="882127"/>
                </a:lnTo>
                <a:lnTo>
                  <a:pt x="5522057" y="937249"/>
                </a:lnTo>
                <a:lnTo>
                  <a:pt x="5553288" y="993357"/>
                </a:lnTo>
                <a:lnTo>
                  <a:pt x="5579142" y="1050387"/>
                </a:lnTo>
                <a:lnTo>
                  <a:pt x="5599484" y="1108274"/>
                </a:lnTo>
                <a:lnTo>
                  <a:pt x="5614181" y="1166953"/>
                </a:lnTo>
                <a:lnTo>
                  <a:pt x="5623097" y="1226362"/>
                </a:lnTo>
                <a:lnTo>
                  <a:pt x="5626100" y="1286435"/>
                </a:lnTo>
                <a:lnTo>
                  <a:pt x="5625367" y="1317403"/>
                </a:lnTo>
                <a:lnTo>
                  <a:pt x="5619557" y="1378764"/>
                </a:lnTo>
                <a:lnTo>
                  <a:pt x="5608061" y="1439310"/>
                </a:lnTo>
                <a:lnTo>
                  <a:pt x="5591006" y="1498984"/>
                </a:lnTo>
                <a:lnTo>
                  <a:pt x="5568523" y="1557726"/>
                </a:lnTo>
                <a:lnTo>
                  <a:pt x="5540740" y="1615481"/>
                </a:lnTo>
                <a:lnTo>
                  <a:pt x="5507785" y="1672190"/>
                </a:lnTo>
                <a:lnTo>
                  <a:pt x="5469788" y="1727797"/>
                </a:lnTo>
                <a:lnTo>
                  <a:pt x="5426878" y="1782243"/>
                </a:lnTo>
                <a:lnTo>
                  <a:pt x="5379183" y="1835471"/>
                </a:lnTo>
                <a:lnTo>
                  <a:pt x="5326831" y="1887423"/>
                </a:lnTo>
                <a:lnTo>
                  <a:pt x="5269953" y="1938043"/>
                </a:lnTo>
                <a:lnTo>
                  <a:pt x="5239856" y="1962835"/>
                </a:lnTo>
                <a:lnTo>
                  <a:pt x="5208676" y="1987272"/>
                </a:lnTo>
                <a:lnTo>
                  <a:pt x="5176428" y="2011347"/>
                </a:lnTo>
                <a:lnTo>
                  <a:pt x="5143130" y="2035053"/>
                </a:lnTo>
                <a:lnTo>
                  <a:pt x="5108796" y="2058383"/>
                </a:lnTo>
                <a:lnTo>
                  <a:pt x="5073443" y="2081329"/>
                </a:lnTo>
                <a:lnTo>
                  <a:pt x="5037086" y="2103884"/>
                </a:lnTo>
                <a:lnTo>
                  <a:pt x="4999744" y="2126041"/>
                </a:lnTo>
                <a:lnTo>
                  <a:pt x="4961430" y="2147793"/>
                </a:lnTo>
                <a:lnTo>
                  <a:pt x="4922162" y="2169133"/>
                </a:lnTo>
                <a:lnTo>
                  <a:pt x="4881955" y="2190054"/>
                </a:lnTo>
                <a:lnTo>
                  <a:pt x="4840826" y="2210547"/>
                </a:lnTo>
                <a:lnTo>
                  <a:pt x="4798790" y="2230607"/>
                </a:lnTo>
                <a:lnTo>
                  <a:pt x="4755864" y="2250226"/>
                </a:lnTo>
                <a:lnTo>
                  <a:pt x="4712064" y="2269396"/>
                </a:lnTo>
                <a:lnTo>
                  <a:pt x="4667406" y="2288111"/>
                </a:lnTo>
                <a:lnTo>
                  <a:pt x="4621906" y="2306364"/>
                </a:lnTo>
                <a:lnTo>
                  <a:pt x="4575580" y="2324146"/>
                </a:lnTo>
                <a:lnTo>
                  <a:pt x="4528444" y="2341452"/>
                </a:lnTo>
                <a:lnTo>
                  <a:pt x="4480515" y="2358273"/>
                </a:lnTo>
                <a:lnTo>
                  <a:pt x="4431808" y="2374603"/>
                </a:lnTo>
                <a:lnTo>
                  <a:pt x="4382340" y="2390435"/>
                </a:lnTo>
                <a:lnTo>
                  <a:pt x="4332127" y="2405760"/>
                </a:lnTo>
                <a:lnTo>
                  <a:pt x="4281184" y="2420573"/>
                </a:lnTo>
                <a:lnTo>
                  <a:pt x="4229528" y="2434865"/>
                </a:lnTo>
                <a:lnTo>
                  <a:pt x="4177175" y="2448631"/>
                </a:lnTo>
                <a:lnTo>
                  <a:pt x="4124142" y="2461861"/>
                </a:lnTo>
                <a:lnTo>
                  <a:pt x="4070443" y="2474550"/>
                </a:lnTo>
                <a:lnTo>
                  <a:pt x="4016096" y="2486690"/>
                </a:lnTo>
                <a:lnTo>
                  <a:pt x="3961116" y="2498274"/>
                </a:lnTo>
                <a:lnTo>
                  <a:pt x="3905520" y="2509295"/>
                </a:lnTo>
                <a:lnTo>
                  <a:pt x="3849323" y="2519745"/>
                </a:lnTo>
                <a:lnTo>
                  <a:pt x="3792542" y="2529618"/>
                </a:lnTo>
                <a:lnTo>
                  <a:pt x="3735192" y="2538905"/>
                </a:lnTo>
                <a:lnTo>
                  <a:pt x="3677291" y="2547601"/>
                </a:lnTo>
                <a:lnTo>
                  <a:pt x="3618854" y="2555698"/>
                </a:lnTo>
                <a:lnTo>
                  <a:pt x="3559896" y="2563188"/>
                </a:lnTo>
                <a:lnTo>
                  <a:pt x="3500435" y="2570064"/>
                </a:lnTo>
                <a:lnTo>
                  <a:pt x="3440487" y="2576320"/>
                </a:lnTo>
                <a:lnTo>
                  <a:pt x="3380067" y="2581947"/>
                </a:lnTo>
                <a:lnTo>
                  <a:pt x="3319191" y="2586940"/>
                </a:lnTo>
                <a:lnTo>
                  <a:pt x="3257876" y="2591290"/>
                </a:lnTo>
                <a:lnTo>
                  <a:pt x="3196137" y="2594991"/>
                </a:lnTo>
                <a:lnTo>
                  <a:pt x="3133992" y="2598035"/>
                </a:lnTo>
                <a:lnTo>
                  <a:pt x="3071455" y="2600415"/>
                </a:lnTo>
                <a:lnTo>
                  <a:pt x="3008544" y="2602124"/>
                </a:lnTo>
                <a:lnTo>
                  <a:pt x="2945273" y="2603154"/>
                </a:lnTo>
                <a:lnTo>
                  <a:pt x="2881660" y="2603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97800" y="2908300"/>
            <a:ext cx="3914775" cy="18034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65100" marR="5080" indent="-152400">
              <a:lnSpc>
                <a:spcPts val="4600"/>
              </a:lnSpc>
              <a:spcBef>
                <a:spcPts val="420"/>
              </a:spcBef>
            </a:pPr>
            <a:r>
              <a:rPr sz="4000" spc="-190" dirty="0">
                <a:latin typeface="Arial"/>
                <a:cs typeface="Arial"/>
              </a:rPr>
              <a:t>app-to-app </a:t>
            </a:r>
            <a:r>
              <a:rPr sz="4000" spc="-195" dirty="0">
                <a:latin typeface="Arial"/>
                <a:cs typeface="Arial"/>
              </a:rPr>
              <a:t>comm  </a:t>
            </a:r>
            <a:r>
              <a:rPr sz="4000" spc="-254" dirty="0">
                <a:latin typeface="Arial"/>
                <a:cs typeface="Arial"/>
              </a:rPr>
              <a:t>(e.g., </a:t>
            </a:r>
            <a:r>
              <a:rPr sz="4000" spc="-300" dirty="0">
                <a:latin typeface="Arial"/>
                <a:cs typeface="Arial"/>
              </a:rPr>
              <a:t>HTTP,</a:t>
            </a:r>
            <a:r>
              <a:rPr sz="4000" spc="-615" dirty="0">
                <a:latin typeface="Arial"/>
                <a:cs typeface="Arial"/>
              </a:rPr>
              <a:t> </a:t>
            </a:r>
            <a:r>
              <a:rPr sz="4000" spc="-430" dirty="0">
                <a:latin typeface="Arial"/>
                <a:cs typeface="Arial"/>
              </a:rPr>
              <a:t>XMPP,</a:t>
            </a:r>
            <a:endParaRPr sz="4000">
              <a:latin typeface="Arial"/>
              <a:cs typeface="Arial"/>
            </a:endParaRPr>
          </a:p>
          <a:p>
            <a:pPr marL="1320800">
              <a:lnSpc>
                <a:spcPts val="4480"/>
              </a:lnSpc>
            </a:pPr>
            <a:r>
              <a:rPr sz="4000" spc="-350" dirty="0">
                <a:latin typeface="Arial"/>
                <a:cs typeface="Arial"/>
              </a:rPr>
              <a:t>SMTP)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857500" y="2247900"/>
          <a:ext cx="3877945" cy="52196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7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43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3600" spc="-105" dirty="0">
                          <a:latin typeface="Arial"/>
                          <a:cs typeface="Arial"/>
                        </a:rPr>
                        <a:t>Application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39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3600" spc="-120" dirty="0">
                          <a:latin typeface="Arial"/>
                          <a:cs typeface="Arial"/>
                        </a:rPr>
                        <a:t>Transport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260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394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3600" spc="25" dirty="0">
                          <a:latin typeface="Arial"/>
                          <a:cs typeface="Arial"/>
                        </a:rPr>
                        <a:t>Network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235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3939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sz="3600" spc="-16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3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135" dirty="0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209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393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600" spc="-285" dirty="0">
                          <a:latin typeface="Arial"/>
                          <a:cs typeface="Arial"/>
                        </a:rPr>
                        <a:t>Physical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311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58800" y="2895600"/>
            <a:ext cx="2152014" cy="4767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685" algn="r">
              <a:lnSpc>
                <a:spcPct val="100000"/>
              </a:lnSpc>
              <a:spcBef>
                <a:spcPts val="100"/>
              </a:spcBef>
            </a:pPr>
            <a:r>
              <a:rPr sz="4200" spc="-195" dirty="0">
                <a:latin typeface="Arial"/>
                <a:cs typeface="Arial"/>
              </a:rPr>
              <a:t>d</a:t>
            </a:r>
            <a:r>
              <a:rPr sz="4200" spc="-545" dirty="0">
                <a:latin typeface="Arial"/>
                <a:cs typeface="Arial"/>
              </a:rPr>
              <a:t>a</a:t>
            </a:r>
            <a:r>
              <a:rPr sz="4200" spc="-160" dirty="0">
                <a:latin typeface="Arial"/>
                <a:cs typeface="Arial"/>
              </a:rPr>
              <a:t>ta</a:t>
            </a:r>
            <a:endParaRPr sz="4200" dirty="0">
              <a:latin typeface="Arial"/>
              <a:cs typeface="Arial"/>
            </a:endParaRPr>
          </a:p>
          <a:p>
            <a:pPr marL="12700" marR="5080" indent="12700" algn="r">
              <a:lnSpc>
                <a:spcPct val="158700"/>
              </a:lnSpc>
              <a:spcBef>
                <a:spcPts val="300"/>
              </a:spcBef>
            </a:pPr>
            <a:r>
              <a:rPr sz="4200" spc="-390" dirty="0">
                <a:latin typeface="Arial"/>
                <a:cs typeface="Arial"/>
              </a:rPr>
              <a:t>p</a:t>
            </a:r>
            <a:r>
              <a:rPr sz="4200" spc="-395" dirty="0">
                <a:latin typeface="Arial"/>
                <a:cs typeface="Arial"/>
              </a:rPr>
              <a:t>a</a:t>
            </a:r>
            <a:r>
              <a:rPr sz="4200" spc="-265" dirty="0">
                <a:latin typeface="Arial"/>
                <a:cs typeface="Arial"/>
              </a:rPr>
              <a:t>c</a:t>
            </a:r>
            <a:r>
              <a:rPr sz="4200" spc="-220" dirty="0">
                <a:latin typeface="Arial"/>
                <a:cs typeface="Arial"/>
              </a:rPr>
              <a:t>k</a:t>
            </a:r>
            <a:r>
              <a:rPr sz="4200" spc="-165" dirty="0">
                <a:latin typeface="Arial"/>
                <a:cs typeface="Arial"/>
              </a:rPr>
              <a:t>ets  </a:t>
            </a:r>
            <a:r>
              <a:rPr sz="4200" spc="-390" dirty="0">
                <a:latin typeface="Arial"/>
                <a:cs typeface="Arial"/>
              </a:rPr>
              <a:t>p</a:t>
            </a:r>
            <a:r>
              <a:rPr sz="4200" spc="-395" dirty="0">
                <a:latin typeface="Arial"/>
                <a:cs typeface="Arial"/>
              </a:rPr>
              <a:t>a</a:t>
            </a:r>
            <a:r>
              <a:rPr sz="4200" spc="-265" dirty="0">
                <a:latin typeface="Arial"/>
                <a:cs typeface="Arial"/>
              </a:rPr>
              <a:t>c</a:t>
            </a:r>
            <a:r>
              <a:rPr sz="4200" spc="-220" dirty="0">
                <a:latin typeface="Arial"/>
                <a:cs typeface="Arial"/>
              </a:rPr>
              <a:t>k</a:t>
            </a:r>
            <a:r>
              <a:rPr sz="4200" spc="-195" dirty="0">
                <a:latin typeface="Arial"/>
                <a:cs typeface="Arial"/>
              </a:rPr>
              <a:t>ets</a:t>
            </a:r>
            <a:endParaRPr sz="4200" dirty="0">
              <a:latin typeface="Arial"/>
              <a:cs typeface="Arial"/>
            </a:endParaRPr>
          </a:p>
          <a:p>
            <a:pPr marL="254000" marR="15875" indent="558800" algn="r">
              <a:lnSpc>
                <a:spcPct val="146800"/>
              </a:lnSpc>
              <a:spcBef>
                <a:spcPts val="1200"/>
              </a:spcBef>
            </a:pPr>
            <a:r>
              <a:rPr sz="4200" spc="-125" dirty="0">
                <a:latin typeface="Arial"/>
                <a:cs typeface="Arial"/>
              </a:rPr>
              <a:t>bi</a:t>
            </a:r>
            <a:r>
              <a:rPr sz="4200" spc="-110" dirty="0">
                <a:latin typeface="Arial"/>
                <a:cs typeface="Arial"/>
              </a:rPr>
              <a:t>ts  </a:t>
            </a:r>
            <a:r>
              <a:rPr sz="4200" spc="-484" dirty="0">
                <a:latin typeface="Arial"/>
                <a:cs typeface="Arial"/>
              </a:rPr>
              <a:t>s</a:t>
            </a:r>
            <a:r>
              <a:rPr sz="4200" spc="-20" dirty="0">
                <a:latin typeface="Arial"/>
                <a:cs typeface="Arial"/>
              </a:rPr>
              <a:t>i</a:t>
            </a:r>
            <a:r>
              <a:rPr sz="4200" spc="-545" dirty="0">
                <a:latin typeface="Arial"/>
                <a:cs typeface="Arial"/>
              </a:rPr>
              <a:t>g</a:t>
            </a:r>
            <a:r>
              <a:rPr sz="4200" spc="-390" dirty="0">
                <a:latin typeface="Arial"/>
                <a:cs typeface="Arial"/>
              </a:rPr>
              <a:t>n</a:t>
            </a:r>
            <a:r>
              <a:rPr sz="4200" spc="-395" dirty="0">
                <a:latin typeface="Arial"/>
                <a:cs typeface="Arial"/>
              </a:rPr>
              <a:t>a</a:t>
            </a:r>
            <a:r>
              <a:rPr sz="4200" spc="-20" dirty="0">
                <a:latin typeface="Arial"/>
                <a:cs typeface="Arial"/>
              </a:rPr>
              <a:t>l</a:t>
            </a:r>
            <a:r>
              <a:rPr sz="4200" spc="-484" dirty="0">
                <a:latin typeface="Arial"/>
                <a:cs typeface="Arial"/>
              </a:rPr>
              <a:t>s</a:t>
            </a:r>
            <a:endParaRPr sz="4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4100" y="317500"/>
            <a:ext cx="58127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A </a:t>
            </a:r>
            <a:r>
              <a:rPr spc="-500" dirty="0"/>
              <a:t>Packet</a:t>
            </a:r>
            <a:r>
              <a:rPr spc="-540" dirty="0"/>
              <a:t> </a:t>
            </a:r>
            <a:r>
              <a:rPr spc="-475" dirty="0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2781300" y="2197100"/>
            <a:ext cx="7429500" cy="698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9400" y="4724400"/>
            <a:ext cx="530225" cy="787400"/>
          </a:xfrm>
          <a:custGeom>
            <a:avLst/>
            <a:gdLst/>
            <a:ahLst/>
            <a:cxnLst/>
            <a:rect l="l" t="t" r="r" b="b"/>
            <a:pathLst>
              <a:path w="530225" h="787400">
                <a:moveTo>
                  <a:pt x="0" y="0"/>
                </a:moveTo>
                <a:lnTo>
                  <a:pt x="529771" y="0"/>
                </a:lnTo>
                <a:lnTo>
                  <a:pt x="529771" y="787400"/>
                </a:lnTo>
                <a:lnTo>
                  <a:pt x="0" y="787400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49171" y="4724400"/>
            <a:ext cx="530225" cy="787400"/>
          </a:xfrm>
          <a:custGeom>
            <a:avLst/>
            <a:gdLst/>
            <a:ahLst/>
            <a:cxnLst/>
            <a:rect l="l" t="t" r="r" b="b"/>
            <a:pathLst>
              <a:path w="530225" h="787400">
                <a:moveTo>
                  <a:pt x="0" y="0"/>
                </a:moveTo>
                <a:lnTo>
                  <a:pt x="529771" y="0"/>
                </a:lnTo>
                <a:lnTo>
                  <a:pt x="529771" y="787400"/>
                </a:lnTo>
                <a:lnTo>
                  <a:pt x="0" y="787400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78943" y="4724400"/>
            <a:ext cx="530225" cy="787400"/>
          </a:xfrm>
          <a:custGeom>
            <a:avLst/>
            <a:gdLst/>
            <a:ahLst/>
            <a:cxnLst/>
            <a:rect l="l" t="t" r="r" b="b"/>
            <a:pathLst>
              <a:path w="530225" h="787400">
                <a:moveTo>
                  <a:pt x="0" y="0"/>
                </a:moveTo>
                <a:lnTo>
                  <a:pt x="529771" y="0"/>
                </a:lnTo>
                <a:lnTo>
                  <a:pt x="529771" y="787400"/>
                </a:lnTo>
                <a:lnTo>
                  <a:pt x="0" y="787400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08715" y="4724400"/>
            <a:ext cx="530225" cy="787400"/>
          </a:xfrm>
          <a:custGeom>
            <a:avLst/>
            <a:gdLst/>
            <a:ahLst/>
            <a:cxnLst/>
            <a:rect l="l" t="t" r="r" b="b"/>
            <a:pathLst>
              <a:path w="530225" h="787400">
                <a:moveTo>
                  <a:pt x="0" y="0"/>
                </a:moveTo>
                <a:lnTo>
                  <a:pt x="529770" y="0"/>
                </a:lnTo>
                <a:lnTo>
                  <a:pt x="529770" y="787400"/>
                </a:lnTo>
                <a:lnTo>
                  <a:pt x="0" y="787400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38484" y="4724400"/>
            <a:ext cx="530225" cy="787400"/>
          </a:xfrm>
          <a:custGeom>
            <a:avLst/>
            <a:gdLst/>
            <a:ahLst/>
            <a:cxnLst/>
            <a:rect l="l" t="t" r="r" b="b"/>
            <a:pathLst>
              <a:path w="530225" h="787400">
                <a:moveTo>
                  <a:pt x="0" y="0"/>
                </a:moveTo>
                <a:lnTo>
                  <a:pt x="529771" y="0"/>
                </a:lnTo>
                <a:lnTo>
                  <a:pt x="529771" y="787400"/>
                </a:lnTo>
                <a:lnTo>
                  <a:pt x="0" y="787400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68256" y="4724400"/>
            <a:ext cx="546100" cy="787400"/>
          </a:xfrm>
          <a:custGeom>
            <a:avLst/>
            <a:gdLst/>
            <a:ahLst/>
            <a:cxnLst/>
            <a:rect l="l" t="t" r="r" b="b"/>
            <a:pathLst>
              <a:path w="546100" h="787400">
                <a:moveTo>
                  <a:pt x="0" y="0"/>
                </a:moveTo>
                <a:lnTo>
                  <a:pt x="545891" y="0"/>
                </a:lnTo>
                <a:lnTo>
                  <a:pt x="545891" y="787400"/>
                </a:lnTo>
                <a:lnTo>
                  <a:pt x="0" y="787400"/>
                </a:lnTo>
                <a:lnTo>
                  <a:pt x="0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14148" y="4724400"/>
            <a:ext cx="513715" cy="787400"/>
          </a:xfrm>
          <a:custGeom>
            <a:avLst/>
            <a:gdLst/>
            <a:ahLst/>
            <a:cxnLst/>
            <a:rect l="l" t="t" r="r" b="b"/>
            <a:pathLst>
              <a:path w="513715" h="787400">
                <a:moveTo>
                  <a:pt x="0" y="0"/>
                </a:moveTo>
                <a:lnTo>
                  <a:pt x="513651" y="0"/>
                </a:lnTo>
                <a:lnTo>
                  <a:pt x="513651" y="787400"/>
                </a:lnTo>
                <a:lnTo>
                  <a:pt x="0" y="787400"/>
                </a:lnTo>
                <a:lnTo>
                  <a:pt x="0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27800" y="4724400"/>
            <a:ext cx="530225" cy="787400"/>
          </a:xfrm>
          <a:custGeom>
            <a:avLst/>
            <a:gdLst/>
            <a:ahLst/>
            <a:cxnLst/>
            <a:rect l="l" t="t" r="r" b="b"/>
            <a:pathLst>
              <a:path w="530225" h="787400">
                <a:moveTo>
                  <a:pt x="0" y="0"/>
                </a:moveTo>
                <a:lnTo>
                  <a:pt x="529771" y="0"/>
                </a:lnTo>
                <a:lnTo>
                  <a:pt x="529771" y="787400"/>
                </a:lnTo>
                <a:lnTo>
                  <a:pt x="0" y="787400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57571" y="4724400"/>
            <a:ext cx="530225" cy="787400"/>
          </a:xfrm>
          <a:custGeom>
            <a:avLst/>
            <a:gdLst/>
            <a:ahLst/>
            <a:cxnLst/>
            <a:rect l="l" t="t" r="r" b="b"/>
            <a:pathLst>
              <a:path w="530225" h="787400">
                <a:moveTo>
                  <a:pt x="0" y="0"/>
                </a:moveTo>
                <a:lnTo>
                  <a:pt x="529771" y="0"/>
                </a:lnTo>
                <a:lnTo>
                  <a:pt x="529771" y="787400"/>
                </a:lnTo>
                <a:lnTo>
                  <a:pt x="0" y="787400"/>
                </a:lnTo>
                <a:lnTo>
                  <a:pt x="0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87343" y="4724400"/>
            <a:ext cx="530225" cy="787400"/>
          </a:xfrm>
          <a:custGeom>
            <a:avLst/>
            <a:gdLst/>
            <a:ahLst/>
            <a:cxnLst/>
            <a:rect l="l" t="t" r="r" b="b"/>
            <a:pathLst>
              <a:path w="530225" h="787400">
                <a:moveTo>
                  <a:pt x="0" y="0"/>
                </a:moveTo>
                <a:lnTo>
                  <a:pt x="529771" y="0"/>
                </a:lnTo>
                <a:lnTo>
                  <a:pt x="529771" y="787400"/>
                </a:lnTo>
                <a:lnTo>
                  <a:pt x="0" y="787400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17114" y="4724400"/>
            <a:ext cx="530225" cy="787400"/>
          </a:xfrm>
          <a:custGeom>
            <a:avLst/>
            <a:gdLst/>
            <a:ahLst/>
            <a:cxnLst/>
            <a:rect l="l" t="t" r="r" b="b"/>
            <a:pathLst>
              <a:path w="530225" h="787400">
                <a:moveTo>
                  <a:pt x="0" y="0"/>
                </a:moveTo>
                <a:lnTo>
                  <a:pt x="529771" y="0"/>
                </a:lnTo>
                <a:lnTo>
                  <a:pt x="529771" y="787400"/>
                </a:lnTo>
                <a:lnTo>
                  <a:pt x="0" y="787400"/>
                </a:lnTo>
                <a:lnTo>
                  <a:pt x="0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46886" y="4724400"/>
            <a:ext cx="530225" cy="787400"/>
          </a:xfrm>
          <a:custGeom>
            <a:avLst/>
            <a:gdLst/>
            <a:ahLst/>
            <a:cxnLst/>
            <a:rect l="l" t="t" r="r" b="b"/>
            <a:pathLst>
              <a:path w="530225" h="787400">
                <a:moveTo>
                  <a:pt x="0" y="0"/>
                </a:moveTo>
                <a:lnTo>
                  <a:pt x="529770" y="0"/>
                </a:lnTo>
                <a:lnTo>
                  <a:pt x="529770" y="787400"/>
                </a:lnTo>
                <a:lnTo>
                  <a:pt x="0" y="787400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76656" y="4724400"/>
            <a:ext cx="530225" cy="787400"/>
          </a:xfrm>
          <a:custGeom>
            <a:avLst/>
            <a:gdLst/>
            <a:ahLst/>
            <a:cxnLst/>
            <a:rect l="l" t="t" r="r" b="b"/>
            <a:pathLst>
              <a:path w="530225" h="787400">
                <a:moveTo>
                  <a:pt x="0" y="0"/>
                </a:moveTo>
                <a:lnTo>
                  <a:pt x="529771" y="0"/>
                </a:lnTo>
                <a:lnTo>
                  <a:pt x="529771" y="787400"/>
                </a:lnTo>
                <a:lnTo>
                  <a:pt x="0" y="787400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706428" y="4724400"/>
            <a:ext cx="530225" cy="787400"/>
          </a:xfrm>
          <a:custGeom>
            <a:avLst/>
            <a:gdLst/>
            <a:ahLst/>
            <a:cxnLst/>
            <a:rect l="l" t="t" r="r" b="b"/>
            <a:pathLst>
              <a:path w="530225" h="787400">
                <a:moveTo>
                  <a:pt x="0" y="0"/>
                </a:moveTo>
                <a:lnTo>
                  <a:pt x="529771" y="0"/>
                </a:lnTo>
                <a:lnTo>
                  <a:pt x="529771" y="787400"/>
                </a:lnTo>
                <a:lnTo>
                  <a:pt x="0" y="787400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49171" y="4711700"/>
            <a:ext cx="0" cy="812800"/>
          </a:xfrm>
          <a:custGeom>
            <a:avLst/>
            <a:gdLst/>
            <a:ahLst/>
            <a:cxnLst/>
            <a:rect l="l" t="t" r="r" b="b"/>
            <a:pathLst>
              <a:path h="812800">
                <a:moveTo>
                  <a:pt x="0" y="0"/>
                </a:moveTo>
                <a:lnTo>
                  <a:pt x="0" y="812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78942" y="4711700"/>
            <a:ext cx="0" cy="812800"/>
          </a:xfrm>
          <a:custGeom>
            <a:avLst/>
            <a:gdLst/>
            <a:ahLst/>
            <a:cxnLst/>
            <a:rect l="l" t="t" r="r" b="b"/>
            <a:pathLst>
              <a:path h="812800">
                <a:moveTo>
                  <a:pt x="0" y="0"/>
                </a:moveTo>
                <a:lnTo>
                  <a:pt x="0" y="812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08715" y="4711700"/>
            <a:ext cx="0" cy="812800"/>
          </a:xfrm>
          <a:custGeom>
            <a:avLst/>
            <a:gdLst/>
            <a:ahLst/>
            <a:cxnLst/>
            <a:rect l="l" t="t" r="r" b="b"/>
            <a:pathLst>
              <a:path h="812800">
                <a:moveTo>
                  <a:pt x="0" y="0"/>
                </a:moveTo>
                <a:lnTo>
                  <a:pt x="0" y="812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38484" y="4711700"/>
            <a:ext cx="0" cy="812800"/>
          </a:xfrm>
          <a:custGeom>
            <a:avLst/>
            <a:gdLst/>
            <a:ahLst/>
            <a:cxnLst/>
            <a:rect l="l" t="t" r="r" b="b"/>
            <a:pathLst>
              <a:path h="812800">
                <a:moveTo>
                  <a:pt x="0" y="0"/>
                </a:moveTo>
                <a:lnTo>
                  <a:pt x="0" y="812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68256" y="4711700"/>
            <a:ext cx="0" cy="812800"/>
          </a:xfrm>
          <a:custGeom>
            <a:avLst/>
            <a:gdLst/>
            <a:ahLst/>
            <a:cxnLst/>
            <a:rect l="l" t="t" r="r" b="b"/>
            <a:pathLst>
              <a:path h="812800">
                <a:moveTo>
                  <a:pt x="0" y="0"/>
                </a:moveTo>
                <a:lnTo>
                  <a:pt x="0" y="812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14148" y="4711700"/>
            <a:ext cx="0" cy="812800"/>
          </a:xfrm>
          <a:custGeom>
            <a:avLst/>
            <a:gdLst/>
            <a:ahLst/>
            <a:cxnLst/>
            <a:rect l="l" t="t" r="r" b="b"/>
            <a:pathLst>
              <a:path h="812800">
                <a:moveTo>
                  <a:pt x="0" y="0"/>
                </a:moveTo>
                <a:lnTo>
                  <a:pt x="0" y="812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27800" y="4711700"/>
            <a:ext cx="0" cy="732155"/>
          </a:xfrm>
          <a:custGeom>
            <a:avLst/>
            <a:gdLst/>
            <a:ahLst/>
            <a:cxnLst/>
            <a:rect l="l" t="t" r="r" b="b"/>
            <a:pathLst>
              <a:path h="732154">
                <a:moveTo>
                  <a:pt x="0" y="0"/>
                </a:moveTo>
                <a:lnTo>
                  <a:pt x="0" y="7319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57571" y="4711700"/>
            <a:ext cx="0" cy="812800"/>
          </a:xfrm>
          <a:custGeom>
            <a:avLst/>
            <a:gdLst/>
            <a:ahLst/>
            <a:cxnLst/>
            <a:rect l="l" t="t" r="r" b="b"/>
            <a:pathLst>
              <a:path h="812800">
                <a:moveTo>
                  <a:pt x="0" y="0"/>
                </a:moveTo>
                <a:lnTo>
                  <a:pt x="0" y="812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87343" y="4711700"/>
            <a:ext cx="0" cy="812800"/>
          </a:xfrm>
          <a:custGeom>
            <a:avLst/>
            <a:gdLst/>
            <a:ahLst/>
            <a:cxnLst/>
            <a:rect l="l" t="t" r="r" b="b"/>
            <a:pathLst>
              <a:path h="812800">
                <a:moveTo>
                  <a:pt x="0" y="0"/>
                </a:moveTo>
                <a:lnTo>
                  <a:pt x="0" y="812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7114" y="4711700"/>
            <a:ext cx="0" cy="812800"/>
          </a:xfrm>
          <a:custGeom>
            <a:avLst/>
            <a:gdLst/>
            <a:ahLst/>
            <a:cxnLst/>
            <a:rect l="l" t="t" r="r" b="b"/>
            <a:pathLst>
              <a:path h="812800">
                <a:moveTo>
                  <a:pt x="0" y="0"/>
                </a:moveTo>
                <a:lnTo>
                  <a:pt x="0" y="812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46886" y="4711700"/>
            <a:ext cx="0" cy="812800"/>
          </a:xfrm>
          <a:custGeom>
            <a:avLst/>
            <a:gdLst/>
            <a:ahLst/>
            <a:cxnLst/>
            <a:rect l="l" t="t" r="r" b="b"/>
            <a:pathLst>
              <a:path h="812800">
                <a:moveTo>
                  <a:pt x="0" y="0"/>
                </a:moveTo>
                <a:lnTo>
                  <a:pt x="0" y="812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176656" y="4711700"/>
            <a:ext cx="0" cy="812800"/>
          </a:xfrm>
          <a:custGeom>
            <a:avLst/>
            <a:gdLst/>
            <a:ahLst/>
            <a:cxnLst/>
            <a:rect l="l" t="t" r="r" b="b"/>
            <a:pathLst>
              <a:path h="812800">
                <a:moveTo>
                  <a:pt x="0" y="0"/>
                </a:moveTo>
                <a:lnTo>
                  <a:pt x="0" y="812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706428" y="4711700"/>
            <a:ext cx="0" cy="812800"/>
          </a:xfrm>
          <a:custGeom>
            <a:avLst/>
            <a:gdLst/>
            <a:ahLst/>
            <a:cxnLst/>
            <a:rect l="l" t="t" r="r" b="b"/>
            <a:pathLst>
              <a:path h="812800">
                <a:moveTo>
                  <a:pt x="0" y="0"/>
                </a:moveTo>
                <a:lnTo>
                  <a:pt x="0" y="812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19400" y="4711700"/>
            <a:ext cx="0" cy="812800"/>
          </a:xfrm>
          <a:custGeom>
            <a:avLst/>
            <a:gdLst/>
            <a:ahLst/>
            <a:cxnLst/>
            <a:rect l="l" t="t" r="r" b="b"/>
            <a:pathLst>
              <a:path h="812800">
                <a:moveTo>
                  <a:pt x="0" y="0"/>
                </a:moveTo>
                <a:lnTo>
                  <a:pt x="0" y="812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236200" y="4711700"/>
            <a:ext cx="0" cy="812800"/>
          </a:xfrm>
          <a:custGeom>
            <a:avLst/>
            <a:gdLst/>
            <a:ahLst/>
            <a:cxnLst/>
            <a:rect l="l" t="t" r="r" b="b"/>
            <a:pathLst>
              <a:path h="812800">
                <a:moveTo>
                  <a:pt x="0" y="0"/>
                </a:moveTo>
                <a:lnTo>
                  <a:pt x="0" y="812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06700" y="4724400"/>
            <a:ext cx="7442200" cy="0"/>
          </a:xfrm>
          <a:custGeom>
            <a:avLst/>
            <a:gdLst/>
            <a:ahLst/>
            <a:cxnLst/>
            <a:rect l="l" t="t" r="r" b="b"/>
            <a:pathLst>
              <a:path w="7442200">
                <a:moveTo>
                  <a:pt x="0" y="0"/>
                </a:moveTo>
                <a:lnTo>
                  <a:pt x="7442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92009" y="5511800"/>
            <a:ext cx="3656965" cy="0"/>
          </a:xfrm>
          <a:custGeom>
            <a:avLst/>
            <a:gdLst/>
            <a:ahLst/>
            <a:cxnLst/>
            <a:rect l="l" t="t" r="r" b="b"/>
            <a:pathLst>
              <a:path w="3656965">
                <a:moveTo>
                  <a:pt x="0" y="0"/>
                </a:moveTo>
                <a:lnTo>
                  <a:pt x="365689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06700" y="5511800"/>
            <a:ext cx="3643629" cy="0"/>
          </a:xfrm>
          <a:custGeom>
            <a:avLst/>
            <a:gdLst/>
            <a:ahLst/>
            <a:cxnLst/>
            <a:rect l="l" t="t" r="r" b="b"/>
            <a:pathLst>
              <a:path w="3643629">
                <a:moveTo>
                  <a:pt x="0" y="0"/>
                </a:moveTo>
                <a:lnTo>
                  <a:pt x="364309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13297" y="2878225"/>
            <a:ext cx="15240" cy="1495425"/>
          </a:xfrm>
          <a:custGeom>
            <a:avLst/>
            <a:gdLst/>
            <a:ahLst/>
            <a:cxnLst/>
            <a:rect l="l" t="t" r="r" b="b"/>
            <a:pathLst>
              <a:path w="15240" h="1495425">
                <a:moveTo>
                  <a:pt x="-63499" y="747476"/>
                </a:moveTo>
                <a:lnTo>
                  <a:pt x="78711" y="747476"/>
                </a:lnTo>
              </a:path>
            </a:pathLst>
          </a:custGeom>
          <a:ln w="1621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82795" y="4185288"/>
            <a:ext cx="487680" cy="490220"/>
          </a:xfrm>
          <a:custGeom>
            <a:avLst/>
            <a:gdLst/>
            <a:ahLst/>
            <a:cxnLst/>
            <a:rect l="l" t="t" r="r" b="b"/>
            <a:pathLst>
              <a:path w="487679" h="490220">
                <a:moveTo>
                  <a:pt x="0" y="4961"/>
                </a:moveTo>
                <a:lnTo>
                  <a:pt x="248789" y="490134"/>
                </a:lnTo>
                <a:lnTo>
                  <a:pt x="427031" y="124393"/>
                </a:lnTo>
                <a:lnTo>
                  <a:pt x="245068" y="124393"/>
                </a:lnTo>
                <a:lnTo>
                  <a:pt x="0" y="4961"/>
                </a:lnTo>
                <a:close/>
              </a:path>
              <a:path w="487679" h="490220">
                <a:moveTo>
                  <a:pt x="487654" y="0"/>
                </a:moveTo>
                <a:lnTo>
                  <a:pt x="245068" y="124393"/>
                </a:lnTo>
                <a:lnTo>
                  <a:pt x="427031" y="124393"/>
                </a:lnTo>
                <a:lnTo>
                  <a:pt x="4876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810500" y="2844800"/>
            <a:ext cx="3564254" cy="182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00" spc="-60" dirty="0">
                <a:latin typeface="Arial"/>
                <a:cs typeface="Arial"/>
              </a:rPr>
              <a:t>circuit </a:t>
            </a:r>
            <a:r>
              <a:rPr sz="4200" spc="-180" dirty="0">
                <a:latin typeface="Arial"/>
                <a:cs typeface="Arial"/>
              </a:rPr>
              <a:t>switching</a:t>
            </a:r>
            <a:endParaRPr sz="4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60"/>
              </a:spcBef>
            </a:pPr>
            <a:r>
              <a:rPr sz="4200" spc="-229" dirty="0">
                <a:latin typeface="Arial"/>
                <a:cs typeface="Arial"/>
              </a:rPr>
              <a:t>packet</a:t>
            </a:r>
            <a:r>
              <a:rPr sz="4200" spc="-75" dirty="0">
                <a:latin typeface="Arial"/>
                <a:cs typeface="Arial"/>
              </a:rPr>
              <a:t> </a:t>
            </a:r>
            <a:r>
              <a:rPr sz="4200" spc="-180" dirty="0">
                <a:latin typeface="Arial"/>
                <a:cs typeface="Arial"/>
              </a:rPr>
              <a:t>switching</a:t>
            </a:r>
            <a:endParaRPr sz="4200">
              <a:latin typeface="Arial"/>
              <a:cs typeface="Arial"/>
            </a:endParaRPr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2794000" y="7327900"/>
          <a:ext cx="7470775" cy="81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2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30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81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03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2827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2636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52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2636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52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2636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528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2636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2636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2636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41973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</a:tblGrid>
              <a:tr h="787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object 40"/>
          <p:cNvSpPr txBox="1"/>
          <p:nvPr/>
        </p:nvSpPr>
        <p:spPr>
          <a:xfrm>
            <a:off x="4838700" y="8115300"/>
            <a:ext cx="63944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80865" algn="l"/>
              </a:tabLst>
            </a:pPr>
            <a:r>
              <a:rPr sz="4200" spc="-229" dirty="0">
                <a:latin typeface="Arial"/>
                <a:cs typeface="Arial"/>
              </a:rPr>
              <a:t>packet</a:t>
            </a:r>
            <a:r>
              <a:rPr sz="4200" dirty="0">
                <a:latin typeface="Arial"/>
                <a:cs typeface="Arial"/>
              </a:rPr>
              <a:t> </a:t>
            </a:r>
            <a:r>
              <a:rPr sz="4200" spc="-180" dirty="0">
                <a:latin typeface="Arial"/>
                <a:cs typeface="Arial"/>
              </a:rPr>
              <a:t>switching</a:t>
            </a:r>
            <a:r>
              <a:rPr sz="4200" spc="5" dirty="0">
                <a:latin typeface="Arial"/>
                <a:cs typeface="Arial"/>
              </a:rPr>
              <a:t> </a:t>
            </a:r>
            <a:r>
              <a:rPr sz="4200" spc="-5" dirty="0">
                <a:latin typeface="Arial"/>
                <a:cs typeface="Arial"/>
              </a:rPr>
              <a:t>w/	</a:t>
            </a:r>
            <a:r>
              <a:rPr sz="4200" spc="-225" dirty="0">
                <a:latin typeface="Arial"/>
                <a:cs typeface="Arial"/>
              </a:rPr>
              <a:t>overhead</a:t>
            </a:r>
            <a:endParaRPr sz="42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513297" y="5507125"/>
            <a:ext cx="15240" cy="1495425"/>
          </a:xfrm>
          <a:custGeom>
            <a:avLst/>
            <a:gdLst/>
            <a:ahLst/>
            <a:cxnLst/>
            <a:rect l="l" t="t" r="r" b="b"/>
            <a:pathLst>
              <a:path w="15240" h="1495425">
                <a:moveTo>
                  <a:pt x="-63499" y="747476"/>
                </a:moveTo>
                <a:lnTo>
                  <a:pt x="78711" y="747476"/>
                </a:lnTo>
              </a:path>
            </a:pathLst>
          </a:custGeom>
          <a:ln w="1621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82795" y="6814188"/>
            <a:ext cx="487680" cy="490220"/>
          </a:xfrm>
          <a:custGeom>
            <a:avLst/>
            <a:gdLst/>
            <a:ahLst/>
            <a:cxnLst/>
            <a:rect l="l" t="t" r="r" b="b"/>
            <a:pathLst>
              <a:path w="487679" h="490220">
                <a:moveTo>
                  <a:pt x="0" y="4961"/>
                </a:moveTo>
                <a:lnTo>
                  <a:pt x="248789" y="490134"/>
                </a:lnTo>
                <a:lnTo>
                  <a:pt x="427031" y="124393"/>
                </a:lnTo>
                <a:lnTo>
                  <a:pt x="245068" y="124393"/>
                </a:lnTo>
                <a:lnTo>
                  <a:pt x="0" y="4961"/>
                </a:lnTo>
                <a:close/>
              </a:path>
              <a:path w="487679" h="490220">
                <a:moveTo>
                  <a:pt x="487654" y="0"/>
                </a:moveTo>
                <a:lnTo>
                  <a:pt x="245068" y="124393"/>
                </a:lnTo>
                <a:lnTo>
                  <a:pt x="427031" y="124393"/>
                </a:lnTo>
                <a:lnTo>
                  <a:pt x="4876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24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317500"/>
            <a:ext cx="787527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75" dirty="0"/>
              <a:t>Sample </a:t>
            </a:r>
            <a:r>
              <a:rPr spc="-345" dirty="0"/>
              <a:t>Network</a:t>
            </a:r>
            <a:r>
              <a:rPr spc="-990" dirty="0"/>
              <a:t> </a:t>
            </a:r>
            <a:r>
              <a:rPr spc="-540" dirty="0"/>
              <a:t>Path</a:t>
            </a:r>
          </a:p>
        </p:txBody>
      </p:sp>
      <p:sp>
        <p:nvSpPr>
          <p:cNvPr id="3" name="object 3"/>
          <p:cNvSpPr/>
          <p:nvPr/>
        </p:nvSpPr>
        <p:spPr>
          <a:xfrm>
            <a:off x="9245600" y="2829329"/>
            <a:ext cx="1866900" cy="757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56300" y="2514600"/>
            <a:ext cx="149860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53100" y="6070600"/>
            <a:ext cx="149860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76369" y="5816600"/>
            <a:ext cx="833904" cy="195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1000" y="2705100"/>
            <a:ext cx="1879600" cy="977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64400" y="6908800"/>
            <a:ext cx="2430780" cy="41910"/>
          </a:xfrm>
          <a:custGeom>
            <a:avLst/>
            <a:gdLst/>
            <a:ahLst/>
            <a:cxnLst/>
            <a:rect l="l" t="t" r="r" b="b"/>
            <a:pathLst>
              <a:path w="2430779" h="41909">
                <a:moveTo>
                  <a:pt x="0" y="0"/>
                </a:moveTo>
                <a:lnTo>
                  <a:pt x="2430510" y="41291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22600" y="6934336"/>
            <a:ext cx="2668905" cy="12700"/>
          </a:xfrm>
          <a:custGeom>
            <a:avLst/>
            <a:gdLst/>
            <a:ahLst/>
            <a:cxnLst/>
            <a:rect l="l" t="t" r="r" b="b"/>
            <a:pathLst>
              <a:path w="2668904" h="12700">
                <a:moveTo>
                  <a:pt x="0" y="12563"/>
                </a:moveTo>
                <a:lnTo>
                  <a:pt x="2668458" y="0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97124" y="3327081"/>
            <a:ext cx="2469515" cy="17780"/>
          </a:xfrm>
          <a:custGeom>
            <a:avLst/>
            <a:gdLst/>
            <a:ahLst/>
            <a:cxnLst/>
            <a:rect l="l" t="t" r="r" b="b"/>
            <a:pathLst>
              <a:path w="2469515" h="17779">
                <a:moveTo>
                  <a:pt x="0" y="0"/>
                </a:moveTo>
                <a:lnTo>
                  <a:pt x="2469106" y="0"/>
                </a:lnTo>
              </a:path>
            </a:pathLst>
          </a:custGeom>
          <a:ln w="63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84400" y="7531100"/>
            <a:ext cx="8083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20" dirty="0">
                <a:latin typeface="Arial"/>
                <a:cs typeface="Arial"/>
              </a:rPr>
              <a:t>D</a:t>
            </a:r>
            <a:r>
              <a:rPr sz="4200" spc="-160" dirty="0">
                <a:latin typeface="Arial"/>
                <a:cs typeface="Arial"/>
              </a:rPr>
              <a:t>s</a:t>
            </a:r>
            <a:r>
              <a:rPr sz="4200" spc="229" dirty="0">
                <a:latin typeface="Arial"/>
                <a:cs typeface="Arial"/>
              </a:rPr>
              <a:t>t</a:t>
            </a:r>
            <a:endParaRPr sz="4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35700" y="7366000"/>
            <a:ext cx="9207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45" dirty="0">
                <a:latin typeface="Arial"/>
                <a:cs typeface="Arial"/>
              </a:rPr>
              <a:t>Sw</a:t>
            </a:r>
            <a:r>
              <a:rPr sz="4200" spc="-240" dirty="0">
                <a:latin typeface="Arial"/>
                <a:cs typeface="Arial"/>
              </a:rPr>
              <a:t>2</a:t>
            </a:r>
            <a:endParaRPr sz="4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88100" y="1841500"/>
            <a:ext cx="9207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45" dirty="0">
                <a:latin typeface="Arial"/>
                <a:cs typeface="Arial"/>
              </a:rPr>
              <a:t>Sw</a:t>
            </a:r>
            <a:r>
              <a:rPr sz="4200" spc="-240" dirty="0">
                <a:latin typeface="Arial"/>
                <a:cs typeface="Arial"/>
              </a:rPr>
              <a:t>1</a:t>
            </a:r>
            <a:endParaRPr sz="4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35200" y="2006600"/>
            <a:ext cx="7016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880" dirty="0">
                <a:latin typeface="Arial"/>
                <a:cs typeface="Arial"/>
              </a:rPr>
              <a:t>S</a:t>
            </a:r>
            <a:r>
              <a:rPr sz="4200" spc="155" dirty="0">
                <a:latin typeface="Arial"/>
                <a:cs typeface="Arial"/>
              </a:rPr>
              <a:t>r</a:t>
            </a:r>
            <a:r>
              <a:rPr sz="4200" spc="-265" dirty="0">
                <a:latin typeface="Arial"/>
                <a:cs typeface="Arial"/>
              </a:rPr>
              <a:t>c</a:t>
            </a:r>
            <a:endParaRPr sz="4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245600" y="6235700"/>
            <a:ext cx="1866900" cy="1028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172700" y="3556000"/>
            <a:ext cx="19050" cy="2800985"/>
          </a:xfrm>
          <a:custGeom>
            <a:avLst/>
            <a:gdLst/>
            <a:ahLst/>
            <a:cxnLst/>
            <a:rect l="l" t="t" r="r" b="b"/>
            <a:pathLst>
              <a:path w="19050" h="2800985">
                <a:moveTo>
                  <a:pt x="0" y="0"/>
                </a:moveTo>
                <a:lnTo>
                  <a:pt x="18672" y="2800475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80300" y="3314700"/>
            <a:ext cx="1731010" cy="12700"/>
          </a:xfrm>
          <a:custGeom>
            <a:avLst/>
            <a:gdLst/>
            <a:ahLst/>
            <a:cxnLst/>
            <a:rect l="l" t="t" r="r" b="b"/>
            <a:pathLst>
              <a:path w="1731009" h="12700">
                <a:moveTo>
                  <a:pt x="0" y="0"/>
                </a:moveTo>
                <a:lnTo>
                  <a:pt x="1730504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579100" y="3619500"/>
            <a:ext cx="1003300" cy="2608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0" dirty="0">
                <a:latin typeface="Arial"/>
                <a:cs typeface="Arial"/>
              </a:rPr>
              <a:t>Rtr1</a:t>
            </a:r>
            <a:endParaRPr sz="4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200" spc="-60" dirty="0">
                <a:latin typeface="Arial"/>
                <a:cs typeface="Arial"/>
              </a:rPr>
              <a:t>Rtr2</a:t>
            </a:r>
            <a:endParaRPr sz="4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52318" y="3619910"/>
            <a:ext cx="6237605" cy="3031490"/>
          </a:xfrm>
          <a:custGeom>
            <a:avLst/>
            <a:gdLst/>
            <a:ahLst/>
            <a:cxnLst/>
            <a:rect l="l" t="t" r="r" b="b"/>
            <a:pathLst>
              <a:path w="6237605" h="3031490">
                <a:moveTo>
                  <a:pt x="323230" y="340288"/>
                </a:moveTo>
                <a:lnTo>
                  <a:pt x="360588" y="347767"/>
                </a:lnTo>
                <a:lnTo>
                  <a:pt x="410924" y="356993"/>
                </a:lnTo>
                <a:lnTo>
                  <a:pt x="461295" y="365981"/>
                </a:lnTo>
                <a:lnTo>
                  <a:pt x="511699" y="374731"/>
                </a:lnTo>
                <a:lnTo>
                  <a:pt x="562136" y="383243"/>
                </a:lnTo>
                <a:lnTo>
                  <a:pt x="612605" y="391517"/>
                </a:lnTo>
                <a:lnTo>
                  <a:pt x="663105" y="399553"/>
                </a:lnTo>
                <a:lnTo>
                  <a:pt x="713636" y="407351"/>
                </a:lnTo>
                <a:lnTo>
                  <a:pt x="764196" y="414910"/>
                </a:lnTo>
                <a:lnTo>
                  <a:pt x="814786" y="422232"/>
                </a:lnTo>
                <a:lnTo>
                  <a:pt x="865404" y="429315"/>
                </a:lnTo>
                <a:lnTo>
                  <a:pt x="916049" y="436159"/>
                </a:lnTo>
                <a:lnTo>
                  <a:pt x="966721" y="442765"/>
                </a:lnTo>
                <a:lnTo>
                  <a:pt x="1017419" y="449132"/>
                </a:lnTo>
                <a:lnTo>
                  <a:pt x="1068142" y="455261"/>
                </a:lnTo>
                <a:lnTo>
                  <a:pt x="1118889" y="461151"/>
                </a:lnTo>
                <a:lnTo>
                  <a:pt x="1169660" y="466803"/>
                </a:lnTo>
                <a:lnTo>
                  <a:pt x="1220454" y="472215"/>
                </a:lnTo>
                <a:lnTo>
                  <a:pt x="1271270" y="477389"/>
                </a:lnTo>
                <a:lnTo>
                  <a:pt x="1322107" y="482323"/>
                </a:lnTo>
                <a:lnTo>
                  <a:pt x="1372964" y="487019"/>
                </a:lnTo>
                <a:lnTo>
                  <a:pt x="1423841" y="491475"/>
                </a:lnTo>
                <a:lnTo>
                  <a:pt x="1474738" y="495692"/>
                </a:lnTo>
                <a:lnTo>
                  <a:pt x="1525652" y="499670"/>
                </a:lnTo>
                <a:lnTo>
                  <a:pt x="1576584" y="503408"/>
                </a:lnTo>
                <a:lnTo>
                  <a:pt x="1627532" y="506908"/>
                </a:lnTo>
                <a:lnTo>
                  <a:pt x="1678496" y="510167"/>
                </a:lnTo>
                <a:lnTo>
                  <a:pt x="1729475" y="513187"/>
                </a:lnTo>
                <a:lnTo>
                  <a:pt x="1780469" y="515968"/>
                </a:lnTo>
                <a:lnTo>
                  <a:pt x="1831476" y="518509"/>
                </a:lnTo>
                <a:lnTo>
                  <a:pt x="1882495" y="520810"/>
                </a:lnTo>
                <a:lnTo>
                  <a:pt x="1933527" y="522871"/>
                </a:lnTo>
                <a:lnTo>
                  <a:pt x="1984570" y="524692"/>
                </a:lnTo>
                <a:lnTo>
                  <a:pt x="2035623" y="526274"/>
                </a:lnTo>
                <a:lnTo>
                  <a:pt x="2086686" y="527615"/>
                </a:lnTo>
                <a:lnTo>
                  <a:pt x="2137758" y="528716"/>
                </a:lnTo>
                <a:lnTo>
                  <a:pt x="2188838" y="529577"/>
                </a:lnTo>
                <a:lnTo>
                  <a:pt x="2239925" y="530198"/>
                </a:lnTo>
                <a:lnTo>
                  <a:pt x="2291019" y="530579"/>
                </a:lnTo>
                <a:lnTo>
                  <a:pt x="2342119" y="530719"/>
                </a:lnTo>
                <a:lnTo>
                  <a:pt x="2393224" y="530619"/>
                </a:lnTo>
                <a:lnTo>
                  <a:pt x="2444332" y="530278"/>
                </a:lnTo>
                <a:lnTo>
                  <a:pt x="2495445" y="529696"/>
                </a:lnTo>
                <a:lnTo>
                  <a:pt x="2546560" y="528874"/>
                </a:lnTo>
                <a:lnTo>
                  <a:pt x="2597676" y="527811"/>
                </a:lnTo>
                <a:lnTo>
                  <a:pt x="2648794" y="526508"/>
                </a:lnTo>
                <a:lnTo>
                  <a:pt x="2699913" y="524963"/>
                </a:lnTo>
                <a:lnTo>
                  <a:pt x="2750228" y="523204"/>
                </a:lnTo>
                <a:lnTo>
                  <a:pt x="2800546" y="521195"/>
                </a:lnTo>
                <a:lnTo>
                  <a:pt x="2850861" y="518925"/>
                </a:lnTo>
                <a:lnTo>
                  <a:pt x="2901169" y="516381"/>
                </a:lnTo>
                <a:lnTo>
                  <a:pt x="2951464" y="513551"/>
                </a:lnTo>
                <a:lnTo>
                  <a:pt x="3001742" y="510424"/>
                </a:lnTo>
                <a:lnTo>
                  <a:pt x="3051997" y="506988"/>
                </a:lnTo>
                <a:lnTo>
                  <a:pt x="3102224" y="503230"/>
                </a:lnTo>
                <a:lnTo>
                  <a:pt x="3152417" y="499139"/>
                </a:lnTo>
                <a:lnTo>
                  <a:pt x="3202573" y="494702"/>
                </a:lnTo>
                <a:lnTo>
                  <a:pt x="3252685" y="489908"/>
                </a:lnTo>
                <a:lnTo>
                  <a:pt x="3302749" y="484745"/>
                </a:lnTo>
                <a:lnTo>
                  <a:pt x="3352760" y="479200"/>
                </a:lnTo>
                <a:lnTo>
                  <a:pt x="3402711" y="473262"/>
                </a:lnTo>
                <a:lnTo>
                  <a:pt x="3452600" y="466918"/>
                </a:lnTo>
                <a:lnTo>
                  <a:pt x="3502419" y="460157"/>
                </a:lnTo>
                <a:lnTo>
                  <a:pt x="3552164" y="452967"/>
                </a:lnTo>
                <a:lnTo>
                  <a:pt x="3601831" y="445336"/>
                </a:lnTo>
                <a:lnTo>
                  <a:pt x="3651413" y="437251"/>
                </a:lnTo>
                <a:lnTo>
                  <a:pt x="3700906" y="428701"/>
                </a:lnTo>
                <a:lnTo>
                  <a:pt x="3750304" y="419674"/>
                </a:lnTo>
                <a:lnTo>
                  <a:pt x="3799604" y="410158"/>
                </a:lnTo>
                <a:lnTo>
                  <a:pt x="3848798" y="400140"/>
                </a:lnTo>
                <a:lnTo>
                  <a:pt x="3897883" y="389609"/>
                </a:lnTo>
                <a:lnTo>
                  <a:pt x="3946853" y="378553"/>
                </a:lnTo>
                <a:lnTo>
                  <a:pt x="3995703" y="366960"/>
                </a:lnTo>
                <a:lnTo>
                  <a:pt x="4044429" y="354817"/>
                </a:lnTo>
                <a:lnTo>
                  <a:pt x="4093024" y="342114"/>
                </a:lnTo>
                <a:lnTo>
                  <a:pt x="4141484" y="328837"/>
                </a:lnTo>
                <a:lnTo>
                  <a:pt x="4189803" y="314975"/>
                </a:lnTo>
                <a:lnTo>
                  <a:pt x="4237977" y="300517"/>
                </a:lnTo>
                <a:lnTo>
                  <a:pt x="4286001" y="285449"/>
                </a:lnTo>
                <a:lnTo>
                  <a:pt x="4333868" y="269760"/>
                </a:lnTo>
                <a:lnTo>
                  <a:pt x="4381576" y="253438"/>
                </a:lnTo>
                <a:lnTo>
                  <a:pt x="4429117" y="236471"/>
                </a:lnTo>
                <a:lnTo>
                  <a:pt x="4476487" y="218846"/>
                </a:lnTo>
                <a:lnTo>
                  <a:pt x="4523681" y="200553"/>
                </a:lnTo>
                <a:lnTo>
                  <a:pt x="4570881" y="181606"/>
                </a:lnTo>
                <a:lnTo>
                  <a:pt x="4618164" y="162256"/>
                </a:lnTo>
                <a:lnTo>
                  <a:pt x="4665540" y="142783"/>
                </a:lnTo>
                <a:lnTo>
                  <a:pt x="4713017" y="123464"/>
                </a:lnTo>
                <a:lnTo>
                  <a:pt x="4760604" y="104579"/>
                </a:lnTo>
                <a:lnTo>
                  <a:pt x="4808311" y="86404"/>
                </a:lnTo>
                <a:lnTo>
                  <a:pt x="4856146" y="69219"/>
                </a:lnTo>
                <a:lnTo>
                  <a:pt x="4904118" y="53302"/>
                </a:lnTo>
                <a:lnTo>
                  <a:pt x="4952236" y="38930"/>
                </a:lnTo>
                <a:lnTo>
                  <a:pt x="5000508" y="26383"/>
                </a:lnTo>
                <a:lnTo>
                  <a:pt x="5048945" y="15938"/>
                </a:lnTo>
                <a:lnTo>
                  <a:pt x="5097554" y="7873"/>
                </a:lnTo>
                <a:lnTo>
                  <a:pt x="5146345" y="2468"/>
                </a:lnTo>
                <a:lnTo>
                  <a:pt x="5195326" y="0"/>
                </a:lnTo>
                <a:lnTo>
                  <a:pt x="5244506" y="747"/>
                </a:lnTo>
                <a:lnTo>
                  <a:pt x="5293895" y="4987"/>
                </a:lnTo>
                <a:lnTo>
                  <a:pt x="5343502" y="13000"/>
                </a:lnTo>
                <a:lnTo>
                  <a:pt x="5390184" y="24074"/>
                </a:lnTo>
                <a:lnTo>
                  <a:pt x="5435330" y="38137"/>
                </a:lnTo>
                <a:lnTo>
                  <a:pt x="5478965" y="55062"/>
                </a:lnTo>
                <a:lnTo>
                  <a:pt x="5521116" y="74720"/>
                </a:lnTo>
                <a:lnTo>
                  <a:pt x="5561808" y="96983"/>
                </a:lnTo>
                <a:lnTo>
                  <a:pt x="5601068" y="121725"/>
                </a:lnTo>
                <a:lnTo>
                  <a:pt x="5638921" y="148818"/>
                </a:lnTo>
                <a:lnTo>
                  <a:pt x="5675392" y="178132"/>
                </a:lnTo>
                <a:lnTo>
                  <a:pt x="5710509" y="209542"/>
                </a:lnTo>
                <a:lnTo>
                  <a:pt x="5744296" y="242920"/>
                </a:lnTo>
                <a:lnTo>
                  <a:pt x="5776780" y="278137"/>
                </a:lnTo>
                <a:lnTo>
                  <a:pt x="5807986" y="315065"/>
                </a:lnTo>
                <a:lnTo>
                  <a:pt x="5837941" y="353578"/>
                </a:lnTo>
                <a:lnTo>
                  <a:pt x="5866670" y="393548"/>
                </a:lnTo>
                <a:lnTo>
                  <a:pt x="5894200" y="434846"/>
                </a:lnTo>
                <a:lnTo>
                  <a:pt x="5920555" y="477346"/>
                </a:lnTo>
                <a:lnTo>
                  <a:pt x="5945762" y="520918"/>
                </a:lnTo>
                <a:lnTo>
                  <a:pt x="5969848" y="565437"/>
                </a:lnTo>
                <a:lnTo>
                  <a:pt x="5992837" y="610774"/>
                </a:lnTo>
                <a:lnTo>
                  <a:pt x="6014755" y="656800"/>
                </a:lnTo>
                <a:lnTo>
                  <a:pt x="6035629" y="703390"/>
                </a:lnTo>
                <a:lnTo>
                  <a:pt x="6055485" y="750414"/>
                </a:lnTo>
                <a:lnTo>
                  <a:pt x="6074347" y="797746"/>
                </a:lnTo>
                <a:lnTo>
                  <a:pt x="6092216" y="845063"/>
                </a:lnTo>
                <a:lnTo>
                  <a:pt x="6109295" y="892762"/>
                </a:lnTo>
                <a:lnTo>
                  <a:pt x="6125534" y="940806"/>
                </a:lnTo>
                <a:lnTo>
                  <a:pt x="6140881" y="989158"/>
                </a:lnTo>
                <a:lnTo>
                  <a:pt x="6155286" y="1037780"/>
                </a:lnTo>
                <a:lnTo>
                  <a:pt x="6168699" y="1086634"/>
                </a:lnTo>
                <a:lnTo>
                  <a:pt x="6181070" y="1135683"/>
                </a:lnTo>
                <a:lnTo>
                  <a:pt x="6192348" y="1184889"/>
                </a:lnTo>
                <a:lnTo>
                  <a:pt x="6202482" y="1234214"/>
                </a:lnTo>
                <a:lnTo>
                  <a:pt x="6211422" y="1283622"/>
                </a:lnTo>
                <a:lnTo>
                  <a:pt x="6219118" y="1333075"/>
                </a:lnTo>
                <a:lnTo>
                  <a:pt x="6225519" y="1382534"/>
                </a:lnTo>
                <a:lnTo>
                  <a:pt x="6230575" y="1431963"/>
                </a:lnTo>
                <a:lnTo>
                  <a:pt x="6234235" y="1481324"/>
                </a:lnTo>
                <a:lnTo>
                  <a:pt x="6236449" y="1530580"/>
                </a:lnTo>
                <a:lnTo>
                  <a:pt x="6237165" y="1579692"/>
                </a:lnTo>
                <a:lnTo>
                  <a:pt x="6236335" y="1628624"/>
                </a:lnTo>
                <a:lnTo>
                  <a:pt x="6233907" y="1677337"/>
                </a:lnTo>
                <a:lnTo>
                  <a:pt x="6229831" y="1725795"/>
                </a:lnTo>
                <a:lnTo>
                  <a:pt x="6224057" y="1773959"/>
                </a:lnTo>
                <a:lnTo>
                  <a:pt x="6216533" y="1821793"/>
                </a:lnTo>
                <a:lnTo>
                  <a:pt x="6207210" y="1869258"/>
                </a:lnTo>
                <a:lnTo>
                  <a:pt x="6196037" y="1916318"/>
                </a:lnTo>
                <a:lnTo>
                  <a:pt x="6182964" y="1962933"/>
                </a:lnTo>
                <a:lnTo>
                  <a:pt x="6167940" y="2009068"/>
                </a:lnTo>
                <a:lnTo>
                  <a:pt x="6150914" y="2054684"/>
                </a:lnTo>
                <a:lnTo>
                  <a:pt x="6131837" y="2099744"/>
                </a:lnTo>
                <a:lnTo>
                  <a:pt x="6110658" y="2144211"/>
                </a:lnTo>
                <a:lnTo>
                  <a:pt x="6087325" y="2188046"/>
                </a:lnTo>
                <a:lnTo>
                  <a:pt x="6061220" y="2232053"/>
                </a:lnTo>
                <a:lnTo>
                  <a:pt x="6033341" y="2274346"/>
                </a:lnTo>
                <a:lnTo>
                  <a:pt x="6003763" y="2314959"/>
                </a:lnTo>
                <a:lnTo>
                  <a:pt x="5972559" y="2353928"/>
                </a:lnTo>
                <a:lnTo>
                  <a:pt x="5939804" y="2391288"/>
                </a:lnTo>
                <a:lnTo>
                  <a:pt x="5905572" y="2427074"/>
                </a:lnTo>
                <a:lnTo>
                  <a:pt x="5869935" y="2461321"/>
                </a:lnTo>
                <a:lnTo>
                  <a:pt x="5832968" y="2494065"/>
                </a:lnTo>
                <a:lnTo>
                  <a:pt x="5794744" y="2525340"/>
                </a:lnTo>
                <a:lnTo>
                  <a:pt x="5755339" y="2555183"/>
                </a:lnTo>
                <a:lnTo>
                  <a:pt x="5714824" y="2583628"/>
                </a:lnTo>
                <a:lnTo>
                  <a:pt x="5673275" y="2610711"/>
                </a:lnTo>
                <a:lnTo>
                  <a:pt x="5630765" y="2636466"/>
                </a:lnTo>
                <a:lnTo>
                  <a:pt x="5587367" y="2660929"/>
                </a:lnTo>
                <a:lnTo>
                  <a:pt x="5543156" y="2684136"/>
                </a:lnTo>
                <a:lnTo>
                  <a:pt x="5498206" y="2706121"/>
                </a:lnTo>
                <a:lnTo>
                  <a:pt x="5452590" y="2726919"/>
                </a:lnTo>
                <a:lnTo>
                  <a:pt x="5406382" y="2746567"/>
                </a:lnTo>
                <a:lnTo>
                  <a:pt x="5359656" y="2765099"/>
                </a:lnTo>
                <a:lnTo>
                  <a:pt x="5312485" y="2782550"/>
                </a:lnTo>
                <a:lnTo>
                  <a:pt x="5264944" y="2798956"/>
                </a:lnTo>
                <a:lnTo>
                  <a:pt x="5217107" y="2814352"/>
                </a:lnTo>
                <a:lnTo>
                  <a:pt x="5169047" y="2828773"/>
                </a:lnTo>
                <a:lnTo>
                  <a:pt x="5120687" y="2842328"/>
                </a:lnTo>
                <a:lnTo>
                  <a:pt x="5072156" y="2855028"/>
                </a:lnTo>
                <a:lnTo>
                  <a:pt x="5023465" y="2866877"/>
                </a:lnTo>
                <a:lnTo>
                  <a:pt x="4974624" y="2877877"/>
                </a:lnTo>
                <a:lnTo>
                  <a:pt x="4925641" y="2888028"/>
                </a:lnTo>
                <a:lnTo>
                  <a:pt x="4876527" y="2897334"/>
                </a:lnTo>
                <a:lnTo>
                  <a:pt x="4827292" y="2905797"/>
                </a:lnTo>
                <a:lnTo>
                  <a:pt x="4777945" y="2913418"/>
                </a:lnTo>
                <a:lnTo>
                  <a:pt x="4728497" y="2920198"/>
                </a:lnTo>
                <a:lnTo>
                  <a:pt x="4678958" y="2926142"/>
                </a:lnTo>
                <a:lnTo>
                  <a:pt x="4629336" y="2931249"/>
                </a:lnTo>
                <a:lnTo>
                  <a:pt x="4579642" y="2935523"/>
                </a:lnTo>
                <a:lnTo>
                  <a:pt x="4529886" y="2938964"/>
                </a:lnTo>
                <a:lnTo>
                  <a:pt x="4480078" y="2941576"/>
                </a:lnTo>
                <a:lnTo>
                  <a:pt x="4430227" y="2943360"/>
                </a:lnTo>
                <a:lnTo>
                  <a:pt x="4380343" y="2944318"/>
                </a:lnTo>
                <a:lnTo>
                  <a:pt x="4330437" y="2944452"/>
                </a:lnTo>
                <a:lnTo>
                  <a:pt x="4280517" y="2943764"/>
                </a:lnTo>
                <a:lnTo>
                  <a:pt x="4230595" y="2942256"/>
                </a:lnTo>
                <a:lnTo>
                  <a:pt x="4180679" y="2939930"/>
                </a:lnTo>
                <a:lnTo>
                  <a:pt x="4130779" y="2936787"/>
                </a:lnTo>
                <a:lnTo>
                  <a:pt x="4080906" y="2932831"/>
                </a:lnTo>
                <a:lnTo>
                  <a:pt x="4031069" y="2928063"/>
                </a:lnTo>
                <a:lnTo>
                  <a:pt x="3981278" y="2922484"/>
                </a:lnTo>
                <a:lnTo>
                  <a:pt x="3931512" y="2916104"/>
                </a:lnTo>
                <a:lnTo>
                  <a:pt x="3881827" y="2908976"/>
                </a:lnTo>
                <a:lnTo>
                  <a:pt x="3832219" y="2901153"/>
                </a:lnTo>
                <a:lnTo>
                  <a:pt x="3782682" y="2892687"/>
                </a:lnTo>
                <a:lnTo>
                  <a:pt x="3733214" y="2883633"/>
                </a:lnTo>
                <a:lnTo>
                  <a:pt x="3683808" y="2874043"/>
                </a:lnTo>
                <a:lnTo>
                  <a:pt x="3634461" y="2863970"/>
                </a:lnTo>
                <a:lnTo>
                  <a:pt x="3585169" y="2853467"/>
                </a:lnTo>
                <a:lnTo>
                  <a:pt x="3535926" y="2842588"/>
                </a:lnTo>
                <a:lnTo>
                  <a:pt x="3486729" y="2831385"/>
                </a:lnTo>
                <a:lnTo>
                  <a:pt x="3437572" y="2819912"/>
                </a:lnTo>
                <a:lnTo>
                  <a:pt x="3388452" y="2808221"/>
                </a:lnTo>
                <a:lnTo>
                  <a:pt x="3339364" y="2796366"/>
                </a:lnTo>
                <a:lnTo>
                  <a:pt x="3290303" y="2784401"/>
                </a:lnTo>
                <a:lnTo>
                  <a:pt x="3241265" y="2772377"/>
                </a:lnTo>
                <a:lnTo>
                  <a:pt x="3192246" y="2760348"/>
                </a:lnTo>
                <a:lnTo>
                  <a:pt x="3143242" y="2748367"/>
                </a:lnTo>
                <a:lnTo>
                  <a:pt x="3094246" y="2736488"/>
                </a:lnTo>
                <a:lnTo>
                  <a:pt x="3045256" y="2724762"/>
                </a:lnTo>
                <a:lnTo>
                  <a:pt x="2996267" y="2713245"/>
                </a:lnTo>
                <a:lnTo>
                  <a:pt x="2947274" y="2701987"/>
                </a:lnTo>
                <a:lnTo>
                  <a:pt x="2898273" y="2691044"/>
                </a:lnTo>
                <a:lnTo>
                  <a:pt x="2849259" y="2680467"/>
                </a:lnTo>
                <a:lnTo>
                  <a:pt x="2800229" y="2670310"/>
                </a:lnTo>
                <a:lnTo>
                  <a:pt x="2751176" y="2660625"/>
                </a:lnTo>
                <a:lnTo>
                  <a:pt x="2702098" y="2651467"/>
                </a:lnTo>
                <a:lnTo>
                  <a:pt x="2652990" y="2642887"/>
                </a:lnTo>
                <a:lnTo>
                  <a:pt x="2603846" y="2634940"/>
                </a:lnTo>
                <a:lnTo>
                  <a:pt x="2554663" y="2627678"/>
                </a:lnTo>
                <a:lnTo>
                  <a:pt x="2505436" y="2621154"/>
                </a:lnTo>
                <a:lnTo>
                  <a:pt x="2456161" y="2615422"/>
                </a:lnTo>
                <a:lnTo>
                  <a:pt x="2406834" y="2610534"/>
                </a:lnTo>
                <a:lnTo>
                  <a:pt x="2357449" y="2606544"/>
                </a:lnTo>
                <a:lnTo>
                  <a:pt x="2308002" y="2603505"/>
                </a:lnTo>
                <a:lnTo>
                  <a:pt x="2258489" y="2601469"/>
                </a:lnTo>
                <a:lnTo>
                  <a:pt x="2208906" y="2600490"/>
                </a:lnTo>
                <a:lnTo>
                  <a:pt x="2159248" y="2600621"/>
                </a:lnTo>
                <a:lnTo>
                  <a:pt x="2109510" y="2601915"/>
                </a:lnTo>
                <a:lnTo>
                  <a:pt x="2059689" y="2604425"/>
                </a:lnTo>
                <a:lnTo>
                  <a:pt x="2009779" y="2608205"/>
                </a:lnTo>
                <a:lnTo>
                  <a:pt x="1959776" y="2613307"/>
                </a:lnTo>
                <a:lnTo>
                  <a:pt x="1909583" y="2619794"/>
                </a:lnTo>
                <a:lnTo>
                  <a:pt x="1859667" y="2627569"/>
                </a:lnTo>
                <a:lnTo>
                  <a:pt x="1810008" y="2636541"/>
                </a:lnTo>
                <a:lnTo>
                  <a:pt x="1760586" y="2646621"/>
                </a:lnTo>
                <a:lnTo>
                  <a:pt x="1711381" y="2657719"/>
                </a:lnTo>
                <a:lnTo>
                  <a:pt x="1662372" y="2669744"/>
                </a:lnTo>
                <a:lnTo>
                  <a:pt x="1613539" y="2682607"/>
                </a:lnTo>
                <a:lnTo>
                  <a:pt x="1564862" y="2696218"/>
                </a:lnTo>
                <a:lnTo>
                  <a:pt x="1516322" y="2710486"/>
                </a:lnTo>
                <a:lnTo>
                  <a:pt x="1467897" y="2725323"/>
                </a:lnTo>
                <a:lnTo>
                  <a:pt x="1419568" y="2740638"/>
                </a:lnTo>
                <a:lnTo>
                  <a:pt x="1371315" y="2756341"/>
                </a:lnTo>
                <a:lnTo>
                  <a:pt x="1323117" y="2772342"/>
                </a:lnTo>
                <a:lnTo>
                  <a:pt x="1274955" y="2788552"/>
                </a:lnTo>
                <a:lnTo>
                  <a:pt x="1226808" y="2804880"/>
                </a:lnTo>
                <a:lnTo>
                  <a:pt x="1178656" y="2821236"/>
                </a:lnTo>
                <a:lnTo>
                  <a:pt x="1130479" y="2837531"/>
                </a:lnTo>
                <a:lnTo>
                  <a:pt x="1082256" y="2853675"/>
                </a:lnTo>
                <a:lnTo>
                  <a:pt x="1033968" y="2869577"/>
                </a:lnTo>
                <a:lnTo>
                  <a:pt x="985595" y="2885148"/>
                </a:lnTo>
                <a:lnTo>
                  <a:pt x="937116" y="2900298"/>
                </a:lnTo>
                <a:lnTo>
                  <a:pt x="888512" y="2914937"/>
                </a:lnTo>
                <a:lnTo>
                  <a:pt x="839761" y="2928974"/>
                </a:lnTo>
                <a:lnTo>
                  <a:pt x="790845" y="2942321"/>
                </a:lnTo>
                <a:lnTo>
                  <a:pt x="741742" y="2954887"/>
                </a:lnTo>
                <a:lnTo>
                  <a:pt x="692433" y="2966582"/>
                </a:lnTo>
                <a:lnTo>
                  <a:pt x="642683" y="2977377"/>
                </a:lnTo>
                <a:lnTo>
                  <a:pt x="592784" y="2987187"/>
                </a:lnTo>
                <a:lnTo>
                  <a:pt x="542751" y="2996011"/>
                </a:lnTo>
                <a:lnTo>
                  <a:pt x="492596" y="3003849"/>
                </a:lnTo>
                <a:lnTo>
                  <a:pt x="442334" y="3010700"/>
                </a:lnTo>
                <a:lnTo>
                  <a:pt x="391977" y="3016563"/>
                </a:lnTo>
                <a:lnTo>
                  <a:pt x="341538" y="3021439"/>
                </a:lnTo>
                <a:lnTo>
                  <a:pt x="291032" y="3025327"/>
                </a:lnTo>
                <a:lnTo>
                  <a:pt x="240472" y="3028226"/>
                </a:lnTo>
                <a:lnTo>
                  <a:pt x="189870" y="3030136"/>
                </a:lnTo>
                <a:lnTo>
                  <a:pt x="139241" y="3031056"/>
                </a:lnTo>
                <a:lnTo>
                  <a:pt x="88598" y="3030986"/>
                </a:lnTo>
                <a:lnTo>
                  <a:pt x="37954" y="3029925"/>
                </a:lnTo>
                <a:lnTo>
                  <a:pt x="0" y="3026515"/>
                </a:lnTo>
              </a:path>
            </a:pathLst>
          </a:custGeom>
          <a:ln w="761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86687" y="6498046"/>
            <a:ext cx="317500" cy="304165"/>
          </a:xfrm>
          <a:custGeom>
            <a:avLst/>
            <a:gdLst/>
            <a:ahLst/>
            <a:cxnLst/>
            <a:rect l="l" t="t" r="r" b="b"/>
            <a:pathLst>
              <a:path w="317500" h="304165">
                <a:moveTo>
                  <a:pt x="317211" y="0"/>
                </a:moveTo>
                <a:lnTo>
                  <a:pt x="0" y="124520"/>
                </a:lnTo>
                <a:lnTo>
                  <a:pt x="289943" y="303576"/>
                </a:lnTo>
                <a:lnTo>
                  <a:pt x="31721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14037" y="3818243"/>
            <a:ext cx="328930" cy="299085"/>
          </a:xfrm>
          <a:custGeom>
            <a:avLst/>
            <a:gdLst/>
            <a:ahLst/>
            <a:cxnLst/>
            <a:rect l="l" t="t" r="r" b="b"/>
            <a:pathLst>
              <a:path w="328929" h="299085">
                <a:moveTo>
                  <a:pt x="328786" y="0"/>
                </a:moveTo>
                <a:lnTo>
                  <a:pt x="0" y="89601"/>
                </a:lnTo>
                <a:lnTo>
                  <a:pt x="268952" y="298869"/>
                </a:lnTo>
                <a:lnTo>
                  <a:pt x="32878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1404600" y="8965803"/>
            <a:ext cx="203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9500" y="317500"/>
            <a:ext cx="575691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9" dirty="0"/>
              <a:t>Layering, </a:t>
            </a:r>
            <a:r>
              <a:rPr spc="-505" dirty="0"/>
              <a:t>Take</a:t>
            </a:r>
            <a:r>
              <a:rPr spc="-220" dirty="0"/>
              <a:t> </a:t>
            </a:r>
            <a:r>
              <a:rPr spc="-700" dirty="0"/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1206500" y="1968500"/>
            <a:ext cx="10922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66873" y="1683578"/>
            <a:ext cx="544232" cy="12755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43054" y="1372525"/>
            <a:ext cx="8373109" cy="640080"/>
          </a:xfrm>
          <a:custGeom>
            <a:avLst/>
            <a:gdLst/>
            <a:ahLst/>
            <a:cxnLst/>
            <a:rect l="l" t="t" r="r" b="b"/>
            <a:pathLst>
              <a:path w="8373109" h="640080">
                <a:moveTo>
                  <a:pt x="0" y="443638"/>
                </a:moveTo>
                <a:lnTo>
                  <a:pt x="73698" y="395107"/>
                </a:lnTo>
                <a:lnTo>
                  <a:pt x="116909" y="369613"/>
                </a:lnTo>
                <a:lnTo>
                  <a:pt x="160591" y="344977"/>
                </a:lnTo>
                <a:lnTo>
                  <a:pt x="204733" y="321204"/>
                </a:lnTo>
                <a:lnTo>
                  <a:pt x="249321" y="298301"/>
                </a:lnTo>
                <a:lnTo>
                  <a:pt x="294342" y="276273"/>
                </a:lnTo>
                <a:lnTo>
                  <a:pt x="339783" y="255128"/>
                </a:lnTo>
                <a:lnTo>
                  <a:pt x="385632" y="234870"/>
                </a:lnTo>
                <a:lnTo>
                  <a:pt x="431876" y="215506"/>
                </a:lnTo>
                <a:lnTo>
                  <a:pt x="478501" y="197043"/>
                </a:lnTo>
                <a:lnTo>
                  <a:pt x="525494" y="179486"/>
                </a:lnTo>
                <a:lnTo>
                  <a:pt x="572844" y="162842"/>
                </a:lnTo>
                <a:lnTo>
                  <a:pt x="620536" y="147116"/>
                </a:lnTo>
                <a:lnTo>
                  <a:pt x="668558" y="132316"/>
                </a:lnTo>
                <a:lnTo>
                  <a:pt x="716897" y="118447"/>
                </a:lnTo>
                <a:lnTo>
                  <a:pt x="765540" y="105515"/>
                </a:lnTo>
                <a:lnTo>
                  <a:pt x="814474" y="93527"/>
                </a:lnTo>
                <a:lnTo>
                  <a:pt x="863686" y="82489"/>
                </a:lnTo>
                <a:lnTo>
                  <a:pt x="912747" y="72478"/>
                </a:lnTo>
                <a:lnTo>
                  <a:pt x="961901" y="63405"/>
                </a:lnTo>
                <a:lnTo>
                  <a:pt x="1011142" y="55235"/>
                </a:lnTo>
                <a:lnTo>
                  <a:pt x="1060466" y="47933"/>
                </a:lnTo>
                <a:lnTo>
                  <a:pt x="1109869" y="41466"/>
                </a:lnTo>
                <a:lnTo>
                  <a:pt x="1159347" y="35799"/>
                </a:lnTo>
                <a:lnTo>
                  <a:pt x="1208895" y="30898"/>
                </a:lnTo>
                <a:lnTo>
                  <a:pt x="1258509" y="26728"/>
                </a:lnTo>
                <a:lnTo>
                  <a:pt x="1308184" y="23255"/>
                </a:lnTo>
                <a:lnTo>
                  <a:pt x="1357917" y="20445"/>
                </a:lnTo>
                <a:lnTo>
                  <a:pt x="1407702" y="18264"/>
                </a:lnTo>
                <a:lnTo>
                  <a:pt x="1457536" y="16677"/>
                </a:lnTo>
                <a:lnTo>
                  <a:pt x="1507415" y="15651"/>
                </a:lnTo>
                <a:lnTo>
                  <a:pt x="1557333" y="15150"/>
                </a:lnTo>
                <a:lnTo>
                  <a:pt x="1607286" y="15140"/>
                </a:lnTo>
                <a:lnTo>
                  <a:pt x="1657271" y="15588"/>
                </a:lnTo>
                <a:lnTo>
                  <a:pt x="1707282" y="16458"/>
                </a:lnTo>
                <a:lnTo>
                  <a:pt x="1757316" y="17717"/>
                </a:lnTo>
                <a:lnTo>
                  <a:pt x="1807368" y="19331"/>
                </a:lnTo>
                <a:lnTo>
                  <a:pt x="1857434" y="21264"/>
                </a:lnTo>
                <a:lnTo>
                  <a:pt x="1907510" y="23484"/>
                </a:lnTo>
                <a:lnTo>
                  <a:pt x="1957591" y="25954"/>
                </a:lnTo>
                <a:lnTo>
                  <a:pt x="2007672" y="28642"/>
                </a:lnTo>
                <a:lnTo>
                  <a:pt x="2057750" y="31513"/>
                </a:lnTo>
                <a:lnTo>
                  <a:pt x="2107820" y="34533"/>
                </a:lnTo>
                <a:lnTo>
                  <a:pt x="2157878" y="37666"/>
                </a:lnTo>
                <a:lnTo>
                  <a:pt x="2207919" y="40880"/>
                </a:lnTo>
                <a:lnTo>
                  <a:pt x="2257939" y="44140"/>
                </a:lnTo>
                <a:lnTo>
                  <a:pt x="2307934" y="47411"/>
                </a:lnTo>
                <a:lnTo>
                  <a:pt x="2357900" y="50659"/>
                </a:lnTo>
                <a:lnTo>
                  <a:pt x="2408303" y="53882"/>
                </a:lnTo>
                <a:lnTo>
                  <a:pt x="2458711" y="57042"/>
                </a:lnTo>
                <a:lnTo>
                  <a:pt x="2509124" y="60137"/>
                </a:lnTo>
                <a:lnTo>
                  <a:pt x="2559543" y="63164"/>
                </a:lnTo>
                <a:lnTo>
                  <a:pt x="2609966" y="66122"/>
                </a:lnTo>
                <a:lnTo>
                  <a:pt x="2660393" y="69009"/>
                </a:lnTo>
                <a:lnTo>
                  <a:pt x="2710825" y="71821"/>
                </a:lnTo>
                <a:lnTo>
                  <a:pt x="2761261" y="74558"/>
                </a:lnTo>
                <a:lnTo>
                  <a:pt x="2811701" y="77218"/>
                </a:lnTo>
                <a:lnTo>
                  <a:pt x="2862145" y="79798"/>
                </a:lnTo>
                <a:lnTo>
                  <a:pt x="2912592" y="82296"/>
                </a:lnTo>
                <a:lnTo>
                  <a:pt x="2963042" y="84710"/>
                </a:lnTo>
                <a:lnTo>
                  <a:pt x="3013496" y="87039"/>
                </a:lnTo>
                <a:lnTo>
                  <a:pt x="3063952" y="89280"/>
                </a:lnTo>
                <a:lnTo>
                  <a:pt x="3114412" y="91430"/>
                </a:lnTo>
                <a:lnTo>
                  <a:pt x="3164873" y="93489"/>
                </a:lnTo>
                <a:lnTo>
                  <a:pt x="3215337" y="95454"/>
                </a:lnTo>
                <a:lnTo>
                  <a:pt x="3265803" y="97323"/>
                </a:lnTo>
                <a:lnTo>
                  <a:pt x="3316271" y="99094"/>
                </a:lnTo>
                <a:lnTo>
                  <a:pt x="3366741" y="100765"/>
                </a:lnTo>
                <a:lnTo>
                  <a:pt x="3417212" y="102333"/>
                </a:lnTo>
                <a:lnTo>
                  <a:pt x="3467685" y="103798"/>
                </a:lnTo>
                <a:lnTo>
                  <a:pt x="3518159" y="105156"/>
                </a:lnTo>
                <a:lnTo>
                  <a:pt x="3568633" y="106406"/>
                </a:lnTo>
                <a:lnTo>
                  <a:pt x="3619108" y="107545"/>
                </a:lnTo>
                <a:lnTo>
                  <a:pt x="3669584" y="108573"/>
                </a:lnTo>
                <a:lnTo>
                  <a:pt x="3720060" y="109485"/>
                </a:lnTo>
                <a:lnTo>
                  <a:pt x="3770536" y="110282"/>
                </a:lnTo>
                <a:lnTo>
                  <a:pt x="3821012" y="110960"/>
                </a:lnTo>
                <a:lnTo>
                  <a:pt x="3871488" y="111517"/>
                </a:lnTo>
                <a:lnTo>
                  <a:pt x="3921963" y="111952"/>
                </a:lnTo>
                <a:lnTo>
                  <a:pt x="3972438" y="112262"/>
                </a:lnTo>
                <a:lnTo>
                  <a:pt x="4022911" y="112445"/>
                </a:lnTo>
                <a:lnTo>
                  <a:pt x="4073384" y="112500"/>
                </a:lnTo>
                <a:lnTo>
                  <a:pt x="4123855" y="112424"/>
                </a:lnTo>
                <a:lnTo>
                  <a:pt x="4174324" y="112216"/>
                </a:lnTo>
                <a:lnTo>
                  <a:pt x="4224792" y="111872"/>
                </a:lnTo>
                <a:lnTo>
                  <a:pt x="4275258" y="111392"/>
                </a:lnTo>
                <a:lnTo>
                  <a:pt x="4325722" y="110772"/>
                </a:lnTo>
                <a:lnTo>
                  <a:pt x="4376183" y="110012"/>
                </a:lnTo>
                <a:lnTo>
                  <a:pt x="4426642" y="109109"/>
                </a:lnTo>
                <a:lnTo>
                  <a:pt x="4477099" y="108060"/>
                </a:lnTo>
                <a:lnTo>
                  <a:pt x="4527552" y="106865"/>
                </a:lnTo>
                <a:lnTo>
                  <a:pt x="4578002" y="105520"/>
                </a:lnTo>
                <a:lnTo>
                  <a:pt x="4628449" y="104025"/>
                </a:lnTo>
                <a:lnTo>
                  <a:pt x="4678892" y="102376"/>
                </a:lnTo>
                <a:lnTo>
                  <a:pt x="4729332" y="100572"/>
                </a:lnTo>
                <a:lnTo>
                  <a:pt x="4779767" y="98610"/>
                </a:lnTo>
                <a:lnTo>
                  <a:pt x="4830199" y="96489"/>
                </a:lnTo>
                <a:lnTo>
                  <a:pt x="4880626" y="94207"/>
                </a:lnTo>
                <a:lnTo>
                  <a:pt x="4931049" y="91762"/>
                </a:lnTo>
                <a:lnTo>
                  <a:pt x="4981466" y="89151"/>
                </a:lnTo>
                <a:lnTo>
                  <a:pt x="5031879" y="86372"/>
                </a:lnTo>
                <a:lnTo>
                  <a:pt x="5082287" y="83424"/>
                </a:lnTo>
                <a:lnTo>
                  <a:pt x="5132689" y="80304"/>
                </a:lnTo>
                <a:lnTo>
                  <a:pt x="5183086" y="77011"/>
                </a:lnTo>
                <a:lnTo>
                  <a:pt x="5233477" y="73542"/>
                </a:lnTo>
                <a:lnTo>
                  <a:pt x="5284343" y="69866"/>
                </a:lnTo>
                <a:lnTo>
                  <a:pt x="5335220" y="66038"/>
                </a:lnTo>
                <a:lnTo>
                  <a:pt x="5386107" y="62086"/>
                </a:lnTo>
                <a:lnTo>
                  <a:pt x="5437002" y="58038"/>
                </a:lnTo>
                <a:lnTo>
                  <a:pt x="5487905" y="53922"/>
                </a:lnTo>
                <a:lnTo>
                  <a:pt x="5538815" y="49766"/>
                </a:lnTo>
                <a:lnTo>
                  <a:pt x="5589729" y="45598"/>
                </a:lnTo>
                <a:lnTo>
                  <a:pt x="5640648" y="41446"/>
                </a:lnTo>
                <a:lnTo>
                  <a:pt x="5691569" y="37338"/>
                </a:lnTo>
                <a:lnTo>
                  <a:pt x="5742491" y="33301"/>
                </a:lnTo>
                <a:lnTo>
                  <a:pt x="5793413" y="29365"/>
                </a:lnTo>
                <a:lnTo>
                  <a:pt x="5844334" y="25556"/>
                </a:lnTo>
                <a:lnTo>
                  <a:pt x="5895253" y="21903"/>
                </a:lnTo>
                <a:lnTo>
                  <a:pt x="5946168" y="18434"/>
                </a:lnTo>
                <a:lnTo>
                  <a:pt x="5997078" y="15176"/>
                </a:lnTo>
                <a:lnTo>
                  <a:pt x="6047982" y="12159"/>
                </a:lnTo>
                <a:lnTo>
                  <a:pt x="6098879" y="9408"/>
                </a:lnTo>
                <a:lnTo>
                  <a:pt x="6149767" y="6954"/>
                </a:lnTo>
                <a:lnTo>
                  <a:pt x="6200645" y="4823"/>
                </a:lnTo>
                <a:lnTo>
                  <a:pt x="6251512" y="3043"/>
                </a:lnTo>
                <a:lnTo>
                  <a:pt x="6302367" y="1643"/>
                </a:lnTo>
                <a:lnTo>
                  <a:pt x="6353208" y="650"/>
                </a:lnTo>
                <a:lnTo>
                  <a:pt x="6404035" y="93"/>
                </a:lnTo>
                <a:lnTo>
                  <a:pt x="6454845" y="0"/>
                </a:lnTo>
                <a:lnTo>
                  <a:pt x="6505638" y="397"/>
                </a:lnTo>
                <a:lnTo>
                  <a:pt x="6556412" y="1314"/>
                </a:lnTo>
                <a:lnTo>
                  <a:pt x="6607167" y="2778"/>
                </a:lnTo>
                <a:lnTo>
                  <a:pt x="6657900" y="4818"/>
                </a:lnTo>
                <a:lnTo>
                  <a:pt x="6708612" y="7461"/>
                </a:lnTo>
                <a:lnTo>
                  <a:pt x="6759299" y="10735"/>
                </a:lnTo>
                <a:lnTo>
                  <a:pt x="6809962" y="14668"/>
                </a:lnTo>
                <a:lnTo>
                  <a:pt x="6860599" y="19288"/>
                </a:lnTo>
                <a:lnTo>
                  <a:pt x="6911209" y="24624"/>
                </a:lnTo>
                <a:lnTo>
                  <a:pt x="6961791" y="30702"/>
                </a:lnTo>
                <a:lnTo>
                  <a:pt x="7012342" y="37552"/>
                </a:lnTo>
                <a:lnTo>
                  <a:pt x="7061904" y="45051"/>
                </a:lnTo>
                <a:lnTo>
                  <a:pt x="7111320" y="53324"/>
                </a:lnTo>
                <a:lnTo>
                  <a:pt x="7160575" y="62380"/>
                </a:lnTo>
                <a:lnTo>
                  <a:pt x="7209651" y="72226"/>
                </a:lnTo>
                <a:lnTo>
                  <a:pt x="7258530" y="82870"/>
                </a:lnTo>
                <a:lnTo>
                  <a:pt x="7307196" y="94320"/>
                </a:lnTo>
                <a:lnTo>
                  <a:pt x="7355632" y="106584"/>
                </a:lnTo>
                <a:lnTo>
                  <a:pt x="7403821" y="119670"/>
                </a:lnTo>
                <a:lnTo>
                  <a:pt x="7451745" y="133586"/>
                </a:lnTo>
                <a:lnTo>
                  <a:pt x="7499388" y="148339"/>
                </a:lnTo>
                <a:lnTo>
                  <a:pt x="7546732" y="163939"/>
                </a:lnTo>
                <a:lnTo>
                  <a:pt x="7593761" y="180391"/>
                </a:lnTo>
                <a:lnTo>
                  <a:pt x="7640456" y="197705"/>
                </a:lnTo>
                <a:lnTo>
                  <a:pt x="7686802" y="215888"/>
                </a:lnTo>
                <a:lnTo>
                  <a:pt x="7732781" y="234949"/>
                </a:lnTo>
                <a:lnTo>
                  <a:pt x="7778376" y="254894"/>
                </a:lnTo>
                <a:lnTo>
                  <a:pt x="7823571" y="275733"/>
                </a:lnTo>
                <a:lnTo>
                  <a:pt x="7868346" y="297472"/>
                </a:lnTo>
                <a:lnTo>
                  <a:pt x="7912687" y="320120"/>
                </a:lnTo>
                <a:lnTo>
                  <a:pt x="7956576" y="343685"/>
                </a:lnTo>
                <a:lnTo>
                  <a:pt x="7999995" y="368175"/>
                </a:lnTo>
                <a:lnTo>
                  <a:pt x="8042928" y="393597"/>
                </a:lnTo>
                <a:lnTo>
                  <a:pt x="8085357" y="419960"/>
                </a:lnTo>
                <a:lnTo>
                  <a:pt x="8127265" y="447270"/>
                </a:lnTo>
                <a:lnTo>
                  <a:pt x="8168636" y="475537"/>
                </a:lnTo>
                <a:lnTo>
                  <a:pt x="8214175" y="508250"/>
                </a:lnTo>
                <a:lnTo>
                  <a:pt x="8258855" y="542074"/>
                </a:lnTo>
                <a:lnTo>
                  <a:pt x="8302654" y="576990"/>
                </a:lnTo>
                <a:lnTo>
                  <a:pt x="8345555" y="612983"/>
                </a:lnTo>
                <a:lnTo>
                  <a:pt x="8372687" y="639756"/>
                </a:lnTo>
              </a:path>
            </a:pathLst>
          </a:custGeom>
          <a:ln w="762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81579" y="1877042"/>
            <a:ext cx="324485" cy="322580"/>
          </a:xfrm>
          <a:custGeom>
            <a:avLst/>
            <a:gdLst/>
            <a:ahLst/>
            <a:cxnLst/>
            <a:rect l="l" t="t" r="r" b="b"/>
            <a:pathLst>
              <a:path w="324484" h="322580">
                <a:moveTo>
                  <a:pt x="214085" y="0"/>
                </a:moveTo>
                <a:lnTo>
                  <a:pt x="0" y="216957"/>
                </a:lnTo>
                <a:lnTo>
                  <a:pt x="323999" y="322563"/>
                </a:lnTo>
                <a:lnTo>
                  <a:pt x="21408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26241" y="1670082"/>
            <a:ext cx="336550" cy="301625"/>
          </a:xfrm>
          <a:custGeom>
            <a:avLst/>
            <a:gdLst/>
            <a:ahLst/>
            <a:cxnLst/>
            <a:rect l="l" t="t" r="r" b="b"/>
            <a:pathLst>
              <a:path w="336550" h="301625">
                <a:moveTo>
                  <a:pt x="159038" y="0"/>
                </a:moveTo>
                <a:lnTo>
                  <a:pt x="0" y="301388"/>
                </a:lnTo>
                <a:lnTo>
                  <a:pt x="336534" y="247787"/>
                </a:lnTo>
                <a:lnTo>
                  <a:pt x="15903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9500" y="317500"/>
            <a:ext cx="575691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9" dirty="0"/>
              <a:t>Layering, </a:t>
            </a:r>
            <a:r>
              <a:rPr spc="-505" dirty="0"/>
              <a:t>Take</a:t>
            </a:r>
            <a:r>
              <a:rPr spc="-220" dirty="0"/>
              <a:t> </a:t>
            </a:r>
            <a:r>
              <a:rPr spc="-70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9700" y="3048000"/>
            <a:ext cx="7016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880" dirty="0">
                <a:latin typeface="Arial"/>
                <a:cs typeface="Arial"/>
              </a:rPr>
              <a:t>S</a:t>
            </a:r>
            <a:r>
              <a:rPr sz="4200" spc="155" dirty="0">
                <a:latin typeface="Arial"/>
                <a:cs typeface="Arial"/>
              </a:rPr>
              <a:t>r</a:t>
            </a:r>
            <a:r>
              <a:rPr sz="4200" spc="-265" dirty="0">
                <a:latin typeface="Arial"/>
                <a:cs typeface="Arial"/>
              </a:rPr>
              <a:t>c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26800" y="3009900"/>
            <a:ext cx="8083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20" dirty="0">
                <a:latin typeface="Arial"/>
                <a:cs typeface="Arial"/>
              </a:rPr>
              <a:t>D</a:t>
            </a:r>
            <a:r>
              <a:rPr sz="4200" spc="-160" dirty="0">
                <a:latin typeface="Arial"/>
                <a:cs typeface="Arial"/>
              </a:rPr>
              <a:t>s</a:t>
            </a:r>
            <a:r>
              <a:rPr sz="4200" spc="229" dirty="0">
                <a:latin typeface="Arial"/>
                <a:cs typeface="Arial"/>
              </a:rPr>
              <a:t>t</a:t>
            </a:r>
            <a:endParaRPr sz="4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6500" y="1968500"/>
            <a:ext cx="10922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66873" y="1683578"/>
            <a:ext cx="544232" cy="12755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43054" y="1372525"/>
            <a:ext cx="8373109" cy="640080"/>
          </a:xfrm>
          <a:custGeom>
            <a:avLst/>
            <a:gdLst/>
            <a:ahLst/>
            <a:cxnLst/>
            <a:rect l="l" t="t" r="r" b="b"/>
            <a:pathLst>
              <a:path w="8373109" h="640080">
                <a:moveTo>
                  <a:pt x="0" y="443638"/>
                </a:moveTo>
                <a:lnTo>
                  <a:pt x="73698" y="395107"/>
                </a:lnTo>
                <a:lnTo>
                  <a:pt x="116909" y="369613"/>
                </a:lnTo>
                <a:lnTo>
                  <a:pt x="160591" y="344977"/>
                </a:lnTo>
                <a:lnTo>
                  <a:pt x="204733" y="321204"/>
                </a:lnTo>
                <a:lnTo>
                  <a:pt x="249321" y="298301"/>
                </a:lnTo>
                <a:lnTo>
                  <a:pt x="294342" y="276273"/>
                </a:lnTo>
                <a:lnTo>
                  <a:pt x="339783" y="255128"/>
                </a:lnTo>
                <a:lnTo>
                  <a:pt x="385632" y="234870"/>
                </a:lnTo>
                <a:lnTo>
                  <a:pt x="431876" y="215506"/>
                </a:lnTo>
                <a:lnTo>
                  <a:pt x="478501" y="197043"/>
                </a:lnTo>
                <a:lnTo>
                  <a:pt x="525494" y="179486"/>
                </a:lnTo>
                <a:lnTo>
                  <a:pt x="572844" y="162842"/>
                </a:lnTo>
                <a:lnTo>
                  <a:pt x="620536" y="147116"/>
                </a:lnTo>
                <a:lnTo>
                  <a:pt x="668558" y="132316"/>
                </a:lnTo>
                <a:lnTo>
                  <a:pt x="716897" y="118447"/>
                </a:lnTo>
                <a:lnTo>
                  <a:pt x="765540" y="105515"/>
                </a:lnTo>
                <a:lnTo>
                  <a:pt x="814474" y="93527"/>
                </a:lnTo>
                <a:lnTo>
                  <a:pt x="863686" y="82489"/>
                </a:lnTo>
                <a:lnTo>
                  <a:pt x="912747" y="72478"/>
                </a:lnTo>
                <a:lnTo>
                  <a:pt x="961901" y="63405"/>
                </a:lnTo>
                <a:lnTo>
                  <a:pt x="1011142" y="55235"/>
                </a:lnTo>
                <a:lnTo>
                  <a:pt x="1060466" y="47933"/>
                </a:lnTo>
                <a:lnTo>
                  <a:pt x="1109869" y="41466"/>
                </a:lnTo>
                <a:lnTo>
                  <a:pt x="1159347" y="35799"/>
                </a:lnTo>
                <a:lnTo>
                  <a:pt x="1208895" y="30898"/>
                </a:lnTo>
                <a:lnTo>
                  <a:pt x="1258509" y="26728"/>
                </a:lnTo>
                <a:lnTo>
                  <a:pt x="1308184" y="23255"/>
                </a:lnTo>
                <a:lnTo>
                  <a:pt x="1357917" y="20445"/>
                </a:lnTo>
                <a:lnTo>
                  <a:pt x="1407702" y="18264"/>
                </a:lnTo>
                <a:lnTo>
                  <a:pt x="1457536" y="16677"/>
                </a:lnTo>
                <a:lnTo>
                  <a:pt x="1507415" y="15651"/>
                </a:lnTo>
                <a:lnTo>
                  <a:pt x="1557333" y="15150"/>
                </a:lnTo>
                <a:lnTo>
                  <a:pt x="1607286" y="15140"/>
                </a:lnTo>
                <a:lnTo>
                  <a:pt x="1657271" y="15588"/>
                </a:lnTo>
                <a:lnTo>
                  <a:pt x="1707282" y="16458"/>
                </a:lnTo>
                <a:lnTo>
                  <a:pt x="1757316" y="17717"/>
                </a:lnTo>
                <a:lnTo>
                  <a:pt x="1807368" y="19331"/>
                </a:lnTo>
                <a:lnTo>
                  <a:pt x="1857434" y="21264"/>
                </a:lnTo>
                <a:lnTo>
                  <a:pt x="1907510" y="23484"/>
                </a:lnTo>
                <a:lnTo>
                  <a:pt x="1957591" y="25954"/>
                </a:lnTo>
                <a:lnTo>
                  <a:pt x="2007672" y="28642"/>
                </a:lnTo>
                <a:lnTo>
                  <a:pt x="2057750" y="31513"/>
                </a:lnTo>
                <a:lnTo>
                  <a:pt x="2107820" y="34533"/>
                </a:lnTo>
                <a:lnTo>
                  <a:pt x="2157878" y="37666"/>
                </a:lnTo>
                <a:lnTo>
                  <a:pt x="2207919" y="40880"/>
                </a:lnTo>
                <a:lnTo>
                  <a:pt x="2257939" y="44140"/>
                </a:lnTo>
                <a:lnTo>
                  <a:pt x="2307934" y="47411"/>
                </a:lnTo>
                <a:lnTo>
                  <a:pt x="2357900" y="50659"/>
                </a:lnTo>
                <a:lnTo>
                  <a:pt x="2408303" y="53882"/>
                </a:lnTo>
                <a:lnTo>
                  <a:pt x="2458711" y="57042"/>
                </a:lnTo>
                <a:lnTo>
                  <a:pt x="2509124" y="60137"/>
                </a:lnTo>
                <a:lnTo>
                  <a:pt x="2559543" y="63164"/>
                </a:lnTo>
                <a:lnTo>
                  <a:pt x="2609966" y="66122"/>
                </a:lnTo>
                <a:lnTo>
                  <a:pt x="2660393" y="69009"/>
                </a:lnTo>
                <a:lnTo>
                  <a:pt x="2710825" y="71821"/>
                </a:lnTo>
                <a:lnTo>
                  <a:pt x="2761261" y="74558"/>
                </a:lnTo>
                <a:lnTo>
                  <a:pt x="2811701" y="77218"/>
                </a:lnTo>
                <a:lnTo>
                  <a:pt x="2862145" y="79798"/>
                </a:lnTo>
                <a:lnTo>
                  <a:pt x="2912592" y="82296"/>
                </a:lnTo>
                <a:lnTo>
                  <a:pt x="2963042" y="84710"/>
                </a:lnTo>
                <a:lnTo>
                  <a:pt x="3013496" y="87039"/>
                </a:lnTo>
                <a:lnTo>
                  <a:pt x="3063952" y="89280"/>
                </a:lnTo>
                <a:lnTo>
                  <a:pt x="3114412" y="91430"/>
                </a:lnTo>
                <a:lnTo>
                  <a:pt x="3164873" y="93489"/>
                </a:lnTo>
                <a:lnTo>
                  <a:pt x="3215337" y="95454"/>
                </a:lnTo>
                <a:lnTo>
                  <a:pt x="3265803" y="97323"/>
                </a:lnTo>
                <a:lnTo>
                  <a:pt x="3316271" y="99094"/>
                </a:lnTo>
                <a:lnTo>
                  <a:pt x="3366741" y="100765"/>
                </a:lnTo>
                <a:lnTo>
                  <a:pt x="3417212" y="102333"/>
                </a:lnTo>
                <a:lnTo>
                  <a:pt x="3467685" y="103798"/>
                </a:lnTo>
                <a:lnTo>
                  <a:pt x="3518159" y="105156"/>
                </a:lnTo>
                <a:lnTo>
                  <a:pt x="3568633" y="106406"/>
                </a:lnTo>
                <a:lnTo>
                  <a:pt x="3619108" y="107545"/>
                </a:lnTo>
                <a:lnTo>
                  <a:pt x="3669584" y="108573"/>
                </a:lnTo>
                <a:lnTo>
                  <a:pt x="3720060" y="109485"/>
                </a:lnTo>
                <a:lnTo>
                  <a:pt x="3770536" y="110282"/>
                </a:lnTo>
                <a:lnTo>
                  <a:pt x="3821012" y="110960"/>
                </a:lnTo>
                <a:lnTo>
                  <a:pt x="3871488" y="111517"/>
                </a:lnTo>
                <a:lnTo>
                  <a:pt x="3921963" y="111952"/>
                </a:lnTo>
                <a:lnTo>
                  <a:pt x="3972438" y="112262"/>
                </a:lnTo>
                <a:lnTo>
                  <a:pt x="4022911" y="112445"/>
                </a:lnTo>
                <a:lnTo>
                  <a:pt x="4073384" y="112500"/>
                </a:lnTo>
                <a:lnTo>
                  <a:pt x="4123855" y="112424"/>
                </a:lnTo>
                <a:lnTo>
                  <a:pt x="4174324" y="112216"/>
                </a:lnTo>
                <a:lnTo>
                  <a:pt x="4224792" y="111872"/>
                </a:lnTo>
                <a:lnTo>
                  <a:pt x="4275258" y="111392"/>
                </a:lnTo>
                <a:lnTo>
                  <a:pt x="4325722" y="110772"/>
                </a:lnTo>
                <a:lnTo>
                  <a:pt x="4376183" y="110012"/>
                </a:lnTo>
                <a:lnTo>
                  <a:pt x="4426642" y="109109"/>
                </a:lnTo>
                <a:lnTo>
                  <a:pt x="4477099" y="108060"/>
                </a:lnTo>
                <a:lnTo>
                  <a:pt x="4527552" y="106865"/>
                </a:lnTo>
                <a:lnTo>
                  <a:pt x="4578002" y="105520"/>
                </a:lnTo>
                <a:lnTo>
                  <a:pt x="4628449" y="104025"/>
                </a:lnTo>
                <a:lnTo>
                  <a:pt x="4678892" y="102376"/>
                </a:lnTo>
                <a:lnTo>
                  <a:pt x="4729332" y="100572"/>
                </a:lnTo>
                <a:lnTo>
                  <a:pt x="4779767" y="98610"/>
                </a:lnTo>
                <a:lnTo>
                  <a:pt x="4830199" y="96489"/>
                </a:lnTo>
                <a:lnTo>
                  <a:pt x="4880626" y="94207"/>
                </a:lnTo>
                <a:lnTo>
                  <a:pt x="4931049" y="91762"/>
                </a:lnTo>
                <a:lnTo>
                  <a:pt x="4981466" y="89151"/>
                </a:lnTo>
                <a:lnTo>
                  <a:pt x="5031879" y="86372"/>
                </a:lnTo>
                <a:lnTo>
                  <a:pt x="5082287" y="83424"/>
                </a:lnTo>
                <a:lnTo>
                  <a:pt x="5132689" y="80304"/>
                </a:lnTo>
                <a:lnTo>
                  <a:pt x="5183086" y="77011"/>
                </a:lnTo>
                <a:lnTo>
                  <a:pt x="5233477" y="73542"/>
                </a:lnTo>
                <a:lnTo>
                  <a:pt x="5284343" y="69866"/>
                </a:lnTo>
                <a:lnTo>
                  <a:pt x="5335220" y="66038"/>
                </a:lnTo>
                <a:lnTo>
                  <a:pt x="5386107" y="62086"/>
                </a:lnTo>
                <a:lnTo>
                  <a:pt x="5437002" y="58038"/>
                </a:lnTo>
                <a:lnTo>
                  <a:pt x="5487905" y="53922"/>
                </a:lnTo>
                <a:lnTo>
                  <a:pt x="5538815" y="49766"/>
                </a:lnTo>
                <a:lnTo>
                  <a:pt x="5589729" y="45598"/>
                </a:lnTo>
                <a:lnTo>
                  <a:pt x="5640648" y="41446"/>
                </a:lnTo>
                <a:lnTo>
                  <a:pt x="5691569" y="37338"/>
                </a:lnTo>
                <a:lnTo>
                  <a:pt x="5742491" y="33301"/>
                </a:lnTo>
                <a:lnTo>
                  <a:pt x="5793413" y="29365"/>
                </a:lnTo>
                <a:lnTo>
                  <a:pt x="5844334" y="25556"/>
                </a:lnTo>
                <a:lnTo>
                  <a:pt x="5895253" y="21903"/>
                </a:lnTo>
                <a:lnTo>
                  <a:pt x="5946168" y="18434"/>
                </a:lnTo>
                <a:lnTo>
                  <a:pt x="5997078" y="15176"/>
                </a:lnTo>
                <a:lnTo>
                  <a:pt x="6047982" y="12159"/>
                </a:lnTo>
                <a:lnTo>
                  <a:pt x="6098879" y="9408"/>
                </a:lnTo>
                <a:lnTo>
                  <a:pt x="6149767" y="6954"/>
                </a:lnTo>
                <a:lnTo>
                  <a:pt x="6200645" y="4823"/>
                </a:lnTo>
                <a:lnTo>
                  <a:pt x="6251512" y="3043"/>
                </a:lnTo>
                <a:lnTo>
                  <a:pt x="6302367" y="1643"/>
                </a:lnTo>
                <a:lnTo>
                  <a:pt x="6353208" y="650"/>
                </a:lnTo>
                <a:lnTo>
                  <a:pt x="6404035" y="93"/>
                </a:lnTo>
                <a:lnTo>
                  <a:pt x="6454845" y="0"/>
                </a:lnTo>
                <a:lnTo>
                  <a:pt x="6505638" y="397"/>
                </a:lnTo>
                <a:lnTo>
                  <a:pt x="6556412" y="1314"/>
                </a:lnTo>
                <a:lnTo>
                  <a:pt x="6607167" y="2778"/>
                </a:lnTo>
                <a:lnTo>
                  <a:pt x="6657900" y="4818"/>
                </a:lnTo>
                <a:lnTo>
                  <a:pt x="6708612" y="7461"/>
                </a:lnTo>
                <a:lnTo>
                  <a:pt x="6759299" y="10735"/>
                </a:lnTo>
                <a:lnTo>
                  <a:pt x="6809962" y="14668"/>
                </a:lnTo>
                <a:lnTo>
                  <a:pt x="6860599" y="19288"/>
                </a:lnTo>
                <a:lnTo>
                  <a:pt x="6911209" y="24624"/>
                </a:lnTo>
                <a:lnTo>
                  <a:pt x="6961791" y="30702"/>
                </a:lnTo>
                <a:lnTo>
                  <a:pt x="7012342" y="37552"/>
                </a:lnTo>
                <a:lnTo>
                  <a:pt x="7061904" y="45051"/>
                </a:lnTo>
                <a:lnTo>
                  <a:pt x="7111320" y="53324"/>
                </a:lnTo>
                <a:lnTo>
                  <a:pt x="7160575" y="62380"/>
                </a:lnTo>
                <a:lnTo>
                  <a:pt x="7209651" y="72226"/>
                </a:lnTo>
                <a:lnTo>
                  <a:pt x="7258530" y="82870"/>
                </a:lnTo>
                <a:lnTo>
                  <a:pt x="7307196" y="94320"/>
                </a:lnTo>
                <a:lnTo>
                  <a:pt x="7355632" y="106584"/>
                </a:lnTo>
                <a:lnTo>
                  <a:pt x="7403821" y="119670"/>
                </a:lnTo>
                <a:lnTo>
                  <a:pt x="7451745" y="133586"/>
                </a:lnTo>
                <a:lnTo>
                  <a:pt x="7499388" y="148339"/>
                </a:lnTo>
                <a:lnTo>
                  <a:pt x="7546732" y="163939"/>
                </a:lnTo>
                <a:lnTo>
                  <a:pt x="7593761" y="180391"/>
                </a:lnTo>
                <a:lnTo>
                  <a:pt x="7640456" y="197705"/>
                </a:lnTo>
                <a:lnTo>
                  <a:pt x="7686802" y="215888"/>
                </a:lnTo>
                <a:lnTo>
                  <a:pt x="7732781" y="234949"/>
                </a:lnTo>
                <a:lnTo>
                  <a:pt x="7778376" y="254894"/>
                </a:lnTo>
                <a:lnTo>
                  <a:pt x="7823571" y="275733"/>
                </a:lnTo>
                <a:lnTo>
                  <a:pt x="7868346" y="297472"/>
                </a:lnTo>
                <a:lnTo>
                  <a:pt x="7912687" y="320120"/>
                </a:lnTo>
                <a:lnTo>
                  <a:pt x="7956576" y="343685"/>
                </a:lnTo>
                <a:lnTo>
                  <a:pt x="7999995" y="368175"/>
                </a:lnTo>
                <a:lnTo>
                  <a:pt x="8042928" y="393597"/>
                </a:lnTo>
                <a:lnTo>
                  <a:pt x="8085357" y="419960"/>
                </a:lnTo>
                <a:lnTo>
                  <a:pt x="8127265" y="447270"/>
                </a:lnTo>
                <a:lnTo>
                  <a:pt x="8168636" y="475537"/>
                </a:lnTo>
                <a:lnTo>
                  <a:pt x="8214175" y="508250"/>
                </a:lnTo>
                <a:lnTo>
                  <a:pt x="8258855" y="542074"/>
                </a:lnTo>
                <a:lnTo>
                  <a:pt x="8302654" y="576990"/>
                </a:lnTo>
                <a:lnTo>
                  <a:pt x="8345555" y="612983"/>
                </a:lnTo>
                <a:lnTo>
                  <a:pt x="8372687" y="639756"/>
                </a:lnTo>
              </a:path>
            </a:pathLst>
          </a:custGeom>
          <a:ln w="762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81579" y="1877042"/>
            <a:ext cx="324485" cy="322580"/>
          </a:xfrm>
          <a:custGeom>
            <a:avLst/>
            <a:gdLst/>
            <a:ahLst/>
            <a:cxnLst/>
            <a:rect l="l" t="t" r="r" b="b"/>
            <a:pathLst>
              <a:path w="324484" h="322580">
                <a:moveTo>
                  <a:pt x="214085" y="0"/>
                </a:moveTo>
                <a:lnTo>
                  <a:pt x="0" y="216957"/>
                </a:lnTo>
                <a:lnTo>
                  <a:pt x="323999" y="322563"/>
                </a:lnTo>
                <a:lnTo>
                  <a:pt x="21408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26241" y="1670082"/>
            <a:ext cx="336550" cy="301625"/>
          </a:xfrm>
          <a:custGeom>
            <a:avLst/>
            <a:gdLst/>
            <a:ahLst/>
            <a:cxnLst/>
            <a:rect l="l" t="t" r="r" b="b"/>
            <a:pathLst>
              <a:path w="336550" h="301625">
                <a:moveTo>
                  <a:pt x="159038" y="0"/>
                </a:moveTo>
                <a:lnTo>
                  <a:pt x="0" y="301388"/>
                </a:lnTo>
                <a:lnTo>
                  <a:pt x="336534" y="247787"/>
                </a:lnTo>
                <a:lnTo>
                  <a:pt x="15903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9500" y="317500"/>
            <a:ext cx="575691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9" dirty="0"/>
              <a:t>Layering, </a:t>
            </a:r>
            <a:r>
              <a:rPr spc="-505" dirty="0"/>
              <a:t>Take</a:t>
            </a:r>
            <a:r>
              <a:rPr spc="-220" dirty="0"/>
              <a:t> </a:t>
            </a:r>
            <a:r>
              <a:rPr spc="-700" dirty="0"/>
              <a:t>2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17600" y="3797300"/>
          <a:ext cx="1308100" cy="497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App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270" dirty="0">
                          <a:latin typeface="Arial"/>
                          <a:cs typeface="Arial"/>
                        </a:rPr>
                        <a:t>Trans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40" dirty="0">
                          <a:latin typeface="Arial"/>
                          <a:cs typeface="Arial"/>
                        </a:rPr>
                        <a:t>Net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385" dirty="0">
                          <a:latin typeface="Arial"/>
                          <a:cs typeface="Arial"/>
                        </a:rPr>
                        <a:t>Phys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09700" y="3048000"/>
            <a:ext cx="7016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880" dirty="0">
                <a:latin typeface="Arial"/>
                <a:cs typeface="Arial"/>
              </a:rPr>
              <a:t>S</a:t>
            </a:r>
            <a:r>
              <a:rPr sz="4200" spc="155" dirty="0">
                <a:latin typeface="Arial"/>
                <a:cs typeface="Arial"/>
              </a:rPr>
              <a:t>r</a:t>
            </a:r>
            <a:r>
              <a:rPr sz="4200" spc="-265" dirty="0">
                <a:latin typeface="Arial"/>
                <a:cs typeface="Arial"/>
              </a:rPr>
              <a:t>c</a:t>
            </a:r>
            <a:endParaRPr sz="4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985500" y="3759200"/>
          <a:ext cx="1308100" cy="497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App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270" dirty="0">
                          <a:latin typeface="Arial"/>
                          <a:cs typeface="Arial"/>
                        </a:rPr>
                        <a:t>Trans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40" dirty="0">
                          <a:latin typeface="Arial"/>
                          <a:cs typeface="Arial"/>
                        </a:rPr>
                        <a:t>Net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385" dirty="0">
                          <a:latin typeface="Arial"/>
                          <a:cs typeface="Arial"/>
                        </a:rPr>
                        <a:t>Phys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226800" y="3009900"/>
            <a:ext cx="8083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20" dirty="0">
                <a:latin typeface="Arial"/>
                <a:cs typeface="Arial"/>
              </a:rPr>
              <a:t>D</a:t>
            </a:r>
            <a:r>
              <a:rPr sz="4200" spc="-160" dirty="0">
                <a:latin typeface="Arial"/>
                <a:cs typeface="Arial"/>
              </a:rPr>
              <a:t>s</a:t>
            </a:r>
            <a:r>
              <a:rPr sz="4200" spc="229" dirty="0">
                <a:latin typeface="Arial"/>
                <a:cs typeface="Arial"/>
              </a:rPr>
              <a:t>t</a:t>
            </a:r>
            <a:endParaRPr sz="4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06500" y="1968500"/>
            <a:ext cx="10922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66873" y="1683578"/>
            <a:ext cx="544232" cy="12755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43054" y="1372525"/>
            <a:ext cx="8373109" cy="640080"/>
          </a:xfrm>
          <a:custGeom>
            <a:avLst/>
            <a:gdLst/>
            <a:ahLst/>
            <a:cxnLst/>
            <a:rect l="l" t="t" r="r" b="b"/>
            <a:pathLst>
              <a:path w="8373109" h="640080">
                <a:moveTo>
                  <a:pt x="0" y="443638"/>
                </a:moveTo>
                <a:lnTo>
                  <a:pt x="73698" y="395107"/>
                </a:lnTo>
                <a:lnTo>
                  <a:pt x="116909" y="369613"/>
                </a:lnTo>
                <a:lnTo>
                  <a:pt x="160591" y="344977"/>
                </a:lnTo>
                <a:lnTo>
                  <a:pt x="204733" y="321204"/>
                </a:lnTo>
                <a:lnTo>
                  <a:pt x="249321" y="298301"/>
                </a:lnTo>
                <a:lnTo>
                  <a:pt x="294342" y="276273"/>
                </a:lnTo>
                <a:lnTo>
                  <a:pt x="339783" y="255128"/>
                </a:lnTo>
                <a:lnTo>
                  <a:pt x="385632" y="234870"/>
                </a:lnTo>
                <a:lnTo>
                  <a:pt x="431876" y="215506"/>
                </a:lnTo>
                <a:lnTo>
                  <a:pt x="478501" y="197043"/>
                </a:lnTo>
                <a:lnTo>
                  <a:pt x="525494" y="179486"/>
                </a:lnTo>
                <a:lnTo>
                  <a:pt x="572844" y="162842"/>
                </a:lnTo>
                <a:lnTo>
                  <a:pt x="620536" y="147116"/>
                </a:lnTo>
                <a:lnTo>
                  <a:pt x="668558" y="132316"/>
                </a:lnTo>
                <a:lnTo>
                  <a:pt x="716897" y="118447"/>
                </a:lnTo>
                <a:lnTo>
                  <a:pt x="765540" y="105515"/>
                </a:lnTo>
                <a:lnTo>
                  <a:pt x="814474" y="93527"/>
                </a:lnTo>
                <a:lnTo>
                  <a:pt x="863686" y="82489"/>
                </a:lnTo>
                <a:lnTo>
                  <a:pt x="912747" y="72478"/>
                </a:lnTo>
                <a:lnTo>
                  <a:pt x="961901" y="63405"/>
                </a:lnTo>
                <a:lnTo>
                  <a:pt x="1011142" y="55235"/>
                </a:lnTo>
                <a:lnTo>
                  <a:pt x="1060466" y="47933"/>
                </a:lnTo>
                <a:lnTo>
                  <a:pt x="1109869" y="41466"/>
                </a:lnTo>
                <a:lnTo>
                  <a:pt x="1159347" y="35799"/>
                </a:lnTo>
                <a:lnTo>
                  <a:pt x="1208895" y="30898"/>
                </a:lnTo>
                <a:lnTo>
                  <a:pt x="1258509" y="26728"/>
                </a:lnTo>
                <a:lnTo>
                  <a:pt x="1308184" y="23255"/>
                </a:lnTo>
                <a:lnTo>
                  <a:pt x="1357917" y="20445"/>
                </a:lnTo>
                <a:lnTo>
                  <a:pt x="1407702" y="18264"/>
                </a:lnTo>
                <a:lnTo>
                  <a:pt x="1457536" y="16677"/>
                </a:lnTo>
                <a:lnTo>
                  <a:pt x="1507415" y="15651"/>
                </a:lnTo>
                <a:lnTo>
                  <a:pt x="1557333" y="15150"/>
                </a:lnTo>
                <a:lnTo>
                  <a:pt x="1607286" y="15140"/>
                </a:lnTo>
                <a:lnTo>
                  <a:pt x="1657271" y="15588"/>
                </a:lnTo>
                <a:lnTo>
                  <a:pt x="1707282" y="16458"/>
                </a:lnTo>
                <a:lnTo>
                  <a:pt x="1757316" y="17717"/>
                </a:lnTo>
                <a:lnTo>
                  <a:pt x="1807368" y="19331"/>
                </a:lnTo>
                <a:lnTo>
                  <a:pt x="1857434" y="21264"/>
                </a:lnTo>
                <a:lnTo>
                  <a:pt x="1907510" y="23484"/>
                </a:lnTo>
                <a:lnTo>
                  <a:pt x="1957591" y="25954"/>
                </a:lnTo>
                <a:lnTo>
                  <a:pt x="2007672" y="28642"/>
                </a:lnTo>
                <a:lnTo>
                  <a:pt x="2057750" y="31513"/>
                </a:lnTo>
                <a:lnTo>
                  <a:pt x="2107820" y="34533"/>
                </a:lnTo>
                <a:lnTo>
                  <a:pt x="2157878" y="37666"/>
                </a:lnTo>
                <a:lnTo>
                  <a:pt x="2207919" y="40880"/>
                </a:lnTo>
                <a:lnTo>
                  <a:pt x="2257939" y="44140"/>
                </a:lnTo>
                <a:lnTo>
                  <a:pt x="2307934" y="47411"/>
                </a:lnTo>
                <a:lnTo>
                  <a:pt x="2357900" y="50659"/>
                </a:lnTo>
                <a:lnTo>
                  <a:pt x="2408303" y="53882"/>
                </a:lnTo>
                <a:lnTo>
                  <a:pt x="2458711" y="57042"/>
                </a:lnTo>
                <a:lnTo>
                  <a:pt x="2509124" y="60137"/>
                </a:lnTo>
                <a:lnTo>
                  <a:pt x="2559543" y="63164"/>
                </a:lnTo>
                <a:lnTo>
                  <a:pt x="2609966" y="66122"/>
                </a:lnTo>
                <a:lnTo>
                  <a:pt x="2660393" y="69009"/>
                </a:lnTo>
                <a:lnTo>
                  <a:pt x="2710825" y="71821"/>
                </a:lnTo>
                <a:lnTo>
                  <a:pt x="2761261" y="74558"/>
                </a:lnTo>
                <a:lnTo>
                  <a:pt x="2811701" y="77218"/>
                </a:lnTo>
                <a:lnTo>
                  <a:pt x="2862145" y="79798"/>
                </a:lnTo>
                <a:lnTo>
                  <a:pt x="2912592" y="82296"/>
                </a:lnTo>
                <a:lnTo>
                  <a:pt x="2963042" y="84710"/>
                </a:lnTo>
                <a:lnTo>
                  <a:pt x="3013496" y="87039"/>
                </a:lnTo>
                <a:lnTo>
                  <a:pt x="3063952" y="89280"/>
                </a:lnTo>
                <a:lnTo>
                  <a:pt x="3114412" y="91430"/>
                </a:lnTo>
                <a:lnTo>
                  <a:pt x="3164873" y="93489"/>
                </a:lnTo>
                <a:lnTo>
                  <a:pt x="3215337" y="95454"/>
                </a:lnTo>
                <a:lnTo>
                  <a:pt x="3265803" y="97323"/>
                </a:lnTo>
                <a:lnTo>
                  <a:pt x="3316271" y="99094"/>
                </a:lnTo>
                <a:lnTo>
                  <a:pt x="3366741" y="100765"/>
                </a:lnTo>
                <a:lnTo>
                  <a:pt x="3417212" y="102333"/>
                </a:lnTo>
                <a:lnTo>
                  <a:pt x="3467685" y="103798"/>
                </a:lnTo>
                <a:lnTo>
                  <a:pt x="3518159" y="105156"/>
                </a:lnTo>
                <a:lnTo>
                  <a:pt x="3568633" y="106406"/>
                </a:lnTo>
                <a:lnTo>
                  <a:pt x="3619108" y="107545"/>
                </a:lnTo>
                <a:lnTo>
                  <a:pt x="3669584" y="108573"/>
                </a:lnTo>
                <a:lnTo>
                  <a:pt x="3720060" y="109485"/>
                </a:lnTo>
                <a:lnTo>
                  <a:pt x="3770536" y="110282"/>
                </a:lnTo>
                <a:lnTo>
                  <a:pt x="3821012" y="110960"/>
                </a:lnTo>
                <a:lnTo>
                  <a:pt x="3871488" y="111517"/>
                </a:lnTo>
                <a:lnTo>
                  <a:pt x="3921963" y="111952"/>
                </a:lnTo>
                <a:lnTo>
                  <a:pt x="3972438" y="112262"/>
                </a:lnTo>
                <a:lnTo>
                  <a:pt x="4022911" y="112445"/>
                </a:lnTo>
                <a:lnTo>
                  <a:pt x="4073384" y="112500"/>
                </a:lnTo>
                <a:lnTo>
                  <a:pt x="4123855" y="112424"/>
                </a:lnTo>
                <a:lnTo>
                  <a:pt x="4174324" y="112216"/>
                </a:lnTo>
                <a:lnTo>
                  <a:pt x="4224792" y="111872"/>
                </a:lnTo>
                <a:lnTo>
                  <a:pt x="4275258" y="111392"/>
                </a:lnTo>
                <a:lnTo>
                  <a:pt x="4325722" y="110772"/>
                </a:lnTo>
                <a:lnTo>
                  <a:pt x="4376183" y="110012"/>
                </a:lnTo>
                <a:lnTo>
                  <a:pt x="4426642" y="109109"/>
                </a:lnTo>
                <a:lnTo>
                  <a:pt x="4477099" y="108060"/>
                </a:lnTo>
                <a:lnTo>
                  <a:pt x="4527552" y="106865"/>
                </a:lnTo>
                <a:lnTo>
                  <a:pt x="4578002" y="105520"/>
                </a:lnTo>
                <a:lnTo>
                  <a:pt x="4628449" y="104025"/>
                </a:lnTo>
                <a:lnTo>
                  <a:pt x="4678892" y="102376"/>
                </a:lnTo>
                <a:lnTo>
                  <a:pt x="4729332" y="100572"/>
                </a:lnTo>
                <a:lnTo>
                  <a:pt x="4779767" y="98610"/>
                </a:lnTo>
                <a:lnTo>
                  <a:pt x="4830199" y="96489"/>
                </a:lnTo>
                <a:lnTo>
                  <a:pt x="4880626" y="94207"/>
                </a:lnTo>
                <a:lnTo>
                  <a:pt x="4931049" y="91762"/>
                </a:lnTo>
                <a:lnTo>
                  <a:pt x="4981466" y="89151"/>
                </a:lnTo>
                <a:lnTo>
                  <a:pt x="5031879" y="86372"/>
                </a:lnTo>
                <a:lnTo>
                  <a:pt x="5082287" y="83424"/>
                </a:lnTo>
                <a:lnTo>
                  <a:pt x="5132689" y="80304"/>
                </a:lnTo>
                <a:lnTo>
                  <a:pt x="5183086" y="77011"/>
                </a:lnTo>
                <a:lnTo>
                  <a:pt x="5233477" y="73542"/>
                </a:lnTo>
                <a:lnTo>
                  <a:pt x="5284343" y="69866"/>
                </a:lnTo>
                <a:lnTo>
                  <a:pt x="5335220" y="66038"/>
                </a:lnTo>
                <a:lnTo>
                  <a:pt x="5386107" y="62086"/>
                </a:lnTo>
                <a:lnTo>
                  <a:pt x="5437002" y="58038"/>
                </a:lnTo>
                <a:lnTo>
                  <a:pt x="5487905" y="53922"/>
                </a:lnTo>
                <a:lnTo>
                  <a:pt x="5538815" y="49766"/>
                </a:lnTo>
                <a:lnTo>
                  <a:pt x="5589729" y="45598"/>
                </a:lnTo>
                <a:lnTo>
                  <a:pt x="5640648" y="41446"/>
                </a:lnTo>
                <a:lnTo>
                  <a:pt x="5691569" y="37338"/>
                </a:lnTo>
                <a:lnTo>
                  <a:pt x="5742491" y="33301"/>
                </a:lnTo>
                <a:lnTo>
                  <a:pt x="5793413" y="29365"/>
                </a:lnTo>
                <a:lnTo>
                  <a:pt x="5844334" y="25556"/>
                </a:lnTo>
                <a:lnTo>
                  <a:pt x="5895253" y="21903"/>
                </a:lnTo>
                <a:lnTo>
                  <a:pt x="5946168" y="18434"/>
                </a:lnTo>
                <a:lnTo>
                  <a:pt x="5997078" y="15176"/>
                </a:lnTo>
                <a:lnTo>
                  <a:pt x="6047982" y="12159"/>
                </a:lnTo>
                <a:lnTo>
                  <a:pt x="6098879" y="9408"/>
                </a:lnTo>
                <a:lnTo>
                  <a:pt x="6149767" y="6954"/>
                </a:lnTo>
                <a:lnTo>
                  <a:pt x="6200645" y="4823"/>
                </a:lnTo>
                <a:lnTo>
                  <a:pt x="6251512" y="3043"/>
                </a:lnTo>
                <a:lnTo>
                  <a:pt x="6302367" y="1643"/>
                </a:lnTo>
                <a:lnTo>
                  <a:pt x="6353208" y="650"/>
                </a:lnTo>
                <a:lnTo>
                  <a:pt x="6404035" y="93"/>
                </a:lnTo>
                <a:lnTo>
                  <a:pt x="6454845" y="0"/>
                </a:lnTo>
                <a:lnTo>
                  <a:pt x="6505638" y="397"/>
                </a:lnTo>
                <a:lnTo>
                  <a:pt x="6556412" y="1314"/>
                </a:lnTo>
                <a:lnTo>
                  <a:pt x="6607167" y="2778"/>
                </a:lnTo>
                <a:lnTo>
                  <a:pt x="6657900" y="4818"/>
                </a:lnTo>
                <a:lnTo>
                  <a:pt x="6708612" y="7461"/>
                </a:lnTo>
                <a:lnTo>
                  <a:pt x="6759299" y="10735"/>
                </a:lnTo>
                <a:lnTo>
                  <a:pt x="6809962" y="14668"/>
                </a:lnTo>
                <a:lnTo>
                  <a:pt x="6860599" y="19288"/>
                </a:lnTo>
                <a:lnTo>
                  <a:pt x="6911209" y="24624"/>
                </a:lnTo>
                <a:lnTo>
                  <a:pt x="6961791" y="30702"/>
                </a:lnTo>
                <a:lnTo>
                  <a:pt x="7012342" y="37552"/>
                </a:lnTo>
                <a:lnTo>
                  <a:pt x="7061904" y="45051"/>
                </a:lnTo>
                <a:lnTo>
                  <a:pt x="7111320" y="53324"/>
                </a:lnTo>
                <a:lnTo>
                  <a:pt x="7160575" y="62380"/>
                </a:lnTo>
                <a:lnTo>
                  <a:pt x="7209651" y="72226"/>
                </a:lnTo>
                <a:lnTo>
                  <a:pt x="7258530" y="82870"/>
                </a:lnTo>
                <a:lnTo>
                  <a:pt x="7307196" y="94320"/>
                </a:lnTo>
                <a:lnTo>
                  <a:pt x="7355632" y="106584"/>
                </a:lnTo>
                <a:lnTo>
                  <a:pt x="7403821" y="119670"/>
                </a:lnTo>
                <a:lnTo>
                  <a:pt x="7451745" y="133586"/>
                </a:lnTo>
                <a:lnTo>
                  <a:pt x="7499388" y="148339"/>
                </a:lnTo>
                <a:lnTo>
                  <a:pt x="7546732" y="163939"/>
                </a:lnTo>
                <a:lnTo>
                  <a:pt x="7593761" y="180391"/>
                </a:lnTo>
                <a:lnTo>
                  <a:pt x="7640456" y="197705"/>
                </a:lnTo>
                <a:lnTo>
                  <a:pt x="7686802" y="215888"/>
                </a:lnTo>
                <a:lnTo>
                  <a:pt x="7732781" y="234949"/>
                </a:lnTo>
                <a:lnTo>
                  <a:pt x="7778376" y="254894"/>
                </a:lnTo>
                <a:lnTo>
                  <a:pt x="7823571" y="275733"/>
                </a:lnTo>
                <a:lnTo>
                  <a:pt x="7868346" y="297472"/>
                </a:lnTo>
                <a:lnTo>
                  <a:pt x="7912687" y="320120"/>
                </a:lnTo>
                <a:lnTo>
                  <a:pt x="7956576" y="343685"/>
                </a:lnTo>
                <a:lnTo>
                  <a:pt x="7999995" y="368175"/>
                </a:lnTo>
                <a:lnTo>
                  <a:pt x="8042928" y="393597"/>
                </a:lnTo>
                <a:lnTo>
                  <a:pt x="8085357" y="419960"/>
                </a:lnTo>
                <a:lnTo>
                  <a:pt x="8127265" y="447270"/>
                </a:lnTo>
                <a:lnTo>
                  <a:pt x="8168636" y="475537"/>
                </a:lnTo>
                <a:lnTo>
                  <a:pt x="8214175" y="508250"/>
                </a:lnTo>
                <a:lnTo>
                  <a:pt x="8258855" y="542074"/>
                </a:lnTo>
                <a:lnTo>
                  <a:pt x="8302654" y="576990"/>
                </a:lnTo>
                <a:lnTo>
                  <a:pt x="8345555" y="612983"/>
                </a:lnTo>
                <a:lnTo>
                  <a:pt x="8372687" y="639756"/>
                </a:lnTo>
              </a:path>
            </a:pathLst>
          </a:custGeom>
          <a:ln w="762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81579" y="1877042"/>
            <a:ext cx="324485" cy="322580"/>
          </a:xfrm>
          <a:custGeom>
            <a:avLst/>
            <a:gdLst/>
            <a:ahLst/>
            <a:cxnLst/>
            <a:rect l="l" t="t" r="r" b="b"/>
            <a:pathLst>
              <a:path w="324484" h="322580">
                <a:moveTo>
                  <a:pt x="214085" y="0"/>
                </a:moveTo>
                <a:lnTo>
                  <a:pt x="0" y="216957"/>
                </a:lnTo>
                <a:lnTo>
                  <a:pt x="323999" y="322563"/>
                </a:lnTo>
                <a:lnTo>
                  <a:pt x="21408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26241" y="1670082"/>
            <a:ext cx="336550" cy="301625"/>
          </a:xfrm>
          <a:custGeom>
            <a:avLst/>
            <a:gdLst/>
            <a:ahLst/>
            <a:cxnLst/>
            <a:rect l="l" t="t" r="r" b="b"/>
            <a:pathLst>
              <a:path w="336550" h="301625">
                <a:moveTo>
                  <a:pt x="159038" y="0"/>
                </a:moveTo>
                <a:lnTo>
                  <a:pt x="0" y="301388"/>
                </a:lnTo>
                <a:lnTo>
                  <a:pt x="336534" y="247787"/>
                </a:lnTo>
                <a:lnTo>
                  <a:pt x="15903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9500" y="317500"/>
            <a:ext cx="575691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9" dirty="0"/>
              <a:t>Layering, </a:t>
            </a:r>
            <a:r>
              <a:rPr spc="-505" dirty="0"/>
              <a:t>Take</a:t>
            </a:r>
            <a:r>
              <a:rPr spc="-220" dirty="0"/>
              <a:t> </a:t>
            </a:r>
            <a:r>
              <a:rPr spc="-700" dirty="0"/>
              <a:t>2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17600" y="3797300"/>
          <a:ext cx="1308100" cy="497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App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270" dirty="0">
                          <a:latin typeface="Arial"/>
                          <a:cs typeface="Arial"/>
                        </a:rPr>
                        <a:t>Trans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40" dirty="0">
                          <a:latin typeface="Arial"/>
                          <a:cs typeface="Arial"/>
                        </a:rPr>
                        <a:t>Net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385" dirty="0">
                          <a:latin typeface="Arial"/>
                          <a:cs typeface="Arial"/>
                        </a:rPr>
                        <a:t>Phys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09700" y="3048000"/>
            <a:ext cx="7016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880" dirty="0">
                <a:latin typeface="Arial"/>
                <a:cs typeface="Arial"/>
              </a:rPr>
              <a:t>S</a:t>
            </a:r>
            <a:r>
              <a:rPr sz="4200" spc="155" dirty="0">
                <a:latin typeface="Arial"/>
                <a:cs typeface="Arial"/>
              </a:rPr>
              <a:t>r</a:t>
            </a:r>
            <a:r>
              <a:rPr sz="4200" spc="-265" dirty="0">
                <a:latin typeface="Arial"/>
                <a:cs typeface="Arial"/>
              </a:rPr>
              <a:t>c</a:t>
            </a:r>
            <a:endParaRPr sz="4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985500" y="3759200"/>
          <a:ext cx="1308100" cy="497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App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270" dirty="0">
                          <a:latin typeface="Arial"/>
                          <a:cs typeface="Arial"/>
                        </a:rPr>
                        <a:t>Trans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40" dirty="0">
                          <a:latin typeface="Arial"/>
                          <a:cs typeface="Arial"/>
                        </a:rPr>
                        <a:t>Net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385" dirty="0">
                          <a:latin typeface="Arial"/>
                          <a:cs typeface="Arial"/>
                        </a:rPr>
                        <a:t>Phys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226800" y="3009900"/>
            <a:ext cx="8083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20" dirty="0">
                <a:latin typeface="Arial"/>
                <a:cs typeface="Arial"/>
              </a:rPr>
              <a:t>D</a:t>
            </a:r>
            <a:r>
              <a:rPr sz="4200" spc="-160" dirty="0">
                <a:latin typeface="Arial"/>
                <a:cs typeface="Arial"/>
              </a:rPr>
              <a:t>s</a:t>
            </a:r>
            <a:r>
              <a:rPr sz="4200" spc="229" dirty="0">
                <a:latin typeface="Arial"/>
                <a:cs typeface="Arial"/>
              </a:rPr>
              <a:t>t</a:t>
            </a:r>
            <a:endParaRPr sz="4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38500" y="3048000"/>
            <a:ext cx="9207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45" dirty="0">
                <a:latin typeface="Arial"/>
                <a:cs typeface="Arial"/>
              </a:rPr>
              <a:t>Sw</a:t>
            </a:r>
            <a:r>
              <a:rPr sz="4200" spc="-240" dirty="0">
                <a:latin typeface="Arial"/>
                <a:cs typeface="Arial"/>
              </a:rPr>
              <a:t>1</a:t>
            </a:r>
            <a:endParaRPr sz="4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0" y="3048000"/>
            <a:ext cx="9207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45" dirty="0">
                <a:latin typeface="Arial"/>
                <a:cs typeface="Arial"/>
              </a:rPr>
              <a:t>Sw</a:t>
            </a:r>
            <a:r>
              <a:rPr sz="4200" spc="-240" dirty="0">
                <a:latin typeface="Arial"/>
                <a:cs typeface="Arial"/>
              </a:rPr>
              <a:t>2</a:t>
            </a:r>
            <a:endParaRPr sz="4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3500" y="3009900"/>
            <a:ext cx="10033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0" dirty="0">
                <a:latin typeface="Arial"/>
                <a:cs typeface="Arial"/>
              </a:rPr>
              <a:t>Rtr1</a:t>
            </a:r>
            <a:endParaRPr sz="4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37400" y="3009900"/>
            <a:ext cx="10033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0" dirty="0">
                <a:latin typeface="Arial"/>
                <a:cs typeface="Arial"/>
              </a:rPr>
              <a:t>Rtr2</a:t>
            </a:r>
            <a:endParaRPr sz="4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06500" y="1968500"/>
            <a:ext cx="10922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75000" y="1739900"/>
            <a:ext cx="9652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31300" y="1816100"/>
            <a:ext cx="9652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66873" y="1683578"/>
            <a:ext cx="544232" cy="12755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16500" y="2075410"/>
            <a:ext cx="1181100" cy="4769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48500" y="2075410"/>
            <a:ext cx="1181100" cy="4769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43054" y="1372525"/>
            <a:ext cx="8373109" cy="640080"/>
          </a:xfrm>
          <a:custGeom>
            <a:avLst/>
            <a:gdLst/>
            <a:ahLst/>
            <a:cxnLst/>
            <a:rect l="l" t="t" r="r" b="b"/>
            <a:pathLst>
              <a:path w="8373109" h="640080">
                <a:moveTo>
                  <a:pt x="0" y="443638"/>
                </a:moveTo>
                <a:lnTo>
                  <a:pt x="73698" y="395107"/>
                </a:lnTo>
                <a:lnTo>
                  <a:pt x="116909" y="369613"/>
                </a:lnTo>
                <a:lnTo>
                  <a:pt x="160591" y="344977"/>
                </a:lnTo>
                <a:lnTo>
                  <a:pt x="204733" y="321204"/>
                </a:lnTo>
                <a:lnTo>
                  <a:pt x="249321" y="298301"/>
                </a:lnTo>
                <a:lnTo>
                  <a:pt x="294342" y="276273"/>
                </a:lnTo>
                <a:lnTo>
                  <a:pt x="339783" y="255128"/>
                </a:lnTo>
                <a:lnTo>
                  <a:pt x="385632" y="234870"/>
                </a:lnTo>
                <a:lnTo>
                  <a:pt x="431876" y="215506"/>
                </a:lnTo>
                <a:lnTo>
                  <a:pt x="478501" y="197043"/>
                </a:lnTo>
                <a:lnTo>
                  <a:pt x="525494" y="179486"/>
                </a:lnTo>
                <a:lnTo>
                  <a:pt x="572844" y="162842"/>
                </a:lnTo>
                <a:lnTo>
                  <a:pt x="620536" y="147116"/>
                </a:lnTo>
                <a:lnTo>
                  <a:pt x="668558" y="132316"/>
                </a:lnTo>
                <a:lnTo>
                  <a:pt x="716897" y="118447"/>
                </a:lnTo>
                <a:lnTo>
                  <a:pt x="765540" y="105515"/>
                </a:lnTo>
                <a:lnTo>
                  <a:pt x="814474" y="93527"/>
                </a:lnTo>
                <a:lnTo>
                  <a:pt x="863686" y="82489"/>
                </a:lnTo>
                <a:lnTo>
                  <a:pt x="912747" y="72478"/>
                </a:lnTo>
                <a:lnTo>
                  <a:pt x="961901" y="63405"/>
                </a:lnTo>
                <a:lnTo>
                  <a:pt x="1011142" y="55235"/>
                </a:lnTo>
                <a:lnTo>
                  <a:pt x="1060466" y="47933"/>
                </a:lnTo>
                <a:lnTo>
                  <a:pt x="1109869" y="41466"/>
                </a:lnTo>
                <a:lnTo>
                  <a:pt x="1159347" y="35799"/>
                </a:lnTo>
                <a:lnTo>
                  <a:pt x="1208895" y="30898"/>
                </a:lnTo>
                <a:lnTo>
                  <a:pt x="1258509" y="26728"/>
                </a:lnTo>
                <a:lnTo>
                  <a:pt x="1308184" y="23255"/>
                </a:lnTo>
                <a:lnTo>
                  <a:pt x="1357917" y="20445"/>
                </a:lnTo>
                <a:lnTo>
                  <a:pt x="1407702" y="18264"/>
                </a:lnTo>
                <a:lnTo>
                  <a:pt x="1457536" y="16677"/>
                </a:lnTo>
                <a:lnTo>
                  <a:pt x="1507415" y="15651"/>
                </a:lnTo>
                <a:lnTo>
                  <a:pt x="1557333" y="15150"/>
                </a:lnTo>
                <a:lnTo>
                  <a:pt x="1607286" y="15140"/>
                </a:lnTo>
                <a:lnTo>
                  <a:pt x="1657271" y="15588"/>
                </a:lnTo>
                <a:lnTo>
                  <a:pt x="1707282" y="16458"/>
                </a:lnTo>
                <a:lnTo>
                  <a:pt x="1757316" y="17717"/>
                </a:lnTo>
                <a:lnTo>
                  <a:pt x="1807368" y="19331"/>
                </a:lnTo>
                <a:lnTo>
                  <a:pt x="1857434" y="21264"/>
                </a:lnTo>
                <a:lnTo>
                  <a:pt x="1907510" y="23484"/>
                </a:lnTo>
                <a:lnTo>
                  <a:pt x="1957591" y="25954"/>
                </a:lnTo>
                <a:lnTo>
                  <a:pt x="2007672" y="28642"/>
                </a:lnTo>
                <a:lnTo>
                  <a:pt x="2057750" y="31513"/>
                </a:lnTo>
                <a:lnTo>
                  <a:pt x="2107820" y="34533"/>
                </a:lnTo>
                <a:lnTo>
                  <a:pt x="2157878" y="37666"/>
                </a:lnTo>
                <a:lnTo>
                  <a:pt x="2207919" y="40880"/>
                </a:lnTo>
                <a:lnTo>
                  <a:pt x="2257939" y="44140"/>
                </a:lnTo>
                <a:lnTo>
                  <a:pt x="2307934" y="47411"/>
                </a:lnTo>
                <a:lnTo>
                  <a:pt x="2357900" y="50659"/>
                </a:lnTo>
                <a:lnTo>
                  <a:pt x="2408303" y="53882"/>
                </a:lnTo>
                <a:lnTo>
                  <a:pt x="2458711" y="57042"/>
                </a:lnTo>
                <a:lnTo>
                  <a:pt x="2509124" y="60137"/>
                </a:lnTo>
                <a:lnTo>
                  <a:pt x="2559543" y="63164"/>
                </a:lnTo>
                <a:lnTo>
                  <a:pt x="2609966" y="66122"/>
                </a:lnTo>
                <a:lnTo>
                  <a:pt x="2660393" y="69009"/>
                </a:lnTo>
                <a:lnTo>
                  <a:pt x="2710825" y="71821"/>
                </a:lnTo>
                <a:lnTo>
                  <a:pt x="2761261" y="74558"/>
                </a:lnTo>
                <a:lnTo>
                  <a:pt x="2811701" y="77218"/>
                </a:lnTo>
                <a:lnTo>
                  <a:pt x="2862145" y="79798"/>
                </a:lnTo>
                <a:lnTo>
                  <a:pt x="2912592" y="82296"/>
                </a:lnTo>
                <a:lnTo>
                  <a:pt x="2963042" y="84710"/>
                </a:lnTo>
                <a:lnTo>
                  <a:pt x="3013496" y="87039"/>
                </a:lnTo>
                <a:lnTo>
                  <a:pt x="3063952" y="89280"/>
                </a:lnTo>
                <a:lnTo>
                  <a:pt x="3114412" y="91430"/>
                </a:lnTo>
                <a:lnTo>
                  <a:pt x="3164873" y="93489"/>
                </a:lnTo>
                <a:lnTo>
                  <a:pt x="3215337" y="95454"/>
                </a:lnTo>
                <a:lnTo>
                  <a:pt x="3265803" y="97323"/>
                </a:lnTo>
                <a:lnTo>
                  <a:pt x="3316271" y="99094"/>
                </a:lnTo>
                <a:lnTo>
                  <a:pt x="3366741" y="100765"/>
                </a:lnTo>
                <a:lnTo>
                  <a:pt x="3417212" y="102333"/>
                </a:lnTo>
                <a:lnTo>
                  <a:pt x="3467685" y="103798"/>
                </a:lnTo>
                <a:lnTo>
                  <a:pt x="3518159" y="105156"/>
                </a:lnTo>
                <a:lnTo>
                  <a:pt x="3568633" y="106406"/>
                </a:lnTo>
                <a:lnTo>
                  <a:pt x="3619108" y="107545"/>
                </a:lnTo>
                <a:lnTo>
                  <a:pt x="3669584" y="108573"/>
                </a:lnTo>
                <a:lnTo>
                  <a:pt x="3720060" y="109485"/>
                </a:lnTo>
                <a:lnTo>
                  <a:pt x="3770536" y="110282"/>
                </a:lnTo>
                <a:lnTo>
                  <a:pt x="3821012" y="110960"/>
                </a:lnTo>
                <a:lnTo>
                  <a:pt x="3871488" y="111517"/>
                </a:lnTo>
                <a:lnTo>
                  <a:pt x="3921963" y="111952"/>
                </a:lnTo>
                <a:lnTo>
                  <a:pt x="3972438" y="112262"/>
                </a:lnTo>
                <a:lnTo>
                  <a:pt x="4022911" y="112445"/>
                </a:lnTo>
                <a:lnTo>
                  <a:pt x="4073384" y="112500"/>
                </a:lnTo>
                <a:lnTo>
                  <a:pt x="4123855" y="112424"/>
                </a:lnTo>
                <a:lnTo>
                  <a:pt x="4174324" y="112216"/>
                </a:lnTo>
                <a:lnTo>
                  <a:pt x="4224792" y="111872"/>
                </a:lnTo>
                <a:lnTo>
                  <a:pt x="4275258" y="111392"/>
                </a:lnTo>
                <a:lnTo>
                  <a:pt x="4325722" y="110772"/>
                </a:lnTo>
                <a:lnTo>
                  <a:pt x="4376183" y="110012"/>
                </a:lnTo>
                <a:lnTo>
                  <a:pt x="4426642" y="109109"/>
                </a:lnTo>
                <a:lnTo>
                  <a:pt x="4477099" y="108060"/>
                </a:lnTo>
                <a:lnTo>
                  <a:pt x="4527552" y="106865"/>
                </a:lnTo>
                <a:lnTo>
                  <a:pt x="4578002" y="105520"/>
                </a:lnTo>
                <a:lnTo>
                  <a:pt x="4628449" y="104025"/>
                </a:lnTo>
                <a:lnTo>
                  <a:pt x="4678892" y="102376"/>
                </a:lnTo>
                <a:lnTo>
                  <a:pt x="4729332" y="100572"/>
                </a:lnTo>
                <a:lnTo>
                  <a:pt x="4779767" y="98610"/>
                </a:lnTo>
                <a:lnTo>
                  <a:pt x="4830199" y="96489"/>
                </a:lnTo>
                <a:lnTo>
                  <a:pt x="4880626" y="94207"/>
                </a:lnTo>
                <a:lnTo>
                  <a:pt x="4931049" y="91762"/>
                </a:lnTo>
                <a:lnTo>
                  <a:pt x="4981466" y="89151"/>
                </a:lnTo>
                <a:lnTo>
                  <a:pt x="5031879" y="86372"/>
                </a:lnTo>
                <a:lnTo>
                  <a:pt x="5082287" y="83424"/>
                </a:lnTo>
                <a:lnTo>
                  <a:pt x="5132689" y="80304"/>
                </a:lnTo>
                <a:lnTo>
                  <a:pt x="5183086" y="77011"/>
                </a:lnTo>
                <a:lnTo>
                  <a:pt x="5233477" y="73542"/>
                </a:lnTo>
                <a:lnTo>
                  <a:pt x="5284343" y="69866"/>
                </a:lnTo>
                <a:lnTo>
                  <a:pt x="5335220" y="66038"/>
                </a:lnTo>
                <a:lnTo>
                  <a:pt x="5386107" y="62086"/>
                </a:lnTo>
                <a:lnTo>
                  <a:pt x="5437002" y="58038"/>
                </a:lnTo>
                <a:lnTo>
                  <a:pt x="5487905" y="53922"/>
                </a:lnTo>
                <a:lnTo>
                  <a:pt x="5538815" y="49766"/>
                </a:lnTo>
                <a:lnTo>
                  <a:pt x="5589729" y="45598"/>
                </a:lnTo>
                <a:lnTo>
                  <a:pt x="5640648" y="41446"/>
                </a:lnTo>
                <a:lnTo>
                  <a:pt x="5691569" y="37338"/>
                </a:lnTo>
                <a:lnTo>
                  <a:pt x="5742491" y="33301"/>
                </a:lnTo>
                <a:lnTo>
                  <a:pt x="5793413" y="29365"/>
                </a:lnTo>
                <a:lnTo>
                  <a:pt x="5844334" y="25556"/>
                </a:lnTo>
                <a:lnTo>
                  <a:pt x="5895253" y="21903"/>
                </a:lnTo>
                <a:lnTo>
                  <a:pt x="5946168" y="18434"/>
                </a:lnTo>
                <a:lnTo>
                  <a:pt x="5997078" y="15176"/>
                </a:lnTo>
                <a:lnTo>
                  <a:pt x="6047982" y="12159"/>
                </a:lnTo>
                <a:lnTo>
                  <a:pt x="6098879" y="9408"/>
                </a:lnTo>
                <a:lnTo>
                  <a:pt x="6149767" y="6954"/>
                </a:lnTo>
                <a:lnTo>
                  <a:pt x="6200645" y="4823"/>
                </a:lnTo>
                <a:lnTo>
                  <a:pt x="6251512" y="3043"/>
                </a:lnTo>
                <a:lnTo>
                  <a:pt x="6302367" y="1643"/>
                </a:lnTo>
                <a:lnTo>
                  <a:pt x="6353208" y="650"/>
                </a:lnTo>
                <a:lnTo>
                  <a:pt x="6404035" y="93"/>
                </a:lnTo>
                <a:lnTo>
                  <a:pt x="6454845" y="0"/>
                </a:lnTo>
                <a:lnTo>
                  <a:pt x="6505638" y="397"/>
                </a:lnTo>
                <a:lnTo>
                  <a:pt x="6556412" y="1314"/>
                </a:lnTo>
                <a:lnTo>
                  <a:pt x="6607167" y="2778"/>
                </a:lnTo>
                <a:lnTo>
                  <a:pt x="6657900" y="4818"/>
                </a:lnTo>
                <a:lnTo>
                  <a:pt x="6708612" y="7461"/>
                </a:lnTo>
                <a:lnTo>
                  <a:pt x="6759299" y="10735"/>
                </a:lnTo>
                <a:lnTo>
                  <a:pt x="6809962" y="14668"/>
                </a:lnTo>
                <a:lnTo>
                  <a:pt x="6860599" y="19288"/>
                </a:lnTo>
                <a:lnTo>
                  <a:pt x="6911209" y="24624"/>
                </a:lnTo>
                <a:lnTo>
                  <a:pt x="6961791" y="30702"/>
                </a:lnTo>
                <a:lnTo>
                  <a:pt x="7012342" y="37552"/>
                </a:lnTo>
                <a:lnTo>
                  <a:pt x="7061904" y="45051"/>
                </a:lnTo>
                <a:lnTo>
                  <a:pt x="7111320" y="53324"/>
                </a:lnTo>
                <a:lnTo>
                  <a:pt x="7160575" y="62380"/>
                </a:lnTo>
                <a:lnTo>
                  <a:pt x="7209651" y="72226"/>
                </a:lnTo>
                <a:lnTo>
                  <a:pt x="7258530" y="82870"/>
                </a:lnTo>
                <a:lnTo>
                  <a:pt x="7307196" y="94320"/>
                </a:lnTo>
                <a:lnTo>
                  <a:pt x="7355632" y="106584"/>
                </a:lnTo>
                <a:lnTo>
                  <a:pt x="7403821" y="119670"/>
                </a:lnTo>
                <a:lnTo>
                  <a:pt x="7451745" y="133586"/>
                </a:lnTo>
                <a:lnTo>
                  <a:pt x="7499388" y="148339"/>
                </a:lnTo>
                <a:lnTo>
                  <a:pt x="7546732" y="163939"/>
                </a:lnTo>
                <a:lnTo>
                  <a:pt x="7593761" y="180391"/>
                </a:lnTo>
                <a:lnTo>
                  <a:pt x="7640456" y="197705"/>
                </a:lnTo>
                <a:lnTo>
                  <a:pt x="7686802" y="215888"/>
                </a:lnTo>
                <a:lnTo>
                  <a:pt x="7732781" y="234949"/>
                </a:lnTo>
                <a:lnTo>
                  <a:pt x="7778376" y="254894"/>
                </a:lnTo>
                <a:lnTo>
                  <a:pt x="7823571" y="275733"/>
                </a:lnTo>
                <a:lnTo>
                  <a:pt x="7868346" y="297472"/>
                </a:lnTo>
                <a:lnTo>
                  <a:pt x="7912687" y="320120"/>
                </a:lnTo>
                <a:lnTo>
                  <a:pt x="7956576" y="343685"/>
                </a:lnTo>
                <a:lnTo>
                  <a:pt x="7999995" y="368175"/>
                </a:lnTo>
                <a:lnTo>
                  <a:pt x="8042928" y="393597"/>
                </a:lnTo>
                <a:lnTo>
                  <a:pt x="8085357" y="419960"/>
                </a:lnTo>
                <a:lnTo>
                  <a:pt x="8127265" y="447270"/>
                </a:lnTo>
                <a:lnTo>
                  <a:pt x="8168636" y="475537"/>
                </a:lnTo>
                <a:lnTo>
                  <a:pt x="8214175" y="508250"/>
                </a:lnTo>
                <a:lnTo>
                  <a:pt x="8258855" y="542074"/>
                </a:lnTo>
                <a:lnTo>
                  <a:pt x="8302654" y="576990"/>
                </a:lnTo>
                <a:lnTo>
                  <a:pt x="8345555" y="612983"/>
                </a:lnTo>
                <a:lnTo>
                  <a:pt x="8372687" y="639756"/>
                </a:lnTo>
              </a:path>
            </a:pathLst>
          </a:custGeom>
          <a:ln w="762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881579" y="1877042"/>
            <a:ext cx="324485" cy="322580"/>
          </a:xfrm>
          <a:custGeom>
            <a:avLst/>
            <a:gdLst/>
            <a:ahLst/>
            <a:cxnLst/>
            <a:rect l="l" t="t" r="r" b="b"/>
            <a:pathLst>
              <a:path w="324484" h="322580">
                <a:moveTo>
                  <a:pt x="214085" y="0"/>
                </a:moveTo>
                <a:lnTo>
                  <a:pt x="0" y="216957"/>
                </a:lnTo>
                <a:lnTo>
                  <a:pt x="323999" y="322563"/>
                </a:lnTo>
                <a:lnTo>
                  <a:pt x="21408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26241" y="1670082"/>
            <a:ext cx="336550" cy="301625"/>
          </a:xfrm>
          <a:custGeom>
            <a:avLst/>
            <a:gdLst/>
            <a:ahLst/>
            <a:cxnLst/>
            <a:rect l="l" t="t" r="r" b="b"/>
            <a:pathLst>
              <a:path w="336550" h="301625">
                <a:moveTo>
                  <a:pt x="159038" y="0"/>
                </a:moveTo>
                <a:lnTo>
                  <a:pt x="0" y="301388"/>
                </a:lnTo>
                <a:lnTo>
                  <a:pt x="336534" y="247787"/>
                </a:lnTo>
                <a:lnTo>
                  <a:pt x="15903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9500" y="317500"/>
            <a:ext cx="575691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9" dirty="0"/>
              <a:t>Layering, </a:t>
            </a:r>
            <a:r>
              <a:rPr spc="-505" dirty="0"/>
              <a:t>Take</a:t>
            </a:r>
            <a:r>
              <a:rPr spc="-220" dirty="0"/>
              <a:t> </a:t>
            </a:r>
            <a:r>
              <a:rPr spc="-700" dirty="0"/>
              <a:t>2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17600" y="3797300"/>
          <a:ext cx="1308100" cy="497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App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270" dirty="0">
                          <a:latin typeface="Arial"/>
                          <a:cs typeface="Arial"/>
                        </a:rPr>
                        <a:t>Trans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40" dirty="0">
                          <a:latin typeface="Arial"/>
                          <a:cs typeface="Arial"/>
                        </a:rPr>
                        <a:t>Net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385" dirty="0">
                          <a:latin typeface="Arial"/>
                          <a:cs typeface="Arial"/>
                        </a:rPr>
                        <a:t>Phys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09700" y="3048000"/>
            <a:ext cx="7016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880" dirty="0">
                <a:latin typeface="Arial"/>
                <a:cs typeface="Arial"/>
              </a:rPr>
              <a:t>S</a:t>
            </a:r>
            <a:r>
              <a:rPr sz="4200" spc="155" dirty="0">
                <a:latin typeface="Arial"/>
                <a:cs typeface="Arial"/>
              </a:rPr>
              <a:t>r</a:t>
            </a:r>
            <a:r>
              <a:rPr sz="4200" spc="-265" dirty="0">
                <a:latin typeface="Arial"/>
                <a:cs typeface="Arial"/>
              </a:rPr>
              <a:t>c</a:t>
            </a:r>
            <a:endParaRPr sz="4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985500" y="3759200"/>
          <a:ext cx="1308100" cy="497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App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270" dirty="0">
                          <a:latin typeface="Arial"/>
                          <a:cs typeface="Arial"/>
                        </a:rPr>
                        <a:t>Trans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40" dirty="0">
                          <a:latin typeface="Arial"/>
                          <a:cs typeface="Arial"/>
                        </a:rPr>
                        <a:t>Net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385" dirty="0">
                          <a:latin typeface="Arial"/>
                          <a:cs typeface="Arial"/>
                        </a:rPr>
                        <a:t>Phys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226800" y="3009900"/>
            <a:ext cx="8083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20" dirty="0">
                <a:latin typeface="Arial"/>
                <a:cs typeface="Arial"/>
              </a:rPr>
              <a:t>D</a:t>
            </a:r>
            <a:r>
              <a:rPr sz="4200" spc="-160" dirty="0">
                <a:latin typeface="Arial"/>
                <a:cs typeface="Arial"/>
              </a:rPr>
              <a:t>s</a:t>
            </a:r>
            <a:r>
              <a:rPr sz="4200" spc="229" dirty="0">
                <a:latin typeface="Arial"/>
                <a:cs typeface="Arial"/>
              </a:rPr>
              <a:t>t</a:t>
            </a:r>
            <a:endParaRPr sz="4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60700" y="7772400"/>
            <a:ext cx="1270000" cy="9525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7780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400"/>
              </a:spcBef>
            </a:pPr>
            <a:r>
              <a:rPr sz="3600" spc="-385" dirty="0">
                <a:latin typeface="Arial"/>
                <a:cs typeface="Arial"/>
              </a:rPr>
              <a:t>Phys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19733" y="8261021"/>
            <a:ext cx="429895" cy="1905"/>
          </a:xfrm>
          <a:custGeom>
            <a:avLst/>
            <a:gdLst/>
            <a:ahLst/>
            <a:cxnLst/>
            <a:rect l="l" t="t" r="r" b="b"/>
            <a:pathLst>
              <a:path w="429894" h="1904">
                <a:moveTo>
                  <a:pt x="-25399" y="812"/>
                </a:moveTo>
                <a:lnTo>
                  <a:pt x="454912" y="812"/>
                </a:lnTo>
              </a:path>
            </a:pathLst>
          </a:custGeom>
          <a:ln w="524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70102" y="815567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4" h="213359">
                <a:moveTo>
                  <a:pt x="807" y="0"/>
                </a:moveTo>
                <a:lnTo>
                  <a:pt x="53743" y="106880"/>
                </a:lnTo>
                <a:lnTo>
                  <a:pt x="0" y="213357"/>
                </a:lnTo>
                <a:lnTo>
                  <a:pt x="213762" y="107486"/>
                </a:lnTo>
                <a:lnTo>
                  <a:pt x="807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85114" y="8154641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4" h="213359">
                <a:moveTo>
                  <a:pt x="213761" y="0"/>
                </a:moveTo>
                <a:lnTo>
                  <a:pt x="0" y="105871"/>
                </a:lnTo>
                <a:lnTo>
                  <a:pt x="212953" y="213358"/>
                </a:lnTo>
                <a:lnTo>
                  <a:pt x="160018" y="106476"/>
                </a:lnTo>
                <a:lnTo>
                  <a:pt x="21376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38500" y="3048000"/>
            <a:ext cx="9207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45" dirty="0">
                <a:latin typeface="Arial"/>
                <a:cs typeface="Arial"/>
              </a:rPr>
              <a:t>Sw</a:t>
            </a:r>
            <a:r>
              <a:rPr sz="4200" spc="-240" dirty="0">
                <a:latin typeface="Arial"/>
                <a:cs typeface="Arial"/>
              </a:rPr>
              <a:t>1</a:t>
            </a:r>
            <a:endParaRPr sz="4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4000" y="3048000"/>
            <a:ext cx="9207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45" dirty="0">
                <a:latin typeface="Arial"/>
                <a:cs typeface="Arial"/>
              </a:rPr>
              <a:t>Sw</a:t>
            </a:r>
            <a:r>
              <a:rPr sz="4200" spc="-240" dirty="0">
                <a:latin typeface="Arial"/>
                <a:cs typeface="Arial"/>
              </a:rPr>
              <a:t>2</a:t>
            </a:r>
            <a:endParaRPr sz="4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43500" y="3009900"/>
            <a:ext cx="10033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0" dirty="0">
                <a:latin typeface="Arial"/>
                <a:cs typeface="Arial"/>
              </a:rPr>
              <a:t>Rtr1</a:t>
            </a:r>
            <a:endParaRPr sz="4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37400" y="3009900"/>
            <a:ext cx="10033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0" dirty="0">
                <a:latin typeface="Arial"/>
                <a:cs typeface="Arial"/>
              </a:rPr>
              <a:t>Rtr2</a:t>
            </a:r>
            <a:endParaRPr sz="4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06500" y="1968500"/>
            <a:ext cx="10922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75000" y="1739900"/>
            <a:ext cx="9652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31300" y="1816100"/>
            <a:ext cx="9652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366873" y="1683578"/>
            <a:ext cx="544232" cy="12755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16500" y="2075410"/>
            <a:ext cx="1181100" cy="4769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48500" y="2075410"/>
            <a:ext cx="1181100" cy="4769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43054" y="1372525"/>
            <a:ext cx="8373109" cy="640080"/>
          </a:xfrm>
          <a:custGeom>
            <a:avLst/>
            <a:gdLst/>
            <a:ahLst/>
            <a:cxnLst/>
            <a:rect l="l" t="t" r="r" b="b"/>
            <a:pathLst>
              <a:path w="8373109" h="640080">
                <a:moveTo>
                  <a:pt x="0" y="443638"/>
                </a:moveTo>
                <a:lnTo>
                  <a:pt x="73698" y="395107"/>
                </a:lnTo>
                <a:lnTo>
                  <a:pt x="116909" y="369613"/>
                </a:lnTo>
                <a:lnTo>
                  <a:pt x="160591" y="344977"/>
                </a:lnTo>
                <a:lnTo>
                  <a:pt x="204733" y="321204"/>
                </a:lnTo>
                <a:lnTo>
                  <a:pt x="249321" y="298301"/>
                </a:lnTo>
                <a:lnTo>
                  <a:pt x="294342" y="276273"/>
                </a:lnTo>
                <a:lnTo>
                  <a:pt x="339783" y="255128"/>
                </a:lnTo>
                <a:lnTo>
                  <a:pt x="385632" y="234870"/>
                </a:lnTo>
                <a:lnTo>
                  <a:pt x="431876" y="215506"/>
                </a:lnTo>
                <a:lnTo>
                  <a:pt x="478501" y="197043"/>
                </a:lnTo>
                <a:lnTo>
                  <a:pt x="525494" y="179486"/>
                </a:lnTo>
                <a:lnTo>
                  <a:pt x="572844" y="162842"/>
                </a:lnTo>
                <a:lnTo>
                  <a:pt x="620536" y="147116"/>
                </a:lnTo>
                <a:lnTo>
                  <a:pt x="668558" y="132316"/>
                </a:lnTo>
                <a:lnTo>
                  <a:pt x="716897" y="118447"/>
                </a:lnTo>
                <a:lnTo>
                  <a:pt x="765540" y="105515"/>
                </a:lnTo>
                <a:lnTo>
                  <a:pt x="814474" y="93527"/>
                </a:lnTo>
                <a:lnTo>
                  <a:pt x="863686" y="82489"/>
                </a:lnTo>
                <a:lnTo>
                  <a:pt x="912747" y="72478"/>
                </a:lnTo>
                <a:lnTo>
                  <a:pt x="961901" y="63405"/>
                </a:lnTo>
                <a:lnTo>
                  <a:pt x="1011142" y="55235"/>
                </a:lnTo>
                <a:lnTo>
                  <a:pt x="1060466" y="47933"/>
                </a:lnTo>
                <a:lnTo>
                  <a:pt x="1109869" y="41466"/>
                </a:lnTo>
                <a:lnTo>
                  <a:pt x="1159347" y="35799"/>
                </a:lnTo>
                <a:lnTo>
                  <a:pt x="1208895" y="30898"/>
                </a:lnTo>
                <a:lnTo>
                  <a:pt x="1258509" y="26728"/>
                </a:lnTo>
                <a:lnTo>
                  <a:pt x="1308184" y="23255"/>
                </a:lnTo>
                <a:lnTo>
                  <a:pt x="1357917" y="20445"/>
                </a:lnTo>
                <a:lnTo>
                  <a:pt x="1407702" y="18264"/>
                </a:lnTo>
                <a:lnTo>
                  <a:pt x="1457536" y="16677"/>
                </a:lnTo>
                <a:lnTo>
                  <a:pt x="1507415" y="15651"/>
                </a:lnTo>
                <a:lnTo>
                  <a:pt x="1557333" y="15150"/>
                </a:lnTo>
                <a:lnTo>
                  <a:pt x="1607286" y="15140"/>
                </a:lnTo>
                <a:lnTo>
                  <a:pt x="1657271" y="15588"/>
                </a:lnTo>
                <a:lnTo>
                  <a:pt x="1707282" y="16458"/>
                </a:lnTo>
                <a:lnTo>
                  <a:pt x="1757316" y="17717"/>
                </a:lnTo>
                <a:lnTo>
                  <a:pt x="1807368" y="19331"/>
                </a:lnTo>
                <a:lnTo>
                  <a:pt x="1857434" y="21264"/>
                </a:lnTo>
                <a:lnTo>
                  <a:pt x="1907510" y="23484"/>
                </a:lnTo>
                <a:lnTo>
                  <a:pt x="1957591" y="25954"/>
                </a:lnTo>
                <a:lnTo>
                  <a:pt x="2007672" y="28642"/>
                </a:lnTo>
                <a:lnTo>
                  <a:pt x="2057750" y="31513"/>
                </a:lnTo>
                <a:lnTo>
                  <a:pt x="2107820" y="34533"/>
                </a:lnTo>
                <a:lnTo>
                  <a:pt x="2157878" y="37666"/>
                </a:lnTo>
                <a:lnTo>
                  <a:pt x="2207919" y="40880"/>
                </a:lnTo>
                <a:lnTo>
                  <a:pt x="2257939" y="44140"/>
                </a:lnTo>
                <a:lnTo>
                  <a:pt x="2307934" y="47411"/>
                </a:lnTo>
                <a:lnTo>
                  <a:pt x="2357900" y="50659"/>
                </a:lnTo>
                <a:lnTo>
                  <a:pt x="2408303" y="53882"/>
                </a:lnTo>
                <a:lnTo>
                  <a:pt x="2458711" y="57042"/>
                </a:lnTo>
                <a:lnTo>
                  <a:pt x="2509124" y="60137"/>
                </a:lnTo>
                <a:lnTo>
                  <a:pt x="2559543" y="63164"/>
                </a:lnTo>
                <a:lnTo>
                  <a:pt x="2609966" y="66122"/>
                </a:lnTo>
                <a:lnTo>
                  <a:pt x="2660393" y="69009"/>
                </a:lnTo>
                <a:lnTo>
                  <a:pt x="2710825" y="71821"/>
                </a:lnTo>
                <a:lnTo>
                  <a:pt x="2761261" y="74558"/>
                </a:lnTo>
                <a:lnTo>
                  <a:pt x="2811701" y="77218"/>
                </a:lnTo>
                <a:lnTo>
                  <a:pt x="2862145" y="79798"/>
                </a:lnTo>
                <a:lnTo>
                  <a:pt x="2912592" y="82296"/>
                </a:lnTo>
                <a:lnTo>
                  <a:pt x="2963042" y="84710"/>
                </a:lnTo>
                <a:lnTo>
                  <a:pt x="3013496" y="87039"/>
                </a:lnTo>
                <a:lnTo>
                  <a:pt x="3063952" y="89280"/>
                </a:lnTo>
                <a:lnTo>
                  <a:pt x="3114412" y="91430"/>
                </a:lnTo>
                <a:lnTo>
                  <a:pt x="3164873" y="93489"/>
                </a:lnTo>
                <a:lnTo>
                  <a:pt x="3215337" y="95454"/>
                </a:lnTo>
                <a:lnTo>
                  <a:pt x="3265803" y="97323"/>
                </a:lnTo>
                <a:lnTo>
                  <a:pt x="3316271" y="99094"/>
                </a:lnTo>
                <a:lnTo>
                  <a:pt x="3366741" y="100765"/>
                </a:lnTo>
                <a:lnTo>
                  <a:pt x="3417212" y="102333"/>
                </a:lnTo>
                <a:lnTo>
                  <a:pt x="3467685" y="103798"/>
                </a:lnTo>
                <a:lnTo>
                  <a:pt x="3518159" y="105156"/>
                </a:lnTo>
                <a:lnTo>
                  <a:pt x="3568633" y="106406"/>
                </a:lnTo>
                <a:lnTo>
                  <a:pt x="3619108" y="107545"/>
                </a:lnTo>
                <a:lnTo>
                  <a:pt x="3669584" y="108573"/>
                </a:lnTo>
                <a:lnTo>
                  <a:pt x="3720060" y="109485"/>
                </a:lnTo>
                <a:lnTo>
                  <a:pt x="3770536" y="110282"/>
                </a:lnTo>
                <a:lnTo>
                  <a:pt x="3821012" y="110960"/>
                </a:lnTo>
                <a:lnTo>
                  <a:pt x="3871488" y="111517"/>
                </a:lnTo>
                <a:lnTo>
                  <a:pt x="3921963" y="111952"/>
                </a:lnTo>
                <a:lnTo>
                  <a:pt x="3972438" y="112262"/>
                </a:lnTo>
                <a:lnTo>
                  <a:pt x="4022911" y="112445"/>
                </a:lnTo>
                <a:lnTo>
                  <a:pt x="4073384" y="112500"/>
                </a:lnTo>
                <a:lnTo>
                  <a:pt x="4123855" y="112424"/>
                </a:lnTo>
                <a:lnTo>
                  <a:pt x="4174324" y="112216"/>
                </a:lnTo>
                <a:lnTo>
                  <a:pt x="4224792" y="111872"/>
                </a:lnTo>
                <a:lnTo>
                  <a:pt x="4275258" y="111392"/>
                </a:lnTo>
                <a:lnTo>
                  <a:pt x="4325722" y="110772"/>
                </a:lnTo>
                <a:lnTo>
                  <a:pt x="4376183" y="110012"/>
                </a:lnTo>
                <a:lnTo>
                  <a:pt x="4426642" y="109109"/>
                </a:lnTo>
                <a:lnTo>
                  <a:pt x="4477099" y="108060"/>
                </a:lnTo>
                <a:lnTo>
                  <a:pt x="4527552" y="106865"/>
                </a:lnTo>
                <a:lnTo>
                  <a:pt x="4578002" y="105520"/>
                </a:lnTo>
                <a:lnTo>
                  <a:pt x="4628449" y="104025"/>
                </a:lnTo>
                <a:lnTo>
                  <a:pt x="4678892" y="102376"/>
                </a:lnTo>
                <a:lnTo>
                  <a:pt x="4729332" y="100572"/>
                </a:lnTo>
                <a:lnTo>
                  <a:pt x="4779767" y="98610"/>
                </a:lnTo>
                <a:lnTo>
                  <a:pt x="4830199" y="96489"/>
                </a:lnTo>
                <a:lnTo>
                  <a:pt x="4880626" y="94207"/>
                </a:lnTo>
                <a:lnTo>
                  <a:pt x="4931049" y="91762"/>
                </a:lnTo>
                <a:lnTo>
                  <a:pt x="4981466" y="89151"/>
                </a:lnTo>
                <a:lnTo>
                  <a:pt x="5031879" y="86372"/>
                </a:lnTo>
                <a:lnTo>
                  <a:pt x="5082287" y="83424"/>
                </a:lnTo>
                <a:lnTo>
                  <a:pt x="5132689" y="80304"/>
                </a:lnTo>
                <a:lnTo>
                  <a:pt x="5183086" y="77011"/>
                </a:lnTo>
                <a:lnTo>
                  <a:pt x="5233477" y="73542"/>
                </a:lnTo>
                <a:lnTo>
                  <a:pt x="5284343" y="69866"/>
                </a:lnTo>
                <a:lnTo>
                  <a:pt x="5335220" y="66038"/>
                </a:lnTo>
                <a:lnTo>
                  <a:pt x="5386107" y="62086"/>
                </a:lnTo>
                <a:lnTo>
                  <a:pt x="5437002" y="58038"/>
                </a:lnTo>
                <a:lnTo>
                  <a:pt x="5487905" y="53922"/>
                </a:lnTo>
                <a:lnTo>
                  <a:pt x="5538815" y="49766"/>
                </a:lnTo>
                <a:lnTo>
                  <a:pt x="5589729" y="45598"/>
                </a:lnTo>
                <a:lnTo>
                  <a:pt x="5640648" y="41446"/>
                </a:lnTo>
                <a:lnTo>
                  <a:pt x="5691569" y="37338"/>
                </a:lnTo>
                <a:lnTo>
                  <a:pt x="5742491" y="33301"/>
                </a:lnTo>
                <a:lnTo>
                  <a:pt x="5793413" y="29365"/>
                </a:lnTo>
                <a:lnTo>
                  <a:pt x="5844334" y="25556"/>
                </a:lnTo>
                <a:lnTo>
                  <a:pt x="5895253" y="21903"/>
                </a:lnTo>
                <a:lnTo>
                  <a:pt x="5946168" y="18434"/>
                </a:lnTo>
                <a:lnTo>
                  <a:pt x="5997078" y="15176"/>
                </a:lnTo>
                <a:lnTo>
                  <a:pt x="6047982" y="12159"/>
                </a:lnTo>
                <a:lnTo>
                  <a:pt x="6098879" y="9408"/>
                </a:lnTo>
                <a:lnTo>
                  <a:pt x="6149767" y="6954"/>
                </a:lnTo>
                <a:lnTo>
                  <a:pt x="6200645" y="4823"/>
                </a:lnTo>
                <a:lnTo>
                  <a:pt x="6251512" y="3043"/>
                </a:lnTo>
                <a:lnTo>
                  <a:pt x="6302367" y="1643"/>
                </a:lnTo>
                <a:lnTo>
                  <a:pt x="6353208" y="650"/>
                </a:lnTo>
                <a:lnTo>
                  <a:pt x="6404035" y="93"/>
                </a:lnTo>
                <a:lnTo>
                  <a:pt x="6454845" y="0"/>
                </a:lnTo>
                <a:lnTo>
                  <a:pt x="6505638" y="397"/>
                </a:lnTo>
                <a:lnTo>
                  <a:pt x="6556412" y="1314"/>
                </a:lnTo>
                <a:lnTo>
                  <a:pt x="6607167" y="2778"/>
                </a:lnTo>
                <a:lnTo>
                  <a:pt x="6657900" y="4818"/>
                </a:lnTo>
                <a:lnTo>
                  <a:pt x="6708612" y="7461"/>
                </a:lnTo>
                <a:lnTo>
                  <a:pt x="6759299" y="10735"/>
                </a:lnTo>
                <a:lnTo>
                  <a:pt x="6809962" y="14668"/>
                </a:lnTo>
                <a:lnTo>
                  <a:pt x="6860599" y="19288"/>
                </a:lnTo>
                <a:lnTo>
                  <a:pt x="6911209" y="24624"/>
                </a:lnTo>
                <a:lnTo>
                  <a:pt x="6961791" y="30702"/>
                </a:lnTo>
                <a:lnTo>
                  <a:pt x="7012342" y="37552"/>
                </a:lnTo>
                <a:lnTo>
                  <a:pt x="7061904" y="45051"/>
                </a:lnTo>
                <a:lnTo>
                  <a:pt x="7111320" y="53324"/>
                </a:lnTo>
                <a:lnTo>
                  <a:pt x="7160575" y="62380"/>
                </a:lnTo>
                <a:lnTo>
                  <a:pt x="7209651" y="72226"/>
                </a:lnTo>
                <a:lnTo>
                  <a:pt x="7258530" y="82870"/>
                </a:lnTo>
                <a:lnTo>
                  <a:pt x="7307196" y="94320"/>
                </a:lnTo>
                <a:lnTo>
                  <a:pt x="7355632" y="106584"/>
                </a:lnTo>
                <a:lnTo>
                  <a:pt x="7403821" y="119670"/>
                </a:lnTo>
                <a:lnTo>
                  <a:pt x="7451745" y="133586"/>
                </a:lnTo>
                <a:lnTo>
                  <a:pt x="7499388" y="148339"/>
                </a:lnTo>
                <a:lnTo>
                  <a:pt x="7546732" y="163939"/>
                </a:lnTo>
                <a:lnTo>
                  <a:pt x="7593761" y="180391"/>
                </a:lnTo>
                <a:lnTo>
                  <a:pt x="7640456" y="197705"/>
                </a:lnTo>
                <a:lnTo>
                  <a:pt x="7686802" y="215888"/>
                </a:lnTo>
                <a:lnTo>
                  <a:pt x="7732781" y="234949"/>
                </a:lnTo>
                <a:lnTo>
                  <a:pt x="7778376" y="254894"/>
                </a:lnTo>
                <a:lnTo>
                  <a:pt x="7823571" y="275733"/>
                </a:lnTo>
                <a:lnTo>
                  <a:pt x="7868346" y="297472"/>
                </a:lnTo>
                <a:lnTo>
                  <a:pt x="7912687" y="320120"/>
                </a:lnTo>
                <a:lnTo>
                  <a:pt x="7956576" y="343685"/>
                </a:lnTo>
                <a:lnTo>
                  <a:pt x="7999995" y="368175"/>
                </a:lnTo>
                <a:lnTo>
                  <a:pt x="8042928" y="393597"/>
                </a:lnTo>
                <a:lnTo>
                  <a:pt x="8085357" y="419960"/>
                </a:lnTo>
                <a:lnTo>
                  <a:pt x="8127265" y="447270"/>
                </a:lnTo>
                <a:lnTo>
                  <a:pt x="8168636" y="475537"/>
                </a:lnTo>
                <a:lnTo>
                  <a:pt x="8214175" y="508250"/>
                </a:lnTo>
                <a:lnTo>
                  <a:pt x="8258855" y="542074"/>
                </a:lnTo>
                <a:lnTo>
                  <a:pt x="8302654" y="576990"/>
                </a:lnTo>
                <a:lnTo>
                  <a:pt x="8345555" y="612983"/>
                </a:lnTo>
                <a:lnTo>
                  <a:pt x="8372687" y="639756"/>
                </a:lnTo>
              </a:path>
            </a:pathLst>
          </a:custGeom>
          <a:ln w="762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881579" y="1877042"/>
            <a:ext cx="324485" cy="322580"/>
          </a:xfrm>
          <a:custGeom>
            <a:avLst/>
            <a:gdLst/>
            <a:ahLst/>
            <a:cxnLst/>
            <a:rect l="l" t="t" r="r" b="b"/>
            <a:pathLst>
              <a:path w="324484" h="322580">
                <a:moveTo>
                  <a:pt x="214085" y="0"/>
                </a:moveTo>
                <a:lnTo>
                  <a:pt x="0" y="216957"/>
                </a:lnTo>
                <a:lnTo>
                  <a:pt x="323999" y="322563"/>
                </a:lnTo>
                <a:lnTo>
                  <a:pt x="21408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26241" y="1670082"/>
            <a:ext cx="336550" cy="301625"/>
          </a:xfrm>
          <a:custGeom>
            <a:avLst/>
            <a:gdLst/>
            <a:ahLst/>
            <a:cxnLst/>
            <a:rect l="l" t="t" r="r" b="b"/>
            <a:pathLst>
              <a:path w="336550" h="301625">
                <a:moveTo>
                  <a:pt x="159038" y="0"/>
                </a:moveTo>
                <a:lnTo>
                  <a:pt x="0" y="301388"/>
                </a:lnTo>
                <a:lnTo>
                  <a:pt x="336534" y="247787"/>
                </a:lnTo>
                <a:lnTo>
                  <a:pt x="15903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9500" y="317500"/>
            <a:ext cx="575691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9" dirty="0"/>
              <a:t>Layering, </a:t>
            </a:r>
            <a:r>
              <a:rPr spc="-505" dirty="0"/>
              <a:t>Take</a:t>
            </a:r>
            <a:r>
              <a:rPr spc="-220" dirty="0"/>
              <a:t> </a:t>
            </a:r>
            <a:r>
              <a:rPr spc="-700" dirty="0"/>
              <a:t>2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17600" y="3797300"/>
          <a:ext cx="1308100" cy="497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App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270" dirty="0">
                          <a:latin typeface="Arial"/>
                          <a:cs typeface="Arial"/>
                        </a:rPr>
                        <a:t>Trans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40" dirty="0">
                          <a:latin typeface="Arial"/>
                          <a:cs typeface="Arial"/>
                        </a:rPr>
                        <a:t>Net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385" dirty="0">
                          <a:latin typeface="Arial"/>
                          <a:cs typeface="Arial"/>
                        </a:rPr>
                        <a:t>Phys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09700" y="3048000"/>
            <a:ext cx="7016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880" dirty="0">
                <a:latin typeface="Arial"/>
                <a:cs typeface="Arial"/>
              </a:rPr>
              <a:t>S</a:t>
            </a:r>
            <a:r>
              <a:rPr sz="4200" spc="155" dirty="0">
                <a:latin typeface="Arial"/>
                <a:cs typeface="Arial"/>
              </a:rPr>
              <a:t>r</a:t>
            </a:r>
            <a:r>
              <a:rPr sz="4200" spc="-265" dirty="0">
                <a:latin typeface="Arial"/>
                <a:cs typeface="Arial"/>
              </a:rPr>
              <a:t>c</a:t>
            </a:r>
            <a:endParaRPr sz="4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985500" y="3759200"/>
          <a:ext cx="1308100" cy="497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App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270" dirty="0">
                          <a:latin typeface="Arial"/>
                          <a:cs typeface="Arial"/>
                        </a:rPr>
                        <a:t>Trans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40" dirty="0">
                          <a:latin typeface="Arial"/>
                          <a:cs typeface="Arial"/>
                        </a:rPr>
                        <a:t>Net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385" dirty="0">
                          <a:latin typeface="Arial"/>
                          <a:cs typeface="Arial"/>
                        </a:rPr>
                        <a:t>Phys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226800" y="3009900"/>
            <a:ext cx="8083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20" dirty="0">
                <a:latin typeface="Arial"/>
                <a:cs typeface="Arial"/>
              </a:rPr>
              <a:t>D</a:t>
            </a:r>
            <a:r>
              <a:rPr sz="4200" spc="-160" dirty="0">
                <a:latin typeface="Arial"/>
                <a:cs typeface="Arial"/>
              </a:rPr>
              <a:t>s</a:t>
            </a:r>
            <a:r>
              <a:rPr sz="4200" spc="229" dirty="0">
                <a:latin typeface="Arial"/>
                <a:cs typeface="Arial"/>
              </a:rPr>
              <a:t>t</a:t>
            </a:r>
            <a:endParaRPr sz="4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60700" y="7772400"/>
            <a:ext cx="1270000" cy="9525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7780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400"/>
              </a:spcBef>
            </a:pPr>
            <a:r>
              <a:rPr sz="3600" spc="-385" dirty="0">
                <a:latin typeface="Arial"/>
                <a:cs typeface="Arial"/>
              </a:rPr>
              <a:t>Phys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6500" y="7772400"/>
            <a:ext cx="1270000" cy="9525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7780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400"/>
              </a:spcBef>
            </a:pPr>
            <a:r>
              <a:rPr sz="3600" spc="-385" dirty="0">
                <a:latin typeface="Arial"/>
                <a:cs typeface="Arial"/>
              </a:rPr>
              <a:t>Phys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62832" y="8261033"/>
            <a:ext cx="412750" cy="1905"/>
          </a:xfrm>
          <a:custGeom>
            <a:avLst/>
            <a:gdLst/>
            <a:ahLst/>
            <a:cxnLst/>
            <a:rect l="l" t="t" r="r" b="b"/>
            <a:pathLst>
              <a:path w="412750" h="1904">
                <a:moveTo>
                  <a:pt x="-25400" y="800"/>
                </a:moveTo>
                <a:lnTo>
                  <a:pt x="438017" y="800"/>
                </a:lnTo>
              </a:path>
            </a:pathLst>
          </a:custGeom>
          <a:ln w="524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96297" y="815565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826" y="0"/>
                </a:moveTo>
                <a:lnTo>
                  <a:pt x="53752" y="106885"/>
                </a:lnTo>
                <a:lnTo>
                  <a:pt x="0" y="213358"/>
                </a:lnTo>
                <a:lnTo>
                  <a:pt x="213771" y="107506"/>
                </a:lnTo>
                <a:lnTo>
                  <a:pt x="82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28213" y="8154661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213772" y="0"/>
                </a:moveTo>
                <a:lnTo>
                  <a:pt x="0" y="105850"/>
                </a:lnTo>
                <a:lnTo>
                  <a:pt x="212944" y="213357"/>
                </a:lnTo>
                <a:lnTo>
                  <a:pt x="160018" y="106471"/>
                </a:lnTo>
                <a:lnTo>
                  <a:pt x="213772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19733" y="8261021"/>
            <a:ext cx="429895" cy="1905"/>
          </a:xfrm>
          <a:custGeom>
            <a:avLst/>
            <a:gdLst/>
            <a:ahLst/>
            <a:cxnLst/>
            <a:rect l="l" t="t" r="r" b="b"/>
            <a:pathLst>
              <a:path w="429894" h="1904">
                <a:moveTo>
                  <a:pt x="-25399" y="812"/>
                </a:moveTo>
                <a:lnTo>
                  <a:pt x="454912" y="812"/>
                </a:lnTo>
              </a:path>
            </a:pathLst>
          </a:custGeom>
          <a:ln w="524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70102" y="815567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4" h="213359">
                <a:moveTo>
                  <a:pt x="807" y="0"/>
                </a:moveTo>
                <a:lnTo>
                  <a:pt x="53743" y="106880"/>
                </a:lnTo>
                <a:lnTo>
                  <a:pt x="0" y="213357"/>
                </a:lnTo>
                <a:lnTo>
                  <a:pt x="213762" y="107486"/>
                </a:lnTo>
                <a:lnTo>
                  <a:pt x="807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85114" y="8154641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4" h="213359">
                <a:moveTo>
                  <a:pt x="213761" y="0"/>
                </a:moveTo>
                <a:lnTo>
                  <a:pt x="0" y="105871"/>
                </a:lnTo>
                <a:lnTo>
                  <a:pt x="212953" y="213358"/>
                </a:lnTo>
                <a:lnTo>
                  <a:pt x="160018" y="106476"/>
                </a:lnTo>
                <a:lnTo>
                  <a:pt x="21376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8500" y="3048000"/>
            <a:ext cx="9207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45" dirty="0">
                <a:latin typeface="Arial"/>
                <a:cs typeface="Arial"/>
              </a:rPr>
              <a:t>Sw</a:t>
            </a:r>
            <a:r>
              <a:rPr sz="4200" spc="-240" dirty="0">
                <a:latin typeface="Arial"/>
                <a:cs typeface="Arial"/>
              </a:rPr>
              <a:t>1</a:t>
            </a:r>
            <a:endParaRPr sz="4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4000" y="3048000"/>
            <a:ext cx="9207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45" dirty="0">
                <a:latin typeface="Arial"/>
                <a:cs typeface="Arial"/>
              </a:rPr>
              <a:t>Sw</a:t>
            </a:r>
            <a:r>
              <a:rPr sz="4200" spc="-240" dirty="0">
                <a:latin typeface="Arial"/>
                <a:cs typeface="Arial"/>
              </a:rPr>
              <a:t>2</a:t>
            </a:r>
            <a:endParaRPr sz="4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43500" y="3009900"/>
            <a:ext cx="10033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0" dirty="0">
                <a:latin typeface="Arial"/>
                <a:cs typeface="Arial"/>
              </a:rPr>
              <a:t>Rtr1</a:t>
            </a:r>
            <a:endParaRPr sz="4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37400" y="3009900"/>
            <a:ext cx="10033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0" dirty="0">
                <a:latin typeface="Arial"/>
                <a:cs typeface="Arial"/>
              </a:rPr>
              <a:t>Rtr2</a:t>
            </a:r>
            <a:endParaRPr sz="4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06500" y="1968500"/>
            <a:ext cx="10922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75000" y="1739900"/>
            <a:ext cx="9652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31300" y="1816100"/>
            <a:ext cx="9652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366873" y="1683578"/>
            <a:ext cx="544232" cy="12755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16500" y="2075410"/>
            <a:ext cx="1181100" cy="4769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48500" y="2075410"/>
            <a:ext cx="1181100" cy="4769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43054" y="1372525"/>
            <a:ext cx="8373109" cy="640080"/>
          </a:xfrm>
          <a:custGeom>
            <a:avLst/>
            <a:gdLst/>
            <a:ahLst/>
            <a:cxnLst/>
            <a:rect l="l" t="t" r="r" b="b"/>
            <a:pathLst>
              <a:path w="8373109" h="640080">
                <a:moveTo>
                  <a:pt x="0" y="443638"/>
                </a:moveTo>
                <a:lnTo>
                  <a:pt x="73698" y="395107"/>
                </a:lnTo>
                <a:lnTo>
                  <a:pt x="116909" y="369613"/>
                </a:lnTo>
                <a:lnTo>
                  <a:pt x="160591" y="344977"/>
                </a:lnTo>
                <a:lnTo>
                  <a:pt x="204733" y="321204"/>
                </a:lnTo>
                <a:lnTo>
                  <a:pt x="249321" y="298301"/>
                </a:lnTo>
                <a:lnTo>
                  <a:pt x="294342" y="276273"/>
                </a:lnTo>
                <a:lnTo>
                  <a:pt x="339783" y="255128"/>
                </a:lnTo>
                <a:lnTo>
                  <a:pt x="385632" y="234870"/>
                </a:lnTo>
                <a:lnTo>
                  <a:pt x="431876" y="215506"/>
                </a:lnTo>
                <a:lnTo>
                  <a:pt x="478501" y="197043"/>
                </a:lnTo>
                <a:lnTo>
                  <a:pt x="525494" y="179486"/>
                </a:lnTo>
                <a:lnTo>
                  <a:pt x="572844" y="162842"/>
                </a:lnTo>
                <a:lnTo>
                  <a:pt x="620536" y="147116"/>
                </a:lnTo>
                <a:lnTo>
                  <a:pt x="668558" y="132316"/>
                </a:lnTo>
                <a:lnTo>
                  <a:pt x="716897" y="118447"/>
                </a:lnTo>
                <a:lnTo>
                  <a:pt x="765540" y="105515"/>
                </a:lnTo>
                <a:lnTo>
                  <a:pt x="814474" y="93527"/>
                </a:lnTo>
                <a:lnTo>
                  <a:pt x="863686" y="82489"/>
                </a:lnTo>
                <a:lnTo>
                  <a:pt x="912747" y="72478"/>
                </a:lnTo>
                <a:lnTo>
                  <a:pt x="961901" y="63405"/>
                </a:lnTo>
                <a:lnTo>
                  <a:pt x="1011142" y="55235"/>
                </a:lnTo>
                <a:lnTo>
                  <a:pt x="1060466" y="47933"/>
                </a:lnTo>
                <a:lnTo>
                  <a:pt x="1109869" y="41466"/>
                </a:lnTo>
                <a:lnTo>
                  <a:pt x="1159347" y="35799"/>
                </a:lnTo>
                <a:lnTo>
                  <a:pt x="1208895" y="30898"/>
                </a:lnTo>
                <a:lnTo>
                  <a:pt x="1258509" y="26728"/>
                </a:lnTo>
                <a:lnTo>
                  <a:pt x="1308184" y="23255"/>
                </a:lnTo>
                <a:lnTo>
                  <a:pt x="1357917" y="20445"/>
                </a:lnTo>
                <a:lnTo>
                  <a:pt x="1407702" y="18264"/>
                </a:lnTo>
                <a:lnTo>
                  <a:pt x="1457536" y="16677"/>
                </a:lnTo>
                <a:lnTo>
                  <a:pt x="1507415" y="15651"/>
                </a:lnTo>
                <a:lnTo>
                  <a:pt x="1557333" y="15150"/>
                </a:lnTo>
                <a:lnTo>
                  <a:pt x="1607286" y="15140"/>
                </a:lnTo>
                <a:lnTo>
                  <a:pt x="1657271" y="15588"/>
                </a:lnTo>
                <a:lnTo>
                  <a:pt x="1707282" y="16458"/>
                </a:lnTo>
                <a:lnTo>
                  <a:pt x="1757316" y="17717"/>
                </a:lnTo>
                <a:lnTo>
                  <a:pt x="1807368" y="19331"/>
                </a:lnTo>
                <a:lnTo>
                  <a:pt x="1857434" y="21264"/>
                </a:lnTo>
                <a:lnTo>
                  <a:pt x="1907510" y="23484"/>
                </a:lnTo>
                <a:lnTo>
                  <a:pt x="1957591" y="25954"/>
                </a:lnTo>
                <a:lnTo>
                  <a:pt x="2007672" y="28642"/>
                </a:lnTo>
                <a:lnTo>
                  <a:pt x="2057750" y="31513"/>
                </a:lnTo>
                <a:lnTo>
                  <a:pt x="2107820" y="34533"/>
                </a:lnTo>
                <a:lnTo>
                  <a:pt x="2157878" y="37666"/>
                </a:lnTo>
                <a:lnTo>
                  <a:pt x="2207919" y="40880"/>
                </a:lnTo>
                <a:lnTo>
                  <a:pt x="2257939" y="44140"/>
                </a:lnTo>
                <a:lnTo>
                  <a:pt x="2307934" y="47411"/>
                </a:lnTo>
                <a:lnTo>
                  <a:pt x="2357900" y="50659"/>
                </a:lnTo>
                <a:lnTo>
                  <a:pt x="2408303" y="53882"/>
                </a:lnTo>
                <a:lnTo>
                  <a:pt x="2458711" y="57042"/>
                </a:lnTo>
                <a:lnTo>
                  <a:pt x="2509124" y="60137"/>
                </a:lnTo>
                <a:lnTo>
                  <a:pt x="2559543" y="63164"/>
                </a:lnTo>
                <a:lnTo>
                  <a:pt x="2609966" y="66122"/>
                </a:lnTo>
                <a:lnTo>
                  <a:pt x="2660393" y="69009"/>
                </a:lnTo>
                <a:lnTo>
                  <a:pt x="2710825" y="71821"/>
                </a:lnTo>
                <a:lnTo>
                  <a:pt x="2761261" y="74558"/>
                </a:lnTo>
                <a:lnTo>
                  <a:pt x="2811701" y="77218"/>
                </a:lnTo>
                <a:lnTo>
                  <a:pt x="2862145" y="79798"/>
                </a:lnTo>
                <a:lnTo>
                  <a:pt x="2912592" y="82296"/>
                </a:lnTo>
                <a:lnTo>
                  <a:pt x="2963042" y="84710"/>
                </a:lnTo>
                <a:lnTo>
                  <a:pt x="3013496" y="87039"/>
                </a:lnTo>
                <a:lnTo>
                  <a:pt x="3063952" y="89280"/>
                </a:lnTo>
                <a:lnTo>
                  <a:pt x="3114412" y="91430"/>
                </a:lnTo>
                <a:lnTo>
                  <a:pt x="3164873" y="93489"/>
                </a:lnTo>
                <a:lnTo>
                  <a:pt x="3215337" y="95454"/>
                </a:lnTo>
                <a:lnTo>
                  <a:pt x="3265803" y="97323"/>
                </a:lnTo>
                <a:lnTo>
                  <a:pt x="3316271" y="99094"/>
                </a:lnTo>
                <a:lnTo>
                  <a:pt x="3366741" y="100765"/>
                </a:lnTo>
                <a:lnTo>
                  <a:pt x="3417212" y="102333"/>
                </a:lnTo>
                <a:lnTo>
                  <a:pt x="3467685" y="103798"/>
                </a:lnTo>
                <a:lnTo>
                  <a:pt x="3518159" y="105156"/>
                </a:lnTo>
                <a:lnTo>
                  <a:pt x="3568633" y="106406"/>
                </a:lnTo>
                <a:lnTo>
                  <a:pt x="3619108" y="107545"/>
                </a:lnTo>
                <a:lnTo>
                  <a:pt x="3669584" y="108573"/>
                </a:lnTo>
                <a:lnTo>
                  <a:pt x="3720060" y="109485"/>
                </a:lnTo>
                <a:lnTo>
                  <a:pt x="3770536" y="110282"/>
                </a:lnTo>
                <a:lnTo>
                  <a:pt x="3821012" y="110960"/>
                </a:lnTo>
                <a:lnTo>
                  <a:pt x="3871488" y="111517"/>
                </a:lnTo>
                <a:lnTo>
                  <a:pt x="3921963" y="111952"/>
                </a:lnTo>
                <a:lnTo>
                  <a:pt x="3972438" y="112262"/>
                </a:lnTo>
                <a:lnTo>
                  <a:pt x="4022911" y="112445"/>
                </a:lnTo>
                <a:lnTo>
                  <a:pt x="4073384" y="112500"/>
                </a:lnTo>
                <a:lnTo>
                  <a:pt x="4123855" y="112424"/>
                </a:lnTo>
                <a:lnTo>
                  <a:pt x="4174324" y="112216"/>
                </a:lnTo>
                <a:lnTo>
                  <a:pt x="4224792" y="111872"/>
                </a:lnTo>
                <a:lnTo>
                  <a:pt x="4275258" y="111392"/>
                </a:lnTo>
                <a:lnTo>
                  <a:pt x="4325722" y="110772"/>
                </a:lnTo>
                <a:lnTo>
                  <a:pt x="4376183" y="110012"/>
                </a:lnTo>
                <a:lnTo>
                  <a:pt x="4426642" y="109109"/>
                </a:lnTo>
                <a:lnTo>
                  <a:pt x="4477099" y="108060"/>
                </a:lnTo>
                <a:lnTo>
                  <a:pt x="4527552" y="106865"/>
                </a:lnTo>
                <a:lnTo>
                  <a:pt x="4578002" y="105520"/>
                </a:lnTo>
                <a:lnTo>
                  <a:pt x="4628449" y="104025"/>
                </a:lnTo>
                <a:lnTo>
                  <a:pt x="4678892" y="102376"/>
                </a:lnTo>
                <a:lnTo>
                  <a:pt x="4729332" y="100572"/>
                </a:lnTo>
                <a:lnTo>
                  <a:pt x="4779767" y="98610"/>
                </a:lnTo>
                <a:lnTo>
                  <a:pt x="4830199" y="96489"/>
                </a:lnTo>
                <a:lnTo>
                  <a:pt x="4880626" y="94207"/>
                </a:lnTo>
                <a:lnTo>
                  <a:pt x="4931049" y="91762"/>
                </a:lnTo>
                <a:lnTo>
                  <a:pt x="4981466" y="89151"/>
                </a:lnTo>
                <a:lnTo>
                  <a:pt x="5031879" y="86372"/>
                </a:lnTo>
                <a:lnTo>
                  <a:pt x="5082287" y="83424"/>
                </a:lnTo>
                <a:lnTo>
                  <a:pt x="5132689" y="80304"/>
                </a:lnTo>
                <a:lnTo>
                  <a:pt x="5183086" y="77011"/>
                </a:lnTo>
                <a:lnTo>
                  <a:pt x="5233477" y="73542"/>
                </a:lnTo>
                <a:lnTo>
                  <a:pt x="5284343" y="69866"/>
                </a:lnTo>
                <a:lnTo>
                  <a:pt x="5335220" y="66038"/>
                </a:lnTo>
                <a:lnTo>
                  <a:pt x="5386107" y="62086"/>
                </a:lnTo>
                <a:lnTo>
                  <a:pt x="5437002" y="58038"/>
                </a:lnTo>
                <a:lnTo>
                  <a:pt x="5487905" y="53922"/>
                </a:lnTo>
                <a:lnTo>
                  <a:pt x="5538815" y="49766"/>
                </a:lnTo>
                <a:lnTo>
                  <a:pt x="5589729" y="45598"/>
                </a:lnTo>
                <a:lnTo>
                  <a:pt x="5640648" y="41446"/>
                </a:lnTo>
                <a:lnTo>
                  <a:pt x="5691569" y="37338"/>
                </a:lnTo>
                <a:lnTo>
                  <a:pt x="5742491" y="33301"/>
                </a:lnTo>
                <a:lnTo>
                  <a:pt x="5793413" y="29365"/>
                </a:lnTo>
                <a:lnTo>
                  <a:pt x="5844334" y="25556"/>
                </a:lnTo>
                <a:lnTo>
                  <a:pt x="5895253" y="21903"/>
                </a:lnTo>
                <a:lnTo>
                  <a:pt x="5946168" y="18434"/>
                </a:lnTo>
                <a:lnTo>
                  <a:pt x="5997078" y="15176"/>
                </a:lnTo>
                <a:lnTo>
                  <a:pt x="6047982" y="12159"/>
                </a:lnTo>
                <a:lnTo>
                  <a:pt x="6098879" y="9408"/>
                </a:lnTo>
                <a:lnTo>
                  <a:pt x="6149767" y="6954"/>
                </a:lnTo>
                <a:lnTo>
                  <a:pt x="6200645" y="4823"/>
                </a:lnTo>
                <a:lnTo>
                  <a:pt x="6251512" y="3043"/>
                </a:lnTo>
                <a:lnTo>
                  <a:pt x="6302367" y="1643"/>
                </a:lnTo>
                <a:lnTo>
                  <a:pt x="6353208" y="650"/>
                </a:lnTo>
                <a:lnTo>
                  <a:pt x="6404035" y="93"/>
                </a:lnTo>
                <a:lnTo>
                  <a:pt x="6454845" y="0"/>
                </a:lnTo>
                <a:lnTo>
                  <a:pt x="6505638" y="397"/>
                </a:lnTo>
                <a:lnTo>
                  <a:pt x="6556412" y="1314"/>
                </a:lnTo>
                <a:lnTo>
                  <a:pt x="6607167" y="2778"/>
                </a:lnTo>
                <a:lnTo>
                  <a:pt x="6657900" y="4818"/>
                </a:lnTo>
                <a:lnTo>
                  <a:pt x="6708612" y="7461"/>
                </a:lnTo>
                <a:lnTo>
                  <a:pt x="6759299" y="10735"/>
                </a:lnTo>
                <a:lnTo>
                  <a:pt x="6809962" y="14668"/>
                </a:lnTo>
                <a:lnTo>
                  <a:pt x="6860599" y="19288"/>
                </a:lnTo>
                <a:lnTo>
                  <a:pt x="6911209" y="24624"/>
                </a:lnTo>
                <a:lnTo>
                  <a:pt x="6961791" y="30702"/>
                </a:lnTo>
                <a:lnTo>
                  <a:pt x="7012342" y="37552"/>
                </a:lnTo>
                <a:lnTo>
                  <a:pt x="7061904" y="45051"/>
                </a:lnTo>
                <a:lnTo>
                  <a:pt x="7111320" y="53324"/>
                </a:lnTo>
                <a:lnTo>
                  <a:pt x="7160575" y="62380"/>
                </a:lnTo>
                <a:lnTo>
                  <a:pt x="7209651" y="72226"/>
                </a:lnTo>
                <a:lnTo>
                  <a:pt x="7258530" y="82870"/>
                </a:lnTo>
                <a:lnTo>
                  <a:pt x="7307196" y="94320"/>
                </a:lnTo>
                <a:lnTo>
                  <a:pt x="7355632" y="106584"/>
                </a:lnTo>
                <a:lnTo>
                  <a:pt x="7403821" y="119670"/>
                </a:lnTo>
                <a:lnTo>
                  <a:pt x="7451745" y="133586"/>
                </a:lnTo>
                <a:lnTo>
                  <a:pt x="7499388" y="148339"/>
                </a:lnTo>
                <a:lnTo>
                  <a:pt x="7546732" y="163939"/>
                </a:lnTo>
                <a:lnTo>
                  <a:pt x="7593761" y="180391"/>
                </a:lnTo>
                <a:lnTo>
                  <a:pt x="7640456" y="197705"/>
                </a:lnTo>
                <a:lnTo>
                  <a:pt x="7686802" y="215888"/>
                </a:lnTo>
                <a:lnTo>
                  <a:pt x="7732781" y="234949"/>
                </a:lnTo>
                <a:lnTo>
                  <a:pt x="7778376" y="254894"/>
                </a:lnTo>
                <a:lnTo>
                  <a:pt x="7823571" y="275733"/>
                </a:lnTo>
                <a:lnTo>
                  <a:pt x="7868346" y="297472"/>
                </a:lnTo>
                <a:lnTo>
                  <a:pt x="7912687" y="320120"/>
                </a:lnTo>
                <a:lnTo>
                  <a:pt x="7956576" y="343685"/>
                </a:lnTo>
                <a:lnTo>
                  <a:pt x="7999995" y="368175"/>
                </a:lnTo>
                <a:lnTo>
                  <a:pt x="8042928" y="393597"/>
                </a:lnTo>
                <a:lnTo>
                  <a:pt x="8085357" y="419960"/>
                </a:lnTo>
                <a:lnTo>
                  <a:pt x="8127265" y="447270"/>
                </a:lnTo>
                <a:lnTo>
                  <a:pt x="8168636" y="475537"/>
                </a:lnTo>
                <a:lnTo>
                  <a:pt x="8214175" y="508250"/>
                </a:lnTo>
                <a:lnTo>
                  <a:pt x="8258855" y="542074"/>
                </a:lnTo>
                <a:lnTo>
                  <a:pt x="8302654" y="576990"/>
                </a:lnTo>
                <a:lnTo>
                  <a:pt x="8345555" y="612983"/>
                </a:lnTo>
                <a:lnTo>
                  <a:pt x="8372687" y="639756"/>
                </a:lnTo>
              </a:path>
            </a:pathLst>
          </a:custGeom>
          <a:ln w="762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881579" y="1877042"/>
            <a:ext cx="324485" cy="322580"/>
          </a:xfrm>
          <a:custGeom>
            <a:avLst/>
            <a:gdLst/>
            <a:ahLst/>
            <a:cxnLst/>
            <a:rect l="l" t="t" r="r" b="b"/>
            <a:pathLst>
              <a:path w="324484" h="322580">
                <a:moveTo>
                  <a:pt x="214085" y="0"/>
                </a:moveTo>
                <a:lnTo>
                  <a:pt x="0" y="216957"/>
                </a:lnTo>
                <a:lnTo>
                  <a:pt x="323999" y="322563"/>
                </a:lnTo>
                <a:lnTo>
                  <a:pt x="21408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26241" y="1670082"/>
            <a:ext cx="336550" cy="301625"/>
          </a:xfrm>
          <a:custGeom>
            <a:avLst/>
            <a:gdLst/>
            <a:ahLst/>
            <a:cxnLst/>
            <a:rect l="l" t="t" r="r" b="b"/>
            <a:pathLst>
              <a:path w="336550" h="301625">
                <a:moveTo>
                  <a:pt x="159038" y="0"/>
                </a:moveTo>
                <a:lnTo>
                  <a:pt x="0" y="301388"/>
                </a:lnTo>
                <a:lnTo>
                  <a:pt x="336534" y="247787"/>
                </a:lnTo>
                <a:lnTo>
                  <a:pt x="15903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9500" y="317500"/>
            <a:ext cx="575691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9" dirty="0"/>
              <a:t>Layering, </a:t>
            </a:r>
            <a:r>
              <a:rPr spc="-505" dirty="0"/>
              <a:t>Take</a:t>
            </a:r>
            <a:r>
              <a:rPr spc="-220" dirty="0"/>
              <a:t> </a:t>
            </a:r>
            <a:r>
              <a:rPr spc="-700" dirty="0"/>
              <a:t>2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17600" y="3797300"/>
          <a:ext cx="1308100" cy="497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App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270" dirty="0">
                          <a:latin typeface="Arial"/>
                          <a:cs typeface="Arial"/>
                        </a:rPr>
                        <a:t>Trans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40" dirty="0">
                          <a:latin typeface="Arial"/>
                          <a:cs typeface="Arial"/>
                        </a:rPr>
                        <a:t>Net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385" dirty="0">
                          <a:latin typeface="Arial"/>
                          <a:cs typeface="Arial"/>
                        </a:rPr>
                        <a:t>Phys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09700" y="3048000"/>
            <a:ext cx="7016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880" dirty="0">
                <a:latin typeface="Arial"/>
                <a:cs typeface="Arial"/>
              </a:rPr>
              <a:t>S</a:t>
            </a:r>
            <a:r>
              <a:rPr sz="4200" spc="155" dirty="0">
                <a:latin typeface="Arial"/>
                <a:cs typeface="Arial"/>
              </a:rPr>
              <a:t>r</a:t>
            </a:r>
            <a:r>
              <a:rPr sz="4200" spc="-265" dirty="0">
                <a:latin typeface="Arial"/>
                <a:cs typeface="Arial"/>
              </a:rPr>
              <a:t>c</a:t>
            </a:r>
            <a:endParaRPr sz="4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985500" y="3759200"/>
          <a:ext cx="1308100" cy="497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App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270" dirty="0">
                          <a:latin typeface="Arial"/>
                          <a:cs typeface="Arial"/>
                        </a:rPr>
                        <a:t>Trans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40" dirty="0">
                          <a:latin typeface="Arial"/>
                          <a:cs typeface="Arial"/>
                        </a:rPr>
                        <a:t>Net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385" dirty="0">
                          <a:latin typeface="Arial"/>
                          <a:cs typeface="Arial"/>
                        </a:rPr>
                        <a:t>Phys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226800" y="3009900"/>
            <a:ext cx="8083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20" dirty="0">
                <a:latin typeface="Arial"/>
                <a:cs typeface="Arial"/>
              </a:rPr>
              <a:t>D</a:t>
            </a:r>
            <a:r>
              <a:rPr sz="4200" spc="-160" dirty="0">
                <a:latin typeface="Arial"/>
                <a:cs typeface="Arial"/>
              </a:rPr>
              <a:t>s</a:t>
            </a:r>
            <a:r>
              <a:rPr sz="4200" spc="229" dirty="0">
                <a:latin typeface="Arial"/>
                <a:cs typeface="Arial"/>
              </a:rPr>
              <a:t>t</a:t>
            </a:r>
            <a:endParaRPr sz="4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60700" y="7772400"/>
            <a:ext cx="1270000" cy="9525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7780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400"/>
              </a:spcBef>
            </a:pPr>
            <a:r>
              <a:rPr sz="3600" spc="-385" dirty="0">
                <a:latin typeface="Arial"/>
                <a:cs typeface="Arial"/>
              </a:rPr>
              <a:t>Phys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6500" y="7772400"/>
            <a:ext cx="1270000" cy="9525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7780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400"/>
              </a:spcBef>
            </a:pPr>
            <a:r>
              <a:rPr sz="3600" spc="-385" dirty="0">
                <a:latin typeface="Arial"/>
                <a:cs typeface="Arial"/>
              </a:rPr>
              <a:t>Phys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10400" y="7772400"/>
            <a:ext cx="1270000" cy="9525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7780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400"/>
              </a:spcBef>
            </a:pPr>
            <a:r>
              <a:rPr sz="3600" spc="-385" dirty="0">
                <a:latin typeface="Arial"/>
                <a:cs typeface="Arial"/>
              </a:rPr>
              <a:t>Phys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31320" y="8237061"/>
            <a:ext cx="458470" cy="6985"/>
          </a:xfrm>
          <a:custGeom>
            <a:avLst/>
            <a:gdLst/>
            <a:ahLst/>
            <a:cxnLst/>
            <a:rect l="l" t="t" r="r" b="b"/>
            <a:pathLst>
              <a:path w="458470" h="6984">
                <a:moveTo>
                  <a:pt x="-25400" y="3316"/>
                </a:moveTo>
                <a:lnTo>
                  <a:pt x="483303" y="3316"/>
                </a:lnTo>
              </a:path>
            </a:pathLst>
          </a:custGeom>
          <a:ln w="57433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08946" y="8135885"/>
            <a:ext cx="215265" cy="213360"/>
          </a:xfrm>
          <a:custGeom>
            <a:avLst/>
            <a:gdLst/>
            <a:ahLst/>
            <a:cxnLst/>
            <a:rect l="l" t="t" r="r" b="b"/>
            <a:pathLst>
              <a:path w="215265" h="213359">
                <a:moveTo>
                  <a:pt x="3091" y="0"/>
                </a:moveTo>
                <a:lnTo>
                  <a:pt x="54880" y="107441"/>
                </a:lnTo>
                <a:lnTo>
                  <a:pt x="0" y="213338"/>
                </a:lnTo>
                <a:lnTo>
                  <a:pt x="214882" y="109759"/>
                </a:lnTo>
                <a:lnTo>
                  <a:pt x="309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96714" y="8131533"/>
            <a:ext cx="215265" cy="213360"/>
          </a:xfrm>
          <a:custGeom>
            <a:avLst/>
            <a:gdLst/>
            <a:ahLst/>
            <a:cxnLst/>
            <a:rect l="l" t="t" r="r" b="b"/>
            <a:pathLst>
              <a:path w="215265" h="213359">
                <a:moveTo>
                  <a:pt x="214882" y="0"/>
                </a:moveTo>
                <a:lnTo>
                  <a:pt x="0" y="103578"/>
                </a:lnTo>
                <a:lnTo>
                  <a:pt x="211791" y="213338"/>
                </a:lnTo>
                <a:lnTo>
                  <a:pt x="160002" y="105896"/>
                </a:lnTo>
                <a:lnTo>
                  <a:pt x="214882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62832" y="8261033"/>
            <a:ext cx="412750" cy="1905"/>
          </a:xfrm>
          <a:custGeom>
            <a:avLst/>
            <a:gdLst/>
            <a:ahLst/>
            <a:cxnLst/>
            <a:rect l="l" t="t" r="r" b="b"/>
            <a:pathLst>
              <a:path w="412750" h="1904">
                <a:moveTo>
                  <a:pt x="-25400" y="800"/>
                </a:moveTo>
                <a:lnTo>
                  <a:pt x="438017" y="800"/>
                </a:lnTo>
              </a:path>
            </a:pathLst>
          </a:custGeom>
          <a:ln w="524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96297" y="815565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826" y="0"/>
                </a:moveTo>
                <a:lnTo>
                  <a:pt x="53752" y="106885"/>
                </a:lnTo>
                <a:lnTo>
                  <a:pt x="0" y="213358"/>
                </a:lnTo>
                <a:lnTo>
                  <a:pt x="213771" y="107506"/>
                </a:lnTo>
                <a:lnTo>
                  <a:pt x="82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28213" y="8154661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213772" y="0"/>
                </a:moveTo>
                <a:lnTo>
                  <a:pt x="0" y="105850"/>
                </a:lnTo>
                <a:lnTo>
                  <a:pt x="212944" y="213357"/>
                </a:lnTo>
                <a:lnTo>
                  <a:pt x="160018" y="106471"/>
                </a:lnTo>
                <a:lnTo>
                  <a:pt x="213772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19733" y="8261021"/>
            <a:ext cx="429895" cy="1905"/>
          </a:xfrm>
          <a:custGeom>
            <a:avLst/>
            <a:gdLst/>
            <a:ahLst/>
            <a:cxnLst/>
            <a:rect l="l" t="t" r="r" b="b"/>
            <a:pathLst>
              <a:path w="429894" h="1904">
                <a:moveTo>
                  <a:pt x="-25399" y="812"/>
                </a:moveTo>
                <a:lnTo>
                  <a:pt x="454912" y="812"/>
                </a:lnTo>
              </a:path>
            </a:pathLst>
          </a:custGeom>
          <a:ln w="524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70102" y="815567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4" h="213359">
                <a:moveTo>
                  <a:pt x="807" y="0"/>
                </a:moveTo>
                <a:lnTo>
                  <a:pt x="53743" y="106880"/>
                </a:lnTo>
                <a:lnTo>
                  <a:pt x="0" y="213357"/>
                </a:lnTo>
                <a:lnTo>
                  <a:pt x="213762" y="107486"/>
                </a:lnTo>
                <a:lnTo>
                  <a:pt x="807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85114" y="8154641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4" h="213359">
                <a:moveTo>
                  <a:pt x="213761" y="0"/>
                </a:moveTo>
                <a:lnTo>
                  <a:pt x="0" y="105871"/>
                </a:lnTo>
                <a:lnTo>
                  <a:pt x="212953" y="213358"/>
                </a:lnTo>
                <a:lnTo>
                  <a:pt x="160018" y="106476"/>
                </a:lnTo>
                <a:lnTo>
                  <a:pt x="21376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238500" y="3048000"/>
            <a:ext cx="9207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45" dirty="0">
                <a:latin typeface="Arial"/>
                <a:cs typeface="Arial"/>
              </a:rPr>
              <a:t>Sw</a:t>
            </a:r>
            <a:r>
              <a:rPr sz="4200" spc="-240" dirty="0">
                <a:latin typeface="Arial"/>
                <a:cs typeface="Arial"/>
              </a:rPr>
              <a:t>1</a:t>
            </a:r>
            <a:endParaRPr sz="4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44000" y="3048000"/>
            <a:ext cx="9207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45" dirty="0">
                <a:latin typeface="Arial"/>
                <a:cs typeface="Arial"/>
              </a:rPr>
              <a:t>Sw</a:t>
            </a:r>
            <a:r>
              <a:rPr sz="4200" spc="-240" dirty="0">
                <a:latin typeface="Arial"/>
                <a:cs typeface="Arial"/>
              </a:rPr>
              <a:t>2</a:t>
            </a:r>
            <a:endParaRPr sz="4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43500" y="3009900"/>
            <a:ext cx="10033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0" dirty="0">
                <a:latin typeface="Arial"/>
                <a:cs typeface="Arial"/>
              </a:rPr>
              <a:t>Rtr1</a:t>
            </a:r>
            <a:endParaRPr sz="4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37400" y="3009900"/>
            <a:ext cx="10033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0" dirty="0">
                <a:latin typeface="Arial"/>
                <a:cs typeface="Arial"/>
              </a:rPr>
              <a:t>Rtr2</a:t>
            </a:r>
            <a:endParaRPr sz="4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206500" y="1968500"/>
            <a:ext cx="10922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75000" y="1739900"/>
            <a:ext cx="9652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31300" y="1816100"/>
            <a:ext cx="9652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366873" y="1683578"/>
            <a:ext cx="544232" cy="12755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16500" y="2075410"/>
            <a:ext cx="1181100" cy="4769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48500" y="2075410"/>
            <a:ext cx="1181100" cy="4769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43054" y="1372525"/>
            <a:ext cx="8373109" cy="640080"/>
          </a:xfrm>
          <a:custGeom>
            <a:avLst/>
            <a:gdLst/>
            <a:ahLst/>
            <a:cxnLst/>
            <a:rect l="l" t="t" r="r" b="b"/>
            <a:pathLst>
              <a:path w="8373109" h="640080">
                <a:moveTo>
                  <a:pt x="0" y="443638"/>
                </a:moveTo>
                <a:lnTo>
                  <a:pt x="73698" y="395107"/>
                </a:lnTo>
                <a:lnTo>
                  <a:pt x="116909" y="369613"/>
                </a:lnTo>
                <a:lnTo>
                  <a:pt x="160591" y="344977"/>
                </a:lnTo>
                <a:lnTo>
                  <a:pt x="204733" y="321204"/>
                </a:lnTo>
                <a:lnTo>
                  <a:pt x="249321" y="298301"/>
                </a:lnTo>
                <a:lnTo>
                  <a:pt x="294342" y="276273"/>
                </a:lnTo>
                <a:lnTo>
                  <a:pt x="339783" y="255128"/>
                </a:lnTo>
                <a:lnTo>
                  <a:pt x="385632" y="234870"/>
                </a:lnTo>
                <a:lnTo>
                  <a:pt x="431876" y="215506"/>
                </a:lnTo>
                <a:lnTo>
                  <a:pt x="478501" y="197043"/>
                </a:lnTo>
                <a:lnTo>
                  <a:pt x="525494" y="179486"/>
                </a:lnTo>
                <a:lnTo>
                  <a:pt x="572844" y="162842"/>
                </a:lnTo>
                <a:lnTo>
                  <a:pt x="620536" y="147116"/>
                </a:lnTo>
                <a:lnTo>
                  <a:pt x="668558" y="132316"/>
                </a:lnTo>
                <a:lnTo>
                  <a:pt x="716897" y="118447"/>
                </a:lnTo>
                <a:lnTo>
                  <a:pt x="765540" y="105515"/>
                </a:lnTo>
                <a:lnTo>
                  <a:pt x="814474" y="93527"/>
                </a:lnTo>
                <a:lnTo>
                  <a:pt x="863686" y="82489"/>
                </a:lnTo>
                <a:lnTo>
                  <a:pt x="912747" y="72478"/>
                </a:lnTo>
                <a:lnTo>
                  <a:pt x="961901" y="63405"/>
                </a:lnTo>
                <a:lnTo>
                  <a:pt x="1011142" y="55235"/>
                </a:lnTo>
                <a:lnTo>
                  <a:pt x="1060466" y="47933"/>
                </a:lnTo>
                <a:lnTo>
                  <a:pt x="1109869" y="41466"/>
                </a:lnTo>
                <a:lnTo>
                  <a:pt x="1159347" y="35799"/>
                </a:lnTo>
                <a:lnTo>
                  <a:pt x="1208895" y="30898"/>
                </a:lnTo>
                <a:lnTo>
                  <a:pt x="1258509" y="26728"/>
                </a:lnTo>
                <a:lnTo>
                  <a:pt x="1308184" y="23255"/>
                </a:lnTo>
                <a:lnTo>
                  <a:pt x="1357917" y="20445"/>
                </a:lnTo>
                <a:lnTo>
                  <a:pt x="1407702" y="18264"/>
                </a:lnTo>
                <a:lnTo>
                  <a:pt x="1457536" y="16677"/>
                </a:lnTo>
                <a:lnTo>
                  <a:pt x="1507415" y="15651"/>
                </a:lnTo>
                <a:lnTo>
                  <a:pt x="1557333" y="15150"/>
                </a:lnTo>
                <a:lnTo>
                  <a:pt x="1607286" y="15140"/>
                </a:lnTo>
                <a:lnTo>
                  <a:pt x="1657271" y="15588"/>
                </a:lnTo>
                <a:lnTo>
                  <a:pt x="1707282" y="16458"/>
                </a:lnTo>
                <a:lnTo>
                  <a:pt x="1757316" y="17717"/>
                </a:lnTo>
                <a:lnTo>
                  <a:pt x="1807368" y="19331"/>
                </a:lnTo>
                <a:lnTo>
                  <a:pt x="1857434" y="21264"/>
                </a:lnTo>
                <a:lnTo>
                  <a:pt x="1907510" y="23484"/>
                </a:lnTo>
                <a:lnTo>
                  <a:pt x="1957591" y="25954"/>
                </a:lnTo>
                <a:lnTo>
                  <a:pt x="2007672" y="28642"/>
                </a:lnTo>
                <a:lnTo>
                  <a:pt x="2057750" y="31513"/>
                </a:lnTo>
                <a:lnTo>
                  <a:pt x="2107820" y="34533"/>
                </a:lnTo>
                <a:lnTo>
                  <a:pt x="2157878" y="37666"/>
                </a:lnTo>
                <a:lnTo>
                  <a:pt x="2207919" y="40880"/>
                </a:lnTo>
                <a:lnTo>
                  <a:pt x="2257939" y="44140"/>
                </a:lnTo>
                <a:lnTo>
                  <a:pt x="2307934" y="47411"/>
                </a:lnTo>
                <a:lnTo>
                  <a:pt x="2357900" y="50659"/>
                </a:lnTo>
                <a:lnTo>
                  <a:pt x="2408303" y="53882"/>
                </a:lnTo>
                <a:lnTo>
                  <a:pt x="2458711" y="57042"/>
                </a:lnTo>
                <a:lnTo>
                  <a:pt x="2509124" y="60137"/>
                </a:lnTo>
                <a:lnTo>
                  <a:pt x="2559543" y="63164"/>
                </a:lnTo>
                <a:lnTo>
                  <a:pt x="2609966" y="66122"/>
                </a:lnTo>
                <a:lnTo>
                  <a:pt x="2660393" y="69009"/>
                </a:lnTo>
                <a:lnTo>
                  <a:pt x="2710825" y="71821"/>
                </a:lnTo>
                <a:lnTo>
                  <a:pt x="2761261" y="74558"/>
                </a:lnTo>
                <a:lnTo>
                  <a:pt x="2811701" y="77218"/>
                </a:lnTo>
                <a:lnTo>
                  <a:pt x="2862145" y="79798"/>
                </a:lnTo>
                <a:lnTo>
                  <a:pt x="2912592" y="82296"/>
                </a:lnTo>
                <a:lnTo>
                  <a:pt x="2963042" y="84710"/>
                </a:lnTo>
                <a:lnTo>
                  <a:pt x="3013496" y="87039"/>
                </a:lnTo>
                <a:lnTo>
                  <a:pt x="3063952" y="89280"/>
                </a:lnTo>
                <a:lnTo>
                  <a:pt x="3114412" y="91430"/>
                </a:lnTo>
                <a:lnTo>
                  <a:pt x="3164873" y="93489"/>
                </a:lnTo>
                <a:lnTo>
                  <a:pt x="3215337" y="95454"/>
                </a:lnTo>
                <a:lnTo>
                  <a:pt x="3265803" y="97323"/>
                </a:lnTo>
                <a:lnTo>
                  <a:pt x="3316271" y="99094"/>
                </a:lnTo>
                <a:lnTo>
                  <a:pt x="3366741" y="100765"/>
                </a:lnTo>
                <a:lnTo>
                  <a:pt x="3417212" y="102333"/>
                </a:lnTo>
                <a:lnTo>
                  <a:pt x="3467685" y="103798"/>
                </a:lnTo>
                <a:lnTo>
                  <a:pt x="3518159" y="105156"/>
                </a:lnTo>
                <a:lnTo>
                  <a:pt x="3568633" y="106406"/>
                </a:lnTo>
                <a:lnTo>
                  <a:pt x="3619108" y="107545"/>
                </a:lnTo>
                <a:lnTo>
                  <a:pt x="3669584" y="108573"/>
                </a:lnTo>
                <a:lnTo>
                  <a:pt x="3720060" y="109485"/>
                </a:lnTo>
                <a:lnTo>
                  <a:pt x="3770536" y="110282"/>
                </a:lnTo>
                <a:lnTo>
                  <a:pt x="3821012" y="110960"/>
                </a:lnTo>
                <a:lnTo>
                  <a:pt x="3871488" y="111517"/>
                </a:lnTo>
                <a:lnTo>
                  <a:pt x="3921963" y="111952"/>
                </a:lnTo>
                <a:lnTo>
                  <a:pt x="3972438" y="112262"/>
                </a:lnTo>
                <a:lnTo>
                  <a:pt x="4022911" y="112445"/>
                </a:lnTo>
                <a:lnTo>
                  <a:pt x="4073384" y="112500"/>
                </a:lnTo>
                <a:lnTo>
                  <a:pt x="4123855" y="112424"/>
                </a:lnTo>
                <a:lnTo>
                  <a:pt x="4174324" y="112216"/>
                </a:lnTo>
                <a:lnTo>
                  <a:pt x="4224792" y="111872"/>
                </a:lnTo>
                <a:lnTo>
                  <a:pt x="4275258" y="111392"/>
                </a:lnTo>
                <a:lnTo>
                  <a:pt x="4325722" y="110772"/>
                </a:lnTo>
                <a:lnTo>
                  <a:pt x="4376183" y="110012"/>
                </a:lnTo>
                <a:lnTo>
                  <a:pt x="4426642" y="109109"/>
                </a:lnTo>
                <a:lnTo>
                  <a:pt x="4477099" y="108060"/>
                </a:lnTo>
                <a:lnTo>
                  <a:pt x="4527552" y="106865"/>
                </a:lnTo>
                <a:lnTo>
                  <a:pt x="4578002" y="105520"/>
                </a:lnTo>
                <a:lnTo>
                  <a:pt x="4628449" y="104025"/>
                </a:lnTo>
                <a:lnTo>
                  <a:pt x="4678892" y="102376"/>
                </a:lnTo>
                <a:lnTo>
                  <a:pt x="4729332" y="100572"/>
                </a:lnTo>
                <a:lnTo>
                  <a:pt x="4779767" y="98610"/>
                </a:lnTo>
                <a:lnTo>
                  <a:pt x="4830199" y="96489"/>
                </a:lnTo>
                <a:lnTo>
                  <a:pt x="4880626" y="94207"/>
                </a:lnTo>
                <a:lnTo>
                  <a:pt x="4931049" y="91762"/>
                </a:lnTo>
                <a:lnTo>
                  <a:pt x="4981466" y="89151"/>
                </a:lnTo>
                <a:lnTo>
                  <a:pt x="5031879" y="86372"/>
                </a:lnTo>
                <a:lnTo>
                  <a:pt x="5082287" y="83424"/>
                </a:lnTo>
                <a:lnTo>
                  <a:pt x="5132689" y="80304"/>
                </a:lnTo>
                <a:lnTo>
                  <a:pt x="5183086" y="77011"/>
                </a:lnTo>
                <a:lnTo>
                  <a:pt x="5233477" y="73542"/>
                </a:lnTo>
                <a:lnTo>
                  <a:pt x="5284343" y="69866"/>
                </a:lnTo>
                <a:lnTo>
                  <a:pt x="5335220" y="66038"/>
                </a:lnTo>
                <a:lnTo>
                  <a:pt x="5386107" y="62086"/>
                </a:lnTo>
                <a:lnTo>
                  <a:pt x="5437002" y="58038"/>
                </a:lnTo>
                <a:lnTo>
                  <a:pt x="5487905" y="53922"/>
                </a:lnTo>
                <a:lnTo>
                  <a:pt x="5538815" y="49766"/>
                </a:lnTo>
                <a:lnTo>
                  <a:pt x="5589729" y="45598"/>
                </a:lnTo>
                <a:lnTo>
                  <a:pt x="5640648" y="41446"/>
                </a:lnTo>
                <a:lnTo>
                  <a:pt x="5691569" y="37338"/>
                </a:lnTo>
                <a:lnTo>
                  <a:pt x="5742491" y="33301"/>
                </a:lnTo>
                <a:lnTo>
                  <a:pt x="5793413" y="29365"/>
                </a:lnTo>
                <a:lnTo>
                  <a:pt x="5844334" y="25556"/>
                </a:lnTo>
                <a:lnTo>
                  <a:pt x="5895253" y="21903"/>
                </a:lnTo>
                <a:lnTo>
                  <a:pt x="5946168" y="18434"/>
                </a:lnTo>
                <a:lnTo>
                  <a:pt x="5997078" y="15176"/>
                </a:lnTo>
                <a:lnTo>
                  <a:pt x="6047982" y="12159"/>
                </a:lnTo>
                <a:lnTo>
                  <a:pt x="6098879" y="9408"/>
                </a:lnTo>
                <a:lnTo>
                  <a:pt x="6149767" y="6954"/>
                </a:lnTo>
                <a:lnTo>
                  <a:pt x="6200645" y="4823"/>
                </a:lnTo>
                <a:lnTo>
                  <a:pt x="6251512" y="3043"/>
                </a:lnTo>
                <a:lnTo>
                  <a:pt x="6302367" y="1643"/>
                </a:lnTo>
                <a:lnTo>
                  <a:pt x="6353208" y="650"/>
                </a:lnTo>
                <a:lnTo>
                  <a:pt x="6404035" y="93"/>
                </a:lnTo>
                <a:lnTo>
                  <a:pt x="6454845" y="0"/>
                </a:lnTo>
                <a:lnTo>
                  <a:pt x="6505638" y="397"/>
                </a:lnTo>
                <a:lnTo>
                  <a:pt x="6556412" y="1314"/>
                </a:lnTo>
                <a:lnTo>
                  <a:pt x="6607167" y="2778"/>
                </a:lnTo>
                <a:lnTo>
                  <a:pt x="6657900" y="4818"/>
                </a:lnTo>
                <a:lnTo>
                  <a:pt x="6708612" y="7461"/>
                </a:lnTo>
                <a:lnTo>
                  <a:pt x="6759299" y="10735"/>
                </a:lnTo>
                <a:lnTo>
                  <a:pt x="6809962" y="14668"/>
                </a:lnTo>
                <a:lnTo>
                  <a:pt x="6860599" y="19288"/>
                </a:lnTo>
                <a:lnTo>
                  <a:pt x="6911209" y="24624"/>
                </a:lnTo>
                <a:lnTo>
                  <a:pt x="6961791" y="30702"/>
                </a:lnTo>
                <a:lnTo>
                  <a:pt x="7012342" y="37552"/>
                </a:lnTo>
                <a:lnTo>
                  <a:pt x="7061904" y="45051"/>
                </a:lnTo>
                <a:lnTo>
                  <a:pt x="7111320" y="53324"/>
                </a:lnTo>
                <a:lnTo>
                  <a:pt x="7160575" y="62380"/>
                </a:lnTo>
                <a:lnTo>
                  <a:pt x="7209651" y="72226"/>
                </a:lnTo>
                <a:lnTo>
                  <a:pt x="7258530" y="82870"/>
                </a:lnTo>
                <a:lnTo>
                  <a:pt x="7307196" y="94320"/>
                </a:lnTo>
                <a:lnTo>
                  <a:pt x="7355632" y="106584"/>
                </a:lnTo>
                <a:lnTo>
                  <a:pt x="7403821" y="119670"/>
                </a:lnTo>
                <a:lnTo>
                  <a:pt x="7451745" y="133586"/>
                </a:lnTo>
                <a:lnTo>
                  <a:pt x="7499388" y="148339"/>
                </a:lnTo>
                <a:lnTo>
                  <a:pt x="7546732" y="163939"/>
                </a:lnTo>
                <a:lnTo>
                  <a:pt x="7593761" y="180391"/>
                </a:lnTo>
                <a:lnTo>
                  <a:pt x="7640456" y="197705"/>
                </a:lnTo>
                <a:lnTo>
                  <a:pt x="7686802" y="215888"/>
                </a:lnTo>
                <a:lnTo>
                  <a:pt x="7732781" y="234949"/>
                </a:lnTo>
                <a:lnTo>
                  <a:pt x="7778376" y="254894"/>
                </a:lnTo>
                <a:lnTo>
                  <a:pt x="7823571" y="275733"/>
                </a:lnTo>
                <a:lnTo>
                  <a:pt x="7868346" y="297472"/>
                </a:lnTo>
                <a:lnTo>
                  <a:pt x="7912687" y="320120"/>
                </a:lnTo>
                <a:lnTo>
                  <a:pt x="7956576" y="343685"/>
                </a:lnTo>
                <a:lnTo>
                  <a:pt x="7999995" y="368175"/>
                </a:lnTo>
                <a:lnTo>
                  <a:pt x="8042928" y="393597"/>
                </a:lnTo>
                <a:lnTo>
                  <a:pt x="8085357" y="419960"/>
                </a:lnTo>
                <a:lnTo>
                  <a:pt x="8127265" y="447270"/>
                </a:lnTo>
                <a:lnTo>
                  <a:pt x="8168636" y="475537"/>
                </a:lnTo>
                <a:lnTo>
                  <a:pt x="8214175" y="508250"/>
                </a:lnTo>
                <a:lnTo>
                  <a:pt x="8258855" y="542074"/>
                </a:lnTo>
                <a:lnTo>
                  <a:pt x="8302654" y="576990"/>
                </a:lnTo>
                <a:lnTo>
                  <a:pt x="8345555" y="612983"/>
                </a:lnTo>
                <a:lnTo>
                  <a:pt x="8372687" y="639756"/>
                </a:lnTo>
              </a:path>
            </a:pathLst>
          </a:custGeom>
          <a:ln w="762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881579" y="1877042"/>
            <a:ext cx="324485" cy="322580"/>
          </a:xfrm>
          <a:custGeom>
            <a:avLst/>
            <a:gdLst/>
            <a:ahLst/>
            <a:cxnLst/>
            <a:rect l="l" t="t" r="r" b="b"/>
            <a:pathLst>
              <a:path w="324484" h="322580">
                <a:moveTo>
                  <a:pt x="214085" y="0"/>
                </a:moveTo>
                <a:lnTo>
                  <a:pt x="0" y="216957"/>
                </a:lnTo>
                <a:lnTo>
                  <a:pt x="323999" y="322563"/>
                </a:lnTo>
                <a:lnTo>
                  <a:pt x="21408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26241" y="1670082"/>
            <a:ext cx="336550" cy="301625"/>
          </a:xfrm>
          <a:custGeom>
            <a:avLst/>
            <a:gdLst/>
            <a:ahLst/>
            <a:cxnLst/>
            <a:rect l="l" t="t" r="r" b="b"/>
            <a:pathLst>
              <a:path w="336550" h="301625">
                <a:moveTo>
                  <a:pt x="159038" y="0"/>
                </a:moveTo>
                <a:lnTo>
                  <a:pt x="0" y="301388"/>
                </a:lnTo>
                <a:lnTo>
                  <a:pt x="336534" y="247787"/>
                </a:lnTo>
                <a:lnTo>
                  <a:pt x="15903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9500" y="317500"/>
            <a:ext cx="575691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9" dirty="0"/>
              <a:t>Layering, </a:t>
            </a:r>
            <a:r>
              <a:rPr spc="-505" dirty="0"/>
              <a:t>Take</a:t>
            </a:r>
            <a:r>
              <a:rPr spc="-220" dirty="0"/>
              <a:t> </a:t>
            </a:r>
            <a:r>
              <a:rPr spc="-700" dirty="0"/>
              <a:t>2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17600" y="3797300"/>
          <a:ext cx="1308100" cy="497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App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270" dirty="0">
                          <a:latin typeface="Arial"/>
                          <a:cs typeface="Arial"/>
                        </a:rPr>
                        <a:t>Trans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40" dirty="0">
                          <a:latin typeface="Arial"/>
                          <a:cs typeface="Arial"/>
                        </a:rPr>
                        <a:t>Net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385" dirty="0">
                          <a:latin typeface="Arial"/>
                          <a:cs typeface="Arial"/>
                        </a:rPr>
                        <a:t>Phys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09700" y="3048000"/>
            <a:ext cx="7016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880" dirty="0">
                <a:latin typeface="Arial"/>
                <a:cs typeface="Arial"/>
              </a:rPr>
              <a:t>S</a:t>
            </a:r>
            <a:r>
              <a:rPr sz="4200" spc="155" dirty="0">
                <a:latin typeface="Arial"/>
                <a:cs typeface="Arial"/>
              </a:rPr>
              <a:t>r</a:t>
            </a:r>
            <a:r>
              <a:rPr sz="4200" spc="-265" dirty="0">
                <a:latin typeface="Arial"/>
                <a:cs typeface="Arial"/>
              </a:rPr>
              <a:t>c</a:t>
            </a:r>
            <a:endParaRPr sz="4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985500" y="3759200"/>
          <a:ext cx="1308100" cy="497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App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270" dirty="0">
                          <a:latin typeface="Arial"/>
                          <a:cs typeface="Arial"/>
                        </a:rPr>
                        <a:t>Trans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40" dirty="0">
                          <a:latin typeface="Arial"/>
                          <a:cs typeface="Arial"/>
                        </a:rPr>
                        <a:t>Net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385" dirty="0">
                          <a:latin typeface="Arial"/>
                          <a:cs typeface="Arial"/>
                        </a:rPr>
                        <a:t>Phys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226800" y="3009900"/>
            <a:ext cx="8083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20" dirty="0">
                <a:latin typeface="Arial"/>
                <a:cs typeface="Arial"/>
              </a:rPr>
              <a:t>D</a:t>
            </a:r>
            <a:r>
              <a:rPr sz="4200" spc="-160" dirty="0">
                <a:latin typeface="Arial"/>
                <a:cs typeface="Arial"/>
              </a:rPr>
              <a:t>s</a:t>
            </a:r>
            <a:r>
              <a:rPr sz="4200" spc="229" dirty="0">
                <a:latin typeface="Arial"/>
                <a:cs typeface="Arial"/>
              </a:rPr>
              <a:t>t</a:t>
            </a:r>
            <a:endParaRPr sz="4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60700" y="7772400"/>
            <a:ext cx="1270000" cy="9525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7780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400"/>
              </a:spcBef>
            </a:pPr>
            <a:r>
              <a:rPr sz="3600" spc="-385" dirty="0">
                <a:latin typeface="Arial"/>
                <a:cs typeface="Arial"/>
              </a:rPr>
              <a:t>Phys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6500" y="7772400"/>
            <a:ext cx="1270000" cy="9525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7780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400"/>
              </a:spcBef>
            </a:pPr>
            <a:r>
              <a:rPr sz="3600" spc="-385" dirty="0">
                <a:latin typeface="Arial"/>
                <a:cs typeface="Arial"/>
              </a:rPr>
              <a:t>Phys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10400" y="7772400"/>
            <a:ext cx="1270000" cy="9525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7780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400"/>
              </a:spcBef>
            </a:pPr>
            <a:r>
              <a:rPr sz="3600" spc="-385" dirty="0">
                <a:latin typeface="Arial"/>
                <a:cs typeface="Arial"/>
              </a:rPr>
              <a:t>Phys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66200" y="7772400"/>
            <a:ext cx="1270000" cy="9525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7780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400"/>
              </a:spcBef>
            </a:pPr>
            <a:r>
              <a:rPr sz="3600" spc="-385" dirty="0">
                <a:latin typeface="Arial"/>
                <a:cs typeface="Arial"/>
              </a:rPr>
              <a:t>Phys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87082" y="8264214"/>
            <a:ext cx="463550" cy="13335"/>
          </a:xfrm>
          <a:custGeom>
            <a:avLst/>
            <a:gdLst/>
            <a:ahLst/>
            <a:cxnLst/>
            <a:rect l="l" t="t" r="r" b="b"/>
            <a:pathLst>
              <a:path w="463550" h="13334">
                <a:moveTo>
                  <a:pt x="0" y="0"/>
                </a:moveTo>
                <a:lnTo>
                  <a:pt x="25390" y="698"/>
                </a:lnTo>
                <a:lnTo>
                  <a:pt x="438012" y="12051"/>
                </a:lnTo>
                <a:lnTo>
                  <a:pt x="463403" y="12750"/>
                </a:lnTo>
              </a:path>
            </a:pathLst>
          </a:custGeom>
          <a:ln w="507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68842" y="8168159"/>
            <a:ext cx="216535" cy="213360"/>
          </a:xfrm>
          <a:custGeom>
            <a:avLst/>
            <a:gdLst/>
            <a:ahLst/>
            <a:cxnLst/>
            <a:rect l="l" t="t" r="r" b="b"/>
            <a:pathLst>
              <a:path w="216534" h="213359">
                <a:moveTo>
                  <a:pt x="5868" y="0"/>
                </a:moveTo>
                <a:lnTo>
                  <a:pt x="56253" y="108106"/>
                </a:lnTo>
                <a:lnTo>
                  <a:pt x="0" y="213278"/>
                </a:lnTo>
                <a:lnTo>
                  <a:pt x="216213" y="112508"/>
                </a:lnTo>
                <a:lnTo>
                  <a:pt x="5868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52513" y="8159741"/>
            <a:ext cx="216535" cy="213360"/>
          </a:xfrm>
          <a:custGeom>
            <a:avLst/>
            <a:gdLst/>
            <a:ahLst/>
            <a:cxnLst/>
            <a:rect l="l" t="t" r="r" b="b"/>
            <a:pathLst>
              <a:path w="216534" h="213359">
                <a:moveTo>
                  <a:pt x="216213" y="0"/>
                </a:moveTo>
                <a:lnTo>
                  <a:pt x="0" y="100770"/>
                </a:lnTo>
                <a:lnTo>
                  <a:pt x="210346" y="213278"/>
                </a:lnTo>
                <a:lnTo>
                  <a:pt x="159960" y="105172"/>
                </a:lnTo>
                <a:lnTo>
                  <a:pt x="216213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31320" y="8237061"/>
            <a:ext cx="458470" cy="6985"/>
          </a:xfrm>
          <a:custGeom>
            <a:avLst/>
            <a:gdLst/>
            <a:ahLst/>
            <a:cxnLst/>
            <a:rect l="l" t="t" r="r" b="b"/>
            <a:pathLst>
              <a:path w="458470" h="6984">
                <a:moveTo>
                  <a:pt x="-25400" y="3316"/>
                </a:moveTo>
                <a:lnTo>
                  <a:pt x="483303" y="3316"/>
                </a:lnTo>
              </a:path>
            </a:pathLst>
          </a:custGeom>
          <a:ln w="57433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08946" y="8135885"/>
            <a:ext cx="215265" cy="213360"/>
          </a:xfrm>
          <a:custGeom>
            <a:avLst/>
            <a:gdLst/>
            <a:ahLst/>
            <a:cxnLst/>
            <a:rect l="l" t="t" r="r" b="b"/>
            <a:pathLst>
              <a:path w="215265" h="213359">
                <a:moveTo>
                  <a:pt x="3091" y="0"/>
                </a:moveTo>
                <a:lnTo>
                  <a:pt x="54880" y="107441"/>
                </a:lnTo>
                <a:lnTo>
                  <a:pt x="0" y="213338"/>
                </a:lnTo>
                <a:lnTo>
                  <a:pt x="214882" y="109759"/>
                </a:lnTo>
                <a:lnTo>
                  <a:pt x="309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96714" y="8131533"/>
            <a:ext cx="215265" cy="213360"/>
          </a:xfrm>
          <a:custGeom>
            <a:avLst/>
            <a:gdLst/>
            <a:ahLst/>
            <a:cxnLst/>
            <a:rect l="l" t="t" r="r" b="b"/>
            <a:pathLst>
              <a:path w="215265" h="213359">
                <a:moveTo>
                  <a:pt x="214882" y="0"/>
                </a:moveTo>
                <a:lnTo>
                  <a:pt x="0" y="103578"/>
                </a:lnTo>
                <a:lnTo>
                  <a:pt x="211791" y="213338"/>
                </a:lnTo>
                <a:lnTo>
                  <a:pt x="160002" y="105896"/>
                </a:lnTo>
                <a:lnTo>
                  <a:pt x="214882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62832" y="8261033"/>
            <a:ext cx="412750" cy="1905"/>
          </a:xfrm>
          <a:custGeom>
            <a:avLst/>
            <a:gdLst/>
            <a:ahLst/>
            <a:cxnLst/>
            <a:rect l="l" t="t" r="r" b="b"/>
            <a:pathLst>
              <a:path w="412750" h="1904">
                <a:moveTo>
                  <a:pt x="-25400" y="800"/>
                </a:moveTo>
                <a:lnTo>
                  <a:pt x="438017" y="800"/>
                </a:lnTo>
              </a:path>
            </a:pathLst>
          </a:custGeom>
          <a:ln w="524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96297" y="815565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826" y="0"/>
                </a:moveTo>
                <a:lnTo>
                  <a:pt x="53752" y="106885"/>
                </a:lnTo>
                <a:lnTo>
                  <a:pt x="0" y="213358"/>
                </a:lnTo>
                <a:lnTo>
                  <a:pt x="213771" y="107506"/>
                </a:lnTo>
                <a:lnTo>
                  <a:pt x="82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28213" y="8154661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213772" y="0"/>
                </a:moveTo>
                <a:lnTo>
                  <a:pt x="0" y="105850"/>
                </a:lnTo>
                <a:lnTo>
                  <a:pt x="212944" y="213357"/>
                </a:lnTo>
                <a:lnTo>
                  <a:pt x="160018" y="106471"/>
                </a:lnTo>
                <a:lnTo>
                  <a:pt x="213772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19733" y="8261021"/>
            <a:ext cx="429895" cy="1905"/>
          </a:xfrm>
          <a:custGeom>
            <a:avLst/>
            <a:gdLst/>
            <a:ahLst/>
            <a:cxnLst/>
            <a:rect l="l" t="t" r="r" b="b"/>
            <a:pathLst>
              <a:path w="429894" h="1904">
                <a:moveTo>
                  <a:pt x="-25399" y="812"/>
                </a:moveTo>
                <a:lnTo>
                  <a:pt x="454912" y="812"/>
                </a:lnTo>
              </a:path>
            </a:pathLst>
          </a:custGeom>
          <a:ln w="524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70102" y="815567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4" h="213359">
                <a:moveTo>
                  <a:pt x="807" y="0"/>
                </a:moveTo>
                <a:lnTo>
                  <a:pt x="53743" y="106880"/>
                </a:lnTo>
                <a:lnTo>
                  <a:pt x="0" y="213357"/>
                </a:lnTo>
                <a:lnTo>
                  <a:pt x="213762" y="107486"/>
                </a:lnTo>
                <a:lnTo>
                  <a:pt x="807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85114" y="8154641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4" h="213359">
                <a:moveTo>
                  <a:pt x="213761" y="0"/>
                </a:moveTo>
                <a:lnTo>
                  <a:pt x="0" y="105871"/>
                </a:lnTo>
                <a:lnTo>
                  <a:pt x="212953" y="213358"/>
                </a:lnTo>
                <a:lnTo>
                  <a:pt x="160018" y="106476"/>
                </a:lnTo>
                <a:lnTo>
                  <a:pt x="21376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238500" y="3048000"/>
            <a:ext cx="9207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45" dirty="0">
                <a:latin typeface="Arial"/>
                <a:cs typeface="Arial"/>
              </a:rPr>
              <a:t>Sw</a:t>
            </a:r>
            <a:r>
              <a:rPr sz="4200" spc="-240" dirty="0">
                <a:latin typeface="Arial"/>
                <a:cs typeface="Arial"/>
              </a:rPr>
              <a:t>1</a:t>
            </a:r>
            <a:endParaRPr sz="4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144000" y="3048000"/>
            <a:ext cx="9207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45" dirty="0">
                <a:latin typeface="Arial"/>
                <a:cs typeface="Arial"/>
              </a:rPr>
              <a:t>Sw</a:t>
            </a:r>
            <a:r>
              <a:rPr sz="4200" spc="-240" dirty="0">
                <a:latin typeface="Arial"/>
                <a:cs typeface="Arial"/>
              </a:rPr>
              <a:t>2</a:t>
            </a:r>
            <a:endParaRPr sz="4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43500" y="3009900"/>
            <a:ext cx="10033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0" dirty="0">
                <a:latin typeface="Arial"/>
                <a:cs typeface="Arial"/>
              </a:rPr>
              <a:t>Rtr1</a:t>
            </a:r>
            <a:endParaRPr sz="4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37400" y="3009900"/>
            <a:ext cx="10033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0" dirty="0">
                <a:latin typeface="Arial"/>
                <a:cs typeface="Arial"/>
              </a:rPr>
              <a:t>Rtr2</a:t>
            </a:r>
            <a:endParaRPr sz="4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06500" y="1968500"/>
            <a:ext cx="10922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75000" y="1739900"/>
            <a:ext cx="9652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131300" y="1816100"/>
            <a:ext cx="9652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66873" y="1683578"/>
            <a:ext cx="544232" cy="12755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16500" y="2075410"/>
            <a:ext cx="1181100" cy="4769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48500" y="2075410"/>
            <a:ext cx="1181100" cy="4769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43054" y="1372525"/>
            <a:ext cx="8373109" cy="640080"/>
          </a:xfrm>
          <a:custGeom>
            <a:avLst/>
            <a:gdLst/>
            <a:ahLst/>
            <a:cxnLst/>
            <a:rect l="l" t="t" r="r" b="b"/>
            <a:pathLst>
              <a:path w="8373109" h="640080">
                <a:moveTo>
                  <a:pt x="0" y="443638"/>
                </a:moveTo>
                <a:lnTo>
                  <a:pt x="73698" y="395107"/>
                </a:lnTo>
                <a:lnTo>
                  <a:pt x="116909" y="369613"/>
                </a:lnTo>
                <a:lnTo>
                  <a:pt x="160591" y="344977"/>
                </a:lnTo>
                <a:lnTo>
                  <a:pt x="204733" y="321204"/>
                </a:lnTo>
                <a:lnTo>
                  <a:pt x="249321" y="298301"/>
                </a:lnTo>
                <a:lnTo>
                  <a:pt x="294342" y="276273"/>
                </a:lnTo>
                <a:lnTo>
                  <a:pt x="339783" y="255128"/>
                </a:lnTo>
                <a:lnTo>
                  <a:pt x="385632" y="234870"/>
                </a:lnTo>
                <a:lnTo>
                  <a:pt x="431876" y="215506"/>
                </a:lnTo>
                <a:lnTo>
                  <a:pt x="478501" y="197043"/>
                </a:lnTo>
                <a:lnTo>
                  <a:pt x="525494" y="179486"/>
                </a:lnTo>
                <a:lnTo>
                  <a:pt x="572844" y="162842"/>
                </a:lnTo>
                <a:lnTo>
                  <a:pt x="620536" y="147116"/>
                </a:lnTo>
                <a:lnTo>
                  <a:pt x="668558" y="132316"/>
                </a:lnTo>
                <a:lnTo>
                  <a:pt x="716897" y="118447"/>
                </a:lnTo>
                <a:lnTo>
                  <a:pt x="765540" y="105515"/>
                </a:lnTo>
                <a:lnTo>
                  <a:pt x="814474" y="93527"/>
                </a:lnTo>
                <a:lnTo>
                  <a:pt x="863686" y="82489"/>
                </a:lnTo>
                <a:lnTo>
                  <a:pt x="912747" y="72478"/>
                </a:lnTo>
                <a:lnTo>
                  <a:pt x="961901" y="63405"/>
                </a:lnTo>
                <a:lnTo>
                  <a:pt x="1011142" y="55235"/>
                </a:lnTo>
                <a:lnTo>
                  <a:pt x="1060466" y="47933"/>
                </a:lnTo>
                <a:lnTo>
                  <a:pt x="1109869" y="41466"/>
                </a:lnTo>
                <a:lnTo>
                  <a:pt x="1159347" y="35799"/>
                </a:lnTo>
                <a:lnTo>
                  <a:pt x="1208895" y="30898"/>
                </a:lnTo>
                <a:lnTo>
                  <a:pt x="1258509" y="26728"/>
                </a:lnTo>
                <a:lnTo>
                  <a:pt x="1308184" y="23255"/>
                </a:lnTo>
                <a:lnTo>
                  <a:pt x="1357917" y="20445"/>
                </a:lnTo>
                <a:lnTo>
                  <a:pt x="1407702" y="18264"/>
                </a:lnTo>
                <a:lnTo>
                  <a:pt x="1457536" y="16677"/>
                </a:lnTo>
                <a:lnTo>
                  <a:pt x="1507415" y="15651"/>
                </a:lnTo>
                <a:lnTo>
                  <a:pt x="1557333" y="15150"/>
                </a:lnTo>
                <a:lnTo>
                  <a:pt x="1607286" y="15140"/>
                </a:lnTo>
                <a:lnTo>
                  <a:pt x="1657271" y="15588"/>
                </a:lnTo>
                <a:lnTo>
                  <a:pt x="1707282" y="16458"/>
                </a:lnTo>
                <a:lnTo>
                  <a:pt x="1757316" y="17717"/>
                </a:lnTo>
                <a:lnTo>
                  <a:pt x="1807368" y="19331"/>
                </a:lnTo>
                <a:lnTo>
                  <a:pt x="1857434" y="21264"/>
                </a:lnTo>
                <a:lnTo>
                  <a:pt x="1907510" y="23484"/>
                </a:lnTo>
                <a:lnTo>
                  <a:pt x="1957591" y="25954"/>
                </a:lnTo>
                <a:lnTo>
                  <a:pt x="2007672" y="28642"/>
                </a:lnTo>
                <a:lnTo>
                  <a:pt x="2057750" y="31513"/>
                </a:lnTo>
                <a:lnTo>
                  <a:pt x="2107820" y="34533"/>
                </a:lnTo>
                <a:lnTo>
                  <a:pt x="2157878" y="37666"/>
                </a:lnTo>
                <a:lnTo>
                  <a:pt x="2207919" y="40880"/>
                </a:lnTo>
                <a:lnTo>
                  <a:pt x="2257939" y="44140"/>
                </a:lnTo>
                <a:lnTo>
                  <a:pt x="2307934" y="47411"/>
                </a:lnTo>
                <a:lnTo>
                  <a:pt x="2357900" y="50659"/>
                </a:lnTo>
                <a:lnTo>
                  <a:pt x="2408303" y="53882"/>
                </a:lnTo>
                <a:lnTo>
                  <a:pt x="2458711" y="57042"/>
                </a:lnTo>
                <a:lnTo>
                  <a:pt x="2509124" y="60137"/>
                </a:lnTo>
                <a:lnTo>
                  <a:pt x="2559543" y="63164"/>
                </a:lnTo>
                <a:lnTo>
                  <a:pt x="2609966" y="66122"/>
                </a:lnTo>
                <a:lnTo>
                  <a:pt x="2660393" y="69009"/>
                </a:lnTo>
                <a:lnTo>
                  <a:pt x="2710825" y="71821"/>
                </a:lnTo>
                <a:lnTo>
                  <a:pt x="2761261" y="74558"/>
                </a:lnTo>
                <a:lnTo>
                  <a:pt x="2811701" y="77218"/>
                </a:lnTo>
                <a:lnTo>
                  <a:pt x="2862145" y="79798"/>
                </a:lnTo>
                <a:lnTo>
                  <a:pt x="2912592" y="82296"/>
                </a:lnTo>
                <a:lnTo>
                  <a:pt x="2963042" y="84710"/>
                </a:lnTo>
                <a:lnTo>
                  <a:pt x="3013496" y="87039"/>
                </a:lnTo>
                <a:lnTo>
                  <a:pt x="3063952" y="89280"/>
                </a:lnTo>
                <a:lnTo>
                  <a:pt x="3114412" y="91430"/>
                </a:lnTo>
                <a:lnTo>
                  <a:pt x="3164873" y="93489"/>
                </a:lnTo>
                <a:lnTo>
                  <a:pt x="3215337" y="95454"/>
                </a:lnTo>
                <a:lnTo>
                  <a:pt x="3265803" y="97323"/>
                </a:lnTo>
                <a:lnTo>
                  <a:pt x="3316271" y="99094"/>
                </a:lnTo>
                <a:lnTo>
                  <a:pt x="3366741" y="100765"/>
                </a:lnTo>
                <a:lnTo>
                  <a:pt x="3417212" y="102333"/>
                </a:lnTo>
                <a:lnTo>
                  <a:pt x="3467685" y="103798"/>
                </a:lnTo>
                <a:lnTo>
                  <a:pt x="3518159" y="105156"/>
                </a:lnTo>
                <a:lnTo>
                  <a:pt x="3568633" y="106406"/>
                </a:lnTo>
                <a:lnTo>
                  <a:pt x="3619108" y="107545"/>
                </a:lnTo>
                <a:lnTo>
                  <a:pt x="3669584" y="108573"/>
                </a:lnTo>
                <a:lnTo>
                  <a:pt x="3720060" y="109485"/>
                </a:lnTo>
                <a:lnTo>
                  <a:pt x="3770536" y="110282"/>
                </a:lnTo>
                <a:lnTo>
                  <a:pt x="3821012" y="110960"/>
                </a:lnTo>
                <a:lnTo>
                  <a:pt x="3871488" y="111517"/>
                </a:lnTo>
                <a:lnTo>
                  <a:pt x="3921963" y="111952"/>
                </a:lnTo>
                <a:lnTo>
                  <a:pt x="3972438" y="112262"/>
                </a:lnTo>
                <a:lnTo>
                  <a:pt x="4022911" y="112445"/>
                </a:lnTo>
                <a:lnTo>
                  <a:pt x="4073384" y="112500"/>
                </a:lnTo>
                <a:lnTo>
                  <a:pt x="4123855" y="112424"/>
                </a:lnTo>
                <a:lnTo>
                  <a:pt x="4174324" y="112216"/>
                </a:lnTo>
                <a:lnTo>
                  <a:pt x="4224792" y="111872"/>
                </a:lnTo>
                <a:lnTo>
                  <a:pt x="4275258" y="111392"/>
                </a:lnTo>
                <a:lnTo>
                  <a:pt x="4325722" y="110772"/>
                </a:lnTo>
                <a:lnTo>
                  <a:pt x="4376183" y="110012"/>
                </a:lnTo>
                <a:lnTo>
                  <a:pt x="4426642" y="109109"/>
                </a:lnTo>
                <a:lnTo>
                  <a:pt x="4477099" y="108060"/>
                </a:lnTo>
                <a:lnTo>
                  <a:pt x="4527552" y="106865"/>
                </a:lnTo>
                <a:lnTo>
                  <a:pt x="4578002" y="105520"/>
                </a:lnTo>
                <a:lnTo>
                  <a:pt x="4628449" y="104025"/>
                </a:lnTo>
                <a:lnTo>
                  <a:pt x="4678892" y="102376"/>
                </a:lnTo>
                <a:lnTo>
                  <a:pt x="4729332" y="100572"/>
                </a:lnTo>
                <a:lnTo>
                  <a:pt x="4779767" y="98610"/>
                </a:lnTo>
                <a:lnTo>
                  <a:pt x="4830199" y="96489"/>
                </a:lnTo>
                <a:lnTo>
                  <a:pt x="4880626" y="94207"/>
                </a:lnTo>
                <a:lnTo>
                  <a:pt x="4931049" y="91762"/>
                </a:lnTo>
                <a:lnTo>
                  <a:pt x="4981466" y="89151"/>
                </a:lnTo>
                <a:lnTo>
                  <a:pt x="5031879" y="86372"/>
                </a:lnTo>
                <a:lnTo>
                  <a:pt x="5082287" y="83424"/>
                </a:lnTo>
                <a:lnTo>
                  <a:pt x="5132689" y="80304"/>
                </a:lnTo>
                <a:lnTo>
                  <a:pt x="5183086" y="77011"/>
                </a:lnTo>
                <a:lnTo>
                  <a:pt x="5233477" y="73542"/>
                </a:lnTo>
                <a:lnTo>
                  <a:pt x="5284343" y="69866"/>
                </a:lnTo>
                <a:lnTo>
                  <a:pt x="5335220" y="66038"/>
                </a:lnTo>
                <a:lnTo>
                  <a:pt x="5386107" y="62086"/>
                </a:lnTo>
                <a:lnTo>
                  <a:pt x="5437002" y="58038"/>
                </a:lnTo>
                <a:lnTo>
                  <a:pt x="5487905" y="53922"/>
                </a:lnTo>
                <a:lnTo>
                  <a:pt x="5538815" y="49766"/>
                </a:lnTo>
                <a:lnTo>
                  <a:pt x="5589729" y="45598"/>
                </a:lnTo>
                <a:lnTo>
                  <a:pt x="5640648" y="41446"/>
                </a:lnTo>
                <a:lnTo>
                  <a:pt x="5691569" y="37338"/>
                </a:lnTo>
                <a:lnTo>
                  <a:pt x="5742491" y="33301"/>
                </a:lnTo>
                <a:lnTo>
                  <a:pt x="5793413" y="29365"/>
                </a:lnTo>
                <a:lnTo>
                  <a:pt x="5844334" y="25556"/>
                </a:lnTo>
                <a:lnTo>
                  <a:pt x="5895253" y="21903"/>
                </a:lnTo>
                <a:lnTo>
                  <a:pt x="5946168" y="18434"/>
                </a:lnTo>
                <a:lnTo>
                  <a:pt x="5997078" y="15176"/>
                </a:lnTo>
                <a:lnTo>
                  <a:pt x="6047982" y="12159"/>
                </a:lnTo>
                <a:lnTo>
                  <a:pt x="6098879" y="9408"/>
                </a:lnTo>
                <a:lnTo>
                  <a:pt x="6149767" y="6954"/>
                </a:lnTo>
                <a:lnTo>
                  <a:pt x="6200645" y="4823"/>
                </a:lnTo>
                <a:lnTo>
                  <a:pt x="6251512" y="3043"/>
                </a:lnTo>
                <a:lnTo>
                  <a:pt x="6302367" y="1643"/>
                </a:lnTo>
                <a:lnTo>
                  <a:pt x="6353208" y="650"/>
                </a:lnTo>
                <a:lnTo>
                  <a:pt x="6404035" y="93"/>
                </a:lnTo>
                <a:lnTo>
                  <a:pt x="6454845" y="0"/>
                </a:lnTo>
                <a:lnTo>
                  <a:pt x="6505638" y="397"/>
                </a:lnTo>
                <a:lnTo>
                  <a:pt x="6556412" y="1314"/>
                </a:lnTo>
                <a:lnTo>
                  <a:pt x="6607167" y="2778"/>
                </a:lnTo>
                <a:lnTo>
                  <a:pt x="6657900" y="4818"/>
                </a:lnTo>
                <a:lnTo>
                  <a:pt x="6708612" y="7461"/>
                </a:lnTo>
                <a:lnTo>
                  <a:pt x="6759299" y="10735"/>
                </a:lnTo>
                <a:lnTo>
                  <a:pt x="6809962" y="14668"/>
                </a:lnTo>
                <a:lnTo>
                  <a:pt x="6860599" y="19288"/>
                </a:lnTo>
                <a:lnTo>
                  <a:pt x="6911209" y="24624"/>
                </a:lnTo>
                <a:lnTo>
                  <a:pt x="6961791" y="30702"/>
                </a:lnTo>
                <a:lnTo>
                  <a:pt x="7012342" y="37552"/>
                </a:lnTo>
                <a:lnTo>
                  <a:pt x="7061904" y="45051"/>
                </a:lnTo>
                <a:lnTo>
                  <a:pt x="7111320" y="53324"/>
                </a:lnTo>
                <a:lnTo>
                  <a:pt x="7160575" y="62380"/>
                </a:lnTo>
                <a:lnTo>
                  <a:pt x="7209651" y="72226"/>
                </a:lnTo>
                <a:lnTo>
                  <a:pt x="7258530" y="82870"/>
                </a:lnTo>
                <a:lnTo>
                  <a:pt x="7307196" y="94320"/>
                </a:lnTo>
                <a:lnTo>
                  <a:pt x="7355632" y="106584"/>
                </a:lnTo>
                <a:lnTo>
                  <a:pt x="7403821" y="119670"/>
                </a:lnTo>
                <a:lnTo>
                  <a:pt x="7451745" y="133586"/>
                </a:lnTo>
                <a:lnTo>
                  <a:pt x="7499388" y="148339"/>
                </a:lnTo>
                <a:lnTo>
                  <a:pt x="7546732" y="163939"/>
                </a:lnTo>
                <a:lnTo>
                  <a:pt x="7593761" y="180391"/>
                </a:lnTo>
                <a:lnTo>
                  <a:pt x="7640456" y="197705"/>
                </a:lnTo>
                <a:lnTo>
                  <a:pt x="7686802" y="215888"/>
                </a:lnTo>
                <a:lnTo>
                  <a:pt x="7732781" y="234949"/>
                </a:lnTo>
                <a:lnTo>
                  <a:pt x="7778376" y="254894"/>
                </a:lnTo>
                <a:lnTo>
                  <a:pt x="7823571" y="275733"/>
                </a:lnTo>
                <a:lnTo>
                  <a:pt x="7868346" y="297472"/>
                </a:lnTo>
                <a:lnTo>
                  <a:pt x="7912687" y="320120"/>
                </a:lnTo>
                <a:lnTo>
                  <a:pt x="7956576" y="343685"/>
                </a:lnTo>
                <a:lnTo>
                  <a:pt x="7999995" y="368175"/>
                </a:lnTo>
                <a:lnTo>
                  <a:pt x="8042928" y="393597"/>
                </a:lnTo>
                <a:lnTo>
                  <a:pt x="8085357" y="419960"/>
                </a:lnTo>
                <a:lnTo>
                  <a:pt x="8127265" y="447270"/>
                </a:lnTo>
                <a:lnTo>
                  <a:pt x="8168636" y="475537"/>
                </a:lnTo>
                <a:lnTo>
                  <a:pt x="8214175" y="508250"/>
                </a:lnTo>
                <a:lnTo>
                  <a:pt x="8258855" y="542074"/>
                </a:lnTo>
                <a:lnTo>
                  <a:pt x="8302654" y="576990"/>
                </a:lnTo>
                <a:lnTo>
                  <a:pt x="8345555" y="612983"/>
                </a:lnTo>
                <a:lnTo>
                  <a:pt x="8372687" y="639756"/>
                </a:lnTo>
              </a:path>
            </a:pathLst>
          </a:custGeom>
          <a:ln w="762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881579" y="1877042"/>
            <a:ext cx="324485" cy="322580"/>
          </a:xfrm>
          <a:custGeom>
            <a:avLst/>
            <a:gdLst/>
            <a:ahLst/>
            <a:cxnLst/>
            <a:rect l="l" t="t" r="r" b="b"/>
            <a:pathLst>
              <a:path w="324484" h="322580">
                <a:moveTo>
                  <a:pt x="214085" y="0"/>
                </a:moveTo>
                <a:lnTo>
                  <a:pt x="0" y="216957"/>
                </a:lnTo>
                <a:lnTo>
                  <a:pt x="323999" y="322563"/>
                </a:lnTo>
                <a:lnTo>
                  <a:pt x="21408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26241" y="1670082"/>
            <a:ext cx="336550" cy="301625"/>
          </a:xfrm>
          <a:custGeom>
            <a:avLst/>
            <a:gdLst/>
            <a:ahLst/>
            <a:cxnLst/>
            <a:rect l="l" t="t" r="r" b="b"/>
            <a:pathLst>
              <a:path w="336550" h="301625">
                <a:moveTo>
                  <a:pt x="159038" y="0"/>
                </a:moveTo>
                <a:lnTo>
                  <a:pt x="0" y="301388"/>
                </a:lnTo>
                <a:lnTo>
                  <a:pt x="336534" y="247787"/>
                </a:lnTo>
                <a:lnTo>
                  <a:pt x="15903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04600" y="8965803"/>
            <a:ext cx="203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85"/>
              </a:lnSpc>
            </a:pPr>
            <a:fld id="{81D60167-4931-47E6-BA6A-407CBD079E47}" type="slidenum">
              <a:rPr sz="2400" spc="-135" dirty="0">
                <a:latin typeface="Arial"/>
                <a:cs typeface="Arial"/>
              </a:rPr>
              <a:t>2</a:t>
            </a:fld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20800" y="2552700"/>
            <a:ext cx="4264660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spc="-5" dirty="0">
                <a:latin typeface="Arial"/>
                <a:cs typeface="Arial"/>
              </a:rPr>
              <a:t>All </a:t>
            </a:r>
            <a:r>
              <a:rPr sz="2400" spc="-90" dirty="0">
                <a:latin typeface="Arial"/>
                <a:cs typeface="Arial"/>
              </a:rPr>
              <a:t>material </a:t>
            </a:r>
            <a:r>
              <a:rPr sz="2400" spc="-80" dirty="0">
                <a:latin typeface="Arial"/>
                <a:cs typeface="Arial"/>
              </a:rPr>
              <a:t>copyright </a:t>
            </a:r>
            <a:r>
              <a:rPr sz="2400" spc="-125" dirty="0">
                <a:latin typeface="Arial"/>
                <a:cs typeface="Arial"/>
              </a:rPr>
              <a:t>2011-2018  </a:t>
            </a:r>
            <a:r>
              <a:rPr sz="2400" spc="-85" dirty="0">
                <a:latin typeface="Arial"/>
                <a:cs typeface="Arial"/>
              </a:rPr>
              <a:t>Mark </a:t>
            </a:r>
            <a:r>
              <a:rPr sz="2400" spc="-110" dirty="0">
                <a:latin typeface="Arial"/>
                <a:cs typeface="Arial"/>
              </a:rPr>
              <a:t>Allman,</a:t>
            </a:r>
            <a:r>
              <a:rPr sz="2400" spc="-6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All </a:t>
            </a:r>
            <a:r>
              <a:rPr sz="2400" spc="-75" dirty="0">
                <a:latin typeface="Arial"/>
                <a:cs typeface="Arial"/>
              </a:rPr>
              <a:t>rights </a:t>
            </a:r>
            <a:r>
              <a:rPr sz="2400" spc="-100" dirty="0">
                <a:latin typeface="Arial"/>
                <a:cs typeface="Arial"/>
              </a:rPr>
              <a:t>reservered.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9500" y="317500"/>
            <a:ext cx="575691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9" dirty="0"/>
              <a:t>Layering, </a:t>
            </a:r>
            <a:r>
              <a:rPr spc="-505" dirty="0"/>
              <a:t>Take</a:t>
            </a:r>
            <a:r>
              <a:rPr spc="-220" dirty="0"/>
              <a:t> </a:t>
            </a:r>
            <a:r>
              <a:rPr spc="-700" dirty="0"/>
              <a:t>2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17600" y="3797300"/>
          <a:ext cx="1308100" cy="497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App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270" dirty="0">
                          <a:latin typeface="Arial"/>
                          <a:cs typeface="Arial"/>
                        </a:rPr>
                        <a:t>Trans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40" dirty="0">
                          <a:latin typeface="Arial"/>
                          <a:cs typeface="Arial"/>
                        </a:rPr>
                        <a:t>Net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385" dirty="0">
                          <a:latin typeface="Arial"/>
                          <a:cs typeface="Arial"/>
                        </a:rPr>
                        <a:t>Phys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09700" y="3048000"/>
            <a:ext cx="7016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880" dirty="0">
                <a:latin typeface="Arial"/>
                <a:cs typeface="Arial"/>
              </a:rPr>
              <a:t>S</a:t>
            </a:r>
            <a:r>
              <a:rPr sz="4200" spc="155" dirty="0">
                <a:latin typeface="Arial"/>
                <a:cs typeface="Arial"/>
              </a:rPr>
              <a:t>r</a:t>
            </a:r>
            <a:r>
              <a:rPr sz="4200" spc="-265" dirty="0">
                <a:latin typeface="Arial"/>
                <a:cs typeface="Arial"/>
              </a:rPr>
              <a:t>c</a:t>
            </a:r>
            <a:endParaRPr sz="4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985500" y="3759200"/>
          <a:ext cx="1308100" cy="497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App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270" dirty="0">
                          <a:latin typeface="Arial"/>
                          <a:cs typeface="Arial"/>
                        </a:rPr>
                        <a:t>Trans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40" dirty="0">
                          <a:latin typeface="Arial"/>
                          <a:cs typeface="Arial"/>
                        </a:rPr>
                        <a:t>Net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385" dirty="0">
                          <a:latin typeface="Arial"/>
                          <a:cs typeface="Arial"/>
                        </a:rPr>
                        <a:t>Phys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226800" y="3009900"/>
            <a:ext cx="8083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20" dirty="0">
                <a:latin typeface="Arial"/>
                <a:cs typeface="Arial"/>
              </a:rPr>
              <a:t>D</a:t>
            </a:r>
            <a:r>
              <a:rPr sz="4200" spc="-160" dirty="0">
                <a:latin typeface="Arial"/>
                <a:cs typeface="Arial"/>
              </a:rPr>
              <a:t>s</a:t>
            </a:r>
            <a:r>
              <a:rPr sz="4200" spc="229" dirty="0">
                <a:latin typeface="Arial"/>
                <a:cs typeface="Arial"/>
              </a:rPr>
              <a:t>t</a:t>
            </a:r>
            <a:endParaRPr sz="4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60700" y="7772400"/>
            <a:ext cx="1270000" cy="9525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7780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400"/>
              </a:spcBef>
            </a:pPr>
            <a:r>
              <a:rPr sz="3600" spc="-385" dirty="0">
                <a:latin typeface="Arial"/>
                <a:cs typeface="Arial"/>
              </a:rPr>
              <a:t>Phys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6500" y="7772400"/>
            <a:ext cx="1270000" cy="9525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7780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400"/>
              </a:spcBef>
            </a:pPr>
            <a:r>
              <a:rPr sz="3600" spc="-385" dirty="0">
                <a:latin typeface="Arial"/>
                <a:cs typeface="Arial"/>
              </a:rPr>
              <a:t>Phys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10400" y="7772400"/>
            <a:ext cx="1270000" cy="9525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7780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400"/>
              </a:spcBef>
            </a:pPr>
            <a:r>
              <a:rPr sz="3600" spc="-385" dirty="0">
                <a:latin typeface="Arial"/>
                <a:cs typeface="Arial"/>
              </a:rPr>
              <a:t>Phys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66200" y="7772400"/>
            <a:ext cx="1270000" cy="9525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7780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400"/>
              </a:spcBef>
            </a:pPr>
            <a:r>
              <a:rPr sz="3600" spc="-385" dirty="0">
                <a:latin typeface="Arial"/>
                <a:cs typeface="Arial"/>
              </a:rPr>
              <a:t>Phys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368288" y="8231676"/>
            <a:ext cx="478790" cy="12700"/>
          </a:xfrm>
          <a:custGeom>
            <a:avLst/>
            <a:gdLst/>
            <a:ahLst/>
            <a:cxnLst/>
            <a:rect l="l" t="t" r="r" b="b"/>
            <a:pathLst>
              <a:path w="478790" h="12700">
                <a:moveTo>
                  <a:pt x="0" y="12592"/>
                </a:moveTo>
                <a:lnTo>
                  <a:pt x="25391" y="11924"/>
                </a:lnTo>
                <a:lnTo>
                  <a:pt x="453051" y="668"/>
                </a:lnTo>
                <a:lnTo>
                  <a:pt x="478442" y="0"/>
                </a:lnTo>
              </a:path>
            </a:pathLst>
          </a:custGeom>
          <a:ln w="508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765209" y="8127106"/>
            <a:ext cx="216535" cy="213360"/>
          </a:xfrm>
          <a:custGeom>
            <a:avLst/>
            <a:gdLst/>
            <a:ahLst/>
            <a:cxnLst/>
            <a:rect l="l" t="t" r="r" b="b"/>
            <a:pathLst>
              <a:path w="216534" h="213359">
                <a:moveTo>
                  <a:pt x="0" y="0"/>
                </a:moveTo>
                <a:lnTo>
                  <a:pt x="56128" y="105239"/>
                </a:lnTo>
                <a:lnTo>
                  <a:pt x="5614" y="213286"/>
                </a:lnTo>
                <a:lnTo>
                  <a:pt x="216094" y="101028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233714" y="8135555"/>
            <a:ext cx="216535" cy="213360"/>
          </a:xfrm>
          <a:custGeom>
            <a:avLst/>
            <a:gdLst/>
            <a:ahLst/>
            <a:cxnLst/>
            <a:rect l="l" t="t" r="r" b="b"/>
            <a:pathLst>
              <a:path w="216534" h="213359">
                <a:moveTo>
                  <a:pt x="210478" y="0"/>
                </a:moveTo>
                <a:lnTo>
                  <a:pt x="0" y="112256"/>
                </a:lnTo>
                <a:lnTo>
                  <a:pt x="216093" y="213286"/>
                </a:lnTo>
                <a:lnTo>
                  <a:pt x="159964" y="108046"/>
                </a:lnTo>
                <a:lnTo>
                  <a:pt x="210478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87082" y="8264214"/>
            <a:ext cx="463550" cy="13335"/>
          </a:xfrm>
          <a:custGeom>
            <a:avLst/>
            <a:gdLst/>
            <a:ahLst/>
            <a:cxnLst/>
            <a:rect l="l" t="t" r="r" b="b"/>
            <a:pathLst>
              <a:path w="463550" h="13334">
                <a:moveTo>
                  <a:pt x="0" y="0"/>
                </a:moveTo>
                <a:lnTo>
                  <a:pt x="25390" y="698"/>
                </a:lnTo>
                <a:lnTo>
                  <a:pt x="438012" y="12051"/>
                </a:lnTo>
                <a:lnTo>
                  <a:pt x="463403" y="12750"/>
                </a:lnTo>
              </a:path>
            </a:pathLst>
          </a:custGeom>
          <a:ln w="507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68842" y="8168159"/>
            <a:ext cx="216535" cy="213360"/>
          </a:xfrm>
          <a:custGeom>
            <a:avLst/>
            <a:gdLst/>
            <a:ahLst/>
            <a:cxnLst/>
            <a:rect l="l" t="t" r="r" b="b"/>
            <a:pathLst>
              <a:path w="216534" h="213359">
                <a:moveTo>
                  <a:pt x="5868" y="0"/>
                </a:moveTo>
                <a:lnTo>
                  <a:pt x="56253" y="108106"/>
                </a:lnTo>
                <a:lnTo>
                  <a:pt x="0" y="213278"/>
                </a:lnTo>
                <a:lnTo>
                  <a:pt x="216213" y="112508"/>
                </a:lnTo>
                <a:lnTo>
                  <a:pt x="5868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52513" y="8159741"/>
            <a:ext cx="216535" cy="213360"/>
          </a:xfrm>
          <a:custGeom>
            <a:avLst/>
            <a:gdLst/>
            <a:ahLst/>
            <a:cxnLst/>
            <a:rect l="l" t="t" r="r" b="b"/>
            <a:pathLst>
              <a:path w="216534" h="213359">
                <a:moveTo>
                  <a:pt x="216213" y="0"/>
                </a:moveTo>
                <a:lnTo>
                  <a:pt x="0" y="100770"/>
                </a:lnTo>
                <a:lnTo>
                  <a:pt x="210346" y="213278"/>
                </a:lnTo>
                <a:lnTo>
                  <a:pt x="159960" y="105172"/>
                </a:lnTo>
                <a:lnTo>
                  <a:pt x="216213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31320" y="8237061"/>
            <a:ext cx="458470" cy="6985"/>
          </a:xfrm>
          <a:custGeom>
            <a:avLst/>
            <a:gdLst/>
            <a:ahLst/>
            <a:cxnLst/>
            <a:rect l="l" t="t" r="r" b="b"/>
            <a:pathLst>
              <a:path w="458470" h="6984">
                <a:moveTo>
                  <a:pt x="-25400" y="3316"/>
                </a:moveTo>
                <a:lnTo>
                  <a:pt x="483303" y="3316"/>
                </a:lnTo>
              </a:path>
            </a:pathLst>
          </a:custGeom>
          <a:ln w="57433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08946" y="8135885"/>
            <a:ext cx="215265" cy="213360"/>
          </a:xfrm>
          <a:custGeom>
            <a:avLst/>
            <a:gdLst/>
            <a:ahLst/>
            <a:cxnLst/>
            <a:rect l="l" t="t" r="r" b="b"/>
            <a:pathLst>
              <a:path w="215265" h="213359">
                <a:moveTo>
                  <a:pt x="3091" y="0"/>
                </a:moveTo>
                <a:lnTo>
                  <a:pt x="54880" y="107441"/>
                </a:lnTo>
                <a:lnTo>
                  <a:pt x="0" y="213338"/>
                </a:lnTo>
                <a:lnTo>
                  <a:pt x="214882" y="109759"/>
                </a:lnTo>
                <a:lnTo>
                  <a:pt x="309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96714" y="8131533"/>
            <a:ext cx="215265" cy="213360"/>
          </a:xfrm>
          <a:custGeom>
            <a:avLst/>
            <a:gdLst/>
            <a:ahLst/>
            <a:cxnLst/>
            <a:rect l="l" t="t" r="r" b="b"/>
            <a:pathLst>
              <a:path w="215265" h="213359">
                <a:moveTo>
                  <a:pt x="214882" y="0"/>
                </a:moveTo>
                <a:lnTo>
                  <a:pt x="0" y="103578"/>
                </a:lnTo>
                <a:lnTo>
                  <a:pt x="211791" y="213338"/>
                </a:lnTo>
                <a:lnTo>
                  <a:pt x="160002" y="105896"/>
                </a:lnTo>
                <a:lnTo>
                  <a:pt x="214882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62832" y="8261033"/>
            <a:ext cx="412750" cy="1905"/>
          </a:xfrm>
          <a:custGeom>
            <a:avLst/>
            <a:gdLst/>
            <a:ahLst/>
            <a:cxnLst/>
            <a:rect l="l" t="t" r="r" b="b"/>
            <a:pathLst>
              <a:path w="412750" h="1904">
                <a:moveTo>
                  <a:pt x="-25400" y="800"/>
                </a:moveTo>
                <a:lnTo>
                  <a:pt x="438017" y="800"/>
                </a:lnTo>
              </a:path>
            </a:pathLst>
          </a:custGeom>
          <a:ln w="524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96297" y="815565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826" y="0"/>
                </a:moveTo>
                <a:lnTo>
                  <a:pt x="53752" y="106885"/>
                </a:lnTo>
                <a:lnTo>
                  <a:pt x="0" y="213358"/>
                </a:lnTo>
                <a:lnTo>
                  <a:pt x="213771" y="107506"/>
                </a:lnTo>
                <a:lnTo>
                  <a:pt x="82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8213" y="8154661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213772" y="0"/>
                </a:moveTo>
                <a:lnTo>
                  <a:pt x="0" y="105850"/>
                </a:lnTo>
                <a:lnTo>
                  <a:pt x="212944" y="213357"/>
                </a:lnTo>
                <a:lnTo>
                  <a:pt x="160018" y="106471"/>
                </a:lnTo>
                <a:lnTo>
                  <a:pt x="213772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19733" y="8261021"/>
            <a:ext cx="429895" cy="1905"/>
          </a:xfrm>
          <a:custGeom>
            <a:avLst/>
            <a:gdLst/>
            <a:ahLst/>
            <a:cxnLst/>
            <a:rect l="l" t="t" r="r" b="b"/>
            <a:pathLst>
              <a:path w="429894" h="1904">
                <a:moveTo>
                  <a:pt x="-25399" y="812"/>
                </a:moveTo>
                <a:lnTo>
                  <a:pt x="454912" y="812"/>
                </a:lnTo>
              </a:path>
            </a:pathLst>
          </a:custGeom>
          <a:ln w="524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70102" y="815567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4" h="213359">
                <a:moveTo>
                  <a:pt x="807" y="0"/>
                </a:moveTo>
                <a:lnTo>
                  <a:pt x="53743" y="106880"/>
                </a:lnTo>
                <a:lnTo>
                  <a:pt x="0" y="213357"/>
                </a:lnTo>
                <a:lnTo>
                  <a:pt x="213762" y="107486"/>
                </a:lnTo>
                <a:lnTo>
                  <a:pt x="807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85114" y="8154641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4" h="213359">
                <a:moveTo>
                  <a:pt x="213761" y="0"/>
                </a:moveTo>
                <a:lnTo>
                  <a:pt x="0" y="105871"/>
                </a:lnTo>
                <a:lnTo>
                  <a:pt x="212953" y="213358"/>
                </a:lnTo>
                <a:lnTo>
                  <a:pt x="160018" y="106476"/>
                </a:lnTo>
                <a:lnTo>
                  <a:pt x="21376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238500" y="3048000"/>
            <a:ext cx="9207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45" dirty="0">
                <a:latin typeface="Arial"/>
                <a:cs typeface="Arial"/>
              </a:rPr>
              <a:t>Sw</a:t>
            </a:r>
            <a:r>
              <a:rPr sz="4200" spc="-240" dirty="0">
                <a:latin typeface="Arial"/>
                <a:cs typeface="Arial"/>
              </a:rPr>
              <a:t>1</a:t>
            </a:r>
            <a:endParaRPr sz="4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144000" y="3048000"/>
            <a:ext cx="9207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45" dirty="0">
                <a:latin typeface="Arial"/>
                <a:cs typeface="Arial"/>
              </a:rPr>
              <a:t>Sw</a:t>
            </a:r>
            <a:r>
              <a:rPr sz="4200" spc="-240" dirty="0">
                <a:latin typeface="Arial"/>
                <a:cs typeface="Arial"/>
              </a:rPr>
              <a:t>2</a:t>
            </a:r>
            <a:endParaRPr sz="4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43500" y="3009900"/>
            <a:ext cx="10033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0" dirty="0">
                <a:latin typeface="Arial"/>
                <a:cs typeface="Arial"/>
              </a:rPr>
              <a:t>Rtr1</a:t>
            </a:r>
            <a:endParaRPr sz="4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37400" y="3009900"/>
            <a:ext cx="10033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0" dirty="0">
                <a:latin typeface="Arial"/>
                <a:cs typeface="Arial"/>
              </a:rPr>
              <a:t>Rtr2</a:t>
            </a:r>
            <a:endParaRPr sz="42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206500" y="1968500"/>
            <a:ext cx="10922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75000" y="1739900"/>
            <a:ext cx="9652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131300" y="1816100"/>
            <a:ext cx="9652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366873" y="1683578"/>
            <a:ext cx="544232" cy="12755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16500" y="2075410"/>
            <a:ext cx="1181100" cy="4769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48500" y="2075410"/>
            <a:ext cx="1181100" cy="4769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43054" y="1372525"/>
            <a:ext cx="8373109" cy="640080"/>
          </a:xfrm>
          <a:custGeom>
            <a:avLst/>
            <a:gdLst/>
            <a:ahLst/>
            <a:cxnLst/>
            <a:rect l="l" t="t" r="r" b="b"/>
            <a:pathLst>
              <a:path w="8373109" h="640080">
                <a:moveTo>
                  <a:pt x="0" y="443638"/>
                </a:moveTo>
                <a:lnTo>
                  <a:pt x="73698" y="395107"/>
                </a:lnTo>
                <a:lnTo>
                  <a:pt x="116909" y="369613"/>
                </a:lnTo>
                <a:lnTo>
                  <a:pt x="160591" y="344977"/>
                </a:lnTo>
                <a:lnTo>
                  <a:pt x="204733" y="321204"/>
                </a:lnTo>
                <a:lnTo>
                  <a:pt x="249321" y="298301"/>
                </a:lnTo>
                <a:lnTo>
                  <a:pt x="294342" y="276273"/>
                </a:lnTo>
                <a:lnTo>
                  <a:pt x="339783" y="255128"/>
                </a:lnTo>
                <a:lnTo>
                  <a:pt x="385632" y="234870"/>
                </a:lnTo>
                <a:lnTo>
                  <a:pt x="431876" y="215506"/>
                </a:lnTo>
                <a:lnTo>
                  <a:pt x="478501" y="197043"/>
                </a:lnTo>
                <a:lnTo>
                  <a:pt x="525494" y="179486"/>
                </a:lnTo>
                <a:lnTo>
                  <a:pt x="572844" y="162842"/>
                </a:lnTo>
                <a:lnTo>
                  <a:pt x="620536" y="147116"/>
                </a:lnTo>
                <a:lnTo>
                  <a:pt x="668558" y="132316"/>
                </a:lnTo>
                <a:lnTo>
                  <a:pt x="716897" y="118447"/>
                </a:lnTo>
                <a:lnTo>
                  <a:pt x="765540" y="105515"/>
                </a:lnTo>
                <a:lnTo>
                  <a:pt x="814474" y="93527"/>
                </a:lnTo>
                <a:lnTo>
                  <a:pt x="863686" y="82489"/>
                </a:lnTo>
                <a:lnTo>
                  <a:pt x="912747" y="72478"/>
                </a:lnTo>
                <a:lnTo>
                  <a:pt x="961901" y="63405"/>
                </a:lnTo>
                <a:lnTo>
                  <a:pt x="1011142" y="55235"/>
                </a:lnTo>
                <a:lnTo>
                  <a:pt x="1060466" y="47933"/>
                </a:lnTo>
                <a:lnTo>
                  <a:pt x="1109869" y="41466"/>
                </a:lnTo>
                <a:lnTo>
                  <a:pt x="1159347" y="35799"/>
                </a:lnTo>
                <a:lnTo>
                  <a:pt x="1208895" y="30898"/>
                </a:lnTo>
                <a:lnTo>
                  <a:pt x="1258509" y="26728"/>
                </a:lnTo>
                <a:lnTo>
                  <a:pt x="1308184" y="23255"/>
                </a:lnTo>
                <a:lnTo>
                  <a:pt x="1357917" y="20445"/>
                </a:lnTo>
                <a:lnTo>
                  <a:pt x="1407702" y="18264"/>
                </a:lnTo>
                <a:lnTo>
                  <a:pt x="1457536" y="16677"/>
                </a:lnTo>
                <a:lnTo>
                  <a:pt x="1507415" y="15651"/>
                </a:lnTo>
                <a:lnTo>
                  <a:pt x="1557333" y="15150"/>
                </a:lnTo>
                <a:lnTo>
                  <a:pt x="1607286" y="15140"/>
                </a:lnTo>
                <a:lnTo>
                  <a:pt x="1657271" y="15588"/>
                </a:lnTo>
                <a:lnTo>
                  <a:pt x="1707282" y="16458"/>
                </a:lnTo>
                <a:lnTo>
                  <a:pt x="1757316" y="17717"/>
                </a:lnTo>
                <a:lnTo>
                  <a:pt x="1807368" y="19331"/>
                </a:lnTo>
                <a:lnTo>
                  <a:pt x="1857434" y="21264"/>
                </a:lnTo>
                <a:lnTo>
                  <a:pt x="1907510" y="23484"/>
                </a:lnTo>
                <a:lnTo>
                  <a:pt x="1957591" y="25954"/>
                </a:lnTo>
                <a:lnTo>
                  <a:pt x="2007672" y="28642"/>
                </a:lnTo>
                <a:lnTo>
                  <a:pt x="2057750" y="31513"/>
                </a:lnTo>
                <a:lnTo>
                  <a:pt x="2107820" y="34533"/>
                </a:lnTo>
                <a:lnTo>
                  <a:pt x="2157878" y="37666"/>
                </a:lnTo>
                <a:lnTo>
                  <a:pt x="2207919" y="40880"/>
                </a:lnTo>
                <a:lnTo>
                  <a:pt x="2257939" y="44140"/>
                </a:lnTo>
                <a:lnTo>
                  <a:pt x="2307934" y="47411"/>
                </a:lnTo>
                <a:lnTo>
                  <a:pt x="2357900" y="50659"/>
                </a:lnTo>
                <a:lnTo>
                  <a:pt x="2408303" y="53882"/>
                </a:lnTo>
                <a:lnTo>
                  <a:pt x="2458711" y="57042"/>
                </a:lnTo>
                <a:lnTo>
                  <a:pt x="2509124" y="60137"/>
                </a:lnTo>
                <a:lnTo>
                  <a:pt x="2559543" y="63164"/>
                </a:lnTo>
                <a:lnTo>
                  <a:pt x="2609966" y="66122"/>
                </a:lnTo>
                <a:lnTo>
                  <a:pt x="2660393" y="69009"/>
                </a:lnTo>
                <a:lnTo>
                  <a:pt x="2710825" y="71821"/>
                </a:lnTo>
                <a:lnTo>
                  <a:pt x="2761261" y="74558"/>
                </a:lnTo>
                <a:lnTo>
                  <a:pt x="2811701" y="77218"/>
                </a:lnTo>
                <a:lnTo>
                  <a:pt x="2862145" y="79798"/>
                </a:lnTo>
                <a:lnTo>
                  <a:pt x="2912592" y="82296"/>
                </a:lnTo>
                <a:lnTo>
                  <a:pt x="2963042" y="84710"/>
                </a:lnTo>
                <a:lnTo>
                  <a:pt x="3013496" y="87039"/>
                </a:lnTo>
                <a:lnTo>
                  <a:pt x="3063952" y="89280"/>
                </a:lnTo>
                <a:lnTo>
                  <a:pt x="3114412" y="91430"/>
                </a:lnTo>
                <a:lnTo>
                  <a:pt x="3164873" y="93489"/>
                </a:lnTo>
                <a:lnTo>
                  <a:pt x="3215337" y="95454"/>
                </a:lnTo>
                <a:lnTo>
                  <a:pt x="3265803" y="97323"/>
                </a:lnTo>
                <a:lnTo>
                  <a:pt x="3316271" y="99094"/>
                </a:lnTo>
                <a:lnTo>
                  <a:pt x="3366741" y="100765"/>
                </a:lnTo>
                <a:lnTo>
                  <a:pt x="3417212" y="102333"/>
                </a:lnTo>
                <a:lnTo>
                  <a:pt x="3467685" y="103798"/>
                </a:lnTo>
                <a:lnTo>
                  <a:pt x="3518159" y="105156"/>
                </a:lnTo>
                <a:lnTo>
                  <a:pt x="3568633" y="106406"/>
                </a:lnTo>
                <a:lnTo>
                  <a:pt x="3619108" y="107545"/>
                </a:lnTo>
                <a:lnTo>
                  <a:pt x="3669584" y="108573"/>
                </a:lnTo>
                <a:lnTo>
                  <a:pt x="3720060" y="109485"/>
                </a:lnTo>
                <a:lnTo>
                  <a:pt x="3770536" y="110282"/>
                </a:lnTo>
                <a:lnTo>
                  <a:pt x="3821012" y="110960"/>
                </a:lnTo>
                <a:lnTo>
                  <a:pt x="3871488" y="111517"/>
                </a:lnTo>
                <a:lnTo>
                  <a:pt x="3921963" y="111952"/>
                </a:lnTo>
                <a:lnTo>
                  <a:pt x="3972438" y="112262"/>
                </a:lnTo>
                <a:lnTo>
                  <a:pt x="4022911" y="112445"/>
                </a:lnTo>
                <a:lnTo>
                  <a:pt x="4073384" y="112500"/>
                </a:lnTo>
                <a:lnTo>
                  <a:pt x="4123855" y="112424"/>
                </a:lnTo>
                <a:lnTo>
                  <a:pt x="4174324" y="112216"/>
                </a:lnTo>
                <a:lnTo>
                  <a:pt x="4224792" y="111872"/>
                </a:lnTo>
                <a:lnTo>
                  <a:pt x="4275258" y="111392"/>
                </a:lnTo>
                <a:lnTo>
                  <a:pt x="4325722" y="110772"/>
                </a:lnTo>
                <a:lnTo>
                  <a:pt x="4376183" y="110012"/>
                </a:lnTo>
                <a:lnTo>
                  <a:pt x="4426642" y="109109"/>
                </a:lnTo>
                <a:lnTo>
                  <a:pt x="4477099" y="108060"/>
                </a:lnTo>
                <a:lnTo>
                  <a:pt x="4527552" y="106865"/>
                </a:lnTo>
                <a:lnTo>
                  <a:pt x="4578002" y="105520"/>
                </a:lnTo>
                <a:lnTo>
                  <a:pt x="4628449" y="104025"/>
                </a:lnTo>
                <a:lnTo>
                  <a:pt x="4678892" y="102376"/>
                </a:lnTo>
                <a:lnTo>
                  <a:pt x="4729332" y="100572"/>
                </a:lnTo>
                <a:lnTo>
                  <a:pt x="4779767" y="98610"/>
                </a:lnTo>
                <a:lnTo>
                  <a:pt x="4830199" y="96489"/>
                </a:lnTo>
                <a:lnTo>
                  <a:pt x="4880626" y="94207"/>
                </a:lnTo>
                <a:lnTo>
                  <a:pt x="4931049" y="91762"/>
                </a:lnTo>
                <a:lnTo>
                  <a:pt x="4981466" y="89151"/>
                </a:lnTo>
                <a:lnTo>
                  <a:pt x="5031879" y="86372"/>
                </a:lnTo>
                <a:lnTo>
                  <a:pt x="5082287" y="83424"/>
                </a:lnTo>
                <a:lnTo>
                  <a:pt x="5132689" y="80304"/>
                </a:lnTo>
                <a:lnTo>
                  <a:pt x="5183086" y="77011"/>
                </a:lnTo>
                <a:lnTo>
                  <a:pt x="5233477" y="73542"/>
                </a:lnTo>
                <a:lnTo>
                  <a:pt x="5284343" y="69866"/>
                </a:lnTo>
                <a:lnTo>
                  <a:pt x="5335220" y="66038"/>
                </a:lnTo>
                <a:lnTo>
                  <a:pt x="5386107" y="62086"/>
                </a:lnTo>
                <a:lnTo>
                  <a:pt x="5437002" y="58038"/>
                </a:lnTo>
                <a:lnTo>
                  <a:pt x="5487905" y="53922"/>
                </a:lnTo>
                <a:lnTo>
                  <a:pt x="5538815" y="49766"/>
                </a:lnTo>
                <a:lnTo>
                  <a:pt x="5589729" y="45598"/>
                </a:lnTo>
                <a:lnTo>
                  <a:pt x="5640648" y="41446"/>
                </a:lnTo>
                <a:lnTo>
                  <a:pt x="5691569" y="37338"/>
                </a:lnTo>
                <a:lnTo>
                  <a:pt x="5742491" y="33301"/>
                </a:lnTo>
                <a:lnTo>
                  <a:pt x="5793413" y="29365"/>
                </a:lnTo>
                <a:lnTo>
                  <a:pt x="5844334" y="25556"/>
                </a:lnTo>
                <a:lnTo>
                  <a:pt x="5895253" y="21903"/>
                </a:lnTo>
                <a:lnTo>
                  <a:pt x="5946168" y="18434"/>
                </a:lnTo>
                <a:lnTo>
                  <a:pt x="5997078" y="15176"/>
                </a:lnTo>
                <a:lnTo>
                  <a:pt x="6047982" y="12159"/>
                </a:lnTo>
                <a:lnTo>
                  <a:pt x="6098879" y="9408"/>
                </a:lnTo>
                <a:lnTo>
                  <a:pt x="6149767" y="6954"/>
                </a:lnTo>
                <a:lnTo>
                  <a:pt x="6200645" y="4823"/>
                </a:lnTo>
                <a:lnTo>
                  <a:pt x="6251512" y="3043"/>
                </a:lnTo>
                <a:lnTo>
                  <a:pt x="6302367" y="1643"/>
                </a:lnTo>
                <a:lnTo>
                  <a:pt x="6353208" y="650"/>
                </a:lnTo>
                <a:lnTo>
                  <a:pt x="6404035" y="93"/>
                </a:lnTo>
                <a:lnTo>
                  <a:pt x="6454845" y="0"/>
                </a:lnTo>
                <a:lnTo>
                  <a:pt x="6505638" y="397"/>
                </a:lnTo>
                <a:lnTo>
                  <a:pt x="6556412" y="1314"/>
                </a:lnTo>
                <a:lnTo>
                  <a:pt x="6607167" y="2778"/>
                </a:lnTo>
                <a:lnTo>
                  <a:pt x="6657900" y="4818"/>
                </a:lnTo>
                <a:lnTo>
                  <a:pt x="6708612" y="7461"/>
                </a:lnTo>
                <a:lnTo>
                  <a:pt x="6759299" y="10735"/>
                </a:lnTo>
                <a:lnTo>
                  <a:pt x="6809962" y="14668"/>
                </a:lnTo>
                <a:lnTo>
                  <a:pt x="6860599" y="19288"/>
                </a:lnTo>
                <a:lnTo>
                  <a:pt x="6911209" y="24624"/>
                </a:lnTo>
                <a:lnTo>
                  <a:pt x="6961791" y="30702"/>
                </a:lnTo>
                <a:lnTo>
                  <a:pt x="7012342" y="37552"/>
                </a:lnTo>
                <a:lnTo>
                  <a:pt x="7061904" y="45051"/>
                </a:lnTo>
                <a:lnTo>
                  <a:pt x="7111320" y="53324"/>
                </a:lnTo>
                <a:lnTo>
                  <a:pt x="7160575" y="62380"/>
                </a:lnTo>
                <a:lnTo>
                  <a:pt x="7209651" y="72226"/>
                </a:lnTo>
                <a:lnTo>
                  <a:pt x="7258530" y="82870"/>
                </a:lnTo>
                <a:lnTo>
                  <a:pt x="7307196" y="94320"/>
                </a:lnTo>
                <a:lnTo>
                  <a:pt x="7355632" y="106584"/>
                </a:lnTo>
                <a:lnTo>
                  <a:pt x="7403821" y="119670"/>
                </a:lnTo>
                <a:lnTo>
                  <a:pt x="7451745" y="133586"/>
                </a:lnTo>
                <a:lnTo>
                  <a:pt x="7499388" y="148339"/>
                </a:lnTo>
                <a:lnTo>
                  <a:pt x="7546732" y="163939"/>
                </a:lnTo>
                <a:lnTo>
                  <a:pt x="7593761" y="180391"/>
                </a:lnTo>
                <a:lnTo>
                  <a:pt x="7640456" y="197705"/>
                </a:lnTo>
                <a:lnTo>
                  <a:pt x="7686802" y="215888"/>
                </a:lnTo>
                <a:lnTo>
                  <a:pt x="7732781" y="234949"/>
                </a:lnTo>
                <a:lnTo>
                  <a:pt x="7778376" y="254894"/>
                </a:lnTo>
                <a:lnTo>
                  <a:pt x="7823571" y="275733"/>
                </a:lnTo>
                <a:lnTo>
                  <a:pt x="7868346" y="297472"/>
                </a:lnTo>
                <a:lnTo>
                  <a:pt x="7912687" y="320120"/>
                </a:lnTo>
                <a:lnTo>
                  <a:pt x="7956576" y="343685"/>
                </a:lnTo>
                <a:lnTo>
                  <a:pt x="7999995" y="368175"/>
                </a:lnTo>
                <a:lnTo>
                  <a:pt x="8042928" y="393597"/>
                </a:lnTo>
                <a:lnTo>
                  <a:pt x="8085357" y="419960"/>
                </a:lnTo>
                <a:lnTo>
                  <a:pt x="8127265" y="447270"/>
                </a:lnTo>
                <a:lnTo>
                  <a:pt x="8168636" y="475537"/>
                </a:lnTo>
                <a:lnTo>
                  <a:pt x="8214175" y="508250"/>
                </a:lnTo>
                <a:lnTo>
                  <a:pt x="8258855" y="542074"/>
                </a:lnTo>
                <a:lnTo>
                  <a:pt x="8302654" y="576990"/>
                </a:lnTo>
                <a:lnTo>
                  <a:pt x="8345555" y="612983"/>
                </a:lnTo>
                <a:lnTo>
                  <a:pt x="8372687" y="639756"/>
                </a:lnTo>
              </a:path>
            </a:pathLst>
          </a:custGeom>
          <a:ln w="762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881579" y="1877042"/>
            <a:ext cx="324485" cy="322580"/>
          </a:xfrm>
          <a:custGeom>
            <a:avLst/>
            <a:gdLst/>
            <a:ahLst/>
            <a:cxnLst/>
            <a:rect l="l" t="t" r="r" b="b"/>
            <a:pathLst>
              <a:path w="324484" h="322580">
                <a:moveTo>
                  <a:pt x="214085" y="0"/>
                </a:moveTo>
                <a:lnTo>
                  <a:pt x="0" y="216957"/>
                </a:lnTo>
                <a:lnTo>
                  <a:pt x="323999" y="322563"/>
                </a:lnTo>
                <a:lnTo>
                  <a:pt x="21408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26241" y="1670082"/>
            <a:ext cx="336550" cy="301625"/>
          </a:xfrm>
          <a:custGeom>
            <a:avLst/>
            <a:gdLst/>
            <a:ahLst/>
            <a:cxnLst/>
            <a:rect l="l" t="t" r="r" b="b"/>
            <a:pathLst>
              <a:path w="336550" h="301625">
                <a:moveTo>
                  <a:pt x="159038" y="0"/>
                </a:moveTo>
                <a:lnTo>
                  <a:pt x="0" y="301388"/>
                </a:lnTo>
                <a:lnTo>
                  <a:pt x="336534" y="247787"/>
                </a:lnTo>
                <a:lnTo>
                  <a:pt x="15903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9500" y="317500"/>
            <a:ext cx="575691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9" dirty="0"/>
              <a:t>Layering, </a:t>
            </a:r>
            <a:r>
              <a:rPr spc="-505" dirty="0"/>
              <a:t>Take</a:t>
            </a:r>
            <a:r>
              <a:rPr spc="-220" dirty="0"/>
              <a:t> </a:t>
            </a:r>
            <a:r>
              <a:rPr spc="-700" dirty="0"/>
              <a:t>2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17600" y="3797300"/>
          <a:ext cx="1308100" cy="497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App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270" dirty="0">
                          <a:latin typeface="Arial"/>
                          <a:cs typeface="Arial"/>
                        </a:rPr>
                        <a:t>Trans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40" dirty="0">
                          <a:latin typeface="Arial"/>
                          <a:cs typeface="Arial"/>
                        </a:rPr>
                        <a:t>Net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385" dirty="0">
                          <a:latin typeface="Arial"/>
                          <a:cs typeface="Arial"/>
                        </a:rPr>
                        <a:t>Phys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09700" y="3048000"/>
            <a:ext cx="7016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880" dirty="0">
                <a:latin typeface="Arial"/>
                <a:cs typeface="Arial"/>
              </a:rPr>
              <a:t>S</a:t>
            </a:r>
            <a:r>
              <a:rPr sz="4200" spc="155" dirty="0">
                <a:latin typeface="Arial"/>
                <a:cs typeface="Arial"/>
              </a:rPr>
              <a:t>r</a:t>
            </a:r>
            <a:r>
              <a:rPr sz="4200" spc="-265" dirty="0">
                <a:latin typeface="Arial"/>
                <a:cs typeface="Arial"/>
              </a:rPr>
              <a:t>c</a:t>
            </a:r>
            <a:endParaRPr sz="4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985500" y="3759200"/>
          <a:ext cx="1308100" cy="497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App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270" dirty="0">
                          <a:latin typeface="Arial"/>
                          <a:cs typeface="Arial"/>
                        </a:rPr>
                        <a:t>Trans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40" dirty="0">
                          <a:latin typeface="Arial"/>
                          <a:cs typeface="Arial"/>
                        </a:rPr>
                        <a:t>Net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385" dirty="0">
                          <a:latin typeface="Arial"/>
                          <a:cs typeface="Arial"/>
                        </a:rPr>
                        <a:t>Phys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226800" y="3009900"/>
            <a:ext cx="8083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20" dirty="0">
                <a:latin typeface="Arial"/>
                <a:cs typeface="Arial"/>
              </a:rPr>
              <a:t>D</a:t>
            </a:r>
            <a:r>
              <a:rPr sz="4200" spc="-160" dirty="0">
                <a:latin typeface="Arial"/>
                <a:cs typeface="Arial"/>
              </a:rPr>
              <a:t>s</a:t>
            </a:r>
            <a:r>
              <a:rPr sz="4200" spc="229" dirty="0">
                <a:latin typeface="Arial"/>
                <a:cs typeface="Arial"/>
              </a:rPr>
              <a:t>t</a:t>
            </a:r>
            <a:endParaRPr sz="4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0" y="7937500"/>
            <a:ext cx="124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100"/>
              </a:spcBef>
            </a:pPr>
            <a:r>
              <a:rPr sz="3600" spc="-385" dirty="0">
                <a:latin typeface="Arial"/>
                <a:cs typeface="Arial"/>
              </a:rPr>
              <a:t>Phys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60700" y="7759700"/>
            <a:ext cx="0" cy="977900"/>
          </a:xfrm>
          <a:custGeom>
            <a:avLst/>
            <a:gdLst/>
            <a:ahLst/>
            <a:cxnLst/>
            <a:rect l="l" t="t" r="r" b="b"/>
            <a:pathLst>
              <a:path h="977900">
                <a:moveTo>
                  <a:pt x="0" y="0"/>
                </a:moveTo>
                <a:lnTo>
                  <a:pt x="0" y="9779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30700" y="7759700"/>
            <a:ext cx="0" cy="977900"/>
          </a:xfrm>
          <a:custGeom>
            <a:avLst/>
            <a:gdLst/>
            <a:ahLst/>
            <a:cxnLst/>
            <a:rect l="l" t="t" r="r" b="b"/>
            <a:pathLst>
              <a:path h="977900">
                <a:moveTo>
                  <a:pt x="0" y="0"/>
                </a:moveTo>
                <a:lnTo>
                  <a:pt x="0" y="9779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8000" y="77724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0" y="87249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22850" y="7937500"/>
            <a:ext cx="124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</a:pPr>
            <a:r>
              <a:rPr sz="3600" spc="-385" dirty="0">
                <a:latin typeface="Arial"/>
                <a:cs typeface="Arial"/>
              </a:rPr>
              <a:t>Phys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16500" y="7759700"/>
            <a:ext cx="0" cy="977900"/>
          </a:xfrm>
          <a:custGeom>
            <a:avLst/>
            <a:gdLst/>
            <a:ahLst/>
            <a:cxnLst/>
            <a:rect l="l" t="t" r="r" b="b"/>
            <a:pathLst>
              <a:path h="977900">
                <a:moveTo>
                  <a:pt x="0" y="0"/>
                </a:moveTo>
                <a:lnTo>
                  <a:pt x="0" y="9779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86500" y="7759700"/>
            <a:ext cx="0" cy="977900"/>
          </a:xfrm>
          <a:custGeom>
            <a:avLst/>
            <a:gdLst/>
            <a:ahLst/>
            <a:cxnLst/>
            <a:rect l="l" t="t" r="r" b="b"/>
            <a:pathLst>
              <a:path h="977900">
                <a:moveTo>
                  <a:pt x="0" y="0"/>
                </a:moveTo>
                <a:lnTo>
                  <a:pt x="0" y="9779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03800" y="77724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03800" y="87249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023100" y="7937500"/>
            <a:ext cx="124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100"/>
              </a:spcBef>
            </a:pPr>
            <a:r>
              <a:rPr sz="3600" spc="-385" dirty="0">
                <a:latin typeface="Arial"/>
                <a:cs typeface="Arial"/>
              </a:rPr>
              <a:t>Phys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10400" y="7759700"/>
            <a:ext cx="0" cy="977900"/>
          </a:xfrm>
          <a:custGeom>
            <a:avLst/>
            <a:gdLst/>
            <a:ahLst/>
            <a:cxnLst/>
            <a:rect l="l" t="t" r="r" b="b"/>
            <a:pathLst>
              <a:path h="977900">
                <a:moveTo>
                  <a:pt x="0" y="0"/>
                </a:moveTo>
                <a:lnTo>
                  <a:pt x="0" y="9779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80400" y="7759700"/>
            <a:ext cx="0" cy="977900"/>
          </a:xfrm>
          <a:custGeom>
            <a:avLst/>
            <a:gdLst/>
            <a:ahLst/>
            <a:cxnLst/>
            <a:rect l="l" t="t" r="r" b="b"/>
            <a:pathLst>
              <a:path h="977900">
                <a:moveTo>
                  <a:pt x="0" y="0"/>
                </a:moveTo>
                <a:lnTo>
                  <a:pt x="0" y="9779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97700" y="77724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97700" y="87249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978900" y="7937500"/>
            <a:ext cx="124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100"/>
              </a:spcBef>
            </a:pPr>
            <a:r>
              <a:rPr sz="3600" spc="-385" dirty="0">
                <a:latin typeface="Arial"/>
                <a:cs typeface="Arial"/>
              </a:rPr>
              <a:t>Phys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966200" y="7759700"/>
            <a:ext cx="0" cy="977900"/>
          </a:xfrm>
          <a:custGeom>
            <a:avLst/>
            <a:gdLst/>
            <a:ahLst/>
            <a:cxnLst/>
            <a:rect l="l" t="t" r="r" b="b"/>
            <a:pathLst>
              <a:path h="977900">
                <a:moveTo>
                  <a:pt x="0" y="0"/>
                </a:moveTo>
                <a:lnTo>
                  <a:pt x="0" y="9779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236200" y="7759700"/>
            <a:ext cx="0" cy="977900"/>
          </a:xfrm>
          <a:custGeom>
            <a:avLst/>
            <a:gdLst/>
            <a:ahLst/>
            <a:cxnLst/>
            <a:rect l="l" t="t" r="r" b="b"/>
            <a:pathLst>
              <a:path h="977900">
                <a:moveTo>
                  <a:pt x="0" y="0"/>
                </a:moveTo>
                <a:lnTo>
                  <a:pt x="0" y="9779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53500" y="77724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53500" y="87249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368288" y="8231676"/>
            <a:ext cx="478790" cy="12700"/>
          </a:xfrm>
          <a:custGeom>
            <a:avLst/>
            <a:gdLst/>
            <a:ahLst/>
            <a:cxnLst/>
            <a:rect l="l" t="t" r="r" b="b"/>
            <a:pathLst>
              <a:path w="478790" h="12700">
                <a:moveTo>
                  <a:pt x="0" y="12592"/>
                </a:moveTo>
                <a:lnTo>
                  <a:pt x="25391" y="11924"/>
                </a:lnTo>
                <a:lnTo>
                  <a:pt x="453051" y="668"/>
                </a:lnTo>
                <a:lnTo>
                  <a:pt x="478442" y="0"/>
                </a:lnTo>
              </a:path>
            </a:pathLst>
          </a:custGeom>
          <a:ln w="508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765209" y="8127106"/>
            <a:ext cx="216535" cy="213360"/>
          </a:xfrm>
          <a:custGeom>
            <a:avLst/>
            <a:gdLst/>
            <a:ahLst/>
            <a:cxnLst/>
            <a:rect l="l" t="t" r="r" b="b"/>
            <a:pathLst>
              <a:path w="216534" h="213359">
                <a:moveTo>
                  <a:pt x="0" y="0"/>
                </a:moveTo>
                <a:lnTo>
                  <a:pt x="56128" y="105239"/>
                </a:lnTo>
                <a:lnTo>
                  <a:pt x="5614" y="213286"/>
                </a:lnTo>
                <a:lnTo>
                  <a:pt x="216094" y="101028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233714" y="8135555"/>
            <a:ext cx="216535" cy="213360"/>
          </a:xfrm>
          <a:custGeom>
            <a:avLst/>
            <a:gdLst/>
            <a:ahLst/>
            <a:cxnLst/>
            <a:rect l="l" t="t" r="r" b="b"/>
            <a:pathLst>
              <a:path w="216534" h="213359">
                <a:moveTo>
                  <a:pt x="210478" y="0"/>
                </a:moveTo>
                <a:lnTo>
                  <a:pt x="0" y="112256"/>
                </a:lnTo>
                <a:lnTo>
                  <a:pt x="216093" y="213286"/>
                </a:lnTo>
                <a:lnTo>
                  <a:pt x="159964" y="108046"/>
                </a:lnTo>
                <a:lnTo>
                  <a:pt x="210478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387082" y="8264214"/>
            <a:ext cx="463550" cy="13335"/>
          </a:xfrm>
          <a:custGeom>
            <a:avLst/>
            <a:gdLst/>
            <a:ahLst/>
            <a:cxnLst/>
            <a:rect l="l" t="t" r="r" b="b"/>
            <a:pathLst>
              <a:path w="463550" h="13334">
                <a:moveTo>
                  <a:pt x="0" y="0"/>
                </a:moveTo>
                <a:lnTo>
                  <a:pt x="25390" y="698"/>
                </a:lnTo>
                <a:lnTo>
                  <a:pt x="438012" y="12051"/>
                </a:lnTo>
                <a:lnTo>
                  <a:pt x="463403" y="12750"/>
                </a:lnTo>
              </a:path>
            </a:pathLst>
          </a:custGeom>
          <a:ln w="507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68842" y="8168159"/>
            <a:ext cx="216535" cy="213360"/>
          </a:xfrm>
          <a:custGeom>
            <a:avLst/>
            <a:gdLst/>
            <a:ahLst/>
            <a:cxnLst/>
            <a:rect l="l" t="t" r="r" b="b"/>
            <a:pathLst>
              <a:path w="216534" h="213359">
                <a:moveTo>
                  <a:pt x="5868" y="0"/>
                </a:moveTo>
                <a:lnTo>
                  <a:pt x="56253" y="108106"/>
                </a:lnTo>
                <a:lnTo>
                  <a:pt x="0" y="213278"/>
                </a:lnTo>
                <a:lnTo>
                  <a:pt x="216213" y="112508"/>
                </a:lnTo>
                <a:lnTo>
                  <a:pt x="5868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52513" y="8159741"/>
            <a:ext cx="216535" cy="213360"/>
          </a:xfrm>
          <a:custGeom>
            <a:avLst/>
            <a:gdLst/>
            <a:ahLst/>
            <a:cxnLst/>
            <a:rect l="l" t="t" r="r" b="b"/>
            <a:pathLst>
              <a:path w="216534" h="213359">
                <a:moveTo>
                  <a:pt x="216213" y="0"/>
                </a:moveTo>
                <a:lnTo>
                  <a:pt x="0" y="100770"/>
                </a:lnTo>
                <a:lnTo>
                  <a:pt x="210346" y="213278"/>
                </a:lnTo>
                <a:lnTo>
                  <a:pt x="159960" y="105172"/>
                </a:lnTo>
                <a:lnTo>
                  <a:pt x="216213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31320" y="8237061"/>
            <a:ext cx="458470" cy="6985"/>
          </a:xfrm>
          <a:custGeom>
            <a:avLst/>
            <a:gdLst/>
            <a:ahLst/>
            <a:cxnLst/>
            <a:rect l="l" t="t" r="r" b="b"/>
            <a:pathLst>
              <a:path w="458470" h="6984">
                <a:moveTo>
                  <a:pt x="-25400" y="3316"/>
                </a:moveTo>
                <a:lnTo>
                  <a:pt x="483303" y="3316"/>
                </a:lnTo>
              </a:path>
            </a:pathLst>
          </a:custGeom>
          <a:ln w="57433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08946" y="8135885"/>
            <a:ext cx="215265" cy="213360"/>
          </a:xfrm>
          <a:custGeom>
            <a:avLst/>
            <a:gdLst/>
            <a:ahLst/>
            <a:cxnLst/>
            <a:rect l="l" t="t" r="r" b="b"/>
            <a:pathLst>
              <a:path w="215265" h="213359">
                <a:moveTo>
                  <a:pt x="3091" y="0"/>
                </a:moveTo>
                <a:lnTo>
                  <a:pt x="54880" y="107441"/>
                </a:lnTo>
                <a:lnTo>
                  <a:pt x="0" y="213338"/>
                </a:lnTo>
                <a:lnTo>
                  <a:pt x="214882" y="109759"/>
                </a:lnTo>
                <a:lnTo>
                  <a:pt x="309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96714" y="8131533"/>
            <a:ext cx="215265" cy="213360"/>
          </a:xfrm>
          <a:custGeom>
            <a:avLst/>
            <a:gdLst/>
            <a:ahLst/>
            <a:cxnLst/>
            <a:rect l="l" t="t" r="r" b="b"/>
            <a:pathLst>
              <a:path w="215265" h="213359">
                <a:moveTo>
                  <a:pt x="214882" y="0"/>
                </a:moveTo>
                <a:lnTo>
                  <a:pt x="0" y="103578"/>
                </a:lnTo>
                <a:lnTo>
                  <a:pt x="211791" y="213338"/>
                </a:lnTo>
                <a:lnTo>
                  <a:pt x="160002" y="105896"/>
                </a:lnTo>
                <a:lnTo>
                  <a:pt x="214882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62832" y="8261033"/>
            <a:ext cx="412750" cy="1905"/>
          </a:xfrm>
          <a:custGeom>
            <a:avLst/>
            <a:gdLst/>
            <a:ahLst/>
            <a:cxnLst/>
            <a:rect l="l" t="t" r="r" b="b"/>
            <a:pathLst>
              <a:path w="412750" h="1904">
                <a:moveTo>
                  <a:pt x="-25400" y="800"/>
                </a:moveTo>
                <a:lnTo>
                  <a:pt x="438017" y="800"/>
                </a:lnTo>
              </a:path>
            </a:pathLst>
          </a:custGeom>
          <a:ln w="524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96297" y="815565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826" y="0"/>
                </a:moveTo>
                <a:lnTo>
                  <a:pt x="53752" y="106885"/>
                </a:lnTo>
                <a:lnTo>
                  <a:pt x="0" y="213358"/>
                </a:lnTo>
                <a:lnTo>
                  <a:pt x="213771" y="107506"/>
                </a:lnTo>
                <a:lnTo>
                  <a:pt x="82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28213" y="8154661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213772" y="0"/>
                </a:moveTo>
                <a:lnTo>
                  <a:pt x="0" y="105850"/>
                </a:lnTo>
                <a:lnTo>
                  <a:pt x="212944" y="213357"/>
                </a:lnTo>
                <a:lnTo>
                  <a:pt x="160018" y="106471"/>
                </a:lnTo>
                <a:lnTo>
                  <a:pt x="213772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19733" y="8261021"/>
            <a:ext cx="429895" cy="1905"/>
          </a:xfrm>
          <a:custGeom>
            <a:avLst/>
            <a:gdLst/>
            <a:ahLst/>
            <a:cxnLst/>
            <a:rect l="l" t="t" r="r" b="b"/>
            <a:pathLst>
              <a:path w="429894" h="1904">
                <a:moveTo>
                  <a:pt x="-25399" y="812"/>
                </a:moveTo>
                <a:lnTo>
                  <a:pt x="454912" y="812"/>
                </a:lnTo>
              </a:path>
            </a:pathLst>
          </a:custGeom>
          <a:ln w="524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70102" y="815567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4" h="213359">
                <a:moveTo>
                  <a:pt x="807" y="0"/>
                </a:moveTo>
                <a:lnTo>
                  <a:pt x="53743" y="106880"/>
                </a:lnTo>
                <a:lnTo>
                  <a:pt x="0" y="213357"/>
                </a:lnTo>
                <a:lnTo>
                  <a:pt x="213762" y="107486"/>
                </a:lnTo>
                <a:lnTo>
                  <a:pt x="807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85114" y="8154641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4" h="213359">
                <a:moveTo>
                  <a:pt x="213761" y="0"/>
                </a:moveTo>
                <a:lnTo>
                  <a:pt x="0" y="105871"/>
                </a:lnTo>
                <a:lnTo>
                  <a:pt x="212953" y="213358"/>
                </a:lnTo>
                <a:lnTo>
                  <a:pt x="160018" y="106476"/>
                </a:lnTo>
                <a:lnTo>
                  <a:pt x="21376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073400" y="6959600"/>
            <a:ext cx="124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3600" spc="-135" dirty="0">
                <a:latin typeface="Arial"/>
                <a:cs typeface="Arial"/>
              </a:rPr>
              <a:t>Link</a:t>
            </a:r>
            <a:endParaRPr sz="3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048000" y="67945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48000" y="77470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978900" y="6959600"/>
            <a:ext cx="124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3600" spc="-135" dirty="0">
                <a:latin typeface="Arial"/>
                <a:cs typeface="Arial"/>
              </a:rPr>
              <a:t>Link</a:t>
            </a:r>
            <a:endParaRPr sz="36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953500" y="67945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953500" y="77470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023100" y="6959600"/>
            <a:ext cx="124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3600" spc="-135" dirty="0">
                <a:latin typeface="Arial"/>
                <a:cs typeface="Arial"/>
              </a:rPr>
              <a:t>Link</a:t>
            </a:r>
            <a:endParaRPr sz="36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997700" y="67945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97700" y="77470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022850" y="6946900"/>
            <a:ext cx="124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100"/>
              </a:spcBef>
            </a:pPr>
            <a:r>
              <a:rPr sz="3600" spc="-135" dirty="0">
                <a:latin typeface="Arial"/>
                <a:cs typeface="Arial"/>
              </a:rPr>
              <a:t>Link</a:t>
            </a:r>
            <a:endParaRPr sz="36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991100" y="67818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91100" y="77343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519733" y="7270421"/>
            <a:ext cx="429895" cy="1905"/>
          </a:xfrm>
          <a:custGeom>
            <a:avLst/>
            <a:gdLst/>
            <a:ahLst/>
            <a:cxnLst/>
            <a:rect l="l" t="t" r="r" b="b"/>
            <a:pathLst>
              <a:path w="429894" h="1904">
                <a:moveTo>
                  <a:pt x="-25399" y="812"/>
                </a:moveTo>
                <a:lnTo>
                  <a:pt x="454912" y="812"/>
                </a:lnTo>
              </a:path>
            </a:pathLst>
          </a:custGeom>
          <a:ln w="5242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870102" y="716507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4" h="213359">
                <a:moveTo>
                  <a:pt x="807" y="0"/>
                </a:moveTo>
                <a:lnTo>
                  <a:pt x="53743" y="106880"/>
                </a:lnTo>
                <a:lnTo>
                  <a:pt x="0" y="213357"/>
                </a:lnTo>
                <a:lnTo>
                  <a:pt x="213762" y="107486"/>
                </a:lnTo>
                <a:lnTo>
                  <a:pt x="807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85114" y="7164041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4" h="213359">
                <a:moveTo>
                  <a:pt x="213761" y="0"/>
                </a:moveTo>
                <a:lnTo>
                  <a:pt x="0" y="105871"/>
                </a:lnTo>
                <a:lnTo>
                  <a:pt x="212953" y="213358"/>
                </a:lnTo>
                <a:lnTo>
                  <a:pt x="160018" y="106476"/>
                </a:lnTo>
                <a:lnTo>
                  <a:pt x="21376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393733" y="7270421"/>
            <a:ext cx="429895" cy="1905"/>
          </a:xfrm>
          <a:custGeom>
            <a:avLst/>
            <a:gdLst/>
            <a:ahLst/>
            <a:cxnLst/>
            <a:rect l="l" t="t" r="r" b="b"/>
            <a:pathLst>
              <a:path w="429895" h="1904">
                <a:moveTo>
                  <a:pt x="-25399" y="812"/>
                </a:moveTo>
                <a:lnTo>
                  <a:pt x="454912" y="812"/>
                </a:lnTo>
              </a:path>
            </a:pathLst>
          </a:custGeom>
          <a:ln w="5242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744102" y="716507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807" y="0"/>
                </a:moveTo>
                <a:lnTo>
                  <a:pt x="53743" y="106880"/>
                </a:lnTo>
                <a:lnTo>
                  <a:pt x="0" y="213357"/>
                </a:lnTo>
                <a:lnTo>
                  <a:pt x="213762" y="107486"/>
                </a:lnTo>
                <a:lnTo>
                  <a:pt x="807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259114" y="7164041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213761" y="0"/>
                </a:moveTo>
                <a:lnTo>
                  <a:pt x="0" y="105871"/>
                </a:lnTo>
                <a:lnTo>
                  <a:pt x="212954" y="213358"/>
                </a:lnTo>
                <a:lnTo>
                  <a:pt x="160018" y="106476"/>
                </a:lnTo>
                <a:lnTo>
                  <a:pt x="21376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99833" y="7257721"/>
            <a:ext cx="429895" cy="1905"/>
          </a:xfrm>
          <a:custGeom>
            <a:avLst/>
            <a:gdLst/>
            <a:ahLst/>
            <a:cxnLst/>
            <a:rect l="l" t="t" r="r" b="b"/>
            <a:pathLst>
              <a:path w="429895" h="1904">
                <a:moveTo>
                  <a:pt x="-25399" y="812"/>
                </a:moveTo>
                <a:lnTo>
                  <a:pt x="454912" y="812"/>
                </a:lnTo>
              </a:path>
            </a:pathLst>
          </a:custGeom>
          <a:ln w="5242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750202" y="715237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807" y="0"/>
                </a:moveTo>
                <a:lnTo>
                  <a:pt x="53743" y="106880"/>
                </a:lnTo>
                <a:lnTo>
                  <a:pt x="0" y="213357"/>
                </a:lnTo>
                <a:lnTo>
                  <a:pt x="213762" y="107486"/>
                </a:lnTo>
                <a:lnTo>
                  <a:pt x="807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265214" y="7151341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213761" y="0"/>
                </a:moveTo>
                <a:lnTo>
                  <a:pt x="0" y="105871"/>
                </a:lnTo>
                <a:lnTo>
                  <a:pt x="212954" y="213358"/>
                </a:lnTo>
                <a:lnTo>
                  <a:pt x="160018" y="106476"/>
                </a:lnTo>
                <a:lnTo>
                  <a:pt x="21376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405933" y="7232321"/>
            <a:ext cx="429895" cy="1905"/>
          </a:xfrm>
          <a:custGeom>
            <a:avLst/>
            <a:gdLst/>
            <a:ahLst/>
            <a:cxnLst/>
            <a:rect l="l" t="t" r="r" b="b"/>
            <a:pathLst>
              <a:path w="429895" h="1904">
                <a:moveTo>
                  <a:pt x="-25399" y="812"/>
                </a:moveTo>
                <a:lnTo>
                  <a:pt x="454912" y="812"/>
                </a:lnTo>
              </a:path>
            </a:pathLst>
          </a:custGeom>
          <a:ln w="5242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56302" y="712697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807" y="0"/>
                </a:moveTo>
                <a:lnTo>
                  <a:pt x="53743" y="106880"/>
                </a:lnTo>
                <a:lnTo>
                  <a:pt x="0" y="213357"/>
                </a:lnTo>
                <a:lnTo>
                  <a:pt x="213762" y="107486"/>
                </a:lnTo>
                <a:lnTo>
                  <a:pt x="807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271314" y="7125941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213761" y="0"/>
                </a:moveTo>
                <a:lnTo>
                  <a:pt x="0" y="105871"/>
                </a:lnTo>
                <a:lnTo>
                  <a:pt x="212954" y="213358"/>
                </a:lnTo>
                <a:lnTo>
                  <a:pt x="160018" y="106476"/>
                </a:lnTo>
                <a:lnTo>
                  <a:pt x="21376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450133" y="7270421"/>
            <a:ext cx="429895" cy="1905"/>
          </a:xfrm>
          <a:custGeom>
            <a:avLst/>
            <a:gdLst/>
            <a:ahLst/>
            <a:cxnLst/>
            <a:rect l="l" t="t" r="r" b="b"/>
            <a:pathLst>
              <a:path w="429895" h="1904">
                <a:moveTo>
                  <a:pt x="-25399" y="812"/>
                </a:moveTo>
                <a:lnTo>
                  <a:pt x="454912" y="812"/>
                </a:lnTo>
              </a:path>
            </a:pathLst>
          </a:custGeom>
          <a:ln w="5242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800502" y="716507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807" y="0"/>
                </a:moveTo>
                <a:lnTo>
                  <a:pt x="53743" y="106880"/>
                </a:lnTo>
                <a:lnTo>
                  <a:pt x="0" y="213357"/>
                </a:lnTo>
                <a:lnTo>
                  <a:pt x="213762" y="107486"/>
                </a:lnTo>
                <a:lnTo>
                  <a:pt x="807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315514" y="7164041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213761" y="0"/>
                </a:moveTo>
                <a:lnTo>
                  <a:pt x="0" y="105871"/>
                </a:lnTo>
                <a:lnTo>
                  <a:pt x="212954" y="213358"/>
                </a:lnTo>
                <a:lnTo>
                  <a:pt x="160018" y="106476"/>
                </a:lnTo>
                <a:lnTo>
                  <a:pt x="21376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3238500" y="3048000"/>
            <a:ext cx="9207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45" dirty="0">
                <a:latin typeface="Arial"/>
                <a:cs typeface="Arial"/>
              </a:rPr>
              <a:t>Sw</a:t>
            </a:r>
            <a:r>
              <a:rPr sz="4200" spc="-240" dirty="0">
                <a:latin typeface="Arial"/>
                <a:cs typeface="Arial"/>
              </a:rPr>
              <a:t>1</a:t>
            </a:r>
            <a:endParaRPr sz="42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144000" y="3048000"/>
            <a:ext cx="9207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45" dirty="0">
                <a:latin typeface="Arial"/>
                <a:cs typeface="Arial"/>
              </a:rPr>
              <a:t>Sw</a:t>
            </a:r>
            <a:r>
              <a:rPr sz="4200" spc="-240" dirty="0">
                <a:latin typeface="Arial"/>
                <a:cs typeface="Arial"/>
              </a:rPr>
              <a:t>2</a:t>
            </a:r>
            <a:endParaRPr sz="42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143500" y="3009900"/>
            <a:ext cx="10033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0" dirty="0">
                <a:latin typeface="Arial"/>
                <a:cs typeface="Arial"/>
              </a:rPr>
              <a:t>Rtr1</a:t>
            </a:r>
            <a:endParaRPr sz="42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137400" y="3009900"/>
            <a:ext cx="10033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0" dirty="0">
                <a:latin typeface="Arial"/>
                <a:cs typeface="Arial"/>
              </a:rPr>
              <a:t>Rtr2</a:t>
            </a:r>
            <a:endParaRPr sz="42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206500" y="1968500"/>
            <a:ext cx="10922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175000" y="1739900"/>
            <a:ext cx="9652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131300" y="1816100"/>
            <a:ext cx="9652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366873" y="1683578"/>
            <a:ext cx="544232" cy="12755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016500" y="2075410"/>
            <a:ext cx="1181100" cy="4769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48500" y="2075410"/>
            <a:ext cx="1181100" cy="4769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643054" y="1372525"/>
            <a:ext cx="8373109" cy="640080"/>
          </a:xfrm>
          <a:custGeom>
            <a:avLst/>
            <a:gdLst/>
            <a:ahLst/>
            <a:cxnLst/>
            <a:rect l="l" t="t" r="r" b="b"/>
            <a:pathLst>
              <a:path w="8373109" h="640080">
                <a:moveTo>
                  <a:pt x="0" y="443638"/>
                </a:moveTo>
                <a:lnTo>
                  <a:pt x="73698" y="395107"/>
                </a:lnTo>
                <a:lnTo>
                  <a:pt x="116909" y="369613"/>
                </a:lnTo>
                <a:lnTo>
                  <a:pt x="160591" y="344977"/>
                </a:lnTo>
                <a:lnTo>
                  <a:pt x="204733" y="321204"/>
                </a:lnTo>
                <a:lnTo>
                  <a:pt x="249321" y="298301"/>
                </a:lnTo>
                <a:lnTo>
                  <a:pt x="294342" y="276273"/>
                </a:lnTo>
                <a:lnTo>
                  <a:pt x="339783" y="255128"/>
                </a:lnTo>
                <a:lnTo>
                  <a:pt x="385632" y="234870"/>
                </a:lnTo>
                <a:lnTo>
                  <a:pt x="431876" y="215506"/>
                </a:lnTo>
                <a:lnTo>
                  <a:pt x="478501" y="197043"/>
                </a:lnTo>
                <a:lnTo>
                  <a:pt x="525494" y="179486"/>
                </a:lnTo>
                <a:lnTo>
                  <a:pt x="572844" y="162842"/>
                </a:lnTo>
                <a:lnTo>
                  <a:pt x="620536" y="147116"/>
                </a:lnTo>
                <a:lnTo>
                  <a:pt x="668558" y="132316"/>
                </a:lnTo>
                <a:lnTo>
                  <a:pt x="716897" y="118447"/>
                </a:lnTo>
                <a:lnTo>
                  <a:pt x="765540" y="105515"/>
                </a:lnTo>
                <a:lnTo>
                  <a:pt x="814474" y="93527"/>
                </a:lnTo>
                <a:lnTo>
                  <a:pt x="863686" y="82489"/>
                </a:lnTo>
                <a:lnTo>
                  <a:pt x="912747" y="72478"/>
                </a:lnTo>
                <a:lnTo>
                  <a:pt x="961901" y="63405"/>
                </a:lnTo>
                <a:lnTo>
                  <a:pt x="1011142" y="55235"/>
                </a:lnTo>
                <a:lnTo>
                  <a:pt x="1060466" y="47933"/>
                </a:lnTo>
                <a:lnTo>
                  <a:pt x="1109869" y="41466"/>
                </a:lnTo>
                <a:lnTo>
                  <a:pt x="1159347" y="35799"/>
                </a:lnTo>
                <a:lnTo>
                  <a:pt x="1208895" y="30898"/>
                </a:lnTo>
                <a:lnTo>
                  <a:pt x="1258509" y="26728"/>
                </a:lnTo>
                <a:lnTo>
                  <a:pt x="1308184" y="23255"/>
                </a:lnTo>
                <a:lnTo>
                  <a:pt x="1357917" y="20445"/>
                </a:lnTo>
                <a:lnTo>
                  <a:pt x="1407702" y="18264"/>
                </a:lnTo>
                <a:lnTo>
                  <a:pt x="1457536" y="16677"/>
                </a:lnTo>
                <a:lnTo>
                  <a:pt x="1507415" y="15651"/>
                </a:lnTo>
                <a:lnTo>
                  <a:pt x="1557333" y="15150"/>
                </a:lnTo>
                <a:lnTo>
                  <a:pt x="1607286" y="15140"/>
                </a:lnTo>
                <a:lnTo>
                  <a:pt x="1657271" y="15588"/>
                </a:lnTo>
                <a:lnTo>
                  <a:pt x="1707282" y="16458"/>
                </a:lnTo>
                <a:lnTo>
                  <a:pt x="1757316" y="17717"/>
                </a:lnTo>
                <a:lnTo>
                  <a:pt x="1807368" y="19331"/>
                </a:lnTo>
                <a:lnTo>
                  <a:pt x="1857434" y="21264"/>
                </a:lnTo>
                <a:lnTo>
                  <a:pt x="1907510" y="23484"/>
                </a:lnTo>
                <a:lnTo>
                  <a:pt x="1957591" y="25954"/>
                </a:lnTo>
                <a:lnTo>
                  <a:pt x="2007672" y="28642"/>
                </a:lnTo>
                <a:lnTo>
                  <a:pt x="2057750" y="31513"/>
                </a:lnTo>
                <a:lnTo>
                  <a:pt x="2107820" y="34533"/>
                </a:lnTo>
                <a:lnTo>
                  <a:pt x="2157878" y="37666"/>
                </a:lnTo>
                <a:lnTo>
                  <a:pt x="2207919" y="40880"/>
                </a:lnTo>
                <a:lnTo>
                  <a:pt x="2257939" y="44140"/>
                </a:lnTo>
                <a:lnTo>
                  <a:pt x="2307934" y="47411"/>
                </a:lnTo>
                <a:lnTo>
                  <a:pt x="2357900" y="50659"/>
                </a:lnTo>
                <a:lnTo>
                  <a:pt x="2408303" y="53882"/>
                </a:lnTo>
                <a:lnTo>
                  <a:pt x="2458711" y="57042"/>
                </a:lnTo>
                <a:lnTo>
                  <a:pt x="2509124" y="60137"/>
                </a:lnTo>
                <a:lnTo>
                  <a:pt x="2559543" y="63164"/>
                </a:lnTo>
                <a:lnTo>
                  <a:pt x="2609966" y="66122"/>
                </a:lnTo>
                <a:lnTo>
                  <a:pt x="2660393" y="69009"/>
                </a:lnTo>
                <a:lnTo>
                  <a:pt x="2710825" y="71821"/>
                </a:lnTo>
                <a:lnTo>
                  <a:pt x="2761261" y="74558"/>
                </a:lnTo>
                <a:lnTo>
                  <a:pt x="2811701" y="77218"/>
                </a:lnTo>
                <a:lnTo>
                  <a:pt x="2862145" y="79798"/>
                </a:lnTo>
                <a:lnTo>
                  <a:pt x="2912592" y="82296"/>
                </a:lnTo>
                <a:lnTo>
                  <a:pt x="2963042" y="84710"/>
                </a:lnTo>
                <a:lnTo>
                  <a:pt x="3013496" y="87039"/>
                </a:lnTo>
                <a:lnTo>
                  <a:pt x="3063952" y="89280"/>
                </a:lnTo>
                <a:lnTo>
                  <a:pt x="3114412" y="91430"/>
                </a:lnTo>
                <a:lnTo>
                  <a:pt x="3164873" y="93489"/>
                </a:lnTo>
                <a:lnTo>
                  <a:pt x="3215337" y="95454"/>
                </a:lnTo>
                <a:lnTo>
                  <a:pt x="3265803" y="97323"/>
                </a:lnTo>
                <a:lnTo>
                  <a:pt x="3316271" y="99094"/>
                </a:lnTo>
                <a:lnTo>
                  <a:pt x="3366741" y="100765"/>
                </a:lnTo>
                <a:lnTo>
                  <a:pt x="3417212" y="102333"/>
                </a:lnTo>
                <a:lnTo>
                  <a:pt x="3467685" y="103798"/>
                </a:lnTo>
                <a:lnTo>
                  <a:pt x="3518159" y="105156"/>
                </a:lnTo>
                <a:lnTo>
                  <a:pt x="3568633" y="106406"/>
                </a:lnTo>
                <a:lnTo>
                  <a:pt x="3619108" y="107545"/>
                </a:lnTo>
                <a:lnTo>
                  <a:pt x="3669584" y="108573"/>
                </a:lnTo>
                <a:lnTo>
                  <a:pt x="3720060" y="109485"/>
                </a:lnTo>
                <a:lnTo>
                  <a:pt x="3770536" y="110282"/>
                </a:lnTo>
                <a:lnTo>
                  <a:pt x="3821012" y="110960"/>
                </a:lnTo>
                <a:lnTo>
                  <a:pt x="3871488" y="111517"/>
                </a:lnTo>
                <a:lnTo>
                  <a:pt x="3921963" y="111952"/>
                </a:lnTo>
                <a:lnTo>
                  <a:pt x="3972438" y="112262"/>
                </a:lnTo>
                <a:lnTo>
                  <a:pt x="4022911" y="112445"/>
                </a:lnTo>
                <a:lnTo>
                  <a:pt x="4073384" y="112500"/>
                </a:lnTo>
                <a:lnTo>
                  <a:pt x="4123855" y="112424"/>
                </a:lnTo>
                <a:lnTo>
                  <a:pt x="4174324" y="112216"/>
                </a:lnTo>
                <a:lnTo>
                  <a:pt x="4224792" y="111872"/>
                </a:lnTo>
                <a:lnTo>
                  <a:pt x="4275258" y="111392"/>
                </a:lnTo>
                <a:lnTo>
                  <a:pt x="4325722" y="110772"/>
                </a:lnTo>
                <a:lnTo>
                  <a:pt x="4376183" y="110012"/>
                </a:lnTo>
                <a:lnTo>
                  <a:pt x="4426642" y="109109"/>
                </a:lnTo>
                <a:lnTo>
                  <a:pt x="4477099" y="108060"/>
                </a:lnTo>
                <a:lnTo>
                  <a:pt x="4527552" y="106865"/>
                </a:lnTo>
                <a:lnTo>
                  <a:pt x="4578002" y="105520"/>
                </a:lnTo>
                <a:lnTo>
                  <a:pt x="4628449" y="104025"/>
                </a:lnTo>
                <a:lnTo>
                  <a:pt x="4678892" y="102376"/>
                </a:lnTo>
                <a:lnTo>
                  <a:pt x="4729332" y="100572"/>
                </a:lnTo>
                <a:lnTo>
                  <a:pt x="4779767" y="98610"/>
                </a:lnTo>
                <a:lnTo>
                  <a:pt x="4830199" y="96489"/>
                </a:lnTo>
                <a:lnTo>
                  <a:pt x="4880626" y="94207"/>
                </a:lnTo>
                <a:lnTo>
                  <a:pt x="4931049" y="91762"/>
                </a:lnTo>
                <a:lnTo>
                  <a:pt x="4981466" y="89151"/>
                </a:lnTo>
                <a:lnTo>
                  <a:pt x="5031879" y="86372"/>
                </a:lnTo>
                <a:lnTo>
                  <a:pt x="5082287" y="83424"/>
                </a:lnTo>
                <a:lnTo>
                  <a:pt x="5132689" y="80304"/>
                </a:lnTo>
                <a:lnTo>
                  <a:pt x="5183086" y="77011"/>
                </a:lnTo>
                <a:lnTo>
                  <a:pt x="5233477" y="73542"/>
                </a:lnTo>
                <a:lnTo>
                  <a:pt x="5284343" y="69866"/>
                </a:lnTo>
                <a:lnTo>
                  <a:pt x="5335220" y="66038"/>
                </a:lnTo>
                <a:lnTo>
                  <a:pt x="5386107" y="62086"/>
                </a:lnTo>
                <a:lnTo>
                  <a:pt x="5437002" y="58038"/>
                </a:lnTo>
                <a:lnTo>
                  <a:pt x="5487905" y="53922"/>
                </a:lnTo>
                <a:lnTo>
                  <a:pt x="5538815" y="49766"/>
                </a:lnTo>
                <a:lnTo>
                  <a:pt x="5589729" y="45598"/>
                </a:lnTo>
                <a:lnTo>
                  <a:pt x="5640648" y="41446"/>
                </a:lnTo>
                <a:lnTo>
                  <a:pt x="5691569" y="37338"/>
                </a:lnTo>
                <a:lnTo>
                  <a:pt x="5742491" y="33301"/>
                </a:lnTo>
                <a:lnTo>
                  <a:pt x="5793413" y="29365"/>
                </a:lnTo>
                <a:lnTo>
                  <a:pt x="5844334" y="25556"/>
                </a:lnTo>
                <a:lnTo>
                  <a:pt x="5895253" y="21903"/>
                </a:lnTo>
                <a:lnTo>
                  <a:pt x="5946168" y="18434"/>
                </a:lnTo>
                <a:lnTo>
                  <a:pt x="5997078" y="15176"/>
                </a:lnTo>
                <a:lnTo>
                  <a:pt x="6047982" y="12159"/>
                </a:lnTo>
                <a:lnTo>
                  <a:pt x="6098879" y="9408"/>
                </a:lnTo>
                <a:lnTo>
                  <a:pt x="6149767" y="6954"/>
                </a:lnTo>
                <a:lnTo>
                  <a:pt x="6200645" y="4823"/>
                </a:lnTo>
                <a:lnTo>
                  <a:pt x="6251512" y="3043"/>
                </a:lnTo>
                <a:lnTo>
                  <a:pt x="6302367" y="1643"/>
                </a:lnTo>
                <a:lnTo>
                  <a:pt x="6353208" y="650"/>
                </a:lnTo>
                <a:lnTo>
                  <a:pt x="6404035" y="93"/>
                </a:lnTo>
                <a:lnTo>
                  <a:pt x="6454845" y="0"/>
                </a:lnTo>
                <a:lnTo>
                  <a:pt x="6505638" y="397"/>
                </a:lnTo>
                <a:lnTo>
                  <a:pt x="6556412" y="1314"/>
                </a:lnTo>
                <a:lnTo>
                  <a:pt x="6607167" y="2778"/>
                </a:lnTo>
                <a:lnTo>
                  <a:pt x="6657900" y="4818"/>
                </a:lnTo>
                <a:lnTo>
                  <a:pt x="6708612" y="7461"/>
                </a:lnTo>
                <a:lnTo>
                  <a:pt x="6759299" y="10735"/>
                </a:lnTo>
                <a:lnTo>
                  <a:pt x="6809962" y="14668"/>
                </a:lnTo>
                <a:lnTo>
                  <a:pt x="6860599" y="19288"/>
                </a:lnTo>
                <a:lnTo>
                  <a:pt x="6911209" y="24624"/>
                </a:lnTo>
                <a:lnTo>
                  <a:pt x="6961791" y="30702"/>
                </a:lnTo>
                <a:lnTo>
                  <a:pt x="7012342" y="37552"/>
                </a:lnTo>
                <a:lnTo>
                  <a:pt x="7061904" y="45051"/>
                </a:lnTo>
                <a:lnTo>
                  <a:pt x="7111320" y="53324"/>
                </a:lnTo>
                <a:lnTo>
                  <a:pt x="7160575" y="62380"/>
                </a:lnTo>
                <a:lnTo>
                  <a:pt x="7209651" y="72226"/>
                </a:lnTo>
                <a:lnTo>
                  <a:pt x="7258530" y="82870"/>
                </a:lnTo>
                <a:lnTo>
                  <a:pt x="7307196" y="94320"/>
                </a:lnTo>
                <a:lnTo>
                  <a:pt x="7355632" y="106584"/>
                </a:lnTo>
                <a:lnTo>
                  <a:pt x="7403821" y="119670"/>
                </a:lnTo>
                <a:lnTo>
                  <a:pt x="7451745" y="133586"/>
                </a:lnTo>
                <a:lnTo>
                  <a:pt x="7499388" y="148339"/>
                </a:lnTo>
                <a:lnTo>
                  <a:pt x="7546732" y="163939"/>
                </a:lnTo>
                <a:lnTo>
                  <a:pt x="7593761" y="180391"/>
                </a:lnTo>
                <a:lnTo>
                  <a:pt x="7640456" y="197705"/>
                </a:lnTo>
                <a:lnTo>
                  <a:pt x="7686802" y="215888"/>
                </a:lnTo>
                <a:lnTo>
                  <a:pt x="7732781" y="234949"/>
                </a:lnTo>
                <a:lnTo>
                  <a:pt x="7778376" y="254894"/>
                </a:lnTo>
                <a:lnTo>
                  <a:pt x="7823571" y="275733"/>
                </a:lnTo>
                <a:lnTo>
                  <a:pt x="7868346" y="297472"/>
                </a:lnTo>
                <a:lnTo>
                  <a:pt x="7912687" y="320120"/>
                </a:lnTo>
                <a:lnTo>
                  <a:pt x="7956576" y="343685"/>
                </a:lnTo>
                <a:lnTo>
                  <a:pt x="7999995" y="368175"/>
                </a:lnTo>
                <a:lnTo>
                  <a:pt x="8042928" y="393597"/>
                </a:lnTo>
                <a:lnTo>
                  <a:pt x="8085357" y="419960"/>
                </a:lnTo>
                <a:lnTo>
                  <a:pt x="8127265" y="447270"/>
                </a:lnTo>
                <a:lnTo>
                  <a:pt x="8168636" y="475537"/>
                </a:lnTo>
                <a:lnTo>
                  <a:pt x="8214175" y="508250"/>
                </a:lnTo>
                <a:lnTo>
                  <a:pt x="8258855" y="542074"/>
                </a:lnTo>
                <a:lnTo>
                  <a:pt x="8302654" y="576990"/>
                </a:lnTo>
                <a:lnTo>
                  <a:pt x="8345555" y="612983"/>
                </a:lnTo>
                <a:lnTo>
                  <a:pt x="8372687" y="639756"/>
                </a:lnTo>
              </a:path>
            </a:pathLst>
          </a:custGeom>
          <a:ln w="762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881579" y="1877042"/>
            <a:ext cx="324485" cy="322580"/>
          </a:xfrm>
          <a:custGeom>
            <a:avLst/>
            <a:gdLst/>
            <a:ahLst/>
            <a:cxnLst/>
            <a:rect l="l" t="t" r="r" b="b"/>
            <a:pathLst>
              <a:path w="324484" h="322580">
                <a:moveTo>
                  <a:pt x="214085" y="0"/>
                </a:moveTo>
                <a:lnTo>
                  <a:pt x="0" y="216957"/>
                </a:lnTo>
                <a:lnTo>
                  <a:pt x="323999" y="322563"/>
                </a:lnTo>
                <a:lnTo>
                  <a:pt x="21408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26241" y="1670082"/>
            <a:ext cx="336550" cy="301625"/>
          </a:xfrm>
          <a:custGeom>
            <a:avLst/>
            <a:gdLst/>
            <a:ahLst/>
            <a:cxnLst/>
            <a:rect l="l" t="t" r="r" b="b"/>
            <a:pathLst>
              <a:path w="336550" h="301625">
                <a:moveTo>
                  <a:pt x="159038" y="0"/>
                </a:moveTo>
                <a:lnTo>
                  <a:pt x="0" y="301388"/>
                </a:lnTo>
                <a:lnTo>
                  <a:pt x="336534" y="247787"/>
                </a:lnTo>
                <a:lnTo>
                  <a:pt x="15903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83" name="object 83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9500" y="317500"/>
            <a:ext cx="575691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9" dirty="0"/>
              <a:t>Layering, </a:t>
            </a:r>
            <a:r>
              <a:rPr spc="-505" dirty="0"/>
              <a:t>Take</a:t>
            </a:r>
            <a:r>
              <a:rPr spc="-220" dirty="0"/>
              <a:t> </a:t>
            </a:r>
            <a:r>
              <a:rPr spc="-700" dirty="0"/>
              <a:t>2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17600" y="3797300"/>
          <a:ext cx="1308100" cy="497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App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270" dirty="0">
                          <a:latin typeface="Arial"/>
                          <a:cs typeface="Arial"/>
                        </a:rPr>
                        <a:t>Trans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40" dirty="0">
                          <a:latin typeface="Arial"/>
                          <a:cs typeface="Arial"/>
                        </a:rPr>
                        <a:t>Net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385" dirty="0">
                          <a:latin typeface="Arial"/>
                          <a:cs typeface="Arial"/>
                        </a:rPr>
                        <a:t>Phys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09700" y="3048000"/>
            <a:ext cx="7016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880" dirty="0">
                <a:latin typeface="Arial"/>
                <a:cs typeface="Arial"/>
              </a:rPr>
              <a:t>S</a:t>
            </a:r>
            <a:r>
              <a:rPr sz="4200" spc="155" dirty="0">
                <a:latin typeface="Arial"/>
                <a:cs typeface="Arial"/>
              </a:rPr>
              <a:t>r</a:t>
            </a:r>
            <a:r>
              <a:rPr sz="4200" spc="-265" dirty="0">
                <a:latin typeface="Arial"/>
                <a:cs typeface="Arial"/>
              </a:rPr>
              <a:t>c</a:t>
            </a:r>
            <a:endParaRPr sz="4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985500" y="3759200"/>
          <a:ext cx="1308100" cy="497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App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270" dirty="0">
                          <a:latin typeface="Arial"/>
                          <a:cs typeface="Arial"/>
                        </a:rPr>
                        <a:t>Trans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40" dirty="0">
                          <a:latin typeface="Arial"/>
                          <a:cs typeface="Arial"/>
                        </a:rPr>
                        <a:t>Net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385" dirty="0">
                          <a:latin typeface="Arial"/>
                          <a:cs typeface="Arial"/>
                        </a:rPr>
                        <a:t>Phys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226800" y="3009900"/>
            <a:ext cx="8083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20" dirty="0">
                <a:latin typeface="Arial"/>
                <a:cs typeface="Arial"/>
              </a:rPr>
              <a:t>D</a:t>
            </a:r>
            <a:r>
              <a:rPr sz="4200" spc="-160" dirty="0">
                <a:latin typeface="Arial"/>
                <a:cs typeface="Arial"/>
              </a:rPr>
              <a:t>s</a:t>
            </a:r>
            <a:r>
              <a:rPr sz="4200" spc="229" dirty="0">
                <a:latin typeface="Arial"/>
                <a:cs typeface="Arial"/>
              </a:rPr>
              <a:t>t</a:t>
            </a:r>
            <a:endParaRPr sz="4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0" y="7937500"/>
            <a:ext cx="124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100"/>
              </a:spcBef>
            </a:pPr>
            <a:r>
              <a:rPr sz="3600" spc="-385" dirty="0">
                <a:latin typeface="Arial"/>
                <a:cs typeface="Arial"/>
              </a:rPr>
              <a:t>Phys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60700" y="7759700"/>
            <a:ext cx="0" cy="977900"/>
          </a:xfrm>
          <a:custGeom>
            <a:avLst/>
            <a:gdLst/>
            <a:ahLst/>
            <a:cxnLst/>
            <a:rect l="l" t="t" r="r" b="b"/>
            <a:pathLst>
              <a:path h="977900">
                <a:moveTo>
                  <a:pt x="0" y="0"/>
                </a:moveTo>
                <a:lnTo>
                  <a:pt x="0" y="9779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30700" y="7759700"/>
            <a:ext cx="0" cy="977900"/>
          </a:xfrm>
          <a:custGeom>
            <a:avLst/>
            <a:gdLst/>
            <a:ahLst/>
            <a:cxnLst/>
            <a:rect l="l" t="t" r="r" b="b"/>
            <a:pathLst>
              <a:path h="977900">
                <a:moveTo>
                  <a:pt x="0" y="0"/>
                </a:moveTo>
                <a:lnTo>
                  <a:pt x="0" y="9779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8000" y="77724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0" y="87249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023100" y="7937500"/>
            <a:ext cx="124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100"/>
              </a:spcBef>
            </a:pPr>
            <a:r>
              <a:rPr sz="3600" spc="-385" dirty="0">
                <a:latin typeface="Arial"/>
                <a:cs typeface="Arial"/>
              </a:rPr>
              <a:t>Phys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10400" y="7759700"/>
            <a:ext cx="0" cy="977900"/>
          </a:xfrm>
          <a:custGeom>
            <a:avLst/>
            <a:gdLst/>
            <a:ahLst/>
            <a:cxnLst/>
            <a:rect l="l" t="t" r="r" b="b"/>
            <a:pathLst>
              <a:path h="977900">
                <a:moveTo>
                  <a:pt x="0" y="0"/>
                </a:moveTo>
                <a:lnTo>
                  <a:pt x="0" y="9779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80400" y="7759700"/>
            <a:ext cx="0" cy="977900"/>
          </a:xfrm>
          <a:custGeom>
            <a:avLst/>
            <a:gdLst/>
            <a:ahLst/>
            <a:cxnLst/>
            <a:rect l="l" t="t" r="r" b="b"/>
            <a:pathLst>
              <a:path h="977900">
                <a:moveTo>
                  <a:pt x="0" y="0"/>
                </a:moveTo>
                <a:lnTo>
                  <a:pt x="0" y="9779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97700" y="77724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97700" y="87249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978900" y="7937500"/>
            <a:ext cx="124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100"/>
              </a:spcBef>
            </a:pPr>
            <a:r>
              <a:rPr sz="3600" spc="-385" dirty="0">
                <a:latin typeface="Arial"/>
                <a:cs typeface="Arial"/>
              </a:rPr>
              <a:t>Phys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966200" y="7759700"/>
            <a:ext cx="0" cy="977900"/>
          </a:xfrm>
          <a:custGeom>
            <a:avLst/>
            <a:gdLst/>
            <a:ahLst/>
            <a:cxnLst/>
            <a:rect l="l" t="t" r="r" b="b"/>
            <a:pathLst>
              <a:path h="977900">
                <a:moveTo>
                  <a:pt x="0" y="0"/>
                </a:moveTo>
                <a:lnTo>
                  <a:pt x="0" y="9779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236200" y="7759700"/>
            <a:ext cx="0" cy="977900"/>
          </a:xfrm>
          <a:custGeom>
            <a:avLst/>
            <a:gdLst/>
            <a:ahLst/>
            <a:cxnLst/>
            <a:rect l="l" t="t" r="r" b="b"/>
            <a:pathLst>
              <a:path h="977900">
                <a:moveTo>
                  <a:pt x="0" y="0"/>
                </a:moveTo>
                <a:lnTo>
                  <a:pt x="0" y="9779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53500" y="77724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53500" y="87249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368288" y="8231676"/>
            <a:ext cx="478790" cy="12700"/>
          </a:xfrm>
          <a:custGeom>
            <a:avLst/>
            <a:gdLst/>
            <a:ahLst/>
            <a:cxnLst/>
            <a:rect l="l" t="t" r="r" b="b"/>
            <a:pathLst>
              <a:path w="478790" h="12700">
                <a:moveTo>
                  <a:pt x="0" y="12592"/>
                </a:moveTo>
                <a:lnTo>
                  <a:pt x="25391" y="11924"/>
                </a:lnTo>
                <a:lnTo>
                  <a:pt x="453051" y="668"/>
                </a:lnTo>
                <a:lnTo>
                  <a:pt x="478442" y="0"/>
                </a:lnTo>
              </a:path>
            </a:pathLst>
          </a:custGeom>
          <a:ln w="508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765209" y="8127106"/>
            <a:ext cx="216535" cy="213360"/>
          </a:xfrm>
          <a:custGeom>
            <a:avLst/>
            <a:gdLst/>
            <a:ahLst/>
            <a:cxnLst/>
            <a:rect l="l" t="t" r="r" b="b"/>
            <a:pathLst>
              <a:path w="216534" h="213359">
                <a:moveTo>
                  <a:pt x="0" y="0"/>
                </a:moveTo>
                <a:lnTo>
                  <a:pt x="56128" y="105239"/>
                </a:lnTo>
                <a:lnTo>
                  <a:pt x="5614" y="213286"/>
                </a:lnTo>
                <a:lnTo>
                  <a:pt x="216094" y="101028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233714" y="8135555"/>
            <a:ext cx="216535" cy="213360"/>
          </a:xfrm>
          <a:custGeom>
            <a:avLst/>
            <a:gdLst/>
            <a:ahLst/>
            <a:cxnLst/>
            <a:rect l="l" t="t" r="r" b="b"/>
            <a:pathLst>
              <a:path w="216534" h="213359">
                <a:moveTo>
                  <a:pt x="210478" y="0"/>
                </a:moveTo>
                <a:lnTo>
                  <a:pt x="0" y="112256"/>
                </a:lnTo>
                <a:lnTo>
                  <a:pt x="216093" y="213286"/>
                </a:lnTo>
                <a:lnTo>
                  <a:pt x="159964" y="108046"/>
                </a:lnTo>
                <a:lnTo>
                  <a:pt x="210478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87082" y="8264214"/>
            <a:ext cx="463550" cy="13335"/>
          </a:xfrm>
          <a:custGeom>
            <a:avLst/>
            <a:gdLst/>
            <a:ahLst/>
            <a:cxnLst/>
            <a:rect l="l" t="t" r="r" b="b"/>
            <a:pathLst>
              <a:path w="463550" h="13334">
                <a:moveTo>
                  <a:pt x="0" y="0"/>
                </a:moveTo>
                <a:lnTo>
                  <a:pt x="25390" y="698"/>
                </a:lnTo>
                <a:lnTo>
                  <a:pt x="438012" y="12051"/>
                </a:lnTo>
                <a:lnTo>
                  <a:pt x="463403" y="12750"/>
                </a:lnTo>
              </a:path>
            </a:pathLst>
          </a:custGeom>
          <a:ln w="507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68842" y="8168159"/>
            <a:ext cx="216535" cy="213360"/>
          </a:xfrm>
          <a:custGeom>
            <a:avLst/>
            <a:gdLst/>
            <a:ahLst/>
            <a:cxnLst/>
            <a:rect l="l" t="t" r="r" b="b"/>
            <a:pathLst>
              <a:path w="216534" h="213359">
                <a:moveTo>
                  <a:pt x="5868" y="0"/>
                </a:moveTo>
                <a:lnTo>
                  <a:pt x="56253" y="108106"/>
                </a:lnTo>
                <a:lnTo>
                  <a:pt x="0" y="213278"/>
                </a:lnTo>
                <a:lnTo>
                  <a:pt x="216213" y="112508"/>
                </a:lnTo>
                <a:lnTo>
                  <a:pt x="5868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52513" y="8159741"/>
            <a:ext cx="216535" cy="213360"/>
          </a:xfrm>
          <a:custGeom>
            <a:avLst/>
            <a:gdLst/>
            <a:ahLst/>
            <a:cxnLst/>
            <a:rect l="l" t="t" r="r" b="b"/>
            <a:pathLst>
              <a:path w="216534" h="213359">
                <a:moveTo>
                  <a:pt x="216213" y="0"/>
                </a:moveTo>
                <a:lnTo>
                  <a:pt x="0" y="100770"/>
                </a:lnTo>
                <a:lnTo>
                  <a:pt x="210346" y="213278"/>
                </a:lnTo>
                <a:lnTo>
                  <a:pt x="159960" y="105172"/>
                </a:lnTo>
                <a:lnTo>
                  <a:pt x="216213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31320" y="8237061"/>
            <a:ext cx="458470" cy="6985"/>
          </a:xfrm>
          <a:custGeom>
            <a:avLst/>
            <a:gdLst/>
            <a:ahLst/>
            <a:cxnLst/>
            <a:rect l="l" t="t" r="r" b="b"/>
            <a:pathLst>
              <a:path w="458470" h="6984">
                <a:moveTo>
                  <a:pt x="-25400" y="3316"/>
                </a:moveTo>
                <a:lnTo>
                  <a:pt x="483303" y="3316"/>
                </a:lnTo>
              </a:path>
            </a:pathLst>
          </a:custGeom>
          <a:ln w="57433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08946" y="8135885"/>
            <a:ext cx="215265" cy="213360"/>
          </a:xfrm>
          <a:custGeom>
            <a:avLst/>
            <a:gdLst/>
            <a:ahLst/>
            <a:cxnLst/>
            <a:rect l="l" t="t" r="r" b="b"/>
            <a:pathLst>
              <a:path w="215265" h="213359">
                <a:moveTo>
                  <a:pt x="3091" y="0"/>
                </a:moveTo>
                <a:lnTo>
                  <a:pt x="54880" y="107441"/>
                </a:lnTo>
                <a:lnTo>
                  <a:pt x="0" y="213338"/>
                </a:lnTo>
                <a:lnTo>
                  <a:pt x="214882" y="109759"/>
                </a:lnTo>
                <a:lnTo>
                  <a:pt x="309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96714" y="8131533"/>
            <a:ext cx="215265" cy="213360"/>
          </a:xfrm>
          <a:custGeom>
            <a:avLst/>
            <a:gdLst/>
            <a:ahLst/>
            <a:cxnLst/>
            <a:rect l="l" t="t" r="r" b="b"/>
            <a:pathLst>
              <a:path w="215265" h="213359">
                <a:moveTo>
                  <a:pt x="214882" y="0"/>
                </a:moveTo>
                <a:lnTo>
                  <a:pt x="0" y="103578"/>
                </a:lnTo>
                <a:lnTo>
                  <a:pt x="211791" y="213338"/>
                </a:lnTo>
                <a:lnTo>
                  <a:pt x="160002" y="105896"/>
                </a:lnTo>
                <a:lnTo>
                  <a:pt x="214882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62832" y="8261033"/>
            <a:ext cx="412750" cy="1905"/>
          </a:xfrm>
          <a:custGeom>
            <a:avLst/>
            <a:gdLst/>
            <a:ahLst/>
            <a:cxnLst/>
            <a:rect l="l" t="t" r="r" b="b"/>
            <a:pathLst>
              <a:path w="412750" h="1904">
                <a:moveTo>
                  <a:pt x="-25400" y="800"/>
                </a:moveTo>
                <a:lnTo>
                  <a:pt x="438017" y="800"/>
                </a:lnTo>
              </a:path>
            </a:pathLst>
          </a:custGeom>
          <a:ln w="524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96297" y="815565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826" y="0"/>
                </a:moveTo>
                <a:lnTo>
                  <a:pt x="53752" y="106885"/>
                </a:lnTo>
                <a:lnTo>
                  <a:pt x="0" y="213358"/>
                </a:lnTo>
                <a:lnTo>
                  <a:pt x="213771" y="107506"/>
                </a:lnTo>
                <a:lnTo>
                  <a:pt x="82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28213" y="8154661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213772" y="0"/>
                </a:moveTo>
                <a:lnTo>
                  <a:pt x="0" y="105850"/>
                </a:lnTo>
                <a:lnTo>
                  <a:pt x="212944" y="213357"/>
                </a:lnTo>
                <a:lnTo>
                  <a:pt x="160018" y="106471"/>
                </a:lnTo>
                <a:lnTo>
                  <a:pt x="213772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19733" y="8261021"/>
            <a:ext cx="429895" cy="1905"/>
          </a:xfrm>
          <a:custGeom>
            <a:avLst/>
            <a:gdLst/>
            <a:ahLst/>
            <a:cxnLst/>
            <a:rect l="l" t="t" r="r" b="b"/>
            <a:pathLst>
              <a:path w="429894" h="1904">
                <a:moveTo>
                  <a:pt x="-25399" y="812"/>
                </a:moveTo>
                <a:lnTo>
                  <a:pt x="454912" y="812"/>
                </a:lnTo>
              </a:path>
            </a:pathLst>
          </a:custGeom>
          <a:ln w="524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70102" y="815567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4" h="213359">
                <a:moveTo>
                  <a:pt x="807" y="0"/>
                </a:moveTo>
                <a:lnTo>
                  <a:pt x="53743" y="106880"/>
                </a:lnTo>
                <a:lnTo>
                  <a:pt x="0" y="213357"/>
                </a:lnTo>
                <a:lnTo>
                  <a:pt x="213762" y="107486"/>
                </a:lnTo>
                <a:lnTo>
                  <a:pt x="807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85114" y="8154641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4" h="213359">
                <a:moveTo>
                  <a:pt x="213761" y="0"/>
                </a:moveTo>
                <a:lnTo>
                  <a:pt x="0" y="105871"/>
                </a:lnTo>
                <a:lnTo>
                  <a:pt x="212953" y="213358"/>
                </a:lnTo>
                <a:lnTo>
                  <a:pt x="160018" y="106476"/>
                </a:lnTo>
                <a:lnTo>
                  <a:pt x="21376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073400" y="6959600"/>
            <a:ext cx="124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3600" spc="-135" dirty="0">
                <a:latin typeface="Arial"/>
                <a:cs typeface="Arial"/>
              </a:rPr>
              <a:t>Link</a:t>
            </a:r>
            <a:endParaRPr sz="36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048000" y="67945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48000" y="77470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978900" y="6959600"/>
            <a:ext cx="124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3600" spc="-135" dirty="0">
                <a:latin typeface="Arial"/>
                <a:cs typeface="Arial"/>
              </a:rPr>
              <a:t>Link</a:t>
            </a:r>
            <a:endParaRPr sz="3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953500" y="67945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953500" y="77470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023100" y="6959600"/>
            <a:ext cx="124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3600" spc="-135" dirty="0">
                <a:latin typeface="Arial"/>
                <a:cs typeface="Arial"/>
              </a:rPr>
              <a:t>Link</a:t>
            </a:r>
            <a:endParaRPr sz="36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997700" y="67945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997700" y="77470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4991100" y="5791200"/>
          <a:ext cx="1308100" cy="294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65200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spc="40" dirty="0">
                          <a:latin typeface="Arial"/>
                          <a:cs typeface="Arial"/>
                        </a:rPr>
                        <a:t>Net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4250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190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55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sz="3600" spc="-385" dirty="0">
                          <a:latin typeface="Arial"/>
                          <a:cs typeface="Arial"/>
                        </a:rPr>
                        <a:t>Phys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1968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object 47"/>
          <p:cNvSpPr/>
          <p:nvPr/>
        </p:nvSpPr>
        <p:spPr>
          <a:xfrm>
            <a:off x="2519733" y="7270421"/>
            <a:ext cx="429895" cy="1905"/>
          </a:xfrm>
          <a:custGeom>
            <a:avLst/>
            <a:gdLst/>
            <a:ahLst/>
            <a:cxnLst/>
            <a:rect l="l" t="t" r="r" b="b"/>
            <a:pathLst>
              <a:path w="429894" h="1904">
                <a:moveTo>
                  <a:pt x="-25399" y="812"/>
                </a:moveTo>
                <a:lnTo>
                  <a:pt x="454912" y="812"/>
                </a:lnTo>
              </a:path>
            </a:pathLst>
          </a:custGeom>
          <a:ln w="5242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70102" y="716507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4" h="213359">
                <a:moveTo>
                  <a:pt x="807" y="0"/>
                </a:moveTo>
                <a:lnTo>
                  <a:pt x="53743" y="106880"/>
                </a:lnTo>
                <a:lnTo>
                  <a:pt x="0" y="213357"/>
                </a:lnTo>
                <a:lnTo>
                  <a:pt x="213762" y="107486"/>
                </a:lnTo>
                <a:lnTo>
                  <a:pt x="807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85114" y="7164041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4" h="213359">
                <a:moveTo>
                  <a:pt x="213761" y="0"/>
                </a:moveTo>
                <a:lnTo>
                  <a:pt x="0" y="105871"/>
                </a:lnTo>
                <a:lnTo>
                  <a:pt x="212953" y="213358"/>
                </a:lnTo>
                <a:lnTo>
                  <a:pt x="160018" y="106476"/>
                </a:lnTo>
                <a:lnTo>
                  <a:pt x="21376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393733" y="7270421"/>
            <a:ext cx="429895" cy="1905"/>
          </a:xfrm>
          <a:custGeom>
            <a:avLst/>
            <a:gdLst/>
            <a:ahLst/>
            <a:cxnLst/>
            <a:rect l="l" t="t" r="r" b="b"/>
            <a:pathLst>
              <a:path w="429895" h="1904">
                <a:moveTo>
                  <a:pt x="-25399" y="812"/>
                </a:moveTo>
                <a:lnTo>
                  <a:pt x="454912" y="812"/>
                </a:lnTo>
              </a:path>
            </a:pathLst>
          </a:custGeom>
          <a:ln w="5242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744102" y="716507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807" y="0"/>
                </a:moveTo>
                <a:lnTo>
                  <a:pt x="53743" y="106880"/>
                </a:lnTo>
                <a:lnTo>
                  <a:pt x="0" y="213357"/>
                </a:lnTo>
                <a:lnTo>
                  <a:pt x="213762" y="107486"/>
                </a:lnTo>
                <a:lnTo>
                  <a:pt x="807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259114" y="7164041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213761" y="0"/>
                </a:moveTo>
                <a:lnTo>
                  <a:pt x="0" y="105871"/>
                </a:lnTo>
                <a:lnTo>
                  <a:pt x="212954" y="213358"/>
                </a:lnTo>
                <a:lnTo>
                  <a:pt x="160018" y="106476"/>
                </a:lnTo>
                <a:lnTo>
                  <a:pt x="21376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399833" y="7257721"/>
            <a:ext cx="429895" cy="1905"/>
          </a:xfrm>
          <a:custGeom>
            <a:avLst/>
            <a:gdLst/>
            <a:ahLst/>
            <a:cxnLst/>
            <a:rect l="l" t="t" r="r" b="b"/>
            <a:pathLst>
              <a:path w="429895" h="1904">
                <a:moveTo>
                  <a:pt x="-25399" y="812"/>
                </a:moveTo>
                <a:lnTo>
                  <a:pt x="454912" y="812"/>
                </a:lnTo>
              </a:path>
            </a:pathLst>
          </a:custGeom>
          <a:ln w="5242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750202" y="715237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807" y="0"/>
                </a:moveTo>
                <a:lnTo>
                  <a:pt x="53743" y="106880"/>
                </a:lnTo>
                <a:lnTo>
                  <a:pt x="0" y="213357"/>
                </a:lnTo>
                <a:lnTo>
                  <a:pt x="213762" y="107486"/>
                </a:lnTo>
                <a:lnTo>
                  <a:pt x="807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265214" y="7151341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213761" y="0"/>
                </a:moveTo>
                <a:lnTo>
                  <a:pt x="0" y="105871"/>
                </a:lnTo>
                <a:lnTo>
                  <a:pt x="212954" y="213358"/>
                </a:lnTo>
                <a:lnTo>
                  <a:pt x="160018" y="106476"/>
                </a:lnTo>
                <a:lnTo>
                  <a:pt x="21376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05933" y="7232321"/>
            <a:ext cx="429895" cy="1905"/>
          </a:xfrm>
          <a:custGeom>
            <a:avLst/>
            <a:gdLst/>
            <a:ahLst/>
            <a:cxnLst/>
            <a:rect l="l" t="t" r="r" b="b"/>
            <a:pathLst>
              <a:path w="429895" h="1904">
                <a:moveTo>
                  <a:pt x="-25399" y="812"/>
                </a:moveTo>
                <a:lnTo>
                  <a:pt x="454912" y="812"/>
                </a:lnTo>
              </a:path>
            </a:pathLst>
          </a:custGeom>
          <a:ln w="5242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56302" y="712697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807" y="0"/>
                </a:moveTo>
                <a:lnTo>
                  <a:pt x="53743" y="106880"/>
                </a:lnTo>
                <a:lnTo>
                  <a:pt x="0" y="213357"/>
                </a:lnTo>
                <a:lnTo>
                  <a:pt x="213762" y="107486"/>
                </a:lnTo>
                <a:lnTo>
                  <a:pt x="807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271314" y="7125941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213761" y="0"/>
                </a:moveTo>
                <a:lnTo>
                  <a:pt x="0" y="105871"/>
                </a:lnTo>
                <a:lnTo>
                  <a:pt x="212954" y="213358"/>
                </a:lnTo>
                <a:lnTo>
                  <a:pt x="160018" y="106476"/>
                </a:lnTo>
                <a:lnTo>
                  <a:pt x="21376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450133" y="7270421"/>
            <a:ext cx="429895" cy="1905"/>
          </a:xfrm>
          <a:custGeom>
            <a:avLst/>
            <a:gdLst/>
            <a:ahLst/>
            <a:cxnLst/>
            <a:rect l="l" t="t" r="r" b="b"/>
            <a:pathLst>
              <a:path w="429895" h="1904">
                <a:moveTo>
                  <a:pt x="-25399" y="812"/>
                </a:moveTo>
                <a:lnTo>
                  <a:pt x="454912" y="812"/>
                </a:lnTo>
              </a:path>
            </a:pathLst>
          </a:custGeom>
          <a:ln w="5242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800502" y="716507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807" y="0"/>
                </a:moveTo>
                <a:lnTo>
                  <a:pt x="53743" y="106880"/>
                </a:lnTo>
                <a:lnTo>
                  <a:pt x="0" y="213357"/>
                </a:lnTo>
                <a:lnTo>
                  <a:pt x="213762" y="107486"/>
                </a:lnTo>
                <a:lnTo>
                  <a:pt x="807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315514" y="7164041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213761" y="0"/>
                </a:moveTo>
                <a:lnTo>
                  <a:pt x="0" y="105871"/>
                </a:lnTo>
                <a:lnTo>
                  <a:pt x="212954" y="213358"/>
                </a:lnTo>
                <a:lnTo>
                  <a:pt x="160018" y="106476"/>
                </a:lnTo>
                <a:lnTo>
                  <a:pt x="21376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535555" y="6270038"/>
            <a:ext cx="2344420" cy="13970"/>
          </a:xfrm>
          <a:custGeom>
            <a:avLst/>
            <a:gdLst/>
            <a:ahLst/>
            <a:cxnLst/>
            <a:rect l="l" t="t" r="r" b="b"/>
            <a:pathLst>
              <a:path w="2344420" h="13970">
                <a:moveTo>
                  <a:pt x="-25400" y="6800"/>
                </a:moveTo>
                <a:lnTo>
                  <a:pt x="2369492" y="6800"/>
                </a:lnTo>
              </a:path>
            </a:pathLst>
          </a:custGeom>
          <a:ln w="64400">
            <a:solidFill>
              <a:srgbClr val="9421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800289" y="6163816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60">
                <a:moveTo>
                  <a:pt x="0" y="0"/>
                </a:moveTo>
                <a:lnTo>
                  <a:pt x="53957" y="106368"/>
                </a:lnTo>
                <a:lnTo>
                  <a:pt x="1236" y="213356"/>
                </a:lnTo>
                <a:lnTo>
                  <a:pt x="213974" y="105440"/>
                </a:lnTo>
                <a:lnTo>
                  <a:pt x="0" y="0"/>
                </a:lnTo>
                <a:close/>
              </a:path>
            </a:pathLst>
          </a:custGeom>
          <a:solidFill>
            <a:srgbClr val="9421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00937" y="6176504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4" h="213360">
                <a:moveTo>
                  <a:pt x="212737" y="0"/>
                </a:moveTo>
                <a:lnTo>
                  <a:pt x="0" y="107915"/>
                </a:lnTo>
                <a:lnTo>
                  <a:pt x="213975" y="213356"/>
                </a:lnTo>
                <a:lnTo>
                  <a:pt x="160017" y="106987"/>
                </a:lnTo>
                <a:lnTo>
                  <a:pt x="212737" y="0"/>
                </a:lnTo>
                <a:close/>
              </a:path>
            </a:pathLst>
          </a:custGeom>
          <a:solidFill>
            <a:srgbClr val="9421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238500" y="3048000"/>
            <a:ext cx="9207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45" dirty="0">
                <a:latin typeface="Arial"/>
                <a:cs typeface="Arial"/>
              </a:rPr>
              <a:t>Sw</a:t>
            </a:r>
            <a:r>
              <a:rPr sz="4200" spc="-240" dirty="0">
                <a:latin typeface="Arial"/>
                <a:cs typeface="Arial"/>
              </a:rPr>
              <a:t>1</a:t>
            </a:r>
            <a:endParaRPr sz="42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144000" y="3048000"/>
            <a:ext cx="9207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45" dirty="0">
                <a:latin typeface="Arial"/>
                <a:cs typeface="Arial"/>
              </a:rPr>
              <a:t>Sw</a:t>
            </a:r>
            <a:r>
              <a:rPr sz="4200" spc="-240" dirty="0">
                <a:latin typeface="Arial"/>
                <a:cs typeface="Arial"/>
              </a:rPr>
              <a:t>2</a:t>
            </a:r>
            <a:endParaRPr sz="42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143500" y="3009900"/>
            <a:ext cx="10033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0" dirty="0">
                <a:latin typeface="Arial"/>
                <a:cs typeface="Arial"/>
              </a:rPr>
              <a:t>Rtr1</a:t>
            </a:r>
            <a:endParaRPr sz="42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137400" y="3009900"/>
            <a:ext cx="10033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0" dirty="0">
                <a:latin typeface="Arial"/>
                <a:cs typeface="Arial"/>
              </a:rPr>
              <a:t>Rtr2</a:t>
            </a:r>
            <a:endParaRPr sz="42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206500" y="1968500"/>
            <a:ext cx="10922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175000" y="1739900"/>
            <a:ext cx="9652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131300" y="1816100"/>
            <a:ext cx="9652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1366873" y="1683578"/>
            <a:ext cx="544232" cy="12755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16500" y="2075410"/>
            <a:ext cx="1181100" cy="4769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048500" y="2075410"/>
            <a:ext cx="1181100" cy="4769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643054" y="1372525"/>
            <a:ext cx="8373109" cy="640080"/>
          </a:xfrm>
          <a:custGeom>
            <a:avLst/>
            <a:gdLst/>
            <a:ahLst/>
            <a:cxnLst/>
            <a:rect l="l" t="t" r="r" b="b"/>
            <a:pathLst>
              <a:path w="8373109" h="640080">
                <a:moveTo>
                  <a:pt x="0" y="443638"/>
                </a:moveTo>
                <a:lnTo>
                  <a:pt x="73698" y="395107"/>
                </a:lnTo>
                <a:lnTo>
                  <a:pt x="116909" y="369613"/>
                </a:lnTo>
                <a:lnTo>
                  <a:pt x="160591" y="344977"/>
                </a:lnTo>
                <a:lnTo>
                  <a:pt x="204733" y="321204"/>
                </a:lnTo>
                <a:lnTo>
                  <a:pt x="249321" y="298301"/>
                </a:lnTo>
                <a:lnTo>
                  <a:pt x="294342" y="276273"/>
                </a:lnTo>
                <a:lnTo>
                  <a:pt x="339783" y="255128"/>
                </a:lnTo>
                <a:lnTo>
                  <a:pt x="385632" y="234870"/>
                </a:lnTo>
                <a:lnTo>
                  <a:pt x="431876" y="215506"/>
                </a:lnTo>
                <a:lnTo>
                  <a:pt x="478501" y="197043"/>
                </a:lnTo>
                <a:lnTo>
                  <a:pt x="525494" y="179486"/>
                </a:lnTo>
                <a:lnTo>
                  <a:pt x="572844" y="162842"/>
                </a:lnTo>
                <a:lnTo>
                  <a:pt x="620536" y="147116"/>
                </a:lnTo>
                <a:lnTo>
                  <a:pt x="668558" y="132316"/>
                </a:lnTo>
                <a:lnTo>
                  <a:pt x="716897" y="118447"/>
                </a:lnTo>
                <a:lnTo>
                  <a:pt x="765540" y="105515"/>
                </a:lnTo>
                <a:lnTo>
                  <a:pt x="814474" y="93527"/>
                </a:lnTo>
                <a:lnTo>
                  <a:pt x="863686" y="82489"/>
                </a:lnTo>
                <a:lnTo>
                  <a:pt x="912747" y="72478"/>
                </a:lnTo>
                <a:lnTo>
                  <a:pt x="961901" y="63405"/>
                </a:lnTo>
                <a:lnTo>
                  <a:pt x="1011142" y="55235"/>
                </a:lnTo>
                <a:lnTo>
                  <a:pt x="1060466" y="47933"/>
                </a:lnTo>
                <a:lnTo>
                  <a:pt x="1109869" y="41466"/>
                </a:lnTo>
                <a:lnTo>
                  <a:pt x="1159347" y="35799"/>
                </a:lnTo>
                <a:lnTo>
                  <a:pt x="1208895" y="30898"/>
                </a:lnTo>
                <a:lnTo>
                  <a:pt x="1258509" y="26728"/>
                </a:lnTo>
                <a:lnTo>
                  <a:pt x="1308184" y="23255"/>
                </a:lnTo>
                <a:lnTo>
                  <a:pt x="1357917" y="20445"/>
                </a:lnTo>
                <a:lnTo>
                  <a:pt x="1407702" y="18264"/>
                </a:lnTo>
                <a:lnTo>
                  <a:pt x="1457536" y="16677"/>
                </a:lnTo>
                <a:lnTo>
                  <a:pt x="1507415" y="15651"/>
                </a:lnTo>
                <a:lnTo>
                  <a:pt x="1557333" y="15150"/>
                </a:lnTo>
                <a:lnTo>
                  <a:pt x="1607286" y="15140"/>
                </a:lnTo>
                <a:lnTo>
                  <a:pt x="1657271" y="15588"/>
                </a:lnTo>
                <a:lnTo>
                  <a:pt x="1707282" y="16458"/>
                </a:lnTo>
                <a:lnTo>
                  <a:pt x="1757316" y="17717"/>
                </a:lnTo>
                <a:lnTo>
                  <a:pt x="1807368" y="19331"/>
                </a:lnTo>
                <a:lnTo>
                  <a:pt x="1857434" y="21264"/>
                </a:lnTo>
                <a:lnTo>
                  <a:pt x="1907510" y="23484"/>
                </a:lnTo>
                <a:lnTo>
                  <a:pt x="1957591" y="25954"/>
                </a:lnTo>
                <a:lnTo>
                  <a:pt x="2007672" y="28642"/>
                </a:lnTo>
                <a:lnTo>
                  <a:pt x="2057750" y="31513"/>
                </a:lnTo>
                <a:lnTo>
                  <a:pt x="2107820" y="34533"/>
                </a:lnTo>
                <a:lnTo>
                  <a:pt x="2157878" y="37666"/>
                </a:lnTo>
                <a:lnTo>
                  <a:pt x="2207919" y="40880"/>
                </a:lnTo>
                <a:lnTo>
                  <a:pt x="2257939" y="44140"/>
                </a:lnTo>
                <a:lnTo>
                  <a:pt x="2307934" y="47411"/>
                </a:lnTo>
                <a:lnTo>
                  <a:pt x="2357900" y="50659"/>
                </a:lnTo>
                <a:lnTo>
                  <a:pt x="2408303" y="53882"/>
                </a:lnTo>
                <a:lnTo>
                  <a:pt x="2458711" y="57042"/>
                </a:lnTo>
                <a:lnTo>
                  <a:pt x="2509124" y="60137"/>
                </a:lnTo>
                <a:lnTo>
                  <a:pt x="2559543" y="63164"/>
                </a:lnTo>
                <a:lnTo>
                  <a:pt x="2609966" y="66122"/>
                </a:lnTo>
                <a:lnTo>
                  <a:pt x="2660393" y="69009"/>
                </a:lnTo>
                <a:lnTo>
                  <a:pt x="2710825" y="71821"/>
                </a:lnTo>
                <a:lnTo>
                  <a:pt x="2761261" y="74558"/>
                </a:lnTo>
                <a:lnTo>
                  <a:pt x="2811701" y="77218"/>
                </a:lnTo>
                <a:lnTo>
                  <a:pt x="2862145" y="79798"/>
                </a:lnTo>
                <a:lnTo>
                  <a:pt x="2912592" y="82296"/>
                </a:lnTo>
                <a:lnTo>
                  <a:pt x="2963042" y="84710"/>
                </a:lnTo>
                <a:lnTo>
                  <a:pt x="3013496" y="87039"/>
                </a:lnTo>
                <a:lnTo>
                  <a:pt x="3063952" y="89280"/>
                </a:lnTo>
                <a:lnTo>
                  <a:pt x="3114412" y="91430"/>
                </a:lnTo>
                <a:lnTo>
                  <a:pt x="3164873" y="93489"/>
                </a:lnTo>
                <a:lnTo>
                  <a:pt x="3215337" y="95454"/>
                </a:lnTo>
                <a:lnTo>
                  <a:pt x="3265803" y="97323"/>
                </a:lnTo>
                <a:lnTo>
                  <a:pt x="3316271" y="99094"/>
                </a:lnTo>
                <a:lnTo>
                  <a:pt x="3366741" y="100765"/>
                </a:lnTo>
                <a:lnTo>
                  <a:pt x="3417212" y="102333"/>
                </a:lnTo>
                <a:lnTo>
                  <a:pt x="3467685" y="103798"/>
                </a:lnTo>
                <a:lnTo>
                  <a:pt x="3518159" y="105156"/>
                </a:lnTo>
                <a:lnTo>
                  <a:pt x="3568633" y="106406"/>
                </a:lnTo>
                <a:lnTo>
                  <a:pt x="3619108" y="107545"/>
                </a:lnTo>
                <a:lnTo>
                  <a:pt x="3669584" y="108573"/>
                </a:lnTo>
                <a:lnTo>
                  <a:pt x="3720060" y="109485"/>
                </a:lnTo>
                <a:lnTo>
                  <a:pt x="3770536" y="110282"/>
                </a:lnTo>
                <a:lnTo>
                  <a:pt x="3821012" y="110960"/>
                </a:lnTo>
                <a:lnTo>
                  <a:pt x="3871488" y="111517"/>
                </a:lnTo>
                <a:lnTo>
                  <a:pt x="3921963" y="111952"/>
                </a:lnTo>
                <a:lnTo>
                  <a:pt x="3972438" y="112262"/>
                </a:lnTo>
                <a:lnTo>
                  <a:pt x="4022911" y="112445"/>
                </a:lnTo>
                <a:lnTo>
                  <a:pt x="4073384" y="112500"/>
                </a:lnTo>
                <a:lnTo>
                  <a:pt x="4123855" y="112424"/>
                </a:lnTo>
                <a:lnTo>
                  <a:pt x="4174324" y="112216"/>
                </a:lnTo>
                <a:lnTo>
                  <a:pt x="4224792" y="111872"/>
                </a:lnTo>
                <a:lnTo>
                  <a:pt x="4275258" y="111392"/>
                </a:lnTo>
                <a:lnTo>
                  <a:pt x="4325722" y="110772"/>
                </a:lnTo>
                <a:lnTo>
                  <a:pt x="4376183" y="110012"/>
                </a:lnTo>
                <a:lnTo>
                  <a:pt x="4426642" y="109109"/>
                </a:lnTo>
                <a:lnTo>
                  <a:pt x="4477099" y="108060"/>
                </a:lnTo>
                <a:lnTo>
                  <a:pt x="4527552" y="106865"/>
                </a:lnTo>
                <a:lnTo>
                  <a:pt x="4578002" y="105520"/>
                </a:lnTo>
                <a:lnTo>
                  <a:pt x="4628449" y="104025"/>
                </a:lnTo>
                <a:lnTo>
                  <a:pt x="4678892" y="102376"/>
                </a:lnTo>
                <a:lnTo>
                  <a:pt x="4729332" y="100572"/>
                </a:lnTo>
                <a:lnTo>
                  <a:pt x="4779767" y="98610"/>
                </a:lnTo>
                <a:lnTo>
                  <a:pt x="4830199" y="96489"/>
                </a:lnTo>
                <a:lnTo>
                  <a:pt x="4880626" y="94207"/>
                </a:lnTo>
                <a:lnTo>
                  <a:pt x="4931049" y="91762"/>
                </a:lnTo>
                <a:lnTo>
                  <a:pt x="4981466" y="89151"/>
                </a:lnTo>
                <a:lnTo>
                  <a:pt x="5031879" y="86372"/>
                </a:lnTo>
                <a:lnTo>
                  <a:pt x="5082287" y="83424"/>
                </a:lnTo>
                <a:lnTo>
                  <a:pt x="5132689" y="80304"/>
                </a:lnTo>
                <a:lnTo>
                  <a:pt x="5183086" y="77011"/>
                </a:lnTo>
                <a:lnTo>
                  <a:pt x="5233477" y="73542"/>
                </a:lnTo>
                <a:lnTo>
                  <a:pt x="5284343" y="69866"/>
                </a:lnTo>
                <a:lnTo>
                  <a:pt x="5335220" y="66038"/>
                </a:lnTo>
                <a:lnTo>
                  <a:pt x="5386107" y="62086"/>
                </a:lnTo>
                <a:lnTo>
                  <a:pt x="5437002" y="58038"/>
                </a:lnTo>
                <a:lnTo>
                  <a:pt x="5487905" y="53922"/>
                </a:lnTo>
                <a:lnTo>
                  <a:pt x="5538815" y="49766"/>
                </a:lnTo>
                <a:lnTo>
                  <a:pt x="5589729" y="45598"/>
                </a:lnTo>
                <a:lnTo>
                  <a:pt x="5640648" y="41446"/>
                </a:lnTo>
                <a:lnTo>
                  <a:pt x="5691569" y="37338"/>
                </a:lnTo>
                <a:lnTo>
                  <a:pt x="5742491" y="33301"/>
                </a:lnTo>
                <a:lnTo>
                  <a:pt x="5793413" y="29365"/>
                </a:lnTo>
                <a:lnTo>
                  <a:pt x="5844334" y="25556"/>
                </a:lnTo>
                <a:lnTo>
                  <a:pt x="5895253" y="21903"/>
                </a:lnTo>
                <a:lnTo>
                  <a:pt x="5946168" y="18434"/>
                </a:lnTo>
                <a:lnTo>
                  <a:pt x="5997078" y="15176"/>
                </a:lnTo>
                <a:lnTo>
                  <a:pt x="6047982" y="12159"/>
                </a:lnTo>
                <a:lnTo>
                  <a:pt x="6098879" y="9408"/>
                </a:lnTo>
                <a:lnTo>
                  <a:pt x="6149767" y="6954"/>
                </a:lnTo>
                <a:lnTo>
                  <a:pt x="6200645" y="4823"/>
                </a:lnTo>
                <a:lnTo>
                  <a:pt x="6251512" y="3043"/>
                </a:lnTo>
                <a:lnTo>
                  <a:pt x="6302367" y="1643"/>
                </a:lnTo>
                <a:lnTo>
                  <a:pt x="6353208" y="650"/>
                </a:lnTo>
                <a:lnTo>
                  <a:pt x="6404035" y="93"/>
                </a:lnTo>
                <a:lnTo>
                  <a:pt x="6454845" y="0"/>
                </a:lnTo>
                <a:lnTo>
                  <a:pt x="6505638" y="397"/>
                </a:lnTo>
                <a:lnTo>
                  <a:pt x="6556412" y="1314"/>
                </a:lnTo>
                <a:lnTo>
                  <a:pt x="6607167" y="2778"/>
                </a:lnTo>
                <a:lnTo>
                  <a:pt x="6657900" y="4818"/>
                </a:lnTo>
                <a:lnTo>
                  <a:pt x="6708612" y="7461"/>
                </a:lnTo>
                <a:lnTo>
                  <a:pt x="6759299" y="10735"/>
                </a:lnTo>
                <a:lnTo>
                  <a:pt x="6809962" y="14668"/>
                </a:lnTo>
                <a:lnTo>
                  <a:pt x="6860599" y="19288"/>
                </a:lnTo>
                <a:lnTo>
                  <a:pt x="6911209" y="24624"/>
                </a:lnTo>
                <a:lnTo>
                  <a:pt x="6961791" y="30702"/>
                </a:lnTo>
                <a:lnTo>
                  <a:pt x="7012342" y="37552"/>
                </a:lnTo>
                <a:lnTo>
                  <a:pt x="7061904" y="45051"/>
                </a:lnTo>
                <a:lnTo>
                  <a:pt x="7111320" y="53324"/>
                </a:lnTo>
                <a:lnTo>
                  <a:pt x="7160575" y="62380"/>
                </a:lnTo>
                <a:lnTo>
                  <a:pt x="7209651" y="72226"/>
                </a:lnTo>
                <a:lnTo>
                  <a:pt x="7258530" y="82870"/>
                </a:lnTo>
                <a:lnTo>
                  <a:pt x="7307196" y="94320"/>
                </a:lnTo>
                <a:lnTo>
                  <a:pt x="7355632" y="106584"/>
                </a:lnTo>
                <a:lnTo>
                  <a:pt x="7403821" y="119670"/>
                </a:lnTo>
                <a:lnTo>
                  <a:pt x="7451745" y="133586"/>
                </a:lnTo>
                <a:lnTo>
                  <a:pt x="7499388" y="148339"/>
                </a:lnTo>
                <a:lnTo>
                  <a:pt x="7546732" y="163939"/>
                </a:lnTo>
                <a:lnTo>
                  <a:pt x="7593761" y="180391"/>
                </a:lnTo>
                <a:lnTo>
                  <a:pt x="7640456" y="197705"/>
                </a:lnTo>
                <a:lnTo>
                  <a:pt x="7686802" y="215888"/>
                </a:lnTo>
                <a:lnTo>
                  <a:pt x="7732781" y="234949"/>
                </a:lnTo>
                <a:lnTo>
                  <a:pt x="7778376" y="254894"/>
                </a:lnTo>
                <a:lnTo>
                  <a:pt x="7823571" y="275733"/>
                </a:lnTo>
                <a:lnTo>
                  <a:pt x="7868346" y="297472"/>
                </a:lnTo>
                <a:lnTo>
                  <a:pt x="7912687" y="320120"/>
                </a:lnTo>
                <a:lnTo>
                  <a:pt x="7956576" y="343685"/>
                </a:lnTo>
                <a:lnTo>
                  <a:pt x="7999995" y="368175"/>
                </a:lnTo>
                <a:lnTo>
                  <a:pt x="8042928" y="393597"/>
                </a:lnTo>
                <a:lnTo>
                  <a:pt x="8085357" y="419960"/>
                </a:lnTo>
                <a:lnTo>
                  <a:pt x="8127265" y="447270"/>
                </a:lnTo>
                <a:lnTo>
                  <a:pt x="8168636" y="475537"/>
                </a:lnTo>
                <a:lnTo>
                  <a:pt x="8214175" y="508250"/>
                </a:lnTo>
                <a:lnTo>
                  <a:pt x="8258855" y="542074"/>
                </a:lnTo>
                <a:lnTo>
                  <a:pt x="8302654" y="576990"/>
                </a:lnTo>
                <a:lnTo>
                  <a:pt x="8345555" y="612983"/>
                </a:lnTo>
                <a:lnTo>
                  <a:pt x="8372687" y="639756"/>
                </a:lnTo>
              </a:path>
            </a:pathLst>
          </a:custGeom>
          <a:ln w="762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881579" y="1877042"/>
            <a:ext cx="324485" cy="322580"/>
          </a:xfrm>
          <a:custGeom>
            <a:avLst/>
            <a:gdLst/>
            <a:ahLst/>
            <a:cxnLst/>
            <a:rect l="l" t="t" r="r" b="b"/>
            <a:pathLst>
              <a:path w="324484" h="322580">
                <a:moveTo>
                  <a:pt x="214085" y="0"/>
                </a:moveTo>
                <a:lnTo>
                  <a:pt x="0" y="216957"/>
                </a:lnTo>
                <a:lnTo>
                  <a:pt x="323999" y="322563"/>
                </a:lnTo>
                <a:lnTo>
                  <a:pt x="21408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426241" y="1670082"/>
            <a:ext cx="336550" cy="301625"/>
          </a:xfrm>
          <a:custGeom>
            <a:avLst/>
            <a:gdLst/>
            <a:ahLst/>
            <a:cxnLst/>
            <a:rect l="l" t="t" r="r" b="b"/>
            <a:pathLst>
              <a:path w="336550" h="301625">
                <a:moveTo>
                  <a:pt x="159038" y="0"/>
                </a:moveTo>
                <a:lnTo>
                  <a:pt x="0" y="301388"/>
                </a:lnTo>
                <a:lnTo>
                  <a:pt x="336534" y="247787"/>
                </a:lnTo>
                <a:lnTo>
                  <a:pt x="15903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79" name="object 79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9500" y="317500"/>
            <a:ext cx="575691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9" dirty="0"/>
              <a:t>Layering, </a:t>
            </a:r>
            <a:r>
              <a:rPr spc="-505" dirty="0"/>
              <a:t>Take</a:t>
            </a:r>
            <a:r>
              <a:rPr spc="-220" dirty="0"/>
              <a:t> </a:t>
            </a:r>
            <a:r>
              <a:rPr spc="-700" dirty="0"/>
              <a:t>2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17600" y="3797300"/>
          <a:ext cx="1308100" cy="497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App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270" dirty="0">
                          <a:latin typeface="Arial"/>
                          <a:cs typeface="Arial"/>
                        </a:rPr>
                        <a:t>Trans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40" dirty="0">
                          <a:latin typeface="Arial"/>
                          <a:cs typeface="Arial"/>
                        </a:rPr>
                        <a:t>Net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385" dirty="0">
                          <a:latin typeface="Arial"/>
                          <a:cs typeface="Arial"/>
                        </a:rPr>
                        <a:t>Phys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09700" y="3048000"/>
            <a:ext cx="7016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880" dirty="0">
                <a:latin typeface="Arial"/>
                <a:cs typeface="Arial"/>
              </a:rPr>
              <a:t>S</a:t>
            </a:r>
            <a:r>
              <a:rPr sz="4200" spc="155" dirty="0">
                <a:latin typeface="Arial"/>
                <a:cs typeface="Arial"/>
              </a:rPr>
              <a:t>r</a:t>
            </a:r>
            <a:r>
              <a:rPr sz="4200" spc="-265" dirty="0">
                <a:latin typeface="Arial"/>
                <a:cs typeface="Arial"/>
              </a:rPr>
              <a:t>c</a:t>
            </a:r>
            <a:endParaRPr sz="4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985500" y="3759200"/>
          <a:ext cx="1308100" cy="497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App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270" dirty="0">
                          <a:latin typeface="Arial"/>
                          <a:cs typeface="Arial"/>
                        </a:rPr>
                        <a:t>Trans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40" dirty="0">
                          <a:latin typeface="Arial"/>
                          <a:cs typeface="Arial"/>
                        </a:rPr>
                        <a:t>Net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385" dirty="0">
                          <a:latin typeface="Arial"/>
                          <a:cs typeface="Arial"/>
                        </a:rPr>
                        <a:t>Phys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226800" y="3009900"/>
            <a:ext cx="8083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20" dirty="0">
                <a:latin typeface="Arial"/>
                <a:cs typeface="Arial"/>
              </a:rPr>
              <a:t>D</a:t>
            </a:r>
            <a:r>
              <a:rPr sz="4200" spc="-160" dirty="0">
                <a:latin typeface="Arial"/>
                <a:cs typeface="Arial"/>
              </a:rPr>
              <a:t>s</a:t>
            </a:r>
            <a:r>
              <a:rPr sz="4200" spc="229" dirty="0">
                <a:latin typeface="Arial"/>
                <a:cs typeface="Arial"/>
              </a:rPr>
              <a:t>t</a:t>
            </a:r>
            <a:endParaRPr sz="4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0" y="7937500"/>
            <a:ext cx="124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100"/>
              </a:spcBef>
            </a:pPr>
            <a:r>
              <a:rPr sz="3600" spc="-385" dirty="0">
                <a:latin typeface="Arial"/>
                <a:cs typeface="Arial"/>
              </a:rPr>
              <a:t>Phys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60700" y="7759700"/>
            <a:ext cx="0" cy="977900"/>
          </a:xfrm>
          <a:custGeom>
            <a:avLst/>
            <a:gdLst/>
            <a:ahLst/>
            <a:cxnLst/>
            <a:rect l="l" t="t" r="r" b="b"/>
            <a:pathLst>
              <a:path h="977900">
                <a:moveTo>
                  <a:pt x="0" y="0"/>
                </a:moveTo>
                <a:lnTo>
                  <a:pt x="0" y="9779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30700" y="7759700"/>
            <a:ext cx="0" cy="977900"/>
          </a:xfrm>
          <a:custGeom>
            <a:avLst/>
            <a:gdLst/>
            <a:ahLst/>
            <a:cxnLst/>
            <a:rect l="l" t="t" r="r" b="b"/>
            <a:pathLst>
              <a:path h="977900">
                <a:moveTo>
                  <a:pt x="0" y="0"/>
                </a:moveTo>
                <a:lnTo>
                  <a:pt x="0" y="9779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8000" y="77724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0" y="87249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978900" y="7937500"/>
            <a:ext cx="124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100"/>
              </a:spcBef>
            </a:pPr>
            <a:r>
              <a:rPr sz="3600" spc="-385" dirty="0">
                <a:latin typeface="Arial"/>
                <a:cs typeface="Arial"/>
              </a:rPr>
              <a:t>Phys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966200" y="7759700"/>
            <a:ext cx="0" cy="977900"/>
          </a:xfrm>
          <a:custGeom>
            <a:avLst/>
            <a:gdLst/>
            <a:ahLst/>
            <a:cxnLst/>
            <a:rect l="l" t="t" r="r" b="b"/>
            <a:pathLst>
              <a:path h="977900">
                <a:moveTo>
                  <a:pt x="0" y="0"/>
                </a:moveTo>
                <a:lnTo>
                  <a:pt x="0" y="9779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236200" y="7759700"/>
            <a:ext cx="0" cy="977900"/>
          </a:xfrm>
          <a:custGeom>
            <a:avLst/>
            <a:gdLst/>
            <a:ahLst/>
            <a:cxnLst/>
            <a:rect l="l" t="t" r="r" b="b"/>
            <a:pathLst>
              <a:path h="977900">
                <a:moveTo>
                  <a:pt x="0" y="0"/>
                </a:moveTo>
                <a:lnTo>
                  <a:pt x="0" y="9779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53500" y="77724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53500" y="87249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68288" y="8231676"/>
            <a:ext cx="478790" cy="12700"/>
          </a:xfrm>
          <a:custGeom>
            <a:avLst/>
            <a:gdLst/>
            <a:ahLst/>
            <a:cxnLst/>
            <a:rect l="l" t="t" r="r" b="b"/>
            <a:pathLst>
              <a:path w="478790" h="12700">
                <a:moveTo>
                  <a:pt x="0" y="12592"/>
                </a:moveTo>
                <a:lnTo>
                  <a:pt x="25391" y="11924"/>
                </a:lnTo>
                <a:lnTo>
                  <a:pt x="453051" y="668"/>
                </a:lnTo>
                <a:lnTo>
                  <a:pt x="478442" y="0"/>
                </a:lnTo>
              </a:path>
            </a:pathLst>
          </a:custGeom>
          <a:ln w="508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765209" y="8127106"/>
            <a:ext cx="216535" cy="213360"/>
          </a:xfrm>
          <a:custGeom>
            <a:avLst/>
            <a:gdLst/>
            <a:ahLst/>
            <a:cxnLst/>
            <a:rect l="l" t="t" r="r" b="b"/>
            <a:pathLst>
              <a:path w="216534" h="213359">
                <a:moveTo>
                  <a:pt x="0" y="0"/>
                </a:moveTo>
                <a:lnTo>
                  <a:pt x="56128" y="105239"/>
                </a:lnTo>
                <a:lnTo>
                  <a:pt x="5614" y="213286"/>
                </a:lnTo>
                <a:lnTo>
                  <a:pt x="216094" y="101028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233714" y="8135555"/>
            <a:ext cx="216535" cy="213360"/>
          </a:xfrm>
          <a:custGeom>
            <a:avLst/>
            <a:gdLst/>
            <a:ahLst/>
            <a:cxnLst/>
            <a:rect l="l" t="t" r="r" b="b"/>
            <a:pathLst>
              <a:path w="216534" h="213359">
                <a:moveTo>
                  <a:pt x="210478" y="0"/>
                </a:moveTo>
                <a:lnTo>
                  <a:pt x="0" y="112256"/>
                </a:lnTo>
                <a:lnTo>
                  <a:pt x="216093" y="213286"/>
                </a:lnTo>
                <a:lnTo>
                  <a:pt x="159964" y="108046"/>
                </a:lnTo>
                <a:lnTo>
                  <a:pt x="210478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87082" y="8264214"/>
            <a:ext cx="463550" cy="13335"/>
          </a:xfrm>
          <a:custGeom>
            <a:avLst/>
            <a:gdLst/>
            <a:ahLst/>
            <a:cxnLst/>
            <a:rect l="l" t="t" r="r" b="b"/>
            <a:pathLst>
              <a:path w="463550" h="13334">
                <a:moveTo>
                  <a:pt x="0" y="0"/>
                </a:moveTo>
                <a:lnTo>
                  <a:pt x="25390" y="698"/>
                </a:lnTo>
                <a:lnTo>
                  <a:pt x="438012" y="12051"/>
                </a:lnTo>
                <a:lnTo>
                  <a:pt x="463403" y="12750"/>
                </a:lnTo>
              </a:path>
            </a:pathLst>
          </a:custGeom>
          <a:ln w="507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68842" y="8168159"/>
            <a:ext cx="216535" cy="213360"/>
          </a:xfrm>
          <a:custGeom>
            <a:avLst/>
            <a:gdLst/>
            <a:ahLst/>
            <a:cxnLst/>
            <a:rect l="l" t="t" r="r" b="b"/>
            <a:pathLst>
              <a:path w="216534" h="213359">
                <a:moveTo>
                  <a:pt x="5868" y="0"/>
                </a:moveTo>
                <a:lnTo>
                  <a:pt x="56253" y="108106"/>
                </a:lnTo>
                <a:lnTo>
                  <a:pt x="0" y="213278"/>
                </a:lnTo>
                <a:lnTo>
                  <a:pt x="216213" y="112508"/>
                </a:lnTo>
                <a:lnTo>
                  <a:pt x="5868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52513" y="8159741"/>
            <a:ext cx="216535" cy="213360"/>
          </a:xfrm>
          <a:custGeom>
            <a:avLst/>
            <a:gdLst/>
            <a:ahLst/>
            <a:cxnLst/>
            <a:rect l="l" t="t" r="r" b="b"/>
            <a:pathLst>
              <a:path w="216534" h="213359">
                <a:moveTo>
                  <a:pt x="216213" y="0"/>
                </a:moveTo>
                <a:lnTo>
                  <a:pt x="0" y="100770"/>
                </a:lnTo>
                <a:lnTo>
                  <a:pt x="210346" y="213278"/>
                </a:lnTo>
                <a:lnTo>
                  <a:pt x="159960" y="105172"/>
                </a:lnTo>
                <a:lnTo>
                  <a:pt x="216213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31320" y="8237061"/>
            <a:ext cx="458470" cy="6985"/>
          </a:xfrm>
          <a:custGeom>
            <a:avLst/>
            <a:gdLst/>
            <a:ahLst/>
            <a:cxnLst/>
            <a:rect l="l" t="t" r="r" b="b"/>
            <a:pathLst>
              <a:path w="458470" h="6984">
                <a:moveTo>
                  <a:pt x="-25400" y="3316"/>
                </a:moveTo>
                <a:lnTo>
                  <a:pt x="483303" y="3316"/>
                </a:lnTo>
              </a:path>
            </a:pathLst>
          </a:custGeom>
          <a:ln w="57433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08946" y="8135885"/>
            <a:ext cx="215265" cy="213360"/>
          </a:xfrm>
          <a:custGeom>
            <a:avLst/>
            <a:gdLst/>
            <a:ahLst/>
            <a:cxnLst/>
            <a:rect l="l" t="t" r="r" b="b"/>
            <a:pathLst>
              <a:path w="215265" h="213359">
                <a:moveTo>
                  <a:pt x="3091" y="0"/>
                </a:moveTo>
                <a:lnTo>
                  <a:pt x="54880" y="107441"/>
                </a:lnTo>
                <a:lnTo>
                  <a:pt x="0" y="213338"/>
                </a:lnTo>
                <a:lnTo>
                  <a:pt x="214882" y="109759"/>
                </a:lnTo>
                <a:lnTo>
                  <a:pt x="309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96714" y="8131533"/>
            <a:ext cx="215265" cy="213360"/>
          </a:xfrm>
          <a:custGeom>
            <a:avLst/>
            <a:gdLst/>
            <a:ahLst/>
            <a:cxnLst/>
            <a:rect l="l" t="t" r="r" b="b"/>
            <a:pathLst>
              <a:path w="215265" h="213359">
                <a:moveTo>
                  <a:pt x="214882" y="0"/>
                </a:moveTo>
                <a:lnTo>
                  <a:pt x="0" y="103578"/>
                </a:lnTo>
                <a:lnTo>
                  <a:pt x="211791" y="213338"/>
                </a:lnTo>
                <a:lnTo>
                  <a:pt x="160002" y="105896"/>
                </a:lnTo>
                <a:lnTo>
                  <a:pt x="214882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62832" y="8261033"/>
            <a:ext cx="412750" cy="1905"/>
          </a:xfrm>
          <a:custGeom>
            <a:avLst/>
            <a:gdLst/>
            <a:ahLst/>
            <a:cxnLst/>
            <a:rect l="l" t="t" r="r" b="b"/>
            <a:pathLst>
              <a:path w="412750" h="1904">
                <a:moveTo>
                  <a:pt x="-25400" y="800"/>
                </a:moveTo>
                <a:lnTo>
                  <a:pt x="438017" y="800"/>
                </a:lnTo>
              </a:path>
            </a:pathLst>
          </a:custGeom>
          <a:ln w="524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96297" y="815565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826" y="0"/>
                </a:moveTo>
                <a:lnTo>
                  <a:pt x="53752" y="106885"/>
                </a:lnTo>
                <a:lnTo>
                  <a:pt x="0" y="213358"/>
                </a:lnTo>
                <a:lnTo>
                  <a:pt x="213771" y="107506"/>
                </a:lnTo>
                <a:lnTo>
                  <a:pt x="82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28213" y="8154661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213772" y="0"/>
                </a:moveTo>
                <a:lnTo>
                  <a:pt x="0" y="105850"/>
                </a:lnTo>
                <a:lnTo>
                  <a:pt x="212944" y="213357"/>
                </a:lnTo>
                <a:lnTo>
                  <a:pt x="160018" y="106471"/>
                </a:lnTo>
                <a:lnTo>
                  <a:pt x="213772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19733" y="8261021"/>
            <a:ext cx="429895" cy="1905"/>
          </a:xfrm>
          <a:custGeom>
            <a:avLst/>
            <a:gdLst/>
            <a:ahLst/>
            <a:cxnLst/>
            <a:rect l="l" t="t" r="r" b="b"/>
            <a:pathLst>
              <a:path w="429894" h="1904">
                <a:moveTo>
                  <a:pt x="-25399" y="812"/>
                </a:moveTo>
                <a:lnTo>
                  <a:pt x="454912" y="812"/>
                </a:lnTo>
              </a:path>
            </a:pathLst>
          </a:custGeom>
          <a:ln w="524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102" y="815567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4" h="213359">
                <a:moveTo>
                  <a:pt x="807" y="0"/>
                </a:moveTo>
                <a:lnTo>
                  <a:pt x="53743" y="106880"/>
                </a:lnTo>
                <a:lnTo>
                  <a:pt x="0" y="213357"/>
                </a:lnTo>
                <a:lnTo>
                  <a:pt x="213762" y="107486"/>
                </a:lnTo>
                <a:lnTo>
                  <a:pt x="807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85114" y="8154641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4" h="213359">
                <a:moveTo>
                  <a:pt x="213761" y="0"/>
                </a:moveTo>
                <a:lnTo>
                  <a:pt x="0" y="105871"/>
                </a:lnTo>
                <a:lnTo>
                  <a:pt x="212953" y="213358"/>
                </a:lnTo>
                <a:lnTo>
                  <a:pt x="160018" y="106476"/>
                </a:lnTo>
                <a:lnTo>
                  <a:pt x="21376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073400" y="6959600"/>
            <a:ext cx="124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3600" spc="-135" dirty="0">
                <a:latin typeface="Arial"/>
                <a:cs typeface="Arial"/>
              </a:rPr>
              <a:t>Link</a:t>
            </a:r>
            <a:endParaRPr sz="3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48000" y="67945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48000" y="77470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978900" y="6959600"/>
            <a:ext cx="124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3600" spc="-135" dirty="0">
                <a:latin typeface="Arial"/>
                <a:cs typeface="Arial"/>
              </a:rPr>
              <a:t>Link</a:t>
            </a:r>
            <a:endParaRPr sz="36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953500" y="67945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53500" y="77470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4991100" y="5791200"/>
          <a:ext cx="1308100" cy="294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65200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spc="40" dirty="0">
                          <a:latin typeface="Arial"/>
                          <a:cs typeface="Arial"/>
                        </a:rPr>
                        <a:t>Net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4250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190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55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sz="3600" spc="-385" dirty="0">
                          <a:latin typeface="Arial"/>
                          <a:cs typeface="Arial"/>
                        </a:rPr>
                        <a:t>Phys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1968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object 39"/>
          <p:cNvSpPr/>
          <p:nvPr/>
        </p:nvSpPr>
        <p:spPr>
          <a:xfrm>
            <a:off x="2519733" y="7270421"/>
            <a:ext cx="429895" cy="1905"/>
          </a:xfrm>
          <a:custGeom>
            <a:avLst/>
            <a:gdLst/>
            <a:ahLst/>
            <a:cxnLst/>
            <a:rect l="l" t="t" r="r" b="b"/>
            <a:pathLst>
              <a:path w="429894" h="1904">
                <a:moveTo>
                  <a:pt x="-25399" y="812"/>
                </a:moveTo>
                <a:lnTo>
                  <a:pt x="454912" y="812"/>
                </a:lnTo>
              </a:path>
            </a:pathLst>
          </a:custGeom>
          <a:ln w="5242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70102" y="716507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4" h="213359">
                <a:moveTo>
                  <a:pt x="807" y="0"/>
                </a:moveTo>
                <a:lnTo>
                  <a:pt x="53743" y="106880"/>
                </a:lnTo>
                <a:lnTo>
                  <a:pt x="0" y="213357"/>
                </a:lnTo>
                <a:lnTo>
                  <a:pt x="213762" y="107486"/>
                </a:lnTo>
                <a:lnTo>
                  <a:pt x="807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85114" y="7164041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4" h="213359">
                <a:moveTo>
                  <a:pt x="213761" y="0"/>
                </a:moveTo>
                <a:lnTo>
                  <a:pt x="0" y="105871"/>
                </a:lnTo>
                <a:lnTo>
                  <a:pt x="212953" y="213358"/>
                </a:lnTo>
                <a:lnTo>
                  <a:pt x="160018" y="106476"/>
                </a:lnTo>
                <a:lnTo>
                  <a:pt x="21376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393733" y="7270421"/>
            <a:ext cx="429895" cy="1905"/>
          </a:xfrm>
          <a:custGeom>
            <a:avLst/>
            <a:gdLst/>
            <a:ahLst/>
            <a:cxnLst/>
            <a:rect l="l" t="t" r="r" b="b"/>
            <a:pathLst>
              <a:path w="429895" h="1904">
                <a:moveTo>
                  <a:pt x="-25399" y="812"/>
                </a:moveTo>
                <a:lnTo>
                  <a:pt x="454912" y="812"/>
                </a:lnTo>
              </a:path>
            </a:pathLst>
          </a:custGeom>
          <a:ln w="5242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744102" y="716507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807" y="0"/>
                </a:moveTo>
                <a:lnTo>
                  <a:pt x="53743" y="106880"/>
                </a:lnTo>
                <a:lnTo>
                  <a:pt x="0" y="213357"/>
                </a:lnTo>
                <a:lnTo>
                  <a:pt x="213762" y="107486"/>
                </a:lnTo>
                <a:lnTo>
                  <a:pt x="807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59114" y="7164041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213761" y="0"/>
                </a:moveTo>
                <a:lnTo>
                  <a:pt x="0" y="105871"/>
                </a:lnTo>
                <a:lnTo>
                  <a:pt x="212954" y="213358"/>
                </a:lnTo>
                <a:lnTo>
                  <a:pt x="160018" y="106476"/>
                </a:lnTo>
                <a:lnTo>
                  <a:pt x="21376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99833" y="7257721"/>
            <a:ext cx="429895" cy="1905"/>
          </a:xfrm>
          <a:custGeom>
            <a:avLst/>
            <a:gdLst/>
            <a:ahLst/>
            <a:cxnLst/>
            <a:rect l="l" t="t" r="r" b="b"/>
            <a:pathLst>
              <a:path w="429895" h="1904">
                <a:moveTo>
                  <a:pt x="-25399" y="812"/>
                </a:moveTo>
                <a:lnTo>
                  <a:pt x="454912" y="812"/>
                </a:lnTo>
              </a:path>
            </a:pathLst>
          </a:custGeom>
          <a:ln w="5242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750202" y="715237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807" y="0"/>
                </a:moveTo>
                <a:lnTo>
                  <a:pt x="53743" y="106880"/>
                </a:lnTo>
                <a:lnTo>
                  <a:pt x="0" y="213357"/>
                </a:lnTo>
                <a:lnTo>
                  <a:pt x="213762" y="107486"/>
                </a:lnTo>
                <a:lnTo>
                  <a:pt x="807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265214" y="7151341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213761" y="0"/>
                </a:moveTo>
                <a:lnTo>
                  <a:pt x="0" y="105871"/>
                </a:lnTo>
                <a:lnTo>
                  <a:pt x="212954" y="213358"/>
                </a:lnTo>
                <a:lnTo>
                  <a:pt x="160018" y="106476"/>
                </a:lnTo>
                <a:lnTo>
                  <a:pt x="21376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05933" y="7232321"/>
            <a:ext cx="429895" cy="1905"/>
          </a:xfrm>
          <a:custGeom>
            <a:avLst/>
            <a:gdLst/>
            <a:ahLst/>
            <a:cxnLst/>
            <a:rect l="l" t="t" r="r" b="b"/>
            <a:pathLst>
              <a:path w="429895" h="1904">
                <a:moveTo>
                  <a:pt x="-25399" y="812"/>
                </a:moveTo>
                <a:lnTo>
                  <a:pt x="454912" y="812"/>
                </a:lnTo>
              </a:path>
            </a:pathLst>
          </a:custGeom>
          <a:ln w="5242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56302" y="712697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807" y="0"/>
                </a:moveTo>
                <a:lnTo>
                  <a:pt x="53743" y="106880"/>
                </a:lnTo>
                <a:lnTo>
                  <a:pt x="0" y="213357"/>
                </a:lnTo>
                <a:lnTo>
                  <a:pt x="213762" y="107486"/>
                </a:lnTo>
                <a:lnTo>
                  <a:pt x="807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71314" y="7125941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213761" y="0"/>
                </a:moveTo>
                <a:lnTo>
                  <a:pt x="0" y="105871"/>
                </a:lnTo>
                <a:lnTo>
                  <a:pt x="212954" y="213358"/>
                </a:lnTo>
                <a:lnTo>
                  <a:pt x="160018" y="106476"/>
                </a:lnTo>
                <a:lnTo>
                  <a:pt x="21376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50133" y="7270421"/>
            <a:ext cx="429895" cy="1905"/>
          </a:xfrm>
          <a:custGeom>
            <a:avLst/>
            <a:gdLst/>
            <a:ahLst/>
            <a:cxnLst/>
            <a:rect l="l" t="t" r="r" b="b"/>
            <a:pathLst>
              <a:path w="429895" h="1904">
                <a:moveTo>
                  <a:pt x="-25399" y="812"/>
                </a:moveTo>
                <a:lnTo>
                  <a:pt x="454912" y="812"/>
                </a:lnTo>
              </a:path>
            </a:pathLst>
          </a:custGeom>
          <a:ln w="5242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800502" y="716507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807" y="0"/>
                </a:moveTo>
                <a:lnTo>
                  <a:pt x="53743" y="106880"/>
                </a:lnTo>
                <a:lnTo>
                  <a:pt x="0" y="213357"/>
                </a:lnTo>
                <a:lnTo>
                  <a:pt x="213762" y="107486"/>
                </a:lnTo>
                <a:lnTo>
                  <a:pt x="807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15514" y="7164041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213761" y="0"/>
                </a:moveTo>
                <a:lnTo>
                  <a:pt x="0" y="105871"/>
                </a:lnTo>
                <a:lnTo>
                  <a:pt x="212954" y="213358"/>
                </a:lnTo>
                <a:lnTo>
                  <a:pt x="160018" y="106476"/>
                </a:lnTo>
                <a:lnTo>
                  <a:pt x="21376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05933" y="6279821"/>
            <a:ext cx="429895" cy="1905"/>
          </a:xfrm>
          <a:custGeom>
            <a:avLst/>
            <a:gdLst/>
            <a:ahLst/>
            <a:cxnLst/>
            <a:rect l="l" t="t" r="r" b="b"/>
            <a:pathLst>
              <a:path w="429895" h="1904">
                <a:moveTo>
                  <a:pt x="-25399" y="812"/>
                </a:moveTo>
                <a:lnTo>
                  <a:pt x="454912" y="812"/>
                </a:lnTo>
              </a:path>
            </a:pathLst>
          </a:custGeom>
          <a:ln w="52425">
            <a:solidFill>
              <a:srgbClr val="9421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56302" y="617447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60">
                <a:moveTo>
                  <a:pt x="807" y="0"/>
                </a:moveTo>
                <a:lnTo>
                  <a:pt x="53743" y="106880"/>
                </a:lnTo>
                <a:lnTo>
                  <a:pt x="0" y="213357"/>
                </a:lnTo>
                <a:lnTo>
                  <a:pt x="213762" y="107486"/>
                </a:lnTo>
                <a:lnTo>
                  <a:pt x="807" y="0"/>
                </a:lnTo>
                <a:close/>
              </a:path>
            </a:pathLst>
          </a:custGeom>
          <a:solidFill>
            <a:srgbClr val="9421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71314" y="617344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60">
                <a:moveTo>
                  <a:pt x="213761" y="0"/>
                </a:moveTo>
                <a:lnTo>
                  <a:pt x="0" y="105871"/>
                </a:lnTo>
                <a:lnTo>
                  <a:pt x="212954" y="213358"/>
                </a:lnTo>
                <a:lnTo>
                  <a:pt x="160018" y="106476"/>
                </a:lnTo>
                <a:lnTo>
                  <a:pt x="213761" y="0"/>
                </a:lnTo>
                <a:close/>
              </a:path>
            </a:pathLst>
          </a:custGeom>
          <a:solidFill>
            <a:srgbClr val="94219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6997700" y="5791200"/>
          <a:ext cx="1308100" cy="294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spc="40" dirty="0">
                          <a:latin typeface="Arial"/>
                          <a:cs typeface="Arial"/>
                        </a:rPr>
                        <a:t>Net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425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1968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3600" spc="-385" dirty="0">
                          <a:latin typeface="Arial"/>
                          <a:cs typeface="Arial"/>
                        </a:rPr>
                        <a:t>Phys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190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8" name="object 58"/>
          <p:cNvSpPr/>
          <p:nvPr/>
        </p:nvSpPr>
        <p:spPr>
          <a:xfrm>
            <a:off x="2535555" y="6270038"/>
            <a:ext cx="2344420" cy="13970"/>
          </a:xfrm>
          <a:custGeom>
            <a:avLst/>
            <a:gdLst/>
            <a:ahLst/>
            <a:cxnLst/>
            <a:rect l="l" t="t" r="r" b="b"/>
            <a:pathLst>
              <a:path w="2344420" h="13970">
                <a:moveTo>
                  <a:pt x="-25400" y="6800"/>
                </a:moveTo>
                <a:lnTo>
                  <a:pt x="2369492" y="6800"/>
                </a:lnTo>
              </a:path>
            </a:pathLst>
          </a:custGeom>
          <a:ln w="64400">
            <a:solidFill>
              <a:srgbClr val="9421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00289" y="6163816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60">
                <a:moveTo>
                  <a:pt x="0" y="0"/>
                </a:moveTo>
                <a:lnTo>
                  <a:pt x="53957" y="106368"/>
                </a:lnTo>
                <a:lnTo>
                  <a:pt x="1236" y="213356"/>
                </a:lnTo>
                <a:lnTo>
                  <a:pt x="213974" y="105440"/>
                </a:lnTo>
                <a:lnTo>
                  <a:pt x="0" y="0"/>
                </a:lnTo>
                <a:close/>
              </a:path>
            </a:pathLst>
          </a:custGeom>
          <a:solidFill>
            <a:srgbClr val="9421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00937" y="6176504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4" h="213360">
                <a:moveTo>
                  <a:pt x="212737" y="0"/>
                </a:moveTo>
                <a:lnTo>
                  <a:pt x="0" y="107915"/>
                </a:lnTo>
                <a:lnTo>
                  <a:pt x="213975" y="213356"/>
                </a:lnTo>
                <a:lnTo>
                  <a:pt x="160017" y="106987"/>
                </a:lnTo>
                <a:lnTo>
                  <a:pt x="212737" y="0"/>
                </a:lnTo>
                <a:close/>
              </a:path>
            </a:pathLst>
          </a:custGeom>
          <a:solidFill>
            <a:srgbClr val="9421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238500" y="3048000"/>
            <a:ext cx="9207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45" dirty="0">
                <a:latin typeface="Arial"/>
                <a:cs typeface="Arial"/>
              </a:rPr>
              <a:t>Sw</a:t>
            </a:r>
            <a:r>
              <a:rPr sz="4200" spc="-240" dirty="0">
                <a:latin typeface="Arial"/>
                <a:cs typeface="Arial"/>
              </a:rPr>
              <a:t>1</a:t>
            </a:r>
            <a:endParaRPr sz="42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144000" y="3048000"/>
            <a:ext cx="9207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45" dirty="0">
                <a:latin typeface="Arial"/>
                <a:cs typeface="Arial"/>
              </a:rPr>
              <a:t>Sw</a:t>
            </a:r>
            <a:r>
              <a:rPr sz="4200" spc="-240" dirty="0">
                <a:latin typeface="Arial"/>
                <a:cs typeface="Arial"/>
              </a:rPr>
              <a:t>2</a:t>
            </a:r>
            <a:endParaRPr sz="42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143500" y="3009900"/>
            <a:ext cx="10033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0" dirty="0">
                <a:latin typeface="Arial"/>
                <a:cs typeface="Arial"/>
              </a:rPr>
              <a:t>Rtr1</a:t>
            </a:r>
            <a:endParaRPr sz="42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137400" y="3009900"/>
            <a:ext cx="10033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0" dirty="0">
                <a:latin typeface="Arial"/>
                <a:cs typeface="Arial"/>
              </a:rPr>
              <a:t>Rtr2</a:t>
            </a:r>
            <a:endParaRPr sz="42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206500" y="1968500"/>
            <a:ext cx="10922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175000" y="1739900"/>
            <a:ext cx="9652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131300" y="1816100"/>
            <a:ext cx="9652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1366873" y="1683578"/>
            <a:ext cx="544232" cy="12755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016500" y="2075410"/>
            <a:ext cx="1181100" cy="4769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048500" y="2075410"/>
            <a:ext cx="1181100" cy="4769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643054" y="1372525"/>
            <a:ext cx="8373109" cy="640080"/>
          </a:xfrm>
          <a:custGeom>
            <a:avLst/>
            <a:gdLst/>
            <a:ahLst/>
            <a:cxnLst/>
            <a:rect l="l" t="t" r="r" b="b"/>
            <a:pathLst>
              <a:path w="8373109" h="640080">
                <a:moveTo>
                  <a:pt x="0" y="443638"/>
                </a:moveTo>
                <a:lnTo>
                  <a:pt x="73698" y="395107"/>
                </a:lnTo>
                <a:lnTo>
                  <a:pt x="116909" y="369613"/>
                </a:lnTo>
                <a:lnTo>
                  <a:pt x="160591" y="344977"/>
                </a:lnTo>
                <a:lnTo>
                  <a:pt x="204733" y="321204"/>
                </a:lnTo>
                <a:lnTo>
                  <a:pt x="249321" y="298301"/>
                </a:lnTo>
                <a:lnTo>
                  <a:pt x="294342" y="276273"/>
                </a:lnTo>
                <a:lnTo>
                  <a:pt x="339783" y="255128"/>
                </a:lnTo>
                <a:lnTo>
                  <a:pt x="385632" y="234870"/>
                </a:lnTo>
                <a:lnTo>
                  <a:pt x="431876" y="215506"/>
                </a:lnTo>
                <a:lnTo>
                  <a:pt x="478501" y="197043"/>
                </a:lnTo>
                <a:lnTo>
                  <a:pt x="525494" y="179486"/>
                </a:lnTo>
                <a:lnTo>
                  <a:pt x="572844" y="162842"/>
                </a:lnTo>
                <a:lnTo>
                  <a:pt x="620536" y="147116"/>
                </a:lnTo>
                <a:lnTo>
                  <a:pt x="668558" y="132316"/>
                </a:lnTo>
                <a:lnTo>
                  <a:pt x="716897" y="118447"/>
                </a:lnTo>
                <a:lnTo>
                  <a:pt x="765540" y="105515"/>
                </a:lnTo>
                <a:lnTo>
                  <a:pt x="814474" y="93527"/>
                </a:lnTo>
                <a:lnTo>
                  <a:pt x="863686" y="82489"/>
                </a:lnTo>
                <a:lnTo>
                  <a:pt x="912747" y="72478"/>
                </a:lnTo>
                <a:lnTo>
                  <a:pt x="961901" y="63405"/>
                </a:lnTo>
                <a:lnTo>
                  <a:pt x="1011142" y="55235"/>
                </a:lnTo>
                <a:lnTo>
                  <a:pt x="1060466" y="47933"/>
                </a:lnTo>
                <a:lnTo>
                  <a:pt x="1109869" y="41466"/>
                </a:lnTo>
                <a:lnTo>
                  <a:pt x="1159347" y="35799"/>
                </a:lnTo>
                <a:lnTo>
                  <a:pt x="1208895" y="30898"/>
                </a:lnTo>
                <a:lnTo>
                  <a:pt x="1258509" y="26728"/>
                </a:lnTo>
                <a:lnTo>
                  <a:pt x="1308184" y="23255"/>
                </a:lnTo>
                <a:lnTo>
                  <a:pt x="1357917" y="20445"/>
                </a:lnTo>
                <a:lnTo>
                  <a:pt x="1407702" y="18264"/>
                </a:lnTo>
                <a:lnTo>
                  <a:pt x="1457536" y="16677"/>
                </a:lnTo>
                <a:lnTo>
                  <a:pt x="1507415" y="15651"/>
                </a:lnTo>
                <a:lnTo>
                  <a:pt x="1557333" y="15150"/>
                </a:lnTo>
                <a:lnTo>
                  <a:pt x="1607286" y="15140"/>
                </a:lnTo>
                <a:lnTo>
                  <a:pt x="1657271" y="15588"/>
                </a:lnTo>
                <a:lnTo>
                  <a:pt x="1707282" y="16458"/>
                </a:lnTo>
                <a:lnTo>
                  <a:pt x="1757316" y="17717"/>
                </a:lnTo>
                <a:lnTo>
                  <a:pt x="1807368" y="19331"/>
                </a:lnTo>
                <a:lnTo>
                  <a:pt x="1857434" y="21264"/>
                </a:lnTo>
                <a:lnTo>
                  <a:pt x="1907510" y="23484"/>
                </a:lnTo>
                <a:lnTo>
                  <a:pt x="1957591" y="25954"/>
                </a:lnTo>
                <a:lnTo>
                  <a:pt x="2007672" y="28642"/>
                </a:lnTo>
                <a:lnTo>
                  <a:pt x="2057750" y="31513"/>
                </a:lnTo>
                <a:lnTo>
                  <a:pt x="2107820" y="34533"/>
                </a:lnTo>
                <a:lnTo>
                  <a:pt x="2157878" y="37666"/>
                </a:lnTo>
                <a:lnTo>
                  <a:pt x="2207919" y="40880"/>
                </a:lnTo>
                <a:lnTo>
                  <a:pt x="2257939" y="44140"/>
                </a:lnTo>
                <a:lnTo>
                  <a:pt x="2307934" y="47411"/>
                </a:lnTo>
                <a:lnTo>
                  <a:pt x="2357900" y="50659"/>
                </a:lnTo>
                <a:lnTo>
                  <a:pt x="2408303" y="53882"/>
                </a:lnTo>
                <a:lnTo>
                  <a:pt x="2458711" y="57042"/>
                </a:lnTo>
                <a:lnTo>
                  <a:pt x="2509124" y="60137"/>
                </a:lnTo>
                <a:lnTo>
                  <a:pt x="2559543" y="63164"/>
                </a:lnTo>
                <a:lnTo>
                  <a:pt x="2609966" y="66122"/>
                </a:lnTo>
                <a:lnTo>
                  <a:pt x="2660393" y="69009"/>
                </a:lnTo>
                <a:lnTo>
                  <a:pt x="2710825" y="71821"/>
                </a:lnTo>
                <a:lnTo>
                  <a:pt x="2761261" y="74558"/>
                </a:lnTo>
                <a:lnTo>
                  <a:pt x="2811701" y="77218"/>
                </a:lnTo>
                <a:lnTo>
                  <a:pt x="2862145" y="79798"/>
                </a:lnTo>
                <a:lnTo>
                  <a:pt x="2912592" y="82296"/>
                </a:lnTo>
                <a:lnTo>
                  <a:pt x="2963042" y="84710"/>
                </a:lnTo>
                <a:lnTo>
                  <a:pt x="3013496" y="87039"/>
                </a:lnTo>
                <a:lnTo>
                  <a:pt x="3063952" y="89280"/>
                </a:lnTo>
                <a:lnTo>
                  <a:pt x="3114412" y="91430"/>
                </a:lnTo>
                <a:lnTo>
                  <a:pt x="3164873" y="93489"/>
                </a:lnTo>
                <a:lnTo>
                  <a:pt x="3215337" y="95454"/>
                </a:lnTo>
                <a:lnTo>
                  <a:pt x="3265803" y="97323"/>
                </a:lnTo>
                <a:lnTo>
                  <a:pt x="3316271" y="99094"/>
                </a:lnTo>
                <a:lnTo>
                  <a:pt x="3366741" y="100765"/>
                </a:lnTo>
                <a:lnTo>
                  <a:pt x="3417212" y="102333"/>
                </a:lnTo>
                <a:lnTo>
                  <a:pt x="3467685" y="103798"/>
                </a:lnTo>
                <a:lnTo>
                  <a:pt x="3518159" y="105156"/>
                </a:lnTo>
                <a:lnTo>
                  <a:pt x="3568633" y="106406"/>
                </a:lnTo>
                <a:lnTo>
                  <a:pt x="3619108" y="107545"/>
                </a:lnTo>
                <a:lnTo>
                  <a:pt x="3669584" y="108573"/>
                </a:lnTo>
                <a:lnTo>
                  <a:pt x="3720060" y="109485"/>
                </a:lnTo>
                <a:lnTo>
                  <a:pt x="3770536" y="110282"/>
                </a:lnTo>
                <a:lnTo>
                  <a:pt x="3821012" y="110960"/>
                </a:lnTo>
                <a:lnTo>
                  <a:pt x="3871488" y="111517"/>
                </a:lnTo>
                <a:lnTo>
                  <a:pt x="3921963" y="111952"/>
                </a:lnTo>
                <a:lnTo>
                  <a:pt x="3972438" y="112262"/>
                </a:lnTo>
                <a:lnTo>
                  <a:pt x="4022911" y="112445"/>
                </a:lnTo>
                <a:lnTo>
                  <a:pt x="4073384" y="112500"/>
                </a:lnTo>
                <a:lnTo>
                  <a:pt x="4123855" y="112424"/>
                </a:lnTo>
                <a:lnTo>
                  <a:pt x="4174324" y="112216"/>
                </a:lnTo>
                <a:lnTo>
                  <a:pt x="4224792" y="111872"/>
                </a:lnTo>
                <a:lnTo>
                  <a:pt x="4275258" y="111392"/>
                </a:lnTo>
                <a:lnTo>
                  <a:pt x="4325722" y="110772"/>
                </a:lnTo>
                <a:lnTo>
                  <a:pt x="4376183" y="110012"/>
                </a:lnTo>
                <a:lnTo>
                  <a:pt x="4426642" y="109109"/>
                </a:lnTo>
                <a:lnTo>
                  <a:pt x="4477099" y="108060"/>
                </a:lnTo>
                <a:lnTo>
                  <a:pt x="4527552" y="106865"/>
                </a:lnTo>
                <a:lnTo>
                  <a:pt x="4578002" y="105520"/>
                </a:lnTo>
                <a:lnTo>
                  <a:pt x="4628449" y="104025"/>
                </a:lnTo>
                <a:lnTo>
                  <a:pt x="4678892" y="102376"/>
                </a:lnTo>
                <a:lnTo>
                  <a:pt x="4729332" y="100572"/>
                </a:lnTo>
                <a:lnTo>
                  <a:pt x="4779767" y="98610"/>
                </a:lnTo>
                <a:lnTo>
                  <a:pt x="4830199" y="96489"/>
                </a:lnTo>
                <a:lnTo>
                  <a:pt x="4880626" y="94207"/>
                </a:lnTo>
                <a:lnTo>
                  <a:pt x="4931049" y="91762"/>
                </a:lnTo>
                <a:lnTo>
                  <a:pt x="4981466" y="89151"/>
                </a:lnTo>
                <a:lnTo>
                  <a:pt x="5031879" y="86372"/>
                </a:lnTo>
                <a:lnTo>
                  <a:pt x="5082287" y="83424"/>
                </a:lnTo>
                <a:lnTo>
                  <a:pt x="5132689" y="80304"/>
                </a:lnTo>
                <a:lnTo>
                  <a:pt x="5183086" y="77011"/>
                </a:lnTo>
                <a:lnTo>
                  <a:pt x="5233477" y="73542"/>
                </a:lnTo>
                <a:lnTo>
                  <a:pt x="5284343" y="69866"/>
                </a:lnTo>
                <a:lnTo>
                  <a:pt x="5335220" y="66038"/>
                </a:lnTo>
                <a:lnTo>
                  <a:pt x="5386107" y="62086"/>
                </a:lnTo>
                <a:lnTo>
                  <a:pt x="5437002" y="58038"/>
                </a:lnTo>
                <a:lnTo>
                  <a:pt x="5487905" y="53922"/>
                </a:lnTo>
                <a:lnTo>
                  <a:pt x="5538815" y="49766"/>
                </a:lnTo>
                <a:lnTo>
                  <a:pt x="5589729" y="45598"/>
                </a:lnTo>
                <a:lnTo>
                  <a:pt x="5640648" y="41446"/>
                </a:lnTo>
                <a:lnTo>
                  <a:pt x="5691569" y="37338"/>
                </a:lnTo>
                <a:lnTo>
                  <a:pt x="5742491" y="33301"/>
                </a:lnTo>
                <a:lnTo>
                  <a:pt x="5793413" y="29365"/>
                </a:lnTo>
                <a:lnTo>
                  <a:pt x="5844334" y="25556"/>
                </a:lnTo>
                <a:lnTo>
                  <a:pt x="5895253" y="21903"/>
                </a:lnTo>
                <a:lnTo>
                  <a:pt x="5946168" y="18434"/>
                </a:lnTo>
                <a:lnTo>
                  <a:pt x="5997078" y="15176"/>
                </a:lnTo>
                <a:lnTo>
                  <a:pt x="6047982" y="12159"/>
                </a:lnTo>
                <a:lnTo>
                  <a:pt x="6098879" y="9408"/>
                </a:lnTo>
                <a:lnTo>
                  <a:pt x="6149767" y="6954"/>
                </a:lnTo>
                <a:lnTo>
                  <a:pt x="6200645" y="4823"/>
                </a:lnTo>
                <a:lnTo>
                  <a:pt x="6251512" y="3043"/>
                </a:lnTo>
                <a:lnTo>
                  <a:pt x="6302367" y="1643"/>
                </a:lnTo>
                <a:lnTo>
                  <a:pt x="6353208" y="650"/>
                </a:lnTo>
                <a:lnTo>
                  <a:pt x="6404035" y="93"/>
                </a:lnTo>
                <a:lnTo>
                  <a:pt x="6454845" y="0"/>
                </a:lnTo>
                <a:lnTo>
                  <a:pt x="6505638" y="397"/>
                </a:lnTo>
                <a:lnTo>
                  <a:pt x="6556412" y="1314"/>
                </a:lnTo>
                <a:lnTo>
                  <a:pt x="6607167" y="2778"/>
                </a:lnTo>
                <a:lnTo>
                  <a:pt x="6657900" y="4818"/>
                </a:lnTo>
                <a:lnTo>
                  <a:pt x="6708612" y="7461"/>
                </a:lnTo>
                <a:lnTo>
                  <a:pt x="6759299" y="10735"/>
                </a:lnTo>
                <a:lnTo>
                  <a:pt x="6809962" y="14668"/>
                </a:lnTo>
                <a:lnTo>
                  <a:pt x="6860599" y="19288"/>
                </a:lnTo>
                <a:lnTo>
                  <a:pt x="6911209" y="24624"/>
                </a:lnTo>
                <a:lnTo>
                  <a:pt x="6961791" y="30702"/>
                </a:lnTo>
                <a:lnTo>
                  <a:pt x="7012342" y="37552"/>
                </a:lnTo>
                <a:lnTo>
                  <a:pt x="7061904" y="45051"/>
                </a:lnTo>
                <a:lnTo>
                  <a:pt x="7111320" y="53324"/>
                </a:lnTo>
                <a:lnTo>
                  <a:pt x="7160575" y="62380"/>
                </a:lnTo>
                <a:lnTo>
                  <a:pt x="7209651" y="72226"/>
                </a:lnTo>
                <a:lnTo>
                  <a:pt x="7258530" y="82870"/>
                </a:lnTo>
                <a:lnTo>
                  <a:pt x="7307196" y="94320"/>
                </a:lnTo>
                <a:lnTo>
                  <a:pt x="7355632" y="106584"/>
                </a:lnTo>
                <a:lnTo>
                  <a:pt x="7403821" y="119670"/>
                </a:lnTo>
                <a:lnTo>
                  <a:pt x="7451745" y="133586"/>
                </a:lnTo>
                <a:lnTo>
                  <a:pt x="7499388" y="148339"/>
                </a:lnTo>
                <a:lnTo>
                  <a:pt x="7546732" y="163939"/>
                </a:lnTo>
                <a:lnTo>
                  <a:pt x="7593761" y="180391"/>
                </a:lnTo>
                <a:lnTo>
                  <a:pt x="7640456" y="197705"/>
                </a:lnTo>
                <a:lnTo>
                  <a:pt x="7686802" y="215888"/>
                </a:lnTo>
                <a:lnTo>
                  <a:pt x="7732781" y="234949"/>
                </a:lnTo>
                <a:lnTo>
                  <a:pt x="7778376" y="254894"/>
                </a:lnTo>
                <a:lnTo>
                  <a:pt x="7823571" y="275733"/>
                </a:lnTo>
                <a:lnTo>
                  <a:pt x="7868346" y="297472"/>
                </a:lnTo>
                <a:lnTo>
                  <a:pt x="7912687" y="320120"/>
                </a:lnTo>
                <a:lnTo>
                  <a:pt x="7956576" y="343685"/>
                </a:lnTo>
                <a:lnTo>
                  <a:pt x="7999995" y="368175"/>
                </a:lnTo>
                <a:lnTo>
                  <a:pt x="8042928" y="393597"/>
                </a:lnTo>
                <a:lnTo>
                  <a:pt x="8085357" y="419960"/>
                </a:lnTo>
                <a:lnTo>
                  <a:pt x="8127265" y="447270"/>
                </a:lnTo>
                <a:lnTo>
                  <a:pt x="8168636" y="475537"/>
                </a:lnTo>
                <a:lnTo>
                  <a:pt x="8214175" y="508250"/>
                </a:lnTo>
                <a:lnTo>
                  <a:pt x="8258855" y="542074"/>
                </a:lnTo>
                <a:lnTo>
                  <a:pt x="8302654" y="576990"/>
                </a:lnTo>
                <a:lnTo>
                  <a:pt x="8345555" y="612983"/>
                </a:lnTo>
                <a:lnTo>
                  <a:pt x="8372687" y="639756"/>
                </a:lnTo>
              </a:path>
            </a:pathLst>
          </a:custGeom>
          <a:ln w="762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881579" y="1877042"/>
            <a:ext cx="324485" cy="322580"/>
          </a:xfrm>
          <a:custGeom>
            <a:avLst/>
            <a:gdLst/>
            <a:ahLst/>
            <a:cxnLst/>
            <a:rect l="l" t="t" r="r" b="b"/>
            <a:pathLst>
              <a:path w="324484" h="322580">
                <a:moveTo>
                  <a:pt x="214085" y="0"/>
                </a:moveTo>
                <a:lnTo>
                  <a:pt x="0" y="216957"/>
                </a:lnTo>
                <a:lnTo>
                  <a:pt x="323999" y="322563"/>
                </a:lnTo>
                <a:lnTo>
                  <a:pt x="21408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26241" y="1670082"/>
            <a:ext cx="336550" cy="301625"/>
          </a:xfrm>
          <a:custGeom>
            <a:avLst/>
            <a:gdLst/>
            <a:ahLst/>
            <a:cxnLst/>
            <a:rect l="l" t="t" r="r" b="b"/>
            <a:pathLst>
              <a:path w="336550" h="301625">
                <a:moveTo>
                  <a:pt x="159038" y="0"/>
                </a:moveTo>
                <a:lnTo>
                  <a:pt x="0" y="301388"/>
                </a:lnTo>
                <a:lnTo>
                  <a:pt x="336534" y="247787"/>
                </a:lnTo>
                <a:lnTo>
                  <a:pt x="15903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75" name="object 75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9500" y="317500"/>
            <a:ext cx="575691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9" dirty="0"/>
              <a:t>Layering, </a:t>
            </a:r>
            <a:r>
              <a:rPr spc="-505" dirty="0"/>
              <a:t>Take</a:t>
            </a:r>
            <a:r>
              <a:rPr spc="-220" dirty="0"/>
              <a:t> </a:t>
            </a:r>
            <a:r>
              <a:rPr spc="-700" dirty="0"/>
              <a:t>2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17600" y="3797300"/>
          <a:ext cx="1308100" cy="497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App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270" dirty="0">
                          <a:latin typeface="Arial"/>
                          <a:cs typeface="Arial"/>
                        </a:rPr>
                        <a:t>Trans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40" dirty="0">
                          <a:latin typeface="Arial"/>
                          <a:cs typeface="Arial"/>
                        </a:rPr>
                        <a:t>Net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385" dirty="0">
                          <a:latin typeface="Arial"/>
                          <a:cs typeface="Arial"/>
                        </a:rPr>
                        <a:t>Phys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09700" y="3048000"/>
            <a:ext cx="7016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880" dirty="0">
                <a:latin typeface="Arial"/>
                <a:cs typeface="Arial"/>
              </a:rPr>
              <a:t>S</a:t>
            </a:r>
            <a:r>
              <a:rPr sz="4200" spc="155" dirty="0">
                <a:latin typeface="Arial"/>
                <a:cs typeface="Arial"/>
              </a:rPr>
              <a:t>r</a:t>
            </a:r>
            <a:r>
              <a:rPr sz="4200" spc="-265" dirty="0">
                <a:latin typeface="Arial"/>
                <a:cs typeface="Arial"/>
              </a:rPr>
              <a:t>c</a:t>
            </a:r>
            <a:endParaRPr sz="4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985500" y="3759200"/>
          <a:ext cx="1308100" cy="497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App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270" dirty="0">
                          <a:latin typeface="Arial"/>
                          <a:cs typeface="Arial"/>
                        </a:rPr>
                        <a:t>Trans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40" dirty="0">
                          <a:latin typeface="Arial"/>
                          <a:cs typeface="Arial"/>
                        </a:rPr>
                        <a:t>Net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385" dirty="0">
                          <a:latin typeface="Arial"/>
                          <a:cs typeface="Arial"/>
                        </a:rPr>
                        <a:t>Phys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226800" y="3009900"/>
            <a:ext cx="8083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20" dirty="0">
                <a:latin typeface="Arial"/>
                <a:cs typeface="Arial"/>
              </a:rPr>
              <a:t>D</a:t>
            </a:r>
            <a:r>
              <a:rPr sz="4200" spc="-160" dirty="0">
                <a:latin typeface="Arial"/>
                <a:cs typeface="Arial"/>
              </a:rPr>
              <a:t>s</a:t>
            </a:r>
            <a:r>
              <a:rPr sz="4200" spc="229" dirty="0">
                <a:latin typeface="Arial"/>
                <a:cs typeface="Arial"/>
              </a:rPr>
              <a:t>t</a:t>
            </a:r>
            <a:endParaRPr sz="4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0" y="7937500"/>
            <a:ext cx="124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100"/>
              </a:spcBef>
            </a:pPr>
            <a:r>
              <a:rPr sz="3600" spc="-385" dirty="0">
                <a:latin typeface="Arial"/>
                <a:cs typeface="Arial"/>
              </a:rPr>
              <a:t>Phys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60700" y="7759700"/>
            <a:ext cx="0" cy="977900"/>
          </a:xfrm>
          <a:custGeom>
            <a:avLst/>
            <a:gdLst/>
            <a:ahLst/>
            <a:cxnLst/>
            <a:rect l="l" t="t" r="r" b="b"/>
            <a:pathLst>
              <a:path h="977900">
                <a:moveTo>
                  <a:pt x="0" y="0"/>
                </a:moveTo>
                <a:lnTo>
                  <a:pt x="0" y="9779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30700" y="7759700"/>
            <a:ext cx="0" cy="977900"/>
          </a:xfrm>
          <a:custGeom>
            <a:avLst/>
            <a:gdLst/>
            <a:ahLst/>
            <a:cxnLst/>
            <a:rect l="l" t="t" r="r" b="b"/>
            <a:pathLst>
              <a:path h="977900">
                <a:moveTo>
                  <a:pt x="0" y="0"/>
                </a:moveTo>
                <a:lnTo>
                  <a:pt x="0" y="9779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8000" y="77724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0" y="87249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978900" y="7937500"/>
            <a:ext cx="124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100"/>
              </a:spcBef>
            </a:pPr>
            <a:r>
              <a:rPr sz="3600" spc="-385" dirty="0">
                <a:latin typeface="Arial"/>
                <a:cs typeface="Arial"/>
              </a:rPr>
              <a:t>Phys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966200" y="7759700"/>
            <a:ext cx="0" cy="977900"/>
          </a:xfrm>
          <a:custGeom>
            <a:avLst/>
            <a:gdLst/>
            <a:ahLst/>
            <a:cxnLst/>
            <a:rect l="l" t="t" r="r" b="b"/>
            <a:pathLst>
              <a:path h="977900">
                <a:moveTo>
                  <a:pt x="0" y="0"/>
                </a:moveTo>
                <a:lnTo>
                  <a:pt x="0" y="9779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236200" y="7759700"/>
            <a:ext cx="0" cy="977900"/>
          </a:xfrm>
          <a:custGeom>
            <a:avLst/>
            <a:gdLst/>
            <a:ahLst/>
            <a:cxnLst/>
            <a:rect l="l" t="t" r="r" b="b"/>
            <a:pathLst>
              <a:path h="977900">
                <a:moveTo>
                  <a:pt x="0" y="0"/>
                </a:moveTo>
                <a:lnTo>
                  <a:pt x="0" y="9779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53500" y="77724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53500" y="87249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68288" y="8231676"/>
            <a:ext cx="478790" cy="12700"/>
          </a:xfrm>
          <a:custGeom>
            <a:avLst/>
            <a:gdLst/>
            <a:ahLst/>
            <a:cxnLst/>
            <a:rect l="l" t="t" r="r" b="b"/>
            <a:pathLst>
              <a:path w="478790" h="12700">
                <a:moveTo>
                  <a:pt x="0" y="12592"/>
                </a:moveTo>
                <a:lnTo>
                  <a:pt x="25391" y="11924"/>
                </a:lnTo>
                <a:lnTo>
                  <a:pt x="453051" y="668"/>
                </a:lnTo>
                <a:lnTo>
                  <a:pt x="478442" y="0"/>
                </a:lnTo>
              </a:path>
            </a:pathLst>
          </a:custGeom>
          <a:ln w="508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765209" y="8127106"/>
            <a:ext cx="216535" cy="213360"/>
          </a:xfrm>
          <a:custGeom>
            <a:avLst/>
            <a:gdLst/>
            <a:ahLst/>
            <a:cxnLst/>
            <a:rect l="l" t="t" r="r" b="b"/>
            <a:pathLst>
              <a:path w="216534" h="213359">
                <a:moveTo>
                  <a:pt x="0" y="0"/>
                </a:moveTo>
                <a:lnTo>
                  <a:pt x="56128" y="105239"/>
                </a:lnTo>
                <a:lnTo>
                  <a:pt x="5614" y="213286"/>
                </a:lnTo>
                <a:lnTo>
                  <a:pt x="216094" y="101028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233714" y="8135555"/>
            <a:ext cx="216535" cy="213360"/>
          </a:xfrm>
          <a:custGeom>
            <a:avLst/>
            <a:gdLst/>
            <a:ahLst/>
            <a:cxnLst/>
            <a:rect l="l" t="t" r="r" b="b"/>
            <a:pathLst>
              <a:path w="216534" h="213359">
                <a:moveTo>
                  <a:pt x="210478" y="0"/>
                </a:moveTo>
                <a:lnTo>
                  <a:pt x="0" y="112256"/>
                </a:lnTo>
                <a:lnTo>
                  <a:pt x="216093" y="213286"/>
                </a:lnTo>
                <a:lnTo>
                  <a:pt x="159964" y="108046"/>
                </a:lnTo>
                <a:lnTo>
                  <a:pt x="210478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87082" y="8264214"/>
            <a:ext cx="463550" cy="13335"/>
          </a:xfrm>
          <a:custGeom>
            <a:avLst/>
            <a:gdLst/>
            <a:ahLst/>
            <a:cxnLst/>
            <a:rect l="l" t="t" r="r" b="b"/>
            <a:pathLst>
              <a:path w="463550" h="13334">
                <a:moveTo>
                  <a:pt x="0" y="0"/>
                </a:moveTo>
                <a:lnTo>
                  <a:pt x="25390" y="698"/>
                </a:lnTo>
                <a:lnTo>
                  <a:pt x="438012" y="12051"/>
                </a:lnTo>
                <a:lnTo>
                  <a:pt x="463403" y="12750"/>
                </a:lnTo>
              </a:path>
            </a:pathLst>
          </a:custGeom>
          <a:ln w="507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68842" y="8168159"/>
            <a:ext cx="216535" cy="213360"/>
          </a:xfrm>
          <a:custGeom>
            <a:avLst/>
            <a:gdLst/>
            <a:ahLst/>
            <a:cxnLst/>
            <a:rect l="l" t="t" r="r" b="b"/>
            <a:pathLst>
              <a:path w="216534" h="213359">
                <a:moveTo>
                  <a:pt x="5868" y="0"/>
                </a:moveTo>
                <a:lnTo>
                  <a:pt x="56253" y="108106"/>
                </a:lnTo>
                <a:lnTo>
                  <a:pt x="0" y="213278"/>
                </a:lnTo>
                <a:lnTo>
                  <a:pt x="216213" y="112508"/>
                </a:lnTo>
                <a:lnTo>
                  <a:pt x="5868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52513" y="8159741"/>
            <a:ext cx="216535" cy="213360"/>
          </a:xfrm>
          <a:custGeom>
            <a:avLst/>
            <a:gdLst/>
            <a:ahLst/>
            <a:cxnLst/>
            <a:rect l="l" t="t" r="r" b="b"/>
            <a:pathLst>
              <a:path w="216534" h="213359">
                <a:moveTo>
                  <a:pt x="216213" y="0"/>
                </a:moveTo>
                <a:lnTo>
                  <a:pt x="0" y="100770"/>
                </a:lnTo>
                <a:lnTo>
                  <a:pt x="210346" y="213278"/>
                </a:lnTo>
                <a:lnTo>
                  <a:pt x="159960" y="105172"/>
                </a:lnTo>
                <a:lnTo>
                  <a:pt x="216213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31320" y="8237061"/>
            <a:ext cx="458470" cy="6985"/>
          </a:xfrm>
          <a:custGeom>
            <a:avLst/>
            <a:gdLst/>
            <a:ahLst/>
            <a:cxnLst/>
            <a:rect l="l" t="t" r="r" b="b"/>
            <a:pathLst>
              <a:path w="458470" h="6984">
                <a:moveTo>
                  <a:pt x="-25400" y="3316"/>
                </a:moveTo>
                <a:lnTo>
                  <a:pt x="483303" y="3316"/>
                </a:lnTo>
              </a:path>
            </a:pathLst>
          </a:custGeom>
          <a:ln w="57433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08946" y="8135885"/>
            <a:ext cx="215265" cy="213360"/>
          </a:xfrm>
          <a:custGeom>
            <a:avLst/>
            <a:gdLst/>
            <a:ahLst/>
            <a:cxnLst/>
            <a:rect l="l" t="t" r="r" b="b"/>
            <a:pathLst>
              <a:path w="215265" h="213359">
                <a:moveTo>
                  <a:pt x="3091" y="0"/>
                </a:moveTo>
                <a:lnTo>
                  <a:pt x="54880" y="107441"/>
                </a:lnTo>
                <a:lnTo>
                  <a:pt x="0" y="213338"/>
                </a:lnTo>
                <a:lnTo>
                  <a:pt x="214882" y="109759"/>
                </a:lnTo>
                <a:lnTo>
                  <a:pt x="309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96714" y="8131533"/>
            <a:ext cx="215265" cy="213360"/>
          </a:xfrm>
          <a:custGeom>
            <a:avLst/>
            <a:gdLst/>
            <a:ahLst/>
            <a:cxnLst/>
            <a:rect l="l" t="t" r="r" b="b"/>
            <a:pathLst>
              <a:path w="215265" h="213359">
                <a:moveTo>
                  <a:pt x="214882" y="0"/>
                </a:moveTo>
                <a:lnTo>
                  <a:pt x="0" y="103578"/>
                </a:lnTo>
                <a:lnTo>
                  <a:pt x="211791" y="213338"/>
                </a:lnTo>
                <a:lnTo>
                  <a:pt x="160002" y="105896"/>
                </a:lnTo>
                <a:lnTo>
                  <a:pt x="214882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62832" y="8261033"/>
            <a:ext cx="412750" cy="1905"/>
          </a:xfrm>
          <a:custGeom>
            <a:avLst/>
            <a:gdLst/>
            <a:ahLst/>
            <a:cxnLst/>
            <a:rect l="l" t="t" r="r" b="b"/>
            <a:pathLst>
              <a:path w="412750" h="1904">
                <a:moveTo>
                  <a:pt x="-25400" y="800"/>
                </a:moveTo>
                <a:lnTo>
                  <a:pt x="438017" y="800"/>
                </a:lnTo>
              </a:path>
            </a:pathLst>
          </a:custGeom>
          <a:ln w="524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96297" y="815565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826" y="0"/>
                </a:moveTo>
                <a:lnTo>
                  <a:pt x="53752" y="106885"/>
                </a:lnTo>
                <a:lnTo>
                  <a:pt x="0" y="213358"/>
                </a:lnTo>
                <a:lnTo>
                  <a:pt x="213771" y="107506"/>
                </a:lnTo>
                <a:lnTo>
                  <a:pt x="82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28213" y="8154661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213772" y="0"/>
                </a:moveTo>
                <a:lnTo>
                  <a:pt x="0" y="105850"/>
                </a:lnTo>
                <a:lnTo>
                  <a:pt x="212944" y="213357"/>
                </a:lnTo>
                <a:lnTo>
                  <a:pt x="160018" y="106471"/>
                </a:lnTo>
                <a:lnTo>
                  <a:pt x="213772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19733" y="8261021"/>
            <a:ext cx="429895" cy="1905"/>
          </a:xfrm>
          <a:custGeom>
            <a:avLst/>
            <a:gdLst/>
            <a:ahLst/>
            <a:cxnLst/>
            <a:rect l="l" t="t" r="r" b="b"/>
            <a:pathLst>
              <a:path w="429894" h="1904">
                <a:moveTo>
                  <a:pt x="-25399" y="812"/>
                </a:moveTo>
                <a:lnTo>
                  <a:pt x="454912" y="812"/>
                </a:lnTo>
              </a:path>
            </a:pathLst>
          </a:custGeom>
          <a:ln w="524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102" y="815567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4" h="213359">
                <a:moveTo>
                  <a:pt x="807" y="0"/>
                </a:moveTo>
                <a:lnTo>
                  <a:pt x="53743" y="106880"/>
                </a:lnTo>
                <a:lnTo>
                  <a:pt x="0" y="213357"/>
                </a:lnTo>
                <a:lnTo>
                  <a:pt x="213762" y="107486"/>
                </a:lnTo>
                <a:lnTo>
                  <a:pt x="807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85114" y="8154641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4" h="213359">
                <a:moveTo>
                  <a:pt x="213761" y="0"/>
                </a:moveTo>
                <a:lnTo>
                  <a:pt x="0" y="105871"/>
                </a:lnTo>
                <a:lnTo>
                  <a:pt x="212953" y="213358"/>
                </a:lnTo>
                <a:lnTo>
                  <a:pt x="160018" y="106476"/>
                </a:lnTo>
                <a:lnTo>
                  <a:pt x="21376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073400" y="6959600"/>
            <a:ext cx="124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3600" spc="-135" dirty="0">
                <a:latin typeface="Arial"/>
                <a:cs typeface="Arial"/>
              </a:rPr>
              <a:t>Link</a:t>
            </a:r>
            <a:endParaRPr sz="3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48000" y="67945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48000" y="77470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978900" y="6959600"/>
            <a:ext cx="124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3600" spc="-135" dirty="0">
                <a:latin typeface="Arial"/>
                <a:cs typeface="Arial"/>
              </a:rPr>
              <a:t>Link</a:t>
            </a:r>
            <a:endParaRPr sz="36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953500" y="67945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53500" y="77470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4991100" y="5791200"/>
          <a:ext cx="1308100" cy="294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65200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spc="40" dirty="0">
                          <a:latin typeface="Arial"/>
                          <a:cs typeface="Arial"/>
                        </a:rPr>
                        <a:t>Net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4250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190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55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sz="3600" spc="-385" dirty="0">
                          <a:latin typeface="Arial"/>
                          <a:cs typeface="Arial"/>
                        </a:rPr>
                        <a:t>Phys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1968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object 39"/>
          <p:cNvSpPr/>
          <p:nvPr/>
        </p:nvSpPr>
        <p:spPr>
          <a:xfrm>
            <a:off x="2519733" y="7270421"/>
            <a:ext cx="429895" cy="1905"/>
          </a:xfrm>
          <a:custGeom>
            <a:avLst/>
            <a:gdLst/>
            <a:ahLst/>
            <a:cxnLst/>
            <a:rect l="l" t="t" r="r" b="b"/>
            <a:pathLst>
              <a:path w="429894" h="1904">
                <a:moveTo>
                  <a:pt x="-25399" y="812"/>
                </a:moveTo>
                <a:lnTo>
                  <a:pt x="454912" y="812"/>
                </a:lnTo>
              </a:path>
            </a:pathLst>
          </a:custGeom>
          <a:ln w="5242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70102" y="716507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4" h="213359">
                <a:moveTo>
                  <a:pt x="807" y="0"/>
                </a:moveTo>
                <a:lnTo>
                  <a:pt x="53743" y="106880"/>
                </a:lnTo>
                <a:lnTo>
                  <a:pt x="0" y="213357"/>
                </a:lnTo>
                <a:lnTo>
                  <a:pt x="213762" y="107486"/>
                </a:lnTo>
                <a:lnTo>
                  <a:pt x="807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85114" y="7164041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4" h="213359">
                <a:moveTo>
                  <a:pt x="213761" y="0"/>
                </a:moveTo>
                <a:lnTo>
                  <a:pt x="0" y="105871"/>
                </a:lnTo>
                <a:lnTo>
                  <a:pt x="212953" y="213358"/>
                </a:lnTo>
                <a:lnTo>
                  <a:pt x="160018" y="106476"/>
                </a:lnTo>
                <a:lnTo>
                  <a:pt x="21376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393733" y="7270421"/>
            <a:ext cx="429895" cy="1905"/>
          </a:xfrm>
          <a:custGeom>
            <a:avLst/>
            <a:gdLst/>
            <a:ahLst/>
            <a:cxnLst/>
            <a:rect l="l" t="t" r="r" b="b"/>
            <a:pathLst>
              <a:path w="429895" h="1904">
                <a:moveTo>
                  <a:pt x="-25399" y="812"/>
                </a:moveTo>
                <a:lnTo>
                  <a:pt x="454912" y="812"/>
                </a:lnTo>
              </a:path>
            </a:pathLst>
          </a:custGeom>
          <a:ln w="5242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744102" y="716507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807" y="0"/>
                </a:moveTo>
                <a:lnTo>
                  <a:pt x="53743" y="106880"/>
                </a:lnTo>
                <a:lnTo>
                  <a:pt x="0" y="213357"/>
                </a:lnTo>
                <a:lnTo>
                  <a:pt x="213762" y="107486"/>
                </a:lnTo>
                <a:lnTo>
                  <a:pt x="807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59114" y="7164041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213761" y="0"/>
                </a:moveTo>
                <a:lnTo>
                  <a:pt x="0" y="105871"/>
                </a:lnTo>
                <a:lnTo>
                  <a:pt x="212954" y="213358"/>
                </a:lnTo>
                <a:lnTo>
                  <a:pt x="160018" y="106476"/>
                </a:lnTo>
                <a:lnTo>
                  <a:pt x="21376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99833" y="7257721"/>
            <a:ext cx="429895" cy="1905"/>
          </a:xfrm>
          <a:custGeom>
            <a:avLst/>
            <a:gdLst/>
            <a:ahLst/>
            <a:cxnLst/>
            <a:rect l="l" t="t" r="r" b="b"/>
            <a:pathLst>
              <a:path w="429895" h="1904">
                <a:moveTo>
                  <a:pt x="-25399" y="812"/>
                </a:moveTo>
                <a:lnTo>
                  <a:pt x="454912" y="812"/>
                </a:lnTo>
              </a:path>
            </a:pathLst>
          </a:custGeom>
          <a:ln w="5242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750202" y="715237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807" y="0"/>
                </a:moveTo>
                <a:lnTo>
                  <a:pt x="53743" y="106880"/>
                </a:lnTo>
                <a:lnTo>
                  <a:pt x="0" y="213357"/>
                </a:lnTo>
                <a:lnTo>
                  <a:pt x="213762" y="107486"/>
                </a:lnTo>
                <a:lnTo>
                  <a:pt x="807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265214" y="7151341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213761" y="0"/>
                </a:moveTo>
                <a:lnTo>
                  <a:pt x="0" y="105871"/>
                </a:lnTo>
                <a:lnTo>
                  <a:pt x="212954" y="213358"/>
                </a:lnTo>
                <a:lnTo>
                  <a:pt x="160018" y="106476"/>
                </a:lnTo>
                <a:lnTo>
                  <a:pt x="21376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05933" y="7232321"/>
            <a:ext cx="429895" cy="1905"/>
          </a:xfrm>
          <a:custGeom>
            <a:avLst/>
            <a:gdLst/>
            <a:ahLst/>
            <a:cxnLst/>
            <a:rect l="l" t="t" r="r" b="b"/>
            <a:pathLst>
              <a:path w="429895" h="1904">
                <a:moveTo>
                  <a:pt x="-25399" y="812"/>
                </a:moveTo>
                <a:lnTo>
                  <a:pt x="454912" y="812"/>
                </a:lnTo>
              </a:path>
            </a:pathLst>
          </a:custGeom>
          <a:ln w="5242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56302" y="712697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807" y="0"/>
                </a:moveTo>
                <a:lnTo>
                  <a:pt x="53743" y="106880"/>
                </a:lnTo>
                <a:lnTo>
                  <a:pt x="0" y="213357"/>
                </a:lnTo>
                <a:lnTo>
                  <a:pt x="213762" y="107486"/>
                </a:lnTo>
                <a:lnTo>
                  <a:pt x="807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71314" y="7125941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213761" y="0"/>
                </a:moveTo>
                <a:lnTo>
                  <a:pt x="0" y="105871"/>
                </a:lnTo>
                <a:lnTo>
                  <a:pt x="212954" y="213358"/>
                </a:lnTo>
                <a:lnTo>
                  <a:pt x="160018" y="106476"/>
                </a:lnTo>
                <a:lnTo>
                  <a:pt x="21376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50133" y="7270421"/>
            <a:ext cx="429895" cy="1905"/>
          </a:xfrm>
          <a:custGeom>
            <a:avLst/>
            <a:gdLst/>
            <a:ahLst/>
            <a:cxnLst/>
            <a:rect l="l" t="t" r="r" b="b"/>
            <a:pathLst>
              <a:path w="429895" h="1904">
                <a:moveTo>
                  <a:pt x="-25399" y="812"/>
                </a:moveTo>
                <a:lnTo>
                  <a:pt x="454912" y="812"/>
                </a:lnTo>
              </a:path>
            </a:pathLst>
          </a:custGeom>
          <a:ln w="5242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800502" y="716507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807" y="0"/>
                </a:moveTo>
                <a:lnTo>
                  <a:pt x="53743" y="106880"/>
                </a:lnTo>
                <a:lnTo>
                  <a:pt x="0" y="213357"/>
                </a:lnTo>
                <a:lnTo>
                  <a:pt x="213762" y="107486"/>
                </a:lnTo>
                <a:lnTo>
                  <a:pt x="807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15514" y="7164041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213761" y="0"/>
                </a:moveTo>
                <a:lnTo>
                  <a:pt x="0" y="105871"/>
                </a:lnTo>
                <a:lnTo>
                  <a:pt x="212954" y="213358"/>
                </a:lnTo>
                <a:lnTo>
                  <a:pt x="160018" y="106476"/>
                </a:lnTo>
                <a:lnTo>
                  <a:pt x="21376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05933" y="6279821"/>
            <a:ext cx="429895" cy="1905"/>
          </a:xfrm>
          <a:custGeom>
            <a:avLst/>
            <a:gdLst/>
            <a:ahLst/>
            <a:cxnLst/>
            <a:rect l="l" t="t" r="r" b="b"/>
            <a:pathLst>
              <a:path w="429895" h="1904">
                <a:moveTo>
                  <a:pt x="-25399" y="812"/>
                </a:moveTo>
                <a:lnTo>
                  <a:pt x="454912" y="812"/>
                </a:lnTo>
              </a:path>
            </a:pathLst>
          </a:custGeom>
          <a:ln w="52425">
            <a:solidFill>
              <a:srgbClr val="9421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56302" y="617447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60">
                <a:moveTo>
                  <a:pt x="807" y="0"/>
                </a:moveTo>
                <a:lnTo>
                  <a:pt x="53743" y="106880"/>
                </a:lnTo>
                <a:lnTo>
                  <a:pt x="0" y="213357"/>
                </a:lnTo>
                <a:lnTo>
                  <a:pt x="213762" y="107486"/>
                </a:lnTo>
                <a:lnTo>
                  <a:pt x="807" y="0"/>
                </a:lnTo>
                <a:close/>
              </a:path>
            </a:pathLst>
          </a:custGeom>
          <a:solidFill>
            <a:srgbClr val="9421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71314" y="617344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60">
                <a:moveTo>
                  <a:pt x="213761" y="0"/>
                </a:moveTo>
                <a:lnTo>
                  <a:pt x="0" y="105871"/>
                </a:lnTo>
                <a:lnTo>
                  <a:pt x="212954" y="213358"/>
                </a:lnTo>
                <a:lnTo>
                  <a:pt x="160018" y="106476"/>
                </a:lnTo>
                <a:lnTo>
                  <a:pt x="213761" y="0"/>
                </a:lnTo>
                <a:close/>
              </a:path>
            </a:pathLst>
          </a:custGeom>
          <a:solidFill>
            <a:srgbClr val="94219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6997700" y="5791200"/>
          <a:ext cx="1308100" cy="294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spc="40" dirty="0">
                          <a:latin typeface="Arial"/>
                          <a:cs typeface="Arial"/>
                        </a:rPr>
                        <a:t>Net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425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1968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3600" spc="-385" dirty="0">
                          <a:latin typeface="Arial"/>
                          <a:cs typeface="Arial"/>
                        </a:rPr>
                        <a:t>Phys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190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8" name="object 58"/>
          <p:cNvSpPr/>
          <p:nvPr/>
        </p:nvSpPr>
        <p:spPr>
          <a:xfrm>
            <a:off x="8399834" y="6279566"/>
            <a:ext cx="2429510" cy="5080"/>
          </a:xfrm>
          <a:custGeom>
            <a:avLst/>
            <a:gdLst/>
            <a:ahLst/>
            <a:cxnLst/>
            <a:rect l="l" t="t" r="r" b="b"/>
            <a:pathLst>
              <a:path w="2429509" h="5079">
                <a:moveTo>
                  <a:pt x="-25400" y="2298"/>
                </a:moveTo>
                <a:lnTo>
                  <a:pt x="2454739" y="2298"/>
                </a:lnTo>
              </a:path>
            </a:pathLst>
          </a:custGeom>
          <a:ln w="55397">
            <a:solidFill>
              <a:srgbClr val="9421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750231" y="6177335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60">
                <a:moveTo>
                  <a:pt x="403" y="0"/>
                </a:moveTo>
                <a:lnTo>
                  <a:pt x="53541" y="106780"/>
                </a:lnTo>
                <a:lnTo>
                  <a:pt x="0" y="213358"/>
                </a:lnTo>
                <a:lnTo>
                  <a:pt x="213561" y="107083"/>
                </a:lnTo>
                <a:lnTo>
                  <a:pt x="403" y="0"/>
                </a:lnTo>
                <a:close/>
              </a:path>
            </a:pathLst>
          </a:custGeom>
          <a:solidFill>
            <a:srgbClr val="9421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265214" y="6173035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60">
                <a:moveTo>
                  <a:pt x="213560" y="0"/>
                </a:moveTo>
                <a:lnTo>
                  <a:pt x="0" y="106276"/>
                </a:lnTo>
                <a:lnTo>
                  <a:pt x="213156" y="213359"/>
                </a:lnTo>
                <a:lnTo>
                  <a:pt x="160018" y="106579"/>
                </a:lnTo>
                <a:lnTo>
                  <a:pt x="213560" y="0"/>
                </a:lnTo>
                <a:close/>
              </a:path>
            </a:pathLst>
          </a:custGeom>
          <a:solidFill>
            <a:srgbClr val="9421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535555" y="6270038"/>
            <a:ext cx="2344420" cy="13970"/>
          </a:xfrm>
          <a:custGeom>
            <a:avLst/>
            <a:gdLst/>
            <a:ahLst/>
            <a:cxnLst/>
            <a:rect l="l" t="t" r="r" b="b"/>
            <a:pathLst>
              <a:path w="2344420" h="13970">
                <a:moveTo>
                  <a:pt x="-25400" y="6800"/>
                </a:moveTo>
                <a:lnTo>
                  <a:pt x="2369492" y="6800"/>
                </a:lnTo>
              </a:path>
            </a:pathLst>
          </a:custGeom>
          <a:ln w="64400">
            <a:solidFill>
              <a:srgbClr val="9421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00289" y="6163816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60">
                <a:moveTo>
                  <a:pt x="0" y="0"/>
                </a:moveTo>
                <a:lnTo>
                  <a:pt x="53957" y="106368"/>
                </a:lnTo>
                <a:lnTo>
                  <a:pt x="1236" y="213356"/>
                </a:lnTo>
                <a:lnTo>
                  <a:pt x="213974" y="105440"/>
                </a:lnTo>
                <a:lnTo>
                  <a:pt x="0" y="0"/>
                </a:lnTo>
                <a:close/>
              </a:path>
            </a:pathLst>
          </a:custGeom>
          <a:solidFill>
            <a:srgbClr val="9421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400937" y="6176504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4" h="213360">
                <a:moveTo>
                  <a:pt x="212737" y="0"/>
                </a:moveTo>
                <a:lnTo>
                  <a:pt x="0" y="107915"/>
                </a:lnTo>
                <a:lnTo>
                  <a:pt x="213975" y="213356"/>
                </a:lnTo>
                <a:lnTo>
                  <a:pt x="160017" y="106987"/>
                </a:lnTo>
                <a:lnTo>
                  <a:pt x="212737" y="0"/>
                </a:lnTo>
                <a:close/>
              </a:path>
            </a:pathLst>
          </a:custGeom>
          <a:solidFill>
            <a:srgbClr val="9421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3238500" y="3048000"/>
            <a:ext cx="9207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45" dirty="0">
                <a:latin typeface="Arial"/>
                <a:cs typeface="Arial"/>
              </a:rPr>
              <a:t>Sw</a:t>
            </a:r>
            <a:r>
              <a:rPr sz="4200" spc="-240" dirty="0">
                <a:latin typeface="Arial"/>
                <a:cs typeface="Arial"/>
              </a:rPr>
              <a:t>1</a:t>
            </a:r>
            <a:endParaRPr sz="42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144000" y="3048000"/>
            <a:ext cx="9207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45" dirty="0">
                <a:latin typeface="Arial"/>
                <a:cs typeface="Arial"/>
              </a:rPr>
              <a:t>Sw</a:t>
            </a:r>
            <a:r>
              <a:rPr sz="4200" spc="-240" dirty="0">
                <a:latin typeface="Arial"/>
                <a:cs typeface="Arial"/>
              </a:rPr>
              <a:t>2</a:t>
            </a:r>
            <a:endParaRPr sz="42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143500" y="3009900"/>
            <a:ext cx="10033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0" dirty="0">
                <a:latin typeface="Arial"/>
                <a:cs typeface="Arial"/>
              </a:rPr>
              <a:t>Rtr1</a:t>
            </a:r>
            <a:endParaRPr sz="42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137400" y="3009900"/>
            <a:ext cx="10033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0" dirty="0">
                <a:latin typeface="Arial"/>
                <a:cs typeface="Arial"/>
              </a:rPr>
              <a:t>Rtr2</a:t>
            </a:r>
            <a:endParaRPr sz="42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206500" y="1968500"/>
            <a:ext cx="10922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175000" y="1739900"/>
            <a:ext cx="9652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131300" y="1816100"/>
            <a:ext cx="9652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1366873" y="1683578"/>
            <a:ext cx="544232" cy="12755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016500" y="2075410"/>
            <a:ext cx="1181100" cy="4769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048500" y="2075410"/>
            <a:ext cx="1181100" cy="4769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643054" y="1372525"/>
            <a:ext cx="8373109" cy="640080"/>
          </a:xfrm>
          <a:custGeom>
            <a:avLst/>
            <a:gdLst/>
            <a:ahLst/>
            <a:cxnLst/>
            <a:rect l="l" t="t" r="r" b="b"/>
            <a:pathLst>
              <a:path w="8373109" h="640080">
                <a:moveTo>
                  <a:pt x="0" y="443638"/>
                </a:moveTo>
                <a:lnTo>
                  <a:pt x="73698" y="395107"/>
                </a:lnTo>
                <a:lnTo>
                  <a:pt x="116909" y="369613"/>
                </a:lnTo>
                <a:lnTo>
                  <a:pt x="160591" y="344977"/>
                </a:lnTo>
                <a:lnTo>
                  <a:pt x="204733" y="321204"/>
                </a:lnTo>
                <a:lnTo>
                  <a:pt x="249321" y="298301"/>
                </a:lnTo>
                <a:lnTo>
                  <a:pt x="294342" y="276273"/>
                </a:lnTo>
                <a:lnTo>
                  <a:pt x="339783" y="255128"/>
                </a:lnTo>
                <a:lnTo>
                  <a:pt x="385632" y="234870"/>
                </a:lnTo>
                <a:lnTo>
                  <a:pt x="431876" y="215506"/>
                </a:lnTo>
                <a:lnTo>
                  <a:pt x="478501" y="197043"/>
                </a:lnTo>
                <a:lnTo>
                  <a:pt x="525494" y="179486"/>
                </a:lnTo>
                <a:lnTo>
                  <a:pt x="572844" y="162842"/>
                </a:lnTo>
                <a:lnTo>
                  <a:pt x="620536" y="147116"/>
                </a:lnTo>
                <a:lnTo>
                  <a:pt x="668558" y="132316"/>
                </a:lnTo>
                <a:lnTo>
                  <a:pt x="716897" y="118447"/>
                </a:lnTo>
                <a:lnTo>
                  <a:pt x="765540" y="105515"/>
                </a:lnTo>
                <a:lnTo>
                  <a:pt x="814474" y="93527"/>
                </a:lnTo>
                <a:lnTo>
                  <a:pt x="863686" y="82489"/>
                </a:lnTo>
                <a:lnTo>
                  <a:pt x="912747" y="72478"/>
                </a:lnTo>
                <a:lnTo>
                  <a:pt x="961901" y="63405"/>
                </a:lnTo>
                <a:lnTo>
                  <a:pt x="1011142" y="55235"/>
                </a:lnTo>
                <a:lnTo>
                  <a:pt x="1060466" y="47933"/>
                </a:lnTo>
                <a:lnTo>
                  <a:pt x="1109869" y="41466"/>
                </a:lnTo>
                <a:lnTo>
                  <a:pt x="1159347" y="35799"/>
                </a:lnTo>
                <a:lnTo>
                  <a:pt x="1208895" y="30898"/>
                </a:lnTo>
                <a:lnTo>
                  <a:pt x="1258509" y="26728"/>
                </a:lnTo>
                <a:lnTo>
                  <a:pt x="1308184" y="23255"/>
                </a:lnTo>
                <a:lnTo>
                  <a:pt x="1357917" y="20445"/>
                </a:lnTo>
                <a:lnTo>
                  <a:pt x="1407702" y="18264"/>
                </a:lnTo>
                <a:lnTo>
                  <a:pt x="1457536" y="16677"/>
                </a:lnTo>
                <a:lnTo>
                  <a:pt x="1507415" y="15651"/>
                </a:lnTo>
                <a:lnTo>
                  <a:pt x="1557333" y="15150"/>
                </a:lnTo>
                <a:lnTo>
                  <a:pt x="1607286" y="15140"/>
                </a:lnTo>
                <a:lnTo>
                  <a:pt x="1657271" y="15588"/>
                </a:lnTo>
                <a:lnTo>
                  <a:pt x="1707282" y="16458"/>
                </a:lnTo>
                <a:lnTo>
                  <a:pt x="1757316" y="17717"/>
                </a:lnTo>
                <a:lnTo>
                  <a:pt x="1807368" y="19331"/>
                </a:lnTo>
                <a:lnTo>
                  <a:pt x="1857434" y="21264"/>
                </a:lnTo>
                <a:lnTo>
                  <a:pt x="1907510" y="23484"/>
                </a:lnTo>
                <a:lnTo>
                  <a:pt x="1957591" y="25954"/>
                </a:lnTo>
                <a:lnTo>
                  <a:pt x="2007672" y="28642"/>
                </a:lnTo>
                <a:lnTo>
                  <a:pt x="2057750" y="31513"/>
                </a:lnTo>
                <a:lnTo>
                  <a:pt x="2107820" y="34533"/>
                </a:lnTo>
                <a:lnTo>
                  <a:pt x="2157878" y="37666"/>
                </a:lnTo>
                <a:lnTo>
                  <a:pt x="2207919" y="40880"/>
                </a:lnTo>
                <a:lnTo>
                  <a:pt x="2257939" y="44140"/>
                </a:lnTo>
                <a:lnTo>
                  <a:pt x="2307934" y="47411"/>
                </a:lnTo>
                <a:lnTo>
                  <a:pt x="2357900" y="50659"/>
                </a:lnTo>
                <a:lnTo>
                  <a:pt x="2408303" y="53882"/>
                </a:lnTo>
                <a:lnTo>
                  <a:pt x="2458711" y="57042"/>
                </a:lnTo>
                <a:lnTo>
                  <a:pt x="2509124" y="60137"/>
                </a:lnTo>
                <a:lnTo>
                  <a:pt x="2559543" y="63164"/>
                </a:lnTo>
                <a:lnTo>
                  <a:pt x="2609966" y="66122"/>
                </a:lnTo>
                <a:lnTo>
                  <a:pt x="2660393" y="69009"/>
                </a:lnTo>
                <a:lnTo>
                  <a:pt x="2710825" y="71821"/>
                </a:lnTo>
                <a:lnTo>
                  <a:pt x="2761261" y="74558"/>
                </a:lnTo>
                <a:lnTo>
                  <a:pt x="2811701" y="77218"/>
                </a:lnTo>
                <a:lnTo>
                  <a:pt x="2862145" y="79798"/>
                </a:lnTo>
                <a:lnTo>
                  <a:pt x="2912592" y="82296"/>
                </a:lnTo>
                <a:lnTo>
                  <a:pt x="2963042" y="84710"/>
                </a:lnTo>
                <a:lnTo>
                  <a:pt x="3013496" y="87039"/>
                </a:lnTo>
                <a:lnTo>
                  <a:pt x="3063952" y="89280"/>
                </a:lnTo>
                <a:lnTo>
                  <a:pt x="3114412" y="91430"/>
                </a:lnTo>
                <a:lnTo>
                  <a:pt x="3164873" y="93489"/>
                </a:lnTo>
                <a:lnTo>
                  <a:pt x="3215337" y="95454"/>
                </a:lnTo>
                <a:lnTo>
                  <a:pt x="3265803" y="97323"/>
                </a:lnTo>
                <a:lnTo>
                  <a:pt x="3316271" y="99094"/>
                </a:lnTo>
                <a:lnTo>
                  <a:pt x="3366741" y="100765"/>
                </a:lnTo>
                <a:lnTo>
                  <a:pt x="3417212" y="102333"/>
                </a:lnTo>
                <a:lnTo>
                  <a:pt x="3467685" y="103798"/>
                </a:lnTo>
                <a:lnTo>
                  <a:pt x="3518159" y="105156"/>
                </a:lnTo>
                <a:lnTo>
                  <a:pt x="3568633" y="106406"/>
                </a:lnTo>
                <a:lnTo>
                  <a:pt x="3619108" y="107545"/>
                </a:lnTo>
                <a:lnTo>
                  <a:pt x="3669584" y="108573"/>
                </a:lnTo>
                <a:lnTo>
                  <a:pt x="3720060" y="109485"/>
                </a:lnTo>
                <a:lnTo>
                  <a:pt x="3770536" y="110282"/>
                </a:lnTo>
                <a:lnTo>
                  <a:pt x="3821012" y="110960"/>
                </a:lnTo>
                <a:lnTo>
                  <a:pt x="3871488" y="111517"/>
                </a:lnTo>
                <a:lnTo>
                  <a:pt x="3921963" y="111952"/>
                </a:lnTo>
                <a:lnTo>
                  <a:pt x="3972438" y="112262"/>
                </a:lnTo>
                <a:lnTo>
                  <a:pt x="4022911" y="112445"/>
                </a:lnTo>
                <a:lnTo>
                  <a:pt x="4073384" y="112500"/>
                </a:lnTo>
                <a:lnTo>
                  <a:pt x="4123855" y="112424"/>
                </a:lnTo>
                <a:lnTo>
                  <a:pt x="4174324" y="112216"/>
                </a:lnTo>
                <a:lnTo>
                  <a:pt x="4224792" y="111872"/>
                </a:lnTo>
                <a:lnTo>
                  <a:pt x="4275258" y="111392"/>
                </a:lnTo>
                <a:lnTo>
                  <a:pt x="4325722" y="110772"/>
                </a:lnTo>
                <a:lnTo>
                  <a:pt x="4376183" y="110012"/>
                </a:lnTo>
                <a:lnTo>
                  <a:pt x="4426642" y="109109"/>
                </a:lnTo>
                <a:lnTo>
                  <a:pt x="4477099" y="108060"/>
                </a:lnTo>
                <a:lnTo>
                  <a:pt x="4527552" y="106865"/>
                </a:lnTo>
                <a:lnTo>
                  <a:pt x="4578002" y="105520"/>
                </a:lnTo>
                <a:lnTo>
                  <a:pt x="4628449" y="104025"/>
                </a:lnTo>
                <a:lnTo>
                  <a:pt x="4678892" y="102376"/>
                </a:lnTo>
                <a:lnTo>
                  <a:pt x="4729332" y="100572"/>
                </a:lnTo>
                <a:lnTo>
                  <a:pt x="4779767" y="98610"/>
                </a:lnTo>
                <a:lnTo>
                  <a:pt x="4830199" y="96489"/>
                </a:lnTo>
                <a:lnTo>
                  <a:pt x="4880626" y="94207"/>
                </a:lnTo>
                <a:lnTo>
                  <a:pt x="4931049" y="91762"/>
                </a:lnTo>
                <a:lnTo>
                  <a:pt x="4981466" y="89151"/>
                </a:lnTo>
                <a:lnTo>
                  <a:pt x="5031879" y="86372"/>
                </a:lnTo>
                <a:lnTo>
                  <a:pt x="5082287" y="83424"/>
                </a:lnTo>
                <a:lnTo>
                  <a:pt x="5132689" y="80304"/>
                </a:lnTo>
                <a:lnTo>
                  <a:pt x="5183086" y="77011"/>
                </a:lnTo>
                <a:lnTo>
                  <a:pt x="5233477" y="73542"/>
                </a:lnTo>
                <a:lnTo>
                  <a:pt x="5284343" y="69866"/>
                </a:lnTo>
                <a:lnTo>
                  <a:pt x="5335220" y="66038"/>
                </a:lnTo>
                <a:lnTo>
                  <a:pt x="5386107" y="62086"/>
                </a:lnTo>
                <a:lnTo>
                  <a:pt x="5437002" y="58038"/>
                </a:lnTo>
                <a:lnTo>
                  <a:pt x="5487905" y="53922"/>
                </a:lnTo>
                <a:lnTo>
                  <a:pt x="5538815" y="49766"/>
                </a:lnTo>
                <a:lnTo>
                  <a:pt x="5589729" y="45598"/>
                </a:lnTo>
                <a:lnTo>
                  <a:pt x="5640648" y="41446"/>
                </a:lnTo>
                <a:lnTo>
                  <a:pt x="5691569" y="37338"/>
                </a:lnTo>
                <a:lnTo>
                  <a:pt x="5742491" y="33301"/>
                </a:lnTo>
                <a:lnTo>
                  <a:pt x="5793413" y="29365"/>
                </a:lnTo>
                <a:lnTo>
                  <a:pt x="5844334" y="25556"/>
                </a:lnTo>
                <a:lnTo>
                  <a:pt x="5895253" y="21903"/>
                </a:lnTo>
                <a:lnTo>
                  <a:pt x="5946168" y="18434"/>
                </a:lnTo>
                <a:lnTo>
                  <a:pt x="5997078" y="15176"/>
                </a:lnTo>
                <a:lnTo>
                  <a:pt x="6047982" y="12159"/>
                </a:lnTo>
                <a:lnTo>
                  <a:pt x="6098879" y="9408"/>
                </a:lnTo>
                <a:lnTo>
                  <a:pt x="6149767" y="6954"/>
                </a:lnTo>
                <a:lnTo>
                  <a:pt x="6200645" y="4823"/>
                </a:lnTo>
                <a:lnTo>
                  <a:pt x="6251512" y="3043"/>
                </a:lnTo>
                <a:lnTo>
                  <a:pt x="6302367" y="1643"/>
                </a:lnTo>
                <a:lnTo>
                  <a:pt x="6353208" y="650"/>
                </a:lnTo>
                <a:lnTo>
                  <a:pt x="6404035" y="93"/>
                </a:lnTo>
                <a:lnTo>
                  <a:pt x="6454845" y="0"/>
                </a:lnTo>
                <a:lnTo>
                  <a:pt x="6505638" y="397"/>
                </a:lnTo>
                <a:lnTo>
                  <a:pt x="6556412" y="1314"/>
                </a:lnTo>
                <a:lnTo>
                  <a:pt x="6607167" y="2778"/>
                </a:lnTo>
                <a:lnTo>
                  <a:pt x="6657900" y="4818"/>
                </a:lnTo>
                <a:lnTo>
                  <a:pt x="6708612" y="7461"/>
                </a:lnTo>
                <a:lnTo>
                  <a:pt x="6759299" y="10735"/>
                </a:lnTo>
                <a:lnTo>
                  <a:pt x="6809962" y="14668"/>
                </a:lnTo>
                <a:lnTo>
                  <a:pt x="6860599" y="19288"/>
                </a:lnTo>
                <a:lnTo>
                  <a:pt x="6911209" y="24624"/>
                </a:lnTo>
                <a:lnTo>
                  <a:pt x="6961791" y="30702"/>
                </a:lnTo>
                <a:lnTo>
                  <a:pt x="7012342" y="37552"/>
                </a:lnTo>
                <a:lnTo>
                  <a:pt x="7061904" y="45051"/>
                </a:lnTo>
                <a:lnTo>
                  <a:pt x="7111320" y="53324"/>
                </a:lnTo>
                <a:lnTo>
                  <a:pt x="7160575" y="62380"/>
                </a:lnTo>
                <a:lnTo>
                  <a:pt x="7209651" y="72226"/>
                </a:lnTo>
                <a:lnTo>
                  <a:pt x="7258530" y="82870"/>
                </a:lnTo>
                <a:lnTo>
                  <a:pt x="7307196" y="94320"/>
                </a:lnTo>
                <a:lnTo>
                  <a:pt x="7355632" y="106584"/>
                </a:lnTo>
                <a:lnTo>
                  <a:pt x="7403821" y="119670"/>
                </a:lnTo>
                <a:lnTo>
                  <a:pt x="7451745" y="133586"/>
                </a:lnTo>
                <a:lnTo>
                  <a:pt x="7499388" y="148339"/>
                </a:lnTo>
                <a:lnTo>
                  <a:pt x="7546732" y="163939"/>
                </a:lnTo>
                <a:lnTo>
                  <a:pt x="7593761" y="180391"/>
                </a:lnTo>
                <a:lnTo>
                  <a:pt x="7640456" y="197705"/>
                </a:lnTo>
                <a:lnTo>
                  <a:pt x="7686802" y="215888"/>
                </a:lnTo>
                <a:lnTo>
                  <a:pt x="7732781" y="234949"/>
                </a:lnTo>
                <a:lnTo>
                  <a:pt x="7778376" y="254894"/>
                </a:lnTo>
                <a:lnTo>
                  <a:pt x="7823571" y="275733"/>
                </a:lnTo>
                <a:lnTo>
                  <a:pt x="7868346" y="297472"/>
                </a:lnTo>
                <a:lnTo>
                  <a:pt x="7912687" y="320120"/>
                </a:lnTo>
                <a:lnTo>
                  <a:pt x="7956576" y="343685"/>
                </a:lnTo>
                <a:lnTo>
                  <a:pt x="7999995" y="368175"/>
                </a:lnTo>
                <a:lnTo>
                  <a:pt x="8042928" y="393597"/>
                </a:lnTo>
                <a:lnTo>
                  <a:pt x="8085357" y="419960"/>
                </a:lnTo>
                <a:lnTo>
                  <a:pt x="8127265" y="447270"/>
                </a:lnTo>
                <a:lnTo>
                  <a:pt x="8168636" y="475537"/>
                </a:lnTo>
                <a:lnTo>
                  <a:pt x="8214175" y="508250"/>
                </a:lnTo>
                <a:lnTo>
                  <a:pt x="8258855" y="542074"/>
                </a:lnTo>
                <a:lnTo>
                  <a:pt x="8302654" y="576990"/>
                </a:lnTo>
                <a:lnTo>
                  <a:pt x="8345555" y="612983"/>
                </a:lnTo>
                <a:lnTo>
                  <a:pt x="8372687" y="639756"/>
                </a:lnTo>
              </a:path>
            </a:pathLst>
          </a:custGeom>
          <a:ln w="762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881579" y="1877042"/>
            <a:ext cx="324485" cy="322580"/>
          </a:xfrm>
          <a:custGeom>
            <a:avLst/>
            <a:gdLst/>
            <a:ahLst/>
            <a:cxnLst/>
            <a:rect l="l" t="t" r="r" b="b"/>
            <a:pathLst>
              <a:path w="324484" h="322580">
                <a:moveTo>
                  <a:pt x="214085" y="0"/>
                </a:moveTo>
                <a:lnTo>
                  <a:pt x="0" y="216957"/>
                </a:lnTo>
                <a:lnTo>
                  <a:pt x="323999" y="322563"/>
                </a:lnTo>
                <a:lnTo>
                  <a:pt x="21408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426241" y="1670082"/>
            <a:ext cx="336550" cy="301625"/>
          </a:xfrm>
          <a:custGeom>
            <a:avLst/>
            <a:gdLst/>
            <a:ahLst/>
            <a:cxnLst/>
            <a:rect l="l" t="t" r="r" b="b"/>
            <a:pathLst>
              <a:path w="336550" h="301625">
                <a:moveTo>
                  <a:pt x="159038" y="0"/>
                </a:moveTo>
                <a:lnTo>
                  <a:pt x="0" y="301388"/>
                </a:lnTo>
                <a:lnTo>
                  <a:pt x="336534" y="247787"/>
                </a:lnTo>
                <a:lnTo>
                  <a:pt x="15903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9500" y="317500"/>
            <a:ext cx="575691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9" dirty="0"/>
              <a:t>Layering, </a:t>
            </a:r>
            <a:r>
              <a:rPr spc="-505" dirty="0"/>
              <a:t>Take</a:t>
            </a:r>
            <a:r>
              <a:rPr spc="-220" dirty="0"/>
              <a:t> </a:t>
            </a:r>
            <a:r>
              <a:rPr spc="-700" dirty="0"/>
              <a:t>2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17600" y="3797300"/>
          <a:ext cx="1308100" cy="497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App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270" dirty="0">
                          <a:latin typeface="Arial"/>
                          <a:cs typeface="Arial"/>
                        </a:rPr>
                        <a:t>Trans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40" dirty="0">
                          <a:latin typeface="Arial"/>
                          <a:cs typeface="Arial"/>
                        </a:rPr>
                        <a:t>Net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385" dirty="0">
                          <a:latin typeface="Arial"/>
                          <a:cs typeface="Arial"/>
                        </a:rPr>
                        <a:t>Phys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09700" y="3048000"/>
            <a:ext cx="7016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880" dirty="0">
                <a:latin typeface="Arial"/>
                <a:cs typeface="Arial"/>
              </a:rPr>
              <a:t>S</a:t>
            </a:r>
            <a:r>
              <a:rPr sz="4200" spc="155" dirty="0">
                <a:latin typeface="Arial"/>
                <a:cs typeface="Arial"/>
              </a:rPr>
              <a:t>r</a:t>
            </a:r>
            <a:r>
              <a:rPr sz="4200" spc="-265" dirty="0">
                <a:latin typeface="Arial"/>
                <a:cs typeface="Arial"/>
              </a:rPr>
              <a:t>c</a:t>
            </a:r>
            <a:endParaRPr sz="4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985500" y="3759200"/>
          <a:ext cx="1308100" cy="497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App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270" dirty="0">
                          <a:latin typeface="Arial"/>
                          <a:cs typeface="Arial"/>
                        </a:rPr>
                        <a:t>Trans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40" dirty="0">
                          <a:latin typeface="Arial"/>
                          <a:cs typeface="Arial"/>
                        </a:rPr>
                        <a:t>Net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385" dirty="0">
                          <a:latin typeface="Arial"/>
                          <a:cs typeface="Arial"/>
                        </a:rPr>
                        <a:t>Phys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226800" y="3009900"/>
            <a:ext cx="8083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20" dirty="0">
                <a:latin typeface="Arial"/>
                <a:cs typeface="Arial"/>
              </a:rPr>
              <a:t>D</a:t>
            </a:r>
            <a:r>
              <a:rPr sz="4200" spc="-160" dirty="0">
                <a:latin typeface="Arial"/>
                <a:cs typeface="Arial"/>
              </a:rPr>
              <a:t>s</a:t>
            </a:r>
            <a:r>
              <a:rPr sz="4200" spc="229" dirty="0">
                <a:latin typeface="Arial"/>
                <a:cs typeface="Arial"/>
              </a:rPr>
              <a:t>t</a:t>
            </a:r>
            <a:endParaRPr sz="4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0" y="7937500"/>
            <a:ext cx="124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100"/>
              </a:spcBef>
            </a:pPr>
            <a:r>
              <a:rPr sz="3600" spc="-385" dirty="0">
                <a:latin typeface="Arial"/>
                <a:cs typeface="Arial"/>
              </a:rPr>
              <a:t>Phys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60700" y="7759700"/>
            <a:ext cx="0" cy="977900"/>
          </a:xfrm>
          <a:custGeom>
            <a:avLst/>
            <a:gdLst/>
            <a:ahLst/>
            <a:cxnLst/>
            <a:rect l="l" t="t" r="r" b="b"/>
            <a:pathLst>
              <a:path h="977900">
                <a:moveTo>
                  <a:pt x="0" y="0"/>
                </a:moveTo>
                <a:lnTo>
                  <a:pt x="0" y="9779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30700" y="7759700"/>
            <a:ext cx="0" cy="977900"/>
          </a:xfrm>
          <a:custGeom>
            <a:avLst/>
            <a:gdLst/>
            <a:ahLst/>
            <a:cxnLst/>
            <a:rect l="l" t="t" r="r" b="b"/>
            <a:pathLst>
              <a:path h="977900">
                <a:moveTo>
                  <a:pt x="0" y="0"/>
                </a:moveTo>
                <a:lnTo>
                  <a:pt x="0" y="9779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8000" y="77724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0" y="87249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978900" y="7937500"/>
            <a:ext cx="124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100"/>
              </a:spcBef>
            </a:pPr>
            <a:r>
              <a:rPr sz="3600" spc="-385" dirty="0">
                <a:latin typeface="Arial"/>
                <a:cs typeface="Arial"/>
              </a:rPr>
              <a:t>Phys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966200" y="7759700"/>
            <a:ext cx="0" cy="977900"/>
          </a:xfrm>
          <a:custGeom>
            <a:avLst/>
            <a:gdLst/>
            <a:ahLst/>
            <a:cxnLst/>
            <a:rect l="l" t="t" r="r" b="b"/>
            <a:pathLst>
              <a:path h="977900">
                <a:moveTo>
                  <a:pt x="0" y="0"/>
                </a:moveTo>
                <a:lnTo>
                  <a:pt x="0" y="9779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236200" y="7759700"/>
            <a:ext cx="0" cy="977900"/>
          </a:xfrm>
          <a:custGeom>
            <a:avLst/>
            <a:gdLst/>
            <a:ahLst/>
            <a:cxnLst/>
            <a:rect l="l" t="t" r="r" b="b"/>
            <a:pathLst>
              <a:path h="977900">
                <a:moveTo>
                  <a:pt x="0" y="0"/>
                </a:moveTo>
                <a:lnTo>
                  <a:pt x="0" y="9779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53500" y="77724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53500" y="87249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68288" y="8231676"/>
            <a:ext cx="478790" cy="12700"/>
          </a:xfrm>
          <a:custGeom>
            <a:avLst/>
            <a:gdLst/>
            <a:ahLst/>
            <a:cxnLst/>
            <a:rect l="l" t="t" r="r" b="b"/>
            <a:pathLst>
              <a:path w="478790" h="12700">
                <a:moveTo>
                  <a:pt x="0" y="12592"/>
                </a:moveTo>
                <a:lnTo>
                  <a:pt x="25391" y="11924"/>
                </a:lnTo>
                <a:lnTo>
                  <a:pt x="453051" y="668"/>
                </a:lnTo>
                <a:lnTo>
                  <a:pt x="478442" y="0"/>
                </a:lnTo>
              </a:path>
            </a:pathLst>
          </a:custGeom>
          <a:ln w="508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765209" y="8127106"/>
            <a:ext cx="216535" cy="213360"/>
          </a:xfrm>
          <a:custGeom>
            <a:avLst/>
            <a:gdLst/>
            <a:ahLst/>
            <a:cxnLst/>
            <a:rect l="l" t="t" r="r" b="b"/>
            <a:pathLst>
              <a:path w="216534" h="213359">
                <a:moveTo>
                  <a:pt x="0" y="0"/>
                </a:moveTo>
                <a:lnTo>
                  <a:pt x="56128" y="105239"/>
                </a:lnTo>
                <a:lnTo>
                  <a:pt x="5614" y="213286"/>
                </a:lnTo>
                <a:lnTo>
                  <a:pt x="216094" y="101028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233714" y="8135555"/>
            <a:ext cx="216535" cy="213360"/>
          </a:xfrm>
          <a:custGeom>
            <a:avLst/>
            <a:gdLst/>
            <a:ahLst/>
            <a:cxnLst/>
            <a:rect l="l" t="t" r="r" b="b"/>
            <a:pathLst>
              <a:path w="216534" h="213359">
                <a:moveTo>
                  <a:pt x="210478" y="0"/>
                </a:moveTo>
                <a:lnTo>
                  <a:pt x="0" y="112256"/>
                </a:lnTo>
                <a:lnTo>
                  <a:pt x="216093" y="213286"/>
                </a:lnTo>
                <a:lnTo>
                  <a:pt x="159964" y="108046"/>
                </a:lnTo>
                <a:lnTo>
                  <a:pt x="210478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87082" y="8264214"/>
            <a:ext cx="463550" cy="13335"/>
          </a:xfrm>
          <a:custGeom>
            <a:avLst/>
            <a:gdLst/>
            <a:ahLst/>
            <a:cxnLst/>
            <a:rect l="l" t="t" r="r" b="b"/>
            <a:pathLst>
              <a:path w="463550" h="13334">
                <a:moveTo>
                  <a:pt x="0" y="0"/>
                </a:moveTo>
                <a:lnTo>
                  <a:pt x="25390" y="698"/>
                </a:lnTo>
                <a:lnTo>
                  <a:pt x="438012" y="12051"/>
                </a:lnTo>
                <a:lnTo>
                  <a:pt x="463403" y="12750"/>
                </a:lnTo>
              </a:path>
            </a:pathLst>
          </a:custGeom>
          <a:ln w="507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68842" y="8168159"/>
            <a:ext cx="216535" cy="213360"/>
          </a:xfrm>
          <a:custGeom>
            <a:avLst/>
            <a:gdLst/>
            <a:ahLst/>
            <a:cxnLst/>
            <a:rect l="l" t="t" r="r" b="b"/>
            <a:pathLst>
              <a:path w="216534" h="213359">
                <a:moveTo>
                  <a:pt x="5868" y="0"/>
                </a:moveTo>
                <a:lnTo>
                  <a:pt x="56253" y="108106"/>
                </a:lnTo>
                <a:lnTo>
                  <a:pt x="0" y="213278"/>
                </a:lnTo>
                <a:lnTo>
                  <a:pt x="216213" y="112508"/>
                </a:lnTo>
                <a:lnTo>
                  <a:pt x="5868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52513" y="8159741"/>
            <a:ext cx="216535" cy="213360"/>
          </a:xfrm>
          <a:custGeom>
            <a:avLst/>
            <a:gdLst/>
            <a:ahLst/>
            <a:cxnLst/>
            <a:rect l="l" t="t" r="r" b="b"/>
            <a:pathLst>
              <a:path w="216534" h="213359">
                <a:moveTo>
                  <a:pt x="216213" y="0"/>
                </a:moveTo>
                <a:lnTo>
                  <a:pt x="0" y="100770"/>
                </a:lnTo>
                <a:lnTo>
                  <a:pt x="210346" y="213278"/>
                </a:lnTo>
                <a:lnTo>
                  <a:pt x="159960" y="105172"/>
                </a:lnTo>
                <a:lnTo>
                  <a:pt x="216213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31320" y="8237061"/>
            <a:ext cx="458470" cy="6985"/>
          </a:xfrm>
          <a:custGeom>
            <a:avLst/>
            <a:gdLst/>
            <a:ahLst/>
            <a:cxnLst/>
            <a:rect l="l" t="t" r="r" b="b"/>
            <a:pathLst>
              <a:path w="458470" h="6984">
                <a:moveTo>
                  <a:pt x="-25400" y="3316"/>
                </a:moveTo>
                <a:lnTo>
                  <a:pt x="483303" y="3316"/>
                </a:lnTo>
              </a:path>
            </a:pathLst>
          </a:custGeom>
          <a:ln w="57433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08946" y="8135885"/>
            <a:ext cx="215265" cy="213360"/>
          </a:xfrm>
          <a:custGeom>
            <a:avLst/>
            <a:gdLst/>
            <a:ahLst/>
            <a:cxnLst/>
            <a:rect l="l" t="t" r="r" b="b"/>
            <a:pathLst>
              <a:path w="215265" h="213359">
                <a:moveTo>
                  <a:pt x="3091" y="0"/>
                </a:moveTo>
                <a:lnTo>
                  <a:pt x="54880" y="107441"/>
                </a:lnTo>
                <a:lnTo>
                  <a:pt x="0" y="213338"/>
                </a:lnTo>
                <a:lnTo>
                  <a:pt x="214882" y="109759"/>
                </a:lnTo>
                <a:lnTo>
                  <a:pt x="309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96714" y="8131533"/>
            <a:ext cx="215265" cy="213360"/>
          </a:xfrm>
          <a:custGeom>
            <a:avLst/>
            <a:gdLst/>
            <a:ahLst/>
            <a:cxnLst/>
            <a:rect l="l" t="t" r="r" b="b"/>
            <a:pathLst>
              <a:path w="215265" h="213359">
                <a:moveTo>
                  <a:pt x="214882" y="0"/>
                </a:moveTo>
                <a:lnTo>
                  <a:pt x="0" y="103578"/>
                </a:lnTo>
                <a:lnTo>
                  <a:pt x="211791" y="213338"/>
                </a:lnTo>
                <a:lnTo>
                  <a:pt x="160002" y="105896"/>
                </a:lnTo>
                <a:lnTo>
                  <a:pt x="214882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62832" y="8261033"/>
            <a:ext cx="412750" cy="1905"/>
          </a:xfrm>
          <a:custGeom>
            <a:avLst/>
            <a:gdLst/>
            <a:ahLst/>
            <a:cxnLst/>
            <a:rect l="l" t="t" r="r" b="b"/>
            <a:pathLst>
              <a:path w="412750" h="1904">
                <a:moveTo>
                  <a:pt x="-25400" y="800"/>
                </a:moveTo>
                <a:lnTo>
                  <a:pt x="438017" y="800"/>
                </a:lnTo>
              </a:path>
            </a:pathLst>
          </a:custGeom>
          <a:ln w="524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96297" y="815565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826" y="0"/>
                </a:moveTo>
                <a:lnTo>
                  <a:pt x="53752" y="106885"/>
                </a:lnTo>
                <a:lnTo>
                  <a:pt x="0" y="213358"/>
                </a:lnTo>
                <a:lnTo>
                  <a:pt x="213771" y="107506"/>
                </a:lnTo>
                <a:lnTo>
                  <a:pt x="82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28213" y="8154661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213772" y="0"/>
                </a:moveTo>
                <a:lnTo>
                  <a:pt x="0" y="105850"/>
                </a:lnTo>
                <a:lnTo>
                  <a:pt x="212944" y="213357"/>
                </a:lnTo>
                <a:lnTo>
                  <a:pt x="160018" y="106471"/>
                </a:lnTo>
                <a:lnTo>
                  <a:pt x="213772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19733" y="8261021"/>
            <a:ext cx="429895" cy="1905"/>
          </a:xfrm>
          <a:custGeom>
            <a:avLst/>
            <a:gdLst/>
            <a:ahLst/>
            <a:cxnLst/>
            <a:rect l="l" t="t" r="r" b="b"/>
            <a:pathLst>
              <a:path w="429894" h="1904">
                <a:moveTo>
                  <a:pt x="-25399" y="812"/>
                </a:moveTo>
                <a:lnTo>
                  <a:pt x="454912" y="812"/>
                </a:lnTo>
              </a:path>
            </a:pathLst>
          </a:custGeom>
          <a:ln w="524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0102" y="815567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4" h="213359">
                <a:moveTo>
                  <a:pt x="807" y="0"/>
                </a:moveTo>
                <a:lnTo>
                  <a:pt x="53743" y="106880"/>
                </a:lnTo>
                <a:lnTo>
                  <a:pt x="0" y="213357"/>
                </a:lnTo>
                <a:lnTo>
                  <a:pt x="213762" y="107486"/>
                </a:lnTo>
                <a:lnTo>
                  <a:pt x="807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85114" y="8154641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4" h="213359">
                <a:moveTo>
                  <a:pt x="213761" y="0"/>
                </a:moveTo>
                <a:lnTo>
                  <a:pt x="0" y="105871"/>
                </a:lnTo>
                <a:lnTo>
                  <a:pt x="212953" y="213358"/>
                </a:lnTo>
                <a:lnTo>
                  <a:pt x="160018" y="106476"/>
                </a:lnTo>
                <a:lnTo>
                  <a:pt x="21376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073400" y="6959600"/>
            <a:ext cx="124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3600" spc="-135" dirty="0">
                <a:latin typeface="Arial"/>
                <a:cs typeface="Arial"/>
              </a:rPr>
              <a:t>Link</a:t>
            </a:r>
            <a:endParaRPr sz="3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48000" y="67945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48000" y="77470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978900" y="6959600"/>
            <a:ext cx="124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3600" spc="-135" dirty="0">
                <a:latin typeface="Arial"/>
                <a:cs typeface="Arial"/>
              </a:rPr>
              <a:t>Link</a:t>
            </a:r>
            <a:endParaRPr sz="36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953500" y="67945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53500" y="77470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4991100" y="5791200"/>
          <a:ext cx="1308100" cy="294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65200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spc="40" dirty="0">
                          <a:latin typeface="Arial"/>
                          <a:cs typeface="Arial"/>
                        </a:rPr>
                        <a:t>Net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4250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190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55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sz="3600" spc="-385" dirty="0">
                          <a:latin typeface="Arial"/>
                          <a:cs typeface="Arial"/>
                        </a:rPr>
                        <a:t>Phys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1968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object 39"/>
          <p:cNvSpPr/>
          <p:nvPr/>
        </p:nvSpPr>
        <p:spPr>
          <a:xfrm>
            <a:off x="2519733" y="7270421"/>
            <a:ext cx="429895" cy="1905"/>
          </a:xfrm>
          <a:custGeom>
            <a:avLst/>
            <a:gdLst/>
            <a:ahLst/>
            <a:cxnLst/>
            <a:rect l="l" t="t" r="r" b="b"/>
            <a:pathLst>
              <a:path w="429894" h="1904">
                <a:moveTo>
                  <a:pt x="-25399" y="812"/>
                </a:moveTo>
                <a:lnTo>
                  <a:pt x="454912" y="812"/>
                </a:lnTo>
              </a:path>
            </a:pathLst>
          </a:custGeom>
          <a:ln w="5242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70102" y="716507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4" h="213359">
                <a:moveTo>
                  <a:pt x="807" y="0"/>
                </a:moveTo>
                <a:lnTo>
                  <a:pt x="53743" y="106880"/>
                </a:lnTo>
                <a:lnTo>
                  <a:pt x="0" y="213357"/>
                </a:lnTo>
                <a:lnTo>
                  <a:pt x="213762" y="107486"/>
                </a:lnTo>
                <a:lnTo>
                  <a:pt x="807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85114" y="7164041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4" h="213359">
                <a:moveTo>
                  <a:pt x="213761" y="0"/>
                </a:moveTo>
                <a:lnTo>
                  <a:pt x="0" y="105871"/>
                </a:lnTo>
                <a:lnTo>
                  <a:pt x="212953" y="213358"/>
                </a:lnTo>
                <a:lnTo>
                  <a:pt x="160018" y="106476"/>
                </a:lnTo>
                <a:lnTo>
                  <a:pt x="21376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393733" y="7270421"/>
            <a:ext cx="429895" cy="1905"/>
          </a:xfrm>
          <a:custGeom>
            <a:avLst/>
            <a:gdLst/>
            <a:ahLst/>
            <a:cxnLst/>
            <a:rect l="l" t="t" r="r" b="b"/>
            <a:pathLst>
              <a:path w="429895" h="1904">
                <a:moveTo>
                  <a:pt x="-25399" y="812"/>
                </a:moveTo>
                <a:lnTo>
                  <a:pt x="454912" y="812"/>
                </a:lnTo>
              </a:path>
            </a:pathLst>
          </a:custGeom>
          <a:ln w="5242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744102" y="716507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807" y="0"/>
                </a:moveTo>
                <a:lnTo>
                  <a:pt x="53743" y="106880"/>
                </a:lnTo>
                <a:lnTo>
                  <a:pt x="0" y="213357"/>
                </a:lnTo>
                <a:lnTo>
                  <a:pt x="213762" y="107486"/>
                </a:lnTo>
                <a:lnTo>
                  <a:pt x="807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59114" y="7164041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213761" y="0"/>
                </a:moveTo>
                <a:lnTo>
                  <a:pt x="0" y="105871"/>
                </a:lnTo>
                <a:lnTo>
                  <a:pt x="212954" y="213358"/>
                </a:lnTo>
                <a:lnTo>
                  <a:pt x="160018" y="106476"/>
                </a:lnTo>
                <a:lnTo>
                  <a:pt x="21376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99833" y="7257721"/>
            <a:ext cx="429895" cy="1905"/>
          </a:xfrm>
          <a:custGeom>
            <a:avLst/>
            <a:gdLst/>
            <a:ahLst/>
            <a:cxnLst/>
            <a:rect l="l" t="t" r="r" b="b"/>
            <a:pathLst>
              <a:path w="429895" h="1904">
                <a:moveTo>
                  <a:pt x="-25399" y="812"/>
                </a:moveTo>
                <a:lnTo>
                  <a:pt x="454912" y="812"/>
                </a:lnTo>
              </a:path>
            </a:pathLst>
          </a:custGeom>
          <a:ln w="5242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750202" y="715237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807" y="0"/>
                </a:moveTo>
                <a:lnTo>
                  <a:pt x="53743" y="106880"/>
                </a:lnTo>
                <a:lnTo>
                  <a:pt x="0" y="213357"/>
                </a:lnTo>
                <a:lnTo>
                  <a:pt x="213762" y="107486"/>
                </a:lnTo>
                <a:lnTo>
                  <a:pt x="807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265214" y="7151341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213761" y="0"/>
                </a:moveTo>
                <a:lnTo>
                  <a:pt x="0" y="105871"/>
                </a:lnTo>
                <a:lnTo>
                  <a:pt x="212954" y="213358"/>
                </a:lnTo>
                <a:lnTo>
                  <a:pt x="160018" y="106476"/>
                </a:lnTo>
                <a:lnTo>
                  <a:pt x="21376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05933" y="7232321"/>
            <a:ext cx="429895" cy="1905"/>
          </a:xfrm>
          <a:custGeom>
            <a:avLst/>
            <a:gdLst/>
            <a:ahLst/>
            <a:cxnLst/>
            <a:rect l="l" t="t" r="r" b="b"/>
            <a:pathLst>
              <a:path w="429895" h="1904">
                <a:moveTo>
                  <a:pt x="-25399" y="812"/>
                </a:moveTo>
                <a:lnTo>
                  <a:pt x="454912" y="812"/>
                </a:lnTo>
              </a:path>
            </a:pathLst>
          </a:custGeom>
          <a:ln w="5242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56302" y="712697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807" y="0"/>
                </a:moveTo>
                <a:lnTo>
                  <a:pt x="53743" y="106880"/>
                </a:lnTo>
                <a:lnTo>
                  <a:pt x="0" y="213357"/>
                </a:lnTo>
                <a:lnTo>
                  <a:pt x="213762" y="107486"/>
                </a:lnTo>
                <a:lnTo>
                  <a:pt x="807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71314" y="7125941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213761" y="0"/>
                </a:moveTo>
                <a:lnTo>
                  <a:pt x="0" y="105871"/>
                </a:lnTo>
                <a:lnTo>
                  <a:pt x="212954" y="213358"/>
                </a:lnTo>
                <a:lnTo>
                  <a:pt x="160018" y="106476"/>
                </a:lnTo>
                <a:lnTo>
                  <a:pt x="21376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50133" y="7270421"/>
            <a:ext cx="429895" cy="1905"/>
          </a:xfrm>
          <a:custGeom>
            <a:avLst/>
            <a:gdLst/>
            <a:ahLst/>
            <a:cxnLst/>
            <a:rect l="l" t="t" r="r" b="b"/>
            <a:pathLst>
              <a:path w="429895" h="1904">
                <a:moveTo>
                  <a:pt x="-25399" y="812"/>
                </a:moveTo>
                <a:lnTo>
                  <a:pt x="454912" y="812"/>
                </a:lnTo>
              </a:path>
            </a:pathLst>
          </a:custGeom>
          <a:ln w="5242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800502" y="716507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807" y="0"/>
                </a:moveTo>
                <a:lnTo>
                  <a:pt x="53743" y="106880"/>
                </a:lnTo>
                <a:lnTo>
                  <a:pt x="0" y="213357"/>
                </a:lnTo>
                <a:lnTo>
                  <a:pt x="213762" y="107486"/>
                </a:lnTo>
                <a:lnTo>
                  <a:pt x="807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15514" y="7164041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213761" y="0"/>
                </a:moveTo>
                <a:lnTo>
                  <a:pt x="0" y="105871"/>
                </a:lnTo>
                <a:lnTo>
                  <a:pt x="212954" y="213358"/>
                </a:lnTo>
                <a:lnTo>
                  <a:pt x="160018" y="106476"/>
                </a:lnTo>
                <a:lnTo>
                  <a:pt x="21376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05933" y="6279821"/>
            <a:ext cx="429895" cy="1905"/>
          </a:xfrm>
          <a:custGeom>
            <a:avLst/>
            <a:gdLst/>
            <a:ahLst/>
            <a:cxnLst/>
            <a:rect l="l" t="t" r="r" b="b"/>
            <a:pathLst>
              <a:path w="429895" h="1904">
                <a:moveTo>
                  <a:pt x="-25399" y="812"/>
                </a:moveTo>
                <a:lnTo>
                  <a:pt x="454912" y="812"/>
                </a:lnTo>
              </a:path>
            </a:pathLst>
          </a:custGeom>
          <a:ln w="52425">
            <a:solidFill>
              <a:srgbClr val="9421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56302" y="617447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60">
                <a:moveTo>
                  <a:pt x="807" y="0"/>
                </a:moveTo>
                <a:lnTo>
                  <a:pt x="53743" y="106880"/>
                </a:lnTo>
                <a:lnTo>
                  <a:pt x="0" y="213357"/>
                </a:lnTo>
                <a:lnTo>
                  <a:pt x="213762" y="107486"/>
                </a:lnTo>
                <a:lnTo>
                  <a:pt x="807" y="0"/>
                </a:lnTo>
                <a:close/>
              </a:path>
            </a:pathLst>
          </a:custGeom>
          <a:solidFill>
            <a:srgbClr val="9421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71314" y="617344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60">
                <a:moveTo>
                  <a:pt x="213761" y="0"/>
                </a:moveTo>
                <a:lnTo>
                  <a:pt x="0" y="105871"/>
                </a:lnTo>
                <a:lnTo>
                  <a:pt x="212954" y="213358"/>
                </a:lnTo>
                <a:lnTo>
                  <a:pt x="160018" y="106476"/>
                </a:lnTo>
                <a:lnTo>
                  <a:pt x="213761" y="0"/>
                </a:lnTo>
                <a:close/>
              </a:path>
            </a:pathLst>
          </a:custGeom>
          <a:solidFill>
            <a:srgbClr val="94219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6997700" y="5791200"/>
          <a:ext cx="1308100" cy="294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spc="40" dirty="0">
                          <a:latin typeface="Arial"/>
                          <a:cs typeface="Arial"/>
                        </a:rPr>
                        <a:t>Net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425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1968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3600" spc="-385" dirty="0">
                          <a:latin typeface="Arial"/>
                          <a:cs typeface="Arial"/>
                        </a:rPr>
                        <a:t>Phys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190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8" name="object 58"/>
          <p:cNvSpPr/>
          <p:nvPr/>
        </p:nvSpPr>
        <p:spPr>
          <a:xfrm>
            <a:off x="8399834" y="6279566"/>
            <a:ext cx="2429510" cy="5080"/>
          </a:xfrm>
          <a:custGeom>
            <a:avLst/>
            <a:gdLst/>
            <a:ahLst/>
            <a:cxnLst/>
            <a:rect l="l" t="t" r="r" b="b"/>
            <a:pathLst>
              <a:path w="2429509" h="5079">
                <a:moveTo>
                  <a:pt x="-25400" y="2298"/>
                </a:moveTo>
                <a:lnTo>
                  <a:pt x="2454739" y="2298"/>
                </a:lnTo>
              </a:path>
            </a:pathLst>
          </a:custGeom>
          <a:ln w="55397">
            <a:solidFill>
              <a:srgbClr val="9421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750231" y="6177335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60">
                <a:moveTo>
                  <a:pt x="403" y="0"/>
                </a:moveTo>
                <a:lnTo>
                  <a:pt x="53541" y="106780"/>
                </a:lnTo>
                <a:lnTo>
                  <a:pt x="0" y="213358"/>
                </a:lnTo>
                <a:lnTo>
                  <a:pt x="213561" y="107083"/>
                </a:lnTo>
                <a:lnTo>
                  <a:pt x="403" y="0"/>
                </a:lnTo>
                <a:close/>
              </a:path>
            </a:pathLst>
          </a:custGeom>
          <a:solidFill>
            <a:srgbClr val="9421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265214" y="6173035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60">
                <a:moveTo>
                  <a:pt x="213560" y="0"/>
                </a:moveTo>
                <a:lnTo>
                  <a:pt x="0" y="106276"/>
                </a:lnTo>
                <a:lnTo>
                  <a:pt x="213156" y="213359"/>
                </a:lnTo>
                <a:lnTo>
                  <a:pt x="160018" y="106579"/>
                </a:lnTo>
                <a:lnTo>
                  <a:pt x="213560" y="0"/>
                </a:lnTo>
                <a:close/>
              </a:path>
            </a:pathLst>
          </a:custGeom>
          <a:solidFill>
            <a:srgbClr val="9421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535555" y="6270038"/>
            <a:ext cx="2344420" cy="13970"/>
          </a:xfrm>
          <a:custGeom>
            <a:avLst/>
            <a:gdLst/>
            <a:ahLst/>
            <a:cxnLst/>
            <a:rect l="l" t="t" r="r" b="b"/>
            <a:pathLst>
              <a:path w="2344420" h="13970">
                <a:moveTo>
                  <a:pt x="-25400" y="6800"/>
                </a:moveTo>
                <a:lnTo>
                  <a:pt x="2369492" y="6800"/>
                </a:lnTo>
              </a:path>
            </a:pathLst>
          </a:custGeom>
          <a:ln w="64400">
            <a:solidFill>
              <a:srgbClr val="9421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00289" y="6163816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60">
                <a:moveTo>
                  <a:pt x="0" y="0"/>
                </a:moveTo>
                <a:lnTo>
                  <a:pt x="53957" y="106368"/>
                </a:lnTo>
                <a:lnTo>
                  <a:pt x="1236" y="213356"/>
                </a:lnTo>
                <a:lnTo>
                  <a:pt x="213974" y="105440"/>
                </a:lnTo>
                <a:lnTo>
                  <a:pt x="0" y="0"/>
                </a:lnTo>
                <a:close/>
              </a:path>
            </a:pathLst>
          </a:custGeom>
          <a:solidFill>
            <a:srgbClr val="9421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400937" y="6176504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4" h="213360">
                <a:moveTo>
                  <a:pt x="212737" y="0"/>
                </a:moveTo>
                <a:lnTo>
                  <a:pt x="0" y="107915"/>
                </a:lnTo>
                <a:lnTo>
                  <a:pt x="213975" y="213356"/>
                </a:lnTo>
                <a:lnTo>
                  <a:pt x="160017" y="106987"/>
                </a:lnTo>
                <a:lnTo>
                  <a:pt x="212737" y="0"/>
                </a:lnTo>
                <a:close/>
              </a:path>
            </a:pathLst>
          </a:custGeom>
          <a:solidFill>
            <a:srgbClr val="9421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94334" y="5288946"/>
            <a:ext cx="8369934" cy="15240"/>
          </a:xfrm>
          <a:custGeom>
            <a:avLst/>
            <a:gdLst/>
            <a:ahLst/>
            <a:cxnLst/>
            <a:rect l="l" t="t" r="r" b="b"/>
            <a:pathLst>
              <a:path w="8369934" h="15239">
                <a:moveTo>
                  <a:pt x="-25400" y="7311"/>
                </a:moveTo>
                <a:lnTo>
                  <a:pt x="8395261" y="7311"/>
                </a:lnTo>
              </a:path>
            </a:pathLst>
          </a:custGeom>
          <a:ln w="65422">
            <a:solidFill>
              <a:srgbClr val="00F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785268" y="5196752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60">
                <a:moveTo>
                  <a:pt x="373" y="0"/>
                </a:moveTo>
                <a:lnTo>
                  <a:pt x="53526" y="106772"/>
                </a:lnTo>
                <a:lnTo>
                  <a:pt x="0" y="213360"/>
                </a:lnTo>
                <a:lnTo>
                  <a:pt x="213546" y="107053"/>
                </a:lnTo>
                <a:lnTo>
                  <a:pt x="373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359714" y="5182404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4" h="213360">
                <a:moveTo>
                  <a:pt x="213545" y="0"/>
                </a:moveTo>
                <a:lnTo>
                  <a:pt x="0" y="106306"/>
                </a:lnTo>
                <a:lnTo>
                  <a:pt x="213173" y="213360"/>
                </a:lnTo>
                <a:lnTo>
                  <a:pt x="160018" y="106587"/>
                </a:lnTo>
                <a:lnTo>
                  <a:pt x="213545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3238500" y="3048000"/>
            <a:ext cx="9207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45" dirty="0">
                <a:latin typeface="Arial"/>
                <a:cs typeface="Arial"/>
              </a:rPr>
              <a:t>Sw</a:t>
            </a:r>
            <a:r>
              <a:rPr sz="4200" spc="-240" dirty="0">
                <a:latin typeface="Arial"/>
                <a:cs typeface="Arial"/>
              </a:rPr>
              <a:t>1</a:t>
            </a:r>
            <a:endParaRPr sz="42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144000" y="3048000"/>
            <a:ext cx="9207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45" dirty="0">
                <a:latin typeface="Arial"/>
                <a:cs typeface="Arial"/>
              </a:rPr>
              <a:t>Sw</a:t>
            </a:r>
            <a:r>
              <a:rPr sz="4200" spc="-240" dirty="0">
                <a:latin typeface="Arial"/>
                <a:cs typeface="Arial"/>
              </a:rPr>
              <a:t>2</a:t>
            </a:r>
            <a:endParaRPr sz="42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143500" y="3009900"/>
            <a:ext cx="10033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0" dirty="0">
                <a:latin typeface="Arial"/>
                <a:cs typeface="Arial"/>
              </a:rPr>
              <a:t>Rtr1</a:t>
            </a:r>
            <a:endParaRPr sz="42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137400" y="3009900"/>
            <a:ext cx="10033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0" dirty="0">
                <a:latin typeface="Arial"/>
                <a:cs typeface="Arial"/>
              </a:rPr>
              <a:t>Rtr2</a:t>
            </a:r>
            <a:endParaRPr sz="42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206500" y="1968500"/>
            <a:ext cx="10922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175000" y="1739900"/>
            <a:ext cx="9652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31300" y="1816100"/>
            <a:ext cx="9652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1366873" y="1683578"/>
            <a:ext cx="544232" cy="12755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16500" y="2075410"/>
            <a:ext cx="1181100" cy="4769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048500" y="2075410"/>
            <a:ext cx="1181100" cy="4769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643054" y="1372525"/>
            <a:ext cx="8373109" cy="640080"/>
          </a:xfrm>
          <a:custGeom>
            <a:avLst/>
            <a:gdLst/>
            <a:ahLst/>
            <a:cxnLst/>
            <a:rect l="l" t="t" r="r" b="b"/>
            <a:pathLst>
              <a:path w="8373109" h="640080">
                <a:moveTo>
                  <a:pt x="0" y="443638"/>
                </a:moveTo>
                <a:lnTo>
                  <a:pt x="73698" y="395107"/>
                </a:lnTo>
                <a:lnTo>
                  <a:pt x="116909" y="369613"/>
                </a:lnTo>
                <a:lnTo>
                  <a:pt x="160591" y="344977"/>
                </a:lnTo>
                <a:lnTo>
                  <a:pt x="204733" y="321204"/>
                </a:lnTo>
                <a:lnTo>
                  <a:pt x="249321" y="298301"/>
                </a:lnTo>
                <a:lnTo>
                  <a:pt x="294342" y="276273"/>
                </a:lnTo>
                <a:lnTo>
                  <a:pt x="339783" y="255128"/>
                </a:lnTo>
                <a:lnTo>
                  <a:pt x="385632" y="234870"/>
                </a:lnTo>
                <a:lnTo>
                  <a:pt x="431876" y="215506"/>
                </a:lnTo>
                <a:lnTo>
                  <a:pt x="478501" y="197043"/>
                </a:lnTo>
                <a:lnTo>
                  <a:pt x="525494" y="179486"/>
                </a:lnTo>
                <a:lnTo>
                  <a:pt x="572844" y="162842"/>
                </a:lnTo>
                <a:lnTo>
                  <a:pt x="620536" y="147116"/>
                </a:lnTo>
                <a:lnTo>
                  <a:pt x="668558" y="132316"/>
                </a:lnTo>
                <a:lnTo>
                  <a:pt x="716897" y="118447"/>
                </a:lnTo>
                <a:lnTo>
                  <a:pt x="765540" y="105515"/>
                </a:lnTo>
                <a:lnTo>
                  <a:pt x="814474" y="93527"/>
                </a:lnTo>
                <a:lnTo>
                  <a:pt x="863686" y="82489"/>
                </a:lnTo>
                <a:lnTo>
                  <a:pt x="912747" y="72478"/>
                </a:lnTo>
                <a:lnTo>
                  <a:pt x="961901" y="63405"/>
                </a:lnTo>
                <a:lnTo>
                  <a:pt x="1011142" y="55235"/>
                </a:lnTo>
                <a:lnTo>
                  <a:pt x="1060466" y="47933"/>
                </a:lnTo>
                <a:lnTo>
                  <a:pt x="1109869" y="41466"/>
                </a:lnTo>
                <a:lnTo>
                  <a:pt x="1159347" y="35799"/>
                </a:lnTo>
                <a:lnTo>
                  <a:pt x="1208895" y="30898"/>
                </a:lnTo>
                <a:lnTo>
                  <a:pt x="1258509" y="26728"/>
                </a:lnTo>
                <a:lnTo>
                  <a:pt x="1308184" y="23255"/>
                </a:lnTo>
                <a:lnTo>
                  <a:pt x="1357917" y="20445"/>
                </a:lnTo>
                <a:lnTo>
                  <a:pt x="1407702" y="18264"/>
                </a:lnTo>
                <a:lnTo>
                  <a:pt x="1457536" y="16677"/>
                </a:lnTo>
                <a:lnTo>
                  <a:pt x="1507415" y="15651"/>
                </a:lnTo>
                <a:lnTo>
                  <a:pt x="1557333" y="15150"/>
                </a:lnTo>
                <a:lnTo>
                  <a:pt x="1607286" y="15140"/>
                </a:lnTo>
                <a:lnTo>
                  <a:pt x="1657271" y="15588"/>
                </a:lnTo>
                <a:lnTo>
                  <a:pt x="1707282" y="16458"/>
                </a:lnTo>
                <a:lnTo>
                  <a:pt x="1757316" y="17717"/>
                </a:lnTo>
                <a:lnTo>
                  <a:pt x="1807368" y="19331"/>
                </a:lnTo>
                <a:lnTo>
                  <a:pt x="1857434" y="21264"/>
                </a:lnTo>
                <a:lnTo>
                  <a:pt x="1907510" y="23484"/>
                </a:lnTo>
                <a:lnTo>
                  <a:pt x="1957591" y="25954"/>
                </a:lnTo>
                <a:lnTo>
                  <a:pt x="2007672" y="28642"/>
                </a:lnTo>
                <a:lnTo>
                  <a:pt x="2057750" y="31513"/>
                </a:lnTo>
                <a:lnTo>
                  <a:pt x="2107820" y="34533"/>
                </a:lnTo>
                <a:lnTo>
                  <a:pt x="2157878" y="37666"/>
                </a:lnTo>
                <a:lnTo>
                  <a:pt x="2207919" y="40880"/>
                </a:lnTo>
                <a:lnTo>
                  <a:pt x="2257939" y="44140"/>
                </a:lnTo>
                <a:lnTo>
                  <a:pt x="2307934" y="47411"/>
                </a:lnTo>
                <a:lnTo>
                  <a:pt x="2357900" y="50659"/>
                </a:lnTo>
                <a:lnTo>
                  <a:pt x="2408303" y="53882"/>
                </a:lnTo>
                <a:lnTo>
                  <a:pt x="2458711" y="57042"/>
                </a:lnTo>
                <a:lnTo>
                  <a:pt x="2509124" y="60137"/>
                </a:lnTo>
                <a:lnTo>
                  <a:pt x="2559543" y="63164"/>
                </a:lnTo>
                <a:lnTo>
                  <a:pt x="2609966" y="66122"/>
                </a:lnTo>
                <a:lnTo>
                  <a:pt x="2660393" y="69009"/>
                </a:lnTo>
                <a:lnTo>
                  <a:pt x="2710825" y="71821"/>
                </a:lnTo>
                <a:lnTo>
                  <a:pt x="2761261" y="74558"/>
                </a:lnTo>
                <a:lnTo>
                  <a:pt x="2811701" y="77218"/>
                </a:lnTo>
                <a:lnTo>
                  <a:pt x="2862145" y="79798"/>
                </a:lnTo>
                <a:lnTo>
                  <a:pt x="2912592" y="82296"/>
                </a:lnTo>
                <a:lnTo>
                  <a:pt x="2963042" y="84710"/>
                </a:lnTo>
                <a:lnTo>
                  <a:pt x="3013496" y="87039"/>
                </a:lnTo>
                <a:lnTo>
                  <a:pt x="3063952" y="89280"/>
                </a:lnTo>
                <a:lnTo>
                  <a:pt x="3114412" y="91430"/>
                </a:lnTo>
                <a:lnTo>
                  <a:pt x="3164873" y="93489"/>
                </a:lnTo>
                <a:lnTo>
                  <a:pt x="3215337" y="95454"/>
                </a:lnTo>
                <a:lnTo>
                  <a:pt x="3265803" y="97323"/>
                </a:lnTo>
                <a:lnTo>
                  <a:pt x="3316271" y="99094"/>
                </a:lnTo>
                <a:lnTo>
                  <a:pt x="3366741" y="100765"/>
                </a:lnTo>
                <a:lnTo>
                  <a:pt x="3417212" y="102333"/>
                </a:lnTo>
                <a:lnTo>
                  <a:pt x="3467685" y="103798"/>
                </a:lnTo>
                <a:lnTo>
                  <a:pt x="3518159" y="105156"/>
                </a:lnTo>
                <a:lnTo>
                  <a:pt x="3568633" y="106406"/>
                </a:lnTo>
                <a:lnTo>
                  <a:pt x="3619108" y="107545"/>
                </a:lnTo>
                <a:lnTo>
                  <a:pt x="3669584" y="108573"/>
                </a:lnTo>
                <a:lnTo>
                  <a:pt x="3720060" y="109485"/>
                </a:lnTo>
                <a:lnTo>
                  <a:pt x="3770536" y="110282"/>
                </a:lnTo>
                <a:lnTo>
                  <a:pt x="3821012" y="110960"/>
                </a:lnTo>
                <a:lnTo>
                  <a:pt x="3871488" y="111517"/>
                </a:lnTo>
                <a:lnTo>
                  <a:pt x="3921963" y="111952"/>
                </a:lnTo>
                <a:lnTo>
                  <a:pt x="3972438" y="112262"/>
                </a:lnTo>
                <a:lnTo>
                  <a:pt x="4022911" y="112445"/>
                </a:lnTo>
                <a:lnTo>
                  <a:pt x="4073384" y="112500"/>
                </a:lnTo>
                <a:lnTo>
                  <a:pt x="4123855" y="112424"/>
                </a:lnTo>
                <a:lnTo>
                  <a:pt x="4174324" y="112216"/>
                </a:lnTo>
                <a:lnTo>
                  <a:pt x="4224792" y="111872"/>
                </a:lnTo>
                <a:lnTo>
                  <a:pt x="4275258" y="111392"/>
                </a:lnTo>
                <a:lnTo>
                  <a:pt x="4325722" y="110772"/>
                </a:lnTo>
                <a:lnTo>
                  <a:pt x="4376183" y="110012"/>
                </a:lnTo>
                <a:lnTo>
                  <a:pt x="4426642" y="109109"/>
                </a:lnTo>
                <a:lnTo>
                  <a:pt x="4477099" y="108060"/>
                </a:lnTo>
                <a:lnTo>
                  <a:pt x="4527552" y="106865"/>
                </a:lnTo>
                <a:lnTo>
                  <a:pt x="4578002" y="105520"/>
                </a:lnTo>
                <a:lnTo>
                  <a:pt x="4628449" y="104025"/>
                </a:lnTo>
                <a:lnTo>
                  <a:pt x="4678892" y="102376"/>
                </a:lnTo>
                <a:lnTo>
                  <a:pt x="4729332" y="100572"/>
                </a:lnTo>
                <a:lnTo>
                  <a:pt x="4779767" y="98610"/>
                </a:lnTo>
                <a:lnTo>
                  <a:pt x="4830199" y="96489"/>
                </a:lnTo>
                <a:lnTo>
                  <a:pt x="4880626" y="94207"/>
                </a:lnTo>
                <a:lnTo>
                  <a:pt x="4931049" y="91762"/>
                </a:lnTo>
                <a:lnTo>
                  <a:pt x="4981466" y="89151"/>
                </a:lnTo>
                <a:lnTo>
                  <a:pt x="5031879" y="86372"/>
                </a:lnTo>
                <a:lnTo>
                  <a:pt x="5082287" y="83424"/>
                </a:lnTo>
                <a:lnTo>
                  <a:pt x="5132689" y="80304"/>
                </a:lnTo>
                <a:lnTo>
                  <a:pt x="5183086" y="77011"/>
                </a:lnTo>
                <a:lnTo>
                  <a:pt x="5233477" y="73542"/>
                </a:lnTo>
                <a:lnTo>
                  <a:pt x="5284343" y="69866"/>
                </a:lnTo>
                <a:lnTo>
                  <a:pt x="5335220" y="66038"/>
                </a:lnTo>
                <a:lnTo>
                  <a:pt x="5386107" y="62086"/>
                </a:lnTo>
                <a:lnTo>
                  <a:pt x="5437002" y="58038"/>
                </a:lnTo>
                <a:lnTo>
                  <a:pt x="5487905" y="53922"/>
                </a:lnTo>
                <a:lnTo>
                  <a:pt x="5538815" y="49766"/>
                </a:lnTo>
                <a:lnTo>
                  <a:pt x="5589729" y="45598"/>
                </a:lnTo>
                <a:lnTo>
                  <a:pt x="5640648" y="41446"/>
                </a:lnTo>
                <a:lnTo>
                  <a:pt x="5691569" y="37338"/>
                </a:lnTo>
                <a:lnTo>
                  <a:pt x="5742491" y="33301"/>
                </a:lnTo>
                <a:lnTo>
                  <a:pt x="5793413" y="29365"/>
                </a:lnTo>
                <a:lnTo>
                  <a:pt x="5844334" y="25556"/>
                </a:lnTo>
                <a:lnTo>
                  <a:pt x="5895253" y="21903"/>
                </a:lnTo>
                <a:lnTo>
                  <a:pt x="5946168" y="18434"/>
                </a:lnTo>
                <a:lnTo>
                  <a:pt x="5997078" y="15176"/>
                </a:lnTo>
                <a:lnTo>
                  <a:pt x="6047982" y="12159"/>
                </a:lnTo>
                <a:lnTo>
                  <a:pt x="6098879" y="9408"/>
                </a:lnTo>
                <a:lnTo>
                  <a:pt x="6149767" y="6954"/>
                </a:lnTo>
                <a:lnTo>
                  <a:pt x="6200645" y="4823"/>
                </a:lnTo>
                <a:lnTo>
                  <a:pt x="6251512" y="3043"/>
                </a:lnTo>
                <a:lnTo>
                  <a:pt x="6302367" y="1643"/>
                </a:lnTo>
                <a:lnTo>
                  <a:pt x="6353208" y="650"/>
                </a:lnTo>
                <a:lnTo>
                  <a:pt x="6404035" y="93"/>
                </a:lnTo>
                <a:lnTo>
                  <a:pt x="6454845" y="0"/>
                </a:lnTo>
                <a:lnTo>
                  <a:pt x="6505638" y="397"/>
                </a:lnTo>
                <a:lnTo>
                  <a:pt x="6556412" y="1314"/>
                </a:lnTo>
                <a:lnTo>
                  <a:pt x="6607167" y="2778"/>
                </a:lnTo>
                <a:lnTo>
                  <a:pt x="6657900" y="4818"/>
                </a:lnTo>
                <a:lnTo>
                  <a:pt x="6708612" y="7461"/>
                </a:lnTo>
                <a:lnTo>
                  <a:pt x="6759299" y="10735"/>
                </a:lnTo>
                <a:lnTo>
                  <a:pt x="6809962" y="14668"/>
                </a:lnTo>
                <a:lnTo>
                  <a:pt x="6860599" y="19288"/>
                </a:lnTo>
                <a:lnTo>
                  <a:pt x="6911209" y="24624"/>
                </a:lnTo>
                <a:lnTo>
                  <a:pt x="6961791" y="30702"/>
                </a:lnTo>
                <a:lnTo>
                  <a:pt x="7012342" y="37552"/>
                </a:lnTo>
                <a:lnTo>
                  <a:pt x="7061904" y="45051"/>
                </a:lnTo>
                <a:lnTo>
                  <a:pt x="7111320" y="53324"/>
                </a:lnTo>
                <a:lnTo>
                  <a:pt x="7160575" y="62380"/>
                </a:lnTo>
                <a:lnTo>
                  <a:pt x="7209651" y="72226"/>
                </a:lnTo>
                <a:lnTo>
                  <a:pt x="7258530" y="82870"/>
                </a:lnTo>
                <a:lnTo>
                  <a:pt x="7307196" y="94320"/>
                </a:lnTo>
                <a:lnTo>
                  <a:pt x="7355632" y="106584"/>
                </a:lnTo>
                <a:lnTo>
                  <a:pt x="7403821" y="119670"/>
                </a:lnTo>
                <a:lnTo>
                  <a:pt x="7451745" y="133586"/>
                </a:lnTo>
                <a:lnTo>
                  <a:pt x="7499388" y="148339"/>
                </a:lnTo>
                <a:lnTo>
                  <a:pt x="7546732" y="163939"/>
                </a:lnTo>
                <a:lnTo>
                  <a:pt x="7593761" y="180391"/>
                </a:lnTo>
                <a:lnTo>
                  <a:pt x="7640456" y="197705"/>
                </a:lnTo>
                <a:lnTo>
                  <a:pt x="7686802" y="215888"/>
                </a:lnTo>
                <a:lnTo>
                  <a:pt x="7732781" y="234949"/>
                </a:lnTo>
                <a:lnTo>
                  <a:pt x="7778376" y="254894"/>
                </a:lnTo>
                <a:lnTo>
                  <a:pt x="7823571" y="275733"/>
                </a:lnTo>
                <a:lnTo>
                  <a:pt x="7868346" y="297472"/>
                </a:lnTo>
                <a:lnTo>
                  <a:pt x="7912687" y="320120"/>
                </a:lnTo>
                <a:lnTo>
                  <a:pt x="7956576" y="343685"/>
                </a:lnTo>
                <a:lnTo>
                  <a:pt x="7999995" y="368175"/>
                </a:lnTo>
                <a:lnTo>
                  <a:pt x="8042928" y="393597"/>
                </a:lnTo>
                <a:lnTo>
                  <a:pt x="8085357" y="419960"/>
                </a:lnTo>
                <a:lnTo>
                  <a:pt x="8127265" y="447270"/>
                </a:lnTo>
                <a:lnTo>
                  <a:pt x="8168636" y="475537"/>
                </a:lnTo>
                <a:lnTo>
                  <a:pt x="8214175" y="508250"/>
                </a:lnTo>
                <a:lnTo>
                  <a:pt x="8258855" y="542074"/>
                </a:lnTo>
                <a:lnTo>
                  <a:pt x="8302654" y="576990"/>
                </a:lnTo>
                <a:lnTo>
                  <a:pt x="8345555" y="612983"/>
                </a:lnTo>
                <a:lnTo>
                  <a:pt x="8372687" y="639756"/>
                </a:lnTo>
              </a:path>
            </a:pathLst>
          </a:custGeom>
          <a:ln w="762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881579" y="1877042"/>
            <a:ext cx="324485" cy="322580"/>
          </a:xfrm>
          <a:custGeom>
            <a:avLst/>
            <a:gdLst/>
            <a:ahLst/>
            <a:cxnLst/>
            <a:rect l="l" t="t" r="r" b="b"/>
            <a:pathLst>
              <a:path w="324484" h="322580">
                <a:moveTo>
                  <a:pt x="214085" y="0"/>
                </a:moveTo>
                <a:lnTo>
                  <a:pt x="0" y="216957"/>
                </a:lnTo>
                <a:lnTo>
                  <a:pt x="323999" y="322563"/>
                </a:lnTo>
                <a:lnTo>
                  <a:pt x="21408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426241" y="1670082"/>
            <a:ext cx="336550" cy="301625"/>
          </a:xfrm>
          <a:custGeom>
            <a:avLst/>
            <a:gdLst/>
            <a:ahLst/>
            <a:cxnLst/>
            <a:rect l="l" t="t" r="r" b="b"/>
            <a:pathLst>
              <a:path w="336550" h="301625">
                <a:moveTo>
                  <a:pt x="159038" y="0"/>
                </a:moveTo>
                <a:lnTo>
                  <a:pt x="0" y="301388"/>
                </a:lnTo>
                <a:lnTo>
                  <a:pt x="336534" y="247787"/>
                </a:lnTo>
                <a:lnTo>
                  <a:pt x="15903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81" name="object 81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9500" y="317500"/>
            <a:ext cx="575691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9" dirty="0"/>
              <a:t>Layering, </a:t>
            </a:r>
            <a:r>
              <a:rPr spc="-505" dirty="0"/>
              <a:t>Take</a:t>
            </a:r>
            <a:r>
              <a:rPr spc="-220" dirty="0"/>
              <a:t> </a:t>
            </a:r>
            <a:r>
              <a:rPr spc="-70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3810000"/>
            <a:ext cx="1270000" cy="9906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03200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1600"/>
              </a:spcBef>
            </a:pPr>
            <a:r>
              <a:rPr sz="3600" spc="-135" dirty="0">
                <a:latin typeface="Arial"/>
                <a:cs typeface="Arial"/>
              </a:rPr>
              <a:t>App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4800600"/>
            <a:ext cx="1270000" cy="9906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0320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1600"/>
              </a:spcBef>
            </a:pPr>
            <a:r>
              <a:rPr sz="3600" spc="-270" dirty="0">
                <a:latin typeface="Arial"/>
                <a:cs typeface="Arial"/>
              </a:rPr>
              <a:t>Trans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00" y="5791200"/>
            <a:ext cx="1270000" cy="9906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03200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600"/>
              </a:spcBef>
            </a:pPr>
            <a:r>
              <a:rPr sz="3600" spc="40" dirty="0">
                <a:latin typeface="Arial"/>
                <a:cs typeface="Arial"/>
              </a:rPr>
              <a:t>Net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00" y="6781800"/>
            <a:ext cx="1270000" cy="9906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03200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1600"/>
              </a:spcBef>
            </a:pPr>
            <a:r>
              <a:rPr sz="3600" spc="-135" dirty="0">
                <a:latin typeface="Arial"/>
                <a:cs typeface="Arial"/>
              </a:rPr>
              <a:t>Link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7772400"/>
            <a:ext cx="1270000" cy="9906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0320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600"/>
              </a:spcBef>
            </a:pPr>
            <a:r>
              <a:rPr sz="3600" spc="-385" dirty="0">
                <a:latin typeface="Arial"/>
                <a:cs typeface="Arial"/>
              </a:rPr>
              <a:t>Phys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17600" y="48006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30300" y="3797300"/>
            <a:ext cx="0" cy="4978400"/>
          </a:xfrm>
          <a:custGeom>
            <a:avLst/>
            <a:gdLst/>
            <a:ahLst/>
            <a:cxnLst/>
            <a:rect l="l" t="t" r="r" b="b"/>
            <a:pathLst>
              <a:path h="4978400">
                <a:moveTo>
                  <a:pt x="0" y="0"/>
                </a:moveTo>
                <a:lnTo>
                  <a:pt x="0" y="49784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00300" y="3797300"/>
            <a:ext cx="0" cy="4978400"/>
          </a:xfrm>
          <a:custGeom>
            <a:avLst/>
            <a:gdLst/>
            <a:ahLst/>
            <a:cxnLst/>
            <a:rect l="l" t="t" r="r" b="b"/>
            <a:pathLst>
              <a:path h="4978400">
                <a:moveTo>
                  <a:pt x="0" y="0"/>
                </a:moveTo>
                <a:lnTo>
                  <a:pt x="0" y="49784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17600" y="38100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09700" y="3048000"/>
            <a:ext cx="7016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880" dirty="0">
                <a:latin typeface="Arial"/>
                <a:cs typeface="Arial"/>
              </a:rPr>
              <a:t>S</a:t>
            </a:r>
            <a:r>
              <a:rPr sz="4200" spc="155" dirty="0">
                <a:latin typeface="Arial"/>
                <a:cs typeface="Arial"/>
              </a:rPr>
              <a:t>r</a:t>
            </a:r>
            <a:r>
              <a:rPr sz="4200" spc="-265" dirty="0">
                <a:latin typeface="Arial"/>
                <a:cs typeface="Arial"/>
              </a:rPr>
              <a:t>c</a:t>
            </a:r>
            <a:endParaRPr sz="420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0985500" y="3759200"/>
          <a:ext cx="1308100" cy="497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App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270" dirty="0">
                          <a:latin typeface="Arial"/>
                          <a:cs typeface="Arial"/>
                        </a:rPr>
                        <a:t>Trans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40" dirty="0">
                          <a:latin typeface="Arial"/>
                          <a:cs typeface="Arial"/>
                        </a:rPr>
                        <a:t>Net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3600" spc="-385" dirty="0">
                          <a:latin typeface="Arial"/>
                          <a:cs typeface="Arial"/>
                        </a:rPr>
                        <a:t>Phys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11226800" y="3009900"/>
            <a:ext cx="8083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20" dirty="0">
                <a:latin typeface="Arial"/>
                <a:cs typeface="Arial"/>
              </a:rPr>
              <a:t>D</a:t>
            </a:r>
            <a:r>
              <a:rPr sz="4200" spc="-160" dirty="0">
                <a:latin typeface="Arial"/>
                <a:cs typeface="Arial"/>
              </a:rPr>
              <a:t>s</a:t>
            </a:r>
            <a:r>
              <a:rPr sz="4200" spc="229" dirty="0">
                <a:latin typeface="Arial"/>
                <a:cs typeface="Arial"/>
              </a:rPr>
              <a:t>t</a:t>
            </a:r>
            <a:endParaRPr sz="4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3400" y="7937500"/>
            <a:ext cx="124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100"/>
              </a:spcBef>
            </a:pPr>
            <a:r>
              <a:rPr sz="3600" spc="-385" dirty="0">
                <a:latin typeface="Arial"/>
                <a:cs typeface="Arial"/>
              </a:rPr>
              <a:t>Phys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60700" y="7759700"/>
            <a:ext cx="0" cy="977900"/>
          </a:xfrm>
          <a:custGeom>
            <a:avLst/>
            <a:gdLst/>
            <a:ahLst/>
            <a:cxnLst/>
            <a:rect l="l" t="t" r="r" b="b"/>
            <a:pathLst>
              <a:path h="977900">
                <a:moveTo>
                  <a:pt x="0" y="0"/>
                </a:moveTo>
                <a:lnTo>
                  <a:pt x="0" y="9779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30700" y="7759700"/>
            <a:ext cx="0" cy="977900"/>
          </a:xfrm>
          <a:custGeom>
            <a:avLst/>
            <a:gdLst/>
            <a:ahLst/>
            <a:cxnLst/>
            <a:rect l="l" t="t" r="r" b="b"/>
            <a:pathLst>
              <a:path h="977900">
                <a:moveTo>
                  <a:pt x="0" y="0"/>
                </a:moveTo>
                <a:lnTo>
                  <a:pt x="0" y="9779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48000" y="77724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48000" y="87249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978900" y="7937500"/>
            <a:ext cx="124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100"/>
              </a:spcBef>
            </a:pPr>
            <a:r>
              <a:rPr sz="3600" spc="-385" dirty="0">
                <a:latin typeface="Arial"/>
                <a:cs typeface="Arial"/>
              </a:rPr>
              <a:t>Phys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966200" y="7759700"/>
            <a:ext cx="0" cy="977900"/>
          </a:xfrm>
          <a:custGeom>
            <a:avLst/>
            <a:gdLst/>
            <a:ahLst/>
            <a:cxnLst/>
            <a:rect l="l" t="t" r="r" b="b"/>
            <a:pathLst>
              <a:path h="977900">
                <a:moveTo>
                  <a:pt x="0" y="0"/>
                </a:moveTo>
                <a:lnTo>
                  <a:pt x="0" y="9779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236200" y="7759700"/>
            <a:ext cx="0" cy="977900"/>
          </a:xfrm>
          <a:custGeom>
            <a:avLst/>
            <a:gdLst/>
            <a:ahLst/>
            <a:cxnLst/>
            <a:rect l="l" t="t" r="r" b="b"/>
            <a:pathLst>
              <a:path h="977900">
                <a:moveTo>
                  <a:pt x="0" y="0"/>
                </a:moveTo>
                <a:lnTo>
                  <a:pt x="0" y="9779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53500" y="77724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53500" y="87249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368288" y="8231676"/>
            <a:ext cx="478790" cy="12700"/>
          </a:xfrm>
          <a:custGeom>
            <a:avLst/>
            <a:gdLst/>
            <a:ahLst/>
            <a:cxnLst/>
            <a:rect l="l" t="t" r="r" b="b"/>
            <a:pathLst>
              <a:path w="478790" h="12700">
                <a:moveTo>
                  <a:pt x="0" y="12592"/>
                </a:moveTo>
                <a:lnTo>
                  <a:pt x="25391" y="11924"/>
                </a:lnTo>
                <a:lnTo>
                  <a:pt x="453051" y="668"/>
                </a:lnTo>
                <a:lnTo>
                  <a:pt x="478442" y="0"/>
                </a:lnTo>
              </a:path>
            </a:pathLst>
          </a:custGeom>
          <a:ln w="508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765209" y="8127106"/>
            <a:ext cx="216535" cy="213360"/>
          </a:xfrm>
          <a:custGeom>
            <a:avLst/>
            <a:gdLst/>
            <a:ahLst/>
            <a:cxnLst/>
            <a:rect l="l" t="t" r="r" b="b"/>
            <a:pathLst>
              <a:path w="216534" h="213359">
                <a:moveTo>
                  <a:pt x="0" y="0"/>
                </a:moveTo>
                <a:lnTo>
                  <a:pt x="56128" y="105239"/>
                </a:lnTo>
                <a:lnTo>
                  <a:pt x="5614" y="213286"/>
                </a:lnTo>
                <a:lnTo>
                  <a:pt x="216094" y="101028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233714" y="8135555"/>
            <a:ext cx="216535" cy="213360"/>
          </a:xfrm>
          <a:custGeom>
            <a:avLst/>
            <a:gdLst/>
            <a:ahLst/>
            <a:cxnLst/>
            <a:rect l="l" t="t" r="r" b="b"/>
            <a:pathLst>
              <a:path w="216534" h="213359">
                <a:moveTo>
                  <a:pt x="210478" y="0"/>
                </a:moveTo>
                <a:lnTo>
                  <a:pt x="0" y="112256"/>
                </a:lnTo>
                <a:lnTo>
                  <a:pt x="216093" y="213286"/>
                </a:lnTo>
                <a:lnTo>
                  <a:pt x="159964" y="108046"/>
                </a:lnTo>
                <a:lnTo>
                  <a:pt x="210478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87082" y="8264214"/>
            <a:ext cx="463550" cy="13335"/>
          </a:xfrm>
          <a:custGeom>
            <a:avLst/>
            <a:gdLst/>
            <a:ahLst/>
            <a:cxnLst/>
            <a:rect l="l" t="t" r="r" b="b"/>
            <a:pathLst>
              <a:path w="463550" h="13334">
                <a:moveTo>
                  <a:pt x="0" y="0"/>
                </a:moveTo>
                <a:lnTo>
                  <a:pt x="25390" y="698"/>
                </a:lnTo>
                <a:lnTo>
                  <a:pt x="438012" y="12051"/>
                </a:lnTo>
                <a:lnTo>
                  <a:pt x="463403" y="12750"/>
                </a:lnTo>
              </a:path>
            </a:pathLst>
          </a:custGeom>
          <a:ln w="507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68842" y="8168159"/>
            <a:ext cx="216535" cy="213360"/>
          </a:xfrm>
          <a:custGeom>
            <a:avLst/>
            <a:gdLst/>
            <a:ahLst/>
            <a:cxnLst/>
            <a:rect l="l" t="t" r="r" b="b"/>
            <a:pathLst>
              <a:path w="216534" h="213359">
                <a:moveTo>
                  <a:pt x="5868" y="0"/>
                </a:moveTo>
                <a:lnTo>
                  <a:pt x="56253" y="108106"/>
                </a:lnTo>
                <a:lnTo>
                  <a:pt x="0" y="213278"/>
                </a:lnTo>
                <a:lnTo>
                  <a:pt x="216213" y="112508"/>
                </a:lnTo>
                <a:lnTo>
                  <a:pt x="5868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52513" y="8159741"/>
            <a:ext cx="216535" cy="213360"/>
          </a:xfrm>
          <a:custGeom>
            <a:avLst/>
            <a:gdLst/>
            <a:ahLst/>
            <a:cxnLst/>
            <a:rect l="l" t="t" r="r" b="b"/>
            <a:pathLst>
              <a:path w="216534" h="213359">
                <a:moveTo>
                  <a:pt x="216213" y="0"/>
                </a:moveTo>
                <a:lnTo>
                  <a:pt x="0" y="100770"/>
                </a:lnTo>
                <a:lnTo>
                  <a:pt x="210346" y="213278"/>
                </a:lnTo>
                <a:lnTo>
                  <a:pt x="159960" y="105172"/>
                </a:lnTo>
                <a:lnTo>
                  <a:pt x="216213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31320" y="8237061"/>
            <a:ext cx="458470" cy="6985"/>
          </a:xfrm>
          <a:custGeom>
            <a:avLst/>
            <a:gdLst/>
            <a:ahLst/>
            <a:cxnLst/>
            <a:rect l="l" t="t" r="r" b="b"/>
            <a:pathLst>
              <a:path w="458470" h="6984">
                <a:moveTo>
                  <a:pt x="-25400" y="3316"/>
                </a:moveTo>
                <a:lnTo>
                  <a:pt x="483303" y="3316"/>
                </a:lnTo>
              </a:path>
            </a:pathLst>
          </a:custGeom>
          <a:ln w="57433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08946" y="8135885"/>
            <a:ext cx="215265" cy="213360"/>
          </a:xfrm>
          <a:custGeom>
            <a:avLst/>
            <a:gdLst/>
            <a:ahLst/>
            <a:cxnLst/>
            <a:rect l="l" t="t" r="r" b="b"/>
            <a:pathLst>
              <a:path w="215265" h="213359">
                <a:moveTo>
                  <a:pt x="3091" y="0"/>
                </a:moveTo>
                <a:lnTo>
                  <a:pt x="54880" y="107441"/>
                </a:lnTo>
                <a:lnTo>
                  <a:pt x="0" y="213338"/>
                </a:lnTo>
                <a:lnTo>
                  <a:pt x="214882" y="109759"/>
                </a:lnTo>
                <a:lnTo>
                  <a:pt x="309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96714" y="8131533"/>
            <a:ext cx="215265" cy="213360"/>
          </a:xfrm>
          <a:custGeom>
            <a:avLst/>
            <a:gdLst/>
            <a:ahLst/>
            <a:cxnLst/>
            <a:rect l="l" t="t" r="r" b="b"/>
            <a:pathLst>
              <a:path w="215265" h="213359">
                <a:moveTo>
                  <a:pt x="214882" y="0"/>
                </a:moveTo>
                <a:lnTo>
                  <a:pt x="0" y="103578"/>
                </a:lnTo>
                <a:lnTo>
                  <a:pt x="211791" y="213338"/>
                </a:lnTo>
                <a:lnTo>
                  <a:pt x="160002" y="105896"/>
                </a:lnTo>
                <a:lnTo>
                  <a:pt x="214882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62832" y="8261033"/>
            <a:ext cx="412750" cy="1905"/>
          </a:xfrm>
          <a:custGeom>
            <a:avLst/>
            <a:gdLst/>
            <a:ahLst/>
            <a:cxnLst/>
            <a:rect l="l" t="t" r="r" b="b"/>
            <a:pathLst>
              <a:path w="412750" h="1904">
                <a:moveTo>
                  <a:pt x="-25400" y="800"/>
                </a:moveTo>
                <a:lnTo>
                  <a:pt x="438017" y="800"/>
                </a:lnTo>
              </a:path>
            </a:pathLst>
          </a:custGeom>
          <a:ln w="524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96297" y="815565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826" y="0"/>
                </a:moveTo>
                <a:lnTo>
                  <a:pt x="53752" y="106885"/>
                </a:lnTo>
                <a:lnTo>
                  <a:pt x="0" y="213358"/>
                </a:lnTo>
                <a:lnTo>
                  <a:pt x="213771" y="107506"/>
                </a:lnTo>
                <a:lnTo>
                  <a:pt x="82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28213" y="8154661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213772" y="0"/>
                </a:moveTo>
                <a:lnTo>
                  <a:pt x="0" y="105850"/>
                </a:lnTo>
                <a:lnTo>
                  <a:pt x="212944" y="213357"/>
                </a:lnTo>
                <a:lnTo>
                  <a:pt x="160018" y="106471"/>
                </a:lnTo>
                <a:lnTo>
                  <a:pt x="213772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19733" y="8261021"/>
            <a:ext cx="429895" cy="1905"/>
          </a:xfrm>
          <a:custGeom>
            <a:avLst/>
            <a:gdLst/>
            <a:ahLst/>
            <a:cxnLst/>
            <a:rect l="l" t="t" r="r" b="b"/>
            <a:pathLst>
              <a:path w="429894" h="1904">
                <a:moveTo>
                  <a:pt x="-25399" y="812"/>
                </a:moveTo>
                <a:lnTo>
                  <a:pt x="454912" y="812"/>
                </a:lnTo>
              </a:path>
            </a:pathLst>
          </a:custGeom>
          <a:ln w="524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70102" y="815567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4" h="213359">
                <a:moveTo>
                  <a:pt x="807" y="0"/>
                </a:moveTo>
                <a:lnTo>
                  <a:pt x="53743" y="106880"/>
                </a:lnTo>
                <a:lnTo>
                  <a:pt x="0" y="213357"/>
                </a:lnTo>
                <a:lnTo>
                  <a:pt x="213762" y="107486"/>
                </a:lnTo>
                <a:lnTo>
                  <a:pt x="807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85114" y="8154641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4" h="213359">
                <a:moveTo>
                  <a:pt x="213761" y="0"/>
                </a:moveTo>
                <a:lnTo>
                  <a:pt x="0" y="105871"/>
                </a:lnTo>
                <a:lnTo>
                  <a:pt x="212953" y="213358"/>
                </a:lnTo>
                <a:lnTo>
                  <a:pt x="160018" y="106476"/>
                </a:lnTo>
                <a:lnTo>
                  <a:pt x="21376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073400" y="6959600"/>
            <a:ext cx="124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3600" spc="-135" dirty="0">
                <a:latin typeface="Arial"/>
                <a:cs typeface="Arial"/>
              </a:rPr>
              <a:t>Link</a:t>
            </a:r>
            <a:endParaRPr sz="3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048000" y="67945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48000" y="77470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978900" y="6959600"/>
            <a:ext cx="124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3600" spc="-135" dirty="0">
                <a:latin typeface="Arial"/>
                <a:cs typeface="Arial"/>
              </a:rPr>
              <a:t>Link</a:t>
            </a:r>
            <a:endParaRPr sz="36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953500" y="67945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953500" y="77470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4991100" y="5791200"/>
          <a:ext cx="1308100" cy="294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65200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spc="40" dirty="0">
                          <a:latin typeface="Arial"/>
                          <a:cs typeface="Arial"/>
                        </a:rPr>
                        <a:t>Net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4250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190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55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sz="3600" spc="-385" dirty="0">
                          <a:latin typeface="Arial"/>
                          <a:cs typeface="Arial"/>
                        </a:rPr>
                        <a:t>Phys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1968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object 47"/>
          <p:cNvSpPr/>
          <p:nvPr/>
        </p:nvSpPr>
        <p:spPr>
          <a:xfrm>
            <a:off x="2519733" y="7270421"/>
            <a:ext cx="429895" cy="1905"/>
          </a:xfrm>
          <a:custGeom>
            <a:avLst/>
            <a:gdLst/>
            <a:ahLst/>
            <a:cxnLst/>
            <a:rect l="l" t="t" r="r" b="b"/>
            <a:pathLst>
              <a:path w="429894" h="1904">
                <a:moveTo>
                  <a:pt x="-25399" y="812"/>
                </a:moveTo>
                <a:lnTo>
                  <a:pt x="454912" y="812"/>
                </a:lnTo>
              </a:path>
            </a:pathLst>
          </a:custGeom>
          <a:ln w="5242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70102" y="716507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4" h="213359">
                <a:moveTo>
                  <a:pt x="807" y="0"/>
                </a:moveTo>
                <a:lnTo>
                  <a:pt x="53743" y="106880"/>
                </a:lnTo>
                <a:lnTo>
                  <a:pt x="0" y="213357"/>
                </a:lnTo>
                <a:lnTo>
                  <a:pt x="213762" y="107486"/>
                </a:lnTo>
                <a:lnTo>
                  <a:pt x="807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85114" y="7164041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4" h="213359">
                <a:moveTo>
                  <a:pt x="213761" y="0"/>
                </a:moveTo>
                <a:lnTo>
                  <a:pt x="0" y="105871"/>
                </a:lnTo>
                <a:lnTo>
                  <a:pt x="212953" y="213358"/>
                </a:lnTo>
                <a:lnTo>
                  <a:pt x="160018" y="106476"/>
                </a:lnTo>
                <a:lnTo>
                  <a:pt x="21376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393733" y="7270421"/>
            <a:ext cx="429895" cy="1905"/>
          </a:xfrm>
          <a:custGeom>
            <a:avLst/>
            <a:gdLst/>
            <a:ahLst/>
            <a:cxnLst/>
            <a:rect l="l" t="t" r="r" b="b"/>
            <a:pathLst>
              <a:path w="429895" h="1904">
                <a:moveTo>
                  <a:pt x="-25399" y="812"/>
                </a:moveTo>
                <a:lnTo>
                  <a:pt x="454912" y="812"/>
                </a:lnTo>
              </a:path>
            </a:pathLst>
          </a:custGeom>
          <a:ln w="5242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744102" y="716507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807" y="0"/>
                </a:moveTo>
                <a:lnTo>
                  <a:pt x="53743" y="106880"/>
                </a:lnTo>
                <a:lnTo>
                  <a:pt x="0" y="213357"/>
                </a:lnTo>
                <a:lnTo>
                  <a:pt x="213762" y="107486"/>
                </a:lnTo>
                <a:lnTo>
                  <a:pt x="807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259114" y="7164041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213761" y="0"/>
                </a:moveTo>
                <a:lnTo>
                  <a:pt x="0" y="105871"/>
                </a:lnTo>
                <a:lnTo>
                  <a:pt x="212954" y="213358"/>
                </a:lnTo>
                <a:lnTo>
                  <a:pt x="160018" y="106476"/>
                </a:lnTo>
                <a:lnTo>
                  <a:pt x="21376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399833" y="7257721"/>
            <a:ext cx="429895" cy="1905"/>
          </a:xfrm>
          <a:custGeom>
            <a:avLst/>
            <a:gdLst/>
            <a:ahLst/>
            <a:cxnLst/>
            <a:rect l="l" t="t" r="r" b="b"/>
            <a:pathLst>
              <a:path w="429895" h="1904">
                <a:moveTo>
                  <a:pt x="-25399" y="812"/>
                </a:moveTo>
                <a:lnTo>
                  <a:pt x="454912" y="812"/>
                </a:lnTo>
              </a:path>
            </a:pathLst>
          </a:custGeom>
          <a:ln w="5242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750202" y="715237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807" y="0"/>
                </a:moveTo>
                <a:lnTo>
                  <a:pt x="53743" y="106880"/>
                </a:lnTo>
                <a:lnTo>
                  <a:pt x="0" y="213357"/>
                </a:lnTo>
                <a:lnTo>
                  <a:pt x="213762" y="107486"/>
                </a:lnTo>
                <a:lnTo>
                  <a:pt x="807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265214" y="7151341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213761" y="0"/>
                </a:moveTo>
                <a:lnTo>
                  <a:pt x="0" y="105871"/>
                </a:lnTo>
                <a:lnTo>
                  <a:pt x="212954" y="213358"/>
                </a:lnTo>
                <a:lnTo>
                  <a:pt x="160018" y="106476"/>
                </a:lnTo>
                <a:lnTo>
                  <a:pt x="21376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05933" y="7232321"/>
            <a:ext cx="429895" cy="1905"/>
          </a:xfrm>
          <a:custGeom>
            <a:avLst/>
            <a:gdLst/>
            <a:ahLst/>
            <a:cxnLst/>
            <a:rect l="l" t="t" r="r" b="b"/>
            <a:pathLst>
              <a:path w="429895" h="1904">
                <a:moveTo>
                  <a:pt x="-25399" y="812"/>
                </a:moveTo>
                <a:lnTo>
                  <a:pt x="454912" y="812"/>
                </a:lnTo>
              </a:path>
            </a:pathLst>
          </a:custGeom>
          <a:ln w="5242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56302" y="712697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807" y="0"/>
                </a:moveTo>
                <a:lnTo>
                  <a:pt x="53743" y="106880"/>
                </a:lnTo>
                <a:lnTo>
                  <a:pt x="0" y="213357"/>
                </a:lnTo>
                <a:lnTo>
                  <a:pt x="213762" y="107486"/>
                </a:lnTo>
                <a:lnTo>
                  <a:pt x="807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271314" y="7125941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213761" y="0"/>
                </a:moveTo>
                <a:lnTo>
                  <a:pt x="0" y="105871"/>
                </a:lnTo>
                <a:lnTo>
                  <a:pt x="212954" y="213358"/>
                </a:lnTo>
                <a:lnTo>
                  <a:pt x="160018" y="106476"/>
                </a:lnTo>
                <a:lnTo>
                  <a:pt x="21376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450133" y="7270421"/>
            <a:ext cx="429895" cy="1905"/>
          </a:xfrm>
          <a:custGeom>
            <a:avLst/>
            <a:gdLst/>
            <a:ahLst/>
            <a:cxnLst/>
            <a:rect l="l" t="t" r="r" b="b"/>
            <a:pathLst>
              <a:path w="429895" h="1904">
                <a:moveTo>
                  <a:pt x="-25399" y="812"/>
                </a:moveTo>
                <a:lnTo>
                  <a:pt x="454912" y="812"/>
                </a:lnTo>
              </a:path>
            </a:pathLst>
          </a:custGeom>
          <a:ln w="5242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800502" y="716507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807" y="0"/>
                </a:moveTo>
                <a:lnTo>
                  <a:pt x="53743" y="106880"/>
                </a:lnTo>
                <a:lnTo>
                  <a:pt x="0" y="213357"/>
                </a:lnTo>
                <a:lnTo>
                  <a:pt x="213762" y="107486"/>
                </a:lnTo>
                <a:lnTo>
                  <a:pt x="807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315514" y="7164041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59">
                <a:moveTo>
                  <a:pt x="213761" y="0"/>
                </a:moveTo>
                <a:lnTo>
                  <a:pt x="0" y="105871"/>
                </a:lnTo>
                <a:lnTo>
                  <a:pt x="212954" y="213358"/>
                </a:lnTo>
                <a:lnTo>
                  <a:pt x="160018" y="106476"/>
                </a:lnTo>
                <a:lnTo>
                  <a:pt x="21376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405933" y="6279821"/>
            <a:ext cx="429895" cy="1905"/>
          </a:xfrm>
          <a:custGeom>
            <a:avLst/>
            <a:gdLst/>
            <a:ahLst/>
            <a:cxnLst/>
            <a:rect l="l" t="t" r="r" b="b"/>
            <a:pathLst>
              <a:path w="429895" h="1904">
                <a:moveTo>
                  <a:pt x="-25399" y="812"/>
                </a:moveTo>
                <a:lnTo>
                  <a:pt x="454912" y="812"/>
                </a:lnTo>
              </a:path>
            </a:pathLst>
          </a:custGeom>
          <a:ln w="52425">
            <a:solidFill>
              <a:srgbClr val="9421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756302" y="617447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60">
                <a:moveTo>
                  <a:pt x="807" y="0"/>
                </a:moveTo>
                <a:lnTo>
                  <a:pt x="53743" y="106880"/>
                </a:lnTo>
                <a:lnTo>
                  <a:pt x="0" y="213357"/>
                </a:lnTo>
                <a:lnTo>
                  <a:pt x="213762" y="107486"/>
                </a:lnTo>
                <a:lnTo>
                  <a:pt x="807" y="0"/>
                </a:lnTo>
                <a:close/>
              </a:path>
            </a:pathLst>
          </a:custGeom>
          <a:solidFill>
            <a:srgbClr val="9421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271314" y="6173440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60">
                <a:moveTo>
                  <a:pt x="213761" y="0"/>
                </a:moveTo>
                <a:lnTo>
                  <a:pt x="0" y="105871"/>
                </a:lnTo>
                <a:lnTo>
                  <a:pt x="212954" y="213358"/>
                </a:lnTo>
                <a:lnTo>
                  <a:pt x="160018" y="106476"/>
                </a:lnTo>
                <a:lnTo>
                  <a:pt x="213761" y="0"/>
                </a:lnTo>
                <a:close/>
              </a:path>
            </a:pathLst>
          </a:custGeom>
          <a:solidFill>
            <a:srgbClr val="94219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5" name="object 65"/>
          <p:cNvGraphicFramePr>
            <a:graphicFrameLocks noGrp="1"/>
          </p:cNvGraphicFramePr>
          <p:nvPr/>
        </p:nvGraphicFramePr>
        <p:xfrm>
          <a:off x="6997700" y="5791200"/>
          <a:ext cx="1308100" cy="294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spc="40" dirty="0">
                          <a:latin typeface="Arial"/>
                          <a:cs typeface="Arial"/>
                        </a:rPr>
                        <a:t>Net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425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1968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3600" spc="-385" dirty="0">
                          <a:latin typeface="Arial"/>
                          <a:cs typeface="Arial"/>
                        </a:rPr>
                        <a:t>Phys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190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" name="object 66"/>
          <p:cNvSpPr/>
          <p:nvPr/>
        </p:nvSpPr>
        <p:spPr>
          <a:xfrm>
            <a:off x="8399834" y="6279566"/>
            <a:ext cx="2429510" cy="5080"/>
          </a:xfrm>
          <a:custGeom>
            <a:avLst/>
            <a:gdLst/>
            <a:ahLst/>
            <a:cxnLst/>
            <a:rect l="l" t="t" r="r" b="b"/>
            <a:pathLst>
              <a:path w="2429509" h="5079">
                <a:moveTo>
                  <a:pt x="-25400" y="2298"/>
                </a:moveTo>
                <a:lnTo>
                  <a:pt x="2454739" y="2298"/>
                </a:lnTo>
              </a:path>
            </a:pathLst>
          </a:custGeom>
          <a:ln w="55397">
            <a:solidFill>
              <a:srgbClr val="9421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750231" y="6177335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60">
                <a:moveTo>
                  <a:pt x="403" y="0"/>
                </a:moveTo>
                <a:lnTo>
                  <a:pt x="53541" y="106780"/>
                </a:lnTo>
                <a:lnTo>
                  <a:pt x="0" y="213358"/>
                </a:lnTo>
                <a:lnTo>
                  <a:pt x="213561" y="107083"/>
                </a:lnTo>
                <a:lnTo>
                  <a:pt x="403" y="0"/>
                </a:lnTo>
                <a:close/>
              </a:path>
            </a:pathLst>
          </a:custGeom>
          <a:solidFill>
            <a:srgbClr val="9421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265214" y="6173035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60">
                <a:moveTo>
                  <a:pt x="213560" y="0"/>
                </a:moveTo>
                <a:lnTo>
                  <a:pt x="0" y="106276"/>
                </a:lnTo>
                <a:lnTo>
                  <a:pt x="213156" y="213359"/>
                </a:lnTo>
                <a:lnTo>
                  <a:pt x="160018" y="106579"/>
                </a:lnTo>
                <a:lnTo>
                  <a:pt x="213560" y="0"/>
                </a:lnTo>
                <a:close/>
              </a:path>
            </a:pathLst>
          </a:custGeom>
          <a:solidFill>
            <a:srgbClr val="9421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535555" y="6270038"/>
            <a:ext cx="2344420" cy="13970"/>
          </a:xfrm>
          <a:custGeom>
            <a:avLst/>
            <a:gdLst/>
            <a:ahLst/>
            <a:cxnLst/>
            <a:rect l="l" t="t" r="r" b="b"/>
            <a:pathLst>
              <a:path w="2344420" h="13970">
                <a:moveTo>
                  <a:pt x="-25400" y="6800"/>
                </a:moveTo>
                <a:lnTo>
                  <a:pt x="2369492" y="6800"/>
                </a:lnTo>
              </a:path>
            </a:pathLst>
          </a:custGeom>
          <a:ln w="64400">
            <a:solidFill>
              <a:srgbClr val="9421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800289" y="6163816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60">
                <a:moveTo>
                  <a:pt x="0" y="0"/>
                </a:moveTo>
                <a:lnTo>
                  <a:pt x="53957" y="106368"/>
                </a:lnTo>
                <a:lnTo>
                  <a:pt x="1236" y="213356"/>
                </a:lnTo>
                <a:lnTo>
                  <a:pt x="213974" y="105440"/>
                </a:lnTo>
                <a:lnTo>
                  <a:pt x="0" y="0"/>
                </a:lnTo>
                <a:close/>
              </a:path>
            </a:pathLst>
          </a:custGeom>
          <a:solidFill>
            <a:srgbClr val="9421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400937" y="6176504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4" h="213360">
                <a:moveTo>
                  <a:pt x="212737" y="0"/>
                </a:moveTo>
                <a:lnTo>
                  <a:pt x="0" y="107915"/>
                </a:lnTo>
                <a:lnTo>
                  <a:pt x="213975" y="213356"/>
                </a:lnTo>
                <a:lnTo>
                  <a:pt x="160017" y="106987"/>
                </a:lnTo>
                <a:lnTo>
                  <a:pt x="212737" y="0"/>
                </a:lnTo>
                <a:close/>
              </a:path>
            </a:pathLst>
          </a:custGeom>
          <a:solidFill>
            <a:srgbClr val="9421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494334" y="5288946"/>
            <a:ext cx="8369934" cy="15240"/>
          </a:xfrm>
          <a:custGeom>
            <a:avLst/>
            <a:gdLst/>
            <a:ahLst/>
            <a:cxnLst/>
            <a:rect l="l" t="t" r="r" b="b"/>
            <a:pathLst>
              <a:path w="8369934" h="15239">
                <a:moveTo>
                  <a:pt x="-25400" y="7311"/>
                </a:moveTo>
                <a:lnTo>
                  <a:pt x="8395261" y="7311"/>
                </a:lnTo>
              </a:path>
            </a:pathLst>
          </a:custGeom>
          <a:ln w="65422">
            <a:solidFill>
              <a:srgbClr val="00F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785268" y="5196752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60">
                <a:moveTo>
                  <a:pt x="373" y="0"/>
                </a:moveTo>
                <a:lnTo>
                  <a:pt x="53526" y="106772"/>
                </a:lnTo>
                <a:lnTo>
                  <a:pt x="0" y="213360"/>
                </a:lnTo>
                <a:lnTo>
                  <a:pt x="213546" y="107053"/>
                </a:lnTo>
                <a:lnTo>
                  <a:pt x="373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359714" y="5182404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4" h="213360">
                <a:moveTo>
                  <a:pt x="213545" y="0"/>
                </a:moveTo>
                <a:lnTo>
                  <a:pt x="0" y="106306"/>
                </a:lnTo>
                <a:lnTo>
                  <a:pt x="213173" y="213360"/>
                </a:lnTo>
                <a:lnTo>
                  <a:pt x="160018" y="106587"/>
                </a:lnTo>
                <a:lnTo>
                  <a:pt x="213545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94334" y="4298346"/>
            <a:ext cx="8369934" cy="15240"/>
          </a:xfrm>
          <a:custGeom>
            <a:avLst/>
            <a:gdLst/>
            <a:ahLst/>
            <a:cxnLst/>
            <a:rect l="l" t="t" r="r" b="b"/>
            <a:pathLst>
              <a:path w="8369934" h="15239">
                <a:moveTo>
                  <a:pt x="-25400" y="7311"/>
                </a:moveTo>
                <a:lnTo>
                  <a:pt x="8395261" y="7311"/>
                </a:lnTo>
              </a:path>
            </a:pathLst>
          </a:custGeom>
          <a:ln w="65422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785268" y="4206152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5" h="213360">
                <a:moveTo>
                  <a:pt x="373" y="0"/>
                </a:moveTo>
                <a:lnTo>
                  <a:pt x="53526" y="106772"/>
                </a:lnTo>
                <a:lnTo>
                  <a:pt x="0" y="213360"/>
                </a:lnTo>
                <a:lnTo>
                  <a:pt x="213546" y="107053"/>
                </a:lnTo>
                <a:lnTo>
                  <a:pt x="37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359714" y="4191804"/>
            <a:ext cx="213995" cy="213360"/>
          </a:xfrm>
          <a:custGeom>
            <a:avLst/>
            <a:gdLst/>
            <a:ahLst/>
            <a:cxnLst/>
            <a:rect l="l" t="t" r="r" b="b"/>
            <a:pathLst>
              <a:path w="213994" h="213360">
                <a:moveTo>
                  <a:pt x="213545" y="0"/>
                </a:moveTo>
                <a:lnTo>
                  <a:pt x="0" y="106306"/>
                </a:lnTo>
                <a:lnTo>
                  <a:pt x="213173" y="213360"/>
                </a:lnTo>
                <a:lnTo>
                  <a:pt x="160018" y="106587"/>
                </a:lnTo>
                <a:lnTo>
                  <a:pt x="21354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3238500" y="3048000"/>
            <a:ext cx="9207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45" dirty="0">
                <a:latin typeface="Arial"/>
                <a:cs typeface="Arial"/>
              </a:rPr>
              <a:t>Sw</a:t>
            </a:r>
            <a:r>
              <a:rPr sz="4200" spc="-240" dirty="0">
                <a:latin typeface="Arial"/>
                <a:cs typeface="Arial"/>
              </a:rPr>
              <a:t>1</a:t>
            </a:r>
            <a:endParaRPr sz="42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9144000" y="3048000"/>
            <a:ext cx="9207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45" dirty="0">
                <a:latin typeface="Arial"/>
                <a:cs typeface="Arial"/>
              </a:rPr>
              <a:t>Sw</a:t>
            </a:r>
            <a:r>
              <a:rPr sz="4200" spc="-240" dirty="0">
                <a:latin typeface="Arial"/>
                <a:cs typeface="Arial"/>
              </a:rPr>
              <a:t>2</a:t>
            </a:r>
            <a:endParaRPr sz="42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143500" y="3009900"/>
            <a:ext cx="10033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0" dirty="0">
                <a:latin typeface="Arial"/>
                <a:cs typeface="Arial"/>
              </a:rPr>
              <a:t>Rtr1</a:t>
            </a:r>
            <a:endParaRPr sz="42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137400" y="3009900"/>
            <a:ext cx="10033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0" dirty="0">
                <a:latin typeface="Arial"/>
                <a:cs typeface="Arial"/>
              </a:rPr>
              <a:t>Rtr2</a:t>
            </a:r>
            <a:endParaRPr sz="420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1206500" y="1968500"/>
            <a:ext cx="10922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175000" y="1739900"/>
            <a:ext cx="9652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131300" y="1816100"/>
            <a:ext cx="9652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1366873" y="1683578"/>
            <a:ext cx="544232" cy="12755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016500" y="2075410"/>
            <a:ext cx="1181100" cy="4769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048500" y="2075410"/>
            <a:ext cx="1181100" cy="4769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643054" y="1372525"/>
            <a:ext cx="8373109" cy="640080"/>
          </a:xfrm>
          <a:custGeom>
            <a:avLst/>
            <a:gdLst/>
            <a:ahLst/>
            <a:cxnLst/>
            <a:rect l="l" t="t" r="r" b="b"/>
            <a:pathLst>
              <a:path w="8373109" h="640080">
                <a:moveTo>
                  <a:pt x="0" y="443638"/>
                </a:moveTo>
                <a:lnTo>
                  <a:pt x="73698" y="395107"/>
                </a:lnTo>
                <a:lnTo>
                  <a:pt x="116909" y="369613"/>
                </a:lnTo>
                <a:lnTo>
                  <a:pt x="160591" y="344977"/>
                </a:lnTo>
                <a:lnTo>
                  <a:pt x="204733" y="321204"/>
                </a:lnTo>
                <a:lnTo>
                  <a:pt x="249321" y="298301"/>
                </a:lnTo>
                <a:lnTo>
                  <a:pt x="294342" y="276273"/>
                </a:lnTo>
                <a:lnTo>
                  <a:pt x="339783" y="255128"/>
                </a:lnTo>
                <a:lnTo>
                  <a:pt x="385632" y="234870"/>
                </a:lnTo>
                <a:lnTo>
                  <a:pt x="431876" y="215506"/>
                </a:lnTo>
                <a:lnTo>
                  <a:pt x="478501" y="197043"/>
                </a:lnTo>
                <a:lnTo>
                  <a:pt x="525494" y="179486"/>
                </a:lnTo>
                <a:lnTo>
                  <a:pt x="572844" y="162842"/>
                </a:lnTo>
                <a:lnTo>
                  <a:pt x="620536" y="147116"/>
                </a:lnTo>
                <a:lnTo>
                  <a:pt x="668558" y="132316"/>
                </a:lnTo>
                <a:lnTo>
                  <a:pt x="716897" y="118447"/>
                </a:lnTo>
                <a:lnTo>
                  <a:pt x="765540" y="105515"/>
                </a:lnTo>
                <a:lnTo>
                  <a:pt x="814474" y="93527"/>
                </a:lnTo>
                <a:lnTo>
                  <a:pt x="863686" y="82489"/>
                </a:lnTo>
                <a:lnTo>
                  <a:pt x="912747" y="72478"/>
                </a:lnTo>
                <a:lnTo>
                  <a:pt x="961901" y="63405"/>
                </a:lnTo>
                <a:lnTo>
                  <a:pt x="1011142" y="55235"/>
                </a:lnTo>
                <a:lnTo>
                  <a:pt x="1060466" y="47933"/>
                </a:lnTo>
                <a:lnTo>
                  <a:pt x="1109869" y="41466"/>
                </a:lnTo>
                <a:lnTo>
                  <a:pt x="1159347" y="35799"/>
                </a:lnTo>
                <a:lnTo>
                  <a:pt x="1208895" y="30898"/>
                </a:lnTo>
                <a:lnTo>
                  <a:pt x="1258509" y="26728"/>
                </a:lnTo>
                <a:lnTo>
                  <a:pt x="1308184" y="23255"/>
                </a:lnTo>
                <a:lnTo>
                  <a:pt x="1357917" y="20445"/>
                </a:lnTo>
                <a:lnTo>
                  <a:pt x="1407702" y="18264"/>
                </a:lnTo>
                <a:lnTo>
                  <a:pt x="1457536" y="16677"/>
                </a:lnTo>
                <a:lnTo>
                  <a:pt x="1507415" y="15651"/>
                </a:lnTo>
                <a:lnTo>
                  <a:pt x="1557333" y="15150"/>
                </a:lnTo>
                <a:lnTo>
                  <a:pt x="1607286" y="15140"/>
                </a:lnTo>
                <a:lnTo>
                  <a:pt x="1657271" y="15588"/>
                </a:lnTo>
                <a:lnTo>
                  <a:pt x="1707282" y="16458"/>
                </a:lnTo>
                <a:lnTo>
                  <a:pt x="1757316" y="17717"/>
                </a:lnTo>
                <a:lnTo>
                  <a:pt x="1807368" y="19331"/>
                </a:lnTo>
                <a:lnTo>
                  <a:pt x="1857434" y="21264"/>
                </a:lnTo>
                <a:lnTo>
                  <a:pt x="1907510" y="23484"/>
                </a:lnTo>
                <a:lnTo>
                  <a:pt x="1957591" y="25954"/>
                </a:lnTo>
                <a:lnTo>
                  <a:pt x="2007672" y="28642"/>
                </a:lnTo>
                <a:lnTo>
                  <a:pt x="2057750" y="31513"/>
                </a:lnTo>
                <a:lnTo>
                  <a:pt x="2107820" y="34533"/>
                </a:lnTo>
                <a:lnTo>
                  <a:pt x="2157878" y="37666"/>
                </a:lnTo>
                <a:lnTo>
                  <a:pt x="2207919" y="40880"/>
                </a:lnTo>
                <a:lnTo>
                  <a:pt x="2257939" y="44140"/>
                </a:lnTo>
                <a:lnTo>
                  <a:pt x="2307934" y="47411"/>
                </a:lnTo>
                <a:lnTo>
                  <a:pt x="2357900" y="50659"/>
                </a:lnTo>
                <a:lnTo>
                  <a:pt x="2408303" y="53882"/>
                </a:lnTo>
                <a:lnTo>
                  <a:pt x="2458711" y="57042"/>
                </a:lnTo>
                <a:lnTo>
                  <a:pt x="2509124" y="60137"/>
                </a:lnTo>
                <a:lnTo>
                  <a:pt x="2559543" y="63164"/>
                </a:lnTo>
                <a:lnTo>
                  <a:pt x="2609966" y="66122"/>
                </a:lnTo>
                <a:lnTo>
                  <a:pt x="2660393" y="69009"/>
                </a:lnTo>
                <a:lnTo>
                  <a:pt x="2710825" y="71821"/>
                </a:lnTo>
                <a:lnTo>
                  <a:pt x="2761261" y="74558"/>
                </a:lnTo>
                <a:lnTo>
                  <a:pt x="2811701" y="77218"/>
                </a:lnTo>
                <a:lnTo>
                  <a:pt x="2862145" y="79798"/>
                </a:lnTo>
                <a:lnTo>
                  <a:pt x="2912592" y="82296"/>
                </a:lnTo>
                <a:lnTo>
                  <a:pt x="2963042" y="84710"/>
                </a:lnTo>
                <a:lnTo>
                  <a:pt x="3013496" y="87039"/>
                </a:lnTo>
                <a:lnTo>
                  <a:pt x="3063952" y="89280"/>
                </a:lnTo>
                <a:lnTo>
                  <a:pt x="3114412" y="91430"/>
                </a:lnTo>
                <a:lnTo>
                  <a:pt x="3164873" y="93489"/>
                </a:lnTo>
                <a:lnTo>
                  <a:pt x="3215337" y="95454"/>
                </a:lnTo>
                <a:lnTo>
                  <a:pt x="3265803" y="97323"/>
                </a:lnTo>
                <a:lnTo>
                  <a:pt x="3316271" y="99094"/>
                </a:lnTo>
                <a:lnTo>
                  <a:pt x="3366741" y="100765"/>
                </a:lnTo>
                <a:lnTo>
                  <a:pt x="3417212" y="102333"/>
                </a:lnTo>
                <a:lnTo>
                  <a:pt x="3467685" y="103798"/>
                </a:lnTo>
                <a:lnTo>
                  <a:pt x="3518159" y="105156"/>
                </a:lnTo>
                <a:lnTo>
                  <a:pt x="3568633" y="106406"/>
                </a:lnTo>
                <a:lnTo>
                  <a:pt x="3619108" y="107545"/>
                </a:lnTo>
                <a:lnTo>
                  <a:pt x="3669584" y="108573"/>
                </a:lnTo>
                <a:lnTo>
                  <a:pt x="3720060" y="109485"/>
                </a:lnTo>
                <a:lnTo>
                  <a:pt x="3770536" y="110282"/>
                </a:lnTo>
                <a:lnTo>
                  <a:pt x="3821012" y="110960"/>
                </a:lnTo>
                <a:lnTo>
                  <a:pt x="3871488" y="111517"/>
                </a:lnTo>
                <a:lnTo>
                  <a:pt x="3921963" y="111952"/>
                </a:lnTo>
                <a:lnTo>
                  <a:pt x="3972438" y="112262"/>
                </a:lnTo>
                <a:lnTo>
                  <a:pt x="4022911" y="112445"/>
                </a:lnTo>
                <a:lnTo>
                  <a:pt x="4073384" y="112500"/>
                </a:lnTo>
                <a:lnTo>
                  <a:pt x="4123855" y="112424"/>
                </a:lnTo>
                <a:lnTo>
                  <a:pt x="4174324" y="112216"/>
                </a:lnTo>
                <a:lnTo>
                  <a:pt x="4224792" y="111872"/>
                </a:lnTo>
                <a:lnTo>
                  <a:pt x="4275258" y="111392"/>
                </a:lnTo>
                <a:lnTo>
                  <a:pt x="4325722" y="110772"/>
                </a:lnTo>
                <a:lnTo>
                  <a:pt x="4376183" y="110012"/>
                </a:lnTo>
                <a:lnTo>
                  <a:pt x="4426642" y="109109"/>
                </a:lnTo>
                <a:lnTo>
                  <a:pt x="4477099" y="108060"/>
                </a:lnTo>
                <a:lnTo>
                  <a:pt x="4527552" y="106865"/>
                </a:lnTo>
                <a:lnTo>
                  <a:pt x="4578002" y="105520"/>
                </a:lnTo>
                <a:lnTo>
                  <a:pt x="4628449" y="104025"/>
                </a:lnTo>
                <a:lnTo>
                  <a:pt x="4678892" y="102376"/>
                </a:lnTo>
                <a:lnTo>
                  <a:pt x="4729332" y="100572"/>
                </a:lnTo>
                <a:lnTo>
                  <a:pt x="4779767" y="98610"/>
                </a:lnTo>
                <a:lnTo>
                  <a:pt x="4830199" y="96489"/>
                </a:lnTo>
                <a:lnTo>
                  <a:pt x="4880626" y="94207"/>
                </a:lnTo>
                <a:lnTo>
                  <a:pt x="4931049" y="91762"/>
                </a:lnTo>
                <a:lnTo>
                  <a:pt x="4981466" y="89151"/>
                </a:lnTo>
                <a:lnTo>
                  <a:pt x="5031879" y="86372"/>
                </a:lnTo>
                <a:lnTo>
                  <a:pt x="5082287" y="83424"/>
                </a:lnTo>
                <a:lnTo>
                  <a:pt x="5132689" y="80304"/>
                </a:lnTo>
                <a:lnTo>
                  <a:pt x="5183086" y="77011"/>
                </a:lnTo>
                <a:lnTo>
                  <a:pt x="5233477" y="73542"/>
                </a:lnTo>
                <a:lnTo>
                  <a:pt x="5284343" y="69866"/>
                </a:lnTo>
                <a:lnTo>
                  <a:pt x="5335220" y="66038"/>
                </a:lnTo>
                <a:lnTo>
                  <a:pt x="5386107" y="62086"/>
                </a:lnTo>
                <a:lnTo>
                  <a:pt x="5437002" y="58038"/>
                </a:lnTo>
                <a:lnTo>
                  <a:pt x="5487905" y="53922"/>
                </a:lnTo>
                <a:lnTo>
                  <a:pt x="5538815" y="49766"/>
                </a:lnTo>
                <a:lnTo>
                  <a:pt x="5589729" y="45598"/>
                </a:lnTo>
                <a:lnTo>
                  <a:pt x="5640648" y="41446"/>
                </a:lnTo>
                <a:lnTo>
                  <a:pt x="5691569" y="37338"/>
                </a:lnTo>
                <a:lnTo>
                  <a:pt x="5742491" y="33301"/>
                </a:lnTo>
                <a:lnTo>
                  <a:pt x="5793413" y="29365"/>
                </a:lnTo>
                <a:lnTo>
                  <a:pt x="5844334" y="25556"/>
                </a:lnTo>
                <a:lnTo>
                  <a:pt x="5895253" y="21903"/>
                </a:lnTo>
                <a:lnTo>
                  <a:pt x="5946168" y="18434"/>
                </a:lnTo>
                <a:lnTo>
                  <a:pt x="5997078" y="15176"/>
                </a:lnTo>
                <a:lnTo>
                  <a:pt x="6047982" y="12159"/>
                </a:lnTo>
                <a:lnTo>
                  <a:pt x="6098879" y="9408"/>
                </a:lnTo>
                <a:lnTo>
                  <a:pt x="6149767" y="6954"/>
                </a:lnTo>
                <a:lnTo>
                  <a:pt x="6200645" y="4823"/>
                </a:lnTo>
                <a:lnTo>
                  <a:pt x="6251512" y="3043"/>
                </a:lnTo>
                <a:lnTo>
                  <a:pt x="6302367" y="1643"/>
                </a:lnTo>
                <a:lnTo>
                  <a:pt x="6353208" y="650"/>
                </a:lnTo>
                <a:lnTo>
                  <a:pt x="6404035" y="93"/>
                </a:lnTo>
                <a:lnTo>
                  <a:pt x="6454845" y="0"/>
                </a:lnTo>
                <a:lnTo>
                  <a:pt x="6505638" y="397"/>
                </a:lnTo>
                <a:lnTo>
                  <a:pt x="6556412" y="1314"/>
                </a:lnTo>
                <a:lnTo>
                  <a:pt x="6607167" y="2778"/>
                </a:lnTo>
                <a:lnTo>
                  <a:pt x="6657900" y="4818"/>
                </a:lnTo>
                <a:lnTo>
                  <a:pt x="6708612" y="7461"/>
                </a:lnTo>
                <a:lnTo>
                  <a:pt x="6759299" y="10735"/>
                </a:lnTo>
                <a:lnTo>
                  <a:pt x="6809962" y="14668"/>
                </a:lnTo>
                <a:lnTo>
                  <a:pt x="6860599" y="19288"/>
                </a:lnTo>
                <a:lnTo>
                  <a:pt x="6911209" y="24624"/>
                </a:lnTo>
                <a:lnTo>
                  <a:pt x="6961791" y="30702"/>
                </a:lnTo>
                <a:lnTo>
                  <a:pt x="7012342" y="37552"/>
                </a:lnTo>
                <a:lnTo>
                  <a:pt x="7061904" y="45051"/>
                </a:lnTo>
                <a:lnTo>
                  <a:pt x="7111320" y="53324"/>
                </a:lnTo>
                <a:lnTo>
                  <a:pt x="7160575" y="62380"/>
                </a:lnTo>
                <a:lnTo>
                  <a:pt x="7209651" y="72226"/>
                </a:lnTo>
                <a:lnTo>
                  <a:pt x="7258530" y="82870"/>
                </a:lnTo>
                <a:lnTo>
                  <a:pt x="7307196" y="94320"/>
                </a:lnTo>
                <a:lnTo>
                  <a:pt x="7355632" y="106584"/>
                </a:lnTo>
                <a:lnTo>
                  <a:pt x="7403821" y="119670"/>
                </a:lnTo>
                <a:lnTo>
                  <a:pt x="7451745" y="133586"/>
                </a:lnTo>
                <a:lnTo>
                  <a:pt x="7499388" y="148339"/>
                </a:lnTo>
                <a:lnTo>
                  <a:pt x="7546732" y="163939"/>
                </a:lnTo>
                <a:lnTo>
                  <a:pt x="7593761" y="180391"/>
                </a:lnTo>
                <a:lnTo>
                  <a:pt x="7640456" y="197705"/>
                </a:lnTo>
                <a:lnTo>
                  <a:pt x="7686802" y="215888"/>
                </a:lnTo>
                <a:lnTo>
                  <a:pt x="7732781" y="234949"/>
                </a:lnTo>
                <a:lnTo>
                  <a:pt x="7778376" y="254894"/>
                </a:lnTo>
                <a:lnTo>
                  <a:pt x="7823571" y="275733"/>
                </a:lnTo>
                <a:lnTo>
                  <a:pt x="7868346" y="297472"/>
                </a:lnTo>
                <a:lnTo>
                  <a:pt x="7912687" y="320120"/>
                </a:lnTo>
                <a:lnTo>
                  <a:pt x="7956576" y="343685"/>
                </a:lnTo>
                <a:lnTo>
                  <a:pt x="7999995" y="368175"/>
                </a:lnTo>
                <a:lnTo>
                  <a:pt x="8042928" y="393597"/>
                </a:lnTo>
                <a:lnTo>
                  <a:pt x="8085357" y="419960"/>
                </a:lnTo>
                <a:lnTo>
                  <a:pt x="8127265" y="447270"/>
                </a:lnTo>
                <a:lnTo>
                  <a:pt x="8168636" y="475537"/>
                </a:lnTo>
                <a:lnTo>
                  <a:pt x="8214175" y="508250"/>
                </a:lnTo>
                <a:lnTo>
                  <a:pt x="8258855" y="542074"/>
                </a:lnTo>
                <a:lnTo>
                  <a:pt x="8302654" y="576990"/>
                </a:lnTo>
                <a:lnTo>
                  <a:pt x="8345555" y="612983"/>
                </a:lnTo>
                <a:lnTo>
                  <a:pt x="8372687" y="639756"/>
                </a:lnTo>
              </a:path>
            </a:pathLst>
          </a:custGeom>
          <a:ln w="762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881579" y="1877042"/>
            <a:ext cx="324485" cy="322580"/>
          </a:xfrm>
          <a:custGeom>
            <a:avLst/>
            <a:gdLst/>
            <a:ahLst/>
            <a:cxnLst/>
            <a:rect l="l" t="t" r="r" b="b"/>
            <a:pathLst>
              <a:path w="324484" h="322580">
                <a:moveTo>
                  <a:pt x="214085" y="0"/>
                </a:moveTo>
                <a:lnTo>
                  <a:pt x="0" y="216957"/>
                </a:lnTo>
                <a:lnTo>
                  <a:pt x="323999" y="322563"/>
                </a:lnTo>
                <a:lnTo>
                  <a:pt x="21408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426241" y="1670082"/>
            <a:ext cx="336550" cy="301625"/>
          </a:xfrm>
          <a:custGeom>
            <a:avLst/>
            <a:gdLst/>
            <a:ahLst/>
            <a:cxnLst/>
            <a:rect l="l" t="t" r="r" b="b"/>
            <a:pathLst>
              <a:path w="336550" h="301625">
                <a:moveTo>
                  <a:pt x="159038" y="0"/>
                </a:moveTo>
                <a:lnTo>
                  <a:pt x="0" y="301388"/>
                </a:lnTo>
                <a:lnTo>
                  <a:pt x="336534" y="247787"/>
                </a:lnTo>
                <a:lnTo>
                  <a:pt x="15903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92" name="object 92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9500" y="317500"/>
            <a:ext cx="575691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9" dirty="0"/>
              <a:t>Layering, </a:t>
            </a:r>
            <a:r>
              <a:rPr spc="-505" dirty="0"/>
              <a:t>Take</a:t>
            </a:r>
            <a:r>
              <a:rPr spc="-220" dirty="0"/>
              <a:t> </a:t>
            </a:r>
            <a:r>
              <a:rPr spc="-700" dirty="0"/>
              <a:t>3</a:t>
            </a:r>
          </a:p>
        </p:txBody>
      </p:sp>
      <p:sp>
        <p:nvSpPr>
          <p:cNvPr id="3" name="object 3"/>
          <p:cNvSpPr/>
          <p:nvPr/>
        </p:nvSpPr>
        <p:spPr>
          <a:xfrm>
            <a:off x="5613400" y="51943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6500" y="5257800"/>
            <a:ext cx="4311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90" dirty="0">
                <a:latin typeface="Arial"/>
                <a:cs typeface="Arial"/>
              </a:rPr>
              <a:t>IP</a:t>
            </a:r>
            <a:endParaRPr sz="4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13400" y="37211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54400" y="37211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35400" y="3784600"/>
            <a:ext cx="9975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0" dirty="0">
                <a:latin typeface="Arial"/>
                <a:cs typeface="Arial"/>
              </a:rPr>
              <a:t>TCP</a:t>
            </a:r>
            <a:endParaRPr sz="4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56300" y="3784600"/>
            <a:ext cx="343407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3264" algn="l"/>
              </a:tabLst>
            </a:pPr>
            <a:r>
              <a:rPr sz="4200" spc="-204" dirty="0">
                <a:latin typeface="Arial"/>
                <a:cs typeface="Arial"/>
              </a:rPr>
              <a:t>UDP	</a:t>
            </a:r>
            <a:r>
              <a:rPr sz="4200" spc="-170" dirty="0">
                <a:latin typeface="Arial"/>
                <a:cs typeface="Arial"/>
              </a:rPr>
              <a:t>DCCP</a:t>
            </a:r>
            <a:endParaRPr sz="4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85100" y="37211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85100" y="2209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54400" y="2209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95700" y="2273300"/>
            <a:ext cx="12801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90" dirty="0">
                <a:latin typeface="Arial"/>
                <a:cs typeface="Arial"/>
              </a:rPr>
              <a:t>S</a:t>
            </a:r>
            <a:r>
              <a:rPr sz="4200" spc="-615" dirty="0">
                <a:latin typeface="Arial"/>
                <a:cs typeface="Arial"/>
              </a:rPr>
              <a:t>M</a:t>
            </a:r>
            <a:r>
              <a:rPr sz="4200" spc="-345" dirty="0">
                <a:latin typeface="Arial"/>
                <a:cs typeface="Arial"/>
              </a:rPr>
              <a:t>TP</a:t>
            </a:r>
            <a:endParaRPr sz="4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13400" y="2209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892800" y="2273300"/>
            <a:ext cx="33216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47265" algn="l"/>
              </a:tabLst>
            </a:pPr>
            <a:r>
              <a:rPr sz="4200" spc="-85" dirty="0">
                <a:latin typeface="Arial"/>
                <a:cs typeface="Arial"/>
              </a:rPr>
              <a:t>I</a:t>
            </a:r>
            <a:r>
              <a:rPr sz="4200" spc="-260" dirty="0">
                <a:latin typeface="Arial"/>
                <a:cs typeface="Arial"/>
              </a:rPr>
              <a:t>M</a:t>
            </a:r>
            <a:r>
              <a:rPr sz="4200" spc="-335" dirty="0">
                <a:latin typeface="Arial"/>
                <a:cs typeface="Arial"/>
              </a:rPr>
              <a:t>AP</a:t>
            </a:r>
            <a:r>
              <a:rPr sz="4200" dirty="0">
                <a:latin typeface="Arial"/>
                <a:cs typeface="Arial"/>
              </a:rPr>
              <a:t>	</a:t>
            </a:r>
            <a:r>
              <a:rPr sz="4200" spc="180" dirty="0">
                <a:latin typeface="Arial"/>
                <a:cs typeface="Arial"/>
              </a:rPr>
              <a:t>D</a:t>
            </a:r>
            <a:r>
              <a:rPr sz="4200" spc="175" dirty="0">
                <a:latin typeface="Arial"/>
                <a:cs typeface="Arial"/>
              </a:rPr>
              <a:t>N</a:t>
            </a:r>
            <a:r>
              <a:rPr sz="4200" spc="-880" dirty="0">
                <a:latin typeface="Arial"/>
                <a:cs typeface="Arial"/>
              </a:rPr>
              <a:t>S</a:t>
            </a:r>
            <a:endParaRPr sz="4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75900" y="2273300"/>
            <a:ext cx="9937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90" dirty="0">
                <a:latin typeface="Arial"/>
                <a:cs typeface="Arial"/>
              </a:rPr>
              <a:t>V</a:t>
            </a:r>
            <a:r>
              <a:rPr sz="4200" spc="-20" dirty="0">
                <a:latin typeface="Arial"/>
                <a:cs typeface="Arial"/>
              </a:rPr>
              <a:t>o</a:t>
            </a:r>
            <a:r>
              <a:rPr sz="4200" spc="-390" dirty="0">
                <a:latin typeface="Arial"/>
                <a:cs typeface="Arial"/>
              </a:rPr>
              <a:t>IP</a:t>
            </a:r>
            <a:endParaRPr sz="4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994900" y="2209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73200" y="2273300"/>
            <a:ext cx="13309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75" dirty="0">
                <a:latin typeface="Arial"/>
                <a:cs typeface="Arial"/>
              </a:rPr>
              <a:t>HTTP</a:t>
            </a:r>
            <a:endParaRPr sz="4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57300" y="2209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54400" y="6654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911600" y="6718300"/>
            <a:ext cx="841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65" dirty="0">
                <a:latin typeface="Arial"/>
                <a:cs typeface="Arial"/>
              </a:rPr>
              <a:t>PPP</a:t>
            </a:r>
            <a:endParaRPr sz="4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785100" y="6654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140700" y="6718300"/>
            <a:ext cx="10655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200" dirty="0">
                <a:latin typeface="Arial"/>
                <a:cs typeface="Arial"/>
              </a:rPr>
              <a:t>Wi</a:t>
            </a:r>
            <a:r>
              <a:rPr sz="4200" spc="-600" dirty="0">
                <a:latin typeface="Arial"/>
                <a:cs typeface="Arial"/>
              </a:rPr>
              <a:t>F</a:t>
            </a:r>
            <a:r>
              <a:rPr sz="4200" spc="-15" dirty="0">
                <a:latin typeface="Arial"/>
                <a:cs typeface="Arial"/>
              </a:rPr>
              <a:t>i</a:t>
            </a:r>
            <a:endParaRPr sz="4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13400" y="6654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676900" y="6769100"/>
            <a:ext cx="1635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20" dirty="0">
                <a:latin typeface="Arial"/>
                <a:cs typeface="Arial"/>
              </a:rPr>
              <a:t>Ethernet</a:t>
            </a:r>
            <a:endParaRPr sz="3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785100" y="80010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13400" y="80010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54400" y="80010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771900" y="8064500"/>
            <a:ext cx="11264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00" dirty="0">
                <a:latin typeface="Arial"/>
                <a:cs typeface="Arial"/>
              </a:rPr>
              <a:t>F</a:t>
            </a:r>
            <a:r>
              <a:rPr sz="4200" spc="-20" dirty="0">
                <a:latin typeface="Arial"/>
                <a:cs typeface="Arial"/>
              </a:rPr>
              <a:t>i</a:t>
            </a:r>
            <a:r>
              <a:rPr sz="4200" spc="-100" dirty="0">
                <a:latin typeface="Arial"/>
                <a:cs typeface="Arial"/>
              </a:rPr>
              <a:t>ber</a:t>
            </a:r>
            <a:endParaRPr sz="4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57300" y="80010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371600" y="8216900"/>
            <a:ext cx="1527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5" dirty="0">
                <a:latin typeface="Arial"/>
                <a:cs typeface="Arial"/>
              </a:rPr>
              <a:t>Twisted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Pair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994900" y="80010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676900" y="8064500"/>
            <a:ext cx="60579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04465" algn="l"/>
                <a:tab pos="4355465" algn="l"/>
              </a:tabLst>
            </a:pPr>
            <a:r>
              <a:rPr sz="4200" spc="-45" dirty="0">
                <a:latin typeface="Arial"/>
                <a:cs typeface="Arial"/>
              </a:rPr>
              <a:t>C</a:t>
            </a:r>
            <a:r>
              <a:rPr sz="4200" spc="-40" dirty="0">
                <a:latin typeface="Arial"/>
                <a:cs typeface="Arial"/>
              </a:rPr>
              <a:t>o</a:t>
            </a:r>
            <a:r>
              <a:rPr sz="4200" spc="-545" dirty="0">
                <a:latin typeface="Arial"/>
                <a:cs typeface="Arial"/>
              </a:rPr>
              <a:t>a</a:t>
            </a:r>
            <a:r>
              <a:rPr sz="4200" spc="-10" dirty="0">
                <a:latin typeface="Arial"/>
                <a:cs typeface="Arial"/>
              </a:rPr>
              <a:t>xi</a:t>
            </a:r>
            <a:r>
              <a:rPr sz="4200" spc="-545" dirty="0">
                <a:latin typeface="Arial"/>
                <a:cs typeface="Arial"/>
              </a:rPr>
              <a:t>a</a:t>
            </a:r>
            <a:r>
              <a:rPr sz="4200" spc="-15" dirty="0">
                <a:latin typeface="Arial"/>
                <a:cs typeface="Arial"/>
              </a:rPr>
              <a:t>l</a:t>
            </a:r>
            <a:r>
              <a:rPr sz="4200" dirty="0">
                <a:latin typeface="Arial"/>
                <a:cs typeface="Arial"/>
              </a:rPr>
              <a:t>	</a:t>
            </a:r>
            <a:r>
              <a:rPr sz="4200" spc="-550" dirty="0">
                <a:latin typeface="Arial"/>
                <a:cs typeface="Arial"/>
              </a:rPr>
              <a:t>RF</a:t>
            </a:r>
            <a:r>
              <a:rPr sz="4200" dirty="0">
                <a:latin typeface="Arial"/>
                <a:cs typeface="Arial"/>
              </a:rPr>
              <a:t>	</a:t>
            </a:r>
            <a:r>
              <a:rPr sz="4200" spc="-775" dirty="0">
                <a:latin typeface="Arial"/>
                <a:cs typeface="Arial"/>
              </a:rPr>
              <a:t>S</a:t>
            </a:r>
            <a:r>
              <a:rPr sz="4200" spc="-655" dirty="0">
                <a:latin typeface="Arial"/>
                <a:cs typeface="Arial"/>
              </a:rPr>
              <a:t>a</a:t>
            </a:r>
            <a:r>
              <a:rPr sz="4200" spc="-35" dirty="0">
                <a:latin typeface="Arial"/>
                <a:cs typeface="Arial"/>
              </a:rPr>
              <a:t>tel</a:t>
            </a:r>
            <a:r>
              <a:rPr sz="4200" spc="-20" dirty="0">
                <a:latin typeface="Arial"/>
                <a:cs typeface="Arial"/>
              </a:rPr>
              <a:t>li</a:t>
            </a:r>
            <a:r>
              <a:rPr sz="4200" spc="-50" dirty="0">
                <a:latin typeface="Arial"/>
                <a:cs typeface="Arial"/>
              </a:rPr>
              <a:t>te</a:t>
            </a:r>
            <a:endParaRPr sz="42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044700" y="3048000"/>
            <a:ext cx="1825625" cy="647065"/>
          </a:xfrm>
          <a:custGeom>
            <a:avLst/>
            <a:gdLst/>
            <a:ahLst/>
            <a:cxnLst/>
            <a:rect l="l" t="t" r="r" b="b"/>
            <a:pathLst>
              <a:path w="1825625" h="647064">
                <a:moveTo>
                  <a:pt x="0" y="0"/>
                </a:moveTo>
                <a:lnTo>
                  <a:pt x="1825219" y="64681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52846" y="3048000"/>
            <a:ext cx="1924685" cy="647065"/>
          </a:xfrm>
          <a:custGeom>
            <a:avLst/>
            <a:gdLst/>
            <a:ahLst/>
            <a:cxnLst/>
            <a:rect l="l" t="t" r="r" b="b"/>
            <a:pathLst>
              <a:path w="1924685" h="647064">
                <a:moveTo>
                  <a:pt x="1924152" y="0"/>
                </a:moveTo>
                <a:lnTo>
                  <a:pt x="0" y="64681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43153" y="3048000"/>
            <a:ext cx="3199765" cy="664845"/>
          </a:xfrm>
          <a:custGeom>
            <a:avLst/>
            <a:gdLst/>
            <a:ahLst/>
            <a:cxnLst/>
            <a:rect l="l" t="t" r="r" b="b"/>
            <a:pathLst>
              <a:path w="3199765" h="664845">
                <a:moveTo>
                  <a:pt x="3199146" y="0"/>
                </a:moveTo>
                <a:lnTo>
                  <a:pt x="0" y="66432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56100" y="3048000"/>
            <a:ext cx="22225" cy="647065"/>
          </a:xfrm>
          <a:custGeom>
            <a:avLst/>
            <a:gdLst/>
            <a:ahLst/>
            <a:cxnLst/>
            <a:rect l="l" t="t" r="r" b="b"/>
            <a:pathLst>
              <a:path w="22225" h="647064">
                <a:moveTo>
                  <a:pt x="0" y="0"/>
                </a:moveTo>
                <a:lnTo>
                  <a:pt x="21637" y="64681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02054" y="3064416"/>
            <a:ext cx="2195830" cy="648335"/>
          </a:xfrm>
          <a:custGeom>
            <a:avLst/>
            <a:gdLst/>
            <a:ahLst/>
            <a:cxnLst/>
            <a:rect l="l" t="t" r="r" b="b"/>
            <a:pathLst>
              <a:path w="2195829" h="648335">
                <a:moveTo>
                  <a:pt x="2195822" y="0"/>
                </a:moveTo>
                <a:lnTo>
                  <a:pt x="0" y="647906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189453" y="3064416"/>
            <a:ext cx="3247390" cy="648335"/>
          </a:xfrm>
          <a:custGeom>
            <a:avLst/>
            <a:gdLst/>
            <a:ahLst/>
            <a:cxnLst/>
            <a:rect l="l" t="t" r="r" b="b"/>
            <a:pathLst>
              <a:path w="3247390" h="648335">
                <a:moveTo>
                  <a:pt x="3247071" y="0"/>
                </a:moveTo>
                <a:lnTo>
                  <a:pt x="0" y="64790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764254" y="3064416"/>
            <a:ext cx="2180590" cy="648335"/>
          </a:xfrm>
          <a:custGeom>
            <a:avLst/>
            <a:gdLst/>
            <a:ahLst/>
            <a:cxnLst/>
            <a:rect l="l" t="t" r="r" b="b"/>
            <a:pathLst>
              <a:path w="2180590" h="648335">
                <a:moveTo>
                  <a:pt x="2180090" y="0"/>
                </a:moveTo>
                <a:lnTo>
                  <a:pt x="0" y="64790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56100" y="4546600"/>
            <a:ext cx="1790700" cy="619125"/>
          </a:xfrm>
          <a:custGeom>
            <a:avLst/>
            <a:gdLst/>
            <a:ahLst/>
            <a:cxnLst/>
            <a:rect l="l" t="t" r="r" b="b"/>
            <a:pathLst>
              <a:path w="1790700" h="619125">
                <a:moveTo>
                  <a:pt x="0" y="0"/>
                </a:moveTo>
                <a:lnTo>
                  <a:pt x="1790244" y="61913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86869" y="4572000"/>
            <a:ext cx="1662430" cy="611505"/>
          </a:xfrm>
          <a:custGeom>
            <a:avLst/>
            <a:gdLst/>
            <a:ahLst/>
            <a:cxnLst/>
            <a:rect l="l" t="t" r="r" b="b"/>
            <a:pathLst>
              <a:path w="1662429" h="611504">
                <a:moveTo>
                  <a:pt x="1661830" y="0"/>
                </a:moveTo>
                <a:lnTo>
                  <a:pt x="0" y="611241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49095" y="4570357"/>
            <a:ext cx="0" cy="630555"/>
          </a:xfrm>
          <a:custGeom>
            <a:avLst/>
            <a:gdLst/>
            <a:ahLst/>
            <a:cxnLst/>
            <a:rect l="l" t="t" r="r" b="b"/>
            <a:pathLst>
              <a:path h="630554">
                <a:moveTo>
                  <a:pt x="0" y="0"/>
                </a:moveTo>
                <a:lnTo>
                  <a:pt x="0" y="63039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19142" y="6041276"/>
            <a:ext cx="1832610" cy="598170"/>
          </a:xfrm>
          <a:custGeom>
            <a:avLst/>
            <a:gdLst/>
            <a:ahLst/>
            <a:cxnLst/>
            <a:rect l="l" t="t" r="r" b="b"/>
            <a:pathLst>
              <a:path w="1832610" h="598170">
                <a:moveTo>
                  <a:pt x="1832266" y="0"/>
                </a:moveTo>
                <a:lnTo>
                  <a:pt x="0" y="59765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84249" y="6028578"/>
            <a:ext cx="21590" cy="595630"/>
          </a:xfrm>
          <a:custGeom>
            <a:avLst/>
            <a:gdLst/>
            <a:ahLst/>
            <a:cxnLst/>
            <a:rect l="l" t="t" r="r" b="b"/>
            <a:pathLst>
              <a:path w="21590" h="595629">
                <a:moveTo>
                  <a:pt x="21158" y="0"/>
                </a:moveTo>
                <a:lnTo>
                  <a:pt x="0" y="595373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46782" y="6041278"/>
            <a:ext cx="1593850" cy="595630"/>
          </a:xfrm>
          <a:custGeom>
            <a:avLst/>
            <a:gdLst/>
            <a:ahLst/>
            <a:cxnLst/>
            <a:rect l="l" t="t" r="r" b="b"/>
            <a:pathLst>
              <a:path w="1593850" h="595629">
                <a:moveTo>
                  <a:pt x="1593497" y="595373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044243" y="7494686"/>
            <a:ext cx="1861185" cy="503555"/>
          </a:xfrm>
          <a:custGeom>
            <a:avLst/>
            <a:gdLst/>
            <a:ahLst/>
            <a:cxnLst/>
            <a:rect l="l" t="t" r="r" b="b"/>
            <a:pathLst>
              <a:path w="1861185" h="503554">
                <a:moveTo>
                  <a:pt x="1860699" y="0"/>
                </a:moveTo>
                <a:lnTo>
                  <a:pt x="0" y="50314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45468" y="7477176"/>
            <a:ext cx="1693545" cy="520700"/>
          </a:xfrm>
          <a:custGeom>
            <a:avLst/>
            <a:gdLst/>
            <a:ahLst/>
            <a:cxnLst/>
            <a:rect l="l" t="t" r="r" b="b"/>
            <a:pathLst>
              <a:path w="1693545" h="520700">
                <a:moveTo>
                  <a:pt x="0" y="0"/>
                </a:moveTo>
                <a:lnTo>
                  <a:pt x="1692976" y="52065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13668" y="7489876"/>
            <a:ext cx="12065" cy="478155"/>
          </a:xfrm>
          <a:custGeom>
            <a:avLst/>
            <a:gdLst/>
            <a:ahLst/>
            <a:cxnLst/>
            <a:rect l="l" t="t" r="r" b="b"/>
            <a:pathLst>
              <a:path w="12064" h="478154">
                <a:moveTo>
                  <a:pt x="0" y="0"/>
                </a:moveTo>
                <a:lnTo>
                  <a:pt x="11537" y="47760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59968" y="7489876"/>
            <a:ext cx="19685" cy="478155"/>
          </a:xfrm>
          <a:custGeom>
            <a:avLst/>
            <a:gdLst/>
            <a:ahLst/>
            <a:cxnLst/>
            <a:rect l="l" t="t" r="r" b="b"/>
            <a:pathLst>
              <a:path w="19685" h="478154">
                <a:moveTo>
                  <a:pt x="0" y="0"/>
                </a:moveTo>
                <a:lnTo>
                  <a:pt x="19084" y="477606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657067" y="7489876"/>
            <a:ext cx="19685" cy="478155"/>
          </a:xfrm>
          <a:custGeom>
            <a:avLst/>
            <a:gdLst/>
            <a:ahLst/>
            <a:cxnLst/>
            <a:rect l="l" t="t" r="r" b="b"/>
            <a:pathLst>
              <a:path w="19684" h="478154">
                <a:moveTo>
                  <a:pt x="0" y="0"/>
                </a:moveTo>
                <a:lnTo>
                  <a:pt x="19084" y="477606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41716" y="7477176"/>
            <a:ext cx="3957954" cy="525780"/>
          </a:xfrm>
          <a:custGeom>
            <a:avLst/>
            <a:gdLst/>
            <a:ahLst/>
            <a:cxnLst/>
            <a:rect l="l" t="t" r="r" b="b"/>
            <a:pathLst>
              <a:path w="3957954" h="525779">
                <a:moveTo>
                  <a:pt x="0" y="0"/>
                </a:moveTo>
                <a:lnTo>
                  <a:pt x="3957474" y="525328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11404600" y="8965803"/>
            <a:ext cx="203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9500" y="317500"/>
            <a:ext cx="575691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9" dirty="0"/>
              <a:t>Layering, </a:t>
            </a:r>
            <a:r>
              <a:rPr spc="-505" dirty="0"/>
              <a:t>Take</a:t>
            </a:r>
            <a:r>
              <a:rPr spc="-220" dirty="0"/>
              <a:t> </a:t>
            </a:r>
            <a:r>
              <a:rPr spc="-700" dirty="0"/>
              <a:t>3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9500" y="317500"/>
            <a:ext cx="575691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9" dirty="0"/>
              <a:t>Layering, </a:t>
            </a:r>
            <a:r>
              <a:rPr spc="-505" dirty="0"/>
              <a:t>Take</a:t>
            </a:r>
            <a:r>
              <a:rPr spc="-220" dirty="0"/>
              <a:t> </a:t>
            </a:r>
            <a:r>
              <a:rPr spc="-700" dirty="0"/>
              <a:t>3</a:t>
            </a:r>
          </a:p>
        </p:txBody>
      </p:sp>
      <p:sp>
        <p:nvSpPr>
          <p:cNvPr id="3" name="object 3"/>
          <p:cNvSpPr/>
          <p:nvPr/>
        </p:nvSpPr>
        <p:spPr>
          <a:xfrm>
            <a:off x="5613400" y="51943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6500" y="5257800"/>
            <a:ext cx="4311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90" dirty="0">
                <a:latin typeface="Arial"/>
                <a:cs typeface="Arial"/>
              </a:rPr>
              <a:t>IP</a:t>
            </a:r>
            <a:endParaRPr sz="4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13400" y="37211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54400" y="37211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35400" y="3784600"/>
            <a:ext cx="9975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0" dirty="0">
                <a:latin typeface="Arial"/>
                <a:cs typeface="Arial"/>
              </a:rPr>
              <a:t>TCP</a:t>
            </a:r>
            <a:endParaRPr sz="4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56300" y="3784600"/>
            <a:ext cx="343407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3264" algn="l"/>
              </a:tabLst>
            </a:pPr>
            <a:r>
              <a:rPr sz="4200" spc="-204" dirty="0">
                <a:latin typeface="Arial"/>
                <a:cs typeface="Arial"/>
              </a:rPr>
              <a:t>UDP	</a:t>
            </a:r>
            <a:r>
              <a:rPr sz="4200" spc="-170" dirty="0">
                <a:latin typeface="Arial"/>
                <a:cs typeface="Arial"/>
              </a:rPr>
              <a:t>DCCP</a:t>
            </a:r>
            <a:endParaRPr sz="4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85100" y="37211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85100" y="2209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54400" y="2209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95700" y="2273300"/>
            <a:ext cx="12801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90" dirty="0">
                <a:latin typeface="Arial"/>
                <a:cs typeface="Arial"/>
              </a:rPr>
              <a:t>S</a:t>
            </a:r>
            <a:r>
              <a:rPr sz="4200" spc="-615" dirty="0">
                <a:latin typeface="Arial"/>
                <a:cs typeface="Arial"/>
              </a:rPr>
              <a:t>M</a:t>
            </a:r>
            <a:r>
              <a:rPr sz="4200" spc="-345" dirty="0">
                <a:latin typeface="Arial"/>
                <a:cs typeface="Arial"/>
              </a:rPr>
              <a:t>TP</a:t>
            </a:r>
            <a:endParaRPr sz="4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13400" y="2209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892800" y="2273300"/>
            <a:ext cx="33216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47265" algn="l"/>
              </a:tabLst>
            </a:pPr>
            <a:r>
              <a:rPr sz="4200" spc="-85" dirty="0">
                <a:latin typeface="Arial"/>
                <a:cs typeface="Arial"/>
              </a:rPr>
              <a:t>I</a:t>
            </a:r>
            <a:r>
              <a:rPr sz="4200" spc="-260" dirty="0">
                <a:latin typeface="Arial"/>
                <a:cs typeface="Arial"/>
              </a:rPr>
              <a:t>M</a:t>
            </a:r>
            <a:r>
              <a:rPr sz="4200" spc="-335" dirty="0">
                <a:latin typeface="Arial"/>
                <a:cs typeface="Arial"/>
              </a:rPr>
              <a:t>AP</a:t>
            </a:r>
            <a:r>
              <a:rPr sz="4200" dirty="0">
                <a:latin typeface="Arial"/>
                <a:cs typeface="Arial"/>
              </a:rPr>
              <a:t>	</a:t>
            </a:r>
            <a:r>
              <a:rPr sz="4200" spc="180" dirty="0">
                <a:latin typeface="Arial"/>
                <a:cs typeface="Arial"/>
              </a:rPr>
              <a:t>D</a:t>
            </a:r>
            <a:r>
              <a:rPr sz="4200" spc="175" dirty="0">
                <a:latin typeface="Arial"/>
                <a:cs typeface="Arial"/>
              </a:rPr>
              <a:t>N</a:t>
            </a:r>
            <a:r>
              <a:rPr sz="4200" spc="-880" dirty="0">
                <a:latin typeface="Arial"/>
                <a:cs typeface="Arial"/>
              </a:rPr>
              <a:t>S</a:t>
            </a:r>
            <a:endParaRPr sz="4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75900" y="2273300"/>
            <a:ext cx="9937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90" dirty="0">
                <a:latin typeface="Arial"/>
                <a:cs typeface="Arial"/>
              </a:rPr>
              <a:t>V</a:t>
            </a:r>
            <a:r>
              <a:rPr sz="4200" spc="-20" dirty="0">
                <a:latin typeface="Arial"/>
                <a:cs typeface="Arial"/>
              </a:rPr>
              <a:t>o</a:t>
            </a:r>
            <a:r>
              <a:rPr sz="4200" spc="-390" dirty="0">
                <a:latin typeface="Arial"/>
                <a:cs typeface="Arial"/>
              </a:rPr>
              <a:t>IP</a:t>
            </a:r>
            <a:endParaRPr sz="4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994900" y="2209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73200" y="2273300"/>
            <a:ext cx="13309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75" dirty="0">
                <a:latin typeface="Arial"/>
                <a:cs typeface="Arial"/>
              </a:rPr>
              <a:t>HTTP</a:t>
            </a:r>
            <a:endParaRPr sz="4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57300" y="2209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54400" y="6654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911600" y="6718300"/>
            <a:ext cx="841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65" dirty="0">
                <a:latin typeface="Arial"/>
                <a:cs typeface="Arial"/>
              </a:rPr>
              <a:t>PPP</a:t>
            </a:r>
            <a:endParaRPr sz="4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785100" y="6654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140700" y="6718300"/>
            <a:ext cx="10655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200" dirty="0">
                <a:latin typeface="Arial"/>
                <a:cs typeface="Arial"/>
              </a:rPr>
              <a:t>Wi</a:t>
            </a:r>
            <a:r>
              <a:rPr sz="4200" spc="-600" dirty="0">
                <a:latin typeface="Arial"/>
                <a:cs typeface="Arial"/>
              </a:rPr>
              <a:t>F</a:t>
            </a:r>
            <a:r>
              <a:rPr sz="4200" spc="-15" dirty="0">
                <a:latin typeface="Arial"/>
                <a:cs typeface="Arial"/>
              </a:rPr>
              <a:t>i</a:t>
            </a:r>
            <a:endParaRPr sz="4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13400" y="6654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676900" y="6769100"/>
            <a:ext cx="1635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20" dirty="0">
                <a:latin typeface="Arial"/>
                <a:cs typeface="Arial"/>
              </a:rPr>
              <a:t>Ethernet</a:t>
            </a:r>
            <a:endParaRPr sz="3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785100" y="80010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13400" y="80010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54400" y="80010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57300" y="80010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994900" y="80010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44700" y="3048000"/>
            <a:ext cx="1825625" cy="647065"/>
          </a:xfrm>
          <a:custGeom>
            <a:avLst/>
            <a:gdLst/>
            <a:ahLst/>
            <a:cxnLst/>
            <a:rect l="l" t="t" r="r" b="b"/>
            <a:pathLst>
              <a:path w="1825625" h="647064">
                <a:moveTo>
                  <a:pt x="0" y="0"/>
                </a:moveTo>
                <a:lnTo>
                  <a:pt x="1825219" y="64681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52846" y="3048000"/>
            <a:ext cx="1924685" cy="647065"/>
          </a:xfrm>
          <a:custGeom>
            <a:avLst/>
            <a:gdLst/>
            <a:ahLst/>
            <a:cxnLst/>
            <a:rect l="l" t="t" r="r" b="b"/>
            <a:pathLst>
              <a:path w="1924685" h="647064">
                <a:moveTo>
                  <a:pt x="1924152" y="0"/>
                </a:moveTo>
                <a:lnTo>
                  <a:pt x="0" y="64681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43153" y="3048000"/>
            <a:ext cx="3199765" cy="664845"/>
          </a:xfrm>
          <a:custGeom>
            <a:avLst/>
            <a:gdLst/>
            <a:ahLst/>
            <a:cxnLst/>
            <a:rect l="l" t="t" r="r" b="b"/>
            <a:pathLst>
              <a:path w="3199765" h="664845">
                <a:moveTo>
                  <a:pt x="3199146" y="0"/>
                </a:moveTo>
                <a:lnTo>
                  <a:pt x="0" y="66432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56100" y="3048000"/>
            <a:ext cx="22225" cy="647065"/>
          </a:xfrm>
          <a:custGeom>
            <a:avLst/>
            <a:gdLst/>
            <a:ahLst/>
            <a:cxnLst/>
            <a:rect l="l" t="t" r="r" b="b"/>
            <a:pathLst>
              <a:path w="22225" h="647064">
                <a:moveTo>
                  <a:pt x="0" y="0"/>
                </a:moveTo>
                <a:lnTo>
                  <a:pt x="21637" y="64681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02054" y="3064416"/>
            <a:ext cx="2195830" cy="648335"/>
          </a:xfrm>
          <a:custGeom>
            <a:avLst/>
            <a:gdLst/>
            <a:ahLst/>
            <a:cxnLst/>
            <a:rect l="l" t="t" r="r" b="b"/>
            <a:pathLst>
              <a:path w="2195829" h="648335">
                <a:moveTo>
                  <a:pt x="2195822" y="0"/>
                </a:moveTo>
                <a:lnTo>
                  <a:pt x="0" y="647906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89453" y="3064416"/>
            <a:ext cx="3247390" cy="648335"/>
          </a:xfrm>
          <a:custGeom>
            <a:avLst/>
            <a:gdLst/>
            <a:ahLst/>
            <a:cxnLst/>
            <a:rect l="l" t="t" r="r" b="b"/>
            <a:pathLst>
              <a:path w="3247390" h="648335">
                <a:moveTo>
                  <a:pt x="3247071" y="0"/>
                </a:moveTo>
                <a:lnTo>
                  <a:pt x="0" y="64790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764254" y="3064416"/>
            <a:ext cx="2180590" cy="648335"/>
          </a:xfrm>
          <a:custGeom>
            <a:avLst/>
            <a:gdLst/>
            <a:ahLst/>
            <a:cxnLst/>
            <a:rect l="l" t="t" r="r" b="b"/>
            <a:pathLst>
              <a:path w="2180590" h="648335">
                <a:moveTo>
                  <a:pt x="2180090" y="0"/>
                </a:moveTo>
                <a:lnTo>
                  <a:pt x="0" y="64790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56100" y="4546600"/>
            <a:ext cx="1790700" cy="619125"/>
          </a:xfrm>
          <a:custGeom>
            <a:avLst/>
            <a:gdLst/>
            <a:ahLst/>
            <a:cxnLst/>
            <a:rect l="l" t="t" r="r" b="b"/>
            <a:pathLst>
              <a:path w="1790700" h="619125">
                <a:moveTo>
                  <a:pt x="0" y="0"/>
                </a:moveTo>
                <a:lnTo>
                  <a:pt x="1790244" y="61913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86869" y="4572000"/>
            <a:ext cx="1662430" cy="611505"/>
          </a:xfrm>
          <a:custGeom>
            <a:avLst/>
            <a:gdLst/>
            <a:ahLst/>
            <a:cxnLst/>
            <a:rect l="l" t="t" r="r" b="b"/>
            <a:pathLst>
              <a:path w="1662429" h="611504">
                <a:moveTo>
                  <a:pt x="1661830" y="0"/>
                </a:moveTo>
                <a:lnTo>
                  <a:pt x="0" y="611241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49095" y="4570357"/>
            <a:ext cx="0" cy="630555"/>
          </a:xfrm>
          <a:custGeom>
            <a:avLst/>
            <a:gdLst/>
            <a:ahLst/>
            <a:cxnLst/>
            <a:rect l="l" t="t" r="r" b="b"/>
            <a:pathLst>
              <a:path h="630554">
                <a:moveTo>
                  <a:pt x="0" y="0"/>
                </a:moveTo>
                <a:lnTo>
                  <a:pt x="0" y="63039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19142" y="6041276"/>
            <a:ext cx="1832610" cy="598170"/>
          </a:xfrm>
          <a:custGeom>
            <a:avLst/>
            <a:gdLst/>
            <a:ahLst/>
            <a:cxnLst/>
            <a:rect l="l" t="t" r="r" b="b"/>
            <a:pathLst>
              <a:path w="1832610" h="598170">
                <a:moveTo>
                  <a:pt x="1832266" y="0"/>
                </a:moveTo>
                <a:lnTo>
                  <a:pt x="0" y="59765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484249" y="6028578"/>
            <a:ext cx="21590" cy="595630"/>
          </a:xfrm>
          <a:custGeom>
            <a:avLst/>
            <a:gdLst/>
            <a:ahLst/>
            <a:cxnLst/>
            <a:rect l="l" t="t" r="r" b="b"/>
            <a:pathLst>
              <a:path w="21590" h="595629">
                <a:moveTo>
                  <a:pt x="21158" y="0"/>
                </a:moveTo>
                <a:lnTo>
                  <a:pt x="0" y="595373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46782" y="6041278"/>
            <a:ext cx="1593850" cy="595630"/>
          </a:xfrm>
          <a:custGeom>
            <a:avLst/>
            <a:gdLst/>
            <a:ahLst/>
            <a:cxnLst/>
            <a:rect l="l" t="t" r="r" b="b"/>
            <a:pathLst>
              <a:path w="1593850" h="595629">
                <a:moveTo>
                  <a:pt x="1593497" y="595373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44243" y="7494686"/>
            <a:ext cx="1861185" cy="503555"/>
          </a:xfrm>
          <a:custGeom>
            <a:avLst/>
            <a:gdLst/>
            <a:ahLst/>
            <a:cxnLst/>
            <a:rect l="l" t="t" r="r" b="b"/>
            <a:pathLst>
              <a:path w="1861185" h="503554">
                <a:moveTo>
                  <a:pt x="1860699" y="0"/>
                </a:moveTo>
                <a:lnTo>
                  <a:pt x="0" y="50314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45468" y="7477176"/>
            <a:ext cx="1693545" cy="520700"/>
          </a:xfrm>
          <a:custGeom>
            <a:avLst/>
            <a:gdLst/>
            <a:ahLst/>
            <a:cxnLst/>
            <a:rect l="l" t="t" r="r" b="b"/>
            <a:pathLst>
              <a:path w="1693545" h="520700">
                <a:moveTo>
                  <a:pt x="0" y="0"/>
                </a:moveTo>
                <a:lnTo>
                  <a:pt x="1692976" y="52065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13668" y="7489876"/>
            <a:ext cx="12065" cy="478155"/>
          </a:xfrm>
          <a:custGeom>
            <a:avLst/>
            <a:gdLst/>
            <a:ahLst/>
            <a:cxnLst/>
            <a:rect l="l" t="t" r="r" b="b"/>
            <a:pathLst>
              <a:path w="12064" h="478154">
                <a:moveTo>
                  <a:pt x="0" y="0"/>
                </a:moveTo>
                <a:lnTo>
                  <a:pt x="11537" y="47760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59968" y="7489876"/>
            <a:ext cx="19685" cy="478155"/>
          </a:xfrm>
          <a:custGeom>
            <a:avLst/>
            <a:gdLst/>
            <a:ahLst/>
            <a:cxnLst/>
            <a:rect l="l" t="t" r="r" b="b"/>
            <a:pathLst>
              <a:path w="19685" h="478154">
                <a:moveTo>
                  <a:pt x="0" y="0"/>
                </a:moveTo>
                <a:lnTo>
                  <a:pt x="19084" y="477606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657067" y="7489876"/>
            <a:ext cx="19685" cy="478155"/>
          </a:xfrm>
          <a:custGeom>
            <a:avLst/>
            <a:gdLst/>
            <a:ahLst/>
            <a:cxnLst/>
            <a:rect l="l" t="t" r="r" b="b"/>
            <a:pathLst>
              <a:path w="19684" h="478154">
                <a:moveTo>
                  <a:pt x="0" y="0"/>
                </a:moveTo>
                <a:lnTo>
                  <a:pt x="19084" y="477606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41716" y="7477176"/>
            <a:ext cx="3957954" cy="525780"/>
          </a:xfrm>
          <a:custGeom>
            <a:avLst/>
            <a:gdLst/>
            <a:ahLst/>
            <a:cxnLst/>
            <a:rect l="l" t="t" r="r" b="b"/>
            <a:pathLst>
              <a:path w="3957954" h="525779">
                <a:moveTo>
                  <a:pt x="0" y="0"/>
                </a:moveTo>
                <a:lnTo>
                  <a:pt x="3957474" y="525328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771900" y="8108255"/>
            <a:ext cx="1126490" cy="638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5"/>
              </a:lnSpc>
            </a:pPr>
            <a:r>
              <a:rPr sz="4200" spc="-600" dirty="0">
                <a:latin typeface="Arial"/>
                <a:cs typeface="Arial"/>
              </a:rPr>
              <a:t>F</a:t>
            </a:r>
            <a:r>
              <a:rPr sz="4200" spc="-20" dirty="0">
                <a:latin typeface="Arial"/>
                <a:cs typeface="Arial"/>
              </a:rPr>
              <a:t>i</a:t>
            </a:r>
            <a:r>
              <a:rPr sz="4200" spc="-100" dirty="0">
                <a:latin typeface="Arial"/>
                <a:cs typeface="Arial"/>
              </a:rPr>
              <a:t>ber</a:t>
            </a:r>
            <a:endParaRPr sz="42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676900" y="8108255"/>
            <a:ext cx="1653539" cy="638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5"/>
              </a:lnSpc>
            </a:pPr>
            <a:r>
              <a:rPr sz="4200" spc="-175" dirty="0">
                <a:latin typeface="Arial"/>
                <a:cs typeface="Arial"/>
              </a:rPr>
              <a:t>Coaxial</a:t>
            </a:r>
            <a:endParaRPr sz="4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369300" y="8108255"/>
            <a:ext cx="598170" cy="638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5"/>
              </a:lnSpc>
            </a:pPr>
            <a:r>
              <a:rPr sz="4200" spc="-550" dirty="0">
                <a:latin typeface="Arial"/>
                <a:cs typeface="Arial"/>
              </a:rPr>
              <a:t>RF</a:t>
            </a:r>
            <a:endParaRPr sz="42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020300" y="8108255"/>
            <a:ext cx="1714500" cy="1233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5"/>
              </a:lnSpc>
            </a:pPr>
            <a:r>
              <a:rPr sz="4200" spc="-775" dirty="0">
                <a:latin typeface="Arial"/>
                <a:cs typeface="Arial"/>
              </a:rPr>
              <a:t>S</a:t>
            </a:r>
            <a:r>
              <a:rPr sz="4200" spc="-655" dirty="0">
                <a:latin typeface="Arial"/>
                <a:cs typeface="Arial"/>
              </a:rPr>
              <a:t>a</a:t>
            </a:r>
            <a:r>
              <a:rPr sz="4200" spc="-35" dirty="0">
                <a:latin typeface="Arial"/>
                <a:cs typeface="Arial"/>
              </a:rPr>
              <a:t>tel</a:t>
            </a:r>
            <a:r>
              <a:rPr sz="4200" spc="-20" dirty="0">
                <a:latin typeface="Arial"/>
                <a:cs typeface="Arial"/>
              </a:rPr>
              <a:t>li</a:t>
            </a:r>
            <a:r>
              <a:rPr sz="4200" spc="-50" dirty="0">
                <a:latin typeface="Arial"/>
                <a:cs typeface="Arial"/>
              </a:rPr>
              <a:t>te</a:t>
            </a:r>
            <a:endParaRPr sz="4200">
              <a:latin typeface="Arial"/>
              <a:cs typeface="Arial"/>
            </a:endParaRPr>
          </a:p>
          <a:p>
            <a:pPr marR="144145" algn="r">
              <a:lnSpc>
                <a:spcPct val="100000"/>
              </a:lnSpc>
              <a:spcBef>
                <a:spcPts val="1860"/>
              </a:spcBef>
            </a:pPr>
            <a:r>
              <a:rPr sz="2400" spc="-135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71600" y="8241903"/>
            <a:ext cx="152781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25" dirty="0">
                <a:latin typeface="Arial"/>
                <a:cs typeface="Arial"/>
              </a:rPr>
              <a:t>Twisted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Pair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Layering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9500" y="317500"/>
            <a:ext cx="575691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9" dirty="0"/>
              <a:t>Layering, </a:t>
            </a:r>
            <a:r>
              <a:rPr spc="-505" dirty="0"/>
              <a:t>Take</a:t>
            </a:r>
            <a:r>
              <a:rPr spc="-220" dirty="0"/>
              <a:t> </a:t>
            </a:r>
            <a:r>
              <a:rPr spc="-700" dirty="0"/>
              <a:t>3</a:t>
            </a:r>
          </a:p>
        </p:txBody>
      </p:sp>
      <p:sp>
        <p:nvSpPr>
          <p:cNvPr id="3" name="object 3"/>
          <p:cNvSpPr/>
          <p:nvPr/>
        </p:nvSpPr>
        <p:spPr>
          <a:xfrm>
            <a:off x="5613400" y="37211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54400" y="37211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35400" y="3784600"/>
            <a:ext cx="9975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0" dirty="0">
                <a:latin typeface="Arial"/>
                <a:cs typeface="Arial"/>
              </a:rPr>
              <a:t>TCP</a:t>
            </a:r>
            <a:endParaRPr sz="4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56300" y="3784600"/>
            <a:ext cx="343407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3264" algn="l"/>
              </a:tabLst>
            </a:pPr>
            <a:r>
              <a:rPr sz="4200" spc="-204" dirty="0">
                <a:latin typeface="Arial"/>
                <a:cs typeface="Arial"/>
              </a:rPr>
              <a:t>UDP	</a:t>
            </a:r>
            <a:r>
              <a:rPr sz="4200" spc="-170" dirty="0">
                <a:latin typeface="Arial"/>
                <a:cs typeface="Arial"/>
              </a:rPr>
              <a:t>DCCP</a:t>
            </a:r>
            <a:endParaRPr sz="4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85100" y="37211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85100" y="2209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54400" y="2209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95700" y="2273300"/>
            <a:ext cx="12801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90" dirty="0">
                <a:latin typeface="Arial"/>
                <a:cs typeface="Arial"/>
              </a:rPr>
              <a:t>S</a:t>
            </a:r>
            <a:r>
              <a:rPr sz="4200" spc="-615" dirty="0">
                <a:latin typeface="Arial"/>
                <a:cs typeface="Arial"/>
              </a:rPr>
              <a:t>M</a:t>
            </a:r>
            <a:r>
              <a:rPr sz="4200" spc="-345" dirty="0">
                <a:latin typeface="Arial"/>
                <a:cs typeface="Arial"/>
              </a:rPr>
              <a:t>TP</a:t>
            </a:r>
            <a:endParaRPr sz="4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13400" y="2209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92800" y="2273300"/>
            <a:ext cx="33216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47265" algn="l"/>
              </a:tabLst>
            </a:pPr>
            <a:r>
              <a:rPr sz="4200" spc="-85" dirty="0">
                <a:latin typeface="Arial"/>
                <a:cs typeface="Arial"/>
              </a:rPr>
              <a:t>I</a:t>
            </a:r>
            <a:r>
              <a:rPr sz="4200" spc="-260" dirty="0">
                <a:latin typeface="Arial"/>
                <a:cs typeface="Arial"/>
              </a:rPr>
              <a:t>M</a:t>
            </a:r>
            <a:r>
              <a:rPr sz="4200" spc="-335" dirty="0">
                <a:latin typeface="Arial"/>
                <a:cs typeface="Arial"/>
              </a:rPr>
              <a:t>AP</a:t>
            </a:r>
            <a:r>
              <a:rPr sz="4200" dirty="0">
                <a:latin typeface="Arial"/>
                <a:cs typeface="Arial"/>
              </a:rPr>
              <a:t>	</a:t>
            </a:r>
            <a:r>
              <a:rPr sz="4200" spc="180" dirty="0">
                <a:latin typeface="Arial"/>
                <a:cs typeface="Arial"/>
              </a:rPr>
              <a:t>D</a:t>
            </a:r>
            <a:r>
              <a:rPr sz="4200" spc="175" dirty="0">
                <a:latin typeface="Arial"/>
                <a:cs typeface="Arial"/>
              </a:rPr>
              <a:t>N</a:t>
            </a:r>
            <a:r>
              <a:rPr sz="4200" spc="-880" dirty="0">
                <a:latin typeface="Arial"/>
                <a:cs typeface="Arial"/>
              </a:rPr>
              <a:t>S</a:t>
            </a:r>
            <a:endParaRPr sz="4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75900" y="2273300"/>
            <a:ext cx="9937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90" dirty="0">
                <a:latin typeface="Arial"/>
                <a:cs typeface="Arial"/>
              </a:rPr>
              <a:t>V</a:t>
            </a:r>
            <a:r>
              <a:rPr sz="4200" spc="-20" dirty="0">
                <a:latin typeface="Arial"/>
                <a:cs typeface="Arial"/>
              </a:rPr>
              <a:t>o</a:t>
            </a:r>
            <a:r>
              <a:rPr sz="4200" spc="-390" dirty="0">
                <a:latin typeface="Arial"/>
                <a:cs typeface="Arial"/>
              </a:rPr>
              <a:t>IP</a:t>
            </a:r>
            <a:endParaRPr sz="4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994900" y="2209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73200" y="2273300"/>
            <a:ext cx="13309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75" dirty="0">
                <a:latin typeface="Arial"/>
                <a:cs typeface="Arial"/>
              </a:rPr>
              <a:t>HTTP</a:t>
            </a:r>
            <a:endParaRPr sz="4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57300" y="2209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54400" y="6654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911600" y="6718300"/>
            <a:ext cx="841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65" dirty="0">
                <a:latin typeface="Arial"/>
                <a:cs typeface="Arial"/>
              </a:rPr>
              <a:t>PPP</a:t>
            </a:r>
            <a:endParaRPr sz="4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785100" y="6654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140700" y="6718300"/>
            <a:ext cx="10655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200" dirty="0">
                <a:latin typeface="Arial"/>
                <a:cs typeface="Arial"/>
              </a:rPr>
              <a:t>Wi</a:t>
            </a:r>
            <a:r>
              <a:rPr sz="4200" spc="-600" dirty="0">
                <a:latin typeface="Arial"/>
                <a:cs typeface="Arial"/>
              </a:rPr>
              <a:t>F</a:t>
            </a:r>
            <a:r>
              <a:rPr sz="4200" spc="-15" dirty="0">
                <a:latin typeface="Arial"/>
                <a:cs typeface="Arial"/>
              </a:rPr>
              <a:t>i</a:t>
            </a:r>
            <a:endParaRPr sz="4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13400" y="6654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676900" y="6769100"/>
            <a:ext cx="1635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20" dirty="0">
                <a:latin typeface="Arial"/>
                <a:cs typeface="Arial"/>
              </a:rPr>
              <a:t>Ethernet</a:t>
            </a:r>
            <a:endParaRPr sz="3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785100" y="80010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13400" y="80010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4400" y="80010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57300" y="80010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994900" y="80010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44700" y="3048000"/>
            <a:ext cx="1825625" cy="647065"/>
          </a:xfrm>
          <a:custGeom>
            <a:avLst/>
            <a:gdLst/>
            <a:ahLst/>
            <a:cxnLst/>
            <a:rect l="l" t="t" r="r" b="b"/>
            <a:pathLst>
              <a:path w="1825625" h="647064">
                <a:moveTo>
                  <a:pt x="0" y="0"/>
                </a:moveTo>
                <a:lnTo>
                  <a:pt x="1825219" y="64681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52846" y="3048000"/>
            <a:ext cx="1924685" cy="647065"/>
          </a:xfrm>
          <a:custGeom>
            <a:avLst/>
            <a:gdLst/>
            <a:ahLst/>
            <a:cxnLst/>
            <a:rect l="l" t="t" r="r" b="b"/>
            <a:pathLst>
              <a:path w="1924685" h="647064">
                <a:moveTo>
                  <a:pt x="1924152" y="0"/>
                </a:moveTo>
                <a:lnTo>
                  <a:pt x="0" y="64681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43153" y="3048000"/>
            <a:ext cx="3199765" cy="664845"/>
          </a:xfrm>
          <a:custGeom>
            <a:avLst/>
            <a:gdLst/>
            <a:ahLst/>
            <a:cxnLst/>
            <a:rect l="l" t="t" r="r" b="b"/>
            <a:pathLst>
              <a:path w="3199765" h="664845">
                <a:moveTo>
                  <a:pt x="3199146" y="0"/>
                </a:moveTo>
                <a:lnTo>
                  <a:pt x="0" y="66432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56100" y="3048000"/>
            <a:ext cx="22225" cy="647065"/>
          </a:xfrm>
          <a:custGeom>
            <a:avLst/>
            <a:gdLst/>
            <a:ahLst/>
            <a:cxnLst/>
            <a:rect l="l" t="t" r="r" b="b"/>
            <a:pathLst>
              <a:path w="22225" h="647064">
                <a:moveTo>
                  <a:pt x="0" y="0"/>
                </a:moveTo>
                <a:lnTo>
                  <a:pt x="21637" y="64681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02054" y="3064416"/>
            <a:ext cx="2195830" cy="648335"/>
          </a:xfrm>
          <a:custGeom>
            <a:avLst/>
            <a:gdLst/>
            <a:ahLst/>
            <a:cxnLst/>
            <a:rect l="l" t="t" r="r" b="b"/>
            <a:pathLst>
              <a:path w="2195829" h="648335">
                <a:moveTo>
                  <a:pt x="2195822" y="0"/>
                </a:moveTo>
                <a:lnTo>
                  <a:pt x="0" y="647906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89453" y="3064416"/>
            <a:ext cx="3247390" cy="648335"/>
          </a:xfrm>
          <a:custGeom>
            <a:avLst/>
            <a:gdLst/>
            <a:ahLst/>
            <a:cxnLst/>
            <a:rect l="l" t="t" r="r" b="b"/>
            <a:pathLst>
              <a:path w="3247390" h="648335">
                <a:moveTo>
                  <a:pt x="3247071" y="0"/>
                </a:moveTo>
                <a:lnTo>
                  <a:pt x="0" y="64790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64254" y="3064416"/>
            <a:ext cx="2180590" cy="648335"/>
          </a:xfrm>
          <a:custGeom>
            <a:avLst/>
            <a:gdLst/>
            <a:ahLst/>
            <a:cxnLst/>
            <a:rect l="l" t="t" r="r" b="b"/>
            <a:pathLst>
              <a:path w="2180590" h="648335">
                <a:moveTo>
                  <a:pt x="2180090" y="0"/>
                </a:moveTo>
                <a:lnTo>
                  <a:pt x="0" y="64790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56100" y="4546600"/>
            <a:ext cx="1790700" cy="619125"/>
          </a:xfrm>
          <a:custGeom>
            <a:avLst/>
            <a:gdLst/>
            <a:ahLst/>
            <a:cxnLst/>
            <a:rect l="l" t="t" r="r" b="b"/>
            <a:pathLst>
              <a:path w="1790700" h="619125">
                <a:moveTo>
                  <a:pt x="0" y="0"/>
                </a:moveTo>
                <a:lnTo>
                  <a:pt x="1790244" y="61913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86869" y="4572000"/>
            <a:ext cx="1662430" cy="611505"/>
          </a:xfrm>
          <a:custGeom>
            <a:avLst/>
            <a:gdLst/>
            <a:ahLst/>
            <a:cxnLst/>
            <a:rect l="l" t="t" r="r" b="b"/>
            <a:pathLst>
              <a:path w="1662429" h="611504">
                <a:moveTo>
                  <a:pt x="1661830" y="0"/>
                </a:moveTo>
                <a:lnTo>
                  <a:pt x="0" y="611241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49095" y="4570357"/>
            <a:ext cx="0" cy="630555"/>
          </a:xfrm>
          <a:custGeom>
            <a:avLst/>
            <a:gdLst/>
            <a:ahLst/>
            <a:cxnLst/>
            <a:rect l="l" t="t" r="r" b="b"/>
            <a:pathLst>
              <a:path h="630554">
                <a:moveTo>
                  <a:pt x="0" y="0"/>
                </a:moveTo>
                <a:lnTo>
                  <a:pt x="0" y="63039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19142" y="6041276"/>
            <a:ext cx="1832610" cy="598170"/>
          </a:xfrm>
          <a:custGeom>
            <a:avLst/>
            <a:gdLst/>
            <a:ahLst/>
            <a:cxnLst/>
            <a:rect l="l" t="t" r="r" b="b"/>
            <a:pathLst>
              <a:path w="1832610" h="598170">
                <a:moveTo>
                  <a:pt x="1832266" y="0"/>
                </a:moveTo>
                <a:lnTo>
                  <a:pt x="0" y="59765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84249" y="6028578"/>
            <a:ext cx="21590" cy="595630"/>
          </a:xfrm>
          <a:custGeom>
            <a:avLst/>
            <a:gdLst/>
            <a:ahLst/>
            <a:cxnLst/>
            <a:rect l="l" t="t" r="r" b="b"/>
            <a:pathLst>
              <a:path w="21590" h="595629">
                <a:moveTo>
                  <a:pt x="21158" y="0"/>
                </a:moveTo>
                <a:lnTo>
                  <a:pt x="0" y="595373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46782" y="6041278"/>
            <a:ext cx="1593850" cy="595630"/>
          </a:xfrm>
          <a:custGeom>
            <a:avLst/>
            <a:gdLst/>
            <a:ahLst/>
            <a:cxnLst/>
            <a:rect l="l" t="t" r="r" b="b"/>
            <a:pathLst>
              <a:path w="1593850" h="595629">
                <a:moveTo>
                  <a:pt x="1593497" y="595373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44243" y="7494686"/>
            <a:ext cx="1861185" cy="503555"/>
          </a:xfrm>
          <a:custGeom>
            <a:avLst/>
            <a:gdLst/>
            <a:ahLst/>
            <a:cxnLst/>
            <a:rect l="l" t="t" r="r" b="b"/>
            <a:pathLst>
              <a:path w="1861185" h="503554">
                <a:moveTo>
                  <a:pt x="1860699" y="0"/>
                </a:moveTo>
                <a:lnTo>
                  <a:pt x="0" y="50314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45468" y="7477176"/>
            <a:ext cx="1693545" cy="520700"/>
          </a:xfrm>
          <a:custGeom>
            <a:avLst/>
            <a:gdLst/>
            <a:ahLst/>
            <a:cxnLst/>
            <a:rect l="l" t="t" r="r" b="b"/>
            <a:pathLst>
              <a:path w="1693545" h="520700">
                <a:moveTo>
                  <a:pt x="0" y="0"/>
                </a:moveTo>
                <a:lnTo>
                  <a:pt x="1692976" y="52065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13668" y="7489876"/>
            <a:ext cx="12065" cy="478155"/>
          </a:xfrm>
          <a:custGeom>
            <a:avLst/>
            <a:gdLst/>
            <a:ahLst/>
            <a:cxnLst/>
            <a:rect l="l" t="t" r="r" b="b"/>
            <a:pathLst>
              <a:path w="12064" h="478154">
                <a:moveTo>
                  <a:pt x="0" y="0"/>
                </a:moveTo>
                <a:lnTo>
                  <a:pt x="11537" y="47760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59968" y="7489876"/>
            <a:ext cx="19685" cy="478155"/>
          </a:xfrm>
          <a:custGeom>
            <a:avLst/>
            <a:gdLst/>
            <a:ahLst/>
            <a:cxnLst/>
            <a:rect l="l" t="t" r="r" b="b"/>
            <a:pathLst>
              <a:path w="19685" h="478154">
                <a:moveTo>
                  <a:pt x="0" y="0"/>
                </a:moveTo>
                <a:lnTo>
                  <a:pt x="19084" y="477606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657067" y="7489876"/>
            <a:ext cx="19685" cy="478155"/>
          </a:xfrm>
          <a:custGeom>
            <a:avLst/>
            <a:gdLst/>
            <a:ahLst/>
            <a:cxnLst/>
            <a:rect l="l" t="t" r="r" b="b"/>
            <a:pathLst>
              <a:path w="19684" h="478154">
                <a:moveTo>
                  <a:pt x="0" y="0"/>
                </a:moveTo>
                <a:lnTo>
                  <a:pt x="19084" y="477606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41716" y="7477176"/>
            <a:ext cx="3957954" cy="525780"/>
          </a:xfrm>
          <a:custGeom>
            <a:avLst/>
            <a:gdLst/>
            <a:ahLst/>
            <a:cxnLst/>
            <a:rect l="l" t="t" r="r" b="b"/>
            <a:pathLst>
              <a:path w="3957954" h="525779">
                <a:moveTo>
                  <a:pt x="0" y="0"/>
                </a:moveTo>
                <a:lnTo>
                  <a:pt x="3957474" y="525328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771900" y="8108255"/>
            <a:ext cx="1126490" cy="638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5"/>
              </a:lnSpc>
            </a:pPr>
            <a:r>
              <a:rPr sz="4200" spc="-600" dirty="0">
                <a:latin typeface="Arial"/>
                <a:cs typeface="Arial"/>
              </a:rPr>
              <a:t>F</a:t>
            </a:r>
            <a:r>
              <a:rPr sz="4200" spc="-20" dirty="0">
                <a:latin typeface="Arial"/>
                <a:cs typeface="Arial"/>
              </a:rPr>
              <a:t>i</a:t>
            </a:r>
            <a:r>
              <a:rPr sz="4200" spc="-100" dirty="0">
                <a:latin typeface="Arial"/>
                <a:cs typeface="Arial"/>
              </a:rPr>
              <a:t>ber</a:t>
            </a:r>
            <a:endParaRPr sz="42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76900" y="8108255"/>
            <a:ext cx="1653539" cy="638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5"/>
              </a:lnSpc>
            </a:pPr>
            <a:r>
              <a:rPr sz="4200" spc="-175" dirty="0">
                <a:latin typeface="Arial"/>
                <a:cs typeface="Arial"/>
              </a:rPr>
              <a:t>Coaxial</a:t>
            </a:r>
            <a:endParaRPr sz="4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369300" y="8108255"/>
            <a:ext cx="598170" cy="638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5"/>
              </a:lnSpc>
            </a:pPr>
            <a:r>
              <a:rPr sz="4200" spc="-550" dirty="0">
                <a:latin typeface="Arial"/>
                <a:cs typeface="Arial"/>
              </a:rPr>
              <a:t>RF</a:t>
            </a:r>
            <a:endParaRPr sz="42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020300" y="8108255"/>
            <a:ext cx="1714500" cy="1233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5"/>
              </a:lnSpc>
            </a:pPr>
            <a:r>
              <a:rPr sz="4200" spc="-775" dirty="0">
                <a:latin typeface="Arial"/>
                <a:cs typeface="Arial"/>
              </a:rPr>
              <a:t>S</a:t>
            </a:r>
            <a:r>
              <a:rPr sz="4200" spc="-655" dirty="0">
                <a:latin typeface="Arial"/>
                <a:cs typeface="Arial"/>
              </a:rPr>
              <a:t>a</a:t>
            </a:r>
            <a:r>
              <a:rPr sz="4200" spc="-35" dirty="0">
                <a:latin typeface="Arial"/>
                <a:cs typeface="Arial"/>
              </a:rPr>
              <a:t>tel</a:t>
            </a:r>
            <a:r>
              <a:rPr sz="4200" spc="-20" dirty="0">
                <a:latin typeface="Arial"/>
                <a:cs typeface="Arial"/>
              </a:rPr>
              <a:t>li</a:t>
            </a:r>
            <a:r>
              <a:rPr sz="4200" spc="-50" dirty="0">
                <a:latin typeface="Arial"/>
                <a:cs typeface="Arial"/>
              </a:rPr>
              <a:t>te</a:t>
            </a:r>
            <a:endParaRPr sz="4200">
              <a:latin typeface="Arial"/>
              <a:cs typeface="Arial"/>
            </a:endParaRPr>
          </a:p>
          <a:p>
            <a:pPr marR="144145" algn="r">
              <a:lnSpc>
                <a:spcPct val="100000"/>
              </a:lnSpc>
              <a:spcBef>
                <a:spcPts val="1860"/>
              </a:spcBef>
            </a:pPr>
            <a:r>
              <a:rPr sz="2400" spc="-135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371600" y="8241903"/>
            <a:ext cx="152781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25" dirty="0">
                <a:latin typeface="Arial"/>
                <a:cs typeface="Arial"/>
              </a:rPr>
              <a:t>Twisted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Pair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9500" y="317500"/>
            <a:ext cx="575691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9" dirty="0"/>
              <a:t>Layering, </a:t>
            </a:r>
            <a:r>
              <a:rPr spc="-505" dirty="0"/>
              <a:t>Take</a:t>
            </a:r>
            <a:r>
              <a:rPr spc="-220" dirty="0"/>
              <a:t> </a:t>
            </a:r>
            <a:r>
              <a:rPr spc="-700" dirty="0"/>
              <a:t>3</a:t>
            </a:r>
          </a:p>
        </p:txBody>
      </p:sp>
      <p:sp>
        <p:nvSpPr>
          <p:cNvPr id="3" name="object 3"/>
          <p:cNvSpPr/>
          <p:nvPr/>
        </p:nvSpPr>
        <p:spPr>
          <a:xfrm>
            <a:off x="5613400" y="37211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54400" y="37211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35400" y="3784600"/>
            <a:ext cx="9975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0" dirty="0">
                <a:latin typeface="Arial"/>
                <a:cs typeface="Arial"/>
              </a:rPr>
              <a:t>TCP</a:t>
            </a:r>
            <a:endParaRPr sz="4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56300" y="3784600"/>
            <a:ext cx="343407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3264" algn="l"/>
              </a:tabLst>
            </a:pPr>
            <a:r>
              <a:rPr sz="4200" spc="-204" dirty="0">
                <a:latin typeface="Arial"/>
                <a:cs typeface="Arial"/>
              </a:rPr>
              <a:t>UDP	</a:t>
            </a:r>
            <a:r>
              <a:rPr sz="4200" spc="-170" dirty="0">
                <a:latin typeface="Arial"/>
                <a:cs typeface="Arial"/>
              </a:rPr>
              <a:t>DCCP</a:t>
            </a:r>
            <a:endParaRPr sz="4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85100" y="37211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85100" y="2209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54400" y="2209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95700" y="2273300"/>
            <a:ext cx="12801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90" dirty="0">
                <a:latin typeface="Arial"/>
                <a:cs typeface="Arial"/>
              </a:rPr>
              <a:t>S</a:t>
            </a:r>
            <a:r>
              <a:rPr sz="4200" spc="-615" dirty="0">
                <a:latin typeface="Arial"/>
                <a:cs typeface="Arial"/>
              </a:rPr>
              <a:t>M</a:t>
            </a:r>
            <a:r>
              <a:rPr sz="4200" spc="-345" dirty="0">
                <a:latin typeface="Arial"/>
                <a:cs typeface="Arial"/>
              </a:rPr>
              <a:t>TP</a:t>
            </a:r>
            <a:endParaRPr sz="4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13400" y="2209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92800" y="2273300"/>
            <a:ext cx="33216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47265" algn="l"/>
              </a:tabLst>
            </a:pPr>
            <a:r>
              <a:rPr sz="4200" spc="-85" dirty="0">
                <a:latin typeface="Arial"/>
                <a:cs typeface="Arial"/>
              </a:rPr>
              <a:t>I</a:t>
            </a:r>
            <a:r>
              <a:rPr sz="4200" spc="-260" dirty="0">
                <a:latin typeface="Arial"/>
                <a:cs typeface="Arial"/>
              </a:rPr>
              <a:t>M</a:t>
            </a:r>
            <a:r>
              <a:rPr sz="4200" spc="-335" dirty="0">
                <a:latin typeface="Arial"/>
                <a:cs typeface="Arial"/>
              </a:rPr>
              <a:t>AP</a:t>
            </a:r>
            <a:r>
              <a:rPr sz="4200" dirty="0">
                <a:latin typeface="Arial"/>
                <a:cs typeface="Arial"/>
              </a:rPr>
              <a:t>	</a:t>
            </a:r>
            <a:r>
              <a:rPr sz="4200" spc="180" dirty="0">
                <a:latin typeface="Arial"/>
                <a:cs typeface="Arial"/>
              </a:rPr>
              <a:t>D</a:t>
            </a:r>
            <a:r>
              <a:rPr sz="4200" spc="175" dirty="0">
                <a:latin typeface="Arial"/>
                <a:cs typeface="Arial"/>
              </a:rPr>
              <a:t>N</a:t>
            </a:r>
            <a:r>
              <a:rPr sz="4200" spc="-880" dirty="0">
                <a:latin typeface="Arial"/>
                <a:cs typeface="Arial"/>
              </a:rPr>
              <a:t>S</a:t>
            </a:r>
            <a:endParaRPr sz="4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75900" y="2273300"/>
            <a:ext cx="9937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90" dirty="0">
                <a:latin typeface="Arial"/>
                <a:cs typeface="Arial"/>
              </a:rPr>
              <a:t>V</a:t>
            </a:r>
            <a:r>
              <a:rPr sz="4200" spc="-20" dirty="0">
                <a:latin typeface="Arial"/>
                <a:cs typeface="Arial"/>
              </a:rPr>
              <a:t>o</a:t>
            </a:r>
            <a:r>
              <a:rPr sz="4200" spc="-390" dirty="0">
                <a:latin typeface="Arial"/>
                <a:cs typeface="Arial"/>
              </a:rPr>
              <a:t>IP</a:t>
            </a:r>
            <a:endParaRPr sz="4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994900" y="2209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73200" y="2273300"/>
            <a:ext cx="13309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75" dirty="0">
                <a:latin typeface="Arial"/>
                <a:cs typeface="Arial"/>
              </a:rPr>
              <a:t>HTTP</a:t>
            </a:r>
            <a:endParaRPr sz="4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57300" y="2209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54400" y="6654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911600" y="6718300"/>
            <a:ext cx="841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65" dirty="0">
                <a:latin typeface="Arial"/>
                <a:cs typeface="Arial"/>
              </a:rPr>
              <a:t>PPP</a:t>
            </a:r>
            <a:endParaRPr sz="4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785100" y="6654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140700" y="6718300"/>
            <a:ext cx="10655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200" dirty="0">
                <a:latin typeface="Arial"/>
                <a:cs typeface="Arial"/>
              </a:rPr>
              <a:t>Wi</a:t>
            </a:r>
            <a:r>
              <a:rPr sz="4200" spc="-600" dirty="0">
                <a:latin typeface="Arial"/>
                <a:cs typeface="Arial"/>
              </a:rPr>
              <a:t>F</a:t>
            </a:r>
            <a:r>
              <a:rPr sz="4200" spc="-15" dirty="0">
                <a:latin typeface="Arial"/>
                <a:cs typeface="Arial"/>
              </a:rPr>
              <a:t>i</a:t>
            </a:r>
            <a:endParaRPr sz="4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13400" y="6654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676900" y="6769100"/>
            <a:ext cx="1635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20" dirty="0">
                <a:latin typeface="Arial"/>
                <a:cs typeface="Arial"/>
              </a:rPr>
              <a:t>Ethernet</a:t>
            </a:r>
            <a:endParaRPr sz="3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785100" y="80010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13400" y="80010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4400" y="80010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57300" y="80010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994900" y="80010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44700" y="3048000"/>
            <a:ext cx="1825625" cy="647065"/>
          </a:xfrm>
          <a:custGeom>
            <a:avLst/>
            <a:gdLst/>
            <a:ahLst/>
            <a:cxnLst/>
            <a:rect l="l" t="t" r="r" b="b"/>
            <a:pathLst>
              <a:path w="1825625" h="647064">
                <a:moveTo>
                  <a:pt x="0" y="0"/>
                </a:moveTo>
                <a:lnTo>
                  <a:pt x="1825219" y="64681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52846" y="3048000"/>
            <a:ext cx="1924685" cy="647065"/>
          </a:xfrm>
          <a:custGeom>
            <a:avLst/>
            <a:gdLst/>
            <a:ahLst/>
            <a:cxnLst/>
            <a:rect l="l" t="t" r="r" b="b"/>
            <a:pathLst>
              <a:path w="1924685" h="647064">
                <a:moveTo>
                  <a:pt x="1924152" y="0"/>
                </a:moveTo>
                <a:lnTo>
                  <a:pt x="0" y="64681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43153" y="3048000"/>
            <a:ext cx="3199765" cy="664845"/>
          </a:xfrm>
          <a:custGeom>
            <a:avLst/>
            <a:gdLst/>
            <a:ahLst/>
            <a:cxnLst/>
            <a:rect l="l" t="t" r="r" b="b"/>
            <a:pathLst>
              <a:path w="3199765" h="664845">
                <a:moveTo>
                  <a:pt x="3199146" y="0"/>
                </a:moveTo>
                <a:lnTo>
                  <a:pt x="0" y="66432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56100" y="3048000"/>
            <a:ext cx="22225" cy="647065"/>
          </a:xfrm>
          <a:custGeom>
            <a:avLst/>
            <a:gdLst/>
            <a:ahLst/>
            <a:cxnLst/>
            <a:rect l="l" t="t" r="r" b="b"/>
            <a:pathLst>
              <a:path w="22225" h="647064">
                <a:moveTo>
                  <a:pt x="0" y="0"/>
                </a:moveTo>
                <a:lnTo>
                  <a:pt x="21637" y="64681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02054" y="3064416"/>
            <a:ext cx="2195830" cy="648335"/>
          </a:xfrm>
          <a:custGeom>
            <a:avLst/>
            <a:gdLst/>
            <a:ahLst/>
            <a:cxnLst/>
            <a:rect l="l" t="t" r="r" b="b"/>
            <a:pathLst>
              <a:path w="2195829" h="648335">
                <a:moveTo>
                  <a:pt x="2195822" y="0"/>
                </a:moveTo>
                <a:lnTo>
                  <a:pt x="0" y="647906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89453" y="3064416"/>
            <a:ext cx="3247390" cy="648335"/>
          </a:xfrm>
          <a:custGeom>
            <a:avLst/>
            <a:gdLst/>
            <a:ahLst/>
            <a:cxnLst/>
            <a:rect l="l" t="t" r="r" b="b"/>
            <a:pathLst>
              <a:path w="3247390" h="648335">
                <a:moveTo>
                  <a:pt x="3247071" y="0"/>
                </a:moveTo>
                <a:lnTo>
                  <a:pt x="0" y="64790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64254" y="3064416"/>
            <a:ext cx="2180590" cy="648335"/>
          </a:xfrm>
          <a:custGeom>
            <a:avLst/>
            <a:gdLst/>
            <a:ahLst/>
            <a:cxnLst/>
            <a:rect l="l" t="t" r="r" b="b"/>
            <a:pathLst>
              <a:path w="2180590" h="648335">
                <a:moveTo>
                  <a:pt x="2180090" y="0"/>
                </a:moveTo>
                <a:lnTo>
                  <a:pt x="0" y="64790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56100" y="4546600"/>
            <a:ext cx="1790700" cy="619125"/>
          </a:xfrm>
          <a:custGeom>
            <a:avLst/>
            <a:gdLst/>
            <a:ahLst/>
            <a:cxnLst/>
            <a:rect l="l" t="t" r="r" b="b"/>
            <a:pathLst>
              <a:path w="1790700" h="619125">
                <a:moveTo>
                  <a:pt x="0" y="0"/>
                </a:moveTo>
                <a:lnTo>
                  <a:pt x="1790244" y="61913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86869" y="4572000"/>
            <a:ext cx="1662430" cy="611505"/>
          </a:xfrm>
          <a:custGeom>
            <a:avLst/>
            <a:gdLst/>
            <a:ahLst/>
            <a:cxnLst/>
            <a:rect l="l" t="t" r="r" b="b"/>
            <a:pathLst>
              <a:path w="1662429" h="611504">
                <a:moveTo>
                  <a:pt x="1661830" y="0"/>
                </a:moveTo>
                <a:lnTo>
                  <a:pt x="0" y="611241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49095" y="4570357"/>
            <a:ext cx="0" cy="630555"/>
          </a:xfrm>
          <a:custGeom>
            <a:avLst/>
            <a:gdLst/>
            <a:ahLst/>
            <a:cxnLst/>
            <a:rect l="l" t="t" r="r" b="b"/>
            <a:pathLst>
              <a:path h="630554">
                <a:moveTo>
                  <a:pt x="0" y="0"/>
                </a:moveTo>
                <a:lnTo>
                  <a:pt x="0" y="63039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19142" y="6041276"/>
            <a:ext cx="1832610" cy="598170"/>
          </a:xfrm>
          <a:custGeom>
            <a:avLst/>
            <a:gdLst/>
            <a:ahLst/>
            <a:cxnLst/>
            <a:rect l="l" t="t" r="r" b="b"/>
            <a:pathLst>
              <a:path w="1832610" h="598170">
                <a:moveTo>
                  <a:pt x="1832266" y="0"/>
                </a:moveTo>
                <a:lnTo>
                  <a:pt x="0" y="59765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84249" y="6028578"/>
            <a:ext cx="21590" cy="595630"/>
          </a:xfrm>
          <a:custGeom>
            <a:avLst/>
            <a:gdLst/>
            <a:ahLst/>
            <a:cxnLst/>
            <a:rect l="l" t="t" r="r" b="b"/>
            <a:pathLst>
              <a:path w="21590" h="595629">
                <a:moveTo>
                  <a:pt x="21158" y="0"/>
                </a:moveTo>
                <a:lnTo>
                  <a:pt x="0" y="595373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46782" y="6041278"/>
            <a:ext cx="1593850" cy="595630"/>
          </a:xfrm>
          <a:custGeom>
            <a:avLst/>
            <a:gdLst/>
            <a:ahLst/>
            <a:cxnLst/>
            <a:rect l="l" t="t" r="r" b="b"/>
            <a:pathLst>
              <a:path w="1593850" h="595629">
                <a:moveTo>
                  <a:pt x="1593497" y="595373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44243" y="7494686"/>
            <a:ext cx="1861185" cy="503555"/>
          </a:xfrm>
          <a:custGeom>
            <a:avLst/>
            <a:gdLst/>
            <a:ahLst/>
            <a:cxnLst/>
            <a:rect l="l" t="t" r="r" b="b"/>
            <a:pathLst>
              <a:path w="1861185" h="503554">
                <a:moveTo>
                  <a:pt x="1860699" y="0"/>
                </a:moveTo>
                <a:lnTo>
                  <a:pt x="0" y="50314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45468" y="7477176"/>
            <a:ext cx="1693545" cy="520700"/>
          </a:xfrm>
          <a:custGeom>
            <a:avLst/>
            <a:gdLst/>
            <a:ahLst/>
            <a:cxnLst/>
            <a:rect l="l" t="t" r="r" b="b"/>
            <a:pathLst>
              <a:path w="1693545" h="520700">
                <a:moveTo>
                  <a:pt x="0" y="0"/>
                </a:moveTo>
                <a:lnTo>
                  <a:pt x="1692976" y="52065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13668" y="7489876"/>
            <a:ext cx="12065" cy="478155"/>
          </a:xfrm>
          <a:custGeom>
            <a:avLst/>
            <a:gdLst/>
            <a:ahLst/>
            <a:cxnLst/>
            <a:rect l="l" t="t" r="r" b="b"/>
            <a:pathLst>
              <a:path w="12064" h="478154">
                <a:moveTo>
                  <a:pt x="0" y="0"/>
                </a:moveTo>
                <a:lnTo>
                  <a:pt x="11537" y="47760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59968" y="7489876"/>
            <a:ext cx="19685" cy="478155"/>
          </a:xfrm>
          <a:custGeom>
            <a:avLst/>
            <a:gdLst/>
            <a:ahLst/>
            <a:cxnLst/>
            <a:rect l="l" t="t" r="r" b="b"/>
            <a:pathLst>
              <a:path w="19685" h="478154">
                <a:moveTo>
                  <a:pt x="0" y="0"/>
                </a:moveTo>
                <a:lnTo>
                  <a:pt x="19084" y="477606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657067" y="7489876"/>
            <a:ext cx="19685" cy="478155"/>
          </a:xfrm>
          <a:custGeom>
            <a:avLst/>
            <a:gdLst/>
            <a:ahLst/>
            <a:cxnLst/>
            <a:rect l="l" t="t" r="r" b="b"/>
            <a:pathLst>
              <a:path w="19684" h="478154">
                <a:moveTo>
                  <a:pt x="0" y="0"/>
                </a:moveTo>
                <a:lnTo>
                  <a:pt x="19084" y="477606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41716" y="7477176"/>
            <a:ext cx="3957954" cy="525780"/>
          </a:xfrm>
          <a:custGeom>
            <a:avLst/>
            <a:gdLst/>
            <a:ahLst/>
            <a:cxnLst/>
            <a:rect l="l" t="t" r="r" b="b"/>
            <a:pathLst>
              <a:path w="3957954" h="525779">
                <a:moveTo>
                  <a:pt x="0" y="0"/>
                </a:moveTo>
                <a:lnTo>
                  <a:pt x="3957474" y="525328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13400" y="51943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032500" y="5257800"/>
            <a:ext cx="9309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29" dirty="0">
                <a:latin typeface="Arial"/>
                <a:cs typeface="Arial"/>
              </a:rPr>
              <a:t>I</a:t>
            </a:r>
            <a:r>
              <a:rPr sz="4200" spc="-555" dirty="0">
                <a:latin typeface="Arial"/>
                <a:cs typeface="Arial"/>
              </a:rPr>
              <a:t>P</a:t>
            </a:r>
            <a:r>
              <a:rPr sz="4200" spc="-250" dirty="0">
                <a:latin typeface="Arial"/>
                <a:cs typeface="Arial"/>
              </a:rPr>
              <a:t>v4</a:t>
            </a:r>
            <a:endParaRPr sz="4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771900" y="8108255"/>
            <a:ext cx="1126490" cy="638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5"/>
              </a:lnSpc>
            </a:pPr>
            <a:r>
              <a:rPr sz="4200" spc="-600" dirty="0">
                <a:latin typeface="Arial"/>
                <a:cs typeface="Arial"/>
              </a:rPr>
              <a:t>F</a:t>
            </a:r>
            <a:r>
              <a:rPr sz="4200" spc="-20" dirty="0">
                <a:latin typeface="Arial"/>
                <a:cs typeface="Arial"/>
              </a:rPr>
              <a:t>i</a:t>
            </a:r>
            <a:r>
              <a:rPr sz="4200" spc="-100" dirty="0">
                <a:latin typeface="Arial"/>
                <a:cs typeface="Arial"/>
              </a:rPr>
              <a:t>ber</a:t>
            </a:r>
            <a:endParaRPr sz="42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676900" y="8108255"/>
            <a:ext cx="1653539" cy="638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5"/>
              </a:lnSpc>
            </a:pPr>
            <a:r>
              <a:rPr sz="4200" spc="-175" dirty="0">
                <a:latin typeface="Arial"/>
                <a:cs typeface="Arial"/>
              </a:rPr>
              <a:t>Coaxial</a:t>
            </a:r>
            <a:endParaRPr sz="4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369300" y="8108255"/>
            <a:ext cx="598170" cy="638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5"/>
              </a:lnSpc>
            </a:pPr>
            <a:r>
              <a:rPr sz="4200" spc="-550" dirty="0">
                <a:latin typeface="Arial"/>
                <a:cs typeface="Arial"/>
              </a:rPr>
              <a:t>RF</a:t>
            </a:r>
            <a:endParaRPr sz="42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020300" y="8108255"/>
            <a:ext cx="1714500" cy="1233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5"/>
              </a:lnSpc>
            </a:pPr>
            <a:r>
              <a:rPr sz="4200" spc="-775" dirty="0">
                <a:latin typeface="Arial"/>
                <a:cs typeface="Arial"/>
              </a:rPr>
              <a:t>S</a:t>
            </a:r>
            <a:r>
              <a:rPr sz="4200" spc="-655" dirty="0">
                <a:latin typeface="Arial"/>
                <a:cs typeface="Arial"/>
              </a:rPr>
              <a:t>a</a:t>
            </a:r>
            <a:r>
              <a:rPr sz="4200" spc="-35" dirty="0">
                <a:latin typeface="Arial"/>
                <a:cs typeface="Arial"/>
              </a:rPr>
              <a:t>tel</a:t>
            </a:r>
            <a:r>
              <a:rPr sz="4200" spc="-20" dirty="0">
                <a:latin typeface="Arial"/>
                <a:cs typeface="Arial"/>
              </a:rPr>
              <a:t>li</a:t>
            </a:r>
            <a:r>
              <a:rPr sz="4200" spc="-50" dirty="0">
                <a:latin typeface="Arial"/>
                <a:cs typeface="Arial"/>
              </a:rPr>
              <a:t>te</a:t>
            </a:r>
            <a:endParaRPr sz="4200">
              <a:latin typeface="Arial"/>
              <a:cs typeface="Arial"/>
            </a:endParaRPr>
          </a:p>
          <a:p>
            <a:pPr marR="144145" algn="r">
              <a:lnSpc>
                <a:spcPct val="100000"/>
              </a:lnSpc>
              <a:spcBef>
                <a:spcPts val="1860"/>
              </a:spcBef>
            </a:pPr>
            <a:r>
              <a:rPr sz="2400" spc="-135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71600" y="8241903"/>
            <a:ext cx="152781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25" dirty="0">
                <a:latin typeface="Arial"/>
                <a:cs typeface="Arial"/>
              </a:rPr>
              <a:t>Twisted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Pair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9500" y="317500"/>
            <a:ext cx="575691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9" dirty="0"/>
              <a:t>Layering, </a:t>
            </a:r>
            <a:r>
              <a:rPr spc="-505" dirty="0"/>
              <a:t>Take</a:t>
            </a:r>
            <a:r>
              <a:rPr spc="-220" dirty="0"/>
              <a:t> </a:t>
            </a:r>
            <a:r>
              <a:rPr spc="-700" dirty="0"/>
              <a:t>3</a:t>
            </a:r>
          </a:p>
        </p:txBody>
      </p:sp>
      <p:sp>
        <p:nvSpPr>
          <p:cNvPr id="3" name="object 3"/>
          <p:cNvSpPr/>
          <p:nvPr/>
        </p:nvSpPr>
        <p:spPr>
          <a:xfrm>
            <a:off x="5613400" y="37211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54400" y="37211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35400" y="3784600"/>
            <a:ext cx="9975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0" dirty="0">
                <a:latin typeface="Arial"/>
                <a:cs typeface="Arial"/>
              </a:rPr>
              <a:t>TCP</a:t>
            </a:r>
            <a:endParaRPr sz="4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56300" y="3784600"/>
            <a:ext cx="343407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3264" algn="l"/>
              </a:tabLst>
            </a:pPr>
            <a:r>
              <a:rPr sz="4200" spc="-204" dirty="0">
                <a:latin typeface="Arial"/>
                <a:cs typeface="Arial"/>
              </a:rPr>
              <a:t>UDP	</a:t>
            </a:r>
            <a:r>
              <a:rPr sz="4200" spc="-170" dirty="0">
                <a:latin typeface="Arial"/>
                <a:cs typeface="Arial"/>
              </a:rPr>
              <a:t>DCCP</a:t>
            </a:r>
            <a:endParaRPr sz="4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85100" y="37211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85100" y="2209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54400" y="2209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95700" y="2273300"/>
            <a:ext cx="12801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90" dirty="0">
                <a:latin typeface="Arial"/>
                <a:cs typeface="Arial"/>
              </a:rPr>
              <a:t>S</a:t>
            </a:r>
            <a:r>
              <a:rPr sz="4200" spc="-615" dirty="0">
                <a:latin typeface="Arial"/>
                <a:cs typeface="Arial"/>
              </a:rPr>
              <a:t>M</a:t>
            </a:r>
            <a:r>
              <a:rPr sz="4200" spc="-345" dirty="0">
                <a:latin typeface="Arial"/>
                <a:cs typeface="Arial"/>
              </a:rPr>
              <a:t>TP</a:t>
            </a:r>
            <a:endParaRPr sz="4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13400" y="2209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92800" y="2273300"/>
            <a:ext cx="33216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47265" algn="l"/>
              </a:tabLst>
            </a:pPr>
            <a:r>
              <a:rPr sz="4200" spc="-85" dirty="0">
                <a:latin typeface="Arial"/>
                <a:cs typeface="Arial"/>
              </a:rPr>
              <a:t>I</a:t>
            </a:r>
            <a:r>
              <a:rPr sz="4200" spc="-260" dirty="0">
                <a:latin typeface="Arial"/>
                <a:cs typeface="Arial"/>
              </a:rPr>
              <a:t>M</a:t>
            </a:r>
            <a:r>
              <a:rPr sz="4200" spc="-335" dirty="0">
                <a:latin typeface="Arial"/>
                <a:cs typeface="Arial"/>
              </a:rPr>
              <a:t>AP</a:t>
            </a:r>
            <a:r>
              <a:rPr sz="4200" dirty="0">
                <a:latin typeface="Arial"/>
                <a:cs typeface="Arial"/>
              </a:rPr>
              <a:t>	</a:t>
            </a:r>
            <a:r>
              <a:rPr sz="4200" spc="180" dirty="0">
                <a:latin typeface="Arial"/>
                <a:cs typeface="Arial"/>
              </a:rPr>
              <a:t>D</a:t>
            </a:r>
            <a:r>
              <a:rPr sz="4200" spc="175" dirty="0">
                <a:latin typeface="Arial"/>
                <a:cs typeface="Arial"/>
              </a:rPr>
              <a:t>N</a:t>
            </a:r>
            <a:r>
              <a:rPr sz="4200" spc="-880" dirty="0">
                <a:latin typeface="Arial"/>
                <a:cs typeface="Arial"/>
              </a:rPr>
              <a:t>S</a:t>
            </a:r>
            <a:endParaRPr sz="4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75900" y="2273300"/>
            <a:ext cx="9937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90" dirty="0">
                <a:latin typeface="Arial"/>
                <a:cs typeface="Arial"/>
              </a:rPr>
              <a:t>V</a:t>
            </a:r>
            <a:r>
              <a:rPr sz="4200" spc="-20" dirty="0">
                <a:latin typeface="Arial"/>
                <a:cs typeface="Arial"/>
              </a:rPr>
              <a:t>o</a:t>
            </a:r>
            <a:r>
              <a:rPr sz="4200" spc="-390" dirty="0">
                <a:latin typeface="Arial"/>
                <a:cs typeface="Arial"/>
              </a:rPr>
              <a:t>IP</a:t>
            </a:r>
            <a:endParaRPr sz="4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994900" y="2209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73200" y="2273300"/>
            <a:ext cx="13309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75" dirty="0">
                <a:latin typeface="Arial"/>
                <a:cs typeface="Arial"/>
              </a:rPr>
              <a:t>HTTP</a:t>
            </a:r>
            <a:endParaRPr sz="4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57300" y="2209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54400" y="6654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911600" y="6718300"/>
            <a:ext cx="841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65" dirty="0">
                <a:latin typeface="Arial"/>
                <a:cs typeface="Arial"/>
              </a:rPr>
              <a:t>PPP</a:t>
            </a:r>
            <a:endParaRPr sz="4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785100" y="6654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140700" y="6718300"/>
            <a:ext cx="10655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200" dirty="0">
                <a:latin typeface="Arial"/>
                <a:cs typeface="Arial"/>
              </a:rPr>
              <a:t>Wi</a:t>
            </a:r>
            <a:r>
              <a:rPr sz="4200" spc="-600" dirty="0">
                <a:latin typeface="Arial"/>
                <a:cs typeface="Arial"/>
              </a:rPr>
              <a:t>F</a:t>
            </a:r>
            <a:r>
              <a:rPr sz="4200" spc="-15" dirty="0">
                <a:latin typeface="Arial"/>
                <a:cs typeface="Arial"/>
              </a:rPr>
              <a:t>i</a:t>
            </a:r>
            <a:endParaRPr sz="4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13400" y="6654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676900" y="6769100"/>
            <a:ext cx="1635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20" dirty="0">
                <a:latin typeface="Arial"/>
                <a:cs typeface="Arial"/>
              </a:rPr>
              <a:t>Ethernet</a:t>
            </a:r>
            <a:endParaRPr sz="3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785100" y="80010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13400" y="80010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4400" y="80010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57300" y="80010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994900" y="80010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44700" y="3048000"/>
            <a:ext cx="1825625" cy="647065"/>
          </a:xfrm>
          <a:custGeom>
            <a:avLst/>
            <a:gdLst/>
            <a:ahLst/>
            <a:cxnLst/>
            <a:rect l="l" t="t" r="r" b="b"/>
            <a:pathLst>
              <a:path w="1825625" h="647064">
                <a:moveTo>
                  <a:pt x="0" y="0"/>
                </a:moveTo>
                <a:lnTo>
                  <a:pt x="1825219" y="64681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52846" y="3048000"/>
            <a:ext cx="1924685" cy="647065"/>
          </a:xfrm>
          <a:custGeom>
            <a:avLst/>
            <a:gdLst/>
            <a:ahLst/>
            <a:cxnLst/>
            <a:rect l="l" t="t" r="r" b="b"/>
            <a:pathLst>
              <a:path w="1924685" h="647064">
                <a:moveTo>
                  <a:pt x="1924152" y="0"/>
                </a:moveTo>
                <a:lnTo>
                  <a:pt x="0" y="64681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43153" y="3048000"/>
            <a:ext cx="3199765" cy="664845"/>
          </a:xfrm>
          <a:custGeom>
            <a:avLst/>
            <a:gdLst/>
            <a:ahLst/>
            <a:cxnLst/>
            <a:rect l="l" t="t" r="r" b="b"/>
            <a:pathLst>
              <a:path w="3199765" h="664845">
                <a:moveTo>
                  <a:pt x="3199146" y="0"/>
                </a:moveTo>
                <a:lnTo>
                  <a:pt x="0" y="66432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56100" y="3048000"/>
            <a:ext cx="22225" cy="647065"/>
          </a:xfrm>
          <a:custGeom>
            <a:avLst/>
            <a:gdLst/>
            <a:ahLst/>
            <a:cxnLst/>
            <a:rect l="l" t="t" r="r" b="b"/>
            <a:pathLst>
              <a:path w="22225" h="647064">
                <a:moveTo>
                  <a:pt x="0" y="0"/>
                </a:moveTo>
                <a:lnTo>
                  <a:pt x="21637" y="64681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02054" y="3064416"/>
            <a:ext cx="2195830" cy="648335"/>
          </a:xfrm>
          <a:custGeom>
            <a:avLst/>
            <a:gdLst/>
            <a:ahLst/>
            <a:cxnLst/>
            <a:rect l="l" t="t" r="r" b="b"/>
            <a:pathLst>
              <a:path w="2195829" h="648335">
                <a:moveTo>
                  <a:pt x="2195822" y="0"/>
                </a:moveTo>
                <a:lnTo>
                  <a:pt x="0" y="647906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89453" y="3064416"/>
            <a:ext cx="3247390" cy="648335"/>
          </a:xfrm>
          <a:custGeom>
            <a:avLst/>
            <a:gdLst/>
            <a:ahLst/>
            <a:cxnLst/>
            <a:rect l="l" t="t" r="r" b="b"/>
            <a:pathLst>
              <a:path w="3247390" h="648335">
                <a:moveTo>
                  <a:pt x="3247071" y="0"/>
                </a:moveTo>
                <a:lnTo>
                  <a:pt x="0" y="64790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64254" y="3064416"/>
            <a:ext cx="2180590" cy="648335"/>
          </a:xfrm>
          <a:custGeom>
            <a:avLst/>
            <a:gdLst/>
            <a:ahLst/>
            <a:cxnLst/>
            <a:rect l="l" t="t" r="r" b="b"/>
            <a:pathLst>
              <a:path w="2180590" h="648335">
                <a:moveTo>
                  <a:pt x="2180090" y="0"/>
                </a:moveTo>
                <a:lnTo>
                  <a:pt x="0" y="64790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56100" y="4546600"/>
            <a:ext cx="1790700" cy="619125"/>
          </a:xfrm>
          <a:custGeom>
            <a:avLst/>
            <a:gdLst/>
            <a:ahLst/>
            <a:cxnLst/>
            <a:rect l="l" t="t" r="r" b="b"/>
            <a:pathLst>
              <a:path w="1790700" h="619125">
                <a:moveTo>
                  <a:pt x="0" y="0"/>
                </a:moveTo>
                <a:lnTo>
                  <a:pt x="1790244" y="61913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86869" y="4572000"/>
            <a:ext cx="1662430" cy="611505"/>
          </a:xfrm>
          <a:custGeom>
            <a:avLst/>
            <a:gdLst/>
            <a:ahLst/>
            <a:cxnLst/>
            <a:rect l="l" t="t" r="r" b="b"/>
            <a:pathLst>
              <a:path w="1662429" h="611504">
                <a:moveTo>
                  <a:pt x="1661830" y="0"/>
                </a:moveTo>
                <a:lnTo>
                  <a:pt x="0" y="611241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49095" y="4570357"/>
            <a:ext cx="0" cy="630555"/>
          </a:xfrm>
          <a:custGeom>
            <a:avLst/>
            <a:gdLst/>
            <a:ahLst/>
            <a:cxnLst/>
            <a:rect l="l" t="t" r="r" b="b"/>
            <a:pathLst>
              <a:path h="630554">
                <a:moveTo>
                  <a:pt x="0" y="0"/>
                </a:moveTo>
                <a:lnTo>
                  <a:pt x="0" y="63039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19142" y="6041276"/>
            <a:ext cx="1832610" cy="598170"/>
          </a:xfrm>
          <a:custGeom>
            <a:avLst/>
            <a:gdLst/>
            <a:ahLst/>
            <a:cxnLst/>
            <a:rect l="l" t="t" r="r" b="b"/>
            <a:pathLst>
              <a:path w="1832610" h="598170">
                <a:moveTo>
                  <a:pt x="1832266" y="0"/>
                </a:moveTo>
                <a:lnTo>
                  <a:pt x="0" y="59765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84249" y="6028578"/>
            <a:ext cx="21590" cy="595630"/>
          </a:xfrm>
          <a:custGeom>
            <a:avLst/>
            <a:gdLst/>
            <a:ahLst/>
            <a:cxnLst/>
            <a:rect l="l" t="t" r="r" b="b"/>
            <a:pathLst>
              <a:path w="21590" h="595629">
                <a:moveTo>
                  <a:pt x="21158" y="0"/>
                </a:moveTo>
                <a:lnTo>
                  <a:pt x="0" y="595373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46782" y="6041278"/>
            <a:ext cx="1593850" cy="595630"/>
          </a:xfrm>
          <a:custGeom>
            <a:avLst/>
            <a:gdLst/>
            <a:ahLst/>
            <a:cxnLst/>
            <a:rect l="l" t="t" r="r" b="b"/>
            <a:pathLst>
              <a:path w="1593850" h="595629">
                <a:moveTo>
                  <a:pt x="1593497" y="595373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44243" y="7494686"/>
            <a:ext cx="1861185" cy="503555"/>
          </a:xfrm>
          <a:custGeom>
            <a:avLst/>
            <a:gdLst/>
            <a:ahLst/>
            <a:cxnLst/>
            <a:rect l="l" t="t" r="r" b="b"/>
            <a:pathLst>
              <a:path w="1861185" h="503554">
                <a:moveTo>
                  <a:pt x="1860699" y="0"/>
                </a:moveTo>
                <a:lnTo>
                  <a:pt x="0" y="50314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45468" y="7477176"/>
            <a:ext cx="1693545" cy="520700"/>
          </a:xfrm>
          <a:custGeom>
            <a:avLst/>
            <a:gdLst/>
            <a:ahLst/>
            <a:cxnLst/>
            <a:rect l="l" t="t" r="r" b="b"/>
            <a:pathLst>
              <a:path w="1693545" h="520700">
                <a:moveTo>
                  <a:pt x="0" y="0"/>
                </a:moveTo>
                <a:lnTo>
                  <a:pt x="1692976" y="52065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13668" y="7489876"/>
            <a:ext cx="12065" cy="478155"/>
          </a:xfrm>
          <a:custGeom>
            <a:avLst/>
            <a:gdLst/>
            <a:ahLst/>
            <a:cxnLst/>
            <a:rect l="l" t="t" r="r" b="b"/>
            <a:pathLst>
              <a:path w="12064" h="478154">
                <a:moveTo>
                  <a:pt x="0" y="0"/>
                </a:moveTo>
                <a:lnTo>
                  <a:pt x="11537" y="47760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59968" y="7489876"/>
            <a:ext cx="19685" cy="478155"/>
          </a:xfrm>
          <a:custGeom>
            <a:avLst/>
            <a:gdLst/>
            <a:ahLst/>
            <a:cxnLst/>
            <a:rect l="l" t="t" r="r" b="b"/>
            <a:pathLst>
              <a:path w="19685" h="478154">
                <a:moveTo>
                  <a:pt x="0" y="0"/>
                </a:moveTo>
                <a:lnTo>
                  <a:pt x="19084" y="477606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657067" y="7489876"/>
            <a:ext cx="19685" cy="478155"/>
          </a:xfrm>
          <a:custGeom>
            <a:avLst/>
            <a:gdLst/>
            <a:ahLst/>
            <a:cxnLst/>
            <a:rect l="l" t="t" r="r" b="b"/>
            <a:pathLst>
              <a:path w="19684" h="478154">
                <a:moveTo>
                  <a:pt x="0" y="0"/>
                </a:moveTo>
                <a:lnTo>
                  <a:pt x="19084" y="477606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41716" y="7477176"/>
            <a:ext cx="3957954" cy="525780"/>
          </a:xfrm>
          <a:custGeom>
            <a:avLst/>
            <a:gdLst/>
            <a:ahLst/>
            <a:cxnLst/>
            <a:rect l="l" t="t" r="r" b="b"/>
            <a:pathLst>
              <a:path w="3957954" h="525779">
                <a:moveTo>
                  <a:pt x="0" y="0"/>
                </a:moveTo>
                <a:lnTo>
                  <a:pt x="3957474" y="525328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13400" y="51943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032500" y="5257800"/>
            <a:ext cx="9309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29" dirty="0">
                <a:latin typeface="Arial"/>
                <a:cs typeface="Arial"/>
              </a:rPr>
              <a:t>I</a:t>
            </a:r>
            <a:r>
              <a:rPr sz="4200" spc="-555" dirty="0">
                <a:latin typeface="Arial"/>
                <a:cs typeface="Arial"/>
              </a:rPr>
              <a:t>P</a:t>
            </a:r>
            <a:r>
              <a:rPr sz="4200" spc="-250" dirty="0">
                <a:latin typeface="Arial"/>
                <a:cs typeface="Arial"/>
              </a:rPr>
              <a:t>v4</a:t>
            </a:r>
            <a:endParaRPr sz="42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785100" y="51943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204200" y="5257800"/>
            <a:ext cx="9309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29" dirty="0">
                <a:latin typeface="Arial"/>
                <a:cs typeface="Arial"/>
              </a:rPr>
              <a:t>I</a:t>
            </a:r>
            <a:r>
              <a:rPr sz="4200" spc="-555" dirty="0">
                <a:latin typeface="Arial"/>
                <a:cs typeface="Arial"/>
              </a:rPr>
              <a:t>P</a:t>
            </a:r>
            <a:r>
              <a:rPr sz="4200" spc="-250" dirty="0">
                <a:latin typeface="Arial"/>
                <a:cs typeface="Arial"/>
              </a:rPr>
              <a:t>v6</a:t>
            </a:r>
            <a:endParaRPr sz="4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771900" y="8108255"/>
            <a:ext cx="1126490" cy="638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5"/>
              </a:lnSpc>
            </a:pPr>
            <a:r>
              <a:rPr sz="4200" spc="-600" dirty="0">
                <a:latin typeface="Arial"/>
                <a:cs typeface="Arial"/>
              </a:rPr>
              <a:t>F</a:t>
            </a:r>
            <a:r>
              <a:rPr sz="4200" spc="-20" dirty="0">
                <a:latin typeface="Arial"/>
                <a:cs typeface="Arial"/>
              </a:rPr>
              <a:t>i</a:t>
            </a:r>
            <a:r>
              <a:rPr sz="4200" spc="-100" dirty="0">
                <a:latin typeface="Arial"/>
                <a:cs typeface="Arial"/>
              </a:rPr>
              <a:t>ber</a:t>
            </a:r>
            <a:endParaRPr sz="42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76900" y="8108255"/>
            <a:ext cx="1653539" cy="638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5"/>
              </a:lnSpc>
            </a:pPr>
            <a:r>
              <a:rPr sz="4200" spc="-175" dirty="0">
                <a:latin typeface="Arial"/>
                <a:cs typeface="Arial"/>
              </a:rPr>
              <a:t>Coaxial</a:t>
            </a:r>
            <a:endParaRPr sz="42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369300" y="8108255"/>
            <a:ext cx="598170" cy="638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5"/>
              </a:lnSpc>
            </a:pPr>
            <a:r>
              <a:rPr sz="4200" spc="-550" dirty="0">
                <a:latin typeface="Arial"/>
                <a:cs typeface="Arial"/>
              </a:rPr>
              <a:t>RF</a:t>
            </a:r>
            <a:endParaRPr sz="42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020300" y="8108255"/>
            <a:ext cx="1714500" cy="1233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5"/>
              </a:lnSpc>
            </a:pPr>
            <a:r>
              <a:rPr sz="4200" spc="-775" dirty="0">
                <a:latin typeface="Arial"/>
                <a:cs typeface="Arial"/>
              </a:rPr>
              <a:t>S</a:t>
            </a:r>
            <a:r>
              <a:rPr sz="4200" spc="-655" dirty="0">
                <a:latin typeface="Arial"/>
                <a:cs typeface="Arial"/>
              </a:rPr>
              <a:t>a</a:t>
            </a:r>
            <a:r>
              <a:rPr sz="4200" spc="-35" dirty="0">
                <a:latin typeface="Arial"/>
                <a:cs typeface="Arial"/>
              </a:rPr>
              <a:t>tel</a:t>
            </a:r>
            <a:r>
              <a:rPr sz="4200" spc="-20" dirty="0">
                <a:latin typeface="Arial"/>
                <a:cs typeface="Arial"/>
              </a:rPr>
              <a:t>li</a:t>
            </a:r>
            <a:r>
              <a:rPr sz="4200" spc="-50" dirty="0">
                <a:latin typeface="Arial"/>
                <a:cs typeface="Arial"/>
              </a:rPr>
              <a:t>te</a:t>
            </a:r>
            <a:endParaRPr sz="4200">
              <a:latin typeface="Arial"/>
              <a:cs typeface="Arial"/>
            </a:endParaRPr>
          </a:p>
          <a:p>
            <a:pPr marR="144145" algn="r">
              <a:lnSpc>
                <a:spcPct val="100000"/>
              </a:lnSpc>
              <a:spcBef>
                <a:spcPts val="1860"/>
              </a:spcBef>
            </a:pPr>
            <a:r>
              <a:rPr sz="2400" spc="-135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371600" y="8241903"/>
            <a:ext cx="152781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25" dirty="0">
                <a:latin typeface="Arial"/>
                <a:cs typeface="Arial"/>
              </a:rPr>
              <a:t>Twisted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Pair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9500" y="317500"/>
            <a:ext cx="575691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9" dirty="0"/>
              <a:t>Layering, </a:t>
            </a:r>
            <a:r>
              <a:rPr spc="-505" dirty="0"/>
              <a:t>Take</a:t>
            </a:r>
            <a:r>
              <a:rPr spc="-220" dirty="0"/>
              <a:t> </a:t>
            </a:r>
            <a:r>
              <a:rPr spc="-700" dirty="0"/>
              <a:t>3</a:t>
            </a:r>
          </a:p>
        </p:txBody>
      </p:sp>
      <p:sp>
        <p:nvSpPr>
          <p:cNvPr id="3" name="object 3"/>
          <p:cNvSpPr/>
          <p:nvPr/>
        </p:nvSpPr>
        <p:spPr>
          <a:xfrm>
            <a:off x="5613400" y="37211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54400" y="37211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35400" y="3784600"/>
            <a:ext cx="9975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0" dirty="0">
                <a:latin typeface="Arial"/>
                <a:cs typeface="Arial"/>
              </a:rPr>
              <a:t>TCP</a:t>
            </a:r>
            <a:endParaRPr sz="4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56300" y="3784600"/>
            <a:ext cx="343407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3264" algn="l"/>
              </a:tabLst>
            </a:pPr>
            <a:r>
              <a:rPr sz="4200" spc="-204" dirty="0">
                <a:latin typeface="Arial"/>
                <a:cs typeface="Arial"/>
              </a:rPr>
              <a:t>UDP	</a:t>
            </a:r>
            <a:r>
              <a:rPr sz="4200" spc="-170" dirty="0">
                <a:latin typeface="Arial"/>
                <a:cs typeface="Arial"/>
              </a:rPr>
              <a:t>DCCP</a:t>
            </a:r>
            <a:endParaRPr sz="4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85100" y="37211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85100" y="2209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54400" y="2209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95700" y="2273300"/>
            <a:ext cx="12801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90" dirty="0">
                <a:latin typeface="Arial"/>
                <a:cs typeface="Arial"/>
              </a:rPr>
              <a:t>S</a:t>
            </a:r>
            <a:r>
              <a:rPr sz="4200" spc="-615" dirty="0">
                <a:latin typeface="Arial"/>
                <a:cs typeface="Arial"/>
              </a:rPr>
              <a:t>M</a:t>
            </a:r>
            <a:r>
              <a:rPr sz="4200" spc="-345" dirty="0">
                <a:latin typeface="Arial"/>
                <a:cs typeface="Arial"/>
              </a:rPr>
              <a:t>TP</a:t>
            </a:r>
            <a:endParaRPr sz="4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13400" y="2209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92800" y="2273300"/>
            <a:ext cx="33216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47265" algn="l"/>
              </a:tabLst>
            </a:pPr>
            <a:r>
              <a:rPr sz="4200" spc="-85" dirty="0">
                <a:latin typeface="Arial"/>
                <a:cs typeface="Arial"/>
              </a:rPr>
              <a:t>I</a:t>
            </a:r>
            <a:r>
              <a:rPr sz="4200" spc="-260" dirty="0">
                <a:latin typeface="Arial"/>
                <a:cs typeface="Arial"/>
              </a:rPr>
              <a:t>M</a:t>
            </a:r>
            <a:r>
              <a:rPr sz="4200" spc="-335" dirty="0">
                <a:latin typeface="Arial"/>
                <a:cs typeface="Arial"/>
              </a:rPr>
              <a:t>AP</a:t>
            </a:r>
            <a:r>
              <a:rPr sz="4200" dirty="0">
                <a:latin typeface="Arial"/>
                <a:cs typeface="Arial"/>
              </a:rPr>
              <a:t>	</a:t>
            </a:r>
            <a:r>
              <a:rPr sz="4200" spc="180" dirty="0">
                <a:latin typeface="Arial"/>
                <a:cs typeface="Arial"/>
              </a:rPr>
              <a:t>D</a:t>
            </a:r>
            <a:r>
              <a:rPr sz="4200" spc="175" dirty="0">
                <a:latin typeface="Arial"/>
                <a:cs typeface="Arial"/>
              </a:rPr>
              <a:t>N</a:t>
            </a:r>
            <a:r>
              <a:rPr sz="4200" spc="-880" dirty="0">
                <a:latin typeface="Arial"/>
                <a:cs typeface="Arial"/>
              </a:rPr>
              <a:t>S</a:t>
            </a:r>
            <a:endParaRPr sz="4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75900" y="2273300"/>
            <a:ext cx="9937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90" dirty="0">
                <a:latin typeface="Arial"/>
                <a:cs typeface="Arial"/>
              </a:rPr>
              <a:t>V</a:t>
            </a:r>
            <a:r>
              <a:rPr sz="4200" spc="-20" dirty="0">
                <a:latin typeface="Arial"/>
                <a:cs typeface="Arial"/>
              </a:rPr>
              <a:t>o</a:t>
            </a:r>
            <a:r>
              <a:rPr sz="4200" spc="-390" dirty="0">
                <a:latin typeface="Arial"/>
                <a:cs typeface="Arial"/>
              </a:rPr>
              <a:t>IP</a:t>
            </a:r>
            <a:endParaRPr sz="4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994900" y="2209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73200" y="2273300"/>
            <a:ext cx="13309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75" dirty="0">
                <a:latin typeface="Arial"/>
                <a:cs typeface="Arial"/>
              </a:rPr>
              <a:t>HTTP</a:t>
            </a:r>
            <a:endParaRPr sz="4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57300" y="2209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54400" y="6654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911600" y="6718300"/>
            <a:ext cx="841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65" dirty="0">
                <a:latin typeface="Arial"/>
                <a:cs typeface="Arial"/>
              </a:rPr>
              <a:t>PPP</a:t>
            </a:r>
            <a:endParaRPr sz="4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785100" y="6654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140700" y="6718300"/>
            <a:ext cx="10655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200" dirty="0">
                <a:latin typeface="Arial"/>
                <a:cs typeface="Arial"/>
              </a:rPr>
              <a:t>Wi</a:t>
            </a:r>
            <a:r>
              <a:rPr sz="4200" spc="-600" dirty="0">
                <a:latin typeface="Arial"/>
                <a:cs typeface="Arial"/>
              </a:rPr>
              <a:t>F</a:t>
            </a:r>
            <a:r>
              <a:rPr sz="4200" spc="-15" dirty="0">
                <a:latin typeface="Arial"/>
                <a:cs typeface="Arial"/>
              </a:rPr>
              <a:t>i</a:t>
            </a:r>
            <a:endParaRPr sz="4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13400" y="6654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676900" y="6769100"/>
            <a:ext cx="1635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20" dirty="0">
                <a:latin typeface="Arial"/>
                <a:cs typeface="Arial"/>
              </a:rPr>
              <a:t>Ethernet</a:t>
            </a:r>
            <a:endParaRPr sz="3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785100" y="80010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13400" y="80010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4400" y="80010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57300" y="80010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994900" y="80010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44700" y="3048000"/>
            <a:ext cx="1825625" cy="647065"/>
          </a:xfrm>
          <a:custGeom>
            <a:avLst/>
            <a:gdLst/>
            <a:ahLst/>
            <a:cxnLst/>
            <a:rect l="l" t="t" r="r" b="b"/>
            <a:pathLst>
              <a:path w="1825625" h="647064">
                <a:moveTo>
                  <a:pt x="0" y="0"/>
                </a:moveTo>
                <a:lnTo>
                  <a:pt x="1825219" y="64681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52846" y="3048000"/>
            <a:ext cx="1924685" cy="647065"/>
          </a:xfrm>
          <a:custGeom>
            <a:avLst/>
            <a:gdLst/>
            <a:ahLst/>
            <a:cxnLst/>
            <a:rect l="l" t="t" r="r" b="b"/>
            <a:pathLst>
              <a:path w="1924685" h="647064">
                <a:moveTo>
                  <a:pt x="1924152" y="0"/>
                </a:moveTo>
                <a:lnTo>
                  <a:pt x="0" y="64681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43153" y="3048000"/>
            <a:ext cx="3199765" cy="664845"/>
          </a:xfrm>
          <a:custGeom>
            <a:avLst/>
            <a:gdLst/>
            <a:ahLst/>
            <a:cxnLst/>
            <a:rect l="l" t="t" r="r" b="b"/>
            <a:pathLst>
              <a:path w="3199765" h="664845">
                <a:moveTo>
                  <a:pt x="3199146" y="0"/>
                </a:moveTo>
                <a:lnTo>
                  <a:pt x="0" y="66432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56100" y="3048000"/>
            <a:ext cx="22225" cy="647065"/>
          </a:xfrm>
          <a:custGeom>
            <a:avLst/>
            <a:gdLst/>
            <a:ahLst/>
            <a:cxnLst/>
            <a:rect l="l" t="t" r="r" b="b"/>
            <a:pathLst>
              <a:path w="22225" h="647064">
                <a:moveTo>
                  <a:pt x="0" y="0"/>
                </a:moveTo>
                <a:lnTo>
                  <a:pt x="21637" y="64681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02054" y="3064416"/>
            <a:ext cx="2195830" cy="648335"/>
          </a:xfrm>
          <a:custGeom>
            <a:avLst/>
            <a:gdLst/>
            <a:ahLst/>
            <a:cxnLst/>
            <a:rect l="l" t="t" r="r" b="b"/>
            <a:pathLst>
              <a:path w="2195829" h="648335">
                <a:moveTo>
                  <a:pt x="2195822" y="0"/>
                </a:moveTo>
                <a:lnTo>
                  <a:pt x="0" y="647906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89453" y="3064416"/>
            <a:ext cx="3247390" cy="648335"/>
          </a:xfrm>
          <a:custGeom>
            <a:avLst/>
            <a:gdLst/>
            <a:ahLst/>
            <a:cxnLst/>
            <a:rect l="l" t="t" r="r" b="b"/>
            <a:pathLst>
              <a:path w="3247390" h="648335">
                <a:moveTo>
                  <a:pt x="3247071" y="0"/>
                </a:moveTo>
                <a:lnTo>
                  <a:pt x="0" y="64790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64254" y="3064416"/>
            <a:ext cx="2180590" cy="648335"/>
          </a:xfrm>
          <a:custGeom>
            <a:avLst/>
            <a:gdLst/>
            <a:ahLst/>
            <a:cxnLst/>
            <a:rect l="l" t="t" r="r" b="b"/>
            <a:pathLst>
              <a:path w="2180590" h="648335">
                <a:moveTo>
                  <a:pt x="2180090" y="0"/>
                </a:moveTo>
                <a:lnTo>
                  <a:pt x="0" y="64790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56100" y="4546600"/>
            <a:ext cx="1790700" cy="619125"/>
          </a:xfrm>
          <a:custGeom>
            <a:avLst/>
            <a:gdLst/>
            <a:ahLst/>
            <a:cxnLst/>
            <a:rect l="l" t="t" r="r" b="b"/>
            <a:pathLst>
              <a:path w="1790700" h="619125">
                <a:moveTo>
                  <a:pt x="0" y="0"/>
                </a:moveTo>
                <a:lnTo>
                  <a:pt x="1790244" y="61913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86869" y="4572000"/>
            <a:ext cx="1662430" cy="611505"/>
          </a:xfrm>
          <a:custGeom>
            <a:avLst/>
            <a:gdLst/>
            <a:ahLst/>
            <a:cxnLst/>
            <a:rect l="l" t="t" r="r" b="b"/>
            <a:pathLst>
              <a:path w="1662429" h="611504">
                <a:moveTo>
                  <a:pt x="1661830" y="0"/>
                </a:moveTo>
                <a:lnTo>
                  <a:pt x="0" y="611241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49095" y="4570357"/>
            <a:ext cx="0" cy="630555"/>
          </a:xfrm>
          <a:custGeom>
            <a:avLst/>
            <a:gdLst/>
            <a:ahLst/>
            <a:cxnLst/>
            <a:rect l="l" t="t" r="r" b="b"/>
            <a:pathLst>
              <a:path h="630554">
                <a:moveTo>
                  <a:pt x="0" y="0"/>
                </a:moveTo>
                <a:lnTo>
                  <a:pt x="0" y="63039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19142" y="6041276"/>
            <a:ext cx="1832610" cy="598170"/>
          </a:xfrm>
          <a:custGeom>
            <a:avLst/>
            <a:gdLst/>
            <a:ahLst/>
            <a:cxnLst/>
            <a:rect l="l" t="t" r="r" b="b"/>
            <a:pathLst>
              <a:path w="1832610" h="598170">
                <a:moveTo>
                  <a:pt x="1832266" y="0"/>
                </a:moveTo>
                <a:lnTo>
                  <a:pt x="0" y="59765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84249" y="6028578"/>
            <a:ext cx="21590" cy="595630"/>
          </a:xfrm>
          <a:custGeom>
            <a:avLst/>
            <a:gdLst/>
            <a:ahLst/>
            <a:cxnLst/>
            <a:rect l="l" t="t" r="r" b="b"/>
            <a:pathLst>
              <a:path w="21590" h="595629">
                <a:moveTo>
                  <a:pt x="21158" y="0"/>
                </a:moveTo>
                <a:lnTo>
                  <a:pt x="0" y="595373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46782" y="6041278"/>
            <a:ext cx="1593850" cy="595630"/>
          </a:xfrm>
          <a:custGeom>
            <a:avLst/>
            <a:gdLst/>
            <a:ahLst/>
            <a:cxnLst/>
            <a:rect l="l" t="t" r="r" b="b"/>
            <a:pathLst>
              <a:path w="1593850" h="595629">
                <a:moveTo>
                  <a:pt x="1593497" y="595373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44243" y="7494686"/>
            <a:ext cx="1861185" cy="503555"/>
          </a:xfrm>
          <a:custGeom>
            <a:avLst/>
            <a:gdLst/>
            <a:ahLst/>
            <a:cxnLst/>
            <a:rect l="l" t="t" r="r" b="b"/>
            <a:pathLst>
              <a:path w="1861185" h="503554">
                <a:moveTo>
                  <a:pt x="1860699" y="0"/>
                </a:moveTo>
                <a:lnTo>
                  <a:pt x="0" y="50314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45468" y="7477176"/>
            <a:ext cx="1693545" cy="520700"/>
          </a:xfrm>
          <a:custGeom>
            <a:avLst/>
            <a:gdLst/>
            <a:ahLst/>
            <a:cxnLst/>
            <a:rect l="l" t="t" r="r" b="b"/>
            <a:pathLst>
              <a:path w="1693545" h="520700">
                <a:moveTo>
                  <a:pt x="0" y="0"/>
                </a:moveTo>
                <a:lnTo>
                  <a:pt x="1692976" y="52065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13668" y="7489876"/>
            <a:ext cx="12065" cy="478155"/>
          </a:xfrm>
          <a:custGeom>
            <a:avLst/>
            <a:gdLst/>
            <a:ahLst/>
            <a:cxnLst/>
            <a:rect l="l" t="t" r="r" b="b"/>
            <a:pathLst>
              <a:path w="12064" h="478154">
                <a:moveTo>
                  <a:pt x="0" y="0"/>
                </a:moveTo>
                <a:lnTo>
                  <a:pt x="11537" y="47760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59968" y="7489876"/>
            <a:ext cx="19685" cy="478155"/>
          </a:xfrm>
          <a:custGeom>
            <a:avLst/>
            <a:gdLst/>
            <a:ahLst/>
            <a:cxnLst/>
            <a:rect l="l" t="t" r="r" b="b"/>
            <a:pathLst>
              <a:path w="19685" h="478154">
                <a:moveTo>
                  <a:pt x="0" y="0"/>
                </a:moveTo>
                <a:lnTo>
                  <a:pt x="19084" y="477606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657067" y="7489876"/>
            <a:ext cx="19685" cy="478155"/>
          </a:xfrm>
          <a:custGeom>
            <a:avLst/>
            <a:gdLst/>
            <a:ahLst/>
            <a:cxnLst/>
            <a:rect l="l" t="t" r="r" b="b"/>
            <a:pathLst>
              <a:path w="19684" h="478154">
                <a:moveTo>
                  <a:pt x="0" y="0"/>
                </a:moveTo>
                <a:lnTo>
                  <a:pt x="19084" y="477606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41716" y="7477176"/>
            <a:ext cx="3957954" cy="525780"/>
          </a:xfrm>
          <a:custGeom>
            <a:avLst/>
            <a:gdLst/>
            <a:ahLst/>
            <a:cxnLst/>
            <a:rect l="l" t="t" r="r" b="b"/>
            <a:pathLst>
              <a:path w="3957954" h="525779">
                <a:moveTo>
                  <a:pt x="0" y="0"/>
                </a:moveTo>
                <a:lnTo>
                  <a:pt x="3957474" y="525328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13400" y="51943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032500" y="5257800"/>
            <a:ext cx="9309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29" dirty="0">
                <a:latin typeface="Arial"/>
                <a:cs typeface="Arial"/>
              </a:rPr>
              <a:t>I</a:t>
            </a:r>
            <a:r>
              <a:rPr sz="4200" spc="-555" dirty="0">
                <a:latin typeface="Arial"/>
                <a:cs typeface="Arial"/>
              </a:rPr>
              <a:t>P</a:t>
            </a:r>
            <a:r>
              <a:rPr sz="4200" spc="-250" dirty="0">
                <a:latin typeface="Arial"/>
                <a:cs typeface="Arial"/>
              </a:rPr>
              <a:t>v4</a:t>
            </a:r>
            <a:endParaRPr sz="42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785100" y="51943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204200" y="5257800"/>
            <a:ext cx="9309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29" dirty="0">
                <a:latin typeface="Arial"/>
                <a:cs typeface="Arial"/>
              </a:rPr>
              <a:t>I</a:t>
            </a:r>
            <a:r>
              <a:rPr sz="4200" spc="-555" dirty="0">
                <a:latin typeface="Arial"/>
                <a:cs typeface="Arial"/>
              </a:rPr>
              <a:t>P</a:t>
            </a:r>
            <a:r>
              <a:rPr sz="4200" spc="-250" dirty="0">
                <a:latin typeface="Arial"/>
                <a:cs typeface="Arial"/>
              </a:rPr>
              <a:t>v6</a:t>
            </a:r>
            <a:endParaRPr sz="42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454400" y="51943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810000" y="5257800"/>
            <a:ext cx="10668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245" dirty="0">
                <a:latin typeface="Arial"/>
                <a:cs typeface="Arial"/>
              </a:rPr>
              <a:t>N</a:t>
            </a:r>
            <a:r>
              <a:rPr sz="4200" spc="-420" dirty="0">
                <a:latin typeface="Arial"/>
                <a:cs typeface="Arial"/>
              </a:rPr>
              <a:t>A</a:t>
            </a:r>
            <a:r>
              <a:rPr sz="4200" spc="-30" dirty="0">
                <a:latin typeface="Arial"/>
                <a:cs typeface="Arial"/>
              </a:rPr>
              <a:t>T</a:t>
            </a:r>
            <a:endParaRPr sz="42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771900" y="8108255"/>
            <a:ext cx="1126490" cy="638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5"/>
              </a:lnSpc>
            </a:pPr>
            <a:r>
              <a:rPr sz="4200" spc="-600" dirty="0">
                <a:latin typeface="Arial"/>
                <a:cs typeface="Arial"/>
              </a:rPr>
              <a:t>F</a:t>
            </a:r>
            <a:r>
              <a:rPr sz="4200" spc="-20" dirty="0">
                <a:latin typeface="Arial"/>
                <a:cs typeface="Arial"/>
              </a:rPr>
              <a:t>i</a:t>
            </a:r>
            <a:r>
              <a:rPr sz="4200" spc="-100" dirty="0">
                <a:latin typeface="Arial"/>
                <a:cs typeface="Arial"/>
              </a:rPr>
              <a:t>ber</a:t>
            </a:r>
            <a:endParaRPr sz="42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676900" y="8108255"/>
            <a:ext cx="1653539" cy="638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5"/>
              </a:lnSpc>
            </a:pPr>
            <a:r>
              <a:rPr sz="4200" spc="-175" dirty="0">
                <a:latin typeface="Arial"/>
                <a:cs typeface="Arial"/>
              </a:rPr>
              <a:t>Coaxial</a:t>
            </a:r>
            <a:endParaRPr sz="42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369300" y="8108255"/>
            <a:ext cx="598170" cy="638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5"/>
              </a:lnSpc>
            </a:pPr>
            <a:r>
              <a:rPr sz="4200" spc="-550" dirty="0">
                <a:latin typeface="Arial"/>
                <a:cs typeface="Arial"/>
              </a:rPr>
              <a:t>RF</a:t>
            </a:r>
            <a:endParaRPr sz="42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0020300" y="8108255"/>
            <a:ext cx="1714500" cy="1233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5"/>
              </a:lnSpc>
            </a:pPr>
            <a:r>
              <a:rPr sz="4200" spc="-775" dirty="0">
                <a:latin typeface="Arial"/>
                <a:cs typeface="Arial"/>
              </a:rPr>
              <a:t>S</a:t>
            </a:r>
            <a:r>
              <a:rPr sz="4200" spc="-655" dirty="0">
                <a:latin typeface="Arial"/>
                <a:cs typeface="Arial"/>
              </a:rPr>
              <a:t>a</a:t>
            </a:r>
            <a:r>
              <a:rPr sz="4200" spc="-35" dirty="0">
                <a:latin typeface="Arial"/>
                <a:cs typeface="Arial"/>
              </a:rPr>
              <a:t>tel</a:t>
            </a:r>
            <a:r>
              <a:rPr sz="4200" spc="-20" dirty="0">
                <a:latin typeface="Arial"/>
                <a:cs typeface="Arial"/>
              </a:rPr>
              <a:t>li</a:t>
            </a:r>
            <a:r>
              <a:rPr sz="4200" spc="-50" dirty="0">
                <a:latin typeface="Arial"/>
                <a:cs typeface="Arial"/>
              </a:rPr>
              <a:t>te</a:t>
            </a:r>
            <a:endParaRPr sz="4200">
              <a:latin typeface="Arial"/>
              <a:cs typeface="Arial"/>
            </a:endParaRPr>
          </a:p>
          <a:p>
            <a:pPr marR="144145" algn="r">
              <a:lnSpc>
                <a:spcPct val="100000"/>
              </a:lnSpc>
              <a:spcBef>
                <a:spcPts val="1860"/>
              </a:spcBef>
            </a:pPr>
            <a:r>
              <a:rPr sz="2400" spc="-135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371600" y="8241903"/>
            <a:ext cx="152781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25" dirty="0">
                <a:latin typeface="Arial"/>
                <a:cs typeface="Arial"/>
              </a:rPr>
              <a:t>Twisted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Pair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9500" y="317500"/>
            <a:ext cx="575691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9" dirty="0"/>
              <a:t>Layering, </a:t>
            </a:r>
            <a:r>
              <a:rPr spc="-505" dirty="0"/>
              <a:t>Take</a:t>
            </a:r>
            <a:r>
              <a:rPr spc="-220" dirty="0"/>
              <a:t> </a:t>
            </a:r>
            <a:r>
              <a:rPr spc="-700" dirty="0"/>
              <a:t>3</a:t>
            </a:r>
          </a:p>
        </p:txBody>
      </p:sp>
      <p:sp>
        <p:nvSpPr>
          <p:cNvPr id="3" name="object 3"/>
          <p:cNvSpPr/>
          <p:nvPr/>
        </p:nvSpPr>
        <p:spPr>
          <a:xfrm>
            <a:off x="5613400" y="37211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54400" y="37211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35400" y="3784600"/>
            <a:ext cx="9975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0" dirty="0">
                <a:latin typeface="Arial"/>
                <a:cs typeface="Arial"/>
              </a:rPr>
              <a:t>TCP</a:t>
            </a:r>
            <a:endParaRPr sz="4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56300" y="3784600"/>
            <a:ext cx="343407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3264" algn="l"/>
              </a:tabLst>
            </a:pPr>
            <a:r>
              <a:rPr sz="4200" spc="-204" dirty="0">
                <a:latin typeface="Arial"/>
                <a:cs typeface="Arial"/>
              </a:rPr>
              <a:t>UDP	</a:t>
            </a:r>
            <a:r>
              <a:rPr sz="4200" spc="-170" dirty="0">
                <a:latin typeface="Arial"/>
                <a:cs typeface="Arial"/>
              </a:rPr>
              <a:t>DCCP</a:t>
            </a:r>
            <a:endParaRPr sz="4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85100" y="37211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85100" y="2209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54400" y="2209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95700" y="2273300"/>
            <a:ext cx="12801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90" dirty="0">
                <a:latin typeface="Arial"/>
                <a:cs typeface="Arial"/>
              </a:rPr>
              <a:t>S</a:t>
            </a:r>
            <a:r>
              <a:rPr sz="4200" spc="-615" dirty="0">
                <a:latin typeface="Arial"/>
                <a:cs typeface="Arial"/>
              </a:rPr>
              <a:t>M</a:t>
            </a:r>
            <a:r>
              <a:rPr sz="4200" spc="-345" dirty="0">
                <a:latin typeface="Arial"/>
                <a:cs typeface="Arial"/>
              </a:rPr>
              <a:t>TP</a:t>
            </a:r>
            <a:endParaRPr sz="4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13400" y="2209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92800" y="2273300"/>
            <a:ext cx="33216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47265" algn="l"/>
              </a:tabLst>
            </a:pPr>
            <a:r>
              <a:rPr sz="4200" spc="-85" dirty="0">
                <a:latin typeface="Arial"/>
                <a:cs typeface="Arial"/>
              </a:rPr>
              <a:t>I</a:t>
            </a:r>
            <a:r>
              <a:rPr sz="4200" spc="-260" dirty="0">
                <a:latin typeface="Arial"/>
                <a:cs typeface="Arial"/>
              </a:rPr>
              <a:t>M</a:t>
            </a:r>
            <a:r>
              <a:rPr sz="4200" spc="-335" dirty="0">
                <a:latin typeface="Arial"/>
                <a:cs typeface="Arial"/>
              </a:rPr>
              <a:t>AP</a:t>
            </a:r>
            <a:r>
              <a:rPr sz="4200" dirty="0">
                <a:latin typeface="Arial"/>
                <a:cs typeface="Arial"/>
              </a:rPr>
              <a:t>	</a:t>
            </a:r>
            <a:r>
              <a:rPr sz="4200" spc="180" dirty="0">
                <a:latin typeface="Arial"/>
                <a:cs typeface="Arial"/>
              </a:rPr>
              <a:t>D</a:t>
            </a:r>
            <a:r>
              <a:rPr sz="4200" spc="175" dirty="0">
                <a:latin typeface="Arial"/>
                <a:cs typeface="Arial"/>
              </a:rPr>
              <a:t>N</a:t>
            </a:r>
            <a:r>
              <a:rPr sz="4200" spc="-880" dirty="0">
                <a:latin typeface="Arial"/>
                <a:cs typeface="Arial"/>
              </a:rPr>
              <a:t>S</a:t>
            </a:r>
            <a:endParaRPr sz="4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75900" y="2273300"/>
            <a:ext cx="9937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90" dirty="0">
                <a:latin typeface="Arial"/>
                <a:cs typeface="Arial"/>
              </a:rPr>
              <a:t>V</a:t>
            </a:r>
            <a:r>
              <a:rPr sz="4200" spc="-20" dirty="0">
                <a:latin typeface="Arial"/>
                <a:cs typeface="Arial"/>
              </a:rPr>
              <a:t>o</a:t>
            </a:r>
            <a:r>
              <a:rPr sz="4200" spc="-390" dirty="0">
                <a:latin typeface="Arial"/>
                <a:cs typeface="Arial"/>
              </a:rPr>
              <a:t>IP</a:t>
            </a:r>
            <a:endParaRPr sz="4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994900" y="2209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73200" y="2273300"/>
            <a:ext cx="13309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75" dirty="0">
                <a:latin typeface="Arial"/>
                <a:cs typeface="Arial"/>
              </a:rPr>
              <a:t>HTTP</a:t>
            </a:r>
            <a:endParaRPr sz="4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57300" y="2209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54400" y="6654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911600" y="6718300"/>
            <a:ext cx="841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65" dirty="0">
                <a:latin typeface="Arial"/>
                <a:cs typeface="Arial"/>
              </a:rPr>
              <a:t>PPP</a:t>
            </a:r>
            <a:endParaRPr sz="4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785100" y="6654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140700" y="6718300"/>
            <a:ext cx="10655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200" dirty="0">
                <a:latin typeface="Arial"/>
                <a:cs typeface="Arial"/>
              </a:rPr>
              <a:t>Wi</a:t>
            </a:r>
            <a:r>
              <a:rPr sz="4200" spc="-600" dirty="0">
                <a:latin typeface="Arial"/>
                <a:cs typeface="Arial"/>
              </a:rPr>
              <a:t>F</a:t>
            </a:r>
            <a:r>
              <a:rPr sz="4200" spc="-15" dirty="0">
                <a:latin typeface="Arial"/>
                <a:cs typeface="Arial"/>
              </a:rPr>
              <a:t>i</a:t>
            </a:r>
            <a:endParaRPr sz="4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13400" y="6654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676900" y="6769100"/>
            <a:ext cx="1635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20" dirty="0">
                <a:latin typeface="Arial"/>
                <a:cs typeface="Arial"/>
              </a:rPr>
              <a:t>Ethernet</a:t>
            </a:r>
            <a:endParaRPr sz="3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785100" y="80010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13400" y="80010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4400" y="80010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57300" y="80010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994900" y="80010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44700" y="3048000"/>
            <a:ext cx="1825625" cy="647065"/>
          </a:xfrm>
          <a:custGeom>
            <a:avLst/>
            <a:gdLst/>
            <a:ahLst/>
            <a:cxnLst/>
            <a:rect l="l" t="t" r="r" b="b"/>
            <a:pathLst>
              <a:path w="1825625" h="647064">
                <a:moveTo>
                  <a:pt x="0" y="0"/>
                </a:moveTo>
                <a:lnTo>
                  <a:pt x="1825219" y="64681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52846" y="3048000"/>
            <a:ext cx="1924685" cy="647065"/>
          </a:xfrm>
          <a:custGeom>
            <a:avLst/>
            <a:gdLst/>
            <a:ahLst/>
            <a:cxnLst/>
            <a:rect l="l" t="t" r="r" b="b"/>
            <a:pathLst>
              <a:path w="1924685" h="647064">
                <a:moveTo>
                  <a:pt x="1924152" y="0"/>
                </a:moveTo>
                <a:lnTo>
                  <a:pt x="0" y="64681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43153" y="3048000"/>
            <a:ext cx="3199765" cy="664845"/>
          </a:xfrm>
          <a:custGeom>
            <a:avLst/>
            <a:gdLst/>
            <a:ahLst/>
            <a:cxnLst/>
            <a:rect l="l" t="t" r="r" b="b"/>
            <a:pathLst>
              <a:path w="3199765" h="664845">
                <a:moveTo>
                  <a:pt x="3199146" y="0"/>
                </a:moveTo>
                <a:lnTo>
                  <a:pt x="0" y="66432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56100" y="3048000"/>
            <a:ext cx="22225" cy="647065"/>
          </a:xfrm>
          <a:custGeom>
            <a:avLst/>
            <a:gdLst/>
            <a:ahLst/>
            <a:cxnLst/>
            <a:rect l="l" t="t" r="r" b="b"/>
            <a:pathLst>
              <a:path w="22225" h="647064">
                <a:moveTo>
                  <a:pt x="0" y="0"/>
                </a:moveTo>
                <a:lnTo>
                  <a:pt x="21637" y="64681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02054" y="3064416"/>
            <a:ext cx="2195830" cy="648335"/>
          </a:xfrm>
          <a:custGeom>
            <a:avLst/>
            <a:gdLst/>
            <a:ahLst/>
            <a:cxnLst/>
            <a:rect l="l" t="t" r="r" b="b"/>
            <a:pathLst>
              <a:path w="2195829" h="648335">
                <a:moveTo>
                  <a:pt x="2195822" y="0"/>
                </a:moveTo>
                <a:lnTo>
                  <a:pt x="0" y="647906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89453" y="3064416"/>
            <a:ext cx="3247390" cy="648335"/>
          </a:xfrm>
          <a:custGeom>
            <a:avLst/>
            <a:gdLst/>
            <a:ahLst/>
            <a:cxnLst/>
            <a:rect l="l" t="t" r="r" b="b"/>
            <a:pathLst>
              <a:path w="3247390" h="648335">
                <a:moveTo>
                  <a:pt x="3247071" y="0"/>
                </a:moveTo>
                <a:lnTo>
                  <a:pt x="0" y="64790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64254" y="3064416"/>
            <a:ext cx="2180590" cy="648335"/>
          </a:xfrm>
          <a:custGeom>
            <a:avLst/>
            <a:gdLst/>
            <a:ahLst/>
            <a:cxnLst/>
            <a:rect l="l" t="t" r="r" b="b"/>
            <a:pathLst>
              <a:path w="2180590" h="648335">
                <a:moveTo>
                  <a:pt x="2180090" y="0"/>
                </a:moveTo>
                <a:lnTo>
                  <a:pt x="0" y="64790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56100" y="4546600"/>
            <a:ext cx="1790700" cy="619125"/>
          </a:xfrm>
          <a:custGeom>
            <a:avLst/>
            <a:gdLst/>
            <a:ahLst/>
            <a:cxnLst/>
            <a:rect l="l" t="t" r="r" b="b"/>
            <a:pathLst>
              <a:path w="1790700" h="619125">
                <a:moveTo>
                  <a:pt x="0" y="0"/>
                </a:moveTo>
                <a:lnTo>
                  <a:pt x="1790244" y="61913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86869" y="4572000"/>
            <a:ext cx="1662430" cy="611505"/>
          </a:xfrm>
          <a:custGeom>
            <a:avLst/>
            <a:gdLst/>
            <a:ahLst/>
            <a:cxnLst/>
            <a:rect l="l" t="t" r="r" b="b"/>
            <a:pathLst>
              <a:path w="1662429" h="611504">
                <a:moveTo>
                  <a:pt x="1661830" y="0"/>
                </a:moveTo>
                <a:lnTo>
                  <a:pt x="0" y="611241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49095" y="4570357"/>
            <a:ext cx="0" cy="630555"/>
          </a:xfrm>
          <a:custGeom>
            <a:avLst/>
            <a:gdLst/>
            <a:ahLst/>
            <a:cxnLst/>
            <a:rect l="l" t="t" r="r" b="b"/>
            <a:pathLst>
              <a:path h="630554">
                <a:moveTo>
                  <a:pt x="0" y="0"/>
                </a:moveTo>
                <a:lnTo>
                  <a:pt x="0" y="63039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19142" y="6041276"/>
            <a:ext cx="1832610" cy="598170"/>
          </a:xfrm>
          <a:custGeom>
            <a:avLst/>
            <a:gdLst/>
            <a:ahLst/>
            <a:cxnLst/>
            <a:rect l="l" t="t" r="r" b="b"/>
            <a:pathLst>
              <a:path w="1832610" h="598170">
                <a:moveTo>
                  <a:pt x="1832266" y="0"/>
                </a:moveTo>
                <a:lnTo>
                  <a:pt x="0" y="59765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84249" y="6028578"/>
            <a:ext cx="21590" cy="595630"/>
          </a:xfrm>
          <a:custGeom>
            <a:avLst/>
            <a:gdLst/>
            <a:ahLst/>
            <a:cxnLst/>
            <a:rect l="l" t="t" r="r" b="b"/>
            <a:pathLst>
              <a:path w="21590" h="595629">
                <a:moveTo>
                  <a:pt x="21158" y="0"/>
                </a:moveTo>
                <a:lnTo>
                  <a:pt x="0" y="595373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46782" y="6041278"/>
            <a:ext cx="1593850" cy="595630"/>
          </a:xfrm>
          <a:custGeom>
            <a:avLst/>
            <a:gdLst/>
            <a:ahLst/>
            <a:cxnLst/>
            <a:rect l="l" t="t" r="r" b="b"/>
            <a:pathLst>
              <a:path w="1593850" h="595629">
                <a:moveTo>
                  <a:pt x="1593497" y="595373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44243" y="7494686"/>
            <a:ext cx="1861185" cy="503555"/>
          </a:xfrm>
          <a:custGeom>
            <a:avLst/>
            <a:gdLst/>
            <a:ahLst/>
            <a:cxnLst/>
            <a:rect l="l" t="t" r="r" b="b"/>
            <a:pathLst>
              <a:path w="1861185" h="503554">
                <a:moveTo>
                  <a:pt x="1860699" y="0"/>
                </a:moveTo>
                <a:lnTo>
                  <a:pt x="0" y="50314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45468" y="7477176"/>
            <a:ext cx="1693545" cy="520700"/>
          </a:xfrm>
          <a:custGeom>
            <a:avLst/>
            <a:gdLst/>
            <a:ahLst/>
            <a:cxnLst/>
            <a:rect l="l" t="t" r="r" b="b"/>
            <a:pathLst>
              <a:path w="1693545" h="520700">
                <a:moveTo>
                  <a:pt x="0" y="0"/>
                </a:moveTo>
                <a:lnTo>
                  <a:pt x="1692976" y="52065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13668" y="7489876"/>
            <a:ext cx="12065" cy="478155"/>
          </a:xfrm>
          <a:custGeom>
            <a:avLst/>
            <a:gdLst/>
            <a:ahLst/>
            <a:cxnLst/>
            <a:rect l="l" t="t" r="r" b="b"/>
            <a:pathLst>
              <a:path w="12064" h="478154">
                <a:moveTo>
                  <a:pt x="0" y="0"/>
                </a:moveTo>
                <a:lnTo>
                  <a:pt x="11537" y="47760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59968" y="7489876"/>
            <a:ext cx="19685" cy="478155"/>
          </a:xfrm>
          <a:custGeom>
            <a:avLst/>
            <a:gdLst/>
            <a:ahLst/>
            <a:cxnLst/>
            <a:rect l="l" t="t" r="r" b="b"/>
            <a:pathLst>
              <a:path w="19685" h="478154">
                <a:moveTo>
                  <a:pt x="0" y="0"/>
                </a:moveTo>
                <a:lnTo>
                  <a:pt x="19084" y="477606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657067" y="7489876"/>
            <a:ext cx="19685" cy="478155"/>
          </a:xfrm>
          <a:custGeom>
            <a:avLst/>
            <a:gdLst/>
            <a:ahLst/>
            <a:cxnLst/>
            <a:rect l="l" t="t" r="r" b="b"/>
            <a:pathLst>
              <a:path w="19684" h="478154">
                <a:moveTo>
                  <a:pt x="0" y="0"/>
                </a:moveTo>
                <a:lnTo>
                  <a:pt x="19084" y="477606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41716" y="7477176"/>
            <a:ext cx="3957954" cy="525780"/>
          </a:xfrm>
          <a:custGeom>
            <a:avLst/>
            <a:gdLst/>
            <a:ahLst/>
            <a:cxnLst/>
            <a:rect l="l" t="t" r="r" b="b"/>
            <a:pathLst>
              <a:path w="3957954" h="525779">
                <a:moveTo>
                  <a:pt x="0" y="0"/>
                </a:moveTo>
                <a:lnTo>
                  <a:pt x="3957474" y="525328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13400" y="51943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032500" y="5257800"/>
            <a:ext cx="9309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29" dirty="0">
                <a:latin typeface="Arial"/>
                <a:cs typeface="Arial"/>
              </a:rPr>
              <a:t>I</a:t>
            </a:r>
            <a:r>
              <a:rPr sz="4200" spc="-555" dirty="0">
                <a:latin typeface="Arial"/>
                <a:cs typeface="Arial"/>
              </a:rPr>
              <a:t>P</a:t>
            </a:r>
            <a:r>
              <a:rPr sz="4200" spc="-250" dirty="0">
                <a:latin typeface="Arial"/>
                <a:cs typeface="Arial"/>
              </a:rPr>
              <a:t>v4</a:t>
            </a:r>
            <a:endParaRPr sz="42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785100" y="51943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204200" y="5257800"/>
            <a:ext cx="9309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29" dirty="0">
                <a:latin typeface="Arial"/>
                <a:cs typeface="Arial"/>
              </a:rPr>
              <a:t>I</a:t>
            </a:r>
            <a:r>
              <a:rPr sz="4200" spc="-555" dirty="0">
                <a:latin typeface="Arial"/>
                <a:cs typeface="Arial"/>
              </a:rPr>
              <a:t>P</a:t>
            </a:r>
            <a:r>
              <a:rPr sz="4200" spc="-250" dirty="0">
                <a:latin typeface="Arial"/>
                <a:cs typeface="Arial"/>
              </a:rPr>
              <a:t>v6</a:t>
            </a:r>
            <a:endParaRPr sz="42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454400" y="51943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57300" y="51943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295400" y="5257800"/>
            <a:ext cx="35814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6665" algn="l"/>
              </a:tabLst>
            </a:pPr>
            <a:r>
              <a:rPr sz="4200" spc="-130" dirty="0">
                <a:latin typeface="Arial"/>
                <a:cs typeface="Arial"/>
              </a:rPr>
              <a:t>Fi</a:t>
            </a:r>
            <a:r>
              <a:rPr sz="4200" spc="-185" dirty="0">
                <a:latin typeface="Arial"/>
                <a:cs typeface="Arial"/>
              </a:rPr>
              <a:t>r</a:t>
            </a:r>
            <a:r>
              <a:rPr sz="4200" spc="-390" dirty="0">
                <a:latin typeface="Arial"/>
                <a:cs typeface="Arial"/>
              </a:rPr>
              <a:t>e</a:t>
            </a:r>
            <a:r>
              <a:rPr sz="4200" spc="-175" dirty="0">
                <a:latin typeface="Arial"/>
                <a:cs typeface="Arial"/>
              </a:rPr>
              <a:t>wal</a:t>
            </a:r>
            <a:r>
              <a:rPr sz="4200" spc="-75" dirty="0">
                <a:latin typeface="Arial"/>
                <a:cs typeface="Arial"/>
              </a:rPr>
              <a:t>l</a:t>
            </a:r>
            <a:r>
              <a:rPr sz="4200" dirty="0">
                <a:latin typeface="Arial"/>
                <a:cs typeface="Arial"/>
              </a:rPr>
              <a:t>	</a:t>
            </a:r>
            <a:r>
              <a:rPr sz="4200" spc="245" dirty="0">
                <a:latin typeface="Arial"/>
                <a:cs typeface="Arial"/>
              </a:rPr>
              <a:t>N</a:t>
            </a:r>
            <a:r>
              <a:rPr sz="4200" spc="-420" dirty="0">
                <a:latin typeface="Arial"/>
                <a:cs typeface="Arial"/>
              </a:rPr>
              <a:t>A</a:t>
            </a:r>
            <a:r>
              <a:rPr sz="4200" spc="-30" dirty="0">
                <a:latin typeface="Arial"/>
                <a:cs typeface="Arial"/>
              </a:rPr>
              <a:t>T</a:t>
            </a:r>
            <a:endParaRPr sz="42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771900" y="8108255"/>
            <a:ext cx="1126490" cy="638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5"/>
              </a:lnSpc>
            </a:pPr>
            <a:r>
              <a:rPr sz="4200" spc="-600" dirty="0">
                <a:latin typeface="Arial"/>
                <a:cs typeface="Arial"/>
              </a:rPr>
              <a:t>F</a:t>
            </a:r>
            <a:r>
              <a:rPr sz="4200" spc="-20" dirty="0">
                <a:latin typeface="Arial"/>
                <a:cs typeface="Arial"/>
              </a:rPr>
              <a:t>i</a:t>
            </a:r>
            <a:r>
              <a:rPr sz="4200" spc="-100" dirty="0">
                <a:latin typeface="Arial"/>
                <a:cs typeface="Arial"/>
              </a:rPr>
              <a:t>ber</a:t>
            </a:r>
            <a:endParaRPr sz="42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676900" y="8108255"/>
            <a:ext cx="1653539" cy="638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5"/>
              </a:lnSpc>
            </a:pPr>
            <a:r>
              <a:rPr sz="4200" spc="-175" dirty="0">
                <a:latin typeface="Arial"/>
                <a:cs typeface="Arial"/>
              </a:rPr>
              <a:t>Coaxial</a:t>
            </a:r>
            <a:endParaRPr sz="42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369300" y="8108255"/>
            <a:ext cx="598170" cy="638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5"/>
              </a:lnSpc>
            </a:pPr>
            <a:r>
              <a:rPr sz="4200" spc="-550" dirty="0">
                <a:latin typeface="Arial"/>
                <a:cs typeface="Arial"/>
              </a:rPr>
              <a:t>RF</a:t>
            </a:r>
            <a:endParaRPr sz="42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020300" y="8108255"/>
            <a:ext cx="1714500" cy="1233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5"/>
              </a:lnSpc>
            </a:pPr>
            <a:r>
              <a:rPr sz="4200" spc="-775" dirty="0">
                <a:latin typeface="Arial"/>
                <a:cs typeface="Arial"/>
              </a:rPr>
              <a:t>S</a:t>
            </a:r>
            <a:r>
              <a:rPr sz="4200" spc="-655" dirty="0">
                <a:latin typeface="Arial"/>
                <a:cs typeface="Arial"/>
              </a:rPr>
              <a:t>a</a:t>
            </a:r>
            <a:r>
              <a:rPr sz="4200" spc="-35" dirty="0">
                <a:latin typeface="Arial"/>
                <a:cs typeface="Arial"/>
              </a:rPr>
              <a:t>tel</a:t>
            </a:r>
            <a:r>
              <a:rPr sz="4200" spc="-20" dirty="0">
                <a:latin typeface="Arial"/>
                <a:cs typeface="Arial"/>
              </a:rPr>
              <a:t>li</a:t>
            </a:r>
            <a:r>
              <a:rPr sz="4200" spc="-50" dirty="0">
                <a:latin typeface="Arial"/>
                <a:cs typeface="Arial"/>
              </a:rPr>
              <a:t>te</a:t>
            </a:r>
            <a:endParaRPr sz="4200">
              <a:latin typeface="Arial"/>
              <a:cs typeface="Arial"/>
            </a:endParaRPr>
          </a:p>
          <a:p>
            <a:pPr marR="144145" algn="r">
              <a:lnSpc>
                <a:spcPct val="100000"/>
              </a:lnSpc>
              <a:spcBef>
                <a:spcPts val="1860"/>
              </a:spcBef>
            </a:pPr>
            <a:r>
              <a:rPr sz="2400" spc="-135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371600" y="8241903"/>
            <a:ext cx="152781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25" dirty="0">
                <a:latin typeface="Arial"/>
                <a:cs typeface="Arial"/>
              </a:rPr>
              <a:t>Twisted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Pair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9500" y="317500"/>
            <a:ext cx="575691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9" dirty="0"/>
              <a:t>Layering, </a:t>
            </a:r>
            <a:r>
              <a:rPr spc="-505" dirty="0"/>
              <a:t>Take</a:t>
            </a:r>
            <a:r>
              <a:rPr spc="-220" dirty="0"/>
              <a:t> </a:t>
            </a:r>
            <a:r>
              <a:rPr spc="-700" dirty="0"/>
              <a:t>3</a:t>
            </a:r>
          </a:p>
        </p:txBody>
      </p:sp>
      <p:sp>
        <p:nvSpPr>
          <p:cNvPr id="3" name="object 3"/>
          <p:cNvSpPr/>
          <p:nvPr/>
        </p:nvSpPr>
        <p:spPr>
          <a:xfrm>
            <a:off x="5613400" y="37211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54400" y="37211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35400" y="3784600"/>
            <a:ext cx="9975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0" dirty="0">
                <a:latin typeface="Arial"/>
                <a:cs typeface="Arial"/>
              </a:rPr>
              <a:t>TCP</a:t>
            </a:r>
            <a:endParaRPr sz="4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56300" y="3784600"/>
            <a:ext cx="343407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3264" algn="l"/>
              </a:tabLst>
            </a:pPr>
            <a:r>
              <a:rPr sz="4200" spc="-204" dirty="0">
                <a:latin typeface="Arial"/>
                <a:cs typeface="Arial"/>
              </a:rPr>
              <a:t>UDP	</a:t>
            </a:r>
            <a:r>
              <a:rPr sz="4200" spc="-170" dirty="0">
                <a:latin typeface="Arial"/>
                <a:cs typeface="Arial"/>
              </a:rPr>
              <a:t>DCCP</a:t>
            </a:r>
            <a:endParaRPr sz="4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85100" y="37211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85100" y="2209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54400" y="2209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95700" y="2273300"/>
            <a:ext cx="12801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90" dirty="0">
                <a:latin typeface="Arial"/>
                <a:cs typeface="Arial"/>
              </a:rPr>
              <a:t>S</a:t>
            </a:r>
            <a:r>
              <a:rPr sz="4200" spc="-615" dirty="0">
                <a:latin typeface="Arial"/>
                <a:cs typeface="Arial"/>
              </a:rPr>
              <a:t>M</a:t>
            </a:r>
            <a:r>
              <a:rPr sz="4200" spc="-345" dirty="0">
                <a:latin typeface="Arial"/>
                <a:cs typeface="Arial"/>
              </a:rPr>
              <a:t>TP</a:t>
            </a:r>
            <a:endParaRPr sz="4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13400" y="2209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92800" y="2273300"/>
            <a:ext cx="33216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47265" algn="l"/>
              </a:tabLst>
            </a:pPr>
            <a:r>
              <a:rPr sz="4200" spc="-85" dirty="0">
                <a:latin typeface="Arial"/>
                <a:cs typeface="Arial"/>
              </a:rPr>
              <a:t>I</a:t>
            </a:r>
            <a:r>
              <a:rPr sz="4200" spc="-260" dirty="0">
                <a:latin typeface="Arial"/>
                <a:cs typeface="Arial"/>
              </a:rPr>
              <a:t>M</a:t>
            </a:r>
            <a:r>
              <a:rPr sz="4200" spc="-335" dirty="0">
                <a:latin typeface="Arial"/>
                <a:cs typeface="Arial"/>
              </a:rPr>
              <a:t>AP</a:t>
            </a:r>
            <a:r>
              <a:rPr sz="4200" dirty="0">
                <a:latin typeface="Arial"/>
                <a:cs typeface="Arial"/>
              </a:rPr>
              <a:t>	</a:t>
            </a:r>
            <a:r>
              <a:rPr sz="4200" spc="180" dirty="0">
                <a:latin typeface="Arial"/>
                <a:cs typeface="Arial"/>
              </a:rPr>
              <a:t>D</a:t>
            </a:r>
            <a:r>
              <a:rPr sz="4200" spc="175" dirty="0">
                <a:latin typeface="Arial"/>
                <a:cs typeface="Arial"/>
              </a:rPr>
              <a:t>N</a:t>
            </a:r>
            <a:r>
              <a:rPr sz="4200" spc="-880" dirty="0">
                <a:latin typeface="Arial"/>
                <a:cs typeface="Arial"/>
              </a:rPr>
              <a:t>S</a:t>
            </a:r>
            <a:endParaRPr sz="4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75900" y="2273300"/>
            <a:ext cx="9937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90" dirty="0">
                <a:latin typeface="Arial"/>
                <a:cs typeface="Arial"/>
              </a:rPr>
              <a:t>V</a:t>
            </a:r>
            <a:r>
              <a:rPr sz="4200" spc="-20" dirty="0">
                <a:latin typeface="Arial"/>
                <a:cs typeface="Arial"/>
              </a:rPr>
              <a:t>o</a:t>
            </a:r>
            <a:r>
              <a:rPr sz="4200" spc="-390" dirty="0">
                <a:latin typeface="Arial"/>
                <a:cs typeface="Arial"/>
              </a:rPr>
              <a:t>IP</a:t>
            </a:r>
            <a:endParaRPr sz="4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994900" y="2209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73200" y="2273300"/>
            <a:ext cx="13309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75" dirty="0">
                <a:latin typeface="Arial"/>
                <a:cs typeface="Arial"/>
              </a:rPr>
              <a:t>HTTP</a:t>
            </a:r>
            <a:endParaRPr sz="4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57300" y="2209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54400" y="6654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911600" y="6718300"/>
            <a:ext cx="841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65" dirty="0">
                <a:latin typeface="Arial"/>
                <a:cs typeface="Arial"/>
              </a:rPr>
              <a:t>PPP</a:t>
            </a:r>
            <a:endParaRPr sz="4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785100" y="6654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140700" y="6718300"/>
            <a:ext cx="10655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200" dirty="0">
                <a:latin typeface="Arial"/>
                <a:cs typeface="Arial"/>
              </a:rPr>
              <a:t>Wi</a:t>
            </a:r>
            <a:r>
              <a:rPr sz="4200" spc="-600" dirty="0">
                <a:latin typeface="Arial"/>
                <a:cs typeface="Arial"/>
              </a:rPr>
              <a:t>F</a:t>
            </a:r>
            <a:r>
              <a:rPr sz="4200" spc="-15" dirty="0">
                <a:latin typeface="Arial"/>
                <a:cs typeface="Arial"/>
              </a:rPr>
              <a:t>i</a:t>
            </a:r>
            <a:endParaRPr sz="4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13400" y="6654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676900" y="6769100"/>
            <a:ext cx="1635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20" dirty="0">
                <a:latin typeface="Arial"/>
                <a:cs typeface="Arial"/>
              </a:rPr>
              <a:t>Ethernet</a:t>
            </a:r>
            <a:endParaRPr sz="3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785100" y="80010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13400" y="80010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4400" y="80010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57300" y="80010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994900" y="80010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44700" y="3048000"/>
            <a:ext cx="1825625" cy="647065"/>
          </a:xfrm>
          <a:custGeom>
            <a:avLst/>
            <a:gdLst/>
            <a:ahLst/>
            <a:cxnLst/>
            <a:rect l="l" t="t" r="r" b="b"/>
            <a:pathLst>
              <a:path w="1825625" h="647064">
                <a:moveTo>
                  <a:pt x="0" y="0"/>
                </a:moveTo>
                <a:lnTo>
                  <a:pt x="1825219" y="64681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52846" y="3048000"/>
            <a:ext cx="1924685" cy="647065"/>
          </a:xfrm>
          <a:custGeom>
            <a:avLst/>
            <a:gdLst/>
            <a:ahLst/>
            <a:cxnLst/>
            <a:rect l="l" t="t" r="r" b="b"/>
            <a:pathLst>
              <a:path w="1924685" h="647064">
                <a:moveTo>
                  <a:pt x="1924152" y="0"/>
                </a:moveTo>
                <a:lnTo>
                  <a:pt x="0" y="64681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43153" y="3048000"/>
            <a:ext cx="3199765" cy="664845"/>
          </a:xfrm>
          <a:custGeom>
            <a:avLst/>
            <a:gdLst/>
            <a:ahLst/>
            <a:cxnLst/>
            <a:rect l="l" t="t" r="r" b="b"/>
            <a:pathLst>
              <a:path w="3199765" h="664845">
                <a:moveTo>
                  <a:pt x="3199146" y="0"/>
                </a:moveTo>
                <a:lnTo>
                  <a:pt x="0" y="66432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56100" y="3048000"/>
            <a:ext cx="22225" cy="647065"/>
          </a:xfrm>
          <a:custGeom>
            <a:avLst/>
            <a:gdLst/>
            <a:ahLst/>
            <a:cxnLst/>
            <a:rect l="l" t="t" r="r" b="b"/>
            <a:pathLst>
              <a:path w="22225" h="647064">
                <a:moveTo>
                  <a:pt x="0" y="0"/>
                </a:moveTo>
                <a:lnTo>
                  <a:pt x="21637" y="64681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02054" y="3064416"/>
            <a:ext cx="2195830" cy="648335"/>
          </a:xfrm>
          <a:custGeom>
            <a:avLst/>
            <a:gdLst/>
            <a:ahLst/>
            <a:cxnLst/>
            <a:rect l="l" t="t" r="r" b="b"/>
            <a:pathLst>
              <a:path w="2195829" h="648335">
                <a:moveTo>
                  <a:pt x="2195822" y="0"/>
                </a:moveTo>
                <a:lnTo>
                  <a:pt x="0" y="647906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89453" y="3064416"/>
            <a:ext cx="3247390" cy="648335"/>
          </a:xfrm>
          <a:custGeom>
            <a:avLst/>
            <a:gdLst/>
            <a:ahLst/>
            <a:cxnLst/>
            <a:rect l="l" t="t" r="r" b="b"/>
            <a:pathLst>
              <a:path w="3247390" h="648335">
                <a:moveTo>
                  <a:pt x="3247071" y="0"/>
                </a:moveTo>
                <a:lnTo>
                  <a:pt x="0" y="64790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64254" y="3064416"/>
            <a:ext cx="2180590" cy="648335"/>
          </a:xfrm>
          <a:custGeom>
            <a:avLst/>
            <a:gdLst/>
            <a:ahLst/>
            <a:cxnLst/>
            <a:rect l="l" t="t" r="r" b="b"/>
            <a:pathLst>
              <a:path w="2180590" h="648335">
                <a:moveTo>
                  <a:pt x="2180090" y="0"/>
                </a:moveTo>
                <a:lnTo>
                  <a:pt x="0" y="64790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56100" y="4546600"/>
            <a:ext cx="1790700" cy="619125"/>
          </a:xfrm>
          <a:custGeom>
            <a:avLst/>
            <a:gdLst/>
            <a:ahLst/>
            <a:cxnLst/>
            <a:rect l="l" t="t" r="r" b="b"/>
            <a:pathLst>
              <a:path w="1790700" h="619125">
                <a:moveTo>
                  <a:pt x="0" y="0"/>
                </a:moveTo>
                <a:lnTo>
                  <a:pt x="1790244" y="61913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86869" y="4572000"/>
            <a:ext cx="1662430" cy="611505"/>
          </a:xfrm>
          <a:custGeom>
            <a:avLst/>
            <a:gdLst/>
            <a:ahLst/>
            <a:cxnLst/>
            <a:rect l="l" t="t" r="r" b="b"/>
            <a:pathLst>
              <a:path w="1662429" h="611504">
                <a:moveTo>
                  <a:pt x="1661830" y="0"/>
                </a:moveTo>
                <a:lnTo>
                  <a:pt x="0" y="611241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49095" y="4570357"/>
            <a:ext cx="0" cy="630555"/>
          </a:xfrm>
          <a:custGeom>
            <a:avLst/>
            <a:gdLst/>
            <a:ahLst/>
            <a:cxnLst/>
            <a:rect l="l" t="t" r="r" b="b"/>
            <a:pathLst>
              <a:path h="630554">
                <a:moveTo>
                  <a:pt x="0" y="0"/>
                </a:moveTo>
                <a:lnTo>
                  <a:pt x="0" y="63039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19142" y="6041276"/>
            <a:ext cx="1832610" cy="598170"/>
          </a:xfrm>
          <a:custGeom>
            <a:avLst/>
            <a:gdLst/>
            <a:ahLst/>
            <a:cxnLst/>
            <a:rect l="l" t="t" r="r" b="b"/>
            <a:pathLst>
              <a:path w="1832610" h="598170">
                <a:moveTo>
                  <a:pt x="1832266" y="0"/>
                </a:moveTo>
                <a:lnTo>
                  <a:pt x="0" y="59765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84249" y="6028578"/>
            <a:ext cx="21590" cy="595630"/>
          </a:xfrm>
          <a:custGeom>
            <a:avLst/>
            <a:gdLst/>
            <a:ahLst/>
            <a:cxnLst/>
            <a:rect l="l" t="t" r="r" b="b"/>
            <a:pathLst>
              <a:path w="21590" h="595629">
                <a:moveTo>
                  <a:pt x="21158" y="0"/>
                </a:moveTo>
                <a:lnTo>
                  <a:pt x="0" y="595373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46782" y="6041278"/>
            <a:ext cx="1593850" cy="595630"/>
          </a:xfrm>
          <a:custGeom>
            <a:avLst/>
            <a:gdLst/>
            <a:ahLst/>
            <a:cxnLst/>
            <a:rect l="l" t="t" r="r" b="b"/>
            <a:pathLst>
              <a:path w="1593850" h="595629">
                <a:moveTo>
                  <a:pt x="1593497" y="595373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44243" y="7494686"/>
            <a:ext cx="1861185" cy="503555"/>
          </a:xfrm>
          <a:custGeom>
            <a:avLst/>
            <a:gdLst/>
            <a:ahLst/>
            <a:cxnLst/>
            <a:rect l="l" t="t" r="r" b="b"/>
            <a:pathLst>
              <a:path w="1861185" h="503554">
                <a:moveTo>
                  <a:pt x="1860699" y="0"/>
                </a:moveTo>
                <a:lnTo>
                  <a:pt x="0" y="50314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45468" y="7477176"/>
            <a:ext cx="1693545" cy="520700"/>
          </a:xfrm>
          <a:custGeom>
            <a:avLst/>
            <a:gdLst/>
            <a:ahLst/>
            <a:cxnLst/>
            <a:rect l="l" t="t" r="r" b="b"/>
            <a:pathLst>
              <a:path w="1693545" h="520700">
                <a:moveTo>
                  <a:pt x="0" y="0"/>
                </a:moveTo>
                <a:lnTo>
                  <a:pt x="1692976" y="52065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13668" y="7489876"/>
            <a:ext cx="12065" cy="478155"/>
          </a:xfrm>
          <a:custGeom>
            <a:avLst/>
            <a:gdLst/>
            <a:ahLst/>
            <a:cxnLst/>
            <a:rect l="l" t="t" r="r" b="b"/>
            <a:pathLst>
              <a:path w="12064" h="478154">
                <a:moveTo>
                  <a:pt x="0" y="0"/>
                </a:moveTo>
                <a:lnTo>
                  <a:pt x="11537" y="47760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59968" y="7489876"/>
            <a:ext cx="19685" cy="478155"/>
          </a:xfrm>
          <a:custGeom>
            <a:avLst/>
            <a:gdLst/>
            <a:ahLst/>
            <a:cxnLst/>
            <a:rect l="l" t="t" r="r" b="b"/>
            <a:pathLst>
              <a:path w="19685" h="478154">
                <a:moveTo>
                  <a:pt x="0" y="0"/>
                </a:moveTo>
                <a:lnTo>
                  <a:pt x="19084" y="477606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657067" y="7489876"/>
            <a:ext cx="19685" cy="478155"/>
          </a:xfrm>
          <a:custGeom>
            <a:avLst/>
            <a:gdLst/>
            <a:ahLst/>
            <a:cxnLst/>
            <a:rect l="l" t="t" r="r" b="b"/>
            <a:pathLst>
              <a:path w="19684" h="478154">
                <a:moveTo>
                  <a:pt x="0" y="0"/>
                </a:moveTo>
                <a:lnTo>
                  <a:pt x="19084" y="477606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41716" y="7477176"/>
            <a:ext cx="3957954" cy="525780"/>
          </a:xfrm>
          <a:custGeom>
            <a:avLst/>
            <a:gdLst/>
            <a:ahLst/>
            <a:cxnLst/>
            <a:rect l="l" t="t" r="r" b="b"/>
            <a:pathLst>
              <a:path w="3957954" h="525779">
                <a:moveTo>
                  <a:pt x="0" y="0"/>
                </a:moveTo>
                <a:lnTo>
                  <a:pt x="3957474" y="525328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13400" y="51943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032500" y="5257800"/>
            <a:ext cx="9309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29" dirty="0">
                <a:latin typeface="Arial"/>
                <a:cs typeface="Arial"/>
              </a:rPr>
              <a:t>I</a:t>
            </a:r>
            <a:r>
              <a:rPr sz="4200" spc="-555" dirty="0">
                <a:latin typeface="Arial"/>
                <a:cs typeface="Arial"/>
              </a:rPr>
              <a:t>P</a:t>
            </a:r>
            <a:r>
              <a:rPr sz="4200" spc="-250" dirty="0">
                <a:latin typeface="Arial"/>
                <a:cs typeface="Arial"/>
              </a:rPr>
              <a:t>v4</a:t>
            </a:r>
            <a:endParaRPr sz="42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785100" y="51943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204200" y="5257800"/>
            <a:ext cx="9309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29" dirty="0">
                <a:latin typeface="Arial"/>
                <a:cs typeface="Arial"/>
              </a:rPr>
              <a:t>I</a:t>
            </a:r>
            <a:r>
              <a:rPr sz="4200" spc="-555" dirty="0">
                <a:latin typeface="Arial"/>
                <a:cs typeface="Arial"/>
              </a:rPr>
              <a:t>P</a:t>
            </a:r>
            <a:r>
              <a:rPr sz="4200" spc="-250" dirty="0">
                <a:latin typeface="Arial"/>
                <a:cs typeface="Arial"/>
              </a:rPr>
              <a:t>v6</a:t>
            </a:r>
            <a:endParaRPr sz="42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454400" y="51943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57300" y="51943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295400" y="5257800"/>
            <a:ext cx="35814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6665" algn="l"/>
              </a:tabLst>
            </a:pPr>
            <a:r>
              <a:rPr sz="4200" spc="-130" dirty="0">
                <a:latin typeface="Arial"/>
                <a:cs typeface="Arial"/>
              </a:rPr>
              <a:t>Fi</a:t>
            </a:r>
            <a:r>
              <a:rPr sz="4200" spc="-185" dirty="0">
                <a:latin typeface="Arial"/>
                <a:cs typeface="Arial"/>
              </a:rPr>
              <a:t>r</a:t>
            </a:r>
            <a:r>
              <a:rPr sz="4200" spc="-390" dirty="0">
                <a:latin typeface="Arial"/>
                <a:cs typeface="Arial"/>
              </a:rPr>
              <a:t>e</a:t>
            </a:r>
            <a:r>
              <a:rPr sz="4200" spc="-175" dirty="0">
                <a:latin typeface="Arial"/>
                <a:cs typeface="Arial"/>
              </a:rPr>
              <a:t>wal</a:t>
            </a:r>
            <a:r>
              <a:rPr sz="4200" spc="-75" dirty="0">
                <a:latin typeface="Arial"/>
                <a:cs typeface="Arial"/>
              </a:rPr>
              <a:t>l</a:t>
            </a:r>
            <a:r>
              <a:rPr sz="4200" dirty="0">
                <a:latin typeface="Arial"/>
                <a:cs typeface="Arial"/>
              </a:rPr>
              <a:t>	</a:t>
            </a:r>
            <a:r>
              <a:rPr sz="4200" spc="245" dirty="0">
                <a:latin typeface="Arial"/>
                <a:cs typeface="Arial"/>
              </a:rPr>
              <a:t>N</a:t>
            </a:r>
            <a:r>
              <a:rPr sz="4200" spc="-420" dirty="0">
                <a:latin typeface="Arial"/>
                <a:cs typeface="Arial"/>
              </a:rPr>
              <a:t>A</a:t>
            </a:r>
            <a:r>
              <a:rPr sz="4200" spc="-30" dirty="0">
                <a:latin typeface="Arial"/>
                <a:cs typeface="Arial"/>
              </a:rPr>
              <a:t>T</a:t>
            </a:r>
            <a:endParaRPr sz="42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9994900" y="51943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0363200" y="5257800"/>
            <a:ext cx="103631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65" dirty="0">
                <a:latin typeface="Arial"/>
                <a:cs typeface="Arial"/>
              </a:rPr>
              <a:t>V</a:t>
            </a:r>
            <a:r>
              <a:rPr sz="4200" spc="-470" dirty="0">
                <a:latin typeface="Arial"/>
                <a:cs typeface="Arial"/>
              </a:rPr>
              <a:t>P</a:t>
            </a:r>
            <a:r>
              <a:rPr sz="4200" spc="245" dirty="0">
                <a:latin typeface="Arial"/>
                <a:cs typeface="Arial"/>
              </a:rPr>
              <a:t>N</a:t>
            </a:r>
            <a:endParaRPr sz="42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771900" y="8108255"/>
            <a:ext cx="1126490" cy="638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5"/>
              </a:lnSpc>
            </a:pPr>
            <a:r>
              <a:rPr sz="4200" spc="-600" dirty="0">
                <a:latin typeface="Arial"/>
                <a:cs typeface="Arial"/>
              </a:rPr>
              <a:t>F</a:t>
            </a:r>
            <a:r>
              <a:rPr sz="4200" spc="-20" dirty="0">
                <a:latin typeface="Arial"/>
                <a:cs typeface="Arial"/>
              </a:rPr>
              <a:t>i</a:t>
            </a:r>
            <a:r>
              <a:rPr sz="4200" spc="-100" dirty="0">
                <a:latin typeface="Arial"/>
                <a:cs typeface="Arial"/>
              </a:rPr>
              <a:t>ber</a:t>
            </a:r>
            <a:endParaRPr sz="42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676900" y="8108255"/>
            <a:ext cx="1653539" cy="638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5"/>
              </a:lnSpc>
            </a:pPr>
            <a:r>
              <a:rPr sz="4200" spc="-175" dirty="0">
                <a:latin typeface="Arial"/>
                <a:cs typeface="Arial"/>
              </a:rPr>
              <a:t>Coaxial</a:t>
            </a:r>
            <a:endParaRPr sz="42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369300" y="8108255"/>
            <a:ext cx="598170" cy="638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5"/>
              </a:lnSpc>
            </a:pPr>
            <a:r>
              <a:rPr sz="4200" spc="-550" dirty="0">
                <a:latin typeface="Arial"/>
                <a:cs typeface="Arial"/>
              </a:rPr>
              <a:t>RF</a:t>
            </a:r>
            <a:endParaRPr sz="42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0020300" y="8108255"/>
            <a:ext cx="1714500" cy="1233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5"/>
              </a:lnSpc>
            </a:pPr>
            <a:r>
              <a:rPr sz="4200" spc="-775" dirty="0">
                <a:latin typeface="Arial"/>
                <a:cs typeface="Arial"/>
              </a:rPr>
              <a:t>S</a:t>
            </a:r>
            <a:r>
              <a:rPr sz="4200" spc="-655" dirty="0">
                <a:latin typeface="Arial"/>
                <a:cs typeface="Arial"/>
              </a:rPr>
              <a:t>a</a:t>
            </a:r>
            <a:r>
              <a:rPr sz="4200" spc="-35" dirty="0">
                <a:latin typeface="Arial"/>
                <a:cs typeface="Arial"/>
              </a:rPr>
              <a:t>tel</a:t>
            </a:r>
            <a:r>
              <a:rPr sz="4200" spc="-20" dirty="0">
                <a:latin typeface="Arial"/>
                <a:cs typeface="Arial"/>
              </a:rPr>
              <a:t>li</a:t>
            </a:r>
            <a:r>
              <a:rPr sz="4200" spc="-50" dirty="0">
                <a:latin typeface="Arial"/>
                <a:cs typeface="Arial"/>
              </a:rPr>
              <a:t>te</a:t>
            </a:r>
            <a:endParaRPr sz="4200">
              <a:latin typeface="Arial"/>
              <a:cs typeface="Arial"/>
            </a:endParaRPr>
          </a:p>
          <a:p>
            <a:pPr marR="144145" algn="r">
              <a:lnSpc>
                <a:spcPct val="100000"/>
              </a:lnSpc>
              <a:spcBef>
                <a:spcPts val="1860"/>
              </a:spcBef>
            </a:pPr>
            <a:r>
              <a:rPr sz="2400" spc="-135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371600" y="8241903"/>
            <a:ext cx="152781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25" dirty="0">
                <a:latin typeface="Arial"/>
                <a:cs typeface="Arial"/>
              </a:rPr>
              <a:t>Twisted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Pair</a:t>
            </a:r>
            <a:endParaRPr sz="2400">
              <a:latin typeface="Arial"/>
              <a:cs typeface="Arial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9500" y="317500"/>
            <a:ext cx="575691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9" dirty="0"/>
              <a:t>Layering, </a:t>
            </a:r>
            <a:r>
              <a:rPr spc="-505" dirty="0"/>
              <a:t>Take</a:t>
            </a:r>
            <a:r>
              <a:rPr spc="-220" dirty="0"/>
              <a:t> </a:t>
            </a:r>
            <a:r>
              <a:rPr spc="-700" dirty="0"/>
              <a:t>3</a:t>
            </a:r>
          </a:p>
        </p:txBody>
      </p:sp>
      <p:sp>
        <p:nvSpPr>
          <p:cNvPr id="3" name="object 3"/>
          <p:cNvSpPr/>
          <p:nvPr/>
        </p:nvSpPr>
        <p:spPr>
          <a:xfrm>
            <a:off x="5613400" y="37211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54400" y="37211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35400" y="3784600"/>
            <a:ext cx="9975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0" dirty="0">
                <a:latin typeface="Arial"/>
                <a:cs typeface="Arial"/>
              </a:rPr>
              <a:t>TCP</a:t>
            </a:r>
            <a:endParaRPr sz="4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56300" y="3784600"/>
            <a:ext cx="343407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3264" algn="l"/>
              </a:tabLst>
            </a:pPr>
            <a:r>
              <a:rPr sz="4200" spc="-204" dirty="0">
                <a:latin typeface="Arial"/>
                <a:cs typeface="Arial"/>
              </a:rPr>
              <a:t>UDP	</a:t>
            </a:r>
            <a:r>
              <a:rPr sz="4200" spc="-170" dirty="0">
                <a:latin typeface="Arial"/>
                <a:cs typeface="Arial"/>
              </a:rPr>
              <a:t>DCCP</a:t>
            </a:r>
            <a:endParaRPr sz="4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85100" y="37211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85100" y="2209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54400" y="2209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95700" y="2273300"/>
            <a:ext cx="12801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90" dirty="0">
                <a:latin typeface="Arial"/>
                <a:cs typeface="Arial"/>
              </a:rPr>
              <a:t>S</a:t>
            </a:r>
            <a:r>
              <a:rPr sz="4200" spc="-615" dirty="0">
                <a:latin typeface="Arial"/>
                <a:cs typeface="Arial"/>
              </a:rPr>
              <a:t>M</a:t>
            </a:r>
            <a:r>
              <a:rPr sz="4200" spc="-345" dirty="0">
                <a:latin typeface="Arial"/>
                <a:cs typeface="Arial"/>
              </a:rPr>
              <a:t>TP</a:t>
            </a:r>
            <a:endParaRPr sz="4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13400" y="2209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92800" y="2273300"/>
            <a:ext cx="33216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47265" algn="l"/>
              </a:tabLst>
            </a:pPr>
            <a:r>
              <a:rPr sz="4200" spc="-85" dirty="0">
                <a:latin typeface="Arial"/>
                <a:cs typeface="Arial"/>
              </a:rPr>
              <a:t>I</a:t>
            </a:r>
            <a:r>
              <a:rPr sz="4200" spc="-260" dirty="0">
                <a:latin typeface="Arial"/>
                <a:cs typeface="Arial"/>
              </a:rPr>
              <a:t>M</a:t>
            </a:r>
            <a:r>
              <a:rPr sz="4200" spc="-335" dirty="0">
                <a:latin typeface="Arial"/>
                <a:cs typeface="Arial"/>
              </a:rPr>
              <a:t>AP</a:t>
            </a:r>
            <a:r>
              <a:rPr sz="4200" dirty="0">
                <a:latin typeface="Arial"/>
                <a:cs typeface="Arial"/>
              </a:rPr>
              <a:t>	</a:t>
            </a:r>
            <a:r>
              <a:rPr sz="4200" spc="180" dirty="0">
                <a:latin typeface="Arial"/>
                <a:cs typeface="Arial"/>
              </a:rPr>
              <a:t>D</a:t>
            </a:r>
            <a:r>
              <a:rPr sz="4200" spc="175" dirty="0">
                <a:latin typeface="Arial"/>
                <a:cs typeface="Arial"/>
              </a:rPr>
              <a:t>N</a:t>
            </a:r>
            <a:r>
              <a:rPr sz="4200" spc="-880" dirty="0">
                <a:latin typeface="Arial"/>
                <a:cs typeface="Arial"/>
              </a:rPr>
              <a:t>S</a:t>
            </a:r>
            <a:endParaRPr sz="4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75900" y="2273300"/>
            <a:ext cx="9937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90" dirty="0">
                <a:latin typeface="Arial"/>
                <a:cs typeface="Arial"/>
              </a:rPr>
              <a:t>V</a:t>
            </a:r>
            <a:r>
              <a:rPr sz="4200" spc="-20" dirty="0">
                <a:latin typeface="Arial"/>
                <a:cs typeface="Arial"/>
              </a:rPr>
              <a:t>o</a:t>
            </a:r>
            <a:r>
              <a:rPr sz="4200" spc="-390" dirty="0">
                <a:latin typeface="Arial"/>
                <a:cs typeface="Arial"/>
              </a:rPr>
              <a:t>IP</a:t>
            </a:r>
            <a:endParaRPr sz="4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994900" y="2209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73200" y="2273300"/>
            <a:ext cx="13309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75" dirty="0">
                <a:latin typeface="Arial"/>
                <a:cs typeface="Arial"/>
              </a:rPr>
              <a:t>HTTP</a:t>
            </a:r>
            <a:endParaRPr sz="4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57300" y="2209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54400" y="6654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911600" y="6718300"/>
            <a:ext cx="841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65" dirty="0">
                <a:latin typeface="Arial"/>
                <a:cs typeface="Arial"/>
              </a:rPr>
              <a:t>PPP</a:t>
            </a:r>
            <a:endParaRPr sz="4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785100" y="6654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140700" y="6718300"/>
            <a:ext cx="10655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200" dirty="0">
                <a:latin typeface="Arial"/>
                <a:cs typeface="Arial"/>
              </a:rPr>
              <a:t>Wi</a:t>
            </a:r>
            <a:r>
              <a:rPr sz="4200" spc="-600" dirty="0">
                <a:latin typeface="Arial"/>
                <a:cs typeface="Arial"/>
              </a:rPr>
              <a:t>F</a:t>
            </a:r>
            <a:r>
              <a:rPr sz="4200" spc="-15" dirty="0">
                <a:latin typeface="Arial"/>
                <a:cs typeface="Arial"/>
              </a:rPr>
              <a:t>i</a:t>
            </a:r>
            <a:endParaRPr sz="4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13400" y="66548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676900" y="6769100"/>
            <a:ext cx="1635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20" dirty="0">
                <a:latin typeface="Arial"/>
                <a:cs typeface="Arial"/>
              </a:rPr>
              <a:t>Ethernet</a:t>
            </a:r>
            <a:endParaRPr sz="3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785100" y="80010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13400" y="80010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4400" y="80010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57300" y="80010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994900" y="80010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44700" y="3048000"/>
            <a:ext cx="1825625" cy="647065"/>
          </a:xfrm>
          <a:custGeom>
            <a:avLst/>
            <a:gdLst/>
            <a:ahLst/>
            <a:cxnLst/>
            <a:rect l="l" t="t" r="r" b="b"/>
            <a:pathLst>
              <a:path w="1825625" h="647064">
                <a:moveTo>
                  <a:pt x="0" y="0"/>
                </a:moveTo>
                <a:lnTo>
                  <a:pt x="1825219" y="64681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52846" y="3048000"/>
            <a:ext cx="1924685" cy="647065"/>
          </a:xfrm>
          <a:custGeom>
            <a:avLst/>
            <a:gdLst/>
            <a:ahLst/>
            <a:cxnLst/>
            <a:rect l="l" t="t" r="r" b="b"/>
            <a:pathLst>
              <a:path w="1924685" h="647064">
                <a:moveTo>
                  <a:pt x="1924152" y="0"/>
                </a:moveTo>
                <a:lnTo>
                  <a:pt x="0" y="64681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43153" y="3048000"/>
            <a:ext cx="3199765" cy="664845"/>
          </a:xfrm>
          <a:custGeom>
            <a:avLst/>
            <a:gdLst/>
            <a:ahLst/>
            <a:cxnLst/>
            <a:rect l="l" t="t" r="r" b="b"/>
            <a:pathLst>
              <a:path w="3199765" h="664845">
                <a:moveTo>
                  <a:pt x="3199146" y="0"/>
                </a:moveTo>
                <a:lnTo>
                  <a:pt x="0" y="66432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56100" y="3048000"/>
            <a:ext cx="22225" cy="647065"/>
          </a:xfrm>
          <a:custGeom>
            <a:avLst/>
            <a:gdLst/>
            <a:ahLst/>
            <a:cxnLst/>
            <a:rect l="l" t="t" r="r" b="b"/>
            <a:pathLst>
              <a:path w="22225" h="647064">
                <a:moveTo>
                  <a:pt x="0" y="0"/>
                </a:moveTo>
                <a:lnTo>
                  <a:pt x="21637" y="64681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02054" y="3064416"/>
            <a:ext cx="2195830" cy="648335"/>
          </a:xfrm>
          <a:custGeom>
            <a:avLst/>
            <a:gdLst/>
            <a:ahLst/>
            <a:cxnLst/>
            <a:rect l="l" t="t" r="r" b="b"/>
            <a:pathLst>
              <a:path w="2195829" h="648335">
                <a:moveTo>
                  <a:pt x="2195822" y="0"/>
                </a:moveTo>
                <a:lnTo>
                  <a:pt x="0" y="647906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89453" y="3064416"/>
            <a:ext cx="3247390" cy="648335"/>
          </a:xfrm>
          <a:custGeom>
            <a:avLst/>
            <a:gdLst/>
            <a:ahLst/>
            <a:cxnLst/>
            <a:rect l="l" t="t" r="r" b="b"/>
            <a:pathLst>
              <a:path w="3247390" h="648335">
                <a:moveTo>
                  <a:pt x="3247071" y="0"/>
                </a:moveTo>
                <a:lnTo>
                  <a:pt x="0" y="64790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64254" y="3064416"/>
            <a:ext cx="2180590" cy="648335"/>
          </a:xfrm>
          <a:custGeom>
            <a:avLst/>
            <a:gdLst/>
            <a:ahLst/>
            <a:cxnLst/>
            <a:rect l="l" t="t" r="r" b="b"/>
            <a:pathLst>
              <a:path w="2180590" h="648335">
                <a:moveTo>
                  <a:pt x="2180090" y="0"/>
                </a:moveTo>
                <a:lnTo>
                  <a:pt x="0" y="64790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56100" y="4546600"/>
            <a:ext cx="1790700" cy="619125"/>
          </a:xfrm>
          <a:custGeom>
            <a:avLst/>
            <a:gdLst/>
            <a:ahLst/>
            <a:cxnLst/>
            <a:rect l="l" t="t" r="r" b="b"/>
            <a:pathLst>
              <a:path w="1790700" h="619125">
                <a:moveTo>
                  <a:pt x="0" y="0"/>
                </a:moveTo>
                <a:lnTo>
                  <a:pt x="1790244" y="61913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86869" y="4572000"/>
            <a:ext cx="1662430" cy="611505"/>
          </a:xfrm>
          <a:custGeom>
            <a:avLst/>
            <a:gdLst/>
            <a:ahLst/>
            <a:cxnLst/>
            <a:rect l="l" t="t" r="r" b="b"/>
            <a:pathLst>
              <a:path w="1662429" h="611504">
                <a:moveTo>
                  <a:pt x="1661830" y="0"/>
                </a:moveTo>
                <a:lnTo>
                  <a:pt x="0" y="611241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49095" y="4570357"/>
            <a:ext cx="0" cy="630555"/>
          </a:xfrm>
          <a:custGeom>
            <a:avLst/>
            <a:gdLst/>
            <a:ahLst/>
            <a:cxnLst/>
            <a:rect l="l" t="t" r="r" b="b"/>
            <a:pathLst>
              <a:path h="630554">
                <a:moveTo>
                  <a:pt x="0" y="0"/>
                </a:moveTo>
                <a:lnTo>
                  <a:pt x="0" y="63039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19142" y="6041276"/>
            <a:ext cx="1832610" cy="598170"/>
          </a:xfrm>
          <a:custGeom>
            <a:avLst/>
            <a:gdLst/>
            <a:ahLst/>
            <a:cxnLst/>
            <a:rect l="l" t="t" r="r" b="b"/>
            <a:pathLst>
              <a:path w="1832610" h="598170">
                <a:moveTo>
                  <a:pt x="1832266" y="0"/>
                </a:moveTo>
                <a:lnTo>
                  <a:pt x="0" y="59765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84249" y="6028578"/>
            <a:ext cx="21590" cy="595630"/>
          </a:xfrm>
          <a:custGeom>
            <a:avLst/>
            <a:gdLst/>
            <a:ahLst/>
            <a:cxnLst/>
            <a:rect l="l" t="t" r="r" b="b"/>
            <a:pathLst>
              <a:path w="21590" h="595629">
                <a:moveTo>
                  <a:pt x="21158" y="0"/>
                </a:moveTo>
                <a:lnTo>
                  <a:pt x="0" y="595373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46782" y="6041278"/>
            <a:ext cx="1593850" cy="595630"/>
          </a:xfrm>
          <a:custGeom>
            <a:avLst/>
            <a:gdLst/>
            <a:ahLst/>
            <a:cxnLst/>
            <a:rect l="l" t="t" r="r" b="b"/>
            <a:pathLst>
              <a:path w="1593850" h="595629">
                <a:moveTo>
                  <a:pt x="1593497" y="595373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44243" y="7494686"/>
            <a:ext cx="1861185" cy="503555"/>
          </a:xfrm>
          <a:custGeom>
            <a:avLst/>
            <a:gdLst/>
            <a:ahLst/>
            <a:cxnLst/>
            <a:rect l="l" t="t" r="r" b="b"/>
            <a:pathLst>
              <a:path w="1861185" h="503554">
                <a:moveTo>
                  <a:pt x="1860699" y="0"/>
                </a:moveTo>
                <a:lnTo>
                  <a:pt x="0" y="50314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45468" y="7477176"/>
            <a:ext cx="1693545" cy="520700"/>
          </a:xfrm>
          <a:custGeom>
            <a:avLst/>
            <a:gdLst/>
            <a:ahLst/>
            <a:cxnLst/>
            <a:rect l="l" t="t" r="r" b="b"/>
            <a:pathLst>
              <a:path w="1693545" h="520700">
                <a:moveTo>
                  <a:pt x="0" y="0"/>
                </a:moveTo>
                <a:lnTo>
                  <a:pt x="1692976" y="52065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13668" y="7489876"/>
            <a:ext cx="12065" cy="478155"/>
          </a:xfrm>
          <a:custGeom>
            <a:avLst/>
            <a:gdLst/>
            <a:ahLst/>
            <a:cxnLst/>
            <a:rect l="l" t="t" r="r" b="b"/>
            <a:pathLst>
              <a:path w="12064" h="478154">
                <a:moveTo>
                  <a:pt x="0" y="0"/>
                </a:moveTo>
                <a:lnTo>
                  <a:pt x="11537" y="47760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59968" y="7489876"/>
            <a:ext cx="19685" cy="478155"/>
          </a:xfrm>
          <a:custGeom>
            <a:avLst/>
            <a:gdLst/>
            <a:ahLst/>
            <a:cxnLst/>
            <a:rect l="l" t="t" r="r" b="b"/>
            <a:pathLst>
              <a:path w="19685" h="478154">
                <a:moveTo>
                  <a:pt x="0" y="0"/>
                </a:moveTo>
                <a:lnTo>
                  <a:pt x="19084" y="477606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657067" y="7489876"/>
            <a:ext cx="19685" cy="478155"/>
          </a:xfrm>
          <a:custGeom>
            <a:avLst/>
            <a:gdLst/>
            <a:ahLst/>
            <a:cxnLst/>
            <a:rect l="l" t="t" r="r" b="b"/>
            <a:pathLst>
              <a:path w="19684" h="478154">
                <a:moveTo>
                  <a:pt x="0" y="0"/>
                </a:moveTo>
                <a:lnTo>
                  <a:pt x="19084" y="477606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41716" y="7477176"/>
            <a:ext cx="3957954" cy="525780"/>
          </a:xfrm>
          <a:custGeom>
            <a:avLst/>
            <a:gdLst/>
            <a:ahLst/>
            <a:cxnLst/>
            <a:rect l="l" t="t" r="r" b="b"/>
            <a:pathLst>
              <a:path w="3957954" h="525779">
                <a:moveTo>
                  <a:pt x="0" y="0"/>
                </a:moveTo>
                <a:lnTo>
                  <a:pt x="3957474" y="525328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13400" y="51943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032500" y="5257800"/>
            <a:ext cx="9309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29" dirty="0">
                <a:latin typeface="Arial"/>
                <a:cs typeface="Arial"/>
              </a:rPr>
              <a:t>I</a:t>
            </a:r>
            <a:r>
              <a:rPr sz="4200" spc="-555" dirty="0">
                <a:latin typeface="Arial"/>
                <a:cs typeface="Arial"/>
              </a:rPr>
              <a:t>P</a:t>
            </a:r>
            <a:r>
              <a:rPr sz="4200" spc="-250" dirty="0">
                <a:latin typeface="Arial"/>
                <a:cs typeface="Arial"/>
              </a:rPr>
              <a:t>v4</a:t>
            </a:r>
            <a:endParaRPr sz="42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785100" y="51943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204200" y="5257800"/>
            <a:ext cx="9309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29" dirty="0">
                <a:latin typeface="Arial"/>
                <a:cs typeface="Arial"/>
              </a:rPr>
              <a:t>I</a:t>
            </a:r>
            <a:r>
              <a:rPr sz="4200" spc="-555" dirty="0">
                <a:latin typeface="Arial"/>
                <a:cs typeface="Arial"/>
              </a:rPr>
              <a:t>P</a:t>
            </a:r>
            <a:r>
              <a:rPr sz="4200" spc="-250" dirty="0">
                <a:latin typeface="Arial"/>
                <a:cs typeface="Arial"/>
              </a:rPr>
              <a:t>v6</a:t>
            </a:r>
            <a:endParaRPr sz="42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454400" y="51943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57300" y="51943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295400" y="5257800"/>
            <a:ext cx="35814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6665" algn="l"/>
              </a:tabLst>
            </a:pPr>
            <a:r>
              <a:rPr sz="4200" spc="-130" dirty="0">
                <a:latin typeface="Arial"/>
                <a:cs typeface="Arial"/>
              </a:rPr>
              <a:t>Fi</a:t>
            </a:r>
            <a:r>
              <a:rPr sz="4200" spc="-185" dirty="0">
                <a:latin typeface="Arial"/>
                <a:cs typeface="Arial"/>
              </a:rPr>
              <a:t>r</a:t>
            </a:r>
            <a:r>
              <a:rPr sz="4200" spc="-390" dirty="0">
                <a:latin typeface="Arial"/>
                <a:cs typeface="Arial"/>
              </a:rPr>
              <a:t>e</a:t>
            </a:r>
            <a:r>
              <a:rPr sz="4200" spc="-175" dirty="0">
                <a:latin typeface="Arial"/>
                <a:cs typeface="Arial"/>
              </a:rPr>
              <a:t>wal</a:t>
            </a:r>
            <a:r>
              <a:rPr sz="4200" spc="-75" dirty="0">
                <a:latin typeface="Arial"/>
                <a:cs typeface="Arial"/>
              </a:rPr>
              <a:t>l</a:t>
            </a:r>
            <a:r>
              <a:rPr sz="4200" dirty="0">
                <a:latin typeface="Arial"/>
                <a:cs typeface="Arial"/>
              </a:rPr>
              <a:t>	</a:t>
            </a:r>
            <a:r>
              <a:rPr sz="4200" spc="245" dirty="0">
                <a:latin typeface="Arial"/>
                <a:cs typeface="Arial"/>
              </a:rPr>
              <a:t>N</a:t>
            </a:r>
            <a:r>
              <a:rPr sz="4200" spc="-420" dirty="0">
                <a:latin typeface="Arial"/>
                <a:cs typeface="Arial"/>
              </a:rPr>
              <a:t>A</a:t>
            </a:r>
            <a:r>
              <a:rPr sz="4200" spc="-30" dirty="0">
                <a:latin typeface="Arial"/>
                <a:cs typeface="Arial"/>
              </a:rPr>
              <a:t>T</a:t>
            </a:r>
            <a:endParaRPr sz="42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9994900" y="5194300"/>
            <a:ext cx="1765300" cy="838200"/>
          </a:xfrm>
          <a:custGeom>
            <a:avLst/>
            <a:gdLst/>
            <a:ahLst/>
            <a:cxnLst/>
            <a:rect l="l" t="t" r="r" b="b"/>
            <a:pathLst>
              <a:path w="1765300" h="838200">
                <a:moveTo>
                  <a:pt x="0" y="647700"/>
                </a:move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lnTo>
                  <a:pt x="1574800" y="0"/>
                </a:lnTo>
                <a:lnTo>
                  <a:pt x="1618480" y="5031"/>
                </a:lnTo>
                <a:lnTo>
                  <a:pt x="1658577" y="19362"/>
                </a:lnTo>
                <a:lnTo>
                  <a:pt x="1693948" y="41850"/>
                </a:lnTo>
                <a:lnTo>
                  <a:pt x="1723449" y="71351"/>
                </a:lnTo>
                <a:lnTo>
                  <a:pt x="1745937" y="106722"/>
                </a:lnTo>
                <a:lnTo>
                  <a:pt x="1760268" y="146820"/>
                </a:lnTo>
                <a:lnTo>
                  <a:pt x="1765300" y="190500"/>
                </a:lnTo>
                <a:lnTo>
                  <a:pt x="1765300" y="647700"/>
                </a:lnTo>
                <a:lnTo>
                  <a:pt x="1760268" y="691379"/>
                </a:lnTo>
                <a:lnTo>
                  <a:pt x="1745937" y="731477"/>
                </a:lnTo>
                <a:lnTo>
                  <a:pt x="1723449" y="766848"/>
                </a:lnTo>
                <a:lnTo>
                  <a:pt x="1693948" y="796349"/>
                </a:lnTo>
                <a:lnTo>
                  <a:pt x="1658577" y="818837"/>
                </a:lnTo>
                <a:lnTo>
                  <a:pt x="1618480" y="833168"/>
                </a:lnTo>
                <a:lnTo>
                  <a:pt x="1574800" y="838200"/>
                </a:lnTo>
                <a:lnTo>
                  <a:pt x="190500" y="838200"/>
                </a:lnTo>
                <a:lnTo>
                  <a:pt x="146820" y="833168"/>
                </a:lnTo>
                <a:lnTo>
                  <a:pt x="106722" y="818837"/>
                </a:lnTo>
                <a:lnTo>
                  <a:pt x="71351" y="796349"/>
                </a:lnTo>
                <a:lnTo>
                  <a:pt x="41850" y="766848"/>
                </a:lnTo>
                <a:lnTo>
                  <a:pt x="19362" y="731477"/>
                </a:lnTo>
                <a:lnTo>
                  <a:pt x="5031" y="691379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0363200" y="5257800"/>
            <a:ext cx="103631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65" dirty="0">
                <a:latin typeface="Arial"/>
                <a:cs typeface="Arial"/>
              </a:rPr>
              <a:t>V</a:t>
            </a:r>
            <a:r>
              <a:rPr sz="4200" spc="-470" dirty="0">
                <a:latin typeface="Arial"/>
                <a:cs typeface="Arial"/>
              </a:rPr>
              <a:t>P</a:t>
            </a:r>
            <a:r>
              <a:rPr sz="4200" spc="245" dirty="0">
                <a:latin typeface="Arial"/>
                <a:cs typeface="Arial"/>
              </a:rPr>
              <a:t>N</a:t>
            </a:r>
            <a:endParaRPr sz="42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942644" y="4552847"/>
            <a:ext cx="2014855" cy="613410"/>
          </a:xfrm>
          <a:custGeom>
            <a:avLst/>
            <a:gdLst/>
            <a:ahLst/>
            <a:cxnLst/>
            <a:rect l="l" t="t" r="r" b="b"/>
            <a:pathLst>
              <a:path w="2014854" h="613410">
                <a:moveTo>
                  <a:pt x="2014830" y="0"/>
                </a:moveTo>
                <a:lnTo>
                  <a:pt x="0" y="612882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90343" y="4570357"/>
            <a:ext cx="3433445" cy="595630"/>
          </a:xfrm>
          <a:custGeom>
            <a:avLst/>
            <a:gdLst/>
            <a:ahLst/>
            <a:cxnLst/>
            <a:rect l="l" t="t" r="r" b="b"/>
            <a:pathLst>
              <a:path w="3433445" h="595629">
                <a:moveTo>
                  <a:pt x="3433423" y="0"/>
                </a:moveTo>
                <a:lnTo>
                  <a:pt x="0" y="595371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959350" y="4552847"/>
            <a:ext cx="4973320" cy="665480"/>
          </a:xfrm>
          <a:custGeom>
            <a:avLst/>
            <a:gdLst/>
            <a:ahLst/>
            <a:cxnLst/>
            <a:rect l="l" t="t" r="r" b="b"/>
            <a:pathLst>
              <a:path w="4973320" h="665479">
                <a:moveTo>
                  <a:pt x="4973110" y="0"/>
                </a:moveTo>
                <a:lnTo>
                  <a:pt x="0" y="66541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76950" y="4552847"/>
            <a:ext cx="20955" cy="640080"/>
          </a:xfrm>
          <a:custGeom>
            <a:avLst/>
            <a:gdLst/>
            <a:ahLst/>
            <a:cxnLst/>
            <a:rect l="l" t="t" r="r" b="b"/>
            <a:pathLst>
              <a:path w="20954" h="640079">
                <a:moveTo>
                  <a:pt x="20611" y="0"/>
                </a:moveTo>
                <a:lnTo>
                  <a:pt x="0" y="640015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18249" y="4552847"/>
            <a:ext cx="1915795" cy="640080"/>
          </a:xfrm>
          <a:custGeom>
            <a:avLst/>
            <a:gdLst/>
            <a:ahLst/>
            <a:cxnLst/>
            <a:rect l="l" t="t" r="r" b="b"/>
            <a:pathLst>
              <a:path w="1915795" h="640079">
                <a:moveTo>
                  <a:pt x="1915648" y="0"/>
                </a:moveTo>
                <a:lnTo>
                  <a:pt x="0" y="64001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737350" y="4552847"/>
            <a:ext cx="3493135" cy="640080"/>
          </a:xfrm>
          <a:custGeom>
            <a:avLst/>
            <a:gdLst/>
            <a:ahLst/>
            <a:cxnLst/>
            <a:rect l="l" t="t" r="r" b="b"/>
            <a:pathLst>
              <a:path w="3493134" h="640079">
                <a:moveTo>
                  <a:pt x="3492796" y="0"/>
                </a:moveTo>
                <a:lnTo>
                  <a:pt x="0" y="64001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741716" y="4552847"/>
            <a:ext cx="1884045" cy="630555"/>
          </a:xfrm>
          <a:custGeom>
            <a:avLst/>
            <a:gdLst/>
            <a:ahLst/>
            <a:cxnLst/>
            <a:rect l="l" t="t" r="r" b="b"/>
            <a:pathLst>
              <a:path w="1884045" h="630554">
                <a:moveTo>
                  <a:pt x="0" y="0"/>
                </a:moveTo>
                <a:lnTo>
                  <a:pt x="1883452" y="63039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018868" y="4552847"/>
            <a:ext cx="34290" cy="630555"/>
          </a:xfrm>
          <a:custGeom>
            <a:avLst/>
            <a:gdLst/>
            <a:ahLst/>
            <a:cxnLst/>
            <a:rect l="l" t="t" r="r" b="b"/>
            <a:pathLst>
              <a:path w="34290" h="630554">
                <a:moveTo>
                  <a:pt x="34293" y="0"/>
                </a:moveTo>
                <a:lnTo>
                  <a:pt x="0" y="63039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657912" y="4552847"/>
            <a:ext cx="3660140" cy="630555"/>
          </a:xfrm>
          <a:custGeom>
            <a:avLst/>
            <a:gdLst/>
            <a:ahLst/>
            <a:cxnLst/>
            <a:rect l="l" t="t" r="r" b="b"/>
            <a:pathLst>
              <a:path w="3660140" h="630554">
                <a:moveTo>
                  <a:pt x="0" y="0"/>
                </a:moveTo>
                <a:lnTo>
                  <a:pt x="3659788" y="63039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58227" y="4570357"/>
            <a:ext cx="2019935" cy="613410"/>
          </a:xfrm>
          <a:custGeom>
            <a:avLst/>
            <a:gdLst/>
            <a:ahLst/>
            <a:cxnLst/>
            <a:rect l="l" t="t" r="r" b="b"/>
            <a:pathLst>
              <a:path w="2019934" h="613410">
                <a:moveTo>
                  <a:pt x="0" y="0"/>
                </a:moveTo>
                <a:lnTo>
                  <a:pt x="2019640" y="61288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601628" y="4535336"/>
            <a:ext cx="4203065" cy="648335"/>
          </a:xfrm>
          <a:custGeom>
            <a:avLst/>
            <a:gdLst/>
            <a:ahLst/>
            <a:cxnLst/>
            <a:rect l="l" t="t" r="r" b="b"/>
            <a:pathLst>
              <a:path w="4203065" h="648335">
                <a:moveTo>
                  <a:pt x="0" y="0"/>
                </a:moveTo>
                <a:lnTo>
                  <a:pt x="4202627" y="647905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20576" y="4570357"/>
            <a:ext cx="5411470" cy="613410"/>
          </a:xfrm>
          <a:custGeom>
            <a:avLst/>
            <a:gdLst/>
            <a:ahLst/>
            <a:cxnLst/>
            <a:rect l="l" t="t" r="r" b="b"/>
            <a:pathLst>
              <a:path w="5411470" h="613410">
                <a:moveTo>
                  <a:pt x="0" y="0"/>
                </a:moveTo>
                <a:lnTo>
                  <a:pt x="5410883" y="61288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89305" y="6023766"/>
            <a:ext cx="5095875" cy="630555"/>
          </a:xfrm>
          <a:custGeom>
            <a:avLst/>
            <a:gdLst/>
            <a:ahLst/>
            <a:cxnLst/>
            <a:rect l="l" t="t" r="r" b="b"/>
            <a:pathLst>
              <a:path w="5095875" h="630554">
                <a:moveTo>
                  <a:pt x="5095687" y="630394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293934" y="6041278"/>
            <a:ext cx="3992879" cy="613410"/>
          </a:xfrm>
          <a:custGeom>
            <a:avLst/>
            <a:gdLst/>
            <a:ahLst/>
            <a:cxnLst/>
            <a:rect l="l" t="t" r="r" b="b"/>
            <a:pathLst>
              <a:path w="3992879" h="613409">
                <a:moveTo>
                  <a:pt x="3992496" y="612883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663539" y="6041277"/>
            <a:ext cx="2381885" cy="613410"/>
          </a:xfrm>
          <a:custGeom>
            <a:avLst/>
            <a:gdLst/>
            <a:ahLst/>
            <a:cxnLst/>
            <a:rect l="l" t="t" r="r" b="b"/>
            <a:pathLst>
              <a:path w="2381885" h="613409">
                <a:moveTo>
                  <a:pt x="2381490" y="612883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903066" y="6023766"/>
            <a:ext cx="3975100" cy="613410"/>
          </a:xfrm>
          <a:custGeom>
            <a:avLst/>
            <a:gdLst/>
            <a:ahLst/>
            <a:cxnLst/>
            <a:rect l="l" t="t" r="r" b="b"/>
            <a:pathLst>
              <a:path w="3975100" h="613409">
                <a:moveTo>
                  <a:pt x="3974985" y="612883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325205" y="6041277"/>
            <a:ext cx="2031364" cy="613410"/>
          </a:xfrm>
          <a:custGeom>
            <a:avLst/>
            <a:gdLst/>
            <a:ahLst/>
            <a:cxnLst/>
            <a:rect l="l" t="t" r="r" b="b"/>
            <a:pathLst>
              <a:path w="2031364" h="613409">
                <a:moveTo>
                  <a:pt x="2031270" y="612883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097561" y="6023767"/>
            <a:ext cx="17780" cy="630555"/>
          </a:xfrm>
          <a:custGeom>
            <a:avLst/>
            <a:gdLst/>
            <a:ahLst/>
            <a:cxnLst/>
            <a:rect l="l" t="t" r="r" b="b"/>
            <a:pathLst>
              <a:path w="17779" h="630554">
                <a:moveTo>
                  <a:pt x="17511" y="630394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878051" y="6058789"/>
            <a:ext cx="140335" cy="560705"/>
          </a:xfrm>
          <a:custGeom>
            <a:avLst/>
            <a:gdLst/>
            <a:ahLst/>
            <a:cxnLst/>
            <a:rect l="l" t="t" r="r" b="b"/>
            <a:pathLst>
              <a:path w="140334" h="560704">
                <a:moveTo>
                  <a:pt x="140087" y="56035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619139" y="6023767"/>
            <a:ext cx="1996439" cy="630555"/>
          </a:xfrm>
          <a:custGeom>
            <a:avLst/>
            <a:gdLst/>
            <a:ahLst/>
            <a:cxnLst/>
            <a:rect l="l" t="t" r="r" b="b"/>
            <a:pathLst>
              <a:path w="1996440" h="630554">
                <a:moveTo>
                  <a:pt x="0" y="630394"/>
                </a:moveTo>
                <a:lnTo>
                  <a:pt x="199624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815511" y="6041276"/>
            <a:ext cx="3607435" cy="595630"/>
          </a:xfrm>
          <a:custGeom>
            <a:avLst/>
            <a:gdLst/>
            <a:ahLst/>
            <a:cxnLst/>
            <a:rect l="l" t="t" r="r" b="b"/>
            <a:pathLst>
              <a:path w="3607434" h="595629">
                <a:moveTo>
                  <a:pt x="0" y="595373"/>
                </a:moveTo>
                <a:lnTo>
                  <a:pt x="3607255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185117" y="6006255"/>
            <a:ext cx="5866765" cy="630555"/>
          </a:xfrm>
          <a:custGeom>
            <a:avLst/>
            <a:gdLst/>
            <a:ahLst/>
            <a:cxnLst/>
            <a:rect l="l" t="t" r="r" b="b"/>
            <a:pathLst>
              <a:path w="5866765" h="630554">
                <a:moveTo>
                  <a:pt x="0" y="630394"/>
                </a:moveTo>
                <a:lnTo>
                  <a:pt x="5866167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04380" y="6041277"/>
            <a:ext cx="3625215" cy="595630"/>
          </a:xfrm>
          <a:custGeom>
            <a:avLst/>
            <a:gdLst/>
            <a:ahLst/>
            <a:cxnLst/>
            <a:rect l="l" t="t" r="r" b="b"/>
            <a:pathLst>
              <a:path w="3625215" h="595629">
                <a:moveTo>
                  <a:pt x="0" y="595372"/>
                </a:moveTo>
                <a:lnTo>
                  <a:pt x="362476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420891" y="6041277"/>
            <a:ext cx="1821180" cy="595630"/>
          </a:xfrm>
          <a:custGeom>
            <a:avLst/>
            <a:gdLst/>
            <a:ahLst/>
            <a:cxnLst/>
            <a:rect l="l" t="t" r="r" b="b"/>
            <a:pathLst>
              <a:path w="1821179" h="595629">
                <a:moveTo>
                  <a:pt x="0" y="595372"/>
                </a:moveTo>
                <a:lnTo>
                  <a:pt x="1821138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3771900" y="8108255"/>
            <a:ext cx="1126490" cy="638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5"/>
              </a:lnSpc>
            </a:pPr>
            <a:r>
              <a:rPr sz="4200" spc="-600" dirty="0">
                <a:latin typeface="Arial"/>
                <a:cs typeface="Arial"/>
              </a:rPr>
              <a:t>F</a:t>
            </a:r>
            <a:r>
              <a:rPr sz="4200" spc="-20" dirty="0">
                <a:latin typeface="Arial"/>
                <a:cs typeface="Arial"/>
              </a:rPr>
              <a:t>i</a:t>
            </a:r>
            <a:r>
              <a:rPr sz="4200" spc="-100" dirty="0">
                <a:latin typeface="Arial"/>
                <a:cs typeface="Arial"/>
              </a:rPr>
              <a:t>ber</a:t>
            </a:r>
            <a:endParaRPr sz="42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676900" y="8108255"/>
            <a:ext cx="1653539" cy="638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5"/>
              </a:lnSpc>
            </a:pPr>
            <a:r>
              <a:rPr sz="4200" spc="-175" dirty="0">
                <a:latin typeface="Arial"/>
                <a:cs typeface="Arial"/>
              </a:rPr>
              <a:t>Coaxial</a:t>
            </a:r>
            <a:endParaRPr sz="42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8369300" y="8108255"/>
            <a:ext cx="598170" cy="638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5"/>
              </a:lnSpc>
            </a:pPr>
            <a:r>
              <a:rPr sz="4200" spc="-550" dirty="0">
                <a:latin typeface="Arial"/>
                <a:cs typeface="Arial"/>
              </a:rPr>
              <a:t>RF</a:t>
            </a:r>
            <a:endParaRPr sz="42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0020300" y="8108255"/>
            <a:ext cx="1714500" cy="1233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5"/>
              </a:lnSpc>
            </a:pPr>
            <a:r>
              <a:rPr sz="4200" spc="-775" dirty="0">
                <a:latin typeface="Arial"/>
                <a:cs typeface="Arial"/>
              </a:rPr>
              <a:t>S</a:t>
            </a:r>
            <a:r>
              <a:rPr sz="4200" spc="-655" dirty="0">
                <a:latin typeface="Arial"/>
                <a:cs typeface="Arial"/>
              </a:rPr>
              <a:t>a</a:t>
            </a:r>
            <a:r>
              <a:rPr sz="4200" spc="-35" dirty="0">
                <a:latin typeface="Arial"/>
                <a:cs typeface="Arial"/>
              </a:rPr>
              <a:t>tel</a:t>
            </a:r>
            <a:r>
              <a:rPr sz="4200" spc="-20" dirty="0">
                <a:latin typeface="Arial"/>
                <a:cs typeface="Arial"/>
              </a:rPr>
              <a:t>li</a:t>
            </a:r>
            <a:r>
              <a:rPr sz="4200" spc="-50" dirty="0">
                <a:latin typeface="Arial"/>
                <a:cs typeface="Arial"/>
              </a:rPr>
              <a:t>te</a:t>
            </a:r>
            <a:endParaRPr sz="4200">
              <a:latin typeface="Arial"/>
              <a:cs typeface="Arial"/>
            </a:endParaRPr>
          </a:p>
          <a:p>
            <a:pPr marR="144145" algn="r">
              <a:lnSpc>
                <a:spcPct val="100000"/>
              </a:lnSpc>
              <a:spcBef>
                <a:spcPts val="1860"/>
              </a:spcBef>
            </a:pPr>
            <a:r>
              <a:rPr sz="2400" spc="-135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371600" y="8241903"/>
            <a:ext cx="152781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25" dirty="0">
                <a:latin typeface="Arial"/>
                <a:cs typeface="Arial"/>
              </a:rPr>
              <a:t>Twisted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Pair</a:t>
            </a:r>
            <a:endParaRPr sz="2400">
              <a:latin typeface="Arial"/>
              <a:cs typeface="Arial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7900" y="355600"/>
            <a:ext cx="342582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/>
              <a:t>Protocols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7900" y="355600"/>
            <a:ext cx="342582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/>
              <a:t>Protocols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0100" y="4914900"/>
            <a:ext cx="420751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584200" algn="l"/>
                <a:tab pos="2254250" algn="l"/>
              </a:tabLst>
            </a:pPr>
            <a:r>
              <a:rPr sz="3800" spc="-35" dirty="0">
                <a:latin typeface="Arial"/>
                <a:cs typeface="Arial"/>
              </a:rPr>
              <a:t>What</a:t>
            </a:r>
            <a:r>
              <a:rPr sz="3800" dirty="0">
                <a:latin typeface="Arial"/>
                <a:cs typeface="Arial"/>
              </a:rPr>
              <a:t> </a:t>
            </a:r>
            <a:r>
              <a:rPr sz="3800" spc="-229" dirty="0">
                <a:latin typeface="Arial"/>
                <a:cs typeface="Arial"/>
              </a:rPr>
              <a:t>is	</a:t>
            </a:r>
            <a:r>
              <a:rPr sz="3800" spc="-495" dirty="0">
                <a:latin typeface="Arial"/>
                <a:cs typeface="Arial"/>
              </a:rPr>
              <a:t>a</a:t>
            </a:r>
            <a:r>
              <a:rPr sz="3800" spc="-85" dirty="0">
                <a:latin typeface="Arial"/>
                <a:cs typeface="Arial"/>
              </a:rPr>
              <a:t> </a:t>
            </a:r>
            <a:r>
              <a:rPr sz="3800" i="1" spc="-265" dirty="0">
                <a:latin typeface="Calibri"/>
                <a:cs typeface="Calibri"/>
              </a:rPr>
              <a:t>protocol</a:t>
            </a:r>
            <a:r>
              <a:rPr sz="3800" spc="-265" dirty="0">
                <a:latin typeface="Arial"/>
                <a:cs typeface="Arial"/>
              </a:rPr>
              <a:t>?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9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2500" y="355600"/>
            <a:ext cx="60134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/>
              <a:t>Protocols</a:t>
            </a:r>
            <a:r>
              <a:rPr spc="-160" dirty="0"/>
              <a:t> </a:t>
            </a:r>
            <a:r>
              <a:rPr spc="-475" dirty="0"/>
              <a:t>(cont.)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Layering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57500" y="2247900"/>
          <a:ext cx="3877945" cy="52196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7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43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3600" spc="-105" dirty="0">
                          <a:latin typeface="Arial"/>
                          <a:cs typeface="Arial"/>
                        </a:rPr>
                        <a:t>Application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39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3600" spc="-120" dirty="0">
                          <a:latin typeface="Arial"/>
                          <a:cs typeface="Arial"/>
                        </a:rPr>
                        <a:t>Transport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260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394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3600" spc="25" dirty="0">
                          <a:latin typeface="Arial"/>
                          <a:cs typeface="Arial"/>
                        </a:rPr>
                        <a:t>Network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235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3939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sz="3600" spc="-16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3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135" dirty="0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209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393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600" spc="-285" dirty="0">
                          <a:latin typeface="Arial"/>
                          <a:cs typeface="Arial"/>
                        </a:rPr>
                        <a:t>Physical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311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9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2500" y="355600"/>
            <a:ext cx="60134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/>
              <a:t>Protocols</a:t>
            </a:r>
            <a:r>
              <a:rPr spc="-160" dirty="0"/>
              <a:t> </a:t>
            </a:r>
            <a:r>
              <a:rPr spc="-47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0100" y="1714500"/>
            <a:ext cx="4110354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584200" algn="l"/>
                <a:tab pos="3038475" algn="l"/>
                <a:tab pos="3463925" algn="l"/>
              </a:tabLst>
            </a:pPr>
            <a:r>
              <a:rPr sz="3800" spc="355" dirty="0">
                <a:latin typeface="Arial"/>
                <a:cs typeface="Arial"/>
              </a:rPr>
              <a:t>“</a:t>
            </a:r>
            <a:r>
              <a:rPr sz="3800" spc="-125" dirty="0">
                <a:latin typeface="Arial"/>
                <a:cs typeface="Arial"/>
              </a:rPr>
              <a:t>Wh</a:t>
            </a:r>
            <a:r>
              <a:rPr sz="3800" spc="-95" dirty="0">
                <a:latin typeface="Arial"/>
                <a:cs typeface="Arial"/>
              </a:rPr>
              <a:t>a</a:t>
            </a:r>
            <a:r>
              <a:rPr sz="3800" spc="204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95" dirty="0">
                <a:latin typeface="Arial"/>
                <a:cs typeface="Arial"/>
              </a:rPr>
              <a:t>ti</a:t>
            </a:r>
            <a:r>
              <a:rPr sz="3800" spc="-265" dirty="0">
                <a:latin typeface="Arial"/>
                <a:cs typeface="Arial"/>
              </a:rPr>
              <a:t>me</a:t>
            </a:r>
            <a:r>
              <a:rPr sz="3800" dirty="0">
                <a:latin typeface="Arial"/>
                <a:cs typeface="Arial"/>
              </a:rPr>
              <a:t>	</a:t>
            </a:r>
            <a:r>
              <a:rPr sz="3800" spc="-20" dirty="0">
                <a:latin typeface="Arial"/>
                <a:cs typeface="Arial"/>
              </a:rPr>
              <a:t>i</a:t>
            </a:r>
            <a:r>
              <a:rPr sz="3800" spc="-440" dirty="0">
                <a:latin typeface="Arial"/>
                <a:cs typeface="Arial"/>
              </a:rPr>
              <a:t>s</a:t>
            </a:r>
            <a:r>
              <a:rPr sz="3800" dirty="0">
                <a:latin typeface="Arial"/>
                <a:cs typeface="Arial"/>
              </a:rPr>
              <a:t>	</a:t>
            </a:r>
            <a:r>
              <a:rPr sz="3800" spc="-20" dirty="0">
                <a:latin typeface="Arial"/>
                <a:cs typeface="Arial"/>
              </a:rPr>
              <a:t>i</a:t>
            </a:r>
            <a:r>
              <a:rPr sz="3800" spc="-95" dirty="0">
                <a:latin typeface="Arial"/>
                <a:cs typeface="Arial"/>
              </a:rPr>
              <a:t>t?”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9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2500" y="355600"/>
            <a:ext cx="60134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/>
              <a:t>Protocols</a:t>
            </a:r>
            <a:r>
              <a:rPr spc="-160" dirty="0"/>
              <a:t> </a:t>
            </a:r>
            <a:r>
              <a:rPr spc="-47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0100" y="1714500"/>
            <a:ext cx="4110354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584200" algn="l"/>
                <a:tab pos="3038475" algn="l"/>
                <a:tab pos="3463925" algn="l"/>
              </a:tabLst>
            </a:pPr>
            <a:r>
              <a:rPr sz="3800" spc="355" dirty="0">
                <a:latin typeface="Arial"/>
                <a:cs typeface="Arial"/>
              </a:rPr>
              <a:t>“</a:t>
            </a:r>
            <a:r>
              <a:rPr sz="3800" spc="-125" dirty="0">
                <a:latin typeface="Arial"/>
                <a:cs typeface="Arial"/>
              </a:rPr>
              <a:t>Wh</a:t>
            </a:r>
            <a:r>
              <a:rPr sz="3800" spc="-95" dirty="0">
                <a:latin typeface="Arial"/>
                <a:cs typeface="Arial"/>
              </a:rPr>
              <a:t>a</a:t>
            </a:r>
            <a:r>
              <a:rPr sz="3800" spc="204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95" dirty="0">
                <a:latin typeface="Arial"/>
                <a:cs typeface="Arial"/>
              </a:rPr>
              <a:t>ti</a:t>
            </a:r>
            <a:r>
              <a:rPr sz="3800" spc="-265" dirty="0">
                <a:latin typeface="Arial"/>
                <a:cs typeface="Arial"/>
              </a:rPr>
              <a:t>me</a:t>
            </a:r>
            <a:r>
              <a:rPr sz="3800" dirty="0">
                <a:latin typeface="Arial"/>
                <a:cs typeface="Arial"/>
              </a:rPr>
              <a:t>	</a:t>
            </a:r>
            <a:r>
              <a:rPr sz="3800" spc="-20" dirty="0">
                <a:latin typeface="Arial"/>
                <a:cs typeface="Arial"/>
              </a:rPr>
              <a:t>i</a:t>
            </a:r>
            <a:r>
              <a:rPr sz="3800" spc="-440" dirty="0">
                <a:latin typeface="Arial"/>
                <a:cs typeface="Arial"/>
              </a:rPr>
              <a:t>s</a:t>
            </a:r>
            <a:r>
              <a:rPr sz="3800" dirty="0">
                <a:latin typeface="Arial"/>
                <a:cs typeface="Arial"/>
              </a:rPr>
              <a:t>	</a:t>
            </a:r>
            <a:r>
              <a:rPr sz="3800" spc="-20" dirty="0">
                <a:latin typeface="Arial"/>
                <a:cs typeface="Arial"/>
              </a:rPr>
              <a:t>i</a:t>
            </a:r>
            <a:r>
              <a:rPr sz="3800" spc="-95" dirty="0">
                <a:latin typeface="Arial"/>
                <a:cs typeface="Arial"/>
              </a:rPr>
              <a:t>t?”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9200" y="2019554"/>
            <a:ext cx="1889760" cy="1016000"/>
          </a:xfrm>
          <a:prstGeom prst="rect">
            <a:avLst/>
          </a:prstGeom>
        </p:spPr>
        <p:txBody>
          <a:bodyPr vert="horz" wrap="square" lIns="0" tIns="354965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2795"/>
              </a:spcBef>
              <a:buSzPct val="171052"/>
              <a:buChar char="•"/>
              <a:tabLst>
                <a:tab pos="609600" algn="l"/>
              </a:tabLst>
            </a:pPr>
            <a:r>
              <a:rPr sz="3800" spc="-30" dirty="0">
                <a:latin typeface="Arial"/>
                <a:cs typeface="Arial"/>
              </a:rPr>
              <a:t>“2:23”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9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2500" y="355600"/>
            <a:ext cx="60134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/>
              <a:t>Protocols</a:t>
            </a:r>
            <a:r>
              <a:rPr spc="-160" dirty="0"/>
              <a:t> </a:t>
            </a:r>
            <a:r>
              <a:rPr spc="-47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0100" y="1714500"/>
            <a:ext cx="4110354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584200" algn="l"/>
                <a:tab pos="3038475" algn="l"/>
                <a:tab pos="3463925" algn="l"/>
              </a:tabLst>
            </a:pPr>
            <a:r>
              <a:rPr sz="3800" spc="355" dirty="0">
                <a:latin typeface="Arial"/>
                <a:cs typeface="Arial"/>
              </a:rPr>
              <a:t>“</a:t>
            </a:r>
            <a:r>
              <a:rPr sz="3800" spc="-125" dirty="0">
                <a:latin typeface="Arial"/>
                <a:cs typeface="Arial"/>
              </a:rPr>
              <a:t>Wh</a:t>
            </a:r>
            <a:r>
              <a:rPr sz="3800" spc="-95" dirty="0">
                <a:latin typeface="Arial"/>
                <a:cs typeface="Arial"/>
              </a:rPr>
              <a:t>a</a:t>
            </a:r>
            <a:r>
              <a:rPr sz="3800" spc="204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95" dirty="0">
                <a:latin typeface="Arial"/>
                <a:cs typeface="Arial"/>
              </a:rPr>
              <a:t>ti</a:t>
            </a:r>
            <a:r>
              <a:rPr sz="3800" spc="-265" dirty="0">
                <a:latin typeface="Arial"/>
                <a:cs typeface="Arial"/>
              </a:rPr>
              <a:t>me</a:t>
            </a:r>
            <a:r>
              <a:rPr sz="3800" dirty="0">
                <a:latin typeface="Arial"/>
                <a:cs typeface="Arial"/>
              </a:rPr>
              <a:t>	</a:t>
            </a:r>
            <a:r>
              <a:rPr sz="3800" spc="-20" dirty="0">
                <a:latin typeface="Arial"/>
                <a:cs typeface="Arial"/>
              </a:rPr>
              <a:t>i</a:t>
            </a:r>
            <a:r>
              <a:rPr sz="3800" spc="-440" dirty="0">
                <a:latin typeface="Arial"/>
                <a:cs typeface="Arial"/>
              </a:rPr>
              <a:t>s</a:t>
            </a:r>
            <a:r>
              <a:rPr sz="3800" dirty="0">
                <a:latin typeface="Arial"/>
                <a:cs typeface="Arial"/>
              </a:rPr>
              <a:t>	</a:t>
            </a:r>
            <a:r>
              <a:rPr sz="3800" spc="-20" dirty="0">
                <a:latin typeface="Arial"/>
                <a:cs typeface="Arial"/>
              </a:rPr>
              <a:t>i</a:t>
            </a:r>
            <a:r>
              <a:rPr sz="3800" spc="-95" dirty="0">
                <a:latin typeface="Arial"/>
                <a:cs typeface="Arial"/>
              </a:rPr>
              <a:t>t?”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9200" y="2019554"/>
            <a:ext cx="1889760" cy="1016000"/>
          </a:xfrm>
          <a:prstGeom prst="rect">
            <a:avLst/>
          </a:prstGeom>
        </p:spPr>
        <p:txBody>
          <a:bodyPr vert="horz" wrap="square" lIns="0" tIns="354965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2795"/>
              </a:spcBef>
              <a:buSzPct val="171052"/>
              <a:buChar char="•"/>
              <a:tabLst>
                <a:tab pos="609600" algn="l"/>
              </a:tabLst>
            </a:pPr>
            <a:r>
              <a:rPr sz="3800" spc="-30" dirty="0">
                <a:latin typeface="Arial"/>
                <a:cs typeface="Arial"/>
              </a:rPr>
              <a:t>“2:23”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9200" y="2654554"/>
            <a:ext cx="2503170" cy="1016000"/>
          </a:xfrm>
          <a:prstGeom prst="rect">
            <a:avLst/>
          </a:prstGeom>
        </p:spPr>
        <p:txBody>
          <a:bodyPr vert="horz" wrap="square" lIns="0" tIns="354965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2795"/>
              </a:spcBef>
              <a:buSzPct val="171052"/>
              <a:buChar char="•"/>
              <a:tabLst>
                <a:tab pos="609600" algn="l"/>
              </a:tabLst>
            </a:pPr>
            <a:r>
              <a:rPr sz="3800" spc="-75" dirty="0">
                <a:latin typeface="Arial"/>
                <a:cs typeface="Arial"/>
              </a:rPr>
              <a:t>“2:23pm”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9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2500" y="355600"/>
            <a:ext cx="60134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/>
              <a:t>Protocols</a:t>
            </a:r>
            <a:r>
              <a:rPr spc="-160" dirty="0"/>
              <a:t> </a:t>
            </a:r>
            <a:r>
              <a:rPr spc="-47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0100" y="1714500"/>
            <a:ext cx="4110354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584200" algn="l"/>
                <a:tab pos="3038475" algn="l"/>
                <a:tab pos="3463925" algn="l"/>
              </a:tabLst>
            </a:pPr>
            <a:r>
              <a:rPr sz="3800" spc="355" dirty="0">
                <a:latin typeface="Arial"/>
                <a:cs typeface="Arial"/>
              </a:rPr>
              <a:t>“</a:t>
            </a:r>
            <a:r>
              <a:rPr sz="3800" spc="-125" dirty="0">
                <a:latin typeface="Arial"/>
                <a:cs typeface="Arial"/>
              </a:rPr>
              <a:t>Wh</a:t>
            </a:r>
            <a:r>
              <a:rPr sz="3800" spc="-95" dirty="0">
                <a:latin typeface="Arial"/>
                <a:cs typeface="Arial"/>
              </a:rPr>
              <a:t>a</a:t>
            </a:r>
            <a:r>
              <a:rPr sz="3800" spc="204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95" dirty="0">
                <a:latin typeface="Arial"/>
                <a:cs typeface="Arial"/>
              </a:rPr>
              <a:t>ti</a:t>
            </a:r>
            <a:r>
              <a:rPr sz="3800" spc="-265" dirty="0">
                <a:latin typeface="Arial"/>
                <a:cs typeface="Arial"/>
              </a:rPr>
              <a:t>me</a:t>
            </a:r>
            <a:r>
              <a:rPr sz="3800" dirty="0">
                <a:latin typeface="Arial"/>
                <a:cs typeface="Arial"/>
              </a:rPr>
              <a:t>	</a:t>
            </a:r>
            <a:r>
              <a:rPr sz="3800" spc="-20" dirty="0">
                <a:latin typeface="Arial"/>
                <a:cs typeface="Arial"/>
              </a:rPr>
              <a:t>i</a:t>
            </a:r>
            <a:r>
              <a:rPr sz="3800" spc="-440" dirty="0">
                <a:latin typeface="Arial"/>
                <a:cs typeface="Arial"/>
              </a:rPr>
              <a:t>s</a:t>
            </a:r>
            <a:r>
              <a:rPr sz="3800" dirty="0">
                <a:latin typeface="Arial"/>
                <a:cs typeface="Arial"/>
              </a:rPr>
              <a:t>	</a:t>
            </a:r>
            <a:r>
              <a:rPr sz="3800" spc="-20" dirty="0">
                <a:latin typeface="Arial"/>
                <a:cs typeface="Arial"/>
              </a:rPr>
              <a:t>i</a:t>
            </a:r>
            <a:r>
              <a:rPr sz="3800" spc="-95" dirty="0">
                <a:latin typeface="Arial"/>
                <a:cs typeface="Arial"/>
              </a:rPr>
              <a:t>t?”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9200" y="2019554"/>
            <a:ext cx="1889760" cy="1016000"/>
          </a:xfrm>
          <a:prstGeom prst="rect">
            <a:avLst/>
          </a:prstGeom>
        </p:spPr>
        <p:txBody>
          <a:bodyPr vert="horz" wrap="square" lIns="0" tIns="354965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2795"/>
              </a:spcBef>
              <a:buSzPct val="171052"/>
              <a:buChar char="•"/>
              <a:tabLst>
                <a:tab pos="609600" algn="l"/>
              </a:tabLst>
            </a:pPr>
            <a:r>
              <a:rPr sz="3800" spc="-30" dirty="0">
                <a:latin typeface="Arial"/>
                <a:cs typeface="Arial"/>
              </a:rPr>
              <a:t>“2:23”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9200" y="2654554"/>
            <a:ext cx="2503170" cy="1016000"/>
          </a:xfrm>
          <a:prstGeom prst="rect">
            <a:avLst/>
          </a:prstGeom>
        </p:spPr>
        <p:txBody>
          <a:bodyPr vert="horz" wrap="square" lIns="0" tIns="354965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2795"/>
              </a:spcBef>
              <a:buSzPct val="171052"/>
              <a:buChar char="•"/>
              <a:tabLst>
                <a:tab pos="609600" algn="l"/>
              </a:tabLst>
            </a:pPr>
            <a:r>
              <a:rPr sz="3800" spc="-75" dirty="0">
                <a:latin typeface="Arial"/>
                <a:cs typeface="Arial"/>
              </a:rPr>
              <a:t>“2:23pm”</a:t>
            </a:r>
            <a:endParaRPr sz="3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89200" y="3289553"/>
            <a:ext cx="2131060" cy="1016000"/>
          </a:xfrm>
          <a:prstGeom prst="rect">
            <a:avLst/>
          </a:prstGeom>
        </p:spPr>
        <p:txBody>
          <a:bodyPr vert="horz" wrap="square" lIns="0" tIns="354965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2795"/>
              </a:spcBef>
              <a:buSzPct val="171052"/>
              <a:buChar char="•"/>
              <a:tabLst>
                <a:tab pos="609600" algn="l"/>
              </a:tabLst>
            </a:pPr>
            <a:r>
              <a:rPr sz="3800" spc="-55" dirty="0">
                <a:latin typeface="Arial"/>
                <a:cs typeface="Arial"/>
              </a:rPr>
              <a:t>“14:23”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9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2500" y="355600"/>
            <a:ext cx="60134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/>
              <a:t>Protocols</a:t>
            </a:r>
            <a:r>
              <a:rPr spc="-160" dirty="0"/>
              <a:t> </a:t>
            </a:r>
            <a:r>
              <a:rPr spc="-47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0100" y="1714500"/>
            <a:ext cx="4110354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584200" algn="l"/>
                <a:tab pos="3038475" algn="l"/>
                <a:tab pos="3463925" algn="l"/>
              </a:tabLst>
            </a:pPr>
            <a:r>
              <a:rPr sz="3800" spc="355" dirty="0">
                <a:latin typeface="Arial"/>
                <a:cs typeface="Arial"/>
              </a:rPr>
              <a:t>“</a:t>
            </a:r>
            <a:r>
              <a:rPr sz="3800" spc="-125" dirty="0">
                <a:latin typeface="Arial"/>
                <a:cs typeface="Arial"/>
              </a:rPr>
              <a:t>Wh</a:t>
            </a:r>
            <a:r>
              <a:rPr sz="3800" spc="-95" dirty="0">
                <a:latin typeface="Arial"/>
                <a:cs typeface="Arial"/>
              </a:rPr>
              <a:t>a</a:t>
            </a:r>
            <a:r>
              <a:rPr sz="3800" spc="204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95" dirty="0">
                <a:latin typeface="Arial"/>
                <a:cs typeface="Arial"/>
              </a:rPr>
              <a:t>ti</a:t>
            </a:r>
            <a:r>
              <a:rPr sz="3800" spc="-265" dirty="0">
                <a:latin typeface="Arial"/>
                <a:cs typeface="Arial"/>
              </a:rPr>
              <a:t>me</a:t>
            </a:r>
            <a:r>
              <a:rPr sz="3800" dirty="0">
                <a:latin typeface="Arial"/>
                <a:cs typeface="Arial"/>
              </a:rPr>
              <a:t>	</a:t>
            </a:r>
            <a:r>
              <a:rPr sz="3800" spc="-20" dirty="0">
                <a:latin typeface="Arial"/>
                <a:cs typeface="Arial"/>
              </a:rPr>
              <a:t>i</a:t>
            </a:r>
            <a:r>
              <a:rPr sz="3800" spc="-440" dirty="0">
                <a:latin typeface="Arial"/>
                <a:cs typeface="Arial"/>
              </a:rPr>
              <a:t>s</a:t>
            </a:r>
            <a:r>
              <a:rPr sz="3800" dirty="0">
                <a:latin typeface="Arial"/>
                <a:cs typeface="Arial"/>
              </a:rPr>
              <a:t>	</a:t>
            </a:r>
            <a:r>
              <a:rPr sz="3800" spc="-20" dirty="0">
                <a:latin typeface="Arial"/>
                <a:cs typeface="Arial"/>
              </a:rPr>
              <a:t>i</a:t>
            </a:r>
            <a:r>
              <a:rPr sz="3800" spc="-95" dirty="0">
                <a:latin typeface="Arial"/>
                <a:cs typeface="Arial"/>
              </a:rPr>
              <a:t>t?”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9200" y="2019554"/>
            <a:ext cx="1889760" cy="1016000"/>
          </a:xfrm>
          <a:prstGeom prst="rect">
            <a:avLst/>
          </a:prstGeom>
        </p:spPr>
        <p:txBody>
          <a:bodyPr vert="horz" wrap="square" lIns="0" tIns="354965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2795"/>
              </a:spcBef>
              <a:buSzPct val="171052"/>
              <a:buChar char="•"/>
              <a:tabLst>
                <a:tab pos="609600" algn="l"/>
              </a:tabLst>
            </a:pPr>
            <a:r>
              <a:rPr sz="3800" spc="-30" dirty="0">
                <a:latin typeface="Arial"/>
                <a:cs typeface="Arial"/>
              </a:rPr>
              <a:t>“2:23”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9200" y="2654554"/>
            <a:ext cx="2503170" cy="1016000"/>
          </a:xfrm>
          <a:prstGeom prst="rect">
            <a:avLst/>
          </a:prstGeom>
        </p:spPr>
        <p:txBody>
          <a:bodyPr vert="horz" wrap="square" lIns="0" tIns="354965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2795"/>
              </a:spcBef>
              <a:buSzPct val="171052"/>
              <a:buChar char="•"/>
              <a:tabLst>
                <a:tab pos="609600" algn="l"/>
              </a:tabLst>
            </a:pPr>
            <a:r>
              <a:rPr sz="3800" spc="-75" dirty="0">
                <a:latin typeface="Arial"/>
                <a:cs typeface="Arial"/>
              </a:rPr>
              <a:t>“2:23pm”</a:t>
            </a:r>
            <a:endParaRPr sz="3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89200" y="3289553"/>
            <a:ext cx="2131060" cy="1016000"/>
          </a:xfrm>
          <a:prstGeom prst="rect">
            <a:avLst/>
          </a:prstGeom>
        </p:spPr>
        <p:txBody>
          <a:bodyPr vert="horz" wrap="square" lIns="0" tIns="354965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2795"/>
              </a:spcBef>
              <a:buSzPct val="171052"/>
              <a:buChar char="•"/>
              <a:tabLst>
                <a:tab pos="609600" algn="l"/>
              </a:tabLst>
            </a:pPr>
            <a:r>
              <a:rPr sz="3800" spc="-55" dirty="0">
                <a:latin typeface="Arial"/>
                <a:cs typeface="Arial"/>
              </a:rPr>
              <a:t>“14:23”</a:t>
            </a:r>
            <a:endParaRPr sz="3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89200" y="3937253"/>
            <a:ext cx="3531870" cy="1016000"/>
          </a:xfrm>
          <a:prstGeom prst="rect">
            <a:avLst/>
          </a:prstGeom>
        </p:spPr>
        <p:txBody>
          <a:bodyPr vert="horz" wrap="square" lIns="0" tIns="354965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2795"/>
              </a:spcBef>
              <a:buSzPct val="171052"/>
              <a:buChar char="•"/>
              <a:tabLst>
                <a:tab pos="609600" algn="l"/>
              </a:tabLst>
            </a:pPr>
            <a:r>
              <a:rPr sz="3800" spc="-140" dirty="0">
                <a:latin typeface="Arial"/>
                <a:cs typeface="Arial"/>
              </a:rPr>
              <a:t>“2:23pm</a:t>
            </a:r>
            <a:r>
              <a:rPr sz="3800" spc="-65" dirty="0">
                <a:latin typeface="Arial"/>
                <a:cs typeface="Arial"/>
              </a:rPr>
              <a:t> </a:t>
            </a:r>
            <a:r>
              <a:rPr sz="3800" spc="-50" dirty="0">
                <a:latin typeface="Arial"/>
                <a:cs typeface="Arial"/>
              </a:rPr>
              <a:t>EDT”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9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2500" y="355600"/>
            <a:ext cx="60134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/>
              <a:t>Protocols</a:t>
            </a:r>
            <a:r>
              <a:rPr spc="-160" dirty="0"/>
              <a:t> </a:t>
            </a:r>
            <a:r>
              <a:rPr spc="-47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0100" y="1714500"/>
            <a:ext cx="4110354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584200" algn="l"/>
                <a:tab pos="3038475" algn="l"/>
                <a:tab pos="3463925" algn="l"/>
              </a:tabLst>
            </a:pPr>
            <a:r>
              <a:rPr sz="3800" spc="355" dirty="0">
                <a:latin typeface="Arial"/>
                <a:cs typeface="Arial"/>
              </a:rPr>
              <a:t>“</a:t>
            </a:r>
            <a:r>
              <a:rPr sz="3800" spc="-125" dirty="0">
                <a:latin typeface="Arial"/>
                <a:cs typeface="Arial"/>
              </a:rPr>
              <a:t>Wh</a:t>
            </a:r>
            <a:r>
              <a:rPr sz="3800" spc="-95" dirty="0">
                <a:latin typeface="Arial"/>
                <a:cs typeface="Arial"/>
              </a:rPr>
              <a:t>a</a:t>
            </a:r>
            <a:r>
              <a:rPr sz="3800" spc="204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95" dirty="0">
                <a:latin typeface="Arial"/>
                <a:cs typeface="Arial"/>
              </a:rPr>
              <a:t>ti</a:t>
            </a:r>
            <a:r>
              <a:rPr sz="3800" spc="-265" dirty="0">
                <a:latin typeface="Arial"/>
                <a:cs typeface="Arial"/>
              </a:rPr>
              <a:t>me</a:t>
            </a:r>
            <a:r>
              <a:rPr sz="3800" dirty="0">
                <a:latin typeface="Arial"/>
                <a:cs typeface="Arial"/>
              </a:rPr>
              <a:t>	</a:t>
            </a:r>
            <a:r>
              <a:rPr sz="3800" spc="-20" dirty="0">
                <a:latin typeface="Arial"/>
                <a:cs typeface="Arial"/>
              </a:rPr>
              <a:t>i</a:t>
            </a:r>
            <a:r>
              <a:rPr sz="3800" spc="-440" dirty="0">
                <a:latin typeface="Arial"/>
                <a:cs typeface="Arial"/>
              </a:rPr>
              <a:t>s</a:t>
            </a:r>
            <a:r>
              <a:rPr sz="3800" dirty="0">
                <a:latin typeface="Arial"/>
                <a:cs typeface="Arial"/>
              </a:rPr>
              <a:t>	</a:t>
            </a:r>
            <a:r>
              <a:rPr sz="3800" spc="-20" dirty="0">
                <a:latin typeface="Arial"/>
                <a:cs typeface="Arial"/>
              </a:rPr>
              <a:t>i</a:t>
            </a:r>
            <a:r>
              <a:rPr sz="3800" spc="-95" dirty="0">
                <a:latin typeface="Arial"/>
                <a:cs typeface="Arial"/>
              </a:rPr>
              <a:t>t?”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9200" y="2019554"/>
            <a:ext cx="1889760" cy="1016000"/>
          </a:xfrm>
          <a:prstGeom prst="rect">
            <a:avLst/>
          </a:prstGeom>
        </p:spPr>
        <p:txBody>
          <a:bodyPr vert="horz" wrap="square" lIns="0" tIns="354965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2795"/>
              </a:spcBef>
              <a:buSzPct val="171052"/>
              <a:buChar char="•"/>
              <a:tabLst>
                <a:tab pos="609600" algn="l"/>
              </a:tabLst>
            </a:pPr>
            <a:r>
              <a:rPr sz="3800" spc="-30" dirty="0">
                <a:latin typeface="Arial"/>
                <a:cs typeface="Arial"/>
              </a:rPr>
              <a:t>“2:23”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9200" y="2654554"/>
            <a:ext cx="2503170" cy="1016000"/>
          </a:xfrm>
          <a:prstGeom prst="rect">
            <a:avLst/>
          </a:prstGeom>
        </p:spPr>
        <p:txBody>
          <a:bodyPr vert="horz" wrap="square" lIns="0" tIns="354965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2795"/>
              </a:spcBef>
              <a:buSzPct val="171052"/>
              <a:buChar char="•"/>
              <a:tabLst>
                <a:tab pos="609600" algn="l"/>
              </a:tabLst>
            </a:pPr>
            <a:r>
              <a:rPr sz="3800" spc="-75" dirty="0">
                <a:latin typeface="Arial"/>
                <a:cs typeface="Arial"/>
              </a:rPr>
              <a:t>“2:23pm”</a:t>
            </a:r>
            <a:endParaRPr sz="3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89200" y="3289553"/>
            <a:ext cx="2131060" cy="1016000"/>
          </a:xfrm>
          <a:prstGeom prst="rect">
            <a:avLst/>
          </a:prstGeom>
        </p:spPr>
        <p:txBody>
          <a:bodyPr vert="horz" wrap="square" lIns="0" tIns="354965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2795"/>
              </a:spcBef>
              <a:buSzPct val="171052"/>
              <a:buChar char="•"/>
              <a:tabLst>
                <a:tab pos="609600" algn="l"/>
              </a:tabLst>
            </a:pPr>
            <a:r>
              <a:rPr sz="3800" spc="-55" dirty="0">
                <a:latin typeface="Arial"/>
                <a:cs typeface="Arial"/>
              </a:rPr>
              <a:t>“14:23”</a:t>
            </a:r>
            <a:endParaRPr sz="3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89200" y="3937253"/>
            <a:ext cx="3531870" cy="1016000"/>
          </a:xfrm>
          <a:prstGeom prst="rect">
            <a:avLst/>
          </a:prstGeom>
        </p:spPr>
        <p:txBody>
          <a:bodyPr vert="horz" wrap="square" lIns="0" tIns="354965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2795"/>
              </a:spcBef>
              <a:buSzPct val="171052"/>
              <a:buChar char="•"/>
              <a:tabLst>
                <a:tab pos="609600" algn="l"/>
              </a:tabLst>
            </a:pPr>
            <a:r>
              <a:rPr sz="3800" spc="-140" dirty="0">
                <a:latin typeface="Arial"/>
                <a:cs typeface="Arial"/>
              </a:rPr>
              <a:t>“2:23pm</a:t>
            </a:r>
            <a:r>
              <a:rPr sz="3800" spc="-65" dirty="0">
                <a:latin typeface="Arial"/>
                <a:cs typeface="Arial"/>
              </a:rPr>
              <a:t> </a:t>
            </a:r>
            <a:r>
              <a:rPr sz="3800" spc="-50" dirty="0">
                <a:latin typeface="Arial"/>
                <a:cs typeface="Arial"/>
              </a:rPr>
              <a:t>EDT”</a:t>
            </a:r>
            <a:endParaRPr sz="3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89200" y="4572253"/>
            <a:ext cx="3060700" cy="1016000"/>
          </a:xfrm>
          <a:prstGeom prst="rect">
            <a:avLst/>
          </a:prstGeom>
        </p:spPr>
        <p:txBody>
          <a:bodyPr vert="horz" wrap="square" lIns="0" tIns="354965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2795"/>
              </a:spcBef>
              <a:buSzPct val="171052"/>
              <a:buChar char="•"/>
              <a:tabLst>
                <a:tab pos="609600" algn="l"/>
              </a:tabLst>
            </a:pPr>
            <a:r>
              <a:rPr sz="3800" spc="-215" dirty="0">
                <a:latin typeface="Arial"/>
                <a:cs typeface="Arial"/>
              </a:rPr>
              <a:t>1314383281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9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2500" y="355600"/>
            <a:ext cx="60134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/>
              <a:t>Protocols</a:t>
            </a:r>
            <a:r>
              <a:rPr spc="-160" dirty="0"/>
              <a:t> </a:t>
            </a:r>
            <a:r>
              <a:rPr spc="-47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0100" y="1714500"/>
            <a:ext cx="4110354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584200" algn="l"/>
                <a:tab pos="3038475" algn="l"/>
                <a:tab pos="3463925" algn="l"/>
              </a:tabLst>
            </a:pPr>
            <a:r>
              <a:rPr sz="3800" spc="355" dirty="0">
                <a:latin typeface="Arial"/>
                <a:cs typeface="Arial"/>
              </a:rPr>
              <a:t>“</a:t>
            </a:r>
            <a:r>
              <a:rPr sz="3800" spc="-125" dirty="0">
                <a:latin typeface="Arial"/>
                <a:cs typeface="Arial"/>
              </a:rPr>
              <a:t>Wh</a:t>
            </a:r>
            <a:r>
              <a:rPr sz="3800" spc="-95" dirty="0">
                <a:latin typeface="Arial"/>
                <a:cs typeface="Arial"/>
              </a:rPr>
              <a:t>a</a:t>
            </a:r>
            <a:r>
              <a:rPr sz="3800" spc="204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95" dirty="0">
                <a:latin typeface="Arial"/>
                <a:cs typeface="Arial"/>
              </a:rPr>
              <a:t>ti</a:t>
            </a:r>
            <a:r>
              <a:rPr sz="3800" spc="-265" dirty="0">
                <a:latin typeface="Arial"/>
                <a:cs typeface="Arial"/>
              </a:rPr>
              <a:t>me</a:t>
            </a:r>
            <a:r>
              <a:rPr sz="3800" dirty="0">
                <a:latin typeface="Arial"/>
                <a:cs typeface="Arial"/>
              </a:rPr>
              <a:t>	</a:t>
            </a:r>
            <a:r>
              <a:rPr sz="3800" spc="-20" dirty="0">
                <a:latin typeface="Arial"/>
                <a:cs typeface="Arial"/>
              </a:rPr>
              <a:t>i</a:t>
            </a:r>
            <a:r>
              <a:rPr sz="3800" spc="-440" dirty="0">
                <a:latin typeface="Arial"/>
                <a:cs typeface="Arial"/>
              </a:rPr>
              <a:t>s</a:t>
            </a:r>
            <a:r>
              <a:rPr sz="3800" dirty="0">
                <a:latin typeface="Arial"/>
                <a:cs typeface="Arial"/>
              </a:rPr>
              <a:t>	</a:t>
            </a:r>
            <a:r>
              <a:rPr sz="3800" spc="-20" dirty="0">
                <a:latin typeface="Arial"/>
                <a:cs typeface="Arial"/>
              </a:rPr>
              <a:t>i</a:t>
            </a:r>
            <a:r>
              <a:rPr sz="3800" spc="-95" dirty="0">
                <a:latin typeface="Arial"/>
                <a:cs typeface="Arial"/>
              </a:rPr>
              <a:t>t?”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9200" y="2019554"/>
            <a:ext cx="1889760" cy="1016000"/>
          </a:xfrm>
          <a:prstGeom prst="rect">
            <a:avLst/>
          </a:prstGeom>
        </p:spPr>
        <p:txBody>
          <a:bodyPr vert="horz" wrap="square" lIns="0" tIns="354965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2795"/>
              </a:spcBef>
              <a:buSzPct val="171052"/>
              <a:buChar char="•"/>
              <a:tabLst>
                <a:tab pos="609600" algn="l"/>
              </a:tabLst>
            </a:pPr>
            <a:r>
              <a:rPr sz="3800" spc="-30" dirty="0">
                <a:latin typeface="Arial"/>
                <a:cs typeface="Arial"/>
              </a:rPr>
              <a:t>“2:23”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9200" y="2654554"/>
            <a:ext cx="2503170" cy="1016000"/>
          </a:xfrm>
          <a:prstGeom prst="rect">
            <a:avLst/>
          </a:prstGeom>
        </p:spPr>
        <p:txBody>
          <a:bodyPr vert="horz" wrap="square" lIns="0" tIns="354965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2795"/>
              </a:spcBef>
              <a:buSzPct val="171052"/>
              <a:buChar char="•"/>
              <a:tabLst>
                <a:tab pos="609600" algn="l"/>
              </a:tabLst>
            </a:pPr>
            <a:r>
              <a:rPr sz="3800" spc="-75" dirty="0">
                <a:latin typeface="Arial"/>
                <a:cs typeface="Arial"/>
              </a:rPr>
              <a:t>“2:23pm”</a:t>
            </a:r>
            <a:endParaRPr sz="3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89200" y="3289553"/>
            <a:ext cx="2131060" cy="1016000"/>
          </a:xfrm>
          <a:prstGeom prst="rect">
            <a:avLst/>
          </a:prstGeom>
        </p:spPr>
        <p:txBody>
          <a:bodyPr vert="horz" wrap="square" lIns="0" tIns="354965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2795"/>
              </a:spcBef>
              <a:buSzPct val="171052"/>
              <a:buChar char="•"/>
              <a:tabLst>
                <a:tab pos="609600" algn="l"/>
              </a:tabLst>
            </a:pPr>
            <a:r>
              <a:rPr sz="3800" spc="-55" dirty="0">
                <a:latin typeface="Arial"/>
                <a:cs typeface="Arial"/>
              </a:rPr>
              <a:t>“14:23”</a:t>
            </a:r>
            <a:endParaRPr sz="3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89200" y="3937253"/>
            <a:ext cx="3531870" cy="1016000"/>
          </a:xfrm>
          <a:prstGeom prst="rect">
            <a:avLst/>
          </a:prstGeom>
        </p:spPr>
        <p:txBody>
          <a:bodyPr vert="horz" wrap="square" lIns="0" tIns="354965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2795"/>
              </a:spcBef>
              <a:buSzPct val="171052"/>
              <a:buChar char="•"/>
              <a:tabLst>
                <a:tab pos="609600" algn="l"/>
              </a:tabLst>
            </a:pPr>
            <a:r>
              <a:rPr sz="3800" spc="-140" dirty="0">
                <a:latin typeface="Arial"/>
                <a:cs typeface="Arial"/>
              </a:rPr>
              <a:t>“2:23pm</a:t>
            </a:r>
            <a:r>
              <a:rPr sz="3800" spc="-65" dirty="0">
                <a:latin typeface="Arial"/>
                <a:cs typeface="Arial"/>
              </a:rPr>
              <a:t> </a:t>
            </a:r>
            <a:r>
              <a:rPr sz="3800" spc="-50" dirty="0">
                <a:latin typeface="Arial"/>
                <a:cs typeface="Arial"/>
              </a:rPr>
              <a:t>EDT”</a:t>
            </a:r>
            <a:endParaRPr sz="3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89200" y="4572253"/>
            <a:ext cx="3060700" cy="1016000"/>
          </a:xfrm>
          <a:prstGeom prst="rect">
            <a:avLst/>
          </a:prstGeom>
        </p:spPr>
        <p:txBody>
          <a:bodyPr vert="horz" wrap="square" lIns="0" tIns="354965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2795"/>
              </a:spcBef>
              <a:buSzPct val="171052"/>
              <a:buChar char="•"/>
              <a:tabLst>
                <a:tab pos="609600" algn="l"/>
              </a:tabLst>
            </a:pPr>
            <a:r>
              <a:rPr sz="3800" spc="-215" dirty="0">
                <a:latin typeface="Arial"/>
                <a:cs typeface="Arial"/>
              </a:rPr>
              <a:t>1314383281</a:t>
            </a:r>
            <a:endParaRPr sz="3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14600" y="5562600"/>
            <a:ext cx="261048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584200" algn="l"/>
              </a:tabLst>
            </a:pPr>
            <a:r>
              <a:rPr sz="3800" spc="-55" dirty="0">
                <a:latin typeface="Arial"/>
                <a:cs typeface="Arial"/>
              </a:rPr>
              <a:t>“tea</a:t>
            </a:r>
            <a:r>
              <a:rPr sz="3800" spc="-95" dirty="0">
                <a:latin typeface="Arial"/>
                <a:cs typeface="Arial"/>
              </a:rPr>
              <a:t> </a:t>
            </a:r>
            <a:r>
              <a:rPr sz="3800" spc="5" dirty="0">
                <a:latin typeface="Arial"/>
                <a:cs typeface="Arial"/>
              </a:rPr>
              <a:t>time”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9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2500" y="355600"/>
            <a:ext cx="60134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/>
              <a:t>Protocols</a:t>
            </a:r>
            <a:r>
              <a:rPr spc="-160" dirty="0"/>
              <a:t> </a:t>
            </a:r>
            <a:r>
              <a:rPr spc="-47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0100" y="1714500"/>
            <a:ext cx="4110354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584200" algn="l"/>
                <a:tab pos="3038475" algn="l"/>
                <a:tab pos="3463925" algn="l"/>
              </a:tabLst>
            </a:pPr>
            <a:r>
              <a:rPr sz="3800" spc="355" dirty="0">
                <a:latin typeface="Arial"/>
                <a:cs typeface="Arial"/>
              </a:rPr>
              <a:t>“</a:t>
            </a:r>
            <a:r>
              <a:rPr sz="3800" spc="-125" dirty="0">
                <a:latin typeface="Arial"/>
                <a:cs typeface="Arial"/>
              </a:rPr>
              <a:t>Wh</a:t>
            </a:r>
            <a:r>
              <a:rPr sz="3800" spc="-95" dirty="0">
                <a:latin typeface="Arial"/>
                <a:cs typeface="Arial"/>
              </a:rPr>
              <a:t>a</a:t>
            </a:r>
            <a:r>
              <a:rPr sz="3800" spc="204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95" dirty="0">
                <a:latin typeface="Arial"/>
                <a:cs typeface="Arial"/>
              </a:rPr>
              <a:t>ti</a:t>
            </a:r>
            <a:r>
              <a:rPr sz="3800" spc="-265" dirty="0">
                <a:latin typeface="Arial"/>
                <a:cs typeface="Arial"/>
              </a:rPr>
              <a:t>me</a:t>
            </a:r>
            <a:r>
              <a:rPr sz="3800" dirty="0">
                <a:latin typeface="Arial"/>
                <a:cs typeface="Arial"/>
              </a:rPr>
              <a:t>	</a:t>
            </a:r>
            <a:r>
              <a:rPr sz="3800" spc="-20" dirty="0">
                <a:latin typeface="Arial"/>
                <a:cs typeface="Arial"/>
              </a:rPr>
              <a:t>i</a:t>
            </a:r>
            <a:r>
              <a:rPr sz="3800" spc="-440" dirty="0">
                <a:latin typeface="Arial"/>
                <a:cs typeface="Arial"/>
              </a:rPr>
              <a:t>s</a:t>
            </a:r>
            <a:r>
              <a:rPr sz="3800" dirty="0">
                <a:latin typeface="Arial"/>
                <a:cs typeface="Arial"/>
              </a:rPr>
              <a:t>	</a:t>
            </a:r>
            <a:r>
              <a:rPr sz="3800" spc="-20" dirty="0">
                <a:latin typeface="Arial"/>
                <a:cs typeface="Arial"/>
              </a:rPr>
              <a:t>i</a:t>
            </a:r>
            <a:r>
              <a:rPr sz="3800" spc="-95" dirty="0">
                <a:latin typeface="Arial"/>
                <a:cs typeface="Arial"/>
              </a:rPr>
              <a:t>t?”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9200" y="2019554"/>
            <a:ext cx="1889760" cy="1016000"/>
          </a:xfrm>
          <a:prstGeom prst="rect">
            <a:avLst/>
          </a:prstGeom>
        </p:spPr>
        <p:txBody>
          <a:bodyPr vert="horz" wrap="square" lIns="0" tIns="354965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2795"/>
              </a:spcBef>
              <a:buSzPct val="171052"/>
              <a:buChar char="•"/>
              <a:tabLst>
                <a:tab pos="609600" algn="l"/>
              </a:tabLst>
            </a:pPr>
            <a:r>
              <a:rPr sz="3800" spc="-30" dirty="0">
                <a:latin typeface="Arial"/>
                <a:cs typeface="Arial"/>
              </a:rPr>
              <a:t>“2:23”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9200" y="2654554"/>
            <a:ext cx="2503170" cy="1016000"/>
          </a:xfrm>
          <a:prstGeom prst="rect">
            <a:avLst/>
          </a:prstGeom>
        </p:spPr>
        <p:txBody>
          <a:bodyPr vert="horz" wrap="square" lIns="0" tIns="354965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2795"/>
              </a:spcBef>
              <a:buSzPct val="171052"/>
              <a:buChar char="•"/>
              <a:tabLst>
                <a:tab pos="609600" algn="l"/>
              </a:tabLst>
            </a:pPr>
            <a:r>
              <a:rPr sz="3800" spc="-75" dirty="0">
                <a:latin typeface="Arial"/>
                <a:cs typeface="Arial"/>
              </a:rPr>
              <a:t>“2:23pm”</a:t>
            </a:r>
            <a:endParaRPr sz="3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89200" y="3289553"/>
            <a:ext cx="2131060" cy="1016000"/>
          </a:xfrm>
          <a:prstGeom prst="rect">
            <a:avLst/>
          </a:prstGeom>
        </p:spPr>
        <p:txBody>
          <a:bodyPr vert="horz" wrap="square" lIns="0" tIns="354965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2795"/>
              </a:spcBef>
              <a:buSzPct val="171052"/>
              <a:buChar char="•"/>
              <a:tabLst>
                <a:tab pos="609600" algn="l"/>
              </a:tabLst>
            </a:pPr>
            <a:r>
              <a:rPr sz="3800" spc="-55" dirty="0">
                <a:latin typeface="Arial"/>
                <a:cs typeface="Arial"/>
              </a:rPr>
              <a:t>“14:23”</a:t>
            </a:r>
            <a:endParaRPr sz="3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89200" y="3937253"/>
            <a:ext cx="3531870" cy="1016000"/>
          </a:xfrm>
          <a:prstGeom prst="rect">
            <a:avLst/>
          </a:prstGeom>
        </p:spPr>
        <p:txBody>
          <a:bodyPr vert="horz" wrap="square" lIns="0" tIns="354965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2795"/>
              </a:spcBef>
              <a:buSzPct val="171052"/>
              <a:buChar char="•"/>
              <a:tabLst>
                <a:tab pos="609600" algn="l"/>
              </a:tabLst>
            </a:pPr>
            <a:r>
              <a:rPr sz="3800" spc="-140" dirty="0">
                <a:latin typeface="Arial"/>
                <a:cs typeface="Arial"/>
              </a:rPr>
              <a:t>“2:23pm</a:t>
            </a:r>
            <a:r>
              <a:rPr sz="3800" spc="-65" dirty="0">
                <a:latin typeface="Arial"/>
                <a:cs typeface="Arial"/>
              </a:rPr>
              <a:t> </a:t>
            </a:r>
            <a:r>
              <a:rPr sz="3800" spc="-50" dirty="0">
                <a:latin typeface="Arial"/>
                <a:cs typeface="Arial"/>
              </a:rPr>
              <a:t>EDT”</a:t>
            </a:r>
            <a:endParaRPr sz="3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89200" y="4572253"/>
            <a:ext cx="3060700" cy="1016000"/>
          </a:xfrm>
          <a:prstGeom prst="rect">
            <a:avLst/>
          </a:prstGeom>
        </p:spPr>
        <p:txBody>
          <a:bodyPr vert="horz" wrap="square" lIns="0" tIns="354965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2795"/>
              </a:spcBef>
              <a:buSzPct val="171052"/>
              <a:buChar char="•"/>
              <a:tabLst>
                <a:tab pos="609600" algn="l"/>
              </a:tabLst>
            </a:pPr>
            <a:r>
              <a:rPr sz="3800" spc="-215" dirty="0">
                <a:latin typeface="Arial"/>
                <a:cs typeface="Arial"/>
              </a:rPr>
              <a:t>1314383281</a:t>
            </a:r>
            <a:endParaRPr sz="3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32000" y="5358954"/>
            <a:ext cx="7155180" cy="3429635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1066800" indent="-571500">
              <a:lnSpc>
                <a:spcPct val="100000"/>
              </a:lnSpc>
              <a:spcBef>
                <a:spcPts val="1700"/>
              </a:spcBef>
              <a:buSzPct val="171052"/>
              <a:buChar char="•"/>
              <a:tabLst>
                <a:tab pos="1066800" algn="l"/>
              </a:tabLst>
            </a:pPr>
            <a:r>
              <a:rPr sz="3800" spc="-55" dirty="0">
                <a:latin typeface="Arial"/>
                <a:cs typeface="Arial"/>
              </a:rPr>
              <a:t>“tea</a:t>
            </a:r>
            <a:r>
              <a:rPr sz="3800" spc="-10" dirty="0">
                <a:latin typeface="Arial"/>
                <a:cs typeface="Arial"/>
              </a:rPr>
              <a:t> </a:t>
            </a:r>
            <a:r>
              <a:rPr sz="3800" spc="5" dirty="0">
                <a:latin typeface="Arial"/>
                <a:cs typeface="Arial"/>
              </a:rPr>
              <a:t>time”</a:t>
            </a:r>
            <a:endParaRPr sz="3800">
              <a:latin typeface="Arial"/>
              <a:cs typeface="Arial"/>
            </a:endParaRPr>
          </a:p>
          <a:p>
            <a:pPr marL="622300" indent="-571500">
              <a:lnSpc>
                <a:spcPct val="100000"/>
              </a:lnSpc>
              <a:spcBef>
                <a:spcPts val="5440"/>
              </a:spcBef>
              <a:buSzPct val="171052"/>
              <a:buChar char="•"/>
              <a:tabLst>
                <a:tab pos="622300" algn="l"/>
              </a:tabLst>
            </a:pPr>
            <a:r>
              <a:rPr sz="3800" spc="-210" dirty="0">
                <a:latin typeface="Arial"/>
                <a:cs typeface="Arial"/>
              </a:rPr>
              <a:t>“¿Qué </a:t>
            </a:r>
            <a:r>
              <a:rPr sz="3800" spc="-125" dirty="0">
                <a:latin typeface="Arial"/>
                <a:cs typeface="Arial"/>
              </a:rPr>
              <a:t>hora</a:t>
            </a:r>
            <a:r>
              <a:rPr sz="3800" spc="195" dirty="0">
                <a:latin typeface="Arial"/>
                <a:cs typeface="Arial"/>
              </a:rPr>
              <a:t> </a:t>
            </a:r>
            <a:r>
              <a:rPr sz="3800" spc="-130" dirty="0">
                <a:latin typeface="Arial"/>
                <a:cs typeface="Arial"/>
              </a:rPr>
              <a:t>es”</a:t>
            </a:r>
            <a:endParaRPr sz="3800">
              <a:latin typeface="Arial"/>
              <a:cs typeface="Arial"/>
            </a:endParaRPr>
          </a:p>
          <a:p>
            <a:pPr marL="1066800" lvl="1" indent="-571500">
              <a:lnSpc>
                <a:spcPct val="100000"/>
              </a:lnSpc>
              <a:spcBef>
                <a:spcPts val="540"/>
              </a:spcBef>
              <a:buSzPct val="171052"/>
              <a:buChar char="•"/>
              <a:tabLst>
                <a:tab pos="1066800" algn="l"/>
                <a:tab pos="2104390" algn="l"/>
              </a:tabLst>
            </a:pPr>
            <a:r>
              <a:rPr sz="3800" spc="-70" dirty="0">
                <a:latin typeface="Arial"/>
                <a:cs typeface="Arial"/>
              </a:rPr>
              <a:t>“dos	</a:t>
            </a:r>
            <a:r>
              <a:rPr sz="3800" spc="-55" dirty="0">
                <a:latin typeface="Arial"/>
                <a:cs typeface="Arial"/>
              </a:rPr>
              <a:t>veintitrés”</a:t>
            </a:r>
            <a:endParaRPr sz="3800">
              <a:latin typeface="Arial"/>
              <a:cs typeface="Arial"/>
            </a:endParaRPr>
          </a:p>
          <a:p>
            <a:pPr marL="1066800" lvl="1" indent="-571500">
              <a:lnSpc>
                <a:spcPct val="100000"/>
              </a:lnSpc>
              <a:spcBef>
                <a:spcPts val="440"/>
              </a:spcBef>
              <a:buSzPct val="171052"/>
              <a:buChar char="•"/>
              <a:tabLst>
                <a:tab pos="1066800" algn="l"/>
                <a:tab pos="2766695" algn="l"/>
              </a:tabLst>
            </a:pPr>
            <a:r>
              <a:rPr sz="3800" spc="-170" dirty="0">
                <a:latin typeface="Arial"/>
                <a:cs typeface="Arial"/>
              </a:rPr>
              <a:t>“Son</a:t>
            </a:r>
            <a:r>
              <a:rPr sz="3800" spc="5" dirty="0">
                <a:latin typeface="Arial"/>
                <a:cs typeface="Arial"/>
              </a:rPr>
              <a:t> </a:t>
            </a:r>
            <a:r>
              <a:rPr sz="3800" spc="-320" dirty="0">
                <a:latin typeface="Arial"/>
                <a:cs typeface="Arial"/>
              </a:rPr>
              <a:t>las	</a:t>
            </a:r>
            <a:r>
              <a:rPr sz="3800" spc="-145" dirty="0">
                <a:latin typeface="Arial"/>
                <a:cs typeface="Arial"/>
              </a:rPr>
              <a:t>cinco </a:t>
            </a:r>
            <a:r>
              <a:rPr sz="3800" spc="-254" dirty="0">
                <a:latin typeface="Arial"/>
                <a:cs typeface="Arial"/>
              </a:rPr>
              <a:t>en </a:t>
            </a:r>
            <a:r>
              <a:rPr sz="3800" spc="-320" dirty="0">
                <a:latin typeface="Arial"/>
                <a:cs typeface="Arial"/>
              </a:rPr>
              <a:t>alguna</a:t>
            </a:r>
            <a:r>
              <a:rPr sz="3800" spc="330" dirty="0">
                <a:latin typeface="Arial"/>
                <a:cs typeface="Arial"/>
              </a:rPr>
              <a:t> </a:t>
            </a:r>
            <a:r>
              <a:rPr sz="3800" spc="-25" dirty="0">
                <a:latin typeface="Arial"/>
                <a:cs typeface="Arial"/>
              </a:rPr>
              <a:t>parte”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85"/>
              </a:lnSpc>
            </a:pPr>
            <a:r>
              <a:rPr spc="-135" dirty="0"/>
              <a:t>10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2500" y="355600"/>
            <a:ext cx="60134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/>
              <a:t>Protocols</a:t>
            </a:r>
            <a:r>
              <a:rPr spc="-160" dirty="0"/>
              <a:t> </a:t>
            </a:r>
            <a:r>
              <a:rPr spc="-47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7400" y="3352800"/>
            <a:ext cx="9531985" cy="38227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96900" marR="546100" indent="-571500">
              <a:lnSpc>
                <a:spcPts val="4400"/>
              </a:lnSpc>
              <a:spcBef>
                <a:spcPts val="380"/>
              </a:spcBef>
              <a:buSzPct val="171052"/>
              <a:buChar char="•"/>
              <a:tabLst>
                <a:tab pos="596900" algn="l"/>
                <a:tab pos="1052195" algn="l"/>
                <a:tab pos="3308985" algn="l"/>
                <a:tab pos="4488180" algn="l"/>
                <a:tab pos="4660900" algn="l"/>
                <a:tab pos="5000625" algn="l"/>
              </a:tabLst>
            </a:pPr>
            <a:r>
              <a:rPr sz="3800" dirty="0">
                <a:latin typeface="Arial"/>
                <a:cs typeface="Arial"/>
              </a:rPr>
              <a:t>A	</a:t>
            </a:r>
            <a:r>
              <a:rPr sz="3800" spc="-25" dirty="0">
                <a:latin typeface="Arial"/>
                <a:cs typeface="Arial"/>
              </a:rPr>
              <a:t>protocol</a:t>
            </a:r>
            <a:r>
              <a:rPr sz="3800" spc="10" dirty="0">
                <a:latin typeface="Arial"/>
                <a:cs typeface="Arial"/>
              </a:rPr>
              <a:t> </a:t>
            </a:r>
            <a:r>
              <a:rPr sz="3800" spc="-229" dirty="0">
                <a:latin typeface="Arial"/>
                <a:cs typeface="Arial"/>
              </a:rPr>
              <a:t>is	</a:t>
            </a:r>
            <a:r>
              <a:rPr sz="3800" spc="-200" dirty="0">
                <a:latin typeface="Arial"/>
                <a:cs typeface="Arial"/>
              </a:rPr>
              <a:t>simply	</a:t>
            </a:r>
            <a:r>
              <a:rPr sz="3800" spc="-495" dirty="0">
                <a:latin typeface="Arial"/>
                <a:cs typeface="Arial"/>
              </a:rPr>
              <a:t>a	</a:t>
            </a:r>
            <a:r>
              <a:rPr sz="3800" spc="-175" dirty="0">
                <a:latin typeface="Arial"/>
                <a:cs typeface="Arial"/>
              </a:rPr>
              <a:t>set </a:t>
            </a:r>
            <a:r>
              <a:rPr sz="3800" spc="-65" dirty="0">
                <a:latin typeface="Arial"/>
                <a:cs typeface="Arial"/>
              </a:rPr>
              <a:t>of </a:t>
            </a:r>
            <a:r>
              <a:rPr sz="3800" spc="-145" dirty="0">
                <a:latin typeface="Arial"/>
                <a:cs typeface="Arial"/>
              </a:rPr>
              <a:t>rules </a:t>
            </a:r>
            <a:r>
              <a:rPr sz="3800" spc="25" dirty="0">
                <a:latin typeface="Arial"/>
                <a:cs typeface="Arial"/>
              </a:rPr>
              <a:t>for  </a:t>
            </a:r>
            <a:r>
              <a:rPr sz="3800" spc="-190" dirty="0">
                <a:latin typeface="Arial"/>
                <a:cs typeface="Arial"/>
              </a:rPr>
              <a:t>communicating</a:t>
            </a:r>
            <a:r>
              <a:rPr sz="3800" spc="80" dirty="0">
                <a:latin typeface="Arial"/>
                <a:cs typeface="Arial"/>
              </a:rPr>
              <a:t> </a:t>
            </a:r>
            <a:r>
              <a:rPr sz="3800" spc="-114" dirty="0">
                <a:latin typeface="Arial"/>
                <a:cs typeface="Arial"/>
              </a:rPr>
              <a:t>in</a:t>
            </a:r>
            <a:r>
              <a:rPr sz="3800" spc="80" dirty="0">
                <a:latin typeface="Arial"/>
                <a:cs typeface="Arial"/>
              </a:rPr>
              <a:t> </a:t>
            </a:r>
            <a:r>
              <a:rPr sz="3800" spc="-495" dirty="0">
                <a:latin typeface="Arial"/>
                <a:cs typeface="Arial"/>
              </a:rPr>
              <a:t>a	</a:t>
            </a:r>
            <a:r>
              <a:rPr sz="3800" spc="-270" dirty="0">
                <a:latin typeface="Arial"/>
                <a:cs typeface="Arial"/>
              </a:rPr>
              <a:t>given </a:t>
            </a:r>
            <a:r>
              <a:rPr sz="3800" spc="-215" dirty="0">
                <a:latin typeface="Arial"/>
                <a:cs typeface="Arial"/>
              </a:rPr>
              <a:t>fashion,</a:t>
            </a:r>
            <a:r>
              <a:rPr sz="3800" spc="-160" dirty="0">
                <a:latin typeface="Arial"/>
                <a:cs typeface="Arial"/>
              </a:rPr>
              <a:t> </a:t>
            </a:r>
            <a:r>
              <a:rPr sz="3800" spc="-185" dirty="0">
                <a:latin typeface="Arial"/>
                <a:cs typeface="Arial"/>
              </a:rPr>
              <a:t>including:</a:t>
            </a:r>
            <a:endParaRPr sz="3800">
              <a:latin typeface="Arial"/>
              <a:cs typeface="Arial"/>
            </a:endParaRPr>
          </a:p>
          <a:p>
            <a:pPr marL="1041400" lvl="1" indent="-571500">
              <a:lnSpc>
                <a:spcPct val="100000"/>
              </a:lnSpc>
              <a:spcBef>
                <a:spcPts val="2120"/>
              </a:spcBef>
              <a:buSzPct val="171052"/>
              <a:buChar char="•"/>
              <a:tabLst>
                <a:tab pos="1041400" algn="l"/>
              </a:tabLst>
            </a:pPr>
            <a:r>
              <a:rPr sz="3800" spc="-105" dirty="0">
                <a:latin typeface="Arial"/>
                <a:cs typeface="Arial"/>
              </a:rPr>
              <a:t>the </a:t>
            </a:r>
            <a:r>
              <a:rPr sz="3800" spc="-200" dirty="0">
                <a:latin typeface="Arial"/>
                <a:cs typeface="Arial"/>
              </a:rPr>
              <a:t>syntax </a:t>
            </a:r>
            <a:r>
              <a:rPr sz="3800" spc="-65" dirty="0">
                <a:latin typeface="Arial"/>
                <a:cs typeface="Arial"/>
              </a:rPr>
              <a:t>of </a:t>
            </a:r>
            <a:r>
              <a:rPr sz="3800" spc="-105" dirty="0">
                <a:latin typeface="Arial"/>
                <a:cs typeface="Arial"/>
              </a:rPr>
              <a:t>the </a:t>
            </a:r>
            <a:r>
              <a:rPr sz="3800" spc="-85" dirty="0">
                <a:latin typeface="Arial"/>
                <a:cs typeface="Arial"/>
              </a:rPr>
              <a:t>information</a:t>
            </a:r>
            <a:r>
              <a:rPr sz="3800" spc="450" dirty="0">
                <a:latin typeface="Arial"/>
                <a:cs typeface="Arial"/>
              </a:rPr>
              <a:t> </a:t>
            </a:r>
            <a:r>
              <a:rPr sz="3800" spc="-285" dirty="0">
                <a:latin typeface="Arial"/>
                <a:cs typeface="Arial"/>
              </a:rPr>
              <a:t>exchange</a:t>
            </a:r>
            <a:endParaRPr sz="3800">
              <a:latin typeface="Arial"/>
              <a:cs typeface="Arial"/>
            </a:endParaRPr>
          </a:p>
          <a:p>
            <a:pPr marL="1041400" lvl="1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41400" algn="l"/>
              </a:tabLst>
            </a:pPr>
            <a:r>
              <a:rPr sz="3800" spc="-105" dirty="0">
                <a:latin typeface="Arial"/>
                <a:cs typeface="Arial"/>
              </a:rPr>
              <a:t>the </a:t>
            </a:r>
            <a:r>
              <a:rPr sz="3800" spc="-240" dirty="0">
                <a:latin typeface="Arial"/>
                <a:cs typeface="Arial"/>
              </a:rPr>
              <a:t>semantics </a:t>
            </a:r>
            <a:r>
              <a:rPr sz="3800" spc="-65" dirty="0">
                <a:latin typeface="Arial"/>
                <a:cs typeface="Arial"/>
              </a:rPr>
              <a:t>of </a:t>
            </a:r>
            <a:r>
              <a:rPr sz="3800" spc="-105" dirty="0">
                <a:latin typeface="Arial"/>
                <a:cs typeface="Arial"/>
              </a:rPr>
              <a:t>the</a:t>
            </a:r>
            <a:r>
              <a:rPr sz="3800" spc="380" dirty="0">
                <a:latin typeface="Arial"/>
                <a:cs typeface="Arial"/>
              </a:rPr>
              <a:t> </a:t>
            </a:r>
            <a:r>
              <a:rPr sz="3800" spc="-85" dirty="0">
                <a:latin typeface="Arial"/>
                <a:cs typeface="Arial"/>
              </a:rPr>
              <a:t>information</a:t>
            </a:r>
            <a:endParaRPr sz="3800">
              <a:latin typeface="Arial"/>
              <a:cs typeface="Arial"/>
            </a:endParaRPr>
          </a:p>
          <a:p>
            <a:pPr marL="1041400" lvl="1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41400" algn="l"/>
                <a:tab pos="3645535" algn="l"/>
              </a:tabLst>
            </a:pPr>
            <a:r>
              <a:rPr sz="3800" spc="-105" dirty="0">
                <a:latin typeface="Arial"/>
                <a:cs typeface="Arial"/>
              </a:rPr>
              <a:t>the</a:t>
            </a:r>
            <a:r>
              <a:rPr sz="3800" spc="5" dirty="0">
                <a:latin typeface="Arial"/>
                <a:cs typeface="Arial"/>
              </a:rPr>
              <a:t> </a:t>
            </a:r>
            <a:r>
              <a:rPr sz="3800" spc="-170" dirty="0">
                <a:latin typeface="Arial"/>
                <a:cs typeface="Arial"/>
              </a:rPr>
              <a:t>methods	</a:t>
            </a:r>
            <a:r>
              <a:rPr sz="3800" spc="-65" dirty="0">
                <a:latin typeface="Arial"/>
                <a:cs typeface="Arial"/>
              </a:rPr>
              <a:t>of </a:t>
            </a:r>
            <a:r>
              <a:rPr sz="3800" spc="-130" dirty="0">
                <a:latin typeface="Arial"/>
                <a:cs typeface="Arial"/>
              </a:rPr>
              <a:t>arriving </a:t>
            </a:r>
            <a:r>
              <a:rPr sz="3800" spc="-145" dirty="0">
                <a:latin typeface="Arial"/>
                <a:cs typeface="Arial"/>
              </a:rPr>
              <a:t>at </a:t>
            </a:r>
            <a:r>
              <a:rPr sz="3800" spc="-105" dirty="0">
                <a:latin typeface="Arial"/>
                <a:cs typeface="Arial"/>
              </a:rPr>
              <a:t>the</a:t>
            </a:r>
            <a:r>
              <a:rPr sz="3800" spc="300" dirty="0">
                <a:latin typeface="Arial"/>
                <a:cs typeface="Arial"/>
              </a:rPr>
              <a:t> </a:t>
            </a:r>
            <a:r>
              <a:rPr sz="3800" spc="-114" dirty="0">
                <a:latin typeface="Arial"/>
                <a:cs typeface="Arial"/>
              </a:rPr>
              <a:t>informations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2500" y="355600"/>
            <a:ext cx="60134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/>
              <a:t>Protocols</a:t>
            </a:r>
            <a:r>
              <a:rPr spc="-160" dirty="0"/>
              <a:t> </a:t>
            </a:r>
            <a:r>
              <a:rPr spc="-47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0100" y="1905000"/>
            <a:ext cx="27946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584200" algn="l"/>
              </a:tabLst>
            </a:pPr>
            <a:r>
              <a:rPr sz="3800" spc="-265" dirty="0">
                <a:latin typeface="Arial"/>
                <a:cs typeface="Arial"/>
              </a:rPr>
              <a:t>Example:</a:t>
            </a:r>
            <a:r>
              <a:rPr sz="3800" spc="-450" dirty="0">
                <a:latin typeface="Arial"/>
                <a:cs typeface="Arial"/>
              </a:rPr>
              <a:t> </a:t>
            </a:r>
            <a:r>
              <a:rPr sz="3800" spc="-355" dirty="0">
                <a:latin typeface="Arial"/>
                <a:cs typeface="Arial"/>
              </a:rPr>
              <a:t>IP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93800" y="2552700"/>
            <a:ext cx="10617200" cy="574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85"/>
              </a:lnSpc>
            </a:pPr>
            <a:r>
              <a:rPr spc="-135" dirty="0"/>
              <a:t>11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Layering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217438"/>
              </p:ext>
            </p:extLst>
          </p:nvPr>
        </p:nvGraphicFramePr>
        <p:xfrm>
          <a:off x="3225800" y="2669541"/>
          <a:ext cx="3877945" cy="52196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7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43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3600" spc="-105" dirty="0">
                          <a:latin typeface="Arial"/>
                          <a:cs typeface="Arial"/>
                        </a:rPr>
                        <a:t>Application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39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3600" spc="-120" dirty="0">
                          <a:latin typeface="Arial"/>
                          <a:cs typeface="Arial"/>
                        </a:rPr>
                        <a:t>Transport</a:t>
                      </a:r>
                      <a:endParaRPr sz="3600" dirty="0">
                        <a:latin typeface="Arial"/>
                        <a:cs typeface="Arial"/>
                      </a:endParaRPr>
                    </a:p>
                  </a:txBody>
                  <a:tcPr marL="0" marR="0" marT="2260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394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3600" spc="25" dirty="0">
                          <a:latin typeface="Arial"/>
                          <a:cs typeface="Arial"/>
                        </a:rPr>
                        <a:t>Network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235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3939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sz="3600" spc="-16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3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135" dirty="0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209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393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600" spc="-285" dirty="0">
                          <a:latin typeface="Arial"/>
                          <a:cs typeface="Arial"/>
                        </a:rPr>
                        <a:t>Physical</a:t>
                      </a:r>
                      <a:endParaRPr sz="3600" dirty="0">
                        <a:latin typeface="Arial"/>
                        <a:cs typeface="Arial"/>
                      </a:endParaRPr>
                    </a:p>
                  </a:txBody>
                  <a:tcPr marL="0" marR="0" marT="2311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16000" y="3352800"/>
            <a:ext cx="1930400" cy="4767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685" algn="r">
              <a:lnSpc>
                <a:spcPct val="100000"/>
              </a:lnSpc>
              <a:spcBef>
                <a:spcPts val="100"/>
              </a:spcBef>
            </a:pPr>
            <a:r>
              <a:rPr sz="4200" spc="-195" dirty="0">
                <a:latin typeface="Arial"/>
                <a:cs typeface="Arial"/>
              </a:rPr>
              <a:t>d</a:t>
            </a:r>
            <a:r>
              <a:rPr sz="4200" spc="-545" dirty="0">
                <a:latin typeface="Arial"/>
                <a:cs typeface="Arial"/>
              </a:rPr>
              <a:t>a</a:t>
            </a:r>
            <a:r>
              <a:rPr sz="4200" spc="-160" dirty="0">
                <a:latin typeface="Arial"/>
                <a:cs typeface="Arial"/>
              </a:rPr>
              <a:t>ta</a:t>
            </a:r>
            <a:endParaRPr sz="4200" dirty="0">
              <a:latin typeface="Arial"/>
              <a:cs typeface="Arial"/>
            </a:endParaRPr>
          </a:p>
          <a:p>
            <a:pPr marL="12700" marR="5080" indent="12700" algn="r">
              <a:lnSpc>
                <a:spcPct val="158700"/>
              </a:lnSpc>
              <a:spcBef>
                <a:spcPts val="300"/>
              </a:spcBef>
            </a:pPr>
            <a:r>
              <a:rPr sz="4200" spc="-390" dirty="0">
                <a:latin typeface="Arial"/>
                <a:cs typeface="Arial"/>
              </a:rPr>
              <a:t>p</a:t>
            </a:r>
            <a:r>
              <a:rPr sz="4200" spc="-395" dirty="0">
                <a:latin typeface="Arial"/>
                <a:cs typeface="Arial"/>
              </a:rPr>
              <a:t>a</a:t>
            </a:r>
            <a:r>
              <a:rPr sz="4200" spc="-265" dirty="0">
                <a:latin typeface="Arial"/>
                <a:cs typeface="Arial"/>
              </a:rPr>
              <a:t>c</a:t>
            </a:r>
            <a:r>
              <a:rPr sz="4200" spc="-220" dirty="0">
                <a:latin typeface="Arial"/>
                <a:cs typeface="Arial"/>
              </a:rPr>
              <a:t>k</a:t>
            </a:r>
            <a:r>
              <a:rPr sz="4200" spc="-165" dirty="0">
                <a:latin typeface="Arial"/>
                <a:cs typeface="Arial"/>
              </a:rPr>
              <a:t>ets  </a:t>
            </a:r>
            <a:r>
              <a:rPr sz="4200" spc="-390" dirty="0">
                <a:latin typeface="Arial"/>
                <a:cs typeface="Arial"/>
              </a:rPr>
              <a:t>p</a:t>
            </a:r>
            <a:r>
              <a:rPr sz="4200" spc="-395" dirty="0">
                <a:latin typeface="Arial"/>
                <a:cs typeface="Arial"/>
              </a:rPr>
              <a:t>a</a:t>
            </a:r>
            <a:r>
              <a:rPr sz="4200" spc="-265" dirty="0">
                <a:latin typeface="Arial"/>
                <a:cs typeface="Arial"/>
              </a:rPr>
              <a:t>c</a:t>
            </a:r>
            <a:r>
              <a:rPr sz="4200" spc="-220" dirty="0">
                <a:latin typeface="Arial"/>
                <a:cs typeface="Arial"/>
              </a:rPr>
              <a:t>k</a:t>
            </a:r>
            <a:r>
              <a:rPr sz="4200" spc="-195" dirty="0">
                <a:latin typeface="Arial"/>
                <a:cs typeface="Arial"/>
              </a:rPr>
              <a:t>ets</a:t>
            </a:r>
            <a:endParaRPr sz="4200" dirty="0">
              <a:latin typeface="Arial"/>
              <a:cs typeface="Arial"/>
            </a:endParaRPr>
          </a:p>
          <a:p>
            <a:pPr marL="254000" marR="15875" indent="558800" algn="r">
              <a:lnSpc>
                <a:spcPct val="146800"/>
              </a:lnSpc>
              <a:spcBef>
                <a:spcPts val="1200"/>
              </a:spcBef>
            </a:pPr>
            <a:r>
              <a:rPr sz="4200" spc="-125" dirty="0">
                <a:latin typeface="Arial"/>
                <a:cs typeface="Arial"/>
              </a:rPr>
              <a:t>bi</a:t>
            </a:r>
            <a:r>
              <a:rPr sz="4200" spc="-110" dirty="0">
                <a:latin typeface="Arial"/>
                <a:cs typeface="Arial"/>
              </a:rPr>
              <a:t>ts  </a:t>
            </a:r>
            <a:r>
              <a:rPr sz="4200" spc="-484" dirty="0">
                <a:latin typeface="Arial"/>
                <a:cs typeface="Arial"/>
              </a:rPr>
              <a:t>s</a:t>
            </a:r>
            <a:r>
              <a:rPr sz="4200" spc="-20" dirty="0">
                <a:latin typeface="Arial"/>
                <a:cs typeface="Arial"/>
              </a:rPr>
              <a:t>i</a:t>
            </a:r>
            <a:r>
              <a:rPr sz="4200" spc="-545" dirty="0">
                <a:latin typeface="Arial"/>
                <a:cs typeface="Arial"/>
              </a:rPr>
              <a:t>g</a:t>
            </a:r>
            <a:r>
              <a:rPr sz="4200" spc="-390" dirty="0">
                <a:latin typeface="Arial"/>
                <a:cs typeface="Arial"/>
              </a:rPr>
              <a:t>n</a:t>
            </a:r>
            <a:r>
              <a:rPr sz="4200" spc="-395" dirty="0">
                <a:latin typeface="Arial"/>
                <a:cs typeface="Arial"/>
              </a:rPr>
              <a:t>a</a:t>
            </a:r>
            <a:r>
              <a:rPr sz="4200" spc="-20" dirty="0">
                <a:latin typeface="Arial"/>
                <a:cs typeface="Arial"/>
              </a:rPr>
              <a:t>l</a:t>
            </a:r>
            <a:r>
              <a:rPr sz="4200" spc="-484" dirty="0">
                <a:latin typeface="Arial"/>
                <a:cs typeface="Arial"/>
              </a:rPr>
              <a:t>s</a:t>
            </a:r>
            <a:endParaRPr sz="4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85"/>
              </a:lnSpc>
            </a:pPr>
            <a:r>
              <a:rPr spc="-135" dirty="0"/>
              <a:t>12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2500" y="355600"/>
            <a:ext cx="60134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/>
              <a:t>Protocols</a:t>
            </a:r>
            <a:r>
              <a:rPr spc="-160" dirty="0"/>
              <a:t> </a:t>
            </a:r>
            <a:r>
              <a:rPr spc="-47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2600" y="1905000"/>
            <a:ext cx="8073390" cy="257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901700" algn="l"/>
              </a:tabLst>
            </a:pPr>
            <a:r>
              <a:rPr sz="3800" spc="-265" dirty="0">
                <a:latin typeface="Arial"/>
                <a:cs typeface="Arial"/>
              </a:rPr>
              <a:t>Example:</a:t>
            </a:r>
            <a:r>
              <a:rPr sz="3800" spc="-385" dirty="0">
                <a:latin typeface="Arial"/>
                <a:cs typeface="Arial"/>
              </a:rPr>
              <a:t> </a:t>
            </a:r>
            <a:r>
              <a:rPr sz="3800" spc="-160" dirty="0">
                <a:latin typeface="Arial"/>
                <a:cs typeface="Arial"/>
              </a:rPr>
              <a:t>HTTP</a:t>
            </a:r>
            <a:endParaRPr sz="3800">
              <a:latin typeface="Arial"/>
              <a:cs typeface="Arial"/>
            </a:endParaRPr>
          </a:p>
          <a:p>
            <a:pPr marL="347980" indent="-335915">
              <a:lnSpc>
                <a:spcPts val="2620"/>
              </a:lnSpc>
              <a:spcBef>
                <a:spcPts val="2440"/>
              </a:spcBef>
              <a:buChar char="&gt;"/>
              <a:tabLst>
                <a:tab pos="348615" algn="l"/>
              </a:tabLst>
            </a:pPr>
            <a:r>
              <a:rPr sz="2200" spc="-5" dirty="0">
                <a:latin typeface="Courier New"/>
                <a:cs typeface="Courier New"/>
              </a:rPr>
              <a:t>GET http://www.icir.org:80/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HTTP/1.1</a:t>
            </a:r>
            <a:endParaRPr sz="2200">
              <a:latin typeface="Courier New"/>
              <a:cs typeface="Courier New"/>
            </a:endParaRPr>
          </a:p>
          <a:p>
            <a:pPr marL="347980" indent="-335915">
              <a:lnSpc>
                <a:spcPts val="2600"/>
              </a:lnSpc>
              <a:buChar char="&gt;"/>
              <a:tabLst>
                <a:tab pos="348615" algn="l"/>
              </a:tabLst>
            </a:pPr>
            <a:r>
              <a:rPr sz="2200" spc="-5" dirty="0">
                <a:latin typeface="Courier New"/>
                <a:cs typeface="Courier New"/>
              </a:rPr>
              <a:t>Connection: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Keep-Alive</a:t>
            </a:r>
            <a:endParaRPr sz="2200">
              <a:latin typeface="Courier New"/>
              <a:cs typeface="Courier New"/>
            </a:endParaRPr>
          </a:p>
          <a:p>
            <a:pPr marL="347980" indent="-335915">
              <a:lnSpc>
                <a:spcPts val="2600"/>
              </a:lnSpc>
              <a:buChar char="&gt;"/>
              <a:tabLst>
                <a:tab pos="348615" algn="l"/>
              </a:tabLst>
            </a:pPr>
            <a:r>
              <a:rPr sz="2200" spc="-5" dirty="0">
                <a:latin typeface="Courier New"/>
                <a:cs typeface="Courier New"/>
              </a:rPr>
              <a:t>User-Agent: hprobe 1.0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(mallman@lerc.nasa.gov)</a:t>
            </a:r>
            <a:endParaRPr sz="2200">
              <a:latin typeface="Courier New"/>
              <a:cs typeface="Courier New"/>
            </a:endParaRPr>
          </a:p>
          <a:p>
            <a:pPr marL="347980" indent="-335915">
              <a:lnSpc>
                <a:spcPts val="2600"/>
              </a:lnSpc>
              <a:buChar char="&gt;"/>
              <a:tabLst>
                <a:tab pos="348615" algn="l"/>
              </a:tabLst>
            </a:pPr>
            <a:r>
              <a:rPr sz="2200" spc="-5" dirty="0">
                <a:latin typeface="Courier New"/>
                <a:cs typeface="Courier New"/>
              </a:rPr>
              <a:t>Host: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www.icir.org</a:t>
            </a:r>
            <a:r>
              <a:rPr sz="2200" spc="-5" dirty="0">
                <a:latin typeface="Courier New"/>
                <a:cs typeface="Courier New"/>
              </a:rPr>
              <a:t>:80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20"/>
              </a:lnSpc>
            </a:pPr>
            <a:r>
              <a:rPr sz="2200" dirty="0">
                <a:latin typeface="Courier New"/>
                <a:cs typeface="Courier New"/>
              </a:rPr>
              <a:t>&gt;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6701" y="4775200"/>
            <a:ext cx="4384675" cy="69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200" spc="-5" dirty="0">
                <a:latin typeface="Courier New"/>
                <a:cs typeface="Courier New"/>
              </a:rPr>
              <a:t>200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OK</a:t>
            </a:r>
            <a:endParaRPr sz="2200">
              <a:latin typeface="Courier New"/>
              <a:cs typeface="Courier New"/>
            </a:endParaRPr>
          </a:p>
          <a:p>
            <a:pPr marL="347980">
              <a:lnSpc>
                <a:spcPts val="2620"/>
              </a:lnSpc>
            </a:pPr>
            <a:r>
              <a:rPr sz="2200" spc="-5" dirty="0">
                <a:latin typeface="Courier New"/>
                <a:cs typeface="Courier New"/>
              </a:rPr>
              <a:t>26 Aug 2011 15:36:38</a:t>
            </a:r>
            <a:r>
              <a:rPr sz="2200" spc="-8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GMT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6057" y="5435600"/>
            <a:ext cx="13671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ourier New"/>
                <a:cs typeface="Courier New"/>
              </a:rPr>
              <a:t>(Fedora)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7908" y="5765800"/>
            <a:ext cx="32111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ourier New"/>
                <a:cs typeface="Courier New"/>
              </a:rPr>
              <a:t>Last-Modified: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Wed,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40776" y="5765800"/>
            <a:ext cx="40493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ourier New"/>
                <a:cs typeface="Courier New"/>
              </a:rPr>
              <a:t>23 Feb 2011 23:32:02</a:t>
            </a:r>
            <a:r>
              <a:rPr sz="2200" spc="-8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GMT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87908" y="6096000"/>
            <a:ext cx="53911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ourier New"/>
                <a:cs typeface="Courier New"/>
              </a:rPr>
              <a:t>ETag: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"14401e-ee4-49cfb8102a080"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87908" y="6426200"/>
            <a:ext cx="3378835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Courier New"/>
                <a:cs typeface="Courier New"/>
              </a:rPr>
              <a:t>Accept-Ranges: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bytes  </a:t>
            </a:r>
            <a:r>
              <a:rPr sz="2200" spc="-5" dirty="0">
                <a:latin typeface="Courier New"/>
                <a:cs typeface="Courier New"/>
              </a:rPr>
              <a:t>Content-Length: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3812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87908" y="7086600"/>
            <a:ext cx="28759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ourier New"/>
                <a:cs typeface="Courier New"/>
              </a:rPr>
              <a:t>Connection: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close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87908" y="7416800"/>
            <a:ext cx="63963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ourier New"/>
                <a:cs typeface="Courier New"/>
              </a:rPr>
              <a:t>Content-Type: text/html;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charset=UTF-8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2600" y="4775200"/>
            <a:ext cx="3881754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200" dirty="0">
                <a:latin typeface="Courier New"/>
                <a:cs typeface="Courier New"/>
              </a:rPr>
              <a:t>&lt;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HTTP/1.1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00"/>
              </a:lnSpc>
            </a:pPr>
            <a:r>
              <a:rPr sz="2200" dirty="0">
                <a:latin typeface="Courier New"/>
                <a:cs typeface="Courier New"/>
              </a:rPr>
              <a:t>&lt; </a:t>
            </a:r>
            <a:r>
              <a:rPr sz="2200" spc="-5" dirty="0">
                <a:latin typeface="Courier New"/>
                <a:cs typeface="Courier New"/>
              </a:rPr>
              <a:t>Date: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Fri,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00"/>
              </a:lnSpc>
            </a:pPr>
            <a:r>
              <a:rPr sz="2200" dirty="0">
                <a:latin typeface="Courier New"/>
                <a:cs typeface="Courier New"/>
              </a:rPr>
              <a:t>&lt; </a:t>
            </a:r>
            <a:r>
              <a:rPr sz="2200" spc="-5" dirty="0">
                <a:latin typeface="Courier New"/>
                <a:cs typeface="Courier New"/>
              </a:rPr>
              <a:t>Server:</a:t>
            </a:r>
            <a:r>
              <a:rPr sz="2200" spc="-10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Apache/2.2.15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00"/>
              </a:lnSpc>
            </a:pPr>
            <a:r>
              <a:rPr sz="2200" dirty="0">
                <a:latin typeface="Courier New"/>
                <a:cs typeface="Courier New"/>
              </a:rPr>
              <a:t>&lt;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00"/>
              </a:lnSpc>
            </a:pPr>
            <a:r>
              <a:rPr sz="2200" dirty="0">
                <a:latin typeface="Courier New"/>
                <a:cs typeface="Courier New"/>
              </a:rPr>
              <a:t>&lt;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00"/>
              </a:lnSpc>
            </a:pPr>
            <a:r>
              <a:rPr sz="2200" dirty="0">
                <a:latin typeface="Courier New"/>
                <a:cs typeface="Courier New"/>
              </a:rPr>
              <a:t>&lt;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00"/>
              </a:lnSpc>
            </a:pPr>
            <a:r>
              <a:rPr sz="2200" dirty="0">
                <a:latin typeface="Courier New"/>
                <a:cs typeface="Courier New"/>
              </a:rPr>
              <a:t>&lt;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00"/>
              </a:lnSpc>
            </a:pPr>
            <a:r>
              <a:rPr sz="2200" dirty="0">
                <a:latin typeface="Courier New"/>
                <a:cs typeface="Courier New"/>
              </a:rPr>
              <a:t>&lt;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00"/>
              </a:lnSpc>
            </a:pPr>
            <a:r>
              <a:rPr sz="2200" dirty="0">
                <a:latin typeface="Courier New"/>
                <a:cs typeface="Courier New"/>
              </a:rPr>
              <a:t>&lt;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00"/>
              </a:lnSpc>
            </a:pPr>
            <a:r>
              <a:rPr sz="2200" dirty="0">
                <a:latin typeface="Courier New"/>
                <a:cs typeface="Courier New"/>
              </a:rPr>
              <a:t>&lt;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20"/>
              </a:lnSpc>
            </a:pPr>
            <a:r>
              <a:rPr sz="2200" dirty="0">
                <a:latin typeface="Courier New"/>
                <a:cs typeface="Courier New"/>
              </a:rPr>
              <a:t>&lt;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87908" y="8077200"/>
            <a:ext cx="23729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ourier New"/>
                <a:cs typeface="Courier New"/>
              </a:rPr>
              <a:t>[PAGE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CONTENT]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85"/>
              </a:lnSpc>
            </a:pPr>
            <a:r>
              <a:rPr spc="-135" dirty="0"/>
              <a:t>13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6500" y="355600"/>
            <a:ext cx="552132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The </a:t>
            </a:r>
            <a:r>
              <a:rPr spc="-540" dirty="0"/>
              <a:t>Big</a:t>
            </a:r>
            <a:r>
              <a:rPr spc="10" dirty="0"/>
              <a:t> </a:t>
            </a:r>
            <a:r>
              <a:rPr spc="-420" dirty="0"/>
              <a:t>Picture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19300" y="3060700"/>
            <a:ext cx="9470390" cy="431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635000" algn="l"/>
              </a:tabLst>
            </a:pPr>
            <a:r>
              <a:rPr sz="3800" spc="-160" dirty="0">
                <a:latin typeface="Arial"/>
                <a:cs typeface="Arial"/>
              </a:rPr>
              <a:t>Putting </a:t>
            </a:r>
            <a:r>
              <a:rPr sz="3800" spc="95" dirty="0">
                <a:latin typeface="Arial"/>
                <a:cs typeface="Arial"/>
              </a:rPr>
              <a:t>it </a:t>
            </a:r>
            <a:r>
              <a:rPr sz="3800" spc="-175" dirty="0">
                <a:latin typeface="Arial"/>
                <a:cs typeface="Arial"/>
              </a:rPr>
              <a:t>all</a:t>
            </a:r>
            <a:r>
              <a:rPr sz="3800" spc="45" dirty="0">
                <a:latin typeface="Arial"/>
                <a:cs typeface="Arial"/>
              </a:rPr>
              <a:t> </a:t>
            </a:r>
            <a:r>
              <a:rPr sz="3800" spc="-85" dirty="0">
                <a:latin typeface="Arial"/>
                <a:cs typeface="Arial"/>
              </a:rPr>
              <a:t>together:</a:t>
            </a:r>
            <a:endParaRPr sz="3800">
              <a:latin typeface="Arial"/>
              <a:cs typeface="Arial"/>
            </a:endParaRPr>
          </a:p>
          <a:p>
            <a:pPr marL="1079500" lvl="1" indent="-571500">
              <a:lnSpc>
                <a:spcPts val="4480"/>
              </a:lnSpc>
              <a:spcBef>
                <a:spcPts val="2240"/>
              </a:spcBef>
              <a:buSzPct val="171052"/>
              <a:buChar char="•"/>
              <a:tabLst>
                <a:tab pos="1079500" algn="l"/>
                <a:tab pos="6697345" algn="l"/>
              </a:tabLst>
            </a:pPr>
            <a:r>
              <a:rPr sz="3800" spc="-275" dirty="0">
                <a:latin typeface="Arial"/>
                <a:cs typeface="Arial"/>
              </a:rPr>
              <a:t>Baran  </a:t>
            </a:r>
            <a:r>
              <a:rPr sz="3800" spc="-130" dirty="0">
                <a:latin typeface="Arial"/>
                <a:cs typeface="Arial"/>
              </a:rPr>
              <a:t>flipped </a:t>
            </a:r>
            <a:r>
              <a:rPr sz="3800" dirty="0">
                <a:latin typeface="Arial"/>
                <a:cs typeface="Arial"/>
              </a:rPr>
              <a:t>our</a:t>
            </a:r>
            <a:r>
              <a:rPr sz="3800" spc="-370" dirty="0">
                <a:latin typeface="Arial"/>
                <a:cs typeface="Arial"/>
              </a:rPr>
              <a:t> </a:t>
            </a:r>
            <a:r>
              <a:rPr sz="3800" spc="-155" dirty="0">
                <a:latin typeface="Arial"/>
                <a:cs typeface="Arial"/>
              </a:rPr>
              <a:t>view</a:t>
            </a:r>
            <a:r>
              <a:rPr sz="3800" spc="5" dirty="0">
                <a:latin typeface="Arial"/>
                <a:cs typeface="Arial"/>
              </a:rPr>
              <a:t> </a:t>
            </a:r>
            <a:r>
              <a:rPr sz="3800" spc="-55" dirty="0">
                <a:latin typeface="Arial"/>
                <a:cs typeface="Arial"/>
              </a:rPr>
              <a:t>from	</a:t>
            </a:r>
            <a:r>
              <a:rPr sz="3800" spc="-100" dirty="0">
                <a:latin typeface="Arial"/>
                <a:cs typeface="Arial"/>
              </a:rPr>
              <a:t>circuits</a:t>
            </a:r>
            <a:r>
              <a:rPr sz="3800" spc="-20" dirty="0">
                <a:latin typeface="Arial"/>
                <a:cs typeface="Arial"/>
              </a:rPr>
              <a:t> </a:t>
            </a:r>
            <a:r>
              <a:rPr sz="3800" spc="95" dirty="0">
                <a:latin typeface="Arial"/>
                <a:cs typeface="Arial"/>
              </a:rPr>
              <a:t>to</a:t>
            </a:r>
            <a:endParaRPr sz="3800">
              <a:latin typeface="Arial"/>
              <a:cs typeface="Arial"/>
            </a:endParaRPr>
          </a:p>
          <a:p>
            <a:pPr marL="1079500">
              <a:lnSpc>
                <a:spcPts val="4480"/>
              </a:lnSpc>
            </a:pPr>
            <a:r>
              <a:rPr sz="3800" i="1" spc="-145" dirty="0">
                <a:latin typeface="Calibri"/>
                <a:cs typeface="Calibri"/>
              </a:rPr>
              <a:t>packets</a:t>
            </a:r>
            <a:endParaRPr sz="3800">
              <a:latin typeface="Calibri"/>
              <a:cs typeface="Calibri"/>
            </a:endParaRPr>
          </a:p>
          <a:p>
            <a:pPr marL="1079500" lvl="1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79500" algn="l"/>
              </a:tabLst>
            </a:pPr>
            <a:r>
              <a:rPr sz="3800" spc="-135" dirty="0">
                <a:latin typeface="Arial"/>
                <a:cs typeface="Arial"/>
              </a:rPr>
              <a:t>We then </a:t>
            </a:r>
            <a:r>
              <a:rPr sz="3800" spc="-200" dirty="0">
                <a:latin typeface="Arial"/>
                <a:cs typeface="Arial"/>
              </a:rPr>
              <a:t>organized </a:t>
            </a:r>
            <a:r>
              <a:rPr sz="3800" spc="-105" dirty="0">
                <a:latin typeface="Arial"/>
                <a:cs typeface="Arial"/>
              </a:rPr>
              <a:t>functionality </a:t>
            </a:r>
            <a:r>
              <a:rPr sz="3800" spc="-10" dirty="0">
                <a:latin typeface="Arial"/>
                <a:cs typeface="Arial"/>
              </a:rPr>
              <a:t>into</a:t>
            </a:r>
            <a:r>
              <a:rPr sz="3800" spc="525" dirty="0">
                <a:latin typeface="Arial"/>
                <a:cs typeface="Arial"/>
              </a:rPr>
              <a:t> </a:t>
            </a:r>
            <a:r>
              <a:rPr sz="3800" i="1" spc="-170" dirty="0">
                <a:latin typeface="Calibri"/>
                <a:cs typeface="Calibri"/>
              </a:rPr>
              <a:t>layers</a:t>
            </a:r>
            <a:endParaRPr sz="3800">
              <a:latin typeface="Calibri"/>
              <a:cs typeface="Calibri"/>
            </a:endParaRPr>
          </a:p>
          <a:p>
            <a:pPr marL="1079500" marR="391160" lvl="1" indent="-571500">
              <a:lnSpc>
                <a:spcPts val="4400"/>
              </a:lnSpc>
              <a:spcBef>
                <a:spcPts val="2520"/>
              </a:spcBef>
              <a:buSzPct val="171052"/>
              <a:buChar char="•"/>
              <a:tabLst>
                <a:tab pos="1079500" algn="l"/>
              </a:tabLst>
            </a:pPr>
            <a:r>
              <a:rPr sz="3800" spc="-135" dirty="0">
                <a:latin typeface="Arial"/>
                <a:cs typeface="Arial"/>
              </a:rPr>
              <a:t>We </a:t>
            </a:r>
            <a:r>
              <a:rPr sz="3800" spc="-365" dirty="0">
                <a:latin typeface="Arial"/>
                <a:cs typeface="Arial"/>
              </a:rPr>
              <a:t>have </a:t>
            </a:r>
            <a:r>
              <a:rPr sz="3800" i="1" spc="-185" dirty="0">
                <a:latin typeface="Calibri"/>
                <a:cs typeface="Calibri"/>
              </a:rPr>
              <a:t>protocols </a:t>
            </a:r>
            <a:r>
              <a:rPr sz="3800" spc="-75" dirty="0">
                <a:latin typeface="Arial"/>
                <a:cs typeface="Arial"/>
              </a:rPr>
              <a:t>that </a:t>
            </a:r>
            <a:r>
              <a:rPr sz="3800" spc="-145" dirty="0">
                <a:latin typeface="Arial"/>
                <a:cs typeface="Arial"/>
              </a:rPr>
              <a:t>instantiate </a:t>
            </a:r>
            <a:r>
              <a:rPr sz="3800" spc="-229" dirty="0">
                <a:latin typeface="Arial"/>
                <a:cs typeface="Arial"/>
              </a:rPr>
              <a:t>layered  </a:t>
            </a:r>
            <a:r>
              <a:rPr sz="3800" spc="-105" dirty="0">
                <a:latin typeface="Arial"/>
                <a:cs typeface="Arial"/>
              </a:rPr>
              <a:t>functionality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0" y="317500"/>
            <a:ext cx="6861809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Circuits </a:t>
            </a:r>
            <a:r>
              <a:rPr spc="-600" dirty="0"/>
              <a:t>vs.</a:t>
            </a:r>
            <a:r>
              <a:rPr spc="95" dirty="0"/>
              <a:t> </a:t>
            </a:r>
            <a:r>
              <a:rPr spc="-530" dirty="0"/>
              <a:t>Packets</a:t>
            </a:r>
          </a:p>
        </p:txBody>
      </p:sp>
      <p:sp>
        <p:nvSpPr>
          <p:cNvPr id="3" name="object 3"/>
          <p:cNvSpPr/>
          <p:nvPr/>
        </p:nvSpPr>
        <p:spPr>
          <a:xfrm>
            <a:off x="2781300" y="3225800"/>
            <a:ext cx="7429500" cy="698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81300" y="7442200"/>
          <a:ext cx="7454900" cy="81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5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30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89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89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89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89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89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89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787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479829" y="3983126"/>
            <a:ext cx="8255" cy="3139440"/>
          </a:xfrm>
          <a:custGeom>
            <a:avLst/>
            <a:gdLst/>
            <a:ahLst/>
            <a:cxnLst/>
            <a:rect l="l" t="t" r="r" b="b"/>
            <a:pathLst>
              <a:path w="8254" h="3139440">
                <a:moveTo>
                  <a:pt x="0" y="3139258"/>
                </a:moveTo>
                <a:lnTo>
                  <a:pt x="163" y="3075758"/>
                </a:lnTo>
                <a:lnTo>
                  <a:pt x="8069" y="0"/>
                </a:lnTo>
              </a:path>
            </a:pathLst>
          </a:custGeom>
          <a:ln w="127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36467" y="6936338"/>
            <a:ext cx="487680" cy="488315"/>
          </a:xfrm>
          <a:custGeom>
            <a:avLst/>
            <a:gdLst/>
            <a:ahLst/>
            <a:cxnLst/>
            <a:rect l="l" t="t" r="r" b="b"/>
            <a:pathLst>
              <a:path w="487679" h="488315">
                <a:moveTo>
                  <a:pt x="0" y="0"/>
                </a:moveTo>
                <a:lnTo>
                  <a:pt x="242585" y="488304"/>
                </a:lnTo>
                <a:lnTo>
                  <a:pt x="426641" y="122546"/>
                </a:lnTo>
                <a:lnTo>
                  <a:pt x="243525" y="122546"/>
                </a:lnTo>
                <a:lnTo>
                  <a:pt x="0" y="0"/>
                </a:lnTo>
                <a:close/>
              </a:path>
              <a:path w="487679" h="488315">
                <a:moveTo>
                  <a:pt x="487677" y="1253"/>
                </a:moveTo>
                <a:lnTo>
                  <a:pt x="243525" y="122546"/>
                </a:lnTo>
                <a:lnTo>
                  <a:pt x="426641" y="122546"/>
                </a:lnTo>
                <a:lnTo>
                  <a:pt x="487677" y="1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35900" y="3898900"/>
            <a:ext cx="350710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0" dirty="0">
                <a:latin typeface="Arial"/>
                <a:cs typeface="Arial"/>
              </a:rPr>
              <a:t>circuit</a:t>
            </a:r>
            <a:r>
              <a:rPr sz="4200" spc="-70" dirty="0">
                <a:latin typeface="Arial"/>
                <a:cs typeface="Arial"/>
              </a:rPr>
              <a:t> </a:t>
            </a:r>
            <a:r>
              <a:rPr sz="4200" spc="-180" dirty="0">
                <a:latin typeface="Arial"/>
                <a:cs typeface="Arial"/>
              </a:rPr>
              <a:t>switching</a:t>
            </a:r>
            <a:endParaRPr sz="4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85"/>
              </a:lnSpc>
            </a:pPr>
            <a:r>
              <a:rPr spc="-135" dirty="0"/>
              <a:t>14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797800" y="6718300"/>
            <a:ext cx="3576954" cy="211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4200" spc="-229" dirty="0">
                <a:latin typeface="Arial"/>
                <a:cs typeface="Arial"/>
              </a:rPr>
              <a:t>packet</a:t>
            </a:r>
            <a:r>
              <a:rPr sz="4200" spc="-75" dirty="0">
                <a:latin typeface="Arial"/>
                <a:cs typeface="Arial"/>
              </a:rPr>
              <a:t> </a:t>
            </a:r>
            <a:r>
              <a:rPr sz="4200" spc="-180" dirty="0">
                <a:latin typeface="Arial"/>
                <a:cs typeface="Arial"/>
              </a:rPr>
              <a:t>switching</a:t>
            </a:r>
            <a:endParaRPr sz="4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200" spc="-145" dirty="0">
                <a:latin typeface="Arial"/>
                <a:cs typeface="Arial"/>
              </a:rPr>
              <a:t>(4</a:t>
            </a:r>
            <a:r>
              <a:rPr sz="4200" spc="-15" dirty="0">
                <a:latin typeface="Arial"/>
                <a:cs typeface="Arial"/>
              </a:rPr>
              <a:t> </a:t>
            </a:r>
            <a:r>
              <a:rPr sz="4200" spc="-220" dirty="0">
                <a:latin typeface="Arial"/>
                <a:cs typeface="Arial"/>
              </a:rPr>
              <a:t>users)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6800" y="317500"/>
            <a:ext cx="579945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20" dirty="0"/>
              <a:t>Building</a:t>
            </a:r>
            <a:r>
              <a:rPr spc="-150" dirty="0"/>
              <a:t> </a:t>
            </a:r>
            <a:r>
              <a:rPr spc="-530" dirty="0"/>
              <a:t>Packets</a:t>
            </a:r>
          </a:p>
        </p:txBody>
      </p:sp>
      <p:sp>
        <p:nvSpPr>
          <p:cNvPr id="3" name="object 3"/>
          <p:cNvSpPr/>
          <p:nvPr/>
        </p:nvSpPr>
        <p:spPr>
          <a:xfrm>
            <a:off x="925127" y="1855767"/>
            <a:ext cx="11155045" cy="5461000"/>
          </a:xfrm>
          <a:custGeom>
            <a:avLst/>
            <a:gdLst/>
            <a:ahLst/>
            <a:cxnLst/>
            <a:rect l="l" t="t" r="r" b="b"/>
            <a:pathLst>
              <a:path w="11155045" h="5461000">
                <a:moveTo>
                  <a:pt x="0" y="0"/>
                </a:moveTo>
                <a:lnTo>
                  <a:pt x="11154545" y="0"/>
                </a:lnTo>
                <a:lnTo>
                  <a:pt x="11154545" y="5461000"/>
                </a:lnTo>
                <a:lnTo>
                  <a:pt x="0" y="54610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0600" y="1892300"/>
            <a:ext cx="1976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HTTP/1.1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15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2374900"/>
            <a:ext cx="24644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Date: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Fri,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5208" y="1892300"/>
            <a:ext cx="636587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200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OK</a:t>
            </a:r>
            <a:endParaRPr sz="3200">
              <a:latin typeface="Courier New"/>
              <a:cs typeface="Courier New"/>
            </a:endParaRPr>
          </a:p>
          <a:p>
            <a:pPr marL="500380">
              <a:lnSpc>
                <a:spcPts val="3820"/>
              </a:lnSpc>
            </a:pPr>
            <a:r>
              <a:rPr sz="3200" spc="-5" dirty="0">
                <a:latin typeface="Courier New"/>
                <a:cs typeface="Courier New"/>
              </a:rPr>
              <a:t>26 Aug 2011 15:36:38</a:t>
            </a:r>
            <a:r>
              <a:rPr sz="3200" spc="-8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GMT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2857500"/>
            <a:ext cx="51466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Server: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Apache/2.2.15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5180" y="2857500"/>
            <a:ext cx="1976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/>
                <a:cs typeface="Courier New"/>
              </a:rPr>
              <a:t>(Fedora)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3340100"/>
            <a:ext cx="46589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Last-Modified: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Wed,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67498" y="3340100"/>
            <a:ext cx="58781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23 Feb 2011 23:32:02</a:t>
            </a:r>
            <a:r>
              <a:rPr sz="3200" spc="-8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GMT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3820"/>
              </a:lnSpc>
              <a:spcBef>
                <a:spcPts val="100"/>
              </a:spcBef>
            </a:pPr>
            <a:r>
              <a:rPr spc="-5" dirty="0"/>
              <a:t>ETag:</a:t>
            </a:r>
            <a:r>
              <a:rPr spc="-20" dirty="0"/>
              <a:t> </a:t>
            </a:r>
            <a:r>
              <a:rPr dirty="0"/>
              <a:t>"14401e-ee4-49cfb8102a080"</a:t>
            </a:r>
          </a:p>
          <a:p>
            <a:pPr marL="12700" marR="4394200" algn="just">
              <a:lnSpc>
                <a:spcPts val="3800"/>
              </a:lnSpc>
              <a:spcBef>
                <a:spcPts val="140"/>
              </a:spcBef>
            </a:pPr>
            <a:r>
              <a:rPr spc="-5" dirty="0"/>
              <a:t>Accept-Ranges:</a:t>
            </a:r>
            <a:r>
              <a:rPr spc="-100" dirty="0"/>
              <a:t> </a:t>
            </a:r>
            <a:r>
              <a:rPr dirty="0"/>
              <a:t>bytes  </a:t>
            </a:r>
            <a:r>
              <a:rPr spc="-5" dirty="0"/>
              <a:t>Content-Length:</a:t>
            </a:r>
            <a:r>
              <a:rPr spc="-100" dirty="0"/>
              <a:t> </a:t>
            </a:r>
            <a:r>
              <a:rPr dirty="0"/>
              <a:t>3812  </a:t>
            </a:r>
            <a:r>
              <a:rPr spc="-5" dirty="0"/>
              <a:t>Connection:</a:t>
            </a:r>
            <a:r>
              <a:rPr spc="-30" dirty="0"/>
              <a:t> </a:t>
            </a:r>
            <a:r>
              <a:rPr dirty="0"/>
              <a:t>close</a:t>
            </a:r>
          </a:p>
          <a:p>
            <a:pPr marL="12700" algn="just">
              <a:lnSpc>
                <a:spcPts val="3679"/>
              </a:lnSpc>
            </a:pPr>
            <a:r>
              <a:rPr spc="-5" dirty="0"/>
              <a:t>Content-Type: text/html;</a:t>
            </a:r>
            <a:r>
              <a:rPr spc="-95" dirty="0"/>
              <a:t> </a:t>
            </a:r>
            <a:r>
              <a:rPr dirty="0"/>
              <a:t>charset=UTF-8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pc="-5" dirty="0"/>
              <a:t>[3,812 BYTES OF PAGE</a:t>
            </a:r>
            <a:r>
              <a:rPr spc="-25" dirty="0"/>
              <a:t> </a:t>
            </a:r>
            <a:r>
              <a:rPr dirty="0"/>
              <a:t>CONTENT]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6800" y="317500"/>
            <a:ext cx="579945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20" dirty="0"/>
              <a:t>Building</a:t>
            </a:r>
            <a:r>
              <a:rPr spc="-150" dirty="0"/>
              <a:t> </a:t>
            </a:r>
            <a:r>
              <a:rPr spc="-530" dirty="0"/>
              <a:t>Packets</a:t>
            </a:r>
          </a:p>
        </p:txBody>
      </p:sp>
      <p:sp>
        <p:nvSpPr>
          <p:cNvPr id="3" name="object 3"/>
          <p:cNvSpPr/>
          <p:nvPr/>
        </p:nvSpPr>
        <p:spPr>
          <a:xfrm>
            <a:off x="925127" y="1855767"/>
            <a:ext cx="11155045" cy="5461000"/>
          </a:xfrm>
          <a:custGeom>
            <a:avLst/>
            <a:gdLst/>
            <a:ahLst/>
            <a:cxnLst/>
            <a:rect l="l" t="t" r="r" b="b"/>
            <a:pathLst>
              <a:path w="11155045" h="5461000">
                <a:moveTo>
                  <a:pt x="0" y="0"/>
                </a:moveTo>
                <a:lnTo>
                  <a:pt x="11154545" y="0"/>
                </a:lnTo>
                <a:lnTo>
                  <a:pt x="11154545" y="5461000"/>
                </a:lnTo>
                <a:lnTo>
                  <a:pt x="0" y="54610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0600" y="1892300"/>
            <a:ext cx="1976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HTTP/1.1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2374900"/>
            <a:ext cx="24644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Date: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Fri,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5208" y="1892300"/>
            <a:ext cx="636587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200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OK</a:t>
            </a:r>
            <a:endParaRPr sz="3200">
              <a:latin typeface="Courier New"/>
              <a:cs typeface="Courier New"/>
            </a:endParaRPr>
          </a:p>
          <a:p>
            <a:pPr marL="500380">
              <a:lnSpc>
                <a:spcPts val="3820"/>
              </a:lnSpc>
            </a:pPr>
            <a:r>
              <a:rPr sz="3200" spc="-5" dirty="0">
                <a:latin typeface="Courier New"/>
                <a:cs typeface="Courier New"/>
              </a:rPr>
              <a:t>26 Aug 2011 15:36:38</a:t>
            </a:r>
            <a:r>
              <a:rPr sz="3200" spc="-8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GMT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2857500"/>
            <a:ext cx="51466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Server: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Apache/2.2.15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5180" y="2857500"/>
            <a:ext cx="1976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/>
                <a:cs typeface="Courier New"/>
              </a:rPr>
              <a:t>(Fedora)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3340100"/>
            <a:ext cx="46589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Last-Modified: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Wed,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67498" y="3340100"/>
            <a:ext cx="58781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23 Feb 2011 23:32:02</a:t>
            </a:r>
            <a:r>
              <a:rPr sz="3200" spc="-8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GMT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3820"/>
              </a:lnSpc>
              <a:spcBef>
                <a:spcPts val="100"/>
              </a:spcBef>
            </a:pPr>
            <a:r>
              <a:rPr spc="-5" dirty="0"/>
              <a:t>ETag:</a:t>
            </a:r>
            <a:r>
              <a:rPr spc="-20" dirty="0"/>
              <a:t> </a:t>
            </a:r>
            <a:r>
              <a:rPr dirty="0"/>
              <a:t>"14401e-ee4-49cfb8102a080"</a:t>
            </a:r>
          </a:p>
          <a:p>
            <a:pPr marL="12700" marR="4394200" algn="just">
              <a:lnSpc>
                <a:spcPts val="3800"/>
              </a:lnSpc>
              <a:spcBef>
                <a:spcPts val="140"/>
              </a:spcBef>
            </a:pPr>
            <a:r>
              <a:rPr spc="-5" dirty="0"/>
              <a:t>Accept-Ranges:</a:t>
            </a:r>
            <a:r>
              <a:rPr spc="-100" dirty="0"/>
              <a:t> </a:t>
            </a:r>
            <a:r>
              <a:rPr dirty="0"/>
              <a:t>bytes  </a:t>
            </a:r>
            <a:r>
              <a:rPr spc="-5" dirty="0"/>
              <a:t>Content-Length:</a:t>
            </a:r>
            <a:r>
              <a:rPr spc="-100" dirty="0"/>
              <a:t> </a:t>
            </a:r>
            <a:r>
              <a:rPr dirty="0"/>
              <a:t>3812  </a:t>
            </a:r>
            <a:r>
              <a:rPr spc="-5" dirty="0"/>
              <a:t>Connection:</a:t>
            </a:r>
            <a:r>
              <a:rPr spc="-30" dirty="0"/>
              <a:t> </a:t>
            </a:r>
            <a:r>
              <a:rPr dirty="0"/>
              <a:t>close</a:t>
            </a:r>
          </a:p>
          <a:p>
            <a:pPr marL="12700" algn="just">
              <a:lnSpc>
                <a:spcPts val="3679"/>
              </a:lnSpc>
            </a:pPr>
            <a:r>
              <a:rPr spc="-5" dirty="0"/>
              <a:t>Content-Type: text/html;</a:t>
            </a:r>
            <a:r>
              <a:rPr spc="-95" dirty="0"/>
              <a:t> </a:t>
            </a:r>
            <a:r>
              <a:rPr dirty="0"/>
              <a:t>charset=UTF-8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pc="-5" dirty="0"/>
              <a:t>[3,812 BYTES OF PAGE</a:t>
            </a:r>
            <a:r>
              <a:rPr spc="-25" dirty="0"/>
              <a:t> </a:t>
            </a:r>
            <a:r>
              <a:rPr dirty="0"/>
              <a:t>CONTENT]</a:t>
            </a:r>
          </a:p>
        </p:txBody>
      </p:sp>
      <p:sp>
        <p:nvSpPr>
          <p:cNvPr id="12" name="object 12"/>
          <p:cNvSpPr/>
          <p:nvPr/>
        </p:nvSpPr>
        <p:spPr>
          <a:xfrm>
            <a:off x="390890" y="1527175"/>
            <a:ext cx="12223019" cy="50003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013" y="1539875"/>
            <a:ext cx="12146915" cy="4924425"/>
          </a:xfrm>
          <a:custGeom>
            <a:avLst/>
            <a:gdLst/>
            <a:ahLst/>
            <a:cxnLst/>
            <a:rect l="l" t="t" r="r" b="b"/>
            <a:pathLst>
              <a:path w="12146915" h="4924425">
                <a:moveTo>
                  <a:pt x="11077197" y="0"/>
                </a:moveTo>
                <a:lnTo>
                  <a:pt x="1074329" y="0"/>
                </a:lnTo>
                <a:lnTo>
                  <a:pt x="826282" y="1526"/>
                </a:lnTo>
                <a:lnTo>
                  <a:pt x="774703" y="2982"/>
                </a:lnTo>
                <a:lnTo>
                  <a:pt x="726393" y="5153"/>
                </a:lnTo>
                <a:lnTo>
                  <a:pt x="680901" y="8183"/>
                </a:lnTo>
                <a:lnTo>
                  <a:pt x="637775" y="12215"/>
                </a:lnTo>
                <a:lnTo>
                  <a:pt x="596563" y="17392"/>
                </a:lnTo>
                <a:lnTo>
                  <a:pt x="556814" y="23857"/>
                </a:lnTo>
                <a:lnTo>
                  <a:pt x="518077" y="31754"/>
                </a:lnTo>
                <a:lnTo>
                  <a:pt x="479899" y="41226"/>
                </a:lnTo>
                <a:lnTo>
                  <a:pt x="441828" y="52415"/>
                </a:lnTo>
                <a:lnTo>
                  <a:pt x="397403" y="70459"/>
                </a:lnTo>
                <a:lnTo>
                  <a:pt x="354712" y="91567"/>
                </a:lnTo>
                <a:lnTo>
                  <a:pt x="313887" y="115604"/>
                </a:lnTo>
                <a:lnTo>
                  <a:pt x="275062" y="142438"/>
                </a:lnTo>
                <a:lnTo>
                  <a:pt x="238369" y="171936"/>
                </a:lnTo>
                <a:lnTo>
                  <a:pt x="203941" y="203965"/>
                </a:lnTo>
                <a:lnTo>
                  <a:pt x="171912" y="238393"/>
                </a:lnTo>
                <a:lnTo>
                  <a:pt x="142414" y="275086"/>
                </a:lnTo>
                <a:lnTo>
                  <a:pt x="115580" y="313911"/>
                </a:lnTo>
                <a:lnTo>
                  <a:pt x="91542" y="354736"/>
                </a:lnTo>
                <a:lnTo>
                  <a:pt x="70435" y="397427"/>
                </a:lnTo>
                <a:lnTo>
                  <a:pt x="52391" y="441852"/>
                </a:lnTo>
                <a:lnTo>
                  <a:pt x="41201" y="479922"/>
                </a:lnTo>
                <a:lnTo>
                  <a:pt x="31727" y="518100"/>
                </a:lnTo>
                <a:lnTo>
                  <a:pt x="23824" y="556838"/>
                </a:lnTo>
                <a:lnTo>
                  <a:pt x="17350" y="596587"/>
                </a:lnTo>
                <a:lnTo>
                  <a:pt x="12165" y="637798"/>
                </a:lnTo>
                <a:lnTo>
                  <a:pt x="8127" y="680924"/>
                </a:lnTo>
                <a:lnTo>
                  <a:pt x="5129" y="725674"/>
                </a:lnTo>
                <a:lnTo>
                  <a:pt x="2958" y="773618"/>
                </a:lnTo>
                <a:lnTo>
                  <a:pt x="1503" y="824728"/>
                </a:lnTo>
                <a:lnTo>
                  <a:pt x="620" y="879442"/>
                </a:lnTo>
                <a:lnTo>
                  <a:pt x="167" y="938199"/>
                </a:lnTo>
                <a:lnTo>
                  <a:pt x="0" y="1001438"/>
                </a:lnTo>
                <a:lnTo>
                  <a:pt x="9" y="3922675"/>
                </a:lnTo>
                <a:lnTo>
                  <a:pt x="167" y="3983032"/>
                </a:lnTo>
                <a:lnTo>
                  <a:pt x="620" y="4042506"/>
                </a:lnTo>
                <a:lnTo>
                  <a:pt x="1503" y="4097807"/>
                </a:lnTo>
                <a:lnTo>
                  <a:pt x="2958" y="4149387"/>
                </a:lnTo>
                <a:lnTo>
                  <a:pt x="5129" y="4197697"/>
                </a:lnTo>
                <a:lnTo>
                  <a:pt x="8203" y="4243656"/>
                </a:lnTo>
                <a:lnTo>
                  <a:pt x="12225" y="4286585"/>
                </a:lnTo>
                <a:lnTo>
                  <a:pt x="17390" y="4327665"/>
                </a:lnTo>
                <a:lnTo>
                  <a:pt x="23845" y="4367334"/>
                </a:lnTo>
                <a:lnTo>
                  <a:pt x="31734" y="4406030"/>
                </a:lnTo>
                <a:lnTo>
                  <a:pt x="41202" y="4444193"/>
                </a:lnTo>
                <a:lnTo>
                  <a:pt x="52391" y="4482261"/>
                </a:lnTo>
                <a:lnTo>
                  <a:pt x="70435" y="4526686"/>
                </a:lnTo>
                <a:lnTo>
                  <a:pt x="91542" y="4569378"/>
                </a:lnTo>
                <a:lnTo>
                  <a:pt x="115580" y="4610203"/>
                </a:lnTo>
                <a:lnTo>
                  <a:pt x="142414" y="4649028"/>
                </a:lnTo>
                <a:lnTo>
                  <a:pt x="171912" y="4685721"/>
                </a:lnTo>
                <a:lnTo>
                  <a:pt x="203941" y="4720148"/>
                </a:lnTo>
                <a:lnTo>
                  <a:pt x="238369" y="4752178"/>
                </a:lnTo>
                <a:lnTo>
                  <a:pt x="275062" y="4781676"/>
                </a:lnTo>
                <a:lnTo>
                  <a:pt x="313887" y="4808510"/>
                </a:lnTo>
                <a:lnTo>
                  <a:pt x="354712" y="4832547"/>
                </a:lnTo>
                <a:lnTo>
                  <a:pt x="397403" y="4853655"/>
                </a:lnTo>
                <a:lnTo>
                  <a:pt x="441828" y="4871699"/>
                </a:lnTo>
                <a:lnTo>
                  <a:pt x="479896" y="4882888"/>
                </a:lnTo>
                <a:lnTo>
                  <a:pt x="518059" y="4892359"/>
                </a:lnTo>
                <a:lnTo>
                  <a:pt x="556756" y="4900256"/>
                </a:lnTo>
                <a:lnTo>
                  <a:pt x="596425" y="4906721"/>
                </a:lnTo>
                <a:lnTo>
                  <a:pt x="637504" y="4911898"/>
                </a:lnTo>
                <a:lnTo>
                  <a:pt x="680433" y="4915930"/>
                </a:lnTo>
                <a:lnTo>
                  <a:pt x="725650" y="4918960"/>
                </a:lnTo>
                <a:lnTo>
                  <a:pt x="773595" y="4921131"/>
                </a:lnTo>
                <a:lnTo>
                  <a:pt x="824704" y="4922586"/>
                </a:lnTo>
                <a:lnTo>
                  <a:pt x="879419" y="4923469"/>
                </a:lnTo>
                <a:lnTo>
                  <a:pt x="938176" y="4923922"/>
                </a:lnTo>
                <a:lnTo>
                  <a:pt x="1001415" y="4924089"/>
                </a:lnTo>
                <a:lnTo>
                  <a:pt x="1069574" y="4924113"/>
                </a:lnTo>
                <a:lnTo>
                  <a:pt x="11072442" y="4924113"/>
                </a:lnTo>
                <a:lnTo>
                  <a:pt x="11265188" y="4923469"/>
                </a:lnTo>
                <a:lnTo>
                  <a:pt x="11320489" y="4922586"/>
                </a:lnTo>
                <a:lnTo>
                  <a:pt x="11372068" y="4921131"/>
                </a:lnTo>
                <a:lnTo>
                  <a:pt x="11420378" y="4918960"/>
                </a:lnTo>
                <a:lnTo>
                  <a:pt x="11465870" y="4915930"/>
                </a:lnTo>
                <a:lnTo>
                  <a:pt x="11508996" y="4911898"/>
                </a:lnTo>
                <a:lnTo>
                  <a:pt x="11550208" y="4906721"/>
                </a:lnTo>
                <a:lnTo>
                  <a:pt x="11589957" y="4900256"/>
                </a:lnTo>
                <a:lnTo>
                  <a:pt x="11628694" y="4892359"/>
                </a:lnTo>
                <a:lnTo>
                  <a:pt x="11666872" y="4882888"/>
                </a:lnTo>
                <a:lnTo>
                  <a:pt x="11704943" y="4871699"/>
                </a:lnTo>
                <a:lnTo>
                  <a:pt x="11749368" y="4853655"/>
                </a:lnTo>
                <a:lnTo>
                  <a:pt x="11792059" y="4832547"/>
                </a:lnTo>
                <a:lnTo>
                  <a:pt x="11832884" y="4808510"/>
                </a:lnTo>
                <a:lnTo>
                  <a:pt x="11871709" y="4781676"/>
                </a:lnTo>
                <a:lnTo>
                  <a:pt x="11908402" y="4752178"/>
                </a:lnTo>
                <a:lnTo>
                  <a:pt x="11942830" y="4720148"/>
                </a:lnTo>
                <a:lnTo>
                  <a:pt x="11974859" y="4685721"/>
                </a:lnTo>
                <a:lnTo>
                  <a:pt x="12004358" y="4649028"/>
                </a:lnTo>
                <a:lnTo>
                  <a:pt x="12031192" y="4610203"/>
                </a:lnTo>
                <a:lnTo>
                  <a:pt x="12055229" y="4569378"/>
                </a:lnTo>
                <a:lnTo>
                  <a:pt x="12076336" y="4526686"/>
                </a:lnTo>
                <a:lnTo>
                  <a:pt x="12094381" y="4482261"/>
                </a:lnTo>
                <a:lnTo>
                  <a:pt x="12105570" y="4444191"/>
                </a:lnTo>
                <a:lnTo>
                  <a:pt x="12115045" y="4406013"/>
                </a:lnTo>
                <a:lnTo>
                  <a:pt x="12122948" y="4367275"/>
                </a:lnTo>
                <a:lnTo>
                  <a:pt x="12129421" y="4327526"/>
                </a:lnTo>
                <a:lnTo>
                  <a:pt x="12134606" y="4286315"/>
                </a:lnTo>
                <a:lnTo>
                  <a:pt x="12138644" y="4243189"/>
                </a:lnTo>
                <a:lnTo>
                  <a:pt x="12141643" y="4198439"/>
                </a:lnTo>
                <a:lnTo>
                  <a:pt x="12143814" y="4150495"/>
                </a:lnTo>
                <a:lnTo>
                  <a:pt x="12145269" y="4099385"/>
                </a:lnTo>
                <a:lnTo>
                  <a:pt x="12146152" y="4044671"/>
                </a:lnTo>
                <a:lnTo>
                  <a:pt x="12146605" y="3985914"/>
                </a:lnTo>
                <a:lnTo>
                  <a:pt x="12146772" y="3922675"/>
                </a:lnTo>
                <a:lnTo>
                  <a:pt x="12146762" y="1001438"/>
                </a:lnTo>
                <a:lnTo>
                  <a:pt x="12146605" y="941081"/>
                </a:lnTo>
                <a:lnTo>
                  <a:pt x="12146152" y="881607"/>
                </a:lnTo>
                <a:lnTo>
                  <a:pt x="12145269" y="826306"/>
                </a:lnTo>
                <a:lnTo>
                  <a:pt x="12143814" y="774727"/>
                </a:lnTo>
                <a:lnTo>
                  <a:pt x="12141643" y="726417"/>
                </a:lnTo>
                <a:lnTo>
                  <a:pt x="12138569" y="680457"/>
                </a:lnTo>
                <a:lnTo>
                  <a:pt x="12134547" y="637528"/>
                </a:lnTo>
                <a:lnTo>
                  <a:pt x="12129381" y="596448"/>
                </a:lnTo>
                <a:lnTo>
                  <a:pt x="12122926" y="556779"/>
                </a:lnTo>
                <a:lnTo>
                  <a:pt x="12115037" y="518083"/>
                </a:lnTo>
                <a:lnTo>
                  <a:pt x="12105569" y="479920"/>
                </a:lnTo>
                <a:lnTo>
                  <a:pt x="12094381" y="441852"/>
                </a:lnTo>
                <a:lnTo>
                  <a:pt x="12076336" y="397427"/>
                </a:lnTo>
                <a:lnTo>
                  <a:pt x="12055229" y="354736"/>
                </a:lnTo>
                <a:lnTo>
                  <a:pt x="12031192" y="313911"/>
                </a:lnTo>
                <a:lnTo>
                  <a:pt x="12004358" y="275086"/>
                </a:lnTo>
                <a:lnTo>
                  <a:pt x="11974859" y="238393"/>
                </a:lnTo>
                <a:lnTo>
                  <a:pt x="11942830" y="203965"/>
                </a:lnTo>
                <a:lnTo>
                  <a:pt x="11908402" y="171936"/>
                </a:lnTo>
                <a:lnTo>
                  <a:pt x="11871709" y="142438"/>
                </a:lnTo>
                <a:lnTo>
                  <a:pt x="11832884" y="115604"/>
                </a:lnTo>
                <a:lnTo>
                  <a:pt x="11792059" y="91567"/>
                </a:lnTo>
                <a:lnTo>
                  <a:pt x="11749368" y="70459"/>
                </a:lnTo>
                <a:lnTo>
                  <a:pt x="11704943" y="52415"/>
                </a:lnTo>
                <a:lnTo>
                  <a:pt x="11666874" y="41226"/>
                </a:lnTo>
                <a:lnTo>
                  <a:pt x="11628711" y="31754"/>
                </a:lnTo>
                <a:lnTo>
                  <a:pt x="11590015" y="23857"/>
                </a:lnTo>
                <a:lnTo>
                  <a:pt x="11550346" y="17392"/>
                </a:lnTo>
                <a:lnTo>
                  <a:pt x="11509267" y="12215"/>
                </a:lnTo>
                <a:lnTo>
                  <a:pt x="11466338" y="8183"/>
                </a:lnTo>
                <a:lnTo>
                  <a:pt x="11421121" y="5153"/>
                </a:lnTo>
                <a:lnTo>
                  <a:pt x="11373176" y="2982"/>
                </a:lnTo>
                <a:lnTo>
                  <a:pt x="11322067" y="1526"/>
                </a:lnTo>
                <a:lnTo>
                  <a:pt x="11077197" y="0"/>
                </a:lnTo>
                <a:close/>
              </a:path>
            </a:pathLst>
          </a:custGeom>
          <a:solidFill>
            <a:srgbClr val="FFFB00">
              <a:alpha val="202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15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6800" y="317500"/>
            <a:ext cx="579945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20" dirty="0"/>
              <a:t>Building</a:t>
            </a:r>
            <a:r>
              <a:rPr spc="-150" dirty="0"/>
              <a:t> </a:t>
            </a:r>
            <a:r>
              <a:rPr spc="-530" dirty="0"/>
              <a:t>Packets</a:t>
            </a:r>
          </a:p>
        </p:txBody>
      </p:sp>
      <p:sp>
        <p:nvSpPr>
          <p:cNvPr id="3" name="object 3"/>
          <p:cNvSpPr/>
          <p:nvPr/>
        </p:nvSpPr>
        <p:spPr>
          <a:xfrm>
            <a:off x="925127" y="1855767"/>
            <a:ext cx="11155045" cy="5461000"/>
          </a:xfrm>
          <a:custGeom>
            <a:avLst/>
            <a:gdLst/>
            <a:ahLst/>
            <a:cxnLst/>
            <a:rect l="l" t="t" r="r" b="b"/>
            <a:pathLst>
              <a:path w="11155045" h="5461000">
                <a:moveTo>
                  <a:pt x="0" y="0"/>
                </a:moveTo>
                <a:lnTo>
                  <a:pt x="11154545" y="0"/>
                </a:lnTo>
                <a:lnTo>
                  <a:pt x="11154545" y="5461000"/>
                </a:lnTo>
                <a:lnTo>
                  <a:pt x="0" y="54610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0600" y="1892300"/>
            <a:ext cx="1976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HTTP/1.1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2374900"/>
            <a:ext cx="24644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Date: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Fri,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5208" y="1892300"/>
            <a:ext cx="636587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200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OK</a:t>
            </a:r>
            <a:endParaRPr sz="3200">
              <a:latin typeface="Courier New"/>
              <a:cs typeface="Courier New"/>
            </a:endParaRPr>
          </a:p>
          <a:p>
            <a:pPr marL="500380">
              <a:lnSpc>
                <a:spcPts val="3820"/>
              </a:lnSpc>
            </a:pPr>
            <a:r>
              <a:rPr sz="3200" spc="-5" dirty="0">
                <a:latin typeface="Courier New"/>
                <a:cs typeface="Courier New"/>
              </a:rPr>
              <a:t>26 Aug 2011 15:36:38</a:t>
            </a:r>
            <a:r>
              <a:rPr sz="3200" spc="-8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GMT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2857500"/>
            <a:ext cx="51466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Server: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Apache/2.2.15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5180" y="2857500"/>
            <a:ext cx="1976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/>
                <a:cs typeface="Courier New"/>
              </a:rPr>
              <a:t>(Fedora)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3340100"/>
            <a:ext cx="46589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Last-Modified: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Wed,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67498" y="3340100"/>
            <a:ext cx="58781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23 Feb 2011 23:32:02</a:t>
            </a:r>
            <a:r>
              <a:rPr sz="3200" spc="-8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GMT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0890" y="1527175"/>
            <a:ext cx="12223019" cy="50003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013" y="1539875"/>
            <a:ext cx="12146915" cy="4924425"/>
          </a:xfrm>
          <a:custGeom>
            <a:avLst/>
            <a:gdLst/>
            <a:ahLst/>
            <a:cxnLst/>
            <a:rect l="l" t="t" r="r" b="b"/>
            <a:pathLst>
              <a:path w="12146915" h="4924425">
                <a:moveTo>
                  <a:pt x="11077197" y="0"/>
                </a:moveTo>
                <a:lnTo>
                  <a:pt x="1074329" y="0"/>
                </a:lnTo>
                <a:lnTo>
                  <a:pt x="826282" y="1526"/>
                </a:lnTo>
                <a:lnTo>
                  <a:pt x="774703" y="2982"/>
                </a:lnTo>
                <a:lnTo>
                  <a:pt x="726393" y="5153"/>
                </a:lnTo>
                <a:lnTo>
                  <a:pt x="680901" y="8183"/>
                </a:lnTo>
                <a:lnTo>
                  <a:pt x="637775" y="12215"/>
                </a:lnTo>
                <a:lnTo>
                  <a:pt x="596563" y="17392"/>
                </a:lnTo>
                <a:lnTo>
                  <a:pt x="556814" y="23857"/>
                </a:lnTo>
                <a:lnTo>
                  <a:pt x="518077" y="31754"/>
                </a:lnTo>
                <a:lnTo>
                  <a:pt x="479899" y="41226"/>
                </a:lnTo>
                <a:lnTo>
                  <a:pt x="441828" y="52415"/>
                </a:lnTo>
                <a:lnTo>
                  <a:pt x="397403" y="70459"/>
                </a:lnTo>
                <a:lnTo>
                  <a:pt x="354712" y="91567"/>
                </a:lnTo>
                <a:lnTo>
                  <a:pt x="313887" y="115604"/>
                </a:lnTo>
                <a:lnTo>
                  <a:pt x="275062" y="142438"/>
                </a:lnTo>
                <a:lnTo>
                  <a:pt x="238369" y="171936"/>
                </a:lnTo>
                <a:lnTo>
                  <a:pt x="203941" y="203965"/>
                </a:lnTo>
                <a:lnTo>
                  <a:pt x="171912" y="238393"/>
                </a:lnTo>
                <a:lnTo>
                  <a:pt x="142414" y="275086"/>
                </a:lnTo>
                <a:lnTo>
                  <a:pt x="115580" y="313911"/>
                </a:lnTo>
                <a:lnTo>
                  <a:pt x="91542" y="354736"/>
                </a:lnTo>
                <a:lnTo>
                  <a:pt x="70435" y="397427"/>
                </a:lnTo>
                <a:lnTo>
                  <a:pt x="52391" y="441852"/>
                </a:lnTo>
                <a:lnTo>
                  <a:pt x="41201" y="479922"/>
                </a:lnTo>
                <a:lnTo>
                  <a:pt x="31727" y="518100"/>
                </a:lnTo>
                <a:lnTo>
                  <a:pt x="23824" y="556838"/>
                </a:lnTo>
                <a:lnTo>
                  <a:pt x="17350" y="596587"/>
                </a:lnTo>
                <a:lnTo>
                  <a:pt x="12165" y="637798"/>
                </a:lnTo>
                <a:lnTo>
                  <a:pt x="8127" y="680924"/>
                </a:lnTo>
                <a:lnTo>
                  <a:pt x="5129" y="725674"/>
                </a:lnTo>
                <a:lnTo>
                  <a:pt x="2958" y="773618"/>
                </a:lnTo>
                <a:lnTo>
                  <a:pt x="1503" y="824728"/>
                </a:lnTo>
                <a:lnTo>
                  <a:pt x="620" y="879442"/>
                </a:lnTo>
                <a:lnTo>
                  <a:pt x="167" y="938199"/>
                </a:lnTo>
                <a:lnTo>
                  <a:pt x="0" y="1001438"/>
                </a:lnTo>
                <a:lnTo>
                  <a:pt x="9" y="3922675"/>
                </a:lnTo>
                <a:lnTo>
                  <a:pt x="167" y="3983032"/>
                </a:lnTo>
                <a:lnTo>
                  <a:pt x="620" y="4042506"/>
                </a:lnTo>
                <a:lnTo>
                  <a:pt x="1503" y="4097807"/>
                </a:lnTo>
                <a:lnTo>
                  <a:pt x="2958" y="4149387"/>
                </a:lnTo>
                <a:lnTo>
                  <a:pt x="5129" y="4197697"/>
                </a:lnTo>
                <a:lnTo>
                  <a:pt x="8203" y="4243656"/>
                </a:lnTo>
                <a:lnTo>
                  <a:pt x="12225" y="4286585"/>
                </a:lnTo>
                <a:lnTo>
                  <a:pt x="17390" y="4327665"/>
                </a:lnTo>
                <a:lnTo>
                  <a:pt x="23845" y="4367334"/>
                </a:lnTo>
                <a:lnTo>
                  <a:pt x="31734" y="4406030"/>
                </a:lnTo>
                <a:lnTo>
                  <a:pt x="41202" y="4444193"/>
                </a:lnTo>
                <a:lnTo>
                  <a:pt x="52391" y="4482261"/>
                </a:lnTo>
                <a:lnTo>
                  <a:pt x="70435" y="4526686"/>
                </a:lnTo>
                <a:lnTo>
                  <a:pt x="91542" y="4569378"/>
                </a:lnTo>
                <a:lnTo>
                  <a:pt x="115580" y="4610203"/>
                </a:lnTo>
                <a:lnTo>
                  <a:pt x="142414" y="4649028"/>
                </a:lnTo>
                <a:lnTo>
                  <a:pt x="171912" y="4685721"/>
                </a:lnTo>
                <a:lnTo>
                  <a:pt x="203941" y="4720148"/>
                </a:lnTo>
                <a:lnTo>
                  <a:pt x="238369" y="4752178"/>
                </a:lnTo>
                <a:lnTo>
                  <a:pt x="275062" y="4781676"/>
                </a:lnTo>
                <a:lnTo>
                  <a:pt x="313887" y="4808510"/>
                </a:lnTo>
                <a:lnTo>
                  <a:pt x="354712" y="4832547"/>
                </a:lnTo>
                <a:lnTo>
                  <a:pt x="397403" y="4853655"/>
                </a:lnTo>
                <a:lnTo>
                  <a:pt x="441828" y="4871699"/>
                </a:lnTo>
                <a:lnTo>
                  <a:pt x="479896" y="4882888"/>
                </a:lnTo>
                <a:lnTo>
                  <a:pt x="518059" y="4892359"/>
                </a:lnTo>
                <a:lnTo>
                  <a:pt x="556756" y="4900256"/>
                </a:lnTo>
                <a:lnTo>
                  <a:pt x="596425" y="4906721"/>
                </a:lnTo>
                <a:lnTo>
                  <a:pt x="637504" y="4911898"/>
                </a:lnTo>
                <a:lnTo>
                  <a:pt x="680433" y="4915930"/>
                </a:lnTo>
                <a:lnTo>
                  <a:pt x="725650" y="4918960"/>
                </a:lnTo>
                <a:lnTo>
                  <a:pt x="773595" y="4921131"/>
                </a:lnTo>
                <a:lnTo>
                  <a:pt x="824704" y="4922586"/>
                </a:lnTo>
                <a:lnTo>
                  <a:pt x="879419" y="4923469"/>
                </a:lnTo>
                <a:lnTo>
                  <a:pt x="938176" y="4923922"/>
                </a:lnTo>
                <a:lnTo>
                  <a:pt x="1001415" y="4924089"/>
                </a:lnTo>
                <a:lnTo>
                  <a:pt x="1069574" y="4924113"/>
                </a:lnTo>
                <a:lnTo>
                  <a:pt x="11072442" y="4924113"/>
                </a:lnTo>
                <a:lnTo>
                  <a:pt x="11265188" y="4923469"/>
                </a:lnTo>
                <a:lnTo>
                  <a:pt x="11320489" y="4922586"/>
                </a:lnTo>
                <a:lnTo>
                  <a:pt x="11372068" y="4921131"/>
                </a:lnTo>
                <a:lnTo>
                  <a:pt x="11420378" y="4918960"/>
                </a:lnTo>
                <a:lnTo>
                  <a:pt x="11465870" y="4915930"/>
                </a:lnTo>
                <a:lnTo>
                  <a:pt x="11508996" y="4911898"/>
                </a:lnTo>
                <a:lnTo>
                  <a:pt x="11550208" y="4906721"/>
                </a:lnTo>
                <a:lnTo>
                  <a:pt x="11589957" y="4900256"/>
                </a:lnTo>
                <a:lnTo>
                  <a:pt x="11628694" y="4892359"/>
                </a:lnTo>
                <a:lnTo>
                  <a:pt x="11666872" y="4882888"/>
                </a:lnTo>
                <a:lnTo>
                  <a:pt x="11704943" y="4871699"/>
                </a:lnTo>
                <a:lnTo>
                  <a:pt x="11749368" y="4853655"/>
                </a:lnTo>
                <a:lnTo>
                  <a:pt x="11792059" y="4832547"/>
                </a:lnTo>
                <a:lnTo>
                  <a:pt x="11832884" y="4808510"/>
                </a:lnTo>
                <a:lnTo>
                  <a:pt x="11871709" y="4781676"/>
                </a:lnTo>
                <a:lnTo>
                  <a:pt x="11908402" y="4752178"/>
                </a:lnTo>
                <a:lnTo>
                  <a:pt x="11942830" y="4720148"/>
                </a:lnTo>
                <a:lnTo>
                  <a:pt x="11974859" y="4685721"/>
                </a:lnTo>
                <a:lnTo>
                  <a:pt x="12004358" y="4649028"/>
                </a:lnTo>
                <a:lnTo>
                  <a:pt x="12031192" y="4610203"/>
                </a:lnTo>
                <a:lnTo>
                  <a:pt x="12055229" y="4569378"/>
                </a:lnTo>
                <a:lnTo>
                  <a:pt x="12076336" y="4526686"/>
                </a:lnTo>
                <a:lnTo>
                  <a:pt x="12094381" y="4482261"/>
                </a:lnTo>
                <a:lnTo>
                  <a:pt x="12105570" y="4444191"/>
                </a:lnTo>
                <a:lnTo>
                  <a:pt x="12115045" y="4406013"/>
                </a:lnTo>
                <a:lnTo>
                  <a:pt x="12122948" y="4367275"/>
                </a:lnTo>
                <a:lnTo>
                  <a:pt x="12129421" y="4327526"/>
                </a:lnTo>
                <a:lnTo>
                  <a:pt x="12134606" y="4286315"/>
                </a:lnTo>
                <a:lnTo>
                  <a:pt x="12138644" y="4243189"/>
                </a:lnTo>
                <a:lnTo>
                  <a:pt x="12141643" y="4198439"/>
                </a:lnTo>
                <a:lnTo>
                  <a:pt x="12143814" y="4150495"/>
                </a:lnTo>
                <a:lnTo>
                  <a:pt x="12145269" y="4099385"/>
                </a:lnTo>
                <a:lnTo>
                  <a:pt x="12146152" y="4044671"/>
                </a:lnTo>
                <a:lnTo>
                  <a:pt x="12146605" y="3985914"/>
                </a:lnTo>
                <a:lnTo>
                  <a:pt x="12146772" y="3922675"/>
                </a:lnTo>
                <a:lnTo>
                  <a:pt x="12146762" y="1001438"/>
                </a:lnTo>
                <a:lnTo>
                  <a:pt x="12146605" y="941081"/>
                </a:lnTo>
                <a:lnTo>
                  <a:pt x="12146152" y="881607"/>
                </a:lnTo>
                <a:lnTo>
                  <a:pt x="12145269" y="826306"/>
                </a:lnTo>
                <a:lnTo>
                  <a:pt x="12143814" y="774727"/>
                </a:lnTo>
                <a:lnTo>
                  <a:pt x="12141643" y="726417"/>
                </a:lnTo>
                <a:lnTo>
                  <a:pt x="12138569" y="680457"/>
                </a:lnTo>
                <a:lnTo>
                  <a:pt x="12134547" y="637528"/>
                </a:lnTo>
                <a:lnTo>
                  <a:pt x="12129381" y="596448"/>
                </a:lnTo>
                <a:lnTo>
                  <a:pt x="12122926" y="556779"/>
                </a:lnTo>
                <a:lnTo>
                  <a:pt x="12115037" y="518083"/>
                </a:lnTo>
                <a:lnTo>
                  <a:pt x="12105569" y="479920"/>
                </a:lnTo>
                <a:lnTo>
                  <a:pt x="12094381" y="441852"/>
                </a:lnTo>
                <a:lnTo>
                  <a:pt x="12076336" y="397427"/>
                </a:lnTo>
                <a:lnTo>
                  <a:pt x="12055229" y="354736"/>
                </a:lnTo>
                <a:lnTo>
                  <a:pt x="12031192" y="313911"/>
                </a:lnTo>
                <a:lnTo>
                  <a:pt x="12004358" y="275086"/>
                </a:lnTo>
                <a:lnTo>
                  <a:pt x="11974859" y="238393"/>
                </a:lnTo>
                <a:lnTo>
                  <a:pt x="11942830" y="203965"/>
                </a:lnTo>
                <a:lnTo>
                  <a:pt x="11908402" y="171936"/>
                </a:lnTo>
                <a:lnTo>
                  <a:pt x="11871709" y="142438"/>
                </a:lnTo>
                <a:lnTo>
                  <a:pt x="11832884" y="115604"/>
                </a:lnTo>
                <a:lnTo>
                  <a:pt x="11792059" y="91567"/>
                </a:lnTo>
                <a:lnTo>
                  <a:pt x="11749368" y="70459"/>
                </a:lnTo>
                <a:lnTo>
                  <a:pt x="11704943" y="52415"/>
                </a:lnTo>
                <a:lnTo>
                  <a:pt x="11666874" y="41226"/>
                </a:lnTo>
                <a:lnTo>
                  <a:pt x="11628711" y="31754"/>
                </a:lnTo>
                <a:lnTo>
                  <a:pt x="11590015" y="23857"/>
                </a:lnTo>
                <a:lnTo>
                  <a:pt x="11550346" y="17392"/>
                </a:lnTo>
                <a:lnTo>
                  <a:pt x="11509267" y="12215"/>
                </a:lnTo>
                <a:lnTo>
                  <a:pt x="11466338" y="8183"/>
                </a:lnTo>
                <a:lnTo>
                  <a:pt x="11421121" y="5153"/>
                </a:lnTo>
                <a:lnTo>
                  <a:pt x="11373176" y="2982"/>
                </a:lnTo>
                <a:lnTo>
                  <a:pt x="11322067" y="1526"/>
                </a:lnTo>
                <a:lnTo>
                  <a:pt x="11077197" y="0"/>
                </a:lnTo>
                <a:close/>
              </a:path>
            </a:pathLst>
          </a:custGeom>
          <a:solidFill>
            <a:srgbClr val="FFFB00">
              <a:alpha val="202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90600" y="3822700"/>
            <a:ext cx="9391015" cy="4678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ETag:</a:t>
            </a:r>
            <a:r>
              <a:rPr sz="3200" spc="-2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"14401e-ee4-49cfb8102a080"</a:t>
            </a:r>
            <a:endParaRPr sz="3200">
              <a:latin typeface="Courier New"/>
              <a:cs typeface="Courier New"/>
            </a:endParaRPr>
          </a:p>
          <a:p>
            <a:pPr marL="12700" marR="4492625" algn="just">
              <a:lnSpc>
                <a:spcPts val="3800"/>
              </a:lnSpc>
              <a:spcBef>
                <a:spcPts val="140"/>
              </a:spcBef>
            </a:pPr>
            <a:r>
              <a:rPr sz="3200" spc="-5" dirty="0">
                <a:latin typeface="Courier New"/>
                <a:cs typeface="Courier New"/>
              </a:rPr>
              <a:t>Accept-Ranges:</a:t>
            </a:r>
            <a:r>
              <a:rPr sz="3200" spc="-10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bytes  </a:t>
            </a:r>
            <a:r>
              <a:rPr sz="3200" spc="-5" dirty="0">
                <a:latin typeface="Courier New"/>
                <a:cs typeface="Courier New"/>
              </a:rPr>
              <a:t>Content-Length:</a:t>
            </a:r>
            <a:r>
              <a:rPr sz="3200" spc="-10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3812  </a:t>
            </a:r>
            <a:r>
              <a:rPr sz="3200" spc="-5" dirty="0">
                <a:latin typeface="Courier New"/>
                <a:cs typeface="Courier New"/>
              </a:rPr>
              <a:t>Connection:</a:t>
            </a:r>
            <a:r>
              <a:rPr sz="3200" spc="-3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close</a:t>
            </a:r>
            <a:endParaRPr sz="3200">
              <a:latin typeface="Courier New"/>
              <a:cs typeface="Courier New"/>
            </a:endParaRPr>
          </a:p>
          <a:p>
            <a:pPr marL="12700" algn="just">
              <a:lnSpc>
                <a:spcPts val="3679"/>
              </a:lnSpc>
            </a:pPr>
            <a:r>
              <a:rPr sz="3200" spc="-5" dirty="0">
                <a:latin typeface="Courier New"/>
                <a:cs typeface="Courier New"/>
              </a:rPr>
              <a:t>Content-Type: text/html;</a:t>
            </a:r>
            <a:r>
              <a:rPr sz="3200" spc="-8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charset=UTF-8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3200" spc="-5" dirty="0">
                <a:latin typeface="Courier New"/>
                <a:cs typeface="Courier New"/>
              </a:rPr>
              <a:t>[3,812 BYTES OF PAGE</a:t>
            </a:r>
            <a:r>
              <a:rPr sz="3200" spc="-2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CONTENT]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300">
              <a:latin typeface="Times New Roman"/>
              <a:cs typeface="Times New Roman"/>
            </a:endParaRPr>
          </a:p>
          <a:p>
            <a:pPr marL="1638300">
              <a:lnSpc>
                <a:spcPct val="100000"/>
              </a:lnSpc>
              <a:tabLst>
                <a:tab pos="7295515" algn="l"/>
              </a:tabLst>
            </a:pPr>
            <a:r>
              <a:rPr sz="4200" spc="-175" dirty="0">
                <a:latin typeface="Arial"/>
                <a:cs typeface="Arial"/>
              </a:rPr>
              <a:t>HTTP </a:t>
            </a:r>
            <a:r>
              <a:rPr sz="4200" spc="-245" dirty="0">
                <a:latin typeface="Arial"/>
                <a:cs typeface="Arial"/>
              </a:rPr>
              <a:t>response</a:t>
            </a:r>
            <a:r>
              <a:rPr sz="4200" spc="190" dirty="0">
                <a:latin typeface="Arial"/>
                <a:cs typeface="Arial"/>
              </a:rPr>
              <a:t> </a:t>
            </a:r>
            <a:r>
              <a:rPr sz="4200" spc="-229" dirty="0">
                <a:latin typeface="Arial"/>
                <a:cs typeface="Arial"/>
              </a:rPr>
              <a:t>header</a:t>
            </a:r>
            <a:r>
              <a:rPr sz="4200" spc="10" dirty="0">
                <a:latin typeface="Arial"/>
                <a:cs typeface="Arial"/>
              </a:rPr>
              <a:t> </a:t>
            </a:r>
            <a:r>
              <a:rPr sz="4200" spc="-254" dirty="0">
                <a:latin typeface="Arial"/>
                <a:cs typeface="Arial"/>
              </a:rPr>
              <a:t>is	</a:t>
            </a:r>
            <a:r>
              <a:rPr sz="4200" spc="-240" dirty="0">
                <a:latin typeface="Arial"/>
                <a:cs typeface="Arial"/>
              </a:rPr>
              <a:t>269</a:t>
            </a:r>
            <a:r>
              <a:rPr sz="4200" spc="-80" dirty="0">
                <a:latin typeface="Arial"/>
                <a:cs typeface="Arial"/>
              </a:rPr>
              <a:t> </a:t>
            </a:r>
            <a:r>
              <a:rPr sz="4200" spc="-225" dirty="0">
                <a:latin typeface="Arial"/>
                <a:cs typeface="Arial"/>
              </a:rPr>
              <a:t>bytes</a:t>
            </a:r>
            <a:endParaRPr sz="42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15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6800" y="317500"/>
            <a:ext cx="579945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20" dirty="0"/>
              <a:t>Building</a:t>
            </a:r>
            <a:r>
              <a:rPr spc="-150" dirty="0"/>
              <a:t> </a:t>
            </a:r>
            <a:r>
              <a:rPr spc="-530" dirty="0"/>
              <a:t>Packets</a:t>
            </a:r>
          </a:p>
        </p:txBody>
      </p:sp>
      <p:sp>
        <p:nvSpPr>
          <p:cNvPr id="3" name="object 3"/>
          <p:cNvSpPr/>
          <p:nvPr/>
        </p:nvSpPr>
        <p:spPr>
          <a:xfrm>
            <a:off x="925127" y="1855767"/>
            <a:ext cx="11155045" cy="5461000"/>
          </a:xfrm>
          <a:custGeom>
            <a:avLst/>
            <a:gdLst/>
            <a:ahLst/>
            <a:cxnLst/>
            <a:rect l="l" t="t" r="r" b="b"/>
            <a:pathLst>
              <a:path w="11155045" h="5461000">
                <a:moveTo>
                  <a:pt x="0" y="0"/>
                </a:moveTo>
                <a:lnTo>
                  <a:pt x="11154545" y="0"/>
                </a:lnTo>
                <a:lnTo>
                  <a:pt x="11154545" y="5461000"/>
                </a:lnTo>
                <a:lnTo>
                  <a:pt x="0" y="54610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0600" y="1892300"/>
            <a:ext cx="1976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HTTP/1.1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16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2374900"/>
            <a:ext cx="24644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Date: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Fri,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5208" y="1892300"/>
            <a:ext cx="636587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200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OK</a:t>
            </a:r>
            <a:endParaRPr sz="3200">
              <a:latin typeface="Courier New"/>
              <a:cs typeface="Courier New"/>
            </a:endParaRPr>
          </a:p>
          <a:p>
            <a:pPr marL="500380">
              <a:lnSpc>
                <a:spcPts val="3820"/>
              </a:lnSpc>
            </a:pPr>
            <a:r>
              <a:rPr sz="3200" spc="-5" dirty="0">
                <a:latin typeface="Courier New"/>
                <a:cs typeface="Courier New"/>
              </a:rPr>
              <a:t>26 Aug 2011 15:36:38</a:t>
            </a:r>
            <a:r>
              <a:rPr sz="3200" spc="-8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GMT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2857500"/>
            <a:ext cx="51466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Server: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Apache/2.2.15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5180" y="2857500"/>
            <a:ext cx="1976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/>
                <a:cs typeface="Courier New"/>
              </a:rPr>
              <a:t>(Fedora)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3340100"/>
            <a:ext cx="46589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Last-Modified: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Wed,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67498" y="3340100"/>
            <a:ext cx="58781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23 Feb 2011 23:32:02</a:t>
            </a:r>
            <a:r>
              <a:rPr sz="3200" spc="-8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GMT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3820"/>
              </a:lnSpc>
              <a:spcBef>
                <a:spcPts val="100"/>
              </a:spcBef>
            </a:pPr>
            <a:r>
              <a:rPr spc="-5" dirty="0"/>
              <a:t>ETag:</a:t>
            </a:r>
            <a:r>
              <a:rPr spc="-20" dirty="0"/>
              <a:t> </a:t>
            </a:r>
            <a:r>
              <a:rPr dirty="0"/>
              <a:t>"14401e-ee4-49cfb8102a080"</a:t>
            </a:r>
          </a:p>
          <a:p>
            <a:pPr marL="12700" marR="4394200" algn="just">
              <a:lnSpc>
                <a:spcPts val="3800"/>
              </a:lnSpc>
              <a:spcBef>
                <a:spcPts val="140"/>
              </a:spcBef>
            </a:pPr>
            <a:r>
              <a:rPr spc="-5" dirty="0"/>
              <a:t>Accept-Ranges:</a:t>
            </a:r>
            <a:r>
              <a:rPr spc="-100" dirty="0"/>
              <a:t> </a:t>
            </a:r>
            <a:r>
              <a:rPr dirty="0"/>
              <a:t>bytes  </a:t>
            </a:r>
            <a:r>
              <a:rPr spc="-5" dirty="0"/>
              <a:t>Content-Length:</a:t>
            </a:r>
            <a:r>
              <a:rPr spc="-100" dirty="0"/>
              <a:t> </a:t>
            </a:r>
            <a:r>
              <a:rPr dirty="0"/>
              <a:t>3812  </a:t>
            </a:r>
            <a:r>
              <a:rPr spc="-5" dirty="0"/>
              <a:t>Connection:</a:t>
            </a:r>
            <a:r>
              <a:rPr spc="-30" dirty="0"/>
              <a:t> </a:t>
            </a:r>
            <a:r>
              <a:rPr dirty="0"/>
              <a:t>close</a:t>
            </a:r>
          </a:p>
          <a:p>
            <a:pPr marL="12700" algn="just">
              <a:lnSpc>
                <a:spcPts val="3679"/>
              </a:lnSpc>
            </a:pPr>
            <a:r>
              <a:rPr spc="-5" dirty="0"/>
              <a:t>Content-Type: text/html;</a:t>
            </a:r>
            <a:r>
              <a:rPr spc="-95" dirty="0"/>
              <a:t> </a:t>
            </a:r>
            <a:r>
              <a:rPr dirty="0"/>
              <a:t>charset=UTF-8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pc="-5" dirty="0"/>
              <a:t>[3,812 BYTES OF PAGE</a:t>
            </a:r>
            <a:r>
              <a:rPr spc="-25" dirty="0"/>
              <a:t> </a:t>
            </a:r>
            <a:r>
              <a:rPr dirty="0"/>
              <a:t>CONTENT]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6800" y="317500"/>
            <a:ext cx="579945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20" dirty="0"/>
              <a:t>Building</a:t>
            </a:r>
            <a:r>
              <a:rPr spc="-150" dirty="0"/>
              <a:t> </a:t>
            </a:r>
            <a:r>
              <a:rPr spc="-530" dirty="0"/>
              <a:t>Packets</a:t>
            </a:r>
          </a:p>
        </p:txBody>
      </p:sp>
      <p:sp>
        <p:nvSpPr>
          <p:cNvPr id="3" name="object 3"/>
          <p:cNvSpPr/>
          <p:nvPr/>
        </p:nvSpPr>
        <p:spPr>
          <a:xfrm>
            <a:off x="925127" y="1855767"/>
            <a:ext cx="11155045" cy="5461000"/>
          </a:xfrm>
          <a:custGeom>
            <a:avLst/>
            <a:gdLst/>
            <a:ahLst/>
            <a:cxnLst/>
            <a:rect l="l" t="t" r="r" b="b"/>
            <a:pathLst>
              <a:path w="11155045" h="5461000">
                <a:moveTo>
                  <a:pt x="0" y="0"/>
                </a:moveTo>
                <a:lnTo>
                  <a:pt x="11154545" y="0"/>
                </a:lnTo>
                <a:lnTo>
                  <a:pt x="11154545" y="5461000"/>
                </a:lnTo>
                <a:lnTo>
                  <a:pt x="0" y="54610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0600" y="1892300"/>
            <a:ext cx="1976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HTTP/1.1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2374900"/>
            <a:ext cx="24644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Date: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Fri,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5208" y="1892300"/>
            <a:ext cx="636587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200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OK</a:t>
            </a:r>
            <a:endParaRPr sz="3200">
              <a:latin typeface="Courier New"/>
              <a:cs typeface="Courier New"/>
            </a:endParaRPr>
          </a:p>
          <a:p>
            <a:pPr marL="500380">
              <a:lnSpc>
                <a:spcPts val="3820"/>
              </a:lnSpc>
            </a:pPr>
            <a:r>
              <a:rPr sz="3200" spc="-5" dirty="0">
                <a:latin typeface="Courier New"/>
                <a:cs typeface="Courier New"/>
              </a:rPr>
              <a:t>26 Aug 2011 15:36:38</a:t>
            </a:r>
            <a:r>
              <a:rPr sz="3200" spc="-8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GMT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2857500"/>
            <a:ext cx="51466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Server: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Apache/2.2.15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5180" y="2857500"/>
            <a:ext cx="1976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/>
                <a:cs typeface="Courier New"/>
              </a:rPr>
              <a:t>(Fedora)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3340100"/>
            <a:ext cx="46589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Last-Modified: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Wed,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67498" y="3340100"/>
            <a:ext cx="58781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23 Feb 2011 23:32:02</a:t>
            </a:r>
            <a:r>
              <a:rPr sz="3200" spc="-8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GMT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3820"/>
              </a:lnSpc>
              <a:spcBef>
                <a:spcPts val="100"/>
              </a:spcBef>
            </a:pPr>
            <a:r>
              <a:rPr spc="-5" dirty="0"/>
              <a:t>ETag:</a:t>
            </a:r>
            <a:r>
              <a:rPr spc="-20" dirty="0"/>
              <a:t> </a:t>
            </a:r>
            <a:r>
              <a:rPr dirty="0"/>
              <a:t>"14401e-ee4-49cfb8102a080"</a:t>
            </a:r>
          </a:p>
          <a:p>
            <a:pPr marL="12700" marR="4394200" algn="just">
              <a:lnSpc>
                <a:spcPts val="3800"/>
              </a:lnSpc>
              <a:spcBef>
                <a:spcPts val="140"/>
              </a:spcBef>
            </a:pPr>
            <a:r>
              <a:rPr spc="-5" dirty="0"/>
              <a:t>Accept-Ranges:</a:t>
            </a:r>
            <a:r>
              <a:rPr spc="-100" dirty="0"/>
              <a:t> </a:t>
            </a:r>
            <a:r>
              <a:rPr dirty="0"/>
              <a:t>bytes  </a:t>
            </a:r>
            <a:r>
              <a:rPr spc="-5" dirty="0"/>
              <a:t>Content-Length:</a:t>
            </a:r>
            <a:r>
              <a:rPr spc="-100" dirty="0"/>
              <a:t> </a:t>
            </a:r>
            <a:r>
              <a:rPr dirty="0"/>
              <a:t>3812  </a:t>
            </a:r>
            <a:r>
              <a:rPr spc="-5" dirty="0"/>
              <a:t>Connection:</a:t>
            </a:r>
            <a:r>
              <a:rPr spc="-30" dirty="0"/>
              <a:t> </a:t>
            </a:r>
            <a:r>
              <a:rPr dirty="0"/>
              <a:t>close</a:t>
            </a:r>
          </a:p>
          <a:p>
            <a:pPr marL="12700" algn="just">
              <a:lnSpc>
                <a:spcPts val="3679"/>
              </a:lnSpc>
            </a:pPr>
            <a:r>
              <a:rPr spc="-5" dirty="0"/>
              <a:t>Content-Type: text/html;</a:t>
            </a:r>
            <a:r>
              <a:rPr spc="-95" dirty="0"/>
              <a:t> </a:t>
            </a:r>
            <a:r>
              <a:rPr dirty="0"/>
              <a:t>charset=UTF-8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pc="-5" dirty="0"/>
              <a:t>[3,812 BYTES OF PAGE</a:t>
            </a:r>
            <a:r>
              <a:rPr spc="-25" dirty="0"/>
              <a:t> </a:t>
            </a:r>
            <a:r>
              <a:rPr dirty="0"/>
              <a:t>CONTENT]</a:t>
            </a:r>
          </a:p>
        </p:txBody>
      </p:sp>
      <p:sp>
        <p:nvSpPr>
          <p:cNvPr id="12" name="object 12"/>
          <p:cNvSpPr/>
          <p:nvPr/>
        </p:nvSpPr>
        <p:spPr>
          <a:xfrm>
            <a:off x="4691325" y="4592346"/>
            <a:ext cx="1422400" cy="970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8169" y="4643146"/>
            <a:ext cx="1268730" cy="818515"/>
          </a:xfrm>
          <a:custGeom>
            <a:avLst/>
            <a:gdLst/>
            <a:ahLst/>
            <a:cxnLst/>
            <a:rect l="l" t="t" r="r" b="b"/>
            <a:pathLst>
              <a:path w="1268729" h="818514">
                <a:moveTo>
                  <a:pt x="1083369" y="119862"/>
                </a:moveTo>
                <a:lnTo>
                  <a:pt x="1124556" y="149056"/>
                </a:lnTo>
                <a:lnTo>
                  <a:pt x="1160595" y="180068"/>
                </a:lnTo>
                <a:lnTo>
                  <a:pt x="1191486" y="212657"/>
                </a:lnTo>
                <a:lnTo>
                  <a:pt x="1217228" y="246580"/>
                </a:lnTo>
                <a:lnTo>
                  <a:pt x="1237822" y="281594"/>
                </a:lnTo>
                <a:lnTo>
                  <a:pt x="1253268" y="317457"/>
                </a:lnTo>
                <a:lnTo>
                  <a:pt x="1268713" y="390760"/>
                </a:lnTo>
                <a:lnTo>
                  <a:pt x="1268713" y="427714"/>
                </a:lnTo>
                <a:lnTo>
                  <a:pt x="1253268" y="501017"/>
                </a:lnTo>
                <a:lnTo>
                  <a:pt x="1237822" y="536880"/>
                </a:lnTo>
                <a:lnTo>
                  <a:pt x="1217228" y="571894"/>
                </a:lnTo>
                <a:lnTo>
                  <a:pt x="1191486" y="605817"/>
                </a:lnTo>
                <a:lnTo>
                  <a:pt x="1160595" y="638405"/>
                </a:lnTo>
                <a:lnTo>
                  <a:pt x="1124556" y="669418"/>
                </a:lnTo>
                <a:lnTo>
                  <a:pt x="1083369" y="698611"/>
                </a:lnTo>
                <a:lnTo>
                  <a:pt x="1045054" y="721385"/>
                </a:lnTo>
                <a:lnTo>
                  <a:pt x="1004660" y="741762"/>
                </a:lnTo>
                <a:lnTo>
                  <a:pt x="962416" y="759741"/>
                </a:lnTo>
                <a:lnTo>
                  <a:pt x="918555" y="775323"/>
                </a:lnTo>
                <a:lnTo>
                  <a:pt x="873307" y="788508"/>
                </a:lnTo>
                <a:lnTo>
                  <a:pt x="826904" y="799296"/>
                </a:lnTo>
                <a:lnTo>
                  <a:pt x="779576" y="807686"/>
                </a:lnTo>
                <a:lnTo>
                  <a:pt x="731554" y="813679"/>
                </a:lnTo>
                <a:lnTo>
                  <a:pt x="683071" y="817275"/>
                </a:lnTo>
                <a:lnTo>
                  <a:pt x="634356" y="818474"/>
                </a:lnTo>
                <a:lnTo>
                  <a:pt x="585641" y="817275"/>
                </a:lnTo>
                <a:lnTo>
                  <a:pt x="537158" y="813679"/>
                </a:lnTo>
                <a:lnTo>
                  <a:pt x="489136" y="807686"/>
                </a:lnTo>
                <a:lnTo>
                  <a:pt x="441808" y="799296"/>
                </a:lnTo>
                <a:lnTo>
                  <a:pt x="395405" y="788508"/>
                </a:lnTo>
                <a:lnTo>
                  <a:pt x="350157" y="775323"/>
                </a:lnTo>
                <a:lnTo>
                  <a:pt x="306296" y="759741"/>
                </a:lnTo>
                <a:lnTo>
                  <a:pt x="264052" y="741762"/>
                </a:lnTo>
                <a:lnTo>
                  <a:pt x="223658" y="721385"/>
                </a:lnTo>
                <a:lnTo>
                  <a:pt x="185343" y="698611"/>
                </a:lnTo>
                <a:lnTo>
                  <a:pt x="144156" y="669418"/>
                </a:lnTo>
                <a:lnTo>
                  <a:pt x="108117" y="638405"/>
                </a:lnTo>
                <a:lnTo>
                  <a:pt x="77226" y="605817"/>
                </a:lnTo>
                <a:lnTo>
                  <a:pt x="51484" y="571894"/>
                </a:lnTo>
                <a:lnTo>
                  <a:pt x="30890" y="536880"/>
                </a:lnTo>
                <a:lnTo>
                  <a:pt x="15445" y="501017"/>
                </a:lnTo>
                <a:lnTo>
                  <a:pt x="0" y="427714"/>
                </a:lnTo>
                <a:lnTo>
                  <a:pt x="0" y="390760"/>
                </a:lnTo>
                <a:lnTo>
                  <a:pt x="5148" y="353926"/>
                </a:lnTo>
                <a:lnTo>
                  <a:pt x="30890" y="281594"/>
                </a:lnTo>
                <a:lnTo>
                  <a:pt x="51484" y="246580"/>
                </a:lnTo>
                <a:lnTo>
                  <a:pt x="77226" y="212657"/>
                </a:lnTo>
                <a:lnTo>
                  <a:pt x="108117" y="180068"/>
                </a:lnTo>
                <a:lnTo>
                  <a:pt x="144156" y="149056"/>
                </a:lnTo>
                <a:lnTo>
                  <a:pt x="185343" y="119862"/>
                </a:lnTo>
                <a:lnTo>
                  <a:pt x="223658" y="97088"/>
                </a:lnTo>
                <a:lnTo>
                  <a:pt x="264052" y="76712"/>
                </a:lnTo>
                <a:lnTo>
                  <a:pt x="306296" y="58732"/>
                </a:lnTo>
                <a:lnTo>
                  <a:pt x="350157" y="43150"/>
                </a:lnTo>
                <a:lnTo>
                  <a:pt x="395405" y="29965"/>
                </a:lnTo>
                <a:lnTo>
                  <a:pt x="441808" y="19178"/>
                </a:lnTo>
                <a:lnTo>
                  <a:pt x="489136" y="10787"/>
                </a:lnTo>
                <a:lnTo>
                  <a:pt x="537158" y="4794"/>
                </a:lnTo>
                <a:lnTo>
                  <a:pt x="585641" y="1198"/>
                </a:lnTo>
                <a:lnTo>
                  <a:pt x="634356" y="0"/>
                </a:lnTo>
                <a:lnTo>
                  <a:pt x="683071" y="1198"/>
                </a:lnTo>
                <a:lnTo>
                  <a:pt x="731554" y="4794"/>
                </a:lnTo>
                <a:lnTo>
                  <a:pt x="779576" y="10787"/>
                </a:lnTo>
                <a:lnTo>
                  <a:pt x="826904" y="19178"/>
                </a:lnTo>
                <a:lnTo>
                  <a:pt x="873307" y="29965"/>
                </a:lnTo>
                <a:lnTo>
                  <a:pt x="918555" y="43150"/>
                </a:lnTo>
                <a:lnTo>
                  <a:pt x="962416" y="58732"/>
                </a:lnTo>
                <a:lnTo>
                  <a:pt x="1004660" y="76712"/>
                </a:lnTo>
                <a:lnTo>
                  <a:pt x="1045054" y="97088"/>
                </a:lnTo>
                <a:lnTo>
                  <a:pt x="1083369" y="119862"/>
                </a:lnTo>
                <a:close/>
              </a:path>
            </a:pathLst>
          </a:custGeom>
          <a:ln w="762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6800" y="317500"/>
            <a:ext cx="579945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20" dirty="0"/>
              <a:t>Building</a:t>
            </a:r>
            <a:r>
              <a:rPr spc="-150" dirty="0"/>
              <a:t> </a:t>
            </a:r>
            <a:r>
              <a:rPr spc="-530" dirty="0"/>
              <a:t>Packets</a:t>
            </a:r>
          </a:p>
        </p:txBody>
      </p:sp>
      <p:sp>
        <p:nvSpPr>
          <p:cNvPr id="3" name="object 3"/>
          <p:cNvSpPr/>
          <p:nvPr/>
        </p:nvSpPr>
        <p:spPr>
          <a:xfrm>
            <a:off x="925127" y="1855767"/>
            <a:ext cx="11155045" cy="5461000"/>
          </a:xfrm>
          <a:custGeom>
            <a:avLst/>
            <a:gdLst/>
            <a:ahLst/>
            <a:cxnLst/>
            <a:rect l="l" t="t" r="r" b="b"/>
            <a:pathLst>
              <a:path w="11155045" h="5461000">
                <a:moveTo>
                  <a:pt x="0" y="0"/>
                </a:moveTo>
                <a:lnTo>
                  <a:pt x="11154545" y="0"/>
                </a:lnTo>
                <a:lnTo>
                  <a:pt x="11154545" y="5461000"/>
                </a:lnTo>
                <a:lnTo>
                  <a:pt x="0" y="54610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0600" y="1892300"/>
            <a:ext cx="1976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HTTP/1.1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2374900"/>
            <a:ext cx="24644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Date: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Fri,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5208" y="1892300"/>
            <a:ext cx="636587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200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OK</a:t>
            </a:r>
            <a:endParaRPr sz="3200">
              <a:latin typeface="Courier New"/>
              <a:cs typeface="Courier New"/>
            </a:endParaRPr>
          </a:p>
          <a:p>
            <a:pPr marL="500380">
              <a:lnSpc>
                <a:spcPts val="3820"/>
              </a:lnSpc>
            </a:pPr>
            <a:r>
              <a:rPr sz="3200" spc="-5" dirty="0">
                <a:latin typeface="Courier New"/>
                <a:cs typeface="Courier New"/>
              </a:rPr>
              <a:t>26 Aug 2011 15:36:38</a:t>
            </a:r>
            <a:r>
              <a:rPr sz="3200" spc="-8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GMT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2857500"/>
            <a:ext cx="51466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Server: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Apache/2.2.15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5180" y="2857500"/>
            <a:ext cx="1976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/>
                <a:cs typeface="Courier New"/>
              </a:rPr>
              <a:t>(Fedora)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3340100"/>
            <a:ext cx="46589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Last-Modified: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Wed,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67498" y="3340100"/>
            <a:ext cx="58781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23 Feb 2011 23:32:02</a:t>
            </a:r>
            <a:r>
              <a:rPr sz="3200" spc="-8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GMT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3820"/>
              </a:lnSpc>
              <a:spcBef>
                <a:spcPts val="100"/>
              </a:spcBef>
            </a:pPr>
            <a:r>
              <a:rPr spc="-5" dirty="0"/>
              <a:t>ETag:</a:t>
            </a:r>
            <a:r>
              <a:rPr spc="-20" dirty="0"/>
              <a:t> </a:t>
            </a:r>
            <a:r>
              <a:rPr dirty="0"/>
              <a:t>"14401e-ee4-49cfb8102a080"</a:t>
            </a:r>
          </a:p>
          <a:p>
            <a:pPr marL="12700" marR="4394200" algn="just">
              <a:lnSpc>
                <a:spcPts val="3800"/>
              </a:lnSpc>
              <a:spcBef>
                <a:spcPts val="140"/>
              </a:spcBef>
            </a:pPr>
            <a:r>
              <a:rPr spc="-5" dirty="0"/>
              <a:t>Accept-Ranges:</a:t>
            </a:r>
            <a:r>
              <a:rPr spc="-100" dirty="0"/>
              <a:t> </a:t>
            </a:r>
            <a:r>
              <a:rPr dirty="0"/>
              <a:t>bytes  </a:t>
            </a:r>
            <a:r>
              <a:rPr spc="-5" dirty="0"/>
              <a:t>Content-Length:</a:t>
            </a:r>
            <a:r>
              <a:rPr spc="-100" dirty="0"/>
              <a:t> </a:t>
            </a:r>
            <a:r>
              <a:rPr dirty="0"/>
              <a:t>3812  </a:t>
            </a:r>
            <a:r>
              <a:rPr spc="-5" dirty="0"/>
              <a:t>Connection:</a:t>
            </a:r>
            <a:r>
              <a:rPr spc="-30" dirty="0"/>
              <a:t> </a:t>
            </a:r>
            <a:r>
              <a:rPr dirty="0"/>
              <a:t>close</a:t>
            </a:r>
          </a:p>
          <a:p>
            <a:pPr marL="12700" algn="just">
              <a:lnSpc>
                <a:spcPts val="3679"/>
              </a:lnSpc>
            </a:pPr>
            <a:r>
              <a:rPr spc="-5" dirty="0"/>
              <a:t>Content-Type: text/html;</a:t>
            </a:r>
            <a:r>
              <a:rPr spc="-95" dirty="0"/>
              <a:t> </a:t>
            </a:r>
            <a:r>
              <a:rPr dirty="0"/>
              <a:t>charset=UTF-8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pc="-5" dirty="0"/>
              <a:t>[3,812 BYTES OF PAGE</a:t>
            </a:r>
            <a:r>
              <a:rPr spc="-25" dirty="0"/>
              <a:t> </a:t>
            </a:r>
            <a:r>
              <a:rPr dirty="0"/>
              <a:t>CONTENT]</a:t>
            </a:r>
          </a:p>
        </p:txBody>
      </p:sp>
      <p:sp>
        <p:nvSpPr>
          <p:cNvPr id="12" name="object 12"/>
          <p:cNvSpPr/>
          <p:nvPr/>
        </p:nvSpPr>
        <p:spPr>
          <a:xfrm>
            <a:off x="390890" y="6596555"/>
            <a:ext cx="12223019" cy="10529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8990" y="6609255"/>
            <a:ext cx="12146915" cy="977265"/>
          </a:xfrm>
          <a:custGeom>
            <a:avLst/>
            <a:gdLst/>
            <a:ahLst/>
            <a:cxnLst/>
            <a:rect l="l" t="t" r="r" b="b"/>
            <a:pathLst>
              <a:path w="12146915" h="977265">
                <a:moveTo>
                  <a:pt x="11658450" y="0"/>
                </a:moveTo>
                <a:lnTo>
                  <a:pt x="488368" y="0"/>
                </a:lnTo>
                <a:lnTo>
                  <a:pt x="441335" y="2235"/>
                </a:lnTo>
                <a:lnTo>
                  <a:pt x="395567" y="8806"/>
                </a:lnTo>
                <a:lnTo>
                  <a:pt x="351268" y="19506"/>
                </a:lnTo>
                <a:lnTo>
                  <a:pt x="308644" y="34132"/>
                </a:lnTo>
                <a:lnTo>
                  <a:pt x="267898" y="52479"/>
                </a:lnTo>
                <a:lnTo>
                  <a:pt x="229236" y="74342"/>
                </a:lnTo>
                <a:lnTo>
                  <a:pt x="192862" y="99517"/>
                </a:lnTo>
                <a:lnTo>
                  <a:pt x="158981" y="127798"/>
                </a:lnTo>
                <a:lnTo>
                  <a:pt x="127798" y="158982"/>
                </a:lnTo>
                <a:lnTo>
                  <a:pt x="99516" y="192863"/>
                </a:lnTo>
                <a:lnTo>
                  <a:pt x="74342" y="229237"/>
                </a:lnTo>
                <a:lnTo>
                  <a:pt x="52479" y="267899"/>
                </a:lnTo>
                <a:lnTo>
                  <a:pt x="34132" y="308644"/>
                </a:lnTo>
                <a:lnTo>
                  <a:pt x="19506" y="351269"/>
                </a:lnTo>
                <a:lnTo>
                  <a:pt x="8806" y="395568"/>
                </a:lnTo>
                <a:lnTo>
                  <a:pt x="2235" y="441336"/>
                </a:lnTo>
                <a:lnTo>
                  <a:pt x="0" y="488369"/>
                </a:lnTo>
                <a:lnTo>
                  <a:pt x="2235" y="535402"/>
                </a:lnTo>
                <a:lnTo>
                  <a:pt x="8806" y="581171"/>
                </a:lnTo>
                <a:lnTo>
                  <a:pt x="19506" y="625469"/>
                </a:lnTo>
                <a:lnTo>
                  <a:pt x="34132" y="668094"/>
                </a:lnTo>
                <a:lnTo>
                  <a:pt x="52479" y="708839"/>
                </a:lnTo>
                <a:lnTo>
                  <a:pt x="74342" y="747501"/>
                </a:lnTo>
                <a:lnTo>
                  <a:pt x="99516" y="783875"/>
                </a:lnTo>
                <a:lnTo>
                  <a:pt x="127798" y="817756"/>
                </a:lnTo>
                <a:lnTo>
                  <a:pt x="158981" y="848940"/>
                </a:lnTo>
                <a:lnTo>
                  <a:pt x="192862" y="877221"/>
                </a:lnTo>
                <a:lnTo>
                  <a:pt x="229236" y="902395"/>
                </a:lnTo>
                <a:lnTo>
                  <a:pt x="267898" y="924258"/>
                </a:lnTo>
                <a:lnTo>
                  <a:pt x="308644" y="942605"/>
                </a:lnTo>
                <a:lnTo>
                  <a:pt x="351268" y="957231"/>
                </a:lnTo>
                <a:lnTo>
                  <a:pt x="395567" y="967931"/>
                </a:lnTo>
                <a:lnTo>
                  <a:pt x="441335" y="974502"/>
                </a:lnTo>
                <a:lnTo>
                  <a:pt x="488368" y="976737"/>
                </a:lnTo>
                <a:lnTo>
                  <a:pt x="11658450" y="976737"/>
                </a:lnTo>
                <a:lnTo>
                  <a:pt x="11705483" y="974502"/>
                </a:lnTo>
                <a:lnTo>
                  <a:pt x="11751252" y="967931"/>
                </a:lnTo>
                <a:lnTo>
                  <a:pt x="11795551" y="957231"/>
                </a:lnTo>
                <a:lnTo>
                  <a:pt x="11838175" y="942605"/>
                </a:lnTo>
                <a:lnTo>
                  <a:pt x="11878921" y="924258"/>
                </a:lnTo>
                <a:lnTo>
                  <a:pt x="11917583" y="902395"/>
                </a:lnTo>
                <a:lnTo>
                  <a:pt x="11953957" y="877221"/>
                </a:lnTo>
                <a:lnTo>
                  <a:pt x="11987838" y="848940"/>
                </a:lnTo>
                <a:lnTo>
                  <a:pt x="12019021" y="817756"/>
                </a:lnTo>
                <a:lnTo>
                  <a:pt x="12047303" y="783875"/>
                </a:lnTo>
                <a:lnTo>
                  <a:pt x="12072477" y="747501"/>
                </a:lnTo>
                <a:lnTo>
                  <a:pt x="12094340" y="708839"/>
                </a:lnTo>
                <a:lnTo>
                  <a:pt x="12112687" y="668094"/>
                </a:lnTo>
                <a:lnTo>
                  <a:pt x="12127313" y="625469"/>
                </a:lnTo>
                <a:lnTo>
                  <a:pt x="12138014" y="581171"/>
                </a:lnTo>
                <a:lnTo>
                  <a:pt x="12144584" y="535402"/>
                </a:lnTo>
                <a:lnTo>
                  <a:pt x="12146820" y="488369"/>
                </a:lnTo>
                <a:lnTo>
                  <a:pt x="12144584" y="441336"/>
                </a:lnTo>
                <a:lnTo>
                  <a:pt x="12138014" y="395568"/>
                </a:lnTo>
                <a:lnTo>
                  <a:pt x="12127313" y="351269"/>
                </a:lnTo>
                <a:lnTo>
                  <a:pt x="12112687" y="308644"/>
                </a:lnTo>
                <a:lnTo>
                  <a:pt x="12094340" y="267899"/>
                </a:lnTo>
                <a:lnTo>
                  <a:pt x="12072477" y="229237"/>
                </a:lnTo>
                <a:lnTo>
                  <a:pt x="12047303" y="192863"/>
                </a:lnTo>
                <a:lnTo>
                  <a:pt x="12019021" y="158982"/>
                </a:lnTo>
                <a:lnTo>
                  <a:pt x="11987838" y="127798"/>
                </a:lnTo>
                <a:lnTo>
                  <a:pt x="11953957" y="99517"/>
                </a:lnTo>
                <a:lnTo>
                  <a:pt x="11917583" y="74342"/>
                </a:lnTo>
                <a:lnTo>
                  <a:pt x="11878921" y="52479"/>
                </a:lnTo>
                <a:lnTo>
                  <a:pt x="11838175" y="34132"/>
                </a:lnTo>
                <a:lnTo>
                  <a:pt x="11795551" y="19506"/>
                </a:lnTo>
                <a:lnTo>
                  <a:pt x="11751252" y="8806"/>
                </a:lnTo>
                <a:lnTo>
                  <a:pt x="11705483" y="2235"/>
                </a:lnTo>
                <a:lnTo>
                  <a:pt x="11658450" y="0"/>
                </a:lnTo>
                <a:close/>
              </a:path>
            </a:pathLst>
          </a:custGeom>
          <a:solidFill>
            <a:srgbClr val="FFFB00">
              <a:alpha val="202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91325" y="4592346"/>
            <a:ext cx="1422400" cy="970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8169" y="4643146"/>
            <a:ext cx="1268730" cy="818515"/>
          </a:xfrm>
          <a:custGeom>
            <a:avLst/>
            <a:gdLst/>
            <a:ahLst/>
            <a:cxnLst/>
            <a:rect l="l" t="t" r="r" b="b"/>
            <a:pathLst>
              <a:path w="1268729" h="818514">
                <a:moveTo>
                  <a:pt x="1083369" y="119862"/>
                </a:moveTo>
                <a:lnTo>
                  <a:pt x="1124556" y="149056"/>
                </a:lnTo>
                <a:lnTo>
                  <a:pt x="1160595" y="180068"/>
                </a:lnTo>
                <a:lnTo>
                  <a:pt x="1191486" y="212657"/>
                </a:lnTo>
                <a:lnTo>
                  <a:pt x="1217228" y="246580"/>
                </a:lnTo>
                <a:lnTo>
                  <a:pt x="1237822" y="281594"/>
                </a:lnTo>
                <a:lnTo>
                  <a:pt x="1253268" y="317457"/>
                </a:lnTo>
                <a:lnTo>
                  <a:pt x="1268713" y="390760"/>
                </a:lnTo>
                <a:lnTo>
                  <a:pt x="1268713" y="427714"/>
                </a:lnTo>
                <a:lnTo>
                  <a:pt x="1253268" y="501017"/>
                </a:lnTo>
                <a:lnTo>
                  <a:pt x="1237822" y="536880"/>
                </a:lnTo>
                <a:lnTo>
                  <a:pt x="1217228" y="571894"/>
                </a:lnTo>
                <a:lnTo>
                  <a:pt x="1191486" y="605817"/>
                </a:lnTo>
                <a:lnTo>
                  <a:pt x="1160595" y="638405"/>
                </a:lnTo>
                <a:lnTo>
                  <a:pt x="1124556" y="669418"/>
                </a:lnTo>
                <a:lnTo>
                  <a:pt x="1083369" y="698611"/>
                </a:lnTo>
                <a:lnTo>
                  <a:pt x="1045054" y="721385"/>
                </a:lnTo>
                <a:lnTo>
                  <a:pt x="1004660" y="741762"/>
                </a:lnTo>
                <a:lnTo>
                  <a:pt x="962416" y="759741"/>
                </a:lnTo>
                <a:lnTo>
                  <a:pt x="918555" y="775323"/>
                </a:lnTo>
                <a:lnTo>
                  <a:pt x="873307" y="788508"/>
                </a:lnTo>
                <a:lnTo>
                  <a:pt x="826904" y="799296"/>
                </a:lnTo>
                <a:lnTo>
                  <a:pt x="779576" y="807686"/>
                </a:lnTo>
                <a:lnTo>
                  <a:pt x="731554" y="813679"/>
                </a:lnTo>
                <a:lnTo>
                  <a:pt x="683071" y="817275"/>
                </a:lnTo>
                <a:lnTo>
                  <a:pt x="634356" y="818474"/>
                </a:lnTo>
                <a:lnTo>
                  <a:pt x="585641" y="817275"/>
                </a:lnTo>
                <a:lnTo>
                  <a:pt x="537158" y="813679"/>
                </a:lnTo>
                <a:lnTo>
                  <a:pt x="489136" y="807686"/>
                </a:lnTo>
                <a:lnTo>
                  <a:pt x="441808" y="799296"/>
                </a:lnTo>
                <a:lnTo>
                  <a:pt x="395405" y="788508"/>
                </a:lnTo>
                <a:lnTo>
                  <a:pt x="350157" y="775323"/>
                </a:lnTo>
                <a:lnTo>
                  <a:pt x="306296" y="759741"/>
                </a:lnTo>
                <a:lnTo>
                  <a:pt x="264052" y="741762"/>
                </a:lnTo>
                <a:lnTo>
                  <a:pt x="223658" y="721385"/>
                </a:lnTo>
                <a:lnTo>
                  <a:pt x="185343" y="698611"/>
                </a:lnTo>
                <a:lnTo>
                  <a:pt x="144156" y="669418"/>
                </a:lnTo>
                <a:lnTo>
                  <a:pt x="108117" y="638405"/>
                </a:lnTo>
                <a:lnTo>
                  <a:pt x="77226" y="605817"/>
                </a:lnTo>
                <a:lnTo>
                  <a:pt x="51484" y="571894"/>
                </a:lnTo>
                <a:lnTo>
                  <a:pt x="30890" y="536880"/>
                </a:lnTo>
                <a:lnTo>
                  <a:pt x="15445" y="501017"/>
                </a:lnTo>
                <a:lnTo>
                  <a:pt x="0" y="427714"/>
                </a:lnTo>
                <a:lnTo>
                  <a:pt x="0" y="390760"/>
                </a:lnTo>
                <a:lnTo>
                  <a:pt x="5148" y="353926"/>
                </a:lnTo>
                <a:lnTo>
                  <a:pt x="30890" y="281594"/>
                </a:lnTo>
                <a:lnTo>
                  <a:pt x="51484" y="246580"/>
                </a:lnTo>
                <a:lnTo>
                  <a:pt x="77226" y="212657"/>
                </a:lnTo>
                <a:lnTo>
                  <a:pt x="108117" y="180068"/>
                </a:lnTo>
                <a:lnTo>
                  <a:pt x="144156" y="149056"/>
                </a:lnTo>
                <a:lnTo>
                  <a:pt x="185343" y="119862"/>
                </a:lnTo>
                <a:lnTo>
                  <a:pt x="223658" y="97088"/>
                </a:lnTo>
                <a:lnTo>
                  <a:pt x="264052" y="76712"/>
                </a:lnTo>
                <a:lnTo>
                  <a:pt x="306296" y="58732"/>
                </a:lnTo>
                <a:lnTo>
                  <a:pt x="350157" y="43150"/>
                </a:lnTo>
                <a:lnTo>
                  <a:pt x="395405" y="29965"/>
                </a:lnTo>
                <a:lnTo>
                  <a:pt x="441808" y="19178"/>
                </a:lnTo>
                <a:lnTo>
                  <a:pt x="489136" y="10787"/>
                </a:lnTo>
                <a:lnTo>
                  <a:pt x="537158" y="4794"/>
                </a:lnTo>
                <a:lnTo>
                  <a:pt x="585641" y="1198"/>
                </a:lnTo>
                <a:lnTo>
                  <a:pt x="634356" y="0"/>
                </a:lnTo>
                <a:lnTo>
                  <a:pt x="683071" y="1198"/>
                </a:lnTo>
                <a:lnTo>
                  <a:pt x="731554" y="4794"/>
                </a:lnTo>
                <a:lnTo>
                  <a:pt x="779576" y="10787"/>
                </a:lnTo>
                <a:lnTo>
                  <a:pt x="826904" y="19178"/>
                </a:lnTo>
                <a:lnTo>
                  <a:pt x="873307" y="29965"/>
                </a:lnTo>
                <a:lnTo>
                  <a:pt x="918555" y="43150"/>
                </a:lnTo>
                <a:lnTo>
                  <a:pt x="962416" y="58732"/>
                </a:lnTo>
                <a:lnTo>
                  <a:pt x="1004660" y="76712"/>
                </a:lnTo>
                <a:lnTo>
                  <a:pt x="1045054" y="97088"/>
                </a:lnTo>
                <a:lnTo>
                  <a:pt x="1083369" y="119862"/>
                </a:lnTo>
                <a:close/>
              </a:path>
            </a:pathLst>
          </a:custGeom>
          <a:ln w="762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6800" y="317500"/>
            <a:ext cx="579945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20" dirty="0"/>
              <a:t>Building</a:t>
            </a:r>
            <a:r>
              <a:rPr spc="-150" dirty="0"/>
              <a:t> </a:t>
            </a:r>
            <a:r>
              <a:rPr spc="-530" dirty="0"/>
              <a:t>Packets</a:t>
            </a:r>
          </a:p>
        </p:txBody>
      </p:sp>
      <p:sp>
        <p:nvSpPr>
          <p:cNvPr id="3" name="object 3"/>
          <p:cNvSpPr/>
          <p:nvPr/>
        </p:nvSpPr>
        <p:spPr>
          <a:xfrm>
            <a:off x="925127" y="1855767"/>
            <a:ext cx="11155045" cy="5461000"/>
          </a:xfrm>
          <a:custGeom>
            <a:avLst/>
            <a:gdLst/>
            <a:ahLst/>
            <a:cxnLst/>
            <a:rect l="l" t="t" r="r" b="b"/>
            <a:pathLst>
              <a:path w="11155045" h="5461000">
                <a:moveTo>
                  <a:pt x="0" y="0"/>
                </a:moveTo>
                <a:lnTo>
                  <a:pt x="11154545" y="0"/>
                </a:lnTo>
                <a:lnTo>
                  <a:pt x="11154545" y="5461000"/>
                </a:lnTo>
                <a:lnTo>
                  <a:pt x="0" y="54610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0600" y="1892300"/>
            <a:ext cx="1976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HTTP/1.1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2374900"/>
            <a:ext cx="24644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Date: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Fri,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5208" y="1892300"/>
            <a:ext cx="636587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200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OK</a:t>
            </a:r>
            <a:endParaRPr sz="3200">
              <a:latin typeface="Courier New"/>
              <a:cs typeface="Courier New"/>
            </a:endParaRPr>
          </a:p>
          <a:p>
            <a:pPr marL="500380">
              <a:lnSpc>
                <a:spcPts val="3820"/>
              </a:lnSpc>
            </a:pPr>
            <a:r>
              <a:rPr sz="3200" spc="-5" dirty="0">
                <a:latin typeface="Courier New"/>
                <a:cs typeface="Courier New"/>
              </a:rPr>
              <a:t>26 Aug 2011 15:36:38</a:t>
            </a:r>
            <a:r>
              <a:rPr sz="3200" spc="-8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GMT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2857500"/>
            <a:ext cx="51466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Server: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Apache/2.2.15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5180" y="2857500"/>
            <a:ext cx="1976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/>
                <a:cs typeface="Courier New"/>
              </a:rPr>
              <a:t>(Fedora)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3340100"/>
            <a:ext cx="46589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Last-Modified: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Wed,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67498" y="3340100"/>
            <a:ext cx="58781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23 Feb 2011 23:32:02</a:t>
            </a:r>
            <a:r>
              <a:rPr sz="3200" spc="-8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GMT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0890" y="6596555"/>
            <a:ext cx="12223019" cy="10529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8990" y="6609255"/>
            <a:ext cx="12146915" cy="977265"/>
          </a:xfrm>
          <a:custGeom>
            <a:avLst/>
            <a:gdLst/>
            <a:ahLst/>
            <a:cxnLst/>
            <a:rect l="l" t="t" r="r" b="b"/>
            <a:pathLst>
              <a:path w="12146915" h="977265">
                <a:moveTo>
                  <a:pt x="11658450" y="0"/>
                </a:moveTo>
                <a:lnTo>
                  <a:pt x="488368" y="0"/>
                </a:lnTo>
                <a:lnTo>
                  <a:pt x="441335" y="2235"/>
                </a:lnTo>
                <a:lnTo>
                  <a:pt x="395567" y="8806"/>
                </a:lnTo>
                <a:lnTo>
                  <a:pt x="351268" y="19506"/>
                </a:lnTo>
                <a:lnTo>
                  <a:pt x="308644" y="34132"/>
                </a:lnTo>
                <a:lnTo>
                  <a:pt x="267898" y="52479"/>
                </a:lnTo>
                <a:lnTo>
                  <a:pt x="229236" y="74342"/>
                </a:lnTo>
                <a:lnTo>
                  <a:pt x="192862" y="99517"/>
                </a:lnTo>
                <a:lnTo>
                  <a:pt x="158981" y="127798"/>
                </a:lnTo>
                <a:lnTo>
                  <a:pt x="127798" y="158982"/>
                </a:lnTo>
                <a:lnTo>
                  <a:pt x="99516" y="192863"/>
                </a:lnTo>
                <a:lnTo>
                  <a:pt x="74342" y="229237"/>
                </a:lnTo>
                <a:lnTo>
                  <a:pt x="52479" y="267899"/>
                </a:lnTo>
                <a:lnTo>
                  <a:pt x="34132" y="308644"/>
                </a:lnTo>
                <a:lnTo>
                  <a:pt x="19506" y="351269"/>
                </a:lnTo>
                <a:lnTo>
                  <a:pt x="8806" y="395568"/>
                </a:lnTo>
                <a:lnTo>
                  <a:pt x="2235" y="441336"/>
                </a:lnTo>
                <a:lnTo>
                  <a:pt x="0" y="488369"/>
                </a:lnTo>
                <a:lnTo>
                  <a:pt x="2235" y="535402"/>
                </a:lnTo>
                <a:lnTo>
                  <a:pt x="8806" y="581171"/>
                </a:lnTo>
                <a:lnTo>
                  <a:pt x="19506" y="625469"/>
                </a:lnTo>
                <a:lnTo>
                  <a:pt x="34132" y="668094"/>
                </a:lnTo>
                <a:lnTo>
                  <a:pt x="52479" y="708839"/>
                </a:lnTo>
                <a:lnTo>
                  <a:pt x="74342" y="747501"/>
                </a:lnTo>
                <a:lnTo>
                  <a:pt x="99516" y="783875"/>
                </a:lnTo>
                <a:lnTo>
                  <a:pt x="127798" y="817756"/>
                </a:lnTo>
                <a:lnTo>
                  <a:pt x="158981" y="848940"/>
                </a:lnTo>
                <a:lnTo>
                  <a:pt x="192862" y="877221"/>
                </a:lnTo>
                <a:lnTo>
                  <a:pt x="229236" y="902395"/>
                </a:lnTo>
                <a:lnTo>
                  <a:pt x="267898" y="924258"/>
                </a:lnTo>
                <a:lnTo>
                  <a:pt x="308644" y="942605"/>
                </a:lnTo>
                <a:lnTo>
                  <a:pt x="351268" y="957231"/>
                </a:lnTo>
                <a:lnTo>
                  <a:pt x="395567" y="967931"/>
                </a:lnTo>
                <a:lnTo>
                  <a:pt x="441335" y="974502"/>
                </a:lnTo>
                <a:lnTo>
                  <a:pt x="488368" y="976737"/>
                </a:lnTo>
                <a:lnTo>
                  <a:pt x="11658450" y="976737"/>
                </a:lnTo>
                <a:lnTo>
                  <a:pt x="11705483" y="974502"/>
                </a:lnTo>
                <a:lnTo>
                  <a:pt x="11751252" y="967931"/>
                </a:lnTo>
                <a:lnTo>
                  <a:pt x="11795551" y="957231"/>
                </a:lnTo>
                <a:lnTo>
                  <a:pt x="11838175" y="942605"/>
                </a:lnTo>
                <a:lnTo>
                  <a:pt x="11878921" y="924258"/>
                </a:lnTo>
                <a:lnTo>
                  <a:pt x="11917583" y="902395"/>
                </a:lnTo>
                <a:lnTo>
                  <a:pt x="11953957" y="877221"/>
                </a:lnTo>
                <a:lnTo>
                  <a:pt x="11987838" y="848940"/>
                </a:lnTo>
                <a:lnTo>
                  <a:pt x="12019021" y="817756"/>
                </a:lnTo>
                <a:lnTo>
                  <a:pt x="12047303" y="783875"/>
                </a:lnTo>
                <a:lnTo>
                  <a:pt x="12072477" y="747501"/>
                </a:lnTo>
                <a:lnTo>
                  <a:pt x="12094340" y="708839"/>
                </a:lnTo>
                <a:lnTo>
                  <a:pt x="12112687" y="668094"/>
                </a:lnTo>
                <a:lnTo>
                  <a:pt x="12127313" y="625469"/>
                </a:lnTo>
                <a:lnTo>
                  <a:pt x="12138014" y="581171"/>
                </a:lnTo>
                <a:lnTo>
                  <a:pt x="12144584" y="535402"/>
                </a:lnTo>
                <a:lnTo>
                  <a:pt x="12146820" y="488369"/>
                </a:lnTo>
                <a:lnTo>
                  <a:pt x="12144584" y="441336"/>
                </a:lnTo>
                <a:lnTo>
                  <a:pt x="12138014" y="395568"/>
                </a:lnTo>
                <a:lnTo>
                  <a:pt x="12127313" y="351269"/>
                </a:lnTo>
                <a:lnTo>
                  <a:pt x="12112687" y="308644"/>
                </a:lnTo>
                <a:lnTo>
                  <a:pt x="12094340" y="267899"/>
                </a:lnTo>
                <a:lnTo>
                  <a:pt x="12072477" y="229237"/>
                </a:lnTo>
                <a:lnTo>
                  <a:pt x="12047303" y="192863"/>
                </a:lnTo>
                <a:lnTo>
                  <a:pt x="12019021" y="158982"/>
                </a:lnTo>
                <a:lnTo>
                  <a:pt x="11987838" y="127798"/>
                </a:lnTo>
                <a:lnTo>
                  <a:pt x="11953957" y="99517"/>
                </a:lnTo>
                <a:lnTo>
                  <a:pt x="11917583" y="74342"/>
                </a:lnTo>
                <a:lnTo>
                  <a:pt x="11878921" y="52479"/>
                </a:lnTo>
                <a:lnTo>
                  <a:pt x="11838175" y="34132"/>
                </a:lnTo>
                <a:lnTo>
                  <a:pt x="11795551" y="19506"/>
                </a:lnTo>
                <a:lnTo>
                  <a:pt x="11751252" y="8806"/>
                </a:lnTo>
                <a:lnTo>
                  <a:pt x="11705483" y="2235"/>
                </a:lnTo>
                <a:lnTo>
                  <a:pt x="11658450" y="0"/>
                </a:lnTo>
                <a:close/>
              </a:path>
            </a:pathLst>
          </a:custGeom>
          <a:solidFill>
            <a:srgbClr val="FFFB00">
              <a:alpha val="202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3820"/>
              </a:lnSpc>
              <a:spcBef>
                <a:spcPts val="100"/>
              </a:spcBef>
            </a:pPr>
            <a:r>
              <a:rPr spc="-5" dirty="0"/>
              <a:t>ETag:</a:t>
            </a:r>
            <a:r>
              <a:rPr spc="-20" dirty="0"/>
              <a:t> </a:t>
            </a:r>
            <a:r>
              <a:rPr dirty="0"/>
              <a:t>"14401e-ee4-49cfb8102a080"</a:t>
            </a:r>
          </a:p>
          <a:p>
            <a:pPr marL="12700" marR="4394200" algn="just">
              <a:lnSpc>
                <a:spcPts val="3800"/>
              </a:lnSpc>
              <a:spcBef>
                <a:spcPts val="140"/>
              </a:spcBef>
            </a:pPr>
            <a:r>
              <a:rPr spc="-5" dirty="0"/>
              <a:t>Accept-Ranges:</a:t>
            </a:r>
            <a:r>
              <a:rPr spc="-100" dirty="0"/>
              <a:t> </a:t>
            </a:r>
            <a:r>
              <a:rPr dirty="0"/>
              <a:t>bytes  </a:t>
            </a:r>
            <a:r>
              <a:rPr spc="-5" dirty="0"/>
              <a:t>Content-Length:</a:t>
            </a:r>
            <a:r>
              <a:rPr spc="-100" dirty="0"/>
              <a:t> </a:t>
            </a:r>
            <a:r>
              <a:rPr dirty="0"/>
              <a:t>3812  </a:t>
            </a:r>
            <a:r>
              <a:rPr spc="-5" dirty="0"/>
              <a:t>Connection:</a:t>
            </a:r>
            <a:r>
              <a:rPr spc="-30" dirty="0"/>
              <a:t> </a:t>
            </a:r>
            <a:r>
              <a:rPr dirty="0"/>
              <a:t>close</a:t>
            </a:r>
          </a:p>
          <a:p>
            <a:pPr marL="12700" algn="just">
              <a:lnSpc>
                <a:spcPts val="3679"/>
              </a:lnSpc>
            </a:pPr>
            <a:r>
              <a:rPr spc="-5" dirty="0"/>
              <a:t>Content-Type: text/html;</a:t>
            </a:r>
            <a:r>
              <a:rPr spc="-95" dirty="0"/>
              <a:t> </a:t>
            </a:r>
            <a:r>
              <a:rPr dirty="0"/>
              <a:t>charset=UTF-8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pc="-5" dirty="0"/>
              <a:t>[3,812 BYTES OF PAGE</a:t>
            </a:r>
            <a:r>
              <a:rPr spc="-25" dirty="0"/>
              <a:t> </a:t>
            </a:r>
            <a:r>
              <a:rPr dirty="0"/>
              <a:t>CONTENT]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300">
              <a:latin typeface="Times New Roman"/>
              <a:cs typeface="Times New Roman"/>
            </a:endParaRPr>
          </a:p>
          <a:p>
            <a:pPr marL="2565400">
              <a:lnSpc>
                <a:spcPct val="100000"/>
              </a:lnSpc>
              <a:tabLst>
                <a:tab pos="5986145" algn="l"/>
              </a:tabLst>
            </a:pPr>
            <a:r>
              <a:rPr sz="4200" spc="-520" dirty="0">
                <a:latin typeface="Arial"/>
                <a:cs typeface="Arial"/>
              </a:rPr>
              <a:t>Page</a:t>
            </a:r>
            <a:r>
              <a:rPr sz="4200" spc="5" dirty="0">
                <a:latin typeface="Arial"/>
                <a:cs typeface="Arial"/>
              </a:rPr>
              <a:t> </a:t>
            </a:r>
            <a:r>
              <a:rPr sz="4200" spc="-90" dirty="0">
                <a:latin typeface="Arial"/>
                <a:cs typeface="Arial"/>
              </a:rPr>
              <a:t>content</a:t>
            </a:r>
            <a:r>
              <a:rPr sz="4200" spc="5" dirty="0">
                <a:latin typeface="Arial"/>
                <a:cs typeface="Arial"/>
              </a:rPr>
              <a:t> </a:t>
            </a:r>
            <a:r>
              <a:rPr sz="4200" spc="-254" dirty="0">
                <a:latin typeface="Arial"/>
                <a:cs typeface="Arial"/>
              </a:rPr>
              <a:t>is	</a:t>
            </a:r>
            <a:r>
              <a:rPr sz="4200" spc="-240" dirty="0">
                <a:latin typeface="Arial"/>
                <a:cs typeface="Arial"/>
              </a:rPr>
              <a:t>3,812</a:t>
            </a:r>
            <a:r>
              <a:rPr sz="4200" spc="-20" dirty="0">
                <a:latin typeface="Arial"/>
                <a:cs typeface="Arial"/>
              </a:rPr>
              <a:t> </a:t>
            </a:r>
            <a:r>
              <a:rPr sz="4200" spc="-225" dirty="0">
                <a:latin typeface="Arial"/>
                <a:cs typeface="Arial"/>
              </a:rPr>
              <a:t>bytes</a:t>
            </a:r>
            <a:endParaRPr sz="4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91325" y="4592346"/>
            <a:ext cx="1422400" cy="970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8169" y="4643146"/>
            <a:ext cx="1268730" cy="818515"/>
          </a:xfrm>
          <a:custGeom>
            <a:avLst/>
            <a:gdLst/>
            <a:ahLst/>
            <a:cxnLst/>
            <a:rect l="l" t="t" r="r" b="b"/>
            <a:pathLst>
              <a:path w="1268729" h="818514">
                <a:moveTo>
                  <a:pt x="1083369" y="119862"/>
                </a:moveTo>
                <a:lnTo>
                  <a:pt x="1124556" y="149056"/>
                </a:lnTo>
                <a:lnTo>
                  <a:pt x="1160595" y="180068"/>
                </a:lnTo>
                <a:lnTo>
                  <a:pt x="1191486" y="212657"/>
                </a:lnTo>
                <a:lnTo>
                  <a:pt x="1217228" y="246580"/>
                </a:lnTo>
                <a:lnTo>
                  <a:pt x="1237822" y="281594"/>
                </a:lnTo>
                <a:lnTo>
                  <a:pt x="1253268" y="317457"/>
                </a:lnTo>
                <a:lnTo>
                  <a:pt x="1268713" y="390760"/>
                </a:lnTo>
                <a:lnTo>
                  <a:pt x="1268713" y="427714"/>
                </a:lnTo>
                <a:lnTo>
                  <a:pt x="1253268" y="501017"/>
                </a:lnTo>
                <a:lnTo>
                  <a:pt x="1237822" y="536880"/>
                </a:lnTo>
                <a:lnTo>
                  <a:pt x="1217228" y="571894"/>
                </a:lnTo>
                <a:lnTo>
                  <a:pt x="1191486" y="605817"/>
                </a:lnTo>
                <a:lnTo>
                  <a:pt x="1160595" y="638405"/>
                </a:lnTo>
                <a:lnTo>
                  <a:pt x="1124556" y="669418"/>
                </a:lnTo>
                <a:lnTo>
                  <a:pt x="1083369" y="698611"/>
                </a:lnTo>
                <a:lnTo>
                  <a:pt x="1045054" y="721385"/>
                </a:lnTo>
                <a:lnTo>
                  <a:pt x="1004660" y="741762"/>
                </a:lnTo>
                <a:lnTo>
                  <a:pt x="962416" y="759741"/>
                </a:lnTo>
                <a:lnTo>
                  <a:pt x="918555" y="775323"/>
                </a:lnTo>
                <a:lnTo>
                  <a:pt x="873307" y="788508"/>
                </a:lnTo>
                <a:lnTo>
                  <a:pt x="826904" y="799296"/>
                </a:lnTo>
                <a:lnTo>
                  <a:pt x="779576" y="807686"/>
                </a:lnTo>
                <a:lnTo>
                  <a:pt x="731554" y="813679"/>
                </a:lnTo>
                <a:lnTo>
                  <a:pt x="683071" y="817275"/>
                </a:lnTo>
                <a:lnTo>
                  <a:pt x="634356" y="818474"/>
                </a:lnTo>
                <a:lnTo>
                  <a:pt x="585641" y="817275"/>
                </a:lnTo>
                <a:lnTo>
                  <a:pt x="537158" y="813679"/>
                </a:lnTo>
                <a:lnTo>
                  <a:pt x="489136" y="807686"/>
                </a:lnTo>
                <a:lnTo>
                  <a:pt x="441808" y="799296"/>
                </a:lnTo>
                <a:lnTo>
                  <a:pt x="395405" y="788508"/>
                </a:lnTo>
                <a:lnTo>
                  <a:pt x="350157" y="775323"/>
                </a:lnTo>
                <a:lnTo>
                  <a:pt x="306296" y="759741"/>
                </a:lnTo>
                <a:lnTo>
                  <a:pt x="264052" y="741762"/>
                </a:lnTo>
                <a:lnTo>
                  <a:pt x="223658" y="721385"/>
                </a:lnTo>
                <a:lnTo>
                  <a:pt x="185343" y="698611"/>
                </a:lnTo>
                <a:lnTo>
                  <a:pt x="144156" y="669418"/>
                </a:lnTo>
                <a:lnTo>
                  <a:pt x="108117" y="638405"/>
                </a:lnTo>
                <a:lnTo>
                  <a:pt x="77226" y="605817"/>
                </a:lnTo>
                <a:lnTo>
                  <a:pt x="51484" y="571894"/>
                </a:lnTo>
                <a:lnTo>
                  <a:pt x="30890" y="536880"/>
                </a:lnTo>
                <a:lnTo>
                  <a:pt x="15445" y="501017"/>
                </a:lnTo>
                <a:lnTo>
                  <a:pt x="0" y="427714"/>
                </a:lnTo>
                <a:lnTo>
                  <a:pt x="0" y="390760"/>
                </a:lnTo>
                <a:lnTo>
                  <a:pt x="5148" y="353926"/>
                </a:lnTo>
                <a:lnTo>
                  <a:pt x="30890" y="281594"/>
                </a:lnTo>
                <a:lnTo>
                  <a:pt x="51484" y="246580"/>
                </a:lnTo>
                <a:lnTo>
                  <a:pt x="77226" y="212657"/>
                </a:lnTo>
                <a:lnTo>
                  <a:pt x="108117" y="180068"/>
                </a:lnTo>
                <a:lnTo>
                  <a:pt x="144156" y="149056"/>
                </a:lnTo>
                <a:lnTo>
                  <a:pt x="185343" y="119862"/>
                </a:lnTo>
                <a:lnTo>
                  <a:pt x="223658" y="97088"/>
                </a:lnTo>
                <a:lnTo>
                  <a:pt x="264052" y="76712"/>
                </a:lnTo>
                <a:lnTo>
                  <a:pt x="306296" y="58732"/>
                </a:lnTo>
                <a:lnTo>
                  <a:pt x="350157" y="43150"/>
                </a:lnTo>
                <a:lnTo>
                  <a:pt x="395405" y="29965"/>
                </a:lnTo>
                <a:lnTo>
                  <a:pt x="441808" y="19178"/>
                </a:lnTo>
                <a:lnTo>
                  <a:pt x="489136" y="10787"/>
                </a:lnTo>
                <a:lnTo>
                  <a:pt x="537158" y="4794"/>
                </a:lnTo>
                <a:lnTo>
                  <a:pt x="585641" y="1198"/>
                </a:lnTo>
                <a:lnTo>
                  <a:pt x="634356" y="0"/>
                </a:lnTo>
                <a:lnTo>
                  <a:pt x="683071" y="1198"/>
                </a:lnTo>
                <a:lnTo>
                  <a:pt x="731554" y="4794"/>
                </a:lnTo>
                <a:lnTo>
                  <a:pt x="779576" y="10787"/>
                </a:lnTo>
                <a:lnTo>
                  <a:pt x="826904" y="19178"/>
                </a:lnTo>
                <a:lnTo>
                  <a:pt x="873307" y="29965"/>
                </a:lnTo>
                <a:lnTo>
                  <a:pt x="918555" y="43150"/>
                </a:lnTo>
                <a:lnTo>
                  <a:pt x="962416" y="58732"/>
                </a:lnTo>
                <a:lnTo>
                  <a:pt x="1004660" y="76712"/>
                </a:lnTo>
                <a:lnTo>
                  <a:pt x="1045054" y="97088"/>
                </a:lnTo>
                <a:lnTo>
                  <a:pt x="1083369" y="119862"/>
                </a:lnTo>
                <a:close/>
              </a:path>
            </a:pathLst>
          </a:custGeom>
          <a:ln w="762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Layering</a:t>
            </a:r>
          </a:p>
        </p:txBody>
      </p:sp>
      <p:sp>
        <p:nvSpPr>
          <p:cNvPr id="3" name="object 3"/>
          <p:cNvSpPr/>
          <p:nvPr/>
        </p:nvSpPr>
        <p:spPr>
          <a:xfrm>
            <a:off x="6934200" y="4635500"/>
            <a:ext cx="5080000" cy="2298700"/>
          </a:xfrm>
          <a:custGeom>
            <a:avLst/>
            <a:gdLst/>
            <a:ahLst/>
            <a:cxnLst/>
            <a:rect l="l" t="t" r="r" b="b"/>
            <a:pathLst>
              <a:path w="5080000" h="2298700">
                <a:moveTo>
                  <a:pt x="2601953" y="0"/>
                </a:moveTo>
                <a:lnTo>
                  <a:pt x="2538250" y="374"/>
                </a:lnTo>
                <a:lnTo>
                  <a:pt x="2474931" y="1493"/>
                </a:lnTo>
                <a:lnTo>
                  <a:pt x="2412014" y="3348"/>
                </a:lnTo>
                <a:lnTo>
                  <a:pt x="2349519" y="5928"/>
                </a:lnTo>
                <a:lnTo>
                  <a:pt x="2287467" y="9227"/>
                </a:lnTo>
                <a:lnTo>
                  <a:pt x="2225878" y="13236"/>
                </a:lnTo>
                <a:lnTo>
                  <a:pt x="2164770" y="17945"/>
                </a:lnTo>
                <a:lnTo>
                  <a:pt x="2104164" y="23346"/>
                </a:lnTo>
                <a:lnTo>
                  <a:pt x="2044080" y="29430"/>
                </a:lnTo>
                <a:lnTo>
                  <a:pt x="1984538" y="36189"/>
                </a:lnTo>
                <a:lnTo>
                  <a:pt x="1925558" y="43614"/>
                </a:lnTo>
                <a:lnTo>
                  <a:pt x="1867158" y="51696"/>
                </a:lnTo>
                <a:lnTo>
                  <a:pt x="1809360" y="60428"/>
                </a:lnTo>
                <a:lnTo>
                  <a:pt x="1752183" y="69799"/>
                </a:lnTo>
                <a:lnTo>
                  <a:pt x="1695647" y="79801"/>
                </a:lnTo>
                <a:lnTo>
                  <a:pt x="1639772" y="90426"/>
                </a:lnTo>
                <a:lnTo>
                  <a:pt x="1584577" y="101665"/>
                </a:lnTo>
                <a:lnTo>
                  <a:pt x="1530083" y="113510"/>
                </a:lnTo>
                <a:lnTo>
                  <a:pt x="1476309" y="125951"/>
                </a:lnTo>
                <a:lnTo>
                  <a:pt x="1423275" y="138980"/>
                </a:lnTo>
                <a:lnTo>
                  <a:pt x="1371001" y="152589"/>
                </a:lnTo>
                <a:lnTo>
                  <a:pt x="1319507" y="166768"/>
                </a:lnTo>
                <a:lnTo>
                  <a:pt x="1268813" y="181510"/>
                </a:lnTo>
                <a:lnTo>
                  <a:pt x="1218939" y="196804"/>
                </a:lnTo>
                <a:lnTo>
                  <a:pt x="1169903" y="212644"/>
                </a:lnTo>
                <a:lnTo>
                  <a:pt x="1121728" y="229019"/>
                </a:lnTo>
                <a:lnTo>
                  <a:pt x="1074431" y="245922"/>
                </a:lnTo>
                <a:lnTo>
                  <a:pt x="1028033" y="263344"/>
                </a:lnTo>
                <a:lnTo>
                  <a:pt x="982554" y="281275"/>
                </a:lnTo>
                <a:lnTo>
                  <a:pt x="938014" y="299708"/>
                </a:lnTo>
                <a:lnTo>
                  <a:pt x="894432" y="318634"/>
                </a:lnTo>
                <a:lnTo>
                  <a:pt x="851829" y="338043"/>
                </a:lnTo>
                <a:lnTo>
                  <a:pt x="810224" y="357929"/>
                </a:lnTo>
                <a:lnTo>
                  <a:pt x="769637" y="378280"/>
                </a:lnTo>
                <a:lnTo>
                  <a:pt x="730088" y="399090"/>
                </a:lnTo>
                <a:lnTo>
                  <a:pt x="691597" y="420349"/>
                </a:lnTo>
                <a:lnTo>
                  <a:pt x="654183" y="442049"/>
                </a:lnTo>
                <a:lnTo>
                  <a:pt x="617867" y="464181"/>
                </a:lnTo>
                <a:lnTo>
                  <a:pt x="582668" y="486736"/>
                </a:lnTo>
                <a:lnTo>
                  <a:pt x="548607" y="509707"/>
                </a:lnTo>
                <a:lnTo>
                  <a:pt x="515702" y="533083"/>
                </a:lnTo>
                <a:lnTo>
                  <a:pt x="483975" y="556856"/>
                </a:lnTo>
                <a:lnTo>
                  <a:pt x="453444" y="581018"/>
                </a:lnTo>
                <a:lnTo>
                  <a:pt x="424130" y="605561"/>
                </a:lnTo>
                <a:lnTo>
                  <a:pt x="369230" y="655750"/>
                </a:lnTo>
                <a:lnTo>
                  <a:pt x="319436" y="707357"/>
                </a:lnTo>
                <a:lnTo>
                  <a:pt x="274904" y="760310"/>
                </a:lnTo>
                <a:lnTo>
                  <a:pt x="235795" y="814541"/>
                </a:lnTo>
                <a:lnTo>
                  <a:pt x="202267" y="869979"/>
                </a:lnTo>
                <a:lnTo>
                  <a:pt x="174479" y="926557"/>
                </a:lnTo>
                <a:lnTo>
                  <a:pt x="152590" y="984205"/>
                </a:lnTo>
                <a:lnTo>
                  <a:pt x="136758" y="1042852"/>
                </a:lnTo>
                <a:lnTo>
                  <a:pt x="127142" y="1102431"/>
                </a:lnTo>
                <a:lnTo>
                  <a:pt x="123902" y="1162871"/>
                </a:lnTo>
                <a:lnTo>
                  <a:pt x="125554" y="1206125"/>
                </a:lnTo>
                <a:lnTo>
                  <a:pt x="130510" y="1249282"/>
                </a:lnTo>
                <a:lnTo>
                  <a:pt x="138770" y="1292248"/>
                </a:lnTo>
                <a:lnTo>
                  <a:pt x="150335" y="1334924"/>
                </a:lnTo>
                <a:lnTo>
                  <a:pt x="165203" y="1377216"/>
                </a:lnTo>
                <a:lnTo>
                  <a:pt x="183375" y="1419028"/>
                </a:lnTo>
                <a:lnTo>
                  <a:pt x="204852" y="1460262"/>
                </a:lnTo>
                <a:lnTo>
                  <a:pt x="229632" y="1500823"/>
                </a:lnTo>
                <a:lnTo>
                  <a:pt x="257717" y="1540615"/>
                </a:lnTo>
                <a:lnTo>
                  <a:pt x="289105" y="1579542"/>
                </a:lnTo>
                <a:lnTo>
                  <a:pt x="323798" y="1617507"/>
                </a:lnTo>
                <a:lnTo>
                  <a:pt x="361795" y="1654414"/>
                </a:lnTo>
                <a:lnTo>
                  <a:pt x="403096" y="1690167"/>
                </a:lnTo>
                <a:lnTo>
                  <a:pt x="447701" y="1724671"/>
                </a:lnTo>
                <a:lnTo>
                  <a:pt x="495610" y="1757828"/>
                </a:lnTo>
                <a:lnTo>
                  <a:pt x="0" y="2298700"/>
                </a:lnTo>
                <a:lnTo>
                  <a:pt x="1156423" y="2082350"/>
                </a:lnTo>
                <a:lnTo>
                  <a:pt x="1199440" y="2096144"/>
                </a:lnTo>
                <a:lnTo>
                  <a:pt x="1243037" y="2109545"/>
                </a:lnTo>
                <a:lnTo>
                  <a:pt x="1287203" y="2122547"/>
                </a:lnTo>
                <a:lnTo>
                  <a:pt x="1331928" y="2135144"/>
                </a:lnTo>
                <a:lnTo>
                  <a:pt x="1377201" y="2147328"/>
                </a:lnTo>
                <a:lnTo>
                  <a:pt x="1423013" y="2159093"/>
                </a:lnTo>
                <a:lnTo>
                  <a:pt x="1469354" y="2170432"/>
                </a:lnTo>
                <a:lnTo>
                  <a:pt x="1516212" y="2181338"/>
                </a:lnTo>
                <a:lnTo>
                  <a:pt x="1563579" y="2191806"/>
                </a:lnTo>
                <a:lnTo>
                  <a:pt x="1611443" y="2201828"/>
                </a:lnTo>
                <a:lnTo>
                  <a:pt x="1659795" y="2211397"/>
                </a:lnTo>
                <a:lnTo>
                  <a:pt x="1708625" y="2220507"/>
                </a:lnTo>
                <a:lnTo>
                  <a:pt x="1757922" y="2229152"/>
                </a:lnTo>
                <a:lnTo>
                  <a:pt x="1807677" y="2237324"/>
                </a:lnTo>
                <a:lnTo>
                  <a:pt x="1857878" y="2245017"/>
                </a:lnTo>
                <a:lnTo>
                  <a:pt x="1908516" y="2252225"/>
                </a:lnTo>
                <a:lnTo>
                  <a:pt x="1959582" y="2258940"/>
                </a:lnTo>
                <a:lnTo>
                  <a:pt x="2011063" y="2265156"/>
                </a:lnTo>
                <a:lnTo>
                  <a:pt x="2062952" y="2270867"/>
                </a:lnTo>
                <a:lnTo>
                  <a:pt x="2115236" y="2276065"/>
                </a:lnTo>
                <a:lnTo>
                  <a:pt x="2167907" y="2280745"/>
                </a:lnTo>
                <a:lnTo>
                  <a:pt x="2220953" y="2284899"/>
                </a:lnTo>
                <a:lnTo>
                  <a:pt x="2274366" y="2288520"/>
                </a:lnTo>
                <a:lnTo>
                  <a:pt x="2328134" y="2291603"/>
                </a:lnTo>
                <a:lnTo>
                  <a:pt x="2382247" y="2294140"/>
                </a:lnTo>
                <a:lnTo>
                  <a:pt x="2436696" y="2296125"/>
                </a:lnTo>
                <a:lnTo>
                  <a:pt x="2491470" y="2297551"/>
                </a:lnTo>
                <a:lnTo>
                  <a:pt x="2546559" y="2298411"/>
                </a:lnTo>
                <a:lnTo>
                  <a:pt x="2601953" y="2298700"/>
                </a:lnTo>
                <a:lnTo>
                  <a:pt x="2666663" y="2298313"/>
                </a:lnTo>
                <a:lnTo>
                  <a:pt x="2730978" y="2297159"/>
                </a:lnTo>
                <a:lnTo>
                  <a:pt x="2794877" y="2295248"/>
                </a:lnTo>
                <a:lnTo>
                  <a:pt x="2858339" y="2292589"/>
                </a:lnTo>
                <a:lnTo>
                  <a:pt x="2921343" y="2289193"/>
                </a:lnTo>
                <a:lnTo>
                  <a:pt x="2983868" y="2285068"/>
                </a:lnTo>
                <a:lnTo>
                  <a:pt x="3045894" y="2280225"/>
                </a:lnTo>
                <a:lnTo>
                  <a:pt x="3107399" y="2274674"/>
                </a:lnTo>
                <a:lnTo>
                  <a:pt x="3168364" y="2268423"/>
                </a:lnTo>
                <a:lnTo>
                  <a:pt x="3228766" y="2261484"/>
                </a:lnTo>
                <a:lnTo>
                  <a:pt x="3288586" y="2253865"/>
                </a:lnTo>
                <a:lnTo>
                  <a:pt x="3347802" y="2245576"/>
                </a:lnTo>
                <a:lnTo>
                  <a:pt x="3406394" y="2236627"/>
                </a:lnTo>
                <a:lnTo>
                  <a:pt x="3464341" y="2227028"/>
                </a:lnTo>
                <a:lnTo>
                  <a:pt x="3521621" y="2216789"/>
                </a:lnTo>
                <a:lnTo>
                  <a:pt x="3578215" y="2205919"/>
                </a:lnTo>
                <a:lnTo>
                  <a:pt x="3634102" y="2194428"/>
                </a:lnTo>
                <a:lnTo>
                  <a:pt x="3689260" y="2182325"/>
                </a:lnTo>
                <a:lnTo>
                  <a:pt x="3743668" y="2169621"/>
                </a:lnTo>
                <a:lnTo>
                  <a:pt x="3797307" y="2156326"/>
                </a:lnTo>
                <a:lnTo>
                  <a:pt x="3850155" y="2142448"/>
                </a:lnTo>
                <a:lnTo>
                  <a:pt x="3902191" y="2127998"/>
                </a:lnTo>
                <a:lnTo>
                  <a:pt x="3953394" y="2112985"/>
                </a:lnTo>
                <a:lnTo>
                  <a:pt x="4003745" y="2097419"/>
                </a:lnTo>
                <a:lnTo>
                  <a:pt x="4053221" y="2081310"/>
                </a:lnTo>
                <a:lnTo>
                  <a:pt x="4101803" y="2064668"/>
                </a:lnTo>
                <a:lnTo>
                  <a:pt x="4149468" y="2047502"/>
                </a:lnTo>
                <a:lnTo>
                  <a:pt x="4196197" y="2029822"/>
                </a:lnTo>
                <a:lnTo>
                  <a:pt x="4241969" y="2011638"/>
                </a:lnTo>
                <a:lnTo>
                  <a:pt x="4286763" y="1992959"/>
                </a:lnTo>
                <a:lnTo>
                  <a:pt x="4330558" y="1973796"/>
                </a:lnTo>
                <a:lnTo>
                  <a:pt x="4373332" y="1954158"/>
                </a:lnTo>
                <a:lnTo>
                  <a:pt x="4415067" y="1934054"/>
                </a:lnTo>
                <a:lnTo>
                  <a:pt x="4455740" y="1913495"/>
                </a:lnTo>
                <a:lnTo>
                  <a:pt x="4495330" y="1892490"/>
                </a:lnTo>
                <a:lnTo>
                  <a:pt x="4533818" y="1871049"/>
                </a:lnTo>
                <a:lnTo>
                  <a:pt x="4571182" y="1849181"/>
                </a:lnTo>
                <a:lnTo>
                  <a:pt x="4607401" y="1826897"/>
                </a:lnTo>
                <a:lnTo>
                  <a:pt x="4642455" y="1804206"/>
                </a:lnTo>
                <a:lnTo>
                  <a:pt x="4676323" y="1781118"/>
                </a:lnTo>
                <a:lnTo>
                  <a:pt x="4708983" y="1757643"/>
                </a:lnTo>
                <a:lnTo>
                  <a:pt x="4740416" y="1733790"/>
                </a:lnTo>
                <a:lnTo>
                  <a:pt x="4770599" y="1709569"/>
                </a:lnTo>
                <a:lnTo>
                  <a:pt x="4827138" y="1660062"/>
                </a:lnTo>
                <a:lnTo>
                  <a:pt x="4878432" y="1609200"/>
                </a:lnTo>
                <a:lnTo>
                  <a:pt x="4924314" y="1557061"/>
                </a:lnTo>
                <a:lnTo>
                  <a:pt x="4964620" y="1503723"/>
                </a:lnTo>
                <a:lnTo>
                  <a:pt x="4999181" y="1449263"/>
                </a:lnTo>
                <a:lnTo>
                  <a:pt x="5027832" y="1393760"/>
                </a:lnTo>
                <a:lnTo>
                  <a:pt x="5050405" y="1337292"/>
                </a:lnTo>
                <a:lnTo>
                  <a:pt x="5066736" y="1279936"/>
                </a:lnTo>
                <a:lnTo>
                  <a:pt x="5076656" y="1221770"/>
                </a:lnTo>
                <a:lnTo>
                  <a:pt x="5080000" y="1162871"/>
                </a:lnTo>
                <a:lnTo>
                  <a:pt x="5079186" y="1132548"/>
                </a:lnTo>
                <a:lnTo>
                  <a:pt x="5072738" y="1072530"/>
                </a:lnTo>
                <a:lnTo>
                  <a:pt x="5059995" y="1013408"/>
                </a:lnTo>
                <a:lnTo>
                  <a:pt x="5041114" y="955252"/>
                </a:lnTo>
                <a:lnTo>
                  <a:pt x="5016256" y="898130"/>
                </a:lnTo>
                <a:lnTo>
                  <a:pt x="4985578" y="842113"/>
                </a:lnTo>
                <a:lnTo>
                  <a:pt x="4949240" y="787270"/>
                </a:lnTo>
                <a:lnTo>
                  <a:pt x="4907400" y="733669"/>
                </a:lnTo>
                <a:lnTo>
                  <a:pt x="4860217" y="681381"/>
                </a:lnTo>
                <a:lnTo>
                  <a:pt x="4807850" y="630474"/>
                </a:lnTo>
                <a:lnTo>
                  <a:pt x="4750458" y="581018"/>
                </a:lnTo>
                <a:lnTo>
                  <a:pt x="4719928" y="556856"/>
                </a:lnTo>
                <a:lnTo>
                  <a:pt x="4688200" y="533083"/>
                </a:lnTo>
                <a:lnTo>
                  <a:pt x="4655296" y="509707"/>
                </a:lnTo>
                <a:lnTo>
                  <a:pt x="4621234" y="486736"/>
                </a:lnTo>
                <a:lnTo>
                  <a:pt x="4586035" y="464181"/>
                </a:lnTo>
                <a:lnTo>
                  <a:pt x="4549719" y="442049"/>
                </a:lnTo>
                <a:lnTo>
                  <a:pt x="4512306" y="420349"/>
                </a:lnTo>
                <a:lnTo>
                  <a:pt x="4473815" y="399090"/>
                </a:lnTo>
                <a:lnTo>
                  <a:pt x="4434266" y="378280"/>
                </a:lnTo>
                <a:lnTo>
                  <a:pt x="4393679" y="357929"/>
                </a:lnTo>
                <a:lnTo>
                  <a:pt x="4352074" y="338043"/>
                </a:lnTo>
                <a:lnTo>
                  <a:pt x="4309471" y="318634"/>
                </a:lnTo>
                <a:lnTo>
                  <a:pt x="4265889" y="299708"/>
                </a:lnTo>
                <a:lnTo>
                  <a:pt x="4221349" y="281275"/>
                </a:lnTo>
                <a:lnTo>
                  <a:pt x="4175870" y="263344"/>
                </a:lnTo>
                <a:lnTo>
                  <a:pt x="4129472" y="245922"/>
                </a:lnTo>
                <a:lnTo>
                  <a:pt x="4082176" y="229019"/>
                </a:lnTo>
                <a:lnTo>
                  <a:pt x="4034000" y="212644"/>
                </a:lnTo>
                <a:lnTo>
                  <a:pt x="3984965" y="196804"/>
                </a:lnTo>
                <a:lnTo>
                  <a:pt x="3935090" y="181510"/>
                </a:lnTo>
                <a:lnTo>
                  <a:pt x="3884396" y="166768"/>
                </a:lnTo>
                <a:lnTo>
                  <a:pt x="3832902" y="152589"/>
                </a:lnTo>
                <a:lnTo>
                  <a:pt x="3780629" y="138980"/>
                </a:lnTo>
                <a:lnTo>
                  <a:pt x="3727595" y="125951"/>
                </a:lnTo>
                <a:lnTo>
                  <a:pt x="3673821" y="113510"/>
                </a:lnTo>
                <a:lnTo>
                  <a:pt x="3619327" y="101665"/>
                </a:lnTo>
                <a:lnTo>
                  <a:pt x="3564132" y="90426"/>
                </a:lnTo>
                <a:lnTo>
                  <a:pt x="3508257" y="79801"/>
                </a:lnTo>
                <a:lnTo>
                  <a:pt x="3451721" y="69799"/>
                </a:lnTo>
                <a:lnTo>
                  <a:pt x="3394544" y="60428"/>
                </a:lnTo>
                <a:lnTo>
                  <a:pt x="3336746" y="51696"/>
                </a:lnTo>
                <a:lnTo>
                  <a:pt x="3278347" y="43614"/>
                </a:lnTo>
                <a:lnTo>
                  <a:pt x="3219366" y="36189"/>
                </a:lnTo>
                <a:lnTo>
                  <a:pt x="3159824" y="29430"/>
                </a:lnTo>
                <a:lnTo>
                  <a:pt x="3099740" y="23346"/>
                </a:lnTo>
                <a:lnTo>
                  <a:pt x="3039135" y="17945"/>
                </a:lnTo>
                <a:lnTo>
                  <a:pt x="2978027" y="13236"/>
                </a:lnTo>
                <a:lnTo>
                  <a:pt x="2916438" y="9227"/>
                </a:lnTo>
                <a:lnTo>
                  <a:pt x="2854386" y="5928"/>
                </a:lnTo>
                <a:lnTo>
                  <a:pt x="2791891" y="3348"/>
                </a:lnTo>
                <a:lnTo>
                  <a:pt x="2728975" y="1493"/>
                </a:lnTo>
                <a:lnTo>
                  <a:pt x="2665655" y="374"/>
                </a:lnTo>
                <a:lnTo>
                  <a:pt x="260195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39100" y="5207000"/>
            <a:ext cx="2989580" cy="1094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50800">
              <a:lnSpc>
                <a:spcPts val="4100"/>
              </a:lnSpc>
              <a:spcBef>
                <a:spcPts val="420"/>
              </a:spcBef>
            </a:pPr>
            <a:r>
              <a:rPr sz="3600" spc="-165" dirty="0">
                <a:latin typeface="Arial"/>
                <a:cs typeface="Arial"/>
              </a:rPr>
              <a:t>power,</a:t>
            </a:r>
            <a:r>
              <a:rPr sz="3600" spc="-440" dirty="0">
                <a:latin typeface="Arial"/>
                <a:cs typeface="Arial"/>
              </a:rPr>
              <a:t> </a:t>
            </a:r>
            <a:r>
              <a:rPr sz="3600" spc="-220" dirty="0">
                <a:latin typeface="Arial"/>
                <a:cs typeface="Arial"/>
              </a:rPr>
              <a:t>voltages,  </a:t>
            </a:r>
            <a:r>
              <a:rPr sz="3600" spc="-130" dirty="0">
                <a:latin typeface="Arial"/>
                <a:cs typeface="Arial"/>
              </a:rPr>
              <a:t>attenuation,</a:t>
            </a:r>
            <a:r>
              <a:rPr sz="3600" spc="-385" dirty="0">
                <a:latin typeface="Arial"/>
                <a:cs typeface="Arial"/>
              </a:rPr>
              <a:t> </a:t>
            </a:r>
            <a:r>
              <a:rPr sz="3600" spc="-114" dirty="0">
                <a:latin typeface="Arial"/>
                <a:cs typeface="Arial"/>
              </a:rPr>
              <a:t>etc.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857500" y="2247900"/>
          <a:ext cx="3877945" cy="52196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7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43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3600" spc="-105" dirty="0">
                          <a:latin typeface="Arial"/>
                          <a:cs typeface="Arial"/>
                        </a:rPr>
                        <a:t>Application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39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3600" spc="-120" dirty="0">
                          <a:latin typeface="Arial"/>
                          <a:cs typeface="Arial"/>
                        </a:rPr>
                        <a:t>Transport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260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394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3600" spc="25" dirty="0">
                          <a:latin typeface="Arial"/>
                          <a:cs typeface="Arial"/>
                        </a:rPr>
                        <a:t>Network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235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3939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sz="3600" spc="-16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3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135" dirty="0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209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393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600" spc="-285" dirty="0">
                          <a:latin typeface="Arial"/>
                          <a:cs typeface="Arial"/>
                        </a:rPr>
                        <a:t>Physical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311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35000" y="2895600"/>
            <a:ext cx="2075814" cy="4767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685" algn="r">
              <a:lnSpc>
                <a:spcPct val="100000"/>
              </a:lnSpc>
              <a:spcBef>
                <a:spcPts val="100"/>
              </a:spcBef>
            </a:pPr>
            <a:r>
              <a:rPr sz="4200" spc="-195" dirty="0">
                <a:latin typeface="Arial"/>
                <a:cs typeface="Arial"/>
              </a:rPr>
              <a:t>d</a:t>
            </a:r>
            <a:r>
              <a:rPr sz="4200" spc="-545" dirty="0">
                <a:latin typeface="Arial"/>
                <a:cs typeface="Arial"/>
              </a:rPr>
              <a:t>a</a:t>
            </a:r>
            <a:r>
              <a:rPr sz="4200" spc="-160" dirty="0">
                <a:latin typeface="Arial"/>
                <a:cs typeface="Arial"/>
              </a:rPr>
              <a:t>ta</a:t>
            </a:r>
            <a:endParaRPr sz="4200" dirty="0">
              <a:latin typeface="Arial"/>
              <a:cs typeface="Arial"/>
            </a:endParaRPr>
          </a:p>
          <a:p>
            <a:pPr marL="12700" marR="5080" indent="12700" algn="r">
              <a:lnSpc>
                <a:spcPct val="158700"/>
              </a:lnSpc>
              <a:spcBef>
                <a:spcPts val="300"/>
              </a:spcBef>
            </a:pPr>
            <a:r>
              <a:rPr sz="4200" spc="-390" dirty="0">
                <a:latin typeface="Arial"/>
                <a:cs typeface="Arial"/>
              </a:rPr>
              <a:t>p</a:t>
            </a:r>
            <a:r>
              <a:rPr sz="4200" spc="-395" dirty="0">
                <a:latin typeface="Arial"/>
                <a:cs typeface="Arial"/>
              </a:rPr>
              <a:t>a</a:t>
            </a:r>
            <a:r>
              <a:rPr sz="4200" spc="-265" dirty="0">
                <a:latin typeface="Arial"/>
                <a:cs typeface="Arial"/>
              </a:rPr>
              <a:t>c</a:t>
            </a:r>
            <a:r>
              <a:rPr sz="4200" spc="-220" dirty="0">
                <a:latin typeface="Arial"/>
                <a:cs typeface="Arial"/>
              </a:rPr>
              <a:t>k</a:t>
            </a:r>
            <a:r>
              <a:rPr sz="4200" spc="-165" dirty="0">
                <a:latin typeface="Arial"/>
                <a:cs typeface="Arial"/>
              </a:rPr>
              <a:t>ets  </a:t>
            </a:r>
            <a:r>
              <a:rPr sz="4200" spc="-390" dirty="0">
                <a:latin typeface="Arial"/>
                <a:cs typeface="Arial"/>
              </a:rPr>
              <a:t>p</a:t>
            </a:r>
            <a:r>
              <a:rPr sz="4200" spc="-395" dirty="0">
                <a:latin typeface="Arial"/>
                <a:cs typeface="Arial"/>
              </a:rPr>
              <a:t>a</a:t>
            </a:r>
            <a:r>
              <a:rPr sz="4200" spc="-265" dirty="0">
                <a:latin typeface="Arial"/>
                <a:cs typeface="Arial"/>
              </a:rPr>
              <a:t>c</a:t>
            </a:r>
            <a:r>
              <a:rPr sz="4200" spc="-220" dirty="0">
                <a:latin typeface="Arial"/>
                <a:cs typeface="Arial"/>
              </a:rPr>
              <a:t>k</a:t>
            </a:r>
            <a:r>
              <a:rPr sz="4200" spc="-195" dirty="0">
                <a:latin typeface="Arial"/>
                <a:cs typeface="Arial"/>
              </a:rPr>
              <a:t>ets</a:t>
            </a:r>
            <a:endParaRPr sz="4200" dirty="0">
              <a:latin typeface="Arial"/>
              <a:cs typeface="Arial"/>
            </a:endParaRPr>
          </a:p>
          <a:p>
            <a:pPr marL="254000" marR="15875" indent="558800" algn="r">
              <a:lnSpc>
                <a:spcPct val="146800"/>
              </a:lnSpc>
              <a:spcBef>
                <a:spcPts val="1200"/>
              </a:spcBef>
            </a:pPr>
            <a:r>
              <a:rPr sz="4200" spc="-125" dirty="0">
                <a:latin typeface="Arial"/>
                <a:cs typeface="Arial"/>
              </a:rPr>
              <a:t>bi</a:t>
            </a:r>
            <a:r>
              <a:rPr sz="4200" spc="-110" dirty="0">
                <a:latin typeface="Arial"/>
                <a:cs typeface="Arial"/>
              </a:rPr>
              <a:t>ts  </a:t>
            </a:r>
            <a:r>
              <a:rPr sz="4200" spc="-484" dirty="0">
                <a:latin typeface="Arial"/>
                <a:cs typeface="Arial"/>
              </a:rPr>
              <a:t>s</a:t>
            </a:r>
            <a:r>
              <a:rPr sz="4200" spc="-20" dirty="0">
                <a:latin typeface="Arial"/>
                <a:cs typeface="Arial"/>
              </a:rPr>
              <a:t>i</a:t>
            </a:r>
            <a:r>
              <a:rPr sz="4200" spc="-545" dirty="0">
                <a:latin typeface="Arial"/>
                <a:cs typeface="Arial"/>
              </a:rPr>
              <a:t>g</a:t>
            </a:r>
            <a:r>
              <a:rPr sz="4200" spc="-390" dirty="0">
                <a:latin typeface="Arial"/>
                <a:cs typeface="Arial"/>
              </a:rPr>
              <a:t>n</a:t>
            </a:r>
            <a:r>
              <a:rPr sz="4200" spc="-395" dirty="0">
                <a:latin typeface="Arial"/>
                <a:cs typeface="Arial"/>
              </a:rPr>
              <a:t>a</a:t>
            </a:r>
            <a:r>
              <a:rPr sz="4200" spc="-20" dirty="0">
                <a:latin typeface="Arial"/>
                <a:cs typeface="Arial"/>
              </a:rPr>
              <a:t>l</a:t>
            </a:r>
            <a:r>
              <a:rPr sz="4200" spc="-484" dirty="0">
                <a:latin typeface="Arial"/>
                <a:cs typeface="Arial"/>
              </a:rPr>
              <a:t>s</a:t>
            </a:r>
            <a:endParaRPr sz="4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17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9500" y="317500"/>
            <a:ext cx="322516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A</a:t>
            </a:r>
            <a:r>
              <a:rPr spc="-180" dirty="0"/>
              <a:t> </a:t>
            </a:r>
            <a:r>
              <a:rPr spc="-500" dirty="0"/>
              <a:t>Packet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17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9500" y="317500"/>
            <a:ext cx="322516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A</a:t>
            </a:r>
            <a:r>
              <a:rPr spc="-180" dirty="0"/>
              <a:t> </a:t>
            </a:r>
            <a:r>
              <a:rPr spc="-500" dirty="0"/>
              <a:t>Packet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600" y="1955800"/>
            <a:ext cx="10261600" cy="762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700"/>
              </a:spcBef>
            </a:pPr>
            <a:r>
              <a:rPr sz="3600" spc="-105" dirty="0">
                <a:latin typeface="Arial"/>
                <a:cs typeface="Arial"/>
              </a:rPr>
              <a:t>Application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spc="-160" dirty="0">
                <a:latin typeface="Arial"/>
                <a:cs typeface="Arial"/>
              </a:rPr>
              <a:t>Data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17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9500" y="317500"/>
            <a:ext cx="322516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A</a:t>
            </a:r>
            <a:r>
              <a:rPr spc="-180" dirty="0"/>
              <a:t> </a:t>
            </a:r>
            <a:r>
              <a:rPr spc="-500" dirty="0"/>
              <a:t>Packet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600" y="1968500"/>
            <a:ext cx="2406015" cy="762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700"/>
              </a:spcBef>
            </a:pPr>
            <a:r>
              <a:rPr sz="3600" spc="-135" dirty="0">
                <a:latin typeface="Arial"/>
                <a:cs typeface="Arial"/>
              </a:rPr>
              <a:t>App</a:t>
            </a:r>
            <a:r>
              <a:rPr sz="3600" spc="-50" dirty="0">
                <a:latin typeface="Arial"/>
                <a:cs typeface="Arial"/>
              </a:rPr>
              <a:t> </a:t>
            </a:r>
            <a:r>
              <a:rPr sz="3600" spc="-195" dirty="0">
                <a:latin typeface="Arial"/>
                <a:cs typeface="Arial"/>
              </a:rPr>
              <a:t>header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7555" y="1968500"/>
            <a:ext cx="7856220" cy="762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700"/>
              </a:spcBef>
            </a:pPr>
            <a:r>
              <a:rPr sz="3600" spc="-135" dirty="0">
                <a:latin typeface="Arial"/>
                <a:cs typeface="Arial"/>
              </a:rPr>
              <a:t>App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60" dirty="0">
                <a:latin typeface="Arial"/>
                <a:cs typeface="Arial"/>
              </a:rPr>
              <a:t>Data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9500" y="317500"/>
            <a:ext cx="322516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A</a:t>
            </a:r>
            <a:r>
              <a:rPr spc="-180" dirty="0"/>
              <a:t> </a:t>
            </a:r>
            <a:r>
              <a:rPr spc="-500" dirty="0"/>
              <a:t>Packet</a:t>
            </a:r>
          </a:p>
        </p:txBody>
      </p:sp>
      <p:sp>
        <p:nvSpPr>
          <p:cNvPr id="3" name="object 3"/>
          <p:cNvSpPr/>
          <p:nvPr/>
        </p:nvSpPr>
        <p:spPr>
          <a:xfrm>
            <a:off x="1393551" y="2761853"/>
            <a:ext cx="3164840" cy="1075055"/>
          </a:xfrm>
          <a:custGeom>
            <a:avLst/>
            <a:gdLst/>
            <a:ahLst/>
            <a:cxnLst/>
            <a:rect l="l" t="t" r="r" b="b"/>
            <a:pathLst>
              <a:path w="3164840" h="1075054">
                <a:moveTo>
                  <a:pt x="0" y="0"/>
                </a:moveTo>
                <a:lnTo>
                  <a:pt x="3134414" y="1064665"/>
                </a:lnTo>
                <a:lnTo>
                  <a:pt x="3164477" y="1074876"/>
                </a:lnTo>
              </a:path>
            </a:pathLst>
          </a:custGeom>
          <a:ln w="634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24974" y="3683030"/>
            <a:ext cx="287020" cy="245745"/>
          </a:xfrm>
          <a:custGeom>
            <a:avLst/>
            <a:gdLst/>
            <a:ahLst/>
            <a:cxnLst/>
            <a:rect l="l" t="t" r="r" b="b"/>
            <a:pathLst>
              <a:path w="287020" h="245745">
                <a:moveTo>
                  <a:pt x="83325" y="0"/>
                </a:moveTo>
                <a:lnTo>
                  <a:pt x="102991" y="143489"/>
                </a:lnTo>
                <a:lnTo>
                  <a:pt x="0" y="245314"/>
                </a:lnTo>
                <a:lnTo>
                  <a:pt x="286978" y="205983"/>
                </a:lnTo>
                <a:lnTo>
                  <a:pt x="8332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38821" y="2793530"/>
            <a:ext cx="0" cy="955040"/>
          </a:xfrm>
          <a:custGeom>
            <a:avLst/>
            <a:gdLst/>
            <a:ahLst/>
            <a:cxnLst/>
            <a:rect l="l" t="t" r="r" b="b"/>
            <a:pathLst>
              <a:path h="955039">
                <a:moveTo>
                  <a:pt x="0" y="0"/>
                </a:moveTo>
                <a:lnTo>
                  <a:pt x="0" y="954811"/>
                </a:lnTo>
              </a:path>
            </a:pathLst>
          </a:custGeom>
          <a:ln w="635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09281" y="3651821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129539" y="259079"/>
                </a:lnTo>
                <a:lnTo>
                  <a:pt x="226695" y="64769"/>
                </a:lnTo>
                <a:lnTo>
                  <a:pt x="129539" y="64769"/>
                </a:lnTo>
                <a:lnTo>
                  <a:pt x="0" y="0"/>
                </a:lnTo>
                <a:close/>
              </a:path>
              <a:path w="259079" h="259079">
                <a:moveTo>
                  <a:pt x="259079" y="0"/>
                </a:moveTo>
                <a:lnTo>
                  <a:pt x="129539" y="64769"/>
                </a:lnTo>
                <a:lnTo>
                  <a:pt x="226695" y="64769"/>
                </a:lnTo>
                <a:lnTo>
                  <a:pt x="25907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71600" y="3987800"/>
            <a:ext cx="3409315" cy="762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700"/>
              </a:spcBef>
            </a:pPr>
            <a:r>
              <a:rPr sz="3600" spc="-120" dirty="0">
                <a:latin typeface="Arial"/>
                <a:cs typeface="Arial"/>
              </a:rPr>
              <a:t>Transport</a:t>
            </a:r>
            <a:r>
              <a:rPr sz="3600" spc="-55" dirty="0">
                <a:latin typeface="Arial"/>
                <a:cs typeface="Arial"/>
              </a:rPr>
              <a:t> </a:t>
            </a:r>
            <a:r>
              <a:rPr sz="3600" spc="-195" dirty="0">
                <a:latin typeface="Arial"/>
                <a:cs typeface="Arial"/>
              </a:rPr>
              <a:t>header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80489" y="3987800"/>
            <a:ext cx="6852920" cy="762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700"/>
              </a:spcBef>
            </a:pPr>
            <a:r>
              <a:rPr sz="3600" spc="-160" dirty="0">
                <a:latin typeface="Arial"/>
                <a:cs typeface="Arial"/>
              </a:rPr>
              <a:t>Data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1600" y="1968500"/>
            <a:ext cx="2406015" cy="762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700"/>
              </a:spcBef>
            </a:pPr>
            <a:r>
              <a:rPr sz="3600" spc="-135" dirty="0">
                <a:latin typeface="Arial"/>
                <a:cs typeface="Arial"/>
              </a:rPr>
              <a:t>App</a:t>
            </a:r>
            <a:r>
              <a:rPr sz="3600" spc="-50" dirty="0">
                <a:latin typeface="Arial"/>
                <a:cs typeface="Arial"/>
              </a:rPr>
              <a:t> </a:t>
            </a:r>
            <a:r>
              <a:rPr sz="3600" spc="-195" dirty="0">
                <a:latin typeface="Arial"/>
                <a:cs typeface="Arial"/>
              </a:rPr>
              <a:t>header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77555" y="1968500"/>
            <a:ext cx="7861300" cy="762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3600" spc="-135" dirty="0">
                <a:latin typeface="Arial"/>
                <a:cs typeface="Arial"/>
              </a:rPr>
              <a:t>App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60" dirty="0">
                <a:latin typeface="Arial"/>
                <a:cs typeface="Arial"/>
              </a:rPr>
              <a:t>Data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58900" y="1968500"/>
            <a:ext cx="10287000" cy="0"/>
          </a:xfrm>
          <a:custGeom>
            <a:avLst/>
            <a:gdLst/>
            <a:ahLst/>
            <a:cxnLst/>
            <a:rect l="l" t="t" r="r" b="b"/>
            <a:pathLst>
              <a:path w="10287000">
                <a:moveTo>
                  <a:pt x="0" y="0"/>
                </a:moveTo>
                <a:lnTo>
                  <a:pt x="1028700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58900" y="2730500"/>
            <a:ext cx="10287000" cy="0"/>
          </a:xfrm>
          <a:custGeom>
            <a:avLst/>
            <a:gdLst/>
            <a:ahLst/>
            <a:cxnLst/>
            <a:rect l="l" t="t" r="r" b="b"/>
            <a:pathLst>
              <a:path w="10287000">
                <a:moveTo>
                  <a:pt x="0" y="0"/>
                </a:moveTo>
                <a:lnTo>
                  <a:pt x="1028700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17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9500" y="317500"/>
            <a:ext cx="322516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A</a:t>
            </a:r>
            <a:r>
              <a:rPr spc="-180" dirty="0"/>
              <a:t> </a:t>
            </a:r>
            <a:r>
              <a:rPr spc="-500" dirty="0"/>
              <a:t>Packet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600" y="6057900"/>
            <a:ext cx="3251835" cy="762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3600" spc="25" dirty="0">
                <a:latin typeface="Arial"/>
                <a:cs typeface="Arial"/>
              </a:rPr>
              <a:t>Network</a:t>
            </a:r>
            <a:r>
              <a:rPr sz="3600" spc="-60" dirty="0">
                <a:latin typeface="Arial"/>
                <a:cs typeface="Arial"/>
              </a:rPr>
              <a:t> </a:t>
            </a:r>
            <a:r>
              <a:rPr sz="3600" spc="-195" dirty="0">
                <a:latin typeface="Arial"/>
                <a:cs typeface="Arial"/>
              </a:rPr>
              <a:t>header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22891" y="6057900"/>
            <a:ext cx="7010400" cy="762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3600" spc="-160" dirty="0">
                <a:latin typeface="Arial"/>
                <a:cs typeface="Arial"/>
              </a:rPr>
              <a:t>Data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93551" y="2761853"/>
            <a:ext cx="3164840" cy="1075055"/>
          </a:xfrm>
          <a:custGeom>
            <a:avLst/>
            <a:gdLst/>
            <a:ahLst/>
            <a:cxnLst/>
            <a:rect l="l" t="t" r="r" b="b"/>
            <a:pathLst>
              <a:path w="3164840" h="1075054">
                <a:moveTo>
                  <a:pt x="0" y="0"/>
                </a:moveTo>
                <a:lnTo>
                  <a:pt x="3134414" y="1064665"/>
                </a:lnTo>
                <a:lnTo>
                  <a:pt x="3164477" y="1074876"/>
                </a:lnTo>
              </a:path>
            </a:pathLst>
          </a:custGeom>
          <a:ln w="634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4974" y="3683030"/>
            <a:ext cx="287020" cy="245745"/>
          </a:xfrm>
          <a:custGeom>
            <a:avLst/>
            <a:gdLst/>
            <a:ahLst/>
            <a:cxnLst/>
            <a:rect l="l" t="t" r="r" b="b"/>
            <a:pathLst>
              <a:path w="287020" h="245745">
                <a:moveTo>
                  <a:pt x="83325" y="0"/>
                </a:moveTo>
                <a:lnTo>
                  <a:pt x="102991" y="143489"/>
                </a:lnTo>
                <a:lnTo>
                  <a:pt x="0" y="245314"/>
                </a:lnTo>
                <a:lnTo>
                  <a:pt x="286978" y="205983"/>
                </a:lnTo>
                <a:lnTo>
                  <a:pt x="8332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38821" y="2793530"/>
            <a:ext cx="0" cy="955040"/>
          </a:xfrm>
          <a:custGeom>
            <a:avLst/>
            <a:gdLst/>
            <a:ahLst/>
            <a:cxnLst/>
            <a:rect l="l" t="t" r="r" b="b"/>
            <a:pathLst>
              <a:path h="955039">
                <a:moveTo>
                  <a:pt x="0" y="0"/>
                </a:moveTo>
                <a:lnTo>
                  <a:pt x="0" y="954811"/>
                </a:lnTo>
              </a:path>
            </a:pathLst>
          </a:custGeom>
          <a:ln w="635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09281" y="3651821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129539" y="259079"/>
                </a:lnTo>
                <a:lnTo>
                  <a:pt x="226695" y="64769"/>
                </a:lnTo>
                <a:lnTo>
                  <a:pt x="129539" y="64769"/>
                </a:lnTo>
                <a:lnTo>
                  <a:pt x="0" y="0"/>
                </a:lnTo>
                <a:close/>
              </a:path>
              <a:path w="259079" h="259079">
                <a:moveTo>
                  <a:pt x="259079" y="0"/>
                </a:moveTo>
                <a:lnTo>
                  <a:pt x="129539" y="64769"/>
                </a:lnTo>
                <a:lnTo>
                  <a:pt x="226695" y="64769"/>
                </a:lnTo>
                <a:lnTo>
                  <a:pt x="25907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71600" y="3987800"/>
            <a:ext cx="3409315" cy="762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700"/>
              </a:spcBef>
            </a:pPr>
            <a:r>
              <a:rPr sz="3600" spc="-120" dirty="0">
                <a:latin typeface="Arial"/>
                <a:cs typeface="Arial"/>
              </a:rPr>
              <a:t>Transport</a:t>
            </a:r>
            <a:r>
              <a:rPr sz="3600" spc="-55" dirty="0">
                <a:latin typeface="Arial"/>
                <a:cs typeface="Arial"/>
              </a:rPr>
              <a:t> </a:t>
            </a:r>
            <a:r>
              <a:rPr sz="3600" spc="-195" dirty="0">
                <a:latin typeface="Arial"/>
                <a:cs typeface="Arial"/>
              </a:rPr>
              <a:t>header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80489" y="3987800"/>
            <a:ext cx="6852920" cy="762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700"/>
              </a:spcBef>
            </a:pPr>
            <a:r>
              <a:rPr sz="3600" spc="-160" dirty="0">
                <a:latin typeface="Arial"/>
                <a:cs typeface="Arial"/>
              </a:rPr>
              <a:t>Data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55108" y="4796725"/>
            <a:ext cx="3037840" cy="1137285"/>
          </a:xfrm>
          <a:custGeom>
            <a:avLst/>
            <a:gdLst/>
            <a:ahLst/>
            <a:cxnLst/>
            <a:rect l="l" t="t" r="r" b="b"/>
            <a:pathLst>
              <a:path w="3037840" h="1137285">
                <a:moveTo>
                  <a:pt x="0" y="0"/>
                </a:moveTo>
                <a:lnTo>
                  <a:pt x="3007555" y="1126060"/>
                </a:lnTo>
                <a:lnTo>
                  <a:pt x="3037289" y="1137193"/>
                </a:lnTo>
              </a:path>
            </a:pathLst>
          </a:custGeom>
          <a:ln w="634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56583" y="5778760"/>
            <a:ext cx="288290" cy="243204"/>
          </a:xfrm>
          <a:custGeom>
            <a:avLst/>
            <a:gdLst/>
            <a:ahLst/>
            <a:cxnLst/>
            <a:rect l="l" t="t" r="r" b="b"/>
            <a:pathLst>
              <a:path w="288289" h="243204">
                <a:moveTo>
                  <a:pt x="90844" y="0"/>
                </a:moveTo>
                <a:lnTo>
                  <a:pt x="106080" y="144025"/>
                </a:lnTo>
                <a:lnTo>
                  <a:pt x="0" y="242630"/>
                </a:lnTo>
                <a:lnTo>
                  <a:pt x="288053" y="212158"/>
                </a:lnTo>
                <a:lnTo>
                  <a:pt x="90844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638821" y="4860107"/>
            <a:ext cx="0" cy="955040"/>
          </a:xfrm>
          <a:custGeom>
            <a:avLst/>
            <a:gdLst/>
            <a:ahLst/>
            <a:cxnLst/>
            <a:rect l="l" t="t" r="r" b="b"/>
            <a:pathLst>
              <a:path h="955039">
                <a:moveTo>
                  <a:pt x="0" y="0"/>
                </a:moveTo>
                <a:lnTo>
                  <a:pt x="0" y="954811"/>
                </a:lnTo>
              </a:path>
            </a:pathLst>
          </a:custGeom>
          <a:ln w="635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509281" y="5718398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129539" y="259079"/>
                </a:lnTo>
                <a:lnTo>
                  <a:pt x="226695" y="64769"/>
                </a:lnTo>
                <a:lnTo>
                  <a:pt x="129539" y="64769"/>
                </a:lnTo>
                <a:lnTo>
                  <a:pt x="0" y="0"/>
                </a:lnTo>
                <a:close/>
              </a:path>
              <a:path w="259079" h="259079">
                <a:moveTo>
                  <a:pt x="259079" y="0"/>
                </a:moveTo>
                <a:lnTo>
                  <a:pt x="129539" y="64769"/>
                </a:lnTo>
                <a:lnTo>
                  <a:pt x="226695" y="64769"/>
                </a:lnTo>
                <a:lnTo>
                  <a:pt x="25907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71600" y="1968500"/>
            <a:ext cx="2406015" cy="762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700"/>
              </a:spcBef>
            </a:pPr>
            <a:r>
              <a:rPr sz="3600" spc="-135" dirty="0">
                <a:latin typeface="Arial"/>
                <a:cs typeface="Arial"/>
              </a:rPr>
              <a:t>App</a:t>
            </a:r>
            <a:r>
              <a:rPr sz="3600" spc="-50" dirty="0">
                <a:latin typeface="Arial"/>
                <a:cs typeface="Arial"/>
              </a:rPr>
              <a:t> </a:t>
            </a:r>
            <a:r>
              <a:rPr sz="3600" spc="-195" dirty="0">
                <a:latin typeface="Arial"/>
                <a:cs typeface="Arial"/>
              </a:rPr>
              <a:t>header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77555" y="1968500"/>
            <a:ext cx="7861300" cy="762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3600" spc="-135" dirty="0">
                <a:latin typeface="Arial"/>
                <a:cs typeface="Arial"/>
              </a:rPr>
              <a:t>App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60" dirty="0">
                <a:latin typeface="Arial"/>
                <a:cs typeface="Arial"/>
              </a:rPr>
              <a:t>Data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58900" y="1968500"/>
            <a:ext cx="10287000" cy="0"/>
          </a:xfrm>
          <a:custGeom>
            <a:avLst/>
            <a:gdLst/>
            <a:ahLst/>
            <a:cxnLst/>
            <a:rect l="l" t="t" r="r" b="b"/>
            <a:pathLst>
              <a:path w="10287000">
                <a:moveTo>
                  <a:pt x="0" y="0"/>
                </a:moveTo>
                <a:lnTo>
                  <a:pt x="1028700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58900" y="2730500"/>
            <a:ext cx="10287000" cy="0"/>
          </a:xfrm>
          <a:custGeom>
            <a:avLst/>
            <a:gdLst/>
            <a:ahLst/>
            <a:cxnLst/>
            <a:rect l="l" t="t" r="r" b="b"/>
            <a:pathLst>
              <a:path w="10287000">
                <a:moveTo>
                  <a:pt x="0" y="0"/>
                </a:moveTo>
                <a:lnTo>
                  <a:pt x="1028700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17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9500" y="317500"/>
            <a:ext cx="322516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A</a:t>
            </a:r>
            <a:r>
              <a:rPr spc="-180" dirty="0"/>
              <a:t> </a:t>
            </a:r>
            <a:r>
              <a:rPr spc="-500" dirty="0"/>
              <a:t>Packet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58900" y="8064500"/>
          <a:ext cx="10299700" cy="78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-240" dirty="0">
                          <a:latin typeface="Arial"/>
                          <a:cs typeface="Arial"/>
                        </a:rPr>
                        <a:t>LL</a:t>
                      </a:r>
                      <a:r>
                        <a:rPr sz="3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195" dirty="0">
                          <a:latin typeface="Arial"/>
                          <a:cs typeface="Arial"/>
                        </a:rPr>
                        <a:t>header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-160" dirty="0">
                          <a:latin typeface="Arial"/>
                          <a:cs typeface="Arial"/>
                        </a:rPr>
                        <a:t>Data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-240" dirty="0">
                          <a:latin typeface="Arial"/>
                          <a:cs typeface="Arial"/>
                        </a:rPr>
                        <a:t>LL</a:t>
                      </a:r>
                      <a:r>
                        <a:rPr sz="3600" spc="-5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114" dirty="0">
                          <a:latin typeface="Arial"/>
                          <a:cs typeface="Arial"/>
                        </a:rPr>
                        <a:t>Trailer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71600" y="6057900"/>
            <a:ext cx="3251835" cy="762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3600" spc="25" dirty="0">
                <a:latin typeface="Arial"/>
                <a:cs typeface="Arial"/>
              </a:rPr>
              <a:t>Network</a:t>
            </a:r>
            <a:r>
              <a:rPr sz="3600" spc="-60" dirty="0">
                <a:latin typeface="Arial"/>
                <a:cs typeface="Arial"/>
              </a:rPr>
              <a:t> </a:t>
            </a:r>
            <a:r>
              <a:rPr sz="3600" spc="-195" dirty="0">
                <a:latin typeface="Arial"/>
                <a:cs typeface="Arial"/>
              </a:rPr>
              <a:t>header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22891" y="6057900"/>
            <a:ext cx="7010400" cy="762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3600" spc="-160" dirty="0">
                <a:latin typeface="Arial"/>
                <a:cs typeface="Arial"/>
              </a:rPr>
              <a:t>Data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1600" y="6045200"/>
            <a:ext cx="0" cy="787400"/>
          </a:xfrm>
          <a:custGeom>
            <a:avLst/>
            <a:gdLst/>
            <a:ahLst/>
            <a:cxnLst/>
            <a:rect l="l" t="t" r="r" b="b"/>
            <a:pathLst>
              <a:path h="787400">
                <a:moveTo>
                  <a:pt x="0" y="0"/>
                </a:moveTo>
                <a:lnTo>
                  <a:pt x="0" y="7874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93551" y="2761853"/>
            <a:ext cx="3164840" cy="1075055"/>
          </a:xfrm>
          <a:custGeom>
            <a:avLst/>
            <a:gdLst/>
            <a:ahLst/>
            <a:cxnLst/>
            <a:rect l="l" t="t" r="r" b="b"/>
            <a:pathLst>
              <a:path w="3164840" h="1075054">
                <a:moveTo>
                  <a:pt x="0" y="0"/>
                </a:moveTo>
                <a:lnTo>
                  <a:pt x="3134414" y="1064665"/>
                </a:lnTo>
                <a:lnTo>
                  <a:pt x="3164477" y="1074876"/>
                </a:lnTo>
              </a:path>
            </a:pathLst>
          </a:custGeom>
          <a:ln w="634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24974" y="3683030"/>
            <a:ext cx="287020" cy="245745"/>
          </a:xfrm>
          <a:custGeom>
            <a:avLst/>
            <a:gdLst/>
            <a:ahLst/>
            <a:cxnLst/>
            <a:rect l="l" t="t" r="r" b="b"/>
            <a:pathLst>
              <a:path w="287020" h="245745">
                <a:moveTo>
                  <a:pt x="83325" y="0"/>
                </a:moveTo>
                <a:lnTo>
                  <a:pt x="102991" y="143489"/>
                </a:lnTo>
                <a:lnTo>
                  <a:pt x="0" y="245314"/>
                </a:lnTo>
                <a:lnTo>
                  <a:pt x="286978" y="205983"/>
                </a:lnTo>
                <a:lnTo>
                  <a:pt x="8332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638821" y="2793530"/>
            <a:ext cx="0" cy="955040"/>
          </a:xfrm>
          <a:custGeom>
            <a:avLst/>
            <a:gdLst/>
            <a:ahLst/>
            <a:cxnLst/>
            <a:rect l="l" t="t" r="r" b="b"/>
            <a:pathLst>
              <a:path h="955039">
                <a:moveTo>
                  <a:pt x="0" y="0"/>
                </a:moveTo>
                <a:lnTo>
                  <a:pt x="0" y="954811"/>
                </a:lnTo>
              </a:path>
            </a:pathLst>
          </a:custGeom>
          <a:ln w="635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509281" y="3651821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129539" y="259079"/>
                </a:lnTo>
                <a:lnTo>
                  <a:pt x="226695" y="64769"/>
                </a:lnTo>
                <a:lnTo>
                  <a:pt x="129539" y="64769"/>
                </a:lnTo>
                <a:lnTo>
                  <a:pt x="0" y="0"/>
                </a:lnTo>
                <a:close/>
              </a:path>
              <a:path w="259079" h="259079">
                <a:moveTo>
                  <a:pt x="259079" y="0"/>
                </a:moveTo>
                <a:lnTo>
                  <a:pt x="129539" y="64769"/>
                </a:lnTo>
                <a:lnTo>
                  <a:pt x="226695" y="64769"/>
                </a:lnTo>
                <a:lnTo>
                  <a:pt x="25907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71600" y="3987800"/>
            <a:ext cx="3409315" cy="762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700"/>
              </a:spcBef>
            </a:pPr>
            <a:r>
              <a:rPr sz="3600" spc="-120" dirty="0">
                <a:latin typeface="Arial"/>
                <a:cs typeface="Arial"/>
              </a:rPr>
              <a:t>Transport</a:t>
            </a:r>
            <a:r>
              <a:rPr sz="3600" spc="-55" dirty="0">
                <a:latin typeface="Arial"/>
                <a:cs typeface="Arial"/>
              </a:rPr>
              <a:t> </a:t>
            </a:r>
            <a:r>
              <a:rPr sz="3600" spc="-195" dirty="0">
                <a:latin typeface="Arial"/>
                <a:cs typeface="Arial"/>
              </a:rPr>
              <a:t>header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80489" y="3987800"/>
            <a:ext cx="6852920" cy="762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700"/>
              </a:spcBef>
            </a:pPr>
            <a:r>
              <a:rPr sz="3600" spc="-160" dirty="0">
                <a:latin typeface="Arial"/>
                <a:cs typeface="Arial"/>
              </a:rPr>
              <a:t>Data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55108" y="4796725"/>
            <a:ext cx="3037840" cy="1137285"/>
          </a:xfrm>
          <a:custGeom>
            <a:avLst/>
            <a:gdLst/>
            <a:ahLst/>
            <a:cxnLst/>
            <a:rect l="l" t="t" r="r" b="b"/>
            <a:pathLst>
              <a:path w="3037840" h="1137285">
                <a:moveTo>
                  <a:pt x="0" y="0"/>
                </a:moveTo>
                <a:lnTo>
                  <a:pt x="3007555" y="1126060"/>
                </a:lnTo>
                <a:lnTo>
                  <a:pt x="3037289" y="1137193"/>
                </a:lnTo>
              </a:path>
            </a:pathLst>
          </a:custGeom>
          <a:ln w="634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56583" y="5778760"/>
            <a:ext cx="288290" cy="243204"/>
          </a:xfrm>
          <a:custGeom>
            <a:avLst/>
            <a:gdLst/>
            <a:ahLst/>
            <a:cxnLst/>
            <a:rect l="l" t="t" r="r" b="b"/>
            <a:pathLst>
              <a:path w="288289" h="243204">
                <a:moveTo>
                  <a:pt x="90844" y="0"/>
                </a:moveTo>
                <a:lnTo>
                  <a:pt x="106080" y="144025"/>
                </a:lnTo>
                <a:lnTo>
                  <a:pt x="0" y="242630"/>
                </a:lnTo>
                <a:lnTo>
                  <a:pt x="288053" y="212158"/>
                </a:lnTo>
                <a:lnTo>
                  <a:pt x="90844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638821" y="4860107"/>
            <a:ext cx="0" cy="955040"/>
          </a:xfrm>
          <a:custGeom>
            <a:avLst/>
            <a:gdLst/>
            <a:ahLst/>
            <a:cxnLst/>
            <a:rect l="l" t="t" r="r" b="b"/>
            <a:pathLst>
              <a:path h="955039">
                <a:moveTo>
                  <a:pt x="0" y="0"/>
                </a:moveTo>
                <a:lnTo>
                  <a:pt x="0" y="954811"/>
                </a:lnTo>
              </a:path>
            </a:pathLst>
          </a:custGeom>
          <a:ln w="635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509281" y="5718398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129539" y="259079"/>
                </a:lnTo>
                <a:lnTo>
                  <a:pt x="226695" y="64769"/>
                </a:lnTo>
                <a:lnTo>
                  <a:pt x="129539" y="64769"/>
                </a:lnTo>
                <a:lnTo>
                  <a:pt x="0" y="0"/>
                </a:lnTo>
                <a:close/>
              </a:path>
              <a:path w="259079" h="259079">
                <a:moveTo>
                  <a:pt x="259079" y="0"/>
                </a:moveTo>
                <a:lnTo>
                  <a:pt x="129539" y="64769"/>
                </a:lnTo>
                <a:lnTo>
                  <a:pt x="226695" y="64769"/>
                </a:lnTo>
                <a:lnTo>
                  <a:pt x="25907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0172" y="6774116"/>
            <a:ext cx="1880235" cy="1125220"/>
          </a:xfrm>
          <a:custGeom>
            <a:avLst/>
            <a:gdLst/>
            <a:ahLst/>
            <a:cxnLst/>
            <a:rect l="l" t="t" r="r" b="b"/>
            <a:pathLst>
              <a:path w="1880235" h="1125220">
                <a:moveTo>
                  <a:pt x="0" y="0"/>
                </a:moveTo>
                <a:lnTo>
                  <a:pt x="1852938" y="1108678"/>
                </a:lnTo>
                <a:lnTo>
                  <a:pt x="1880183" y="1124980"/>
                </a:lnTo>
              </a:path>
            </a:pathLst>
          </a:custGeom>
          <a:ln w="635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31017" y="7738378"/>
            <a:ext cx="288925" cy="244475"/>
          </a:xfrm>
          <a:custGeom>
            <a:avLst/>
            <a:gdLst/>
            <a:ahLst/>
            <a:cxnLst/>
            <a:rect l="l" t="t" r="r" b="b"/>
            <a:pathLst>
              <a:path w="288925" h="244475">
                <a:moveTo>
                  <a:pt x="133023" y="0"/>
                </a:moveTo>
                <a:lnTo>
                  <a:pt x="122092" y="144416"/>
                </a:lnTo>
                <a:lnTo>
                  <a:pt x="0" y="222322"/>
                </a:lnTo>
                <a:lnTo>
                  <a:pt x="288834" y="244185"/>
                </a:lnTo>
                <a:lnTo>
                  <a:pt x="13302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845362" y="6830632"/>
            <a:ext cx="1793875" cy="1120140"/>
          </a:xfrm>
          <a:custGeom>
            <a:avLst/>
            <a:gdLst/>
            <a:ahLst/>
            <a:cxnLst/>
            <a:rect l="l" t="t" r="r" b="b"/>
            <a:pathLst>
              <a:path w="1793875" h="1120140">
                <a:moveTo>
                  <a:pt x="1793458" y="0"/>
                </a:moveTo>
                <a:lnTo>
                  <a:pt x="26931" y="1103032"/>
                </a:lnTo>
                <a:lnTo>
                  <a:pt x="0" y="1119848"/>
                </a:lnTo>
              </a:path>
            </a:pathLst>
          </a:custGeom>
          <a:ln w="634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707474" y="7789481"/>
            <a:ext cx="288925" cy="247650"/>
          </a:xfrm>
          <a:custGeom>
            <a:avLst/>
            <a:gdLst/>
            <a:ahLst/>
            <a:cxnLst/>
            <a:rect l="l" t="t" r="r" b="b"/>
            <a:pathLst>
              <a:path w="288925" h="247650">
                <a:moveTo>
                  <a:pt x="151149" y="0"/>
                </a:moveTo>
                <a:lnTo>
                  <a:pt x="0" y="247097"/>
                </a:lnTo>
                <a:lnTo>
                  <a:pt x="288367" y="219758"/>
                </a:lnTo>
                <a:lnTo>
                  <a:pt x="164819" y="144184"/>
                </a:lnTo>
                <a:lnTo>
                  <a:pt x="15114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371600" y="1968500"/>
            <a:ext cx="2406015" cy="762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700"/>
              </a:spcBef>
            </a:pPr>
            <a:r>
              <a:rPr sz="3600" spc="-135" dirty="0">
                <a:latin typeface="Arial"/>
                <a:cs typeface="Arial"/>
              </a:rPr>
              <a:t>App</a:t>
            </a:r>
            <a:r>
              <a:rPr sz="3600" spc="-50" dirty="0">
                <a:latin typeface="Arial"/>
                <a:cs typeface="Arial"/>
              </a:rPr>
              <a:t> </a:t>
            </a:r>
            <a:r>
              <a:rPr sz="3600" spc="-195" dirty="0">
                <a:latin typeface="Arial"/>
                <a:cs typeface="Arial"/>
              </a:rPr>
              <a:t>header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77555" y="1968500"/>
            <a:ext cx="7861300" cy="762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3600" spc="-135" dirty="0">
                <a:latin typeface="Arial"/>
                <a:cs typeface="Arial"/>
              </a:rPr>
              <a:t>App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60" dirty="0">
                <a:latin typeface="Arial"/>
                <a:cs typeface="Arial"/>
              </a:rPr>
              <a:t>Data</a:t>
            </a:r>
            <a:endParaRPr sz="3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58900" y="1968500"/>
            <a:ext cx="10287000" cy="0"/>
          </a:xfrm>
          <a:custGeom>
            <a:avLst/>
            <a:gdLst/>
            <a:ahLst/>
            <a:cxnLst/>
            <a:rect l="l" t="t" r="r" b="b"/>
            <a:pathLst>
              <a:path w="10287000">
                <a:moveTo>
                  <a:pt x="0" y="0"/>
                </a:moveTo>
                <a:lnTo>
                  <a:pt x="1028700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58900" y="2730500"/>
            <a:ext cx="10287000" cy="0"/>
          </a:xfrm>
          <a:custGeom>
            <a:avLst/>
            <a:gdLst/>
            <a:ahLst/>
            <a:cxnLst/>
            <a:rect l="l" t="t" r="r" b="b"/>
            <a:pathLst>
              <a:path w="10287000">
                <a:moveTo>
                  <a:pt x="0" y="0"/>
                </a:moveTo>
                <a:lnTo>
                  <a:pt x="1028700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17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18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4100" y="317500"/>
            <a:ext cx="58127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A </a:t>
            </a:r>
            <a:r>
              <a:rPr spc="-500" dirty="0"/>
              <a:t>Packet</a:t>
            </a:r>
            <a:r>
              <a:rPr spc="-540" dirty="0"/>
              <a:t> </a:t>
            </a:r>
            <a:r>
              <a:rPr spc="-475" dirty="0"/>
              <a:t>(cont.)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18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4100" y="317500"/>
            <a:ext cx="58127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A </a:t>
            </a:r>
            <a:r>
              <a:rPr spc="-500" dirty="0"/>
              <a:t>Packet</a:t>
            </a:r>
            <a:r>
              <a:rPr spc="-540" dirty="0"/>
              <a:t> </a:t>
            </a:r>
            <a:r>
              <a:rPr spc="-475" dirty="0"/>
              <a:t>(cont.)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58900" y="2400300"/>
          <a:ext cx="10299700" cy="78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1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7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5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-240" dirty="0">
                          <a:latin typeface="Arial"/>
                          <a:cs typeface="Arial"/>
                        </a:rPr>
                        <a:t>LL</a:t>
                      </a:r>
                      <a:r>
                        <a:rPr sz="3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50" dirty="0">
                          <a:latin typeface="Arial"/>
                          <a:cs typeface="Arial"/>
                        </a:rPr>
                        <a:t>hdr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40" dirty="0">
                          <a:latin typeface="Arial"/>
                          <a:cs typeface="Arial"/>
                        </a:rPr>
                        <a:t>Net</a:t>
                      </a:r>
                      <a:r>
                        <a:rPr sz="3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50" dirty="0">
                          <a:latin typeface="Arial"/>
                          <a:cs typeface="Arial"/>
                        </a:rPr>
                        <a:t>hdr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-270" dirty="0">
                          <a:latin typeface="Arial"/>
                          <a:cs typeface="Arial"/>
                        </a:rPr>
                        <a:t>Trans</a:t>
                      </a:r>
                      <a:r>
                        <a:rPr sz="36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50" dirty="0">
                          <a:latin typeface="Arial"/>
                          <a:cs typeface="Arial"/>
                        </a:rPr>
                        <a:t>hdr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52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App</a:t>
                      </a:r>
                      <a:r>
                        <a:rPr sz="3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225" dirty="0">
                          <a:latin typeface="Arial"/>
                          <a:cs typeface="Arial"/>
                        </a:rPr>
                        <a:t>data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-240" dirty="0">
                          <a:latin typeface="Arial"/>
                          <a:cs typeface="Arial"/>
                        </a:rPr>
                        <a:t>LL</a:t>
                      </a:r>
                      <a:r>
                        <a:rPr sz="3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160" dirty="0">
                          <a:latin typeface="Arial"/>
                          <a:cs typeface="Arial"/>
                        </a:rPr>
                        <a:t>trlr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18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4100" y="317500"/>
            <a:ext cx="58127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A </a:t>
            </a:r>
            <a:r>
              <a:rPr spc="-500" dirty="0"/>
              <a:t>Packet</a:t>
            </a:r>
            <a:r>
              <a:rPr spc="-540" dirty="0"/>
              <a:t> </a:t>
            </a:r>
            <a:r>
              <a:rPr spc="-475" dirty="0"/>
              <a:t>(cont.)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58900" y="2400300"/>
          <a:ext cx="10299700" cy="78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1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7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5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-240" dirty="0">
                          <a:latin typeface="Arial"/>
                          <a:cs typeface="Arial"/>
                        </a:rPr>
                        <a:t>LL</a:t>
                      </a:r>
                      <a:r>
                        <a:rPr sz="3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50" dirty="0">
                          <a:latin typeface="Arial"/>
                          <a:cs typeface="Arial"/>
                        </a:rPr>
                        <a:t>hdr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40" dirty="0">
                          <a:latin typeface="Arial"/>
                          <a:cs typeface="Arial"/>
                        </a:rPr>
                        <a:t>Net</a:t>
                      </a:r>
                      <a:r>
                        <a:rPr sz="3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50" dirty="0">
                          <a:latin typeface="Arial"/>
                          <a:cs typeface="Arial"/>
                        </a:rPr>
                        <a:t>hdr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-270" dirty="0">
                          <a:latin typeface="Arial"/>
                          <a:cs typeface="Arial"/>
                        </a:rPr>
                        <a:t>Trans</a:t>
                      </a:r>
                      <a:r>
                        <a:rPr sz="36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50" dirty="0">
                          <a:latin typeface="Arial"/>
                          <a:cs typeface="Arial"/>
                        </a:rPr>
                        <a:t>hdr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52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App</a:t>
                      </a:r>
                      <a:r>
                        <a:rPr sz="3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225" dirty="0">
                          <a:latin typeface="Arial"/>
                          <a:cs typeface="Arial"/>
                        </a:rPr>
                        <a:t>data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-240" dirty="0">
                          <a:latin typeface="Arial"/>
                          <a:cs typeface="Arial"/>
                        </a:rPr>
                        <a:t>LL</a:t>
                      </a:r>
                      <a:r>
                        <a:rPr sz="3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160" dirty="0">
                          <a:latin typeface="Arial"/>
                          <a:cs typeface="Arial"/>
                        </a:rPr>
                        <a:t>trlr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58900" y="4711700"/>
          <a:ext cx="10299700" cy="78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8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0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9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68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3556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spc="-204" dirty="0">
                          <a:latin typeface="Arial"/>
                          <a:cs typeface="Arial"/>
                        </a:rPr>
                        <a:t>Eth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spc="-335" dirty="0">
                          <a:latin typeface="Arial"/>
                          <a:cs typeface="Arial"/>
                        </a:rPr>
                        <a:t>IP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21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spc="-215" dirty="0">
                          <a:latin typeface="Arial"/>
                          <a:cs typeface="Arial"/>
                        </a:rPr>
                        <a:t>TCP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-150" dirty="0">
                          <a:latin typeface="Arial"/>
                          <a:cs typeface="Arial"/>
                        </a:rPr>
                        <a:t>HTTP</a:t>
                      </a:r>
                      <a:r>
                        <a:rPr sz="3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50" dirty="0">
                          <a:latin typeface="Arial"/>
                          <a:cs typeface="Arial"/>
                        </a:rPr>
                        <a:t>hdr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-150" dirty="0">
                          <a:latin typeface="Arial"/>
                          <a:cs typeface="Arial"/>
                        </a:rPr>
                        <a:t>HTTP</a:t>
                      </a:r>
                      <a:r>
                        <a:rPr sz="3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225" dirty="0">
                          <a:latin typeface="Arial"/>
                          <a:cs typeface="Arial"/>
                        </a:rPr>
                        <a:t>data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-204" dirty="0">
                          <a:latin typeface="Arial"/>
                          <a:cs typeface="Arial"/>
                        </a:rPr>
                        <a:t>Eth</a:t>
                      </a:r>
                      <a:r>
                        <a:rPr sz="3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160" dirty="0">
                          <a:latin typeface="Arial"/>
                          <a:cs typeface="Arial"/>
                        </a:rPr>
                        <a:t>trlr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18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4100" y="317500"/>
            <a:ext cx="58127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A </a:t>
            </a:r>
            <a:r>
              <a:rPr spc="-500" dirty="0"/>
              <a:t>Packet</a:t>
            </a:r>
            <a:r>
              <a:rPr spc="-540" dirty="0"/>
              <a:t> </a:t>
            </a:r>
            <a:r>
              <a:rPr spc="-475" dirty="0"/>
              <a:t>(cont.)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58900" y="2400300"/>
          <a:ext cx="10299700" cy="78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1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7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5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-240" dirty="0">
                          <a:latin typeface="Arial"/>
                          <a:cs typeface="Arial"/>
                        </a:rPr>
                        <a:t>LL</a:t>
                      </a:r>
                      <a:r>
                        <a:rPr sz="3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50" dirty="0">
                          <a:latin typeface="Arial"/>
                          <a:cs typeface="Arial"/>
                        </a:rPr>
                        <a:t>hdr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40" dirty="0">
                          <a:latin typeface="Arial"/>
                          <a:cs typeface="Arial"/>
                        </a:rPr>
                        <a:t>Net</a:t>
                      </a:r>
                      <a:r>
                        <a:rPr sz="3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50" dirty="0">
                          <a:latin typeface="Arial"/>
                          <a:cs typeface="Arial"/>
                        </a:rPr>
                        <a:t>hdr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-270" dirty="0">
                          <a:latin typeface="Arial"/>
                          <a:cs typeface="Arial"/>
                        </a:rPr>
                        <a:t>Trans</a:t>
                      </a:r>
                      <a:r>
                        <a:rPr sz="36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50" dirty="0">
                          <a:latin typeface="Arial"/>
                          <a:cs typeface="Arial"/>
                        </a:rPr>
                        <a:t>hdr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52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App</a:t>
                      </a:r>
                      <a:r>
                        <a:rPr sz="3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225" dirty="0">
                          <a:latin typeface="Arial"/>
                          <a:cs typeface="Arial"/>
                        </a:rPr>
                        <a:t>data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-240" dirty="0">
                          <a:latin typeface="Arial"/>
                          <a:cs typeface="Arial"/>
                        </a:rPr>
                        <a:t>LL</a:t>
                      </a:r>
                      <a:r>
                        <a:rPr sz="3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160" dirty="0">
                          <a:latin typeface="Arial"/>
                          <a:cs typeface="Arial"/>
                        </a:rPr>
                        <a:t>trlr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58900" y="4711700"/>
          <a:ext cx="10299700" cy="78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8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0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9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68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3556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spc="-204" dirty="0">
                          <a:latin typeface="Arial"/>
                          <a:cs typeface="Arial"/>
                        </a:rPr>
                        <a:t>Eth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spc="-335" dirty="0">
                          <a:latin typeface="Arial"/>
                          <a:cs typeface="Arial"/>
                        </a:rPr>
                        <a:t>IP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21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spc="-215" dirty="0">
                          <a:latin typeface="Arial"/>
                          <a:cs typeface="Arial"/>
                        </a:rPr>
                        <a:t>TCP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-150" dirty="0">
                          <a:latin typeface="Arial"/>
                          <a:cs typeface="Arial"/>
                        </a:rPr>
                        <a:t>HTTP</a:t>
                      </a:r>
                      <a:r>
                        <a:rPr sz="3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50" dirty="0">
                          <a:latin typeface="Arial"/>
                          <a:cs typeface="Arial"/>
                        </a:rPr>
                        <a:t>hdr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-150" dirty="0">
                          <a:latin typeface="Arial"/>
                          <a:cs typeface="Arial"/>
                        </a:rPr>
                        <a:t>HTTP</a:t>
                      </a:r>
                      <a:r>
                        <a:rPr sz="3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225" dirty="0">
                          <a:latin typeface="Arial"/>
                          <a:cs typeface="Arial"/>
                        </a:rPr>
                        <a:t>data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-204" dirty="0">
                          <a:latin typeface="Arial"/>
                          <a:cs typeface="Arial"/>
                        </a:rPr>
                        <a:t>Eth</a:t>
                      </a:r>
                      <a:r>
                        <a:rPr sz="3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160" dirty="0">
                          <a:latin typeface="Arial"/>
                          <a:cs typeface="Arial"/>
                        </a:rPr>
                        <a:t>trlr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166100" y="5588000"/>
            <a:ext cx="13925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80" dirty="0">
                <a:latin typeface="Arial"/>
                <a:cs typeface="Arial"/>
              </a:rPr>
              <a:t>3812B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Layering</a:t>
            </a:r>
          </a:p>
        </p:txBody>
      </p:sp>
      <p:sp>
        <p:nvSpPr>
          <p:cNvPr id="3" name="object 3"/>
          <p:cNvSpPr/>
          <p:nvPr/>
        </p:nvSpPr>
        <p:spPr>
          <a:xfrm>
            <a:off x="6934200" y="3937000"/>
            <a:ext cx="5359400" cy="2260600"/>
          </a:xfrm>
          <a:custGeom>
            <a:avLst/>
            <a:gdLst/>
            <a:ahLst/>
            <a:cxnLst/>
            <a:rect l="l" t="t" r="r" b="b"/>
            <a:pathLst>
              <a:path w="5359400" h="2260600">
                <a:moveTo>
                  <a:pt x="2745058" y="0"/>
                </a:moveTo>
                <a:lnTo>
                  <a:pt x="2679882" y="346"/>
                </a:lnTo>
                <a:lnTo>
                  <a:pt x="2615086" y="1381"/>
                </a:lnTo>
                <a:lnTo>
                  <a:pt x="2550688" y="3097"/>
                </a:lnTo>
                <a:lnTo>
                  <a:pt x="2486708" y="5485"/>
                </a:lnTo>
                <a:lnTo>
                  <a:pt x="2423164" y="8538"/>
                </a:lnTo>
                <a:lnTo>
                  <a:pt x="2360076" y="12248"/>
                </a:lnTo>
                <a:lnTo>
                  <a:pt x="2297462" y="16608"/>
                </a:lnTo>
                <a:lnTo>
                  <a:pt x="2235342" y="21609"/>
                </a:lnTo>
                <a:lnTo>
                  <a:pt x="2173735" y="27244"/>
                </a:lnTo>
                <a:lnTo>
                  <a:pt x="2112660" y="33505"/>
                </a:lnTo>
                <a:lnTo>
                  <a:pt x="2052136" y="40385"/>
                </a:lnTo>
                <a:lnTo>
                  <a:pt x="1992182" y="47875"/>
                </a:lnTo>
                <a:lnTo>
                  <a:pt x="1932818" y="55968"/>
                </a:lnTo>
                <a:lnTo>
                  <a:pt x="1874062" y="64656"/>
                </a:lnTo>
                <a:lnTo>
                  <a:pt x="1815933" y="73931"/>
                </a:lnTo>
                <a:lnTo>
                  <a:pt x="1758451" y="83785"/>
                </a:lnTo>
                <a:lnTo>
                  <a:pt x="1701634" y="94212"/>
                </a:lnTo>
                <a:lnTo>
                  <a:pt x="1645502" y="105202"/>
                </a:lnTo>
                <a:lnTo>
                  <a:pt x="1590074" y="116748"/>
                </a:lnTo>
                <a:lnTo>
                  <a:pt x="1535369" y="128843"/>
                </a:lnTo>
                <a:lnTo>
                  <a:pt x="1481406" y="141478"/>
                </a:lnTo>
                <a:lnTo>
                  <a:pt x="1428204" y="154646"/>
                </a:lnTo>
                <a:lnTo>
                  <a:pt x="1375783" y="168339"/>
                </a:lnTo>
                <a:lnTo>
                  <a:pt x="1324160" y="182550"/>
                </a:lnTo>
                <a:lnTo>
                  <a:pt x="1273356" y="197270"/>
                </a:lnTo>
                <a:lnTo>
                  <a:pt x="1223390" y="212492"/>
                </a:lnTo>
                <a:lnTo>
                  <a:pt x="1174280" y="228208"/>
                </a:lnTo>
                <a:lnTo>
                  <a:pt x="1126046" y="244409"/>
                </a:lnTo>
                <a:lnTo>
                  <a:pt x="1078707" y="261090"/>
                </a:lnTo>
                <a:lnTo>
                  <a:pt x="1032281" y="278241"/>
                </a:lnTo>
                <a:lnTo>
                  <a:pt x="986789" y="295855"/>
                </a:lnTo>
                <a:lnTo>
                  <a:pt x="942248" y="313924"/>
                </a:lnTo>
                <a:lnTo>
                  <a:pt x="898679" y="332441"/>
                </a:lnTo>
                <a:lnTo>
                  <a:pt x="856100" y="351397"/>
                </a:lnTo>
                <a:lnTo>
                  <a:pt x="814531" y="370785"/>
                </a:lnTo>
                <a:lnTo>
                  <a:pt x="773990" y="390597"/>
                </a:lnTo>
                <a:lnTo>
                  <a:pt x="734496" y="410825"/>
                </a:lnTo>
                <a:lnTo>
                  <a:pt x="696069" y="431462"/>
                </a:lnTo>
                <a:lnTo>
                  <a:pt x="658728" y="452499"/>
                </a:lnTo>
                <a:lnTo>
                  <a:pt x="622492" y="473930"/>
                </a:lnTo>
                <a:lnTo>
                  <a:pt x="587380" y="495745"/>
                </a:lnTo>
                <a:lnTo>
                  <a:pt x="553411" y="517938"/>
                </a:lnTo>
                <a:lnTo>
                  <a:pt x="520604" y="540501"/>
                </a:lnTo>
                <a:lnTo>
                  <a:pt x="488978" y="563426"/>
                </a:lnTo>
                <a:lnTo>
                  <a:pt x="458553" y="586705"/>
                </a:lnTo>
                <a:lnTo>
                  <a:pt x="401379" y="634293"/>
                </a:lnTo>
                <a:lnTo>
                  <a:pt x="349236" y="683205"/>
                </a:lnTo>
                <a:lnTo>
                  <a:pt x="302277" y="733378"/>
                </a:lnTo>
                <a:lnTo>
                  <a:pt x="260653" y="784750"/>
                </a:lnTo>
                <a:lnTo>
                  <a:pt x="224518" y="837259"/>
                </a:lnTo>
                <a:lnTo>
                  <a:pt x="194025" y="890842"/>
                </a:lnTo>
                <a:lnTo>
                  <a:pt x="169326" y="945438"/>
                </a:lnTo>
                <a:lnTo>
                  <a:pt x="150574" y="1000984"/>
                </a:lnTo>
                <a:lnTo>
                  <a:pt x="137923" y="1057417"/>
                </a:lnTo>
                <a:lnTo>
                  <a:pt x="131524" y="1114677"/>
                </a:lnTo>
                <a:lnTo>
                  <a:pt x="130717" y="1143597"/>
                </a:lnTo>
                <a:lnTo>
                  <a:pt x="132459" y="1186134"/>
                </a:lnTo>
                <a:lnTo>
                  <a:pt x="137688" y="1228576"/>
                </a:lnTo>
                <a:lnTo>
                  <a:pt x="146403" y="1270829"/>
                </a:lnTo>
                <a:lnTo>
                  <a:pt x="158603" y="1312798"/>
                </a:lnTo>
                <a:lnTo>
                  <a:pt x="174289" y="1354389"/>
                </a:lnTo>
                <a:lnTo>
                  <a:pt x="193461" y="1395508"/>
                </a:lnTo>
                <a:lnTo>
                  <a:pt x="216118" y="1436058"/>
                </a:lnTo>
                <a:lnTo>
                  <a:pt x="242262" y="1475947"/>
                </a:lnTo>
                <a:lnTo>
                  <a:pt x="271891" y="1515080"/>
                </a:lnTo>
                <a:lnTo>
                  <a:pt x="305006" y="1553361"/>
                </a:lnTo>
                <a:lnTo>
                  <a:pt x="341607" y="1590697"/>
                </a:lnTo>
                <a:lnTo>
                  <a:pt x="381693" y="1626993"/>
                </a:lnTo>
                <a:lnTo>
                  <a:pt x="425266" y="1662154"/>
                </a:lnTo>
                <a:lnTo>
                  <a:pt x="472324" y="1696085"/>
                </a:lnTo>
                <a:lnTo>
                  <a:pt x="522868" y="1728693"/>
                </a:lnTo>
                <a:lnTo>
                  <a:pt x="0" y="2260600"/>
                </a:lnTo>
                <a:lnTo>
                  <a:pt x="1220025" y="2047838"/>
                </a:lnTo>
                <a:lnTo>
                  <a:pt x="1262462" y="2060539"/>
                </a:lnTo>
                <a:lnTo>
                  <a:pt x="1305435" y="2072904"/>
                </a:lnTo>
                <a:lnTo>
                  <a:pt x="1348934" y="2084925"/>
                </a:lnTo>
                <a:lnTo>
                  <a:pt x="1392951" y="2096598"/>
                </a:lnTo>
                <a:lnTo>
                  <a:pt x="1437477" y="2107918"/>
                </a:lnTo>
                <a:lnTo>
                  <a:pt x="1482503" y="2118879"/>
                </a:lnTo>
                <a:lnTo>
                  <a:pt x="1528021" y="2129475"/>
                </a:lnTo>
                <a:lnTo>
                  <a:pt x="1574021" y="2139703"/>
                </a:lnTo>
                <a:lnTo>
                  <a:pt x="1620495" y="2149555"/>
                </a:lnTo>
                <a:lnTo>
                  <a:pt x="1667434" y="2159026"/>
                </a:lnTo>
                <a:lnTo>
                  <a:pt x="1714830" y="2168113"/>
                </a:lnTo>
                <a:lnTo>
                  <a:pt x="1762673" y="2176808"/>
                </a:lnTo>
                <a:lnTo>
                  <a:pt x="1810955" y="2185107"/>
                </a:lnTo>
                <a:lnTo>
                  <a:pt x="1859666" y="2193004"/>
                </a:lnTo>
                <a:lnTo>
                  <a:pt x="1908800" y="2200494"/>
                </a:lnTo>
                <a:lnTo>
                  <a:pt x="1958345" y="2207571"/>
                </a:lnTo>
                <a:lnTo>
                  <a:pt x="2008294" y="2214231"/>
                </a:lnTo>
                <a:lnTo>
                  <a:pt x="2058639" y="2220468"/>
                </a:lnTo>
                <a:lnTo>
                  <a:pt x="2109369" y="2226276"/>
                </a:lnTo>
                <a:lnTo>
                  <a:pt x="2160477" y="2231650"/>
                </a:lnTo>
                <a:lnTo>
                  <a:pt x="2211953" y="2236585"/>
                </a:lnTo>
                <a:lnTo>
                  <a:pt x="2263789" y="2241075"/>
                </a:lnTo>
                <a:lnTo>
                  <a:pt x="2315976" y="2245116"/>
                </a:lnTo>
                <a:lnTo>
                  <a:pt x="2368505" y="2248701"/>
                </a:lnTo>
                <a:lnTo>
                  <a:pt x="2421368" y="2251826"/>
                </a:lnTo>
                <a:lnTo>
                  <a:pt x="2474556" y="2254484"/>
                </a:lnTo>
                <a:lnTo>
                  <a:pt x="2528059" y="2256671"/>
                </a:lnTo>
                <a:lnTo>
                  <a:pt x="2581870" y="2258382"/>
                </a:lnTo>
                <a:lnTo>
                  <a:pt x="2635979" y="2259610"/>
                </a:lnTo>
                <a:lnTo>
                  <a:pt x="2690378" y="2260351"/>
                </a:lnTo>
                <a:lnTo>
                  <a:pt x="2745058" y="2260600"/>
                </a:lnTo>
                <a:lnTo>
                  <a:pt x="2810233" y="2260253"/>
                </a:lnTo>
                <a:lnTo>
                  <a:pt x="2875029" y="2259219"/>
                </a:lnTo>
                <a:lnTo>
                  <a:pt x="2939427" y="2257505"/>
                </a:lnTo>
                <a:lnTo>
                  <a:pt x="3003407" y="2255120"/>
                </a:lnTo>
                <a:lnTo>
                  <a:pt x="3066951" y="2252073"/>
                </a:lnTo>
                <a:lnTo>
                  <a:pt x="3130039" y="2248371"/>
                </a:lnTo>
                <a:lnTo>
                  <a:pt x="3192653" y="2244023"/>
                </a:lnTo>
                <a:lnTo>
                  <a:pt x="3254773" y="2239037"/>
                </a:lnTo>
                <a:lnTo>
                  <a:pt x="3316380" y="2233422"/>
                </a:lnTo>
                <a:lnTo>
                  <a:pt x="3377455" y="2227186"/>
                </a:lnTo>
                <a:lnTo>
                  <a:pt x="3437979" y="2220337"/>
                </a:lnTo>
                <a:lnTo>
                  <a:pt x="3497933" y="2212884"/>
                </a:lnTo>
                <a:lnTo>
                  <a:pt x="3557297" y="2204834"/>
                </a:lnTo>
                <a:lnTo>
                  <a:pt x="3616054" y="2196197"/>
                </a:lnTo>
                <a:lnTo>
                  <a:pt x="3674182" y="2186980"/>
                </a:lnTo>
                <a:lnTo>
                  <a:pt x="3731665" y="2177192"/>
                </a:lnTo>
                <a:lnTo>
                  <a:pt x="3788481" y="2166842"/>
                </a:lnTo>
                <a:lnTo>
                  <a:pt x="3844613" y="2155937"/>
                </a:lnTo>
                <a:lnTo>
                  <a:pt x="3900041" y="2144485"/>
                </a:lnTo>
                <a:lnTo>
                  <a:pt x="3954746" y="2132496"/>
                </a:lnTo>
                <a:lnTo>
                  <a:pt x="4008709" y="2119977"/>
                </a:lnTo>
                <a:lnTo>
                  <a:pt x="4061911" y="2106938"/>
                </a:lnTo>
                <a:lnTo>
                  <a:pt x="4114333" y="2093385"/>
                </a:lnTo>
                <a:lnTo>
                  <a:pt x="4165955" y="2079328"/>
                </a:lnTo>
                <a:lnTo>
                  <a:pt x="4216759" y="2064774"/>
                </a:lnTo>
                <a:lnTo>
                  <a:pt x="4266726" y="2049733"/>
                </a:lnTo>
                <a:lnTo>
                  <a:pt x="4315835" y="2034212"/>
                </a:lnTo>
                <a:lnTo>
                  <a:pt x="4364070" y="2018220"/>
                </a:lnTo>
                <a:lnTo>
                  <a:pt x="4411409" y="2001765"/>
                </a:lnTo>
                <a:lnTo>
                  <a:pt x="4457834" y="1984855"/>
                </a:lnTo>
                <a:lnTo>
                  <a:pt x="4503327" y="1967500"/>
                </a:lnTo>
                <a:lnTo>
                  <a:pt x="4547867" y="1949706"/>
                </a:lnTo>
                <a:lnTo>
                  <a:pt x="4591436" y="1931482"/>
                </a:lnTo>
                <a:lnTo>
                  <a:pt x="4634015" y="1912838"/>
                </a:lnTo>
                <a:lnTo>
                  <a:pt x="4675585" y="1893780"/>
                </a:lnTo>
                <a:lnTo>
                  <a:pt x="4716126" y="1874318"/>
                </a:lnTo>
                <a:lnTo>
                  <a:pt x="4755619" y="1854460"/>
                </a:lnTo>
                <a:lnTo>
                  <a:pt x="4794046" y="1834213"/>
                </a:lnTo>
                <a:lnTo>
                  <a:pt x="4831387" y="1813587"/>
                </a:lnTo>
                <a:lnTo>
                  <a:pt x="4867623" y="1792590"/>
                </a:lnTo>
                <a:lnTo>
                  <a:pt x="4902736" y="1771229"/>
                </a:lnTo>
                <a:lnTo>
                  <a:pt x="4936705" y="1749514"/>
                </a:lnTo>
                <a:lnTo>
                  <a:pt x="4969512" y="1727453"/>
                </a:lnTo>
                <a:lnTo>
                  <a:pt x="5001138" y="1705053"/>
                </a:lnTo>
                <a:lnTo>
                  <a:pt x="5060769" y="1659273"/>
                </a:lnTo>
                <a:lnTo>
                  <a:pt x="5115447" y="1612242"/>
                </a:lnTo>
                <a:lnTo>
                  <a:pt x="5165017" y="1564024"/>
                </a:lnTo>
                <a:lnTo>
                  <a:pt x="5209328" y="1514688"/>
                </a:lnTo>
                <a:lnTo>
                  <a:pt x="5248226" y="1464299"/>
                </a:lnTo>
                <a:lnTo>
                  <a:pt x="5281559" y="1412925"/>
                </a:lnTo>
                <a:lnTo>
                  <a:pt x="5309174" y="1360631"/>
                </a:lnTo>
                <a:lnTo>
                  <a:pt x="5330919" y="1307485"/>
                </a:lnTo>
                <a:lnTo>
                  <a:pt x="5346640" y="1253553"/>
                </a:lnTo>
                <a:lnTo>
                  <a:pt x="5356184" y="1198902"/>
                </a:lnTo>
                <a:lnTo>
                  <a:pt x="5359400" y="1143597"/>
                </a:lnTo>
                <a:lnTo>
                  <a:pt x="5358592" y="1114677"/>
                </a:lnTo>
                <a:lnTo>
                  <a:pt x="5352193" y="1057417"/>
                </a:lnTo>
                <a:lnTo>
                  <a:pt x="5339542" y="1000984"/>
                </a:lnTo>
                <a:lnTo>
                  <a:pt x="5320790" y="945438"/>
                </a:lnTo>
                <a:lnTo>
                  <a:pt x="5296091" y="890842"/>
                </a:lnTo>
                <a:lnTo>
                  <a:pt x="5265598" y="837259"/>
                </a:lnTo>
                <a:lnTo>
                  <a:pt x="5229463" y="784750"/>
                </a:lnTo>
                <a:lnTo>
                  <a:pt x="5187839" y="733378"/>
                </a:lnTo>
                <a:lnTo>
                  <a:pt x="5140880" y="683205"/>
                </a:lnTo>
                <a:lnTo>
                  <a:pt x="5088737" y="634293"/>
                </a:lnTo>
                <a:lnTo>
                  <a:pt x="5031563" y="586705"/>
                </a:lnTo>
                <a:lnTo>
                  <a:pt x="5001138" y="563426"/>
                </a:lnTo>
                <a:lnTo>
                  <a:pt x="4969512" y="540501"/>
                </a:lnTo>
                <a:lnTo>
                  <a:pt x="4936705" y="517938"/>
                </a:lnTo>
                <a:lnTo>
                  <a:pt x="4902736" y="495745"/>
                </a:lnTo>
                <a:lnTo>
                  <a:pt x="4867623" y="473930"/>
                </a:lnTo>
                <a:lnTo>
                  <a:pt x="4831387" y="452499"/>
                </a:lnTo>
                <a:lnTo>
                  <a:pt x="4794046" y="431462"/>
                </a:lnTo>
                <a:lnTo>
                  <a:pt x="4755619" y="410825"/>
                </a:lnTo>
                <a:lnTo>
                  <a:pt x="4716126" y="390597"/>
                </a:lnTo>
                <a:lnTo>
                  <a:pt x="4675585" y="370785"/>
                </a:lnTo>
                <a:lnTo>
                  <a:pt x="4634015" y="351397"/>
                </a:lnTo>
                <a:lnTo>
                  <a:pt x="4591436" y="332441"/>
                </a:lnTo>
                <a:lnTo>
                  <a:pt x="4547867" y="313924"/>
                </a:lnTo>
                <a:lnTo>
                  <a:pt x="4503327" y="295855"/>
                </a:lnTo>
                <a:lnTo>
                  <a:pt x="4457834" y="278241"/>
                </a:lnTo>
                <a:lnTo>
                  <a:pt x="4411409" y="261090"/>
                </a:lnTo>
                <a:lnTo>
                  <a:pt x="4364070" y="244409"/>
                </a:lnTo>
                <a:lnTo>
                  <a:pt x="4315835" y="228208"/>
                </a:lnTo>
                <a:lnTo>
                  <a:pt x="4266726" y="212492"/>
                </a:lnTo>
                <a:lnTo>
                  <a:pt x="4216759" y="197270"/>
                </a:lnTo>
                <a:lnTo>
                  <a:pt x="4165955" y="182550"/>
                </a:lnTo>
                <a:lnTo>
                  <a:pt x="4114333" y="168339"/>
                </a:lnTo>
                <a:lnTo>
                  <a:pt x="4061911" y="154646"/>
                </a:lnTo>
                <a:lnTo>
                  <a:pt x="4008709" y="141478"/>
                </a:lnTo>
                <a:lnTo>
                  <a:pt x="3954746" y="128843"/>
                </a:lnTo>
                <a:lnTo>
                  <a:pt x="3900041" y="116748"/>
                </a:lnTo>
                <a:lnTo>
                  <a:pt x="3844613" y="105202"/>
                </a:lnTo>
                <a:lnTo>
                  <a:pt x="3788481" y="94212"/>
                </a:lnTo>
                <a:lnTo>
                  <a:pt x="3731665" y="83785"/>
                </a:lnTo>
                <a:lnTo>
                  <a:pt x="3674182" y="73931"/>
                </a:lnTo>
                <a:lnTo>
                  <a:pt x="3616054" y="64656"/>
                </a:lnTo>
                <a:lnTo>
                  <a:pt x="3557297" y="55968"/>
                </a:lnTo>
                <a:lnTo>
                  <a:pt x="3497933" y="47875"/>
                </a:lnTo>
                <a:lnTo>
                  <a:pt x="3437979" y="40385"/>
                </a:lnTo>
                <a:lnTo>
                  <a:pt x="3377455" y="33505"/>
                </a:lnTo>
                <a:lnTo>
                  <a:pt x="3316380" y="27244"/>
                </a:lnTo>
                <a:lnTo>
                  <a:pt x="3254773" y="21609"/>
                </a:lnTo>
                <a:lnTo>
                  <a:pt x="3192653" y="16608"/>
                </a:lnTo>
                <a:lnTo>
                  <a:pt x="3130039" y="12248"/>
                </a:lnTo>
                <a:lnTo>
                  <a:pt x="3066951" y="8538"/>
                </a:lnTo>
                <a:lnTo>
                  <a:pt x="3003407" y="5485"/>
                </a:lnTo>
                <a:lnTo>
                  <a:pt x="2939427" y="3097"/>
                </a:lnTo>
                <a:lnTo>
                  <a:pt x="2875029" y="1381"/>
                </a:lnTo>
                <a:lnTo>
                  <a:pt x="2810233" y="346"/>
                </a:lnTo>
                <a:lnTo>
                  <a:pt x="2745058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70800" y="4127500"/>
            <a:ext cx="4074795" cy="180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0640" algn="ctr">
              <a:lnSpc>
                <a:spcPts val="4700"/>
              </a:lnSpc>
              <a:spcBef>
                <a:spcPts val="100"/>
              </a:spcBef>
            </a:pPr>
            <a:r>
              <a:rPr sz="4000" spc="-65" dirty="0">
                <a:latin typeface="Arial"/>
                <a:cs typeface="Arial"/>
              </a:rPr>
              <a:t>direct</a:t>
            </a:r>
            <a:r>
              <a:rPr sz="4000" spc="-15" dirty="0">
                <a:latin typeface="Arial"/>
                <a:cs typeface="Arial"/>
              </a:rPr>
              <a:t> </a:t>
            </a:r>
            <a:r>
              <a:rPr sz="4000" spc="-110" dirty="0">
                <a:latin typeface="Arial"/>
                <a:cs typeface="Arial"/>
              </a:rPr>
              <a:t>host-</a:t>
            </a:r>
            <a:endParaRPr sz="4000">
              <a:latin typeface="Arial"/>
              <a:cs typeface="Arial"/>
            </a:endParaRPr>
          </a:p>
          <a:p>
            <a:pPr marL="12700" marR="5080" algn="ctr">
              <a:lnSpc>
                <a:spcPts val="4600"/>
              </a:lnSpc>
              <a:spcBef>
                <a:spcPts val="219"/>
              </a:spcBef>
              <a:tabLst>
                <a:tab pos="3093085" algn="l"/>
              </a:tabLst>
            </a:pPr>
            <a:r>
              <a:rPr sz="4000" spc="65" dirty="0">
                <a:latin typeface="Arial"/>
                <a:cs typeface="Arial"/>
              </a:rPr>
              <a:t>t</a:t>
            </a:r>
            <a:r>
              <a:rPr sz="4000" spc="130" dirty="0">
                <a:latin typeface="Arial"/>
                <a:cs typeface="Arial"/>
              </a:rPr>
              <a:t>o</a:t>
            </a:r>
            <a:r>
              <a:rPr sz="4000" spc="-45" dirty="0">
                <a:latin typeface="Arial"/>
                <a:cs typeface="Arial"/>
              </a:rPr>
              <a:t>-</a:t>
            </a:r>
            <a:r>
              <a:rPr sz="4000" spc="-125" dirty="0">
                <a:latin typeface="Arial"/>
                <a:cs typeface="Arial"/>
              </a:rPr>
              <a:t>h</a:t>
            </a:r>
            <a:r>
              <a:rPr sz="4000" spc="-130" dirty="0">
                <a:latin typeface="Arial"/>
                <a:cs typeface="Arial"/>
              </a:rPr>
              <a:t>o</a:t>
            </a:r>
            <a:r>
              <a:rPr sz="4000" spc="-465" dirty="0">
                <a:latin typeface="Arial"/>
                <a:cs typeface="Arial"/>
              </a:rPr>
              <a:t>s</a:t>
            </a:r>
            <a:r>
              <a:rPr sz="4000" spc="220" dirty="0">
                <a:latin typeface="Arial"/>
                <a:cs typeface="Arial"/>
              </a:rPr>
              <a:t>t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spc="-130" dirty="0">
                <a:latin typeface="Arial"/>
                <a:cs typeface="Arial"/>
              </a:rPr>
              <a:t>c</a:t>
            </a:r>
            <a:r>
              <a:rPr sz="4000" spc="-145" dirty="0">
                <a:latin typeface="Arial"/>
                <a:cs typeface="Arial"/>
              </a:rPr>
              <a:t>o</a:t>
            </a:r>
            <a:r>
              <a:rPr sz="4000" spc="-250" dirty="0">
                <a:latin typeface="Arial"/>
                <a:cs typeface="Arial"/>
              </a:rPr>
              <a:t>mm</a:t>
            </a:r>
            <a:r>
              <a:rPr sz="4000" dirty="0">
                <a:latin typeface="Arial"/>
                <a:cs typeface="Arial"/>
              </a:rPr>
              <a:t>	</a:t>
            </a:r>
            <a:r>
              <a:rPr sz="4000" spc="-45" dirty="0">
                <a:latin typeface="Arial"/>
                <a:cs typeface="Arial"/>
              </a:rPr>
              <a:t>(</a:t>
            </a:r>
            <a:r>
              <a:rPr sz="4000" spc="-229" dirty="0">
                <a:latin typeface="Arial"/>
                <a:cs typeface="Arial"/>
              </a:rPr>
              <a:t>e</a:t>
            </a:r>
            <a:r>
              <a:rPr sz="4000" spc="-240" dirty="0">
                <a:latin typeface="Arial"/>
                <a:cs typeface="Arial"/>
              </a:rPr>
              <a:t>.</a:t>
            </a:r>
            <a:r>
              <a:rPr sz="4000" spc="-520" dirty="0">
                <a:latin typeface="Arial"/>
                <a:cs typeface="Arial"/>
              </a:rPr>
              <a:t>g</a:t>
            </a:r>
            <a:r>
              <a:rPr sz="4000" spc="-240" dirty="0">
                <a:latin typeface="Arial"/>
                <a:cs typeface="Arial"/>
              </a:rPr>
              <a:t>.</a:t>
            </a:r>
            <a:r>
              <a:rPr sz="4000" spc="-235" dirty="0">
                <a:latin typeface="Arial"/>
                <a:cs typeface="Arial"/>
              </a:rPr>
              <a:t>,  </a:t>
            </a:r>
            <a:r>
              <a:rPr sz="4000" spc="-85" dirty="0">
                <a:latin typeface="Arial"/>
                <a:cs typeface="Arial"/>
              </a:rPr>
              <a:t>ethernet)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857500" y="2247900"/>
          <a:ext cx="3877945" cy="52196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7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43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3600" spc="-105" dirty="0">
                          <a:latin typeface="Arial"/>
                          <a:cs typeface="Arial"/>
                        </a:rPr>
                        <a:t>Application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39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3600" spc="-120" dirty="0">
                          <a:latin typeface="Arial"/>
                          <a:cs typeface="Arial"/>
                        </a:rPr>
                        <a:t>Transport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260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394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3600" spc="25" dirty="0">
                          <a:latin typeface="Arial"/>
                          <a:cs typeface="Arial"/>
                        </a:rPr>
                        <a:t>Network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235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3939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sz="3600" spc="-16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3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135" dirty="0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209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393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600" spc="-285" dirty="0">
                          <a:latin typeface="Arial"/>
                          <a:cs typeface="Arial"/>
                        </a:rPr>
                        <a:t>Physical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311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35000" y="2895600"/>
            <a:ext cx="2075814" cy="4767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685" algn="r">
              <a:lnSpc>
                <a:spcPct val="100000"/>
              </a:lnSpc>
              <a:spcBef>
                <a:spcPts val="100"/>
              </a:spcBef>
            </a:pPr>
            <a:r>
              <a:rPr sz="4200" spc="-195" dirty="0">
                <a:latin typeface="Arial"/>
                <a:cs typeface="Arial"/>
              </a:rPr>
              <a:t>d</a:t>
            </a:r>
            <a:r>
              <a:rPr sz="4200" spc="-545" dirty="0">
                <a:latin typeface="Arial"/>
                <a:cs typeface="Arial"/>
              </a:rPr>
              <a:t>a</a:t>
            </a:r>
            <a:r>
              <a:rPr sz="4200" spc="-160" dirty="0">
                <a:latin typeface="Arial"/>
                <a:cs typeface="Arial"/>
              </a:rPr>
              <a:t>ta</a:t>
            </a:r>
            <a:endParaRPr sz="4200" dirty="0">
              <a:latin typeface="Arial"/>
              <a:cs typeface="Arial"/>
            </a:endParaRPr>
          </a:p>
          <a:p>
            <a:pPr marL="12700" marR="5080" indent="12700" algn="r">
              <a:lnSpc>
                <a:spcPct val="158700"/>
              </a:lnSpc>
              <a:spcBef>
                <a:spcPts val="300"/>
              </a:spcBef>
            </a:pPr>
            <a:r>
              <a:rPr sz="4200" spc="-390" dirty="0">
                <a:latin typeface="Arial"/>
                <a:cs typeface="Arial"/>
              </a:rPr>
              <a:t>p</a:t>
            </a:r>
            <a:r>
              <a:rPr sz="4200" spc="-395" dirty="0">
                <a:latin typeface="Arial"/>
                <a:cs typeface="Arial"/>
              </a:rPr>
              <a:t>a</a:t>
            </a:r>
            <a:r>
              <a:rPr sz="4200" spc="-265" dirty="0">
                <a:latin typeface="Arial"/>
                <a:cs typeface="Arial"/>
              </a:rPr>
              <a:t>c</a:t>
            </a:r>
            <a:r>
              <a:rPr sz="4200" spc="-220" dirty="0">
                <a:latin typeface="Arial"/>
                <a:cs typeface="Arial"/>
              </a:rPr>
              <a:t>k</a:t>
            </a:r>
            <a:r>
              <a:rPr sz="4200" spc="-165" dirty="0">
                <a:latin typeface="Arial"/>
                <a:cs typeface="Arial"/>
              </a:rPr>
              <a:t>ets  </a:t>
            </a:r>
            <a:r>
              <a:rPr sz="4200" spc="-390" dirty="0">
                <a:latin typeface="Arial"/>
                <a:cs typeface="Arial"/>
              </a:rPr>
              <a:t>p</a:t>
            </a:r>
            <a:r>
              <a:rPr sz="4200" spc="-395" dirty="0">
                <a:latin typeface="Arial"/>
                <a:cs typeface="Arial"/>
              </a:rPr>
              <a:t>a</a:t>
            </a:r>
            <a:r>
              <a:rPr sz="4200" spc="-265" dirty="0">
                <a:latin typeface="Arial"/>
                <a:cs typeface="Arial"/>
              </a:rPr>
              <a:t>c</a:t>
            </a:r>
            <a:r>
              <a:rPr sz="4200" spc="-220" dirty="0">
                <a:latin typeface="Arial"/>
                <a:cs typeface="Arial"/>
              </a:rPr>
              <a:t>k</a:t>
            </a:r>
            <a:r>
              <a:rPr sz="4200" spc="-195" dirty="0">
                <a:latin typeface="Arial"/>
                <a:cs typeface="Arial"/>
              </a:rPr>
              <a:t>ets</a:t>
            </a:r>
            <a:endParaRPr sz="4200" dirty="0">
              <a:latin typeface="Arial"/>
              <a:cs typeface="Arial"/>
            </a:endParaRPr>
          </a:p>
          <a:p>
            <a:pPr marL="254000" marR="15875" indent="558800" algn="r">
              <a:lnSpc>
                <a:spcPct val="146800"/>
              </a:lnSpc>
              <a:spcBef>
                <a:spcPts val="1200"/>
              </a:spcBef>
            </a:pPr>
            <a:r>
              <a:rPr sz="4200" spc="-125" dirty="0">
                <a:latin typeface="Arial"/>
                <a:cs typeface="Arial"/>
              </a:rPr>
              <a:t>bi</a:t>
            </a:r>
            <a:r>
              <a:rPr sz="4200" spc="-110" dirty="0">
                <a:latin typeface="Arial"/>
                <a:cs typeface="Arial"/>
              </a:rPr>
              <a:t>ts  </a:t>
            </a:r>
            <a:r>
              <a:rPr sz="4200" spc="-484" dirty="0">
                <a:latin typeface="Arial"/>
                <a:cs typeface="Arial"/>
              </a:rPr>
              <a:t>s</a:t>
            </a:r>
            <a:r>
              <a:rPr sz="4200" spc="-20" dirty="0">
                <a:latin typeface="Arial"/>
                <a:cs typeface="Arial"/>
              </a:rPr>
              <a:t>i</a:t>
            </a:r>
            <a:r>
              <a:rPr sz="4200" spc="-545" dirty="0">
                <a:latin typeface="Arial"/>
                <a:cs typeface="Arial"/>
              </a:rPr>
              <a:t>g</a:t>
            </a:r>
            <a:r>
              <a:rPr sz="4200" spc="-390" dirty="0">
                <a:latin typeface="Arial"/>
                <a:cs typeface="Arial"/>
              </a:rPr>
              <a:t>n</a:t>
            </a:r>
            <a:r>
              <a:rPr sz="4200" spc="-395" dirty="0">
                <a:latin typeface="Arial"/>
                <a:cs typeface="Arial"/>
              </a:rPr>
              <a:t>a</a:t>
            </a:r>
            <a:r>
              <a:rPr sz="4200" spc="-20" dirty="0">
                <a:latin typeface="Arial"/>
                <a:cs typeface="Arial"/>
              </a:rPr>
              <a:t>l</a:t>
            </a:r>
            <a:r>
              <a:rPr sz="4200" spc="-484" dirty="0">
                <a:latin typeface="Arial"/>
                <a:cs typeface="Arial"/>
              </a:rPr>
              <a:t>s</a:t>
            </a:r>
            <a:endParaRPr sz="4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18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4100" y="317500"/>
            <a:ext cx="58127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A </a:t>
            </a:r>
            <a:r>
              <a:rPr spc="-500" dirty="0"/>
              <a:t>Packet</a:t>
            </a:r>
            <a:r>
              <a:rPr spc="-540" dirty="0"/>
              <a:t> </a:t>
            </a:r>
            <a:r>
              <a:rPr spc="-475" dirty="0"/>
              <a:t>(cont.)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58900" y="2400300"/>
          <a:ext cx="10299700" cy="78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1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7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5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-240" dirty="0">
                          <a:latin typeface="Arial"/>
                          <a:cs typeface="Arial"/>
                        </a:rPr>
                        <a:t>LL</a:t>
                      </a:r>
                      <a:r>
                        <a:rPr sz="3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50" dirty="0">
                          <a:latin typeface="Arial"/>
                          <a:cs typeface="Arial"/>
                        </a:rPr>
                        <a:t>hdr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40" dirty="0">
                          <a:latin typeface="Arial"/>
                          <a:cs typeface="Arial"/>
                        </a:rPr>
                        <a:t>Net</a:t>
                      </a:r>
                      <a:r>
                        <a:rPr sz="3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50" dirty="0">
                          <a:latin typeface="Arial"/>
                          <a:cs typeface="Arial"/>
                        </a:rPr>
                        <a:t>hdr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-270" dirty="0">
                          <a:latin typeface="Arial"/>
                          <a:cs typeface="Arial"/>
                        </a:rPr>
                        <a:t>Trans</a:t>
                      </a:r>
                      <a:r>
                        <a:rPr sz="36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50" dirty="0">
                          <a:latin typeface="Arial"/>
                          <a:cs typeface="Arial"/>
                        </a:rPr>
                        <a:t>hdr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52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App</a:t>
                      </a:r>
                      <a:r>
                        <a:rPr sz="3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225" dirty="0">
                          <a:latin typeface="Arial"/>
                          <a:cs typeface="Arial"/>
                        </a:rPr>
                        <a:t>data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-240" dirty="0">
                          <a:latin typeface="Arial"/>
                          <a:cs typeface="Arial"/>
                        </a:rPr>
                        <a:t>LL</a:t>
                      </a:r>
                      <a:r>
                        <a:rPr sz="3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160" dirty="0">
                          <a:latin typeface="Arial"/>
                          <a:cs typeface="Arial"/>
                        </a:rPr>
                        <a:t>trlr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58900" y="4711700"/>
          <a:ext cx="10299700" cy="78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8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0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9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68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3556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spc="-204" dirty="0">
                          <a:latin typeface="Arial"/>
                          <a:cs typeface="Arial"/>
                        </a:rPr>
                        <a:t>Eth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spc="-335" dirty="0">
                          <a:latin typeface="Arial"/>
                          <a:cs typeface="Arial"/>
                        </a:rPr>
                        <a:t>IP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21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spc="-215" dirty="0">
                          <a:latin typeface="Arial"/>
                          <a:cs typeface="Arial"/>
                        </a:rPr>
                        <a:t>TCP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-150" dirty="0">
                          <a:latin typeface="Arial"/>
                          <a:cs typeface="Arial"/>
                        </a:rPr>
                        <a:t>HTTP</a:t>
                      </a:r>
                      <a:r>
                        <a:rPr sz="3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50" dirty="0">
                          <a:latin typeface="Arial"/>
                          <a:cs typeface="Arial"/>
                        </a:rPr>
                        <a:t>hdr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-150" dirty="0">
                          <a:latin typeface="Arial"/>
                          <a:cs typeface="Arial"/>
                        </a:rPr>
                        <a:t>HTTP</a:t>
                      </a:r>
                      <a:r>
                        <a:rPr sz="3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225" dirty="0">
                          <a:latin typeface="Arial"/>
                          <a:cs typeface="Arial"/>
                        </a:rPr>
                        <a:t>data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-204" dirty="0">
                          <a:latin typeface="Arial"/>
                          <a:cs typeface="Arial"/>
                        </a:rPr>
                        <a:t>Eth</a:t>
                      </a:r>
                      <a:r>
                        <a:rPr sz="3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160" dirty="0">
                          <a:latin typeface="Arial"/>
                          <a:cs typeface="Arial"/>
                        </a:rPr>
                        <a:t>trlr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166100" y="5588000"/>
            <a:ext cx="13925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80" dirty="0">
                <a:latin typeface="Arial"/>
                <a:cs typeface="Arial"/>
              </a:rPr>
              <a:t>3812B</a:t>
            </a:r>
            <a:endParaRPr sz="4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54700" y="5588000"/>
            <a:ext cx="11258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90" dirty="0">
                <a:latin typeface="Arial"/>
                <a:cs typeface="Arial"/>
              </a:rPr>
              <a:t>269B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18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4100" y="317500"/>
            <a:ext cx="58127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A </a:t>
            </a:r>
            <a:r>
              <a:rPr spc="-500" dirty="0"/>
              <a:t>Packet</a:t>
            </a:r>
            <a:r>
              <a:rPr spc="-540" dirty="0"/>
              <a:t> </a:t>
            </a:r>
            <a:r>
              <a:rPr spc="-475" dirty="0"/>
              <a:t>(cont.)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58900" y="2400300"/>
          <a:ext cx="10299700" cy="78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1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7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5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-240" dirty="0">
                          <a:latin typeface="Arial"/>
                          <a:cs typeface="Arial"/>
                        </a:rPr>
                        <a:t>LL</a:t>
                      </a:r>
                      <a:r>
                        <a:rPr sz="3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50" dirty="0">
                          <a:latin typeface="Arial"/>
                          <a:cs typeface="Arial"/>
                        </a:rPr>
                        <a:t>hdr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40" dirty="0">
                          <a:latin typeface="Arial"/>
                          <a:cs typeface="Arial"/>
                        </a:rPr>
                        <a:t>Net</a:t>
                      </a:r>
                      <a:r>
                        <a:rPr sz="3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50" dirty="0">
                          <a:latin typeface="Arial"/>
                          <a:cs typeface="Arial"/>
                        </a:rPr>
                        <a:t>hdr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-270" dirty="0">
                          <a:latin typeface="Arial"/>
                          <a:cs typeface="Arial"/>
                        </a:rPr>
                        <a:t>Trans</a:t>
                      </a:r>
                      <a:r>
                        <a:rPr sz="36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50" dirty="0">
                          <a:latin typeface="Arial"/>
                          <a:cs typeface="Arial"/>
                        </a:rPr>
                        <a:t>hdr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52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App</a:t>
                      </a:r>
                      <a:r>
                        <a:rPr sz="3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225" dirty="0">
                          <a:latin typeface="Arial"/>
                          <a:cs typeface="Arial"/>
                        </a:rPr>
                        <a:t>data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-240" dirty="0">
                          <a:latin typeface="Arial"/>
                          <a:cs typeface="Arial"/>
                        </a:rPr>
                        <a:t>LL</a:t>
                      </a:r>
                      <a:r>
                        <a:rPr sz="3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160" dirty="0">
                          <a:latin typeface="Arial"/>
                          <a:cs typeface="Arial"/>
                        </a:rPr>
                        <a:t>trlr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58900" y="4711700"/>
          <a:ext cx="10299700" cy="78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8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0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9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68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3556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spc="-204" dirty="0">
                          <a:latin typeface="Arial"/>
                          <a:cs typeface="Arial"/>
                        </a:rPr>
                        <a:t>Eth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spc="-335" dirty="0">
                          <a:latin typeface="Arial"/>
                          <a:cs typeface="Arial"/>
                        </a:rPr>
                        <a:t>IP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21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spc="-215" dirty="0">
                          <a:latin typeface="Arial"/>
                          <a:cs typeface="Arial"/>
                        </a:rPr>
                        <a:t>TCP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-150" dirty="0">
                          <a:latin typeface="Arial"/>
                          <a:cs typeface="Arial"/>
                        </a:rPr>
                        <a:t>HTTP</a:t>
                      </a:r>
                      <a:r>
                        <a:rPr sz="3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50" dirty="0">
                          <a:latin typeface="Arial"/>
                          <a:cs typeface="Arial"/>
                        </a:rPr>
                        <a:t>hdr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-150" dirty="0">
                          <a:latin typeface="Arial"/>
                          <a:cs typeface="Arial"/>
                        </a:rPr>
                        <a:t>HTTP</a:t>
                      </a:r>
                      <a:r>
                        <a:rPr sz="3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225" dirty="0">
                          <a:latin typeface="Arial"/>
                          <a:cs typeface="Arial"/>
                        </a:rPr>
                        <a:t>data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-204" dirty="0">
                          <a:latin typeface="Arial"/>
                          <a:cs typeface="Arial"/>
                        </a:rPr>
                        <a:t>Eth</a:t>
                      </a:r>
                      <a:r>
                        <a:rPr sz="3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160" dirty="0">
                          <a:latin typeface="Arial"/>
                          <a:cs typeface="Arial"/>
                        </a:rPr>
                        <a:t>trlr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166100" y="5588000"/>
            <a:ext cx="29546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74265" algn="l"/>
              </a:tabLst>
            </a:pPr>
            <a:r>
              <a:rPr sz="4200" spc="-280" dirty="0">
                <a:latin typeface="Arial"/>
                <a:cs typeface="Arial"/>
              </a:rPr>
              <a:t>3812B	</a:t>
            </a:r>
            <a:r>
              <a:rPr sz="4200" spc="-340" dirty="0">
                <a:latin typeface="Arial"/>
                <a:cs typeface="Arial"/>
              </a:rPr>
              <a:t>4B</a:t>
            </a:r>
            <a:endParaRPr sz="4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7500" y="5588000"/>
            <a:ext cx="53930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1265" algn="l"/>
                <a:tab pos="2590165" algn="l"/>
                <a:tab pos="4279265" algn="l"/>
              </a:tabLst>
            </a:pPr>
            <a:r>
              <a:rPr sz="4200" spc="-305" dirty="0">
                <a:latin typeface="Arial"/>
                <a:cs typeface="Arial"/>
              </a:rPr>
              <a:t>22B	20B	20B	</a:t>
            </a:r>
            <a:r>
              <a:rPr sz="4200" spc="-290" dirty="0">
                <a:latin typeface="Arial"/>
                <a:cs typeface="Arial"/>
              </a:rPr>
              <a:t>269B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18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4100" y="317500"/>
            <a:ext cx="58127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A </a:t>
            </a:r>
            <a:r>
              <a:rPr spc="-500" dirty="0"/>
              <a:t>Packet</a:t>
            </a:r>
            <a:r>
              <a:rPr spc="-540" dirty="0"/>
              <a:t> </a:t>
            </a:r>
            <a:r>
              <a:rPr spc="-475" dirty="0"/>
              <a:t>(cont.)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58900" y="2400300"/>
          <a:ext cx="10299700" cy="78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1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7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5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-240" dirty="0">
                          <a:latin typeface="Arial"/>
                          <a:cs typeface="Arial"/>
                        </a:rPr>
                        <a:t>LL</a:t>
                      </a:r>
                      <a:r>
                        <a:rPr sz="3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50" dirty="0">
                          <a:latin typeface="Arial"/>
                          <a:cs typeface="Arial"/>
                        </a:rPr>
                        <a:t>hdr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40" dirty="0">
                          <a:latin typeface="Arial"/>
                          <a:cs typeface="Arial"/>
                        </a:rPr>
                        <a:t>Net</a:t>
                      </a:r>
                      <a:r>
                        <a:rPr sz="3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50" dirty="0">
                          <a:latin typeface="Arial"/>
                          <a:cs typeface="Arial"/>
                        </a:rPr>
                        <a:t>hdr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-270" dirty="0">
                          <a:latin typeface="Arial"/>
                          <a:cs typeface="Arial"/>
                        </a:rPr>
                        <a:t>Trans</a:t>
                      </a:r>
                      <a:r>
                        <a:rPr sz="36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50" dirty="0">
                          <a:latin typeface="Arial"/>
                          <a:cs typeface="Arial"/>
                        </a:rPr>
                        <a:t>hdr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52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-135" dirty="0">
                          <a:latin typeface="Arial"/>
                          <a:cs typeface="Arial"/>
                        </a:rPr>
                        <a:t>App</a:t>
                      </a:r>
                      <a:r>
                        <a:rPr sz="3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225" dirty="0">
                          <a:latin typeface="Arial"/>
                          <a:cs typeface="Arial"/>
                        </a:rPr>
                        <a:t>data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-240" dirty="0">
                          <a:latin typeface="Arial"/>
                          <a:cs typeface="Arial"/>
                        </a:rPr>
                        <a:t>LL</a:t>
                      </a:r>
                      <a:r>
                        <a:rPr sz="3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160" dirty="0">
                          <a:latin typeface="Arial"/>
                          <a:cs typeface="Arial"/>
                        </a:rPr>
                        <a:t>trlr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58900" y="4711700"/>
          <a:ext cx="10299700" cy="78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8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0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9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68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3556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spc="-204" dirty="0">
                          <a:latin typeface="Arial"/>
                          <a:cs typeface="Arial"/>
                        </a:rPr>
                        <a:t>Eth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spc="-335" dirty="0">
                          <a:latin typeface="Arial"/>
                          <a:cs typeface="Arial"/>
                        </a:rPr>
                        <a:t>IP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21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spc="-215" dirty="0">
                          <a:latin typeface="Arial"/>
                          <a:cs typeface="Arial"/>
                        </a:rPr>
                        <a:t>TCP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-150" dirty="0">
                          <a:latin typeface="Arial"/>
                          <a:cs typeface="Arial"/>
                        </a:rPr>
                        <a:t>HTTP</a:t>
                      </a:r>
                      <a:r>
                        <a:rPr sz="3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50" dirty="0">
                          <a:latin typeface="Arial"/>
                          <a:cs typeface="Arial"/>
                        </a:rPr>
                        <a:t>hdr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-150" dirty="0">
                          <a:latin typeface="Arial"/>
                          <a:cs typeface="Arial"/>
                        </a:rPr>
                        <a:t>HTTP</a:t>
                      </a:r>
                      <a:r>
                        <a:rPr sz="3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225" dirty="0">
                          <a:latin typeface="Arial"/>
                          <a:cs typeface="Arial"/>
                        </a:rPr>
                        <a:t>data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-204" dirty="0">
                          <a:latin typeface="Arial"/>
                          <a:cs typeface="Arial"/>
                        </a:rPr>
                        <a:t>Eth</a:t>
                      </a:r>
                      <a:r>
                        <a:rPr sz="3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160" dirty="0">
                          <a:latin typeface="Arial"/>
                          <a:cs typeface="Arial"/>
                        </a:rPr>
                        <a:t>trlr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587500" y="5588000"/>
            <a:ext cx="95332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1265" algn="l"/>
                <a:tab pos="2590165" algn="l"/>
                <a:tab pos="4279265" algn="l"/>
                <a:tab pos="6590665" algn="l"/>
                <a:tab pos="8952865" algn="l"/>
              </a:tabLst>
            </a:pPr>
            <a:r>
              <a:rPr sz="4200" spc="-305" dirty="0">
                <a:latin typeface="Arial"/>
                <a:cs typeface="Arial"/>
              </a:rPr>
              <a:t>22B	20B	20B	</a:t>
            </a:r>
            <a:r>
              <a:rPr sz="4200" spc="-290" dirty="0">
                <a:latin typeface="Arial"/>
                <a:cs typeface="Arial"/>
              </a:rPr>
              <a:t>269B	</a:t>
            </a:r>
            <a:r>
              <a:rPr sz="4200" spc="-280" dirty="0">
                <a:latin typeface="Arial"/>
                <a:cs typeface="Arial"/>
              </a:rPr>
              <a:t>3812B	</a:t>
            </a:r>
            <a:r>
              <a:rPr sz="4200" spc="-340" dirty="0">
                <a:latin typeface="Arial"/>
                <a:cs typeface="Arial"/>
              </a:rPr>
              <a:t>4B</a:t>
            </a:r>
            <a:endParaRPr sz="4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46964" y="6851001"/>
            <a:ext cx="6511290" cy="1981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1905" algn="ctr">
              <a:lnSpc>
                <a:spcPts val="4970"/>
              </a:lnSpc>
              <a:spcBef>
                <a:spcPts val="155"/>
              </a:spcBef>
            </a:pPr>
            <a:r>
              <a:rPr sz="4200" spc="-210" dirty="0">
                <a:latin typeface="Arial"/>
                <a:cs typeface="Arial"/>
              </a:rPr>
              <a:t>Total: </a:t>
            </a:r>
            <a:r>
              <a:rPr sz="4200" spc="-240" dirty="0">
                <a:latin typeface="Arial"/>
                <a:cs typeface="Arial"/>
              </a:rPr>
              <a:t>4,117</a:t>
            </a:r>
            <a:r>
              <a:rPr sz="4200" spc="-235" dirty="0">
                <a:latin typeface="Arial"/>
                <a:cs typeface="Arial"/>
              </a:rPr>
              <a:t> </a:t>
            </a:r>
            <a:r>
              <a:rPr sz="4200" spc="-225" dirty="0">
                <a:latin typeface="Arial"/>
                <a:cs typeface="Arial"/>
              </a:rPr>
              <a:t>bytes</a:t>
            </a:r>
            <a:endParaRPr sz="4200">
              <a:latin typeface="Arial"/>
              <a:cs typeface="Arial"/>
            </a:endParaRPr>
          </a:p>
          <a:p>
            <a:pPr marL="12065" algn="ctr">
              <a:lnSpc>
                <a:spcPts val="4900"/>
              </a:lnSpc>
            </a:pPr>
            <a:r>
              <a:rPr sz="4200" spc="-80" dirty="0">
                <a:latin typeface="Arial"/>
                <a:cs typeface="Arial"/>
              </a:rPr>
              <a:t>Non-content: </a:t>
            </a:r>
            <a:r>
              <a:rPr sz="4200" spc="-240" dirty="0">
                <a:latin typeface="Arial"/>
                <a:cs typeface="Arial"/>
              </a:rPr>
              <a:t>335 </a:t>
            </a:r>
            <a:r>
              <a:rPr sz="4200" spc="-225" dirty="0">
                <a:latin typeface="Arial"/>
                <a:cs typeface="Arial"/>
              </a:rPr>
              <a:t>bytes</a:t>
            </a:r>
            <a:r>
              <a:rPr sz="4200" spc="-125" dirty="0">
                <a:latin typeface="Arial"/>
                <a:cs typeface="Arial"/>
              </a:rPr>
              <a:t> </a:t>
            </a:r>
            <a:r>
              <a:rPr sz="4200" spc="-310" dirty="0">
                <a:latin typeface="Arial"/>
                <a:cs typeface="Arial"/>
              </a:rPr>
              <a:t>(8%)</a:t>
            </a:r>
            <a:endParaRPr sz="4200">
              <a:latin typeface="Arial"/>
              <a:cs typeface="Arial"/>
            </a:endParaRPr>
          </a:p>
          <a:p>
            <a:pPr marR="5080" algn="ctr">
              <a:lnSpc>
                <a:spcPts val="4970"/>
              </a:lnSpc>
            </a:pPr>
            <a:r>
              <a:rPr sz="4200" spc="-85" dirty="0">
                <a:latin typeface="Arial"/>
                <a:cs typeface="Arial"/>
              </a:rPr>
              <a:t>Content: </a:t>
            </a:r>
            <a:r>
              <a:rPr sz="4200" spc="-240" dirty="0">
                <a:latin typeface="Arial"/>
                <a:cs typeface="Arial"/>
              </a:rPr>
              <a:t>3,812 </a:t>
            </a:r>
            <a:r>
              <a:rPr sz="4200" spc="-225" dirty="0">
                <a:latin typeface="Arial"/>
                <a:cs typeface="Arial"/>
              </a:rPr>
              <a:t>bytes</a:t>
            </a:r>
            <a:r>
              <a:rPr sz="4200" spc="-135" dirty="0">
                <a:latin typeface="Arial"/>
                <a:cs typeface="Arial"/>
              </a:rPr>
              <a:t> </a:t>
            </a:r>
            <a:r>
              <a:rPr sz="4200" spc="-295" dirty="0">
                <a:latin typeface="Arial"/>
                <a:cs typeface="Arial"/>
              </a:rPr>
              <a:t>(92%)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19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4100" y="355600"/>
            <a:ext cx="58127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A </a:t>
            </a:r>
            <a:r>
              <a:rPr spc="-500" dirty="0"/>
              <a:t>Packet</a:t>
            </a:r>
            <a:r>
              <a:rPr spc="-540" dirty="0"/>
              <a:t> </a:t>
            </a:r>
            <a:r>
              <a:rPr spc="-475" dirty="0"/>
              <a:t>(cont.)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19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4100" y="355600"/>
            <a:ext cx="58127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A </a:t>
            </a:r>
            <a:r>
              <a:rPr spc="-500" dirty="0"/>
              <a:t>Packet</a:t>
            </a:r>
            <a:r>
              <a:rPr spc="-540" dirty="0"/>
              <a:t> </a:t>
            </a:r>
            <a:r>
              <a:rPr spc="-47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7400" y="3225800"/>
            <a:ext cx="9205595" cy="20955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96900" marR="17780" indent="-571500">
              <a:lnSpc>
                <a:spcPts val="4400"/>
              </a:lnSpc>
              <a:spcBef>
                <a:spcPts val="380"/>
              </a:spcBef>
              <a:buSzPct val="171052"/>
              <a:buChar char="•"/>
              <a:tabLst>
                <a:tab pos="596900" algn="l"/>
                <a:tab pos="6461125" algn="l"/>
                <a:tab pos="7319009" algn="l"/>
              </a:tabLst>
            </a:pPr>
            <a:r>
              <a:rPr sz="3800" spc="-600" dirty="0">
                <a:latin typeface="Arial"/>
                <a:cs typeface="Arial"/>
              </a:rPr>
              <a:t>P</a:t>
            </a:r>
            <a:r>
              <a:rPr sz="3800" spc="140" dirty="0">
                <a:latin typeface="Arial"/>
                <a:cs typeface="Arial"/>
              </a:rPr>
              <a:t>r</a:t>
            </a:r>
            <a:r>
              <a:rPr sz="3800" spc="-20" dirty="0">
                <a:latin typeface="Arial"/>
                <a:cs typeface="Arial"/>
              </a:rPr>
              <a:t>o</a:t>
            </a:r>
            <a:r>
              <a:rPr sz="3800" spc="-114" dirty="0">
                <a:latin typeface="Arial"/>
                <a:cs typeface="Arial"/>
              </a:rPr>
              <a:t>bl</a:t>
            </a:r>
            <a:r>
              <a:rPr sz="3800" spc="-254" dirty="0">
                <a:latin typeface="Arial"/>
                <a:cs typeface="Arial"/>
              </a:rPr>
              <a:t>em:</a:t>
            </a:r>
            <a:r>
              <a:rPr sz="3800" spc="-380" dirty="0">
                <a:latin typeface="Arial"/>
                <a:cs typeface="Arial"/>
              </a:rPr>
              <a:t> </a:t>
            </a:r>
            <a:r>
              <a:rPr sz="3800" spc="-245" dirty="0">
                <a:latin typeface="Arial"/>
                <a:cs typeface="Arial"/>
              </a:rPr>
              <a:t>m</a:t>
            </a:r>
            <a:r>
              <a:rPr sz="3800" spc="-495" dirty="0">
                <a:latin typeface="Arial"/>
                <a:cs typeface="Arial"/>
              </a:rPr>
              <a:t>a</a:t>
            </a:r>
            <a:r>
              <a:rPr sz="3800" dirty="0">
                <a:latin typeface="Arial"/>
                <a:cs typeface="Arial"/>
              </a:rPr>
              <a:t>x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85" dirty="0">
                <a:latin typeface="Arial"/>
                <a:cs typeface="Arial"/>
              </a:rPr>
              <a:t>ethernet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95" dirty="0">
                <a:latin typeface="Arial"/>
                <a:cs typeface="Arial"/>
              </a:rPr>
              <a:t>fr</a:t>
            </a:r>
            <a:r>
              <a:rPr sz="3800" spc="-180" dirty="0">
                <a:latin typeface="Arial"/>
                <a:cs typeface="Arial"/>
              </a:rPr>
              <a:t>a</a:t>
            </a:r>
            <a:r>
              <a:rPr sz="3800" spc="-265" dirty="0">
                <a:latin typeface="Arial"/>
                <a:cs typeface="Arial"/>
              </a:rPr>
              <a:t>me</a:t>
            </a:r>
            <a:r>
              <a:rPr sz="3800" dirty="0">
                <a:latin typeface="Arial"/>
                <a:cs typeface="Arial"/>
              </a:rPr>
              <a:t>	</a:t>
            </a:r>
            <a:r>
              <a:rPr sz="3800" spc="-440" dirty="0">
                <a:latin typeface="Arial"/>
                <a:cs typeface="Arial"/>
              </a:rPr>
              <a:t>s</a:t>
            </a:r>
            <a:r>
              <a:rPr sz="3800" spc="-20" dirty="0">
                <a:latin typeface="Arial"/>
                <a:cs typeface="Arial"/>
              </a:rPr>
              <a:t>i</a:t>
            </a:r>
            <a:r>
              <a:rPr sz="3800" spc="-305" dirty="0">
                <a:latin typeface="Arial"/>
                <a:cs typeface="Arial"/>
              </a:rPr>
              <a:t>ze</a:t>
            </a:r>
            <a:r>
              <a:rPr sz="3800" dirty="0">
                <a:latin typeface="Arial"/>
                <a:cs typeface="Arial"/>
              </a:rPr>
              <a:t>	</a:t>
            </a:r>
            <a:r>
              <a:rPr sz="3800" spc="-45" dirty="0">
                <a:latin typeface="Arial"/>
                <a:cs typeface="Arial"/>
              </a:rPr>
              <a:t>(</a:t>
            </a:r>
            <a:r>
              <a:rPr sz="3800" spc="-20" dirty="0">
                <a:latin typeface="Arial"/>
                <a:cs typeface="Arial"/>
              </a:rPr>
              <a:t>i</a:t>
            </a:r>
            <a:r>
              <a:rPr sz="3800" spc="-155" dirty="0">
                <a:latin typeface="Arial"/>
                <a:cs typeface="Arial"/>
              </a:rPr>
              <a:t>ncl</a:t>
            </a:r>
            <a:r>
              <a:rPr sz="3800" spc="-195" dirty="0">
                <a:latin typeface="Arial"/>
                <a:cs typeface="Arial"/>
              </a:rPr>
              <a:t>u</a:t>
            </a:r>
            <a:r>
              <a:rPr sz="3800" spc="-200" dirty="0">
                <a:latin typeface="Arial"/>
                <a:cs typeface="Arial"/>
              </a:rPr>
              <a:t>d</a:t>
            </a:r>
            <a:r>
              <a:rPr sz="3800" spc="-20" dirty="0">
                <a:latin typeface="Arial"/>
                <a:cs typeface="Arial"/>
              </a:rPr>
              <a:t>i</a:t>
            </a:r>
            <a:r>
              <a:rPr sz="3800" spc="-265" dirty="0">
                <a:latin typeface="Arial"/>
                <a:cs typeface="Arial"/>
              </a:rPr>
              <a:t>ng  </a:t>
            </a:r>
            <a:r>
              <a:rPr sz="3800" spc="-155" dirty="0">
                <a:latin typeface="Arial"/>
                <a:cs typeface="Arial"/>
              </a:rPr>
              <a:t>everything):</a:t>
            </a:r>
            <a:endParaRPr sz="3800">
              <a:latin typeface="Arial"/>
              <a:cs typeface="Arial"/>
            </a:endParaRPr>
          </a:p>
          <a:p>
            <a:pPr marL="1041400" lvl="1" indent="-571500">
              <a:lnSpc>
                <a:spcPct val="100000"/>
              </a:lnSpc>
              <a:spcBef>
                <a:spcPts val="2120"/>
              </a:spcBef>
              <a:buSzPct val="171052"/>
              <a:buChar char="•"/>
              <a:tabLst>
                <a:tab pos="1041400" algn="l"/>
              </a:tabLst>
            </a:pPr>
            <a:r>
              <a:rPr sz="3800" spc="-215" dirty="0">
                <a:latin typeface="Arial"/>
                <a:cs typeface="Arial"/>
              </a:rPr>
              <a:t>1518</a:t>
            </a:r>
            <a:r>
              <a:rPr sz="3800" spc="-10" dirty="0">
                <a:latin typeface="Arial"/>
                <a:cs typeface="Arial"/>
              </a:rPr>
              <a:t> </a:t>
            </a:r>
            <a:r>
              <a:rPr sz="3800" spc="-204" dirty="0">
                <a:latin typeface="Arial"/>
                <a:cs typeface="Arial"/>
              </a:rPr>
              <a:t>bytes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19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4100" y="355600"/>
            <a:ext cx="58127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A </a:t>
            </a:r>
            <a:r>
              <a:rPr spc="-500" dirty="0"/>
              <a:t>Packet</a:t>
            </a:r>
            <a:r>
              <a:rPr spc="-540" dirty="0"/>
              <a:t> </a:t>
            </a:r>
            <a:r>
              <a:rPr spc="-47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2000" y="3225800"/>
            <a:ext cx="9620885" cy="40081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22300" marR="407670" indent="-571500">
              <a:lnSpc>
                <a:spcPts val="4400"/>
              </a:lnSpc>
              <a:spcBef>
                <a:spcPts val="380"/>
              </a:spcBef>
              <a:buSzPct val="171052"/>
              <a:buChar char="•"/>
              <a:tabLst>
                <a:tab pos="622300" algn="l"/>
                <a:tab pos="6486525" algn="l"/>
                <a:tab pos="7344409" algn="l"/>
              </a:tabLst>
            </a:pPr>
            <a:r>
              <a:rPr sz="3800" spc="-600" dirty="0">
                <a:latin typeface="Arial"/>
                <a:cs typeface="Arial"/>
              </a:rPr>
              <a:t>P</a:t>
            </a:r>
            <a:r>
              <a:rPr sz="3800" spc="140" dirty="0">
                <a:latin typeface="Arial"/>
                <a:cs typeface="Arial"/>
              </a:rPr>
              <a:t>r</a:t>
            </a:r>
            <a:r>
              <a:rPr sz="3800" spc="-20" dirty="0">
                <a:latin typeface="Arial"/>
                <a:cs typeface="Arial"/>
              </a:rPr>
              <a:t>o</a:t>
            </a:r>
            <a:r>
              <a:rPr sz="3800" spc="-114" dirty="0">
                <a:latin typeface="Arial"/>
                <a:cs typeface="Arial"/>
              </a:rPr>
              <a:t>bl</a:t>
            </a:r>
            <a:r>
              <a:rPr sz="3800" spc="-254" dirty="0">
                <a:latin typeface="Arial"/>
                <a:cs typeface="Arial"/>
              </a:rPr>
              <a:t>em:</a:t>
            </a:r>
            <a:r>
              <a:rPr sz="3800" spc="-380" dirty="0">
                <a:latin typeface="Arial"/>
                <a:cs typeface="Arial"/>
              </a:rPr>
              <a:t> </a:t>
            </a:r>
            <a:r>
              <a:rPr sz="3800" spc="-245" dirty="0">
                <a:latin typeface="Arial"/>
                <a:cs typeface="Arial"/>
              </a:rPr>
              <a:t>m</a:t>
            </a:r>
            <a:r>
              <a:rPr sz="3800" spc="-495" dirty="0">
                <a:latin typeface="Arial"/>
                <a:cs typeface="Arial"/>
              </a:rPr>
              <a:t>a</a:t>
            </a:r>
            <a:r>
              <a:rPr sz="3800" dirty="0">
                <a:latin typeface="Arial"/>
                <a:cs typeface="Arial"/>
              </a:rPr>
              <a:t>x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85" dirty="0">
                <a:latin typeface="Arial"/>
                <a:cs typeface="Arial"/>
              </a:rPr>
              <a:t>ethernet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95" dirty="0">
                <a:latin typeface="Arial"/>
                <a:cs typeface="Arial"/>
              </a:rPr>
              <a:t>fr</a:t>
            </a:r>
            <a:r>
              <a:rPr sz="3800" spc="-180" dirty="0">
                <a:latin typeface="Arial"/>
                <a:cs typeface="Arial"/>
              </a:rPr>
              <a:t>a</a:t>
            </a:r>
            <a:r>
              <a:rPr sz="3800" spc="-265" dirty="0">
                <a:latin typeface="Arial"/>
                <a:cs typeface="Arial"/>
              </a:rPr>
              <a:t>me</a:t>
            </a:r>
            <a:r>
              <a:rPr sz="3800" dirty="0">
                <a:latin typeface="Arial"/>
                <a:cs typeface="Arial"/>
              </a:rPr>
              <a:t>	</a:t>
            </a:r>
            <a:r>
              <a:rPr sz="3800" spc="-440" dirty="0">
                <a:latin typeface="Arial"/>
                <a:cs typeface="Arial"/>
              </a:rPr>
              <a:t>s</a:t>
            </a:r>
            <a:r>
              <a:rPr sz="3800" spc="-20" dirty="0">
                <a:latin typeface="Arial"/>
                <a:cs typeface="Arial"/>
              </a:rPr>
              <a:t>i</a:t>
            </a:r>
            <a:r>
              <a:rPr sz="3800" spc="-305" dirty="0">
                <a:latin typeface="Arial"/>
                <a:cs typeface="Arial"/>
              </a:rPr>
              <a:t>ze</a:t>
            </a:r>
            <a:r>
              <a:rPr sz="3800" dirty="0">
                <a:latin typeface="Arial"/>
                <a:cs typeface="Arial"/>
              </a:rPr>
              <a:t>	</a:t>
            </a:r>
            <a:r>
              <a:rPr sz="3800" spc="-45" dirty="0">
                <a:latin typeface="Arial"/>
                <a:cs typeface="Arial"/>
              </a:rPr>
              <a:t>(</a:t>
            </a:r>
            <a:r>
              <a:rPr sz="3800" spc="-20" dirty="0">
                <a:latin typeface="Arial"/>
                <a:cs typeface="Arial"/>
              </a:rPr>
              <a:t>i</a:t>
            </a:r>
            <a:r>
              <a:rPr sz="3800" spc="-155" dirty="0">
                <a:latin typeface="Arial"/>
                <a:cs typeface="Arial"/>
              </a:rPr>
              <a:t>ncl</a:t>
            </a:r>
            <a:r>
              <a:rPr sz="3800" spc="-195" dirty="0">
                <a:latin typeface="Arial"/>
                <a:cs typeface="Arial"/>
              </a:rPr>
              <a:t>u</a:t>
            </a:r>
            <a:r>
              <a:rPr sz="3800" spc="-200" dirty="0">
                <a:latin typeface="Arial"/>
                <a:cs typeface="Arial"/>
              </a:rPr>
              <a:t>d</a:t>
            </a:r>
            <a:r>
              <a:rPr sz="3800" spc="-20" dirty="0">
                <a:latin typeface="Arial"/>
                <a:cs typeface="Arial"/>
              </a:rPr>
              <a:t>i</a:t>
            </a:r>
            <a:r>
              <a:rPr sz="3800" spc="-265" dirty="0">
                <a:latin typeface="Arial"/>
                <a:cs typeface="Arial"/>
              </a:rPr>
              <a:t>ng  </a:t>
            </a:r>
            <a:r>
              <a:rPr sz="3800" spc="-155" dirty="0">
                <a:latin typeface="Arial"/>
                <a:cs typeface="Arial"/>
              </a:rPr>
              <a:t>everything):</a:t>
            </a:r>
            <a:endParaRPr sz="3800">
              <a:latin typeface="Arial"/>
              <a:cs typeface="Arial"/>
            </a:endParaRPr>
          </a:p>
          <a:p>
            <a:pPr marL="1066800" lvl="1" indent="-571500">
              <a:lnSpc>
                <a:spcPct val="100000"/>
              </a:lnSpc>
              <a:spcBef>
                <a:spcPts val="2120"/>
              </a:spcBef>
              <a:buSzPct val="171052"/>
              <a:buChar char="•"/>
              <a:tabLst>
                <a:tab pos="1066800" algn="l"/>
              </a:tabLst>
            </a:pPr>
            <a:r>
              <a:rPr sz="3800" spc="-215" dirty="0">
                <a:latin typeface="Arial"/>
                <a:cs typeface="Arial"/>
              </a:rPr>
              <a:t>1518</a:t>
            </a:r>
            <a:r>
              <a:rPr sz="3800" spc="-10" dirty="0">
                <a:latin typeface="Arial"/>
                <a:cs typeface="Arial"/>
              </a:rPr>
              <a:t> </a:t>
            </a:r>
            <a:r>
              <a:rPr sz="3800" spc="-204" dirty="0">
                <a:latin typeface="Arial"/>
                <a:cs typeface="Arial"/>
              </a:rPr>
              <a:t>bytes</a:t>
            </a:r>
            <a:endParaRPr sz="3800">
              <a:latin typeface="Arial"/>
              <a:cs typeface="Arial"/>
            </a:endParaRPr>
          </a:p>
          <a:p>
            <a:pPr marL="1066800" marR="17780" lvl="1" indent="-571500">
              <a:lnSpc>
                <a:spcPts val="4400"/>
              </a:lnSpc>
              <a:spcBef>
                <a:spcPts val="2520"/>
              </a:spcBef>
              <a:buSzPct val="171052"/>
              <a:buChar char="•"/>
              <a:tabLst>
                <a:tab pos="1066800" algn="l"/>
              </a:tabLst>
            </a:pPr>
            <a:r>
              <a:rPr sz="3800" spc="-265" dirty="0">
                <a:latin typeface="Arial"/>
                <a:cs typeface="Arial"/>
              </a:rPr>
              <a:t>so, </a:t>
            </a:r>
            <a:r>
              <a:rPr sz="3800" spc="-220" dirty="0">
                <a:latin typeface="Arial"/>
                <a:cs typeface="Arial"/>
              </a:rPr>
              <a:t>4,081 </a:t>
            </a:r>
            <a:r>
              <a:rPr sz="3800" spc="-204" dirty="0">
                <a:latin typeface="Arial"/>
                <a:cs typeface="Arial"/>
              </a:rPr>
              <a:t>bytes </a:t>
            </a:r>
            <a:r>
              <a:rPr sz="3800" spc="-65" dirty="0">
                <a:latin typeface="Arial"/>
                <a:cs typeface="Arial"/>
              </a:rPr>
              <a:t>of </a:t>
            </a:r>
            <a:r>
              <a:rPr sz="3800" spc="-160" dirty="0">
                <a:latin typeface="Arial"/>
                <a:cs typeface="Arial"/>
              </a:rPr>
              <a:t>HTTP </a:t>
            </a:r>
            <a:r>
              <a:rPr sz="3800" spc="-225" dirty="0">
                <a:latin typeface="Arial"/>
                <a:cs typeface="Arial"/>
              </a:rPr>
              <a:t>response </a:t>
            </a:r>
            <a:r>
              <a:rPr sz="3800" spc="-210" dirty="0">
                <a:latin typeface="Arial"/>
                <a:cs typeface="Arial"/>
              </a:rPr>
              <a:t>header  </a:t>
            </a:r>
            <a:r>
              <a:rPr sz="3800" spc="-190" dirty="0">
                <a:latin typeface="Arial"/>
                <a:cs typeface="Arial"/>
              </a:rPr>
              <a:t>(269B) </a:t>
            </a:r>
            <a:r>
              <a:rPr sz="3800" spc="-295" dirty="0">
                <a:latin typeface="Arial"/>
                <a:cs typeface="Arial"/>
              </a:rPr>
              <a:t>and </a:t>
            </a:r>
            <a:r>
              <a:rPr sz="3800" spc="-80" dirty="0">
                <a:latin typeface="Arial"/>
                <a:cs typeface="Arial"/>
              </a:rPr>
              <a:t>content </a:t>
            </a:r>
            <a:r>
              <a:rPr sz="3800" spc="-195" dirty="0">
                <a:latin typeface="Arial"/>
                <a:cs typeface="Arial"/>
              </a:rPr>
              <a:t>(3,812B) </a:t>
            </a:r>
            <a:r>
              <a:rPr sz="3800" spc="-15" dirty="0">
                <a:latin typeface="Arial"/>
                <a:cs typeface="Arial"/>
              </a:rPr>
              <a:t>will </a:t>
            </a:r>
            <a:r>
              <a:rPr sz="3800" spc="-10" dirty="0">
                <a:latin typeface="Arial"/>
                <a:cs typeface="Arial"/>
              </a:rPr>
              <a:t>not </a:t>
            </a:r>
            <a:r>
              <a:rPr sz="3800" spc="65" dirty="0">
                <a:latin typeface="Arial"/>
                <a:cs typeface="Arial"/>
              </a:rPr>
              <a:t>fit </a:t>
            </a:r>
            <a:r>
              <a:rPr sz="3800" spc="-114" dirty="0">
                <a:latin typeface="Arial"/>
                <a:cs typeface="Arial"/>
              </a:rPr>
              <a:t>in </a:t>
            </a:r>
            <a:r>
              <a:rPr sz="3800" spc="-495" dirty="0">
                <a:latin typeface="Arial"/>
                <a:cs typeface="Arial"/>
              </a:rPr>
              <a:t>a  </a:t>
            </a:r>
            <a:r>
              <a:rPr sz="3800" spc="-250" dirty="0">
                <a:latin typeface="Arial"/>
                <a:cs typeface="Arial"/>
              </a:rPr>
              <a:t>single</a:t>
            </a:r>
            <a:r>
              <a:rPr sz="3800" spc="-10" dirty="0">
                <a:latin typeface="Arial"/>
                <a:cs typeface="Arial"/>
              </a:rPr>
              <a:t> </a:t>
            </a:r>
            <a:r>
              <a:rPr sz="3800" spc="-204" dirty="0">
                <a:latin typeface="Arial"/>
                <a:cs typeface="Arial"/>
              </a:rPr>
              <a:t>packet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4100" y="317500"/>
            <a:ext cx="58127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A </a:t>
            </a:r>
            <a:r>
              <a:rPr spc="-500" dirty="0"/>
              <a:t>Packet</a:t>
            </a:r>
            <a:r>
              <a:rPr spc="-540" dirty="0"/>
              <a:t> </a:t>
            </a:r>
            <a:r>
              <a:rPr spc="-475" dirty="0"/>
              <a:t>(cont.)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58900" y="2209800"/>
          <a:ext cx="10299700" cy="78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8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0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9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68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3556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spc="-204" dirty="0">
                          <a:latin typeface="Arial"/>
                          <a:cs typeface="Arial"/>
                        </a:rPr>
                        <a:t>Eth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433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433FF"/>
                      </a:solidFill>
                      <a:prstDash val="solid"/>
                    </a:lnT>
                    <a:lnB w="28575">
                      <a:solidFill>
                        <a:srgbClr val="0433FF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spc="-335" dirty="0">
                          <a:latin typeface="Arial"/>
                          <a:cs typeface="Arial"/>
                        </a:rPr>
                        <a:t>IP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433FF"/>
                      </a:solidFill>
                      <a:prstDash val="solid"/>
                    </a:lnT>
                    <a:lnB w="28575">
                      <a:solidFill>
                        <a:srgbClr val="0433FF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3721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spc="-215" dirty="0">
                          <a:latin typeface="Arial"/>
                          <a:cs typeface="Arial"/>
                        </a:rPr>
                        <a:t>TCP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433FF"/>
                      </a:solidFill>
                      <a:prstDash val="solid"/>
                    </a:lnR>
                    <a:lnT w="28575">
                      <a:solidFill>
                        <a:srgbClr val="0433FF"/>
                      </a:solidFill>
                      <a:prstDash val="solid"/>
                    </a:lnT>
                    <a:lnB w="28575">
                      <a:solidFill>
                        <a:srgbClr val="0433FF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-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HTTP</a:t>
                      </a:r>
                      <a:r>
                        <a:rPr sz="36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hdr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 cap="flat" cmpd="sng" algn="ctr">
                      <a:solidFill>
                        <a:srgbClr val="04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433FF"/>
                    </a:solidFill>
                  </a:tcPr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-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HTTP</a:t>
                      </a:r>
                      <a:r>
                        <a:rPr sz="36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2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0433FF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-204" dirty="0">
                          <a:latin typeface="Arial"/>
                          <a:cs typeface="Arial"/>
                        </a:rPr>
                        <a:t>Eth</a:t>
                      </a:r>
                      <a:r>
                        <a:rPr sz="3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160" dirty="0">
                          <a:latin typeface="Arial"/>
                          <a:cs typeface="Arial"/>
                        </a:rPr>
                        <a:t>trlr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433FF"/>
                      </a:solidFill>
                      <a:prstDash val="solid"/>
                    </a:lnR>
                    <a:lnT w="28575">
                      <a:solidFill>
                        <a:srgbClr val="0433FF"/>
                      </a:solidFill>
                      <a:prstDash val="solid"/>
                    </a:lnT>
                    <a:lnB w="28575">
                      <a:solidFill>
                        <a:srgbClr val="0433FF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625600" y="3200400"/>
            <a:ext cx="20529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5865" algn="l"/>
              </a:tabLst>
            </a:pPr>
            <a:r>
              <a:rPr sz="4200" spc="-305" dirty="0">
                <a:latin typeface="Arial"/>
                <a:cs typeface="Arial"/>
              </a:rPr>
              <a:t>22B	20B</a:t>
            </a:r>
            <a:endParaRPr sz="4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15600" y="3200400"/>
            <a:ext cx="5924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40" dirty="0">
                <a:latin typeface="Arial"/>
                <a:cs typeface="Arial"/>
              </a:rPr>
              <a:t>4B</a:t>
            </a:r>
            <a:endParaRPr sz="4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03700" y="3200400"/>
            <a:ext cx="51390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51964" algn="l"/>
                <a:tab pos="3758565" algn="l"/>
              </a:tabLst>
            </a:pPr>
            <a:r>
              <a:rPr sz="4200" spc="-305" dirty="0">
                <a:latin typeface="Arial"/>
                <a:cs typeface="Arial"/>
              </a:rPr>
              <a:t>20B	</a:t>
            </a:r>
            <a:r>
              <a:rPr sz="4200" spc="-290" dirty="0">
                <a:latin typeface="Arial"/>
                <a:cs typeface="Arial"/>
              </a:rPr>
              <a:t>269B	</a:t>
            </a:r>
            <a:r>
              <a:rPr sz="4200" spc="-280" dirty="0">
                <a:latin typeface="Arial"/>
                <a:cs typeface="Arial"/>
              </a:rPr>
              <a:t>3812B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4100" y="317500"/>
            <a:ext cx="58127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A </a:t>
            </a:r>
            <a:r>
              <a:rPr spc="-500" dirty="0"/>
              <a:t>Packet</a:t>
            </a:r>
            <a:r>
              <a:rPr spc="-540" dirty="0"/>
              <a:t> </a:t>
            </a:r>
            <a:r>
              <a:rPr spc="-475" dirty="0"/>
              <a:t>(cont.)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58900" y="2209800"/>
          <a:ext cx="10299700" cy="78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8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0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9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68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3556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spc="-204" dirty="0">
                          <a:latin typeface="Arial"/>
                          <a:cs typeface="Arial"/>
                        </a:rPr>
                        <a:t>Eth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433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433FF"/>
                      </a:solidFill>
                      <a:prstDash val="solid"/>
                    </a:lnT>
                    <a:lnB w="28575">
                      <a:solidFill>
                        <a:srgbClr val="0433FF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spc="-335" dirty="0">
                          <a:latin typeface="Arial"/>
                          <a:cs typeface="Arial"/>
                        </a:rPr>
                        <a:t>IP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433FF"/>
                      </a:solidFill>
                      <a:prstDash val="solid"/>
                    </a:lnT>
                    <a:lnB w="28575">
                      <a:solidFill>
                        <a:srgbClr val="0433FF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3721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spc="-215" dirty="0">
                          <a:latin typeface="Arial"/>
                          <a:cs typeface="Arial"/>
                        </a:rPr>
                        <a:t>TCP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433FF"/>
                      </a:solidFill>
                      <a:prstDash val="solid"/>
                    </a:lnR>
                    <a:lnT w="28575">
                      <a:solidFill>
                        <a:srgbClr val="0433FF"/>
                      </a:solidFill>
                      <a:prstDash val="solid"/>
                    </a:lnT>
                    <a:lnB w="28575">
                      <a:solidFill>
                        <a:srgbClr val="0433FF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-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HTTP</a:t>
                      </a:r>
                      <a:r>
                        <a:rPr sz="36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hdr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 cap="flat" cmpd="sng" algn="ctr">
                      <a:solidFill>
                        <a:srgbClr val="04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433FF"/>
                    </a:solidFill>
                  </a:tcPr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-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HTTP</a:t>
                      </a:r>
                      <a:r>
                        <a:rPr sz="36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2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0433FF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-204" dirty="0">
                          <a:latin typeface="Arial"/>
                          <a:cs typeface="Arial"/>
                        </a:rPr>
                        <a:t>Eth</a:t>
                      </a:r>
                      <a:r>
                        <a:rPr sz="3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160" dirty="0">
                          <a:latin typeface="Arial"/>
                          <a:cs typeface="Arial"/>
                        </a:rPr>
                        <a:t>trlr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433FF"/>
                      </a:solidFill>
                      <a:prstDash val="solid"/>
                    </a:lnR>
                    <a:lnT w="28575">
                      <a:solidFill>
                        <a:srgbClr val="0433FF"/>
                      </a:solidFill>
                      <a:prstDash val="solid"/>
                    </a:lnT>
                    <a:lnB w="28575">
                      <a:solidFill>
                        <a:srgbClr val="0433FF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515600" y="3200400"/>
            <a:ext cx="5924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40" dirty="0">
                <a:latin typeface="Arial"/>
                <a:cs typeface="Arial"/>
              </a:rPr>
              <a:t>4B</a:t>
            </a:r>
            <a:endParaRPr sz="4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5600" y="3200400"/>
            <a:ext cx="7717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5865" algn="l"/>
                <a:tab pos="2590165" algn="l"/>
                <a:tab pos="4330065" algn="l"/>
                <a:tab pos="6336665" algn="l"/>
              </a:tabLst>
            </a:pPr>
            <a:r>
              <a:rPr sz="4200" spc="-305" dirty="0">
                <a:latin typeface="Arial"/>
                <a:cs typeface="Arial"/>
              </a:rPr>
              <a:t>22B	20B	20B	</a:t>
            </a:r>
            <a:r>
              <a:rPr sz="4200" spc="-290" dirty="0">
                <a:latin typeface="Arial"/>
                <a:cs typeface="Arial"/>
              </a:rPr>
              <a:t>269B	</a:t>
            </a:r>
            <a:r>
              <a:rPr sz="4200" spc="-280" dirty="0">
                <a:latin typeface="Arial"/>
                <a:cs typeface="Arial"/>
              </a:rPr>
              <a:t>3812B</a:t>
            </a:r>
            <a:endParaRPr sz="4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16070" y="4491314"/>
            <a:ext cx="6572884" cy="1346200"/>
          </a:xfrm>
          <a:prstGeom prst="rect">
            <a:avLst/>
          </a:prstGeom>
          <a:solidFill>
            <a:srgbClr val="FFFB00"/>
          </a:solidFill>
        </p:spPr>
        <p:txBody>
          <a:bodyPr vert="horz" wrap="square" lIns="0" tIns="17145" rIns="0" bIns="0" rtlCol="0">
            <a:spAutoFit/>
          </a:bodyPr>
          <a:lstStyle/>
          <a:p>
            <a:pPr marR="3175" algn="ctr">
              <a:lnSpc>
                <a:spcPts val="4970"/>
              </a:lnSpc>
              <a:spcBef>
                <a:spcPts val="135"/>
              </a:spcBef>
            </a:pPr>
            <a:r>
              <a:rPr sz="4200" spc="-260" dirty="0">
                <a:latin typeface="Arial"/>
                <a:cs typeface="Arial"/>
              </a:rPr>
              <a:t>Per-packet</a:t>
            </a:r>
            <a:r>
              <a:rPr sz="4200" spc="-15" dirty="0">
                <a:latin typeface="Arial"/>
                <a:cs typeface="Arial"/>
              </a:rPr>
              <a:t> </a:t>
            </a:r>
            <a:r>
              <a:rPr sz="4200" spc="-204" dirty="0">
                <a:latin typeface="Arial"/>
                <a:cs typeface="Arial"/>
              </a:rPr>
              <a:t>costs</a:t>
            </a:r>
            <a:endParaRPr sz="4200">
              <a:latin typeface="Arial"/>
              <a:cs typeface="Arial"/>
            </a:endParaRPr>
          </a:p>
          <a:p>
            <a:pPr marL="6350" algn="ctr">
              <a:lnSpc>
                <a:spcPts val="4970"/>
              </a:lnSpc>
              <a:tabLst>
                <a:tab pos="1319530" algn="l"/>
                <a:tab pos="2461260" algn="l"/>
                <a:tab pos="3602354" algn="l"/>
                <a:tab pos="4476750" algn="l"/>
              </a:tabLst>
            </a:pPr>
            <a:r>
              <a:rPr sz="4200" spc="-175" dirty="0">
                <a:latin typeface="Arial"/>
                <a:cs typeface="Arial"/>
              </a:rPr>
              <a:t>(22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+	</a:t>
            </a:r>
            <a:r>
              <a:rPr sz="4200" spc="-240" dirty="0">
                <a:latin typeface="Arial"/>
                <a:cs typeface="Arial"/>
              </a:rPr>
              <a:t>20</a:t>
            </a:r>
            <a:r>
              <a:rPr sz="4200" dirty="0">
                <a:latin typeface="Arial"/>
                <a:cs typeface="Arial"/>
              </a:rPr>
              <a:t> +	</a:t>
            </a:r>
            <a:r>
              <a:rPr sz="4200" spc="-240" dirty="0">
                <a:latin typeface="Arial"/>
                <a:cs typeface="Arial"/>
              </a:rPr>
              <a:t>20</a:t>
            </a:r>
            <a:r>
              <a:rPr sz="4200" dirty="0">
                <a:latin typeface="Arial"/>
                <a:cs typeface="Arial"/>
              </a:rPr>
              <a:t> +	</a:t>
            </a:r>
            <a:r>
              <a:rPr sz="4200" spc="-240" dirty="0">
                <a:latin typeface="Arial"/>
                <a:cs typeface="Arial"/>
              </a:rPr>
              <a:t>4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=	</a:t>
            </a:r>
            <a:r>
              <a:rPr sz="4200" spc="-240" dirty="0">
                <a:latin typeface="Arial"/>
                <a:cs typeface="Arial"/>
              </a:rPr>
              <a:t>66</a:t>
            </a:r>
            <a:r>
              <a:rPr sz="4200" spc="-65" dirty="0">
                <a:latin typeface="Arial"/>
                <a:cs typeface="Arial"/>
              </a:rPr>
              <a:t> </a:t>
            </a:r>
            <a:r>
              <a:rPr sz="4200" spc="-195" dirty="0">
                <a:latin typeface="Arial"/>
                <a:cs typeface="Arial"/>
              </a:rPr>
              <a:t>bytes)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4100" y="317500"/>
            <a:ext cx="58127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A </a:t>
            </a:r>
            <a:r>
              <a:rPr spc="-500" dirty="0"/>
              <a:t>Packet</a:t>
            </a:r>
            <a:r>
              <a:rPr spc="-540" dirty="0"/>
              <a:t> </a:t>
            </a:r>
            <a:r>
              <a:rPr spc="-475" dirty="0"/>
              <a:t>(cont.)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58900" y="2209800"/>
          <a:ext cx="10299700" cy="78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8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0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9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68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3556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spc="-204" dirty="0">
                          <a:latin typeface="Arial"/>
                          <a:cs typeface="Arial"/>
                        </a:rPr>
                        <a:t>Eth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433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433FF"/>
                      </a:solidFill>
                      <a:prstDash val="solid"/>
                    </a:lnT>
                    <a:lnB w="28575">
                      <a:solidFill>
                        <a:srgbClr val="0433FF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spc="-335" dirty="0">
                          <a:latin typeface="Arial"/>
                          <a:cs typeface="Arial"/>
                        </a:rPr>
                        <a:t>IP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433FF"/>
                      </a:solidFill>
                      <a:prstDash val="solid"/>
                    </a:lnT>
                    <a:lnB w="28575">
                      <a:solidFill>
                        <a:srgbClr val="0433FF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3721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600" spc="-215" dirty="0">
                          <a:latin typeface="Arial"/>
                          <a:cs typeface="Arial"/>
                        </a:rPr>
                        <a:t>TCP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433FF"/>
                      </a:solidFill>
                      <a:prstDash val="solid"/>
                    </a:lnR>
                    <a:lnT w="28575">
                      <a:solidFill>
                        <a:srgbClr val="0433FF"/>
                      </a:solidFill>
                      <a:prstDash val="solid"/>
                    </a:lnT>
                    <a:lnB w="28575">
                      <a:solidFill>
                        <a:srgbClr val="0433FF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-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HTTP</a:t>
                      </a:r>
                      <a:r>
                        <a:rPr sz="36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hdr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 cap="flat" cmpd="sng" algn="ctr">
                      <a:solidFill>
                        <a:srgbClr val="04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433FF"/>
                    </a:solidFill>
                  </a:tcPr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-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HTTP</a:t>
                      </a:r>
                      <a:r>
                        <a:rPr sz="36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2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0433FF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3600" spc="-204" dirty="0">
                          <a:latin typeface="Arial"/>
                          <a:cs typeface="Arial"/>
                        </a:rPr>
                        <a:t>Eth</a:t>
                      </a:r>
                      <a:r>
                        <a:rPr sz="3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160" dirty="0">
                          <a:latin typeface="Arial"/>
                          <a:cs typeface="Arial"/>
                        </a:rPr>
                        <a:t>trlr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433FF"/>
                      </a:solidFill>
                      <a:prstDash val="solid"/>
                    </a:lnR>
                    <a:lnT w="28575">
                      <a:solidFill>
                        <a:srgbClr val="0433FF"/>
                      </a:solidFill>
                      <a:prstDash val="solid"/>
                    </a:lnT>
                    <a:lnB w="28575">
                      <a:solidFill>
                        <a:srgbClr val="0433FF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515600" y="3200400"/>
            <a:ext cx="5924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40" dirty="0">
                <a:latin typeface="Arial"/>
                <a:cs typeface="Arial"/>
              </a:rPr>
              <a:t>4B</a:t>
            </a:r>
            <a:endParaRPr sz="4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5600" y="3200400"/>
            <a:ext cx="77171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5865" algn="l"/>
                <a:tab pos="2590165" algn="l"/>
                <a:tab pos="4330065" algn="l"/>
                <a:tab pos="6336665" algn="l"/>
              </a:tabLst>
            </a:pPr>
            <a:r>
              <a:rPr sz="4200" spc="-305" dirty="0">
                <a:latin typeface="Arial"/>
                <a:cs typeface="Arial"/>
              </a:rPr>
              <a:t>22B	20B	20B	</a:t>
            </a:r>
            <a:r>
              <a:rPr sz="4200" spc="-290" dirty="0">
                <a:latin typeface="Arial"/>
                <a:cs typeface="Arial"/>
              </a:rPr>
              <a:t>269B	</a:t>
            </a:r>
            <a:r>
              <a:rPr sz="4200" spc="-280" dirty="0">
                <a:latin typeface="Arial"/>
                <a:cs typeface="Arial"/>
              </a:rPr>
              <a:t>3812B</a:t>
            </a:r>
            <a:endParaRPr sz="4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16070" y="4491314"/>
            <a:ext cx="6572884" cy="1346200"/>
          </a:xfrm>
          <a:prstGeom prst="rect">
            <a:avLst/>
          </a:prstGeom>
          <a:solidFill>
            <a:srgbClr val="FFFB00"/>
          </a:solidFill>
        </p:spPr>
        <p:txBody>
          <a:bodyPr vert="horz" wrap="square" lIns="0" tIns="17145" rIns="0" bIns="0" rtlCol="0">
            <a:spAutoFit/>
          </a:bodyPr>
          <a:lstStyle/>
          <a:p>
            <a:pPr marR="3175" algn="ctr">
              <a:lnSpc>
                <a:spcPts val="4970"/>
              </a:lnSpc>
              <a:spcBef>
                <a:spcPts val="135"/>
              </a:spcBef>
            </a:pPr>
            <a:r>
              <a:rPr sz="4200" spc="-260" dirty="0">
                <a:latin typeface="Arial"/>
                <a:cs typeface="Arial"/>
              </a:rPr>
              <a:t>Per-packet</a:t>
            </a:r>
            <a:r>
              <a:rPr sz="4200" spc="-15" dirty="0">
                <a:latin typeface="Arial"/>
                <a:cs typeface="Arial"/>
              </a:rPr>
              <a:t> </a:t>
            </a:r>
            <a:r>
              <a:rPr sz="4200" spc="-204" dirty="0">
                <a:latin typeface="Arial"/>
                <a:cs typeface="Arial"/>
              </a:rPr>
              <a:t>costs</a:t>
            </a:r>
            <a:endParaRPr sz="4200">
              <a:latin typeface="Arial"/>
              <a:cs typeface="Arial"/>
            </a:endParaRPr>
          </a:p>
          <a:p>
            <a:pPr marL="6350" algn="ctr">
              <a:lnSpc>
                <a:spcPts val="4970"/>
              </a:lnSpc>
              <a:tabLst>
                <a:tab pos="1319530" algn="l"/>
                <a:tab pos="2461260" algn="l"/>
                <a:tab pos="3602354" algn="l"/>
                <a:tab pos="4476750" algn="l"/>
              </a:tabLst>
            </a:pPr>
            <a:r>
              <a:rPr sz="4200" spc="-175" dirty="0">
                <a:latin typeface="Arial"/>
                <a:cs typeface="Arial"/>
              </a:rPr>
              <a:t>(22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+	</a:t>
            </a:r>
            <a:r>
              <a:rPr sz="4200" spc="-240" dirty="0">
                <a:latin typeface="Arial"/>
                <a:cs typeface="Arial"/>
              </a:rPr>
              <a:t>20</a:t>
            </a:r>
            <a:r>
              <a:rPr sz="4200" dirty="0">
                <a:latin typeface="Arial"/>
                <a:cs typeface="Arial"/>
              </a:rPr>
              <a:t> +	</a:t>
            </a:r>
            <a:r>
              <a:rPr sz="4200" spc="-240" dirty="0">
                <a:latin typeface="Arial"/>
                <a:cs typeface="Arial"/>
              </a:rPr>
              <a:t>20</a:t>
            </a:r>
            <a:r>
              <a:rPr sz="4200" dirty="0">
                <a:latin typeface="Arial"/>
                <a:cs typeface="Arial"/>
              </a:rPr>
              <a:t> +	</a:t>
            </a:r>
            <a:r>
              <a:rPr sz="4200" spc="-240" dirty="0">
                <a:latin typeface="Arial"/>
                <a:cs typeface="Arial"/>
              </a:rPr>
              <a:t>4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=	</a:t>
            </a:r>
            <a:r>
              <a:rPr sz="4200" spc="-240" dirty="0">
                <a:latin typeface="Arial"/>
                <a:cs typeface="Arial"/>
              </a:rPr>
              <a:t>66</a:t>
            </a:r>
            <a:r>
              <a:rPr sz="4200" spc="-65" dirty="0">
                <a:latin typeface="Arial"/>
                <a:cs typeface="Arial"/>
              </a:rPr>
              <a:t> </a:t>
            </a:r>
            <a:r>
              <a:rPr sz="4200" spc="-195" dirty="0">
                <a:latin typeface="Arial"/>
                <a:cs typeface="Arial"/>
              </a:rPr>
              <a:t>bytes)</a:t>
            </a:r>
            <a:endParaRPr sz="4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57258" y="6714733"/>
            <a:ext cx="5890895" cy="1346200"/>
          </a:xfrm>
          <a:prstGeom prst="rect">
            <a:avLst/>
          </a:prstGeom>
          <a:solidFill>
            <a:srgbClr val="0433FF"/>
          </a:solidFill>
        </p:spPr>
        <p:txBody>
          <a:bodyPr vert="horz" wrap="square" lIns="0" tIns="51435" rIns="0" bIns="0" rtlCol="0">
            <a:spAutoFit/>
          </a:bodyPr>
          <a:lstStyle/>
          <a:p>
            <a:pPr marL="62230" marR="44450" indent="609600">
              <a:lnSpc>
                <a:spcPts val="4900"/>
              </a:lnSpc>
              <a:spcBef>
                <a:spcPts val="405"/>
              </a:spcBef>
              <a:tabLst>
                <a:tab pos="1642110" algn="l"/>
                <a:tab pos="3316604" algn="l"/>
              </a:tabLst>
            </a:pPr>
            <a:r>
              <a:rPr sz="4200" spc="-275" dirty="0">
                <a:solidFill>
                  <a:srgbClr val="FFFFFF"/>
                </a:solidFill>
                <a:latin typeface="Arial"/>
                <a:cs typeface="Arial"/>
              </a:rPr>
              <a:t>Per </a:t>
            </a:r>
            <a:r>
              <a:rPr sz="4200" spc="-150" dirty="0">
                <a:solidFill>
                  <a:srgbClr val="FFFFFF"/>
                </a:solidFill>
                <a:latin typeface="Arial"/>
                <a:cs typeface="Arial"/>
              </a:rPr>
              <a:t>transaction </a:t>
            </a:r>
            <a:r>
              <a:rPr sz="4200" spc="-204" dirty="0">
                <a:solidFill>
                  <a:srgbClr val="FFFFFF"/>
                </a:solidFill>
                <a:latin typeface="Arial"/>
                <a:cs typeface="Arial"/>
              </a:rPr>
              <a:t>costs  </a:t>
            </a:r>
            <a:r>
              <a:rPr sz="4200" spc="-190" dirty="0">
                <a:solidFill>
                  <a:srgbClr val="FFFFFF"/>
                </a:solidFill>
                <a:latin typeface="Arial"/>
                <a:cs typeface="Arial"/>
              </a:rPr>
              <a:t>(269</a:t>
            </a:r>
            <a:r>
              <a:rPr sz="4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FFF"/>
                </a:solidFill>
                <a:latin typeface="Arial"/>
                <a:cs typeface="Arial"/>
              </a:rPr>
              <a:t>+	</a:t>
            </a:r>
            <a:r>
              <a:rPr sz="4200" spc="-240" dirty="0">
                <a:solidFill>
                  <a:srgbClr val="FFFFFF"/>
                </a:solidFill>
                <a:latin typeface="Arial"/>
                <a:cs typeface="Arial"/>
              </a:rPr>
              <a:t>3812</a:t>
            </a:r>
            <a:r>
              <a:rPr sz="4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FFF"/>
                </a:solidFill>
                <a:latin typeface="Arial"/>
                <a:cs typeface="Arial"/>
              </a:rPr>
              <a:t>=	</a:t>
            </a:r>
            <a:r>
              <a:rPr sz="4200" spc="-240" dirty="0">
                <a:solidFill>
                  <a:srgbClr val="FFFFFF"/>
                </a:solidFill>
                <a:latin typeface="Arial"/>
                <a:cs typeface="Arial"/>
              </a:rPr>
              <a:t>4081</a:t>
            </a:r>
            <a:r>
              <a:rPr sz="4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-195" dirty="0">
                <a:solidFill>
                  <a:srgbClr val="FFFFFF"/>
                </a:solidFill>
                <a:latin typeface="Arial"/>
                <a:cs typeface="Arial"/>
              </a:rPr>
              <a:t>bytes)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4100" y="355600"/>
            <a:ext cx="58127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A </a:t>
            </a:r>
            <a:r>
              <a:rPr spc="-500" dirty="0"/>
              <a:t>Packet</a:t>
            </a:r>
            <a:r>
              <a:rPr spc="-540" dirty="0"/>
              <a:t> </a:t>
            </a:r>
            <a:r>
              <a:rPr spc="-475" dirty="0"/>
              <a:t>(cont.)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Layering</a:t>
            </a:r>
          </a:p>
        </p:txBody>
      </p:sp>
      <p:sp>
        <p:nvSpPr>
          <p:cNvPr id="3" name="object 3"/>
          <p:cNvSpPr/>
          <p:nvPr/>
        </p:nvSpPr>
        <p:spPr>
          <a:xfrm>
            <a:off x="6832600" y="2501900"/>
            <a:ext cx="5270500" cy="2413000"/>
          </a:xfrm>
          <a:custGeom>
            <a:avLst/>
            <a:gdLst/>
            <a:ahLst/>
            <a:cxnLst/>
            <a:rect l="l" t="t" r="r" b="b"/>
            <a:pathLst>
              <a:path w="5270500" h="2413000">
                <a:moveTo>
                  <a:pt x="2699524" y="0"/>
                </a:moveTo>
                <a:lnTo>
                  <a:pt x="2635430" y="370"/>
                </a:lnTo>
                <a:lnTo>
                  <a:pt x="2571709" y="1474"/>
                </a:lnTo>
                <a:lnTo>
                  <a:pt x="2508379" y="3305"/>
                </a:lnTo>
                <a:lnTo>
                  <a:pt x="2445460" y="5855"/>
                </a:lnTo>
                <a:lnTo>
                  <a:pt x="2382970" y="9113"/>
                </a:lnTo>
                <a:lnTo>
                  <a:pt x="2320928" y="13074"/>
                </a:lnTo>
                <a:lnTo>
                  <a:pt x="2259353" y="17727"/>
                </a:lnTo>
                <a:lnTo>
                  <a:pt x="2198264" y="23066"/>
                </a:lnTo>
                <a:lnTo>
                  <a:pt x="2137678" y="29081"/>
                </a:lnTo>
                <a:lnTo>
                  <a:pt x="2077616" y="35764"/>
                </a:lnTo>
                <a:lnTo>
                  <a:pt x="2018096" y="43108"/>
                </a:lnTo>
                <a:lnTo>
                  <a:pt x="1959137" y="51103"/>
                </a:lnTo>
                <a:lnTo>
                  <a:pt x="1900757" y="59741"/>
                </a:lnTo>
                <a:lnTo>
                  <a:pt x="1842976" y="69015"/>
                </a:lnTo>
                <a:lnTo>
                  <a:pt x="1785811" y="78915"/>
                </a:lnTo>
                <a:lnTo>
                  <a:pt x="1729282" y="89434"/>
                </a:lnTo>
                <a:lnTo>
                  <a:pt x="1673408" y="100563"/>
                </a:lnTo>
                <a:lnTo>
                  <a:pt x="1618208" y="112294"/>
                </a:lnTo>
                <a:lnTo>
                  <a:pt x="1563699" y="124619"/>
                </a:lnTo>
                <a:lnTo>
                  <a:pt x="1509901" y="137529"/>
                </a:lnTo>
                <a:lnTo>
                  <a:pt x="1456833" y="151016"/>
                </a:lnTo>
                <a:lnTo>
                  <a:pt x="1404514" y="165072"/>
                </a:lnTo>
                <a:lnTo>
                  <a:pt x="1352962" y="179688"/>
                </a:lnTo>
                <a:lnTo>
                  <a:pt x="1302196" y="194857"/>
                </a:lnTo>
                <a:lnTo>
                  <a:pt x="1252235" y="210569"/>
                </a:lnTo>
                <a:lnTo>
                  <a:pt x="1203097" y="226817"/>
                </a:lnTo>
                <a:lnTo>
                  <a:pt x="1154802" y="243592"/>
                </a:lnTo>
                <a:lnTo>
                  <a:pt x="1107368" y="260887"/>
                </a:lnTo>
                <a:lnTo>
                  <a:pt x="1060814" y="278692"/>
                </a:lnTo>
                <a:lnTo>
                  <a:pt x="1015158" y="296999"/>
                </a:lnTo>
                <a:lnTo>
                  <a:pt x="970420" y="315800"/>
                </a:lnTo>
                <a:lnTo>
                  <a:pt x="926619" y="335088"/>
                </a:lnTo>
                <a:lnTo>
                  <a:pt x="883772" y="354852"/>
                </a:lnTo>
                <a:lnTo>
                  <a:pt x="841900" y="375087"/>
                </a:lnTo>
                <a:lnTo>
                  <a:pt x="801020" y="395781"/>
                </a:lnTo>
                <a:lnTo>
                  <a:pt x="761151" y="416929"/>
                </a:lnTo>
                <a:lnTo>
                  <a:pt x="722313" y="438521"/>
                </a:lnTo>
                <a:lnTo>
                  <a:pt x="684523" y="460549"/>
                </a:lnTo>
                <a:lnTo>
                  <a:pt x="647802" y="483005"/>
                </a:lnTo>
                <a:lnTo>
                  <a:pt x="612167" y="505880"/>
                </a:lnTo>
                <a:lnTo>
                  <a:pt x="577637" y="529166"/>
                </a:lnTo>
                <a:lnTo>
                  <a:pt x="544231" y="552856"/>
                </a:lnTo>
                <a:lnTo>
                  <a:pt x="511968" y="576939"/>
                </a:lnTo>
                <a:lnTo>
                  <a:pt x="480867" y="601410"/>
                </a:lnTo>
                <a:lnTo>
                  <a:pt x="450946" y="626258"/>
                </a:lnTo>
                <a:lnTo>
                  <a:pt x="422225" y="651475"/>
                </a:lnTo>
                <a:lnTo>
                  <a:pt x="368454" y="702987"/>
                </a:lnTo>
                <a:lnTo>
                  <a:pt x="319706" y="755878"/>
                </a:lnTo>
                <a:lnTo>
                  <a:pt x="276131" y="810081"/>
                </a:lnTo>
                <a:lnTo>
                  <a:pt x="237877" y="865532"/>
                </a:lnTo>
                <a:lnTo>
                  <a:pt x="205097" y="922162"/>
                </a:lnTo>
                <a:lnTo>
                  <a:pt x="177940" y="979906"/>
                </a:lnTo>
                <a:lnTo>
                  <a:pt x="156557" y="1038698"/>
                </a:lnTo>
                <a:lnTo>
                  <a:pt x="141097" y="1098470"/>
                </a:lnTo>
                <a:lnTo>
                  <a:pt x="131710" y="1159158"/>
                </a:lnTo>
                <a:lnTo>
                  <a:pt x="128548" y="1220694"/>
                </a:lnTo>
                <a:lnTo>
                  <a:pt x="130055" y="1263262"/>
                </a:lnTo>
                <a:lnTo>
                  <a:pt x="134574" y="1305748"/>
                </a:lnTo>
                <a:lnTo>
                  <a:pt x="142106" y="1348067"/>
                </a:lnTo>
                <a:lnTo>
                  <a:pt x="152651" y="1390136"/>
                </a:lnTo>
                <a:lnTo>
                  <a:pt x="166209" y="1431873"/>
                </a:lnTo>
                <a:lnTo>
                  <a:pt x="182780" y="1473194"/>
                </a:lnTo>
                <a:lnTo>
                  <a:pt x="202363" y="1514016"/>
                </a:lnTo>
                <a:lnTo>
                  <a:pt x="224960" y="1554256"/>
                </a:lnTo>
                <a:lnTo>
                  <a:pt x="250569" y="1593830"/>
                </a:lnTo>
                <a:lnTo>
                  <a:pt x="279191" y="1632656"/>
                </a:lnTo>
                <a:lnTo>
                  <a:pt x="310826" y="1670651"/>
                </a:lnTo>
                <a:lnTo>
                  <a:pt x="345474" y="1707730"/>
                </a:lnTo>
                <a:lnTo>
                  <a:pt x="383135" y="1743811"/>
                </a:lnTo>
                <a:lnTo>
                  <a:pt x="423809" y="1778812"/>
                </a:lnTo>
                <a:lnTo>
                  <a:pt x="467495" y="1812648"/>
                </a:lnTo>
                <a:lnTo>
                  <a:pt x="514195" y="1845236"/>
                </a:lnTo>
                <a:lnTo>
                  <a:pt x="0" y="2413000"/>
                </a:lnTo>
                <a:lnTo>
                  <a:pt x="1199788" y="2185894"/>
                </a:lnTo>
                <a:lnTo>
                  <a:pt x="1242922" y="2199898"/>
                </a:lnTo>
                <a:lnTo>
                  <a:pt x="1286617" y="2213517"/>
                </a:lnTo>
                <a:lnTo>
                  <a:pt x="1330865" y="2226745"/>
                </a:lnTo>
                <a:lnTo>
                  <a:pt x="1375656" y="2239575"/>
                </a:lnTo>
                <a:lnTo>
                  <a:pt x="1420980" y="2252002"/>
                </a:lnTo>
                <a:lnTo>
                  <a:pt x="1466827" y="2264018"/>
                </a:lnTo>
                <a:lnTo>
                  <a:pt x="1513189" y="2275619"/>
                </a:lnTo>
                <a:lnTo>
                  <a:pt x="1560055" y="2286796"/>
                </a:lnTo>
                <a:lnTo>
                  <a:pt x="1607417" y="2297545"/>
                </a:lnTo>
                <a:lnTo>
                  <a:pt x="1655264" y="2307858"/>
                </a:lnTo>
                <a:lnTo>
                  <a:pt x="1703587" y="2317730"/>
                </a:lnTo>
                <a:lnTo>
                  <a:pt x="1752377" y="2327154"/>
                </a:lnTo>
                <a:lnTo>
                  <a:pt x="1801624" y="2336123"/>
                </a:lnTo>
                <a:lnTo>
                  <a:pt x="1851318" y="2344632"/>
                </a:lnTo>
                <a:lnTo>
                  <a:pt x="1901450" y="2352674"/>
                </a:lnTo>
                <a:lnTo>
                  <a:pt x="1952011" y="2360244"/>
                </a:lnTo>
                <a:lnTo>
                  <a:pt x="2002991" y="2367333"/>
                </a:lnTo>
                <a:lnTo>
                  <a:pt x="2054381" y="2373937"/>
                </a:lnTo>
                <a:lnTo>
                  <a:pt x="2106170" y="2380049"/>
                </a:lnTo>
                <a:lnTo>
                  <a:pt x="2158350" y="2385663"/>
                </a:lnTo>
                <a:lnTo>
                  <a:pt x="2210910" y="2390771"/>
                </a:lnTo>
                <a:lnTo>
                  <a:pt x="2263842" y="2395369"/>
                </a:lnTo>
                <a:lnTo>
                  <a:pt x="2317136" y="2399450"/>
                </a:lnTo>
                <a:lnTo>
                  <a:pt x="2370782" y="2403007"/>
                </a:lnTo>
                <a:lnTo>
                  <a:pt x="2424771" y="2406034"/>
                </a:lnTo>
                <a:lnTo>
                  <a:pt x="2479093" y="2408525"/>
                </a:lnTo>
                <a:lnTo>
                  <a:pt x="2533739" y="2410473"/>
                </a:lnTo>
                <a:lnTo>
                  <a:pt x="2588699" y="2411872"/>
                </a:lnTo>
                <a:lnTo>
                  <a:pt x="2643964" y="2412717"/>
                </a:lnTo>
                <a:lnTo>
                  <a:pt x="2699524" y="2413000"/>
                </a:lnTo>
                <a:lnTo>
                  <a:pt x="2763618" y="2412630"/>
                </a:lnTo>
                <a:lnTo>
                  <a:pt x="2827340" y="2411525"/>
                </a:lnTo>
                <a:lnTo>
                  <a:pt x="2890669" y="2409696"/>
                </a:lnTo>
                <a:lnTo>
                  <a:pt x="2953588" y="2407151"/>
                </a:lnTo>
                <a:lnTo>
                  <a:pt x="3016078" y="2403898"/>
                </a:lnTo>
                <a:lnTo>
                  <a:pt x="3078120" y="2399946"/>
                </a:lnTo>
                <a:lnTo>
                  <a:pt x="3139695" y="2395305"/>
                </a:lnTo>
                <a:lnTo>
                  <a:pt x="3200785" y="2389984"/>
                </a:lnTo>
                <a:lnTo>
                  <a:pt x="3261370" y="2383990"/>
                </a:lnTo>
                <a:lnTo>
                  <a:pt x="3321432" y="2377333"/>
                </a:lnTo>
                <a:lnTo>
                  <a:pt x="3380952" y="2370023"/>
                </a:lnTo>
                <a:lnTo>
                  <a:pt x="3439911" y="2362067"/>
                </a:lnTo>
                <a:lnTo>
                  <a:pt x="3498291" y="2353475"/>
                </a:lnTo>
                <a:lnTo>
                  <a:pt x="3556073" y="2344255"/>
                </a:lnTo>
                <a:lnTo>
                  <a:pt x="3613237" y="2334417"/>
                </a:lnTo>
                <a:lnTo>
                  <a:pt x="3669766" y="2323970"/>
                </a:lnTo>
                <a:lnTo>
                  <a:pt x="3725640" y="2312921"/>
                </a:lnTo>
                <a:lnTo>
                  <a:pt x="3780841" y="2301281"/>
                </a:lnTo>
                <a:lnTo>
                  <a:pt x="3835349" y="2289057"/>
                </a:lnTo>
                <a:lnTo>
                  <a:pt x="3889147" y="2276260"/>
                </a:lnTo>
                <a:lnTo>
                  <a:pt x="3942215" y="2262897"/>
                </a:lnTo>
                <a:lnTo>
                  <a:pt x="3994534" y="2248979"/>
                </a:lnTo>
                <a:lnTo>
                  <a:pt x="4046086" y="2234512"/>
                </a:lnTo>
                <a:lnTo>
                  <a:pt x="4096852" y="2219507"/>
                </a:lnTo>
                <a:lnTo>
                  <a:pt x="4146814" y="2203973"/>
                </a:lnTo>
                <a:lnTo>
                  <a:pt x="4195951" y="2187917"/>
                </a:lnTo>
                <a:lnTo>
                  <a:pt x="4244246" y="2171350"/>
                </a:lnTo>
                <a:lnTo>
                  <a:pt x="4291681" y="2154280"/>
                </a:lnTo>
                <a:lnTo>
                  <a:pt x="4338235" y="2136716"/>
                </a:lnTo>
                <a:lnTo>
                  <a:pt x="4383890" y="2118666"/>
                </a:lnTo>
                <a:lnTo>
                  <a:pt x="4428628" y="2100140"/>
                </a:lnTo>
                <a:lnTo>
                  <a:pt x="4472429" y="2081147"/>
                </a:lnTo>
                <a:lnTo>
                  <a:pt x="4515276" y="2061695"/>
                </a:lnTo>
                <a:lnTo>
                  <a:pt x="4557148" y="2041793"/>
                </a:lnTo>
                <a:lnTo>
                  <a:pt x="4598028" y="2021451"/>
                </a:lnTo>
                <a:lnTo>
                  <a:pt x="4637897" y="2000677"/>
                </a:lnTo>
                <a:lnTo>
                  <a:pt x="4676735" y="1979480"/>
                </a:lnTo>
                <a:lnTo>
                  <a:pt x="4714525" y="1957868"/>
                </a:lnTo>
                <a:lnTo>
                  <a:pt x="4751246" y="1935852"/>
                </a:lnTo>
                <a:lnTo>
                  <a:pt x="4786881" y="1913439"/>
                </a:lnTo>
                <a:lnTo>
                  <a:pt x="4821411" y="1890638"/>
                </a:lnTo>
                <a:lnTo>
                  <a:pt x="4854817" y="1867459"/>
                </a:lnTo>
                <a:lnTo>
                  <a:pt x="4887080" y="1843910"/>
                </a:lnTo>
                <a:lnTo>
                  <a:pt x="4918181" y="1820001"/>
                </a:lnTo>
                <a:lnTo>
                  <a:pt x="4948102" y="1795739"/>
                </a:lnTo>
                <a:lnTo>
                  <a:pt x="5004327" y="1746196"/>
                </a:lnTo>
                <a:lnTo>
                  <a:pt x="5055605" y="1695352"/>
                </a:lnTo>
                <a:lnTo>
                  <a:pt x="5101785" y="1643278"/>
                </a:lnTo>
                <a:lnTo>
                  <a:pt x="5142719" y="1590045"/>
                </a:lnTo>
                <a:lnTo>
                  <a:pt x="5178254" y="1535724"/>
                </a:lnTo>
                <a:lnTo>
                  <a:pt x="5208241" y="1480387"/>
                </a:lnTo>
                <a:lnTo>
                  <a:pt x="5232530" y="1424104"/>
                </a:lnTo>
                <a:lnTo>
                  <a:pt x="5250971" y="1366947"/>
                </a:lnTo>
                <a:lnTo>
                  <a:pt x="5263413" y="1308986"/>
                </a:lnTo>
                <a:lnTo>
                  <a:pt x="5269706" y="1250293"/>
                </a:lnTo>
                <a:lnTo>
                  <a:pt x="5270500" y="1220694"/>
                </a:lnTo>
                <a:lnTo>
                  <a:pt x="5269706" y="1189824"/>
                </a:lnTo>
                <a:lnTo>
                  <a:pt x="5263413" y="1128704"/>
                </a:lnTo>
                <a:lnTo>
                  <a:pt x="5250971" y="1068466"/>
                </a:lnTo>
                <a:lnTo>
                  <a:pt x="5232530" y="1009175"/>
                </a:lnTo>
                <a:lnTo>
                  <a:pt x="5208241" y="950899"/>
                </a:lnTo>
                <a:lnTo>
                  <a:pt x="5178254" y="893703"/>
                </a:lnTo>
                <a:lnTo>
                  <a:pt x="5142719" y="837655"/>
                </a:lnTo>
                <a:lnTo>
                  <a:pt x="5101785" y="782820"/>
                </a:lnTo>
                <a:lnTo>
                  <a:pt x="5055605" y="729264"/>
                </a:lnTo>
                <a:lnTo>
                  <a:pt x="5004327" y="677055"/>
                </a:lnTo>
                <a:lnTo>
                  <a:pt x="4948102" y="626258"/>
                </a:lnTo>
                <a:lnTo>
                  <a:pt x="4918181" y="601410"/>
                </a:lnTo>
                <a:lnTo>
                  <a:pt x="4887080" y="576939"/>
                </a:lnTo>
                <a:lnTo>
                  <a:pt x="4854817" y="552856"/>
                </a:lnTo>
                <a:lnTo>
                  <a:pt x="4821411" y="529166"/>
                </a:lnTo>
                <a:lnTo>
                  <a:pt x="4786881" y="505880"/>
                </a:lnTo>
                <a:lnTo>
                  <a:pt x="4751246" y="483005"/>
                </a:lnTo>
                <a:lnTo>
                  <a:pt x="4714525" y="460549"/>
                </a:lnTo>
                <a:lnTo>
                  <a:pt x="4676735" y="438521"/>
                </a:lnTo>
                <a:lnTo>
                  <a:pt x="4637897" y="416929"/>
                </a:lnTo>
                <a:lnTo>
                  <a:pt x="4598028" y="395781"/>
                </a:lnTo>
                <a:lnTo>
                  <a:pt x="4557148" y="375087"/>
                </a:lnTo>
                <a:lnTo>
                  <a:pt x="4515276" y="354852"/>
                </a:lnTo>
                <a:lnTo>
                  <a:pt x="4472429" y="335088"/>
                </a:lnTo>
                <a:lnTo>
                  <a:pt x="4428628" y="315800"/>
                </a:lnTo>
                <a:lnTo>
                  <a:pt x="4383890" y="296999"/>
                </a:lnTo>
                <a:lnTo>
                  <a:pt x="4338235" y="278692"/>
                </a:lnTo>
                <a:lnTo>
                  <a:pt x="4291681" y="260887"/>
                </a:lnTo>
                <a:lnTo>
                  <a:pt x="4244246" y="243592"/>
                </a:lnTo>
                <a:lnTo>
                  <a:pt x="4195951" y="226817"/>
                </a:lnTo>
                <a:lnTo>
                  <a:pt x="4146814" y="210569"/>
                </a:lnTo>
                <a:lnTo>
                  <a:pt x="4096852" y="194857"/>
                </a:lnTo>
                <a:lnTo>
                  <a:pt x="4046086" y="179688"/>
                </a:lnTo>
                <a:lnTo>
                  <a:pt x="3994534" y="165072"/>
                </a:lnTo>
                <a:lnTo>
                  <a:pt x="3942215" y="151016"/>
                </a:lnTo>
                <a:lnTo>
                  <a:pt x="3889147" y="137529"/>
                </a:lnTo>
                <a:lnTo>
                  <a:pt x="3835349" y="124619"/>
                </a:lnTo>
                <a:lnTo>
                  <a:pt x="3780841" y="112294"/>
                </a:lnTo>
                <a:lnTo>
                  <a:pt x="3725640" y="100563"/>
                </a:lnTo>
                <a:lnTo>
                  <a:pt x="3669766" y="89434"/>
                </a:lnTo>
                <a:lnTo>
                  <a:pt x="3613237" y="78915"/>
                </a:lnTo>
                <a:lnTo>
                  <a:pt x="3556073" y="69015"/>
                </a:lnTo>
                <a:lnTo>
                  <a:pt x="3498291" y="59741"/>
                </a:lnTo>
                <a:lnTo>
                  <a:pt x="3439911" y="51103"/>
                </a:lnTo>
                <a:lnTo>
                  <a:pt x="3380952" y="43108"/>
                </a:lnTo>
                <a:lnTo>
                  <a:pt x="3321432" y="35764"/>
                </a:lnTo>
                <a:lnTo>
                  <a:pt x="3261370" y="29081"/>
                </a:lnTo>
                <a:lnTo>
                  <a:pt x="3200785" y="23066"/>
                </a:lnTo>
                <a:lnTo>
                  <a:pt x="3139695" y="17727"/>
                </a:lnTo>
                <a:lnTo>
                  <a:pt x="3078120" y="13074"/>
                </a:lnTo>
                <a:lnTo>
                  <a:pt x="3016078" y="9113"/>
                </a:lnTo>
                <a:lnTo>
                  <a:pt x="2953588" y="5855"/>
                </a:lnTo>
                <a:lnTo>
                  <a:pt x="2890669" y="3305"/>
                </a:lnTo>
                <a:lnTo>
                  <a:pt x="2827340" y="1474"/>
                </a:lnTo>
                <a:lnTo>
                  <a:pt x="2763618" y="370"/>
                </a:lnTo>
                <a:lnTo>
                  <a:pt x="269952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18400" y="2895600"/>
            <a:ext cx="4074795" cy="18034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330200">
              <a:lnSpc>
                <a:spcPts val="4600"/>
              </a:lnSpc>
              <a:spcBef>
                <a:spcPts val="420"/>
              </a:spcBef>
              <a:tabLst>
                <a:tab pos="3093085" algn="l"/>
              </a:tabLst>
            </a:pPr>
            <a:r>
              <a:rPr sz="4000" spc="-90" dirty="0">
                <a:latin typeface="Arial"/>
                <a:cs typeface="Arial"/>
              </a:rPr>
              <a:t>non-direct </a:t>
            </a:r>
            <a:r>
              <a:rPr sz="4000" spc="-110" dirty="0">
                <a:latin typeface="Arial"/>
                <a:cs typeface="Arial"/>
              </a:rPr>
              <a:t>host-  </a:t>
            </a:r>
            <a:r>
              <a:rPr sz="4000" spc="65" dirty="0">
                <a:latin typeface="Arial"/>
                <a:cs typeface="Arial"/>
              </a:rPr>
              <a:t>t</a:t>
            </a:r>
            <a:r>
              <a:rPr sz="4000" spc="130" dirty="0">
                <a:latin typeface="Arial"/>
                <a:cs typeface="Arial"/>
              </a:rPr>
              <a:t>o</a:t>
            </a:r>
            <a:r>
              <a:rPr sz="4000" spc="-45" dirty="0">
                <a:latin typeface="Arial"/>
                <a:cs typeface="Arial"/>
              </a:rPr>
              <a:t>-</a:t>
            </a:r>
            <a:r>
              <a:rPr sz="4000" spc="-125" dirty="0">
                <a:latin typeface="Arial"/>
                <a:cs typeface="Arial"/>
              </a:rPr>
              <a:t>h</a:t>
            </a:r>
            <a:r>
              <a:rPr sz="4000" spc="-130" dirty="0">
                <a:latin typeface="Arial"/>
                <a:cs typeface="Arial"/>
              </a:rPr>
              <a:t>o</a:t>
            </a:r>
            <a:r>
              <a:rPr sz="4000" spc="-465" dirty="0">
                <a:latin typeface="Arial"/>
                <a:cs typeface="Arial"/>
              </a:rPr>
              <a:t>s</a:t>
            </a:r>
            <a:r>
              <a:rPr sz="4000" spc="220" dirty="0">
                <a:latin typeface="Arial"/>
                <a:cs typeface="Arial"/>
              </a:rPr>
              <a:t>t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spc="-130" dirty="0">
                <a:latin typeface="Arial"/>
                <a:cs typeface="Arial"/>
              </a:rPr>
              <a:t>c</a:t>
            </a:r>
            <a:r>
              <a:rPr sz="4000" spc="-145" dirty="0">
                <a:latin typeface="Arial"/>
                <a:cs typeface="Arial"/>
              </a:rPr>
              <a:t>o</a:t>
            </a:r>
            <a:r>
              <a:rPr sz="4000" spc="-250" dirty="0">
                <a:latin typeface="Arial"/>
                <a:cs typeface="Arial"/>
              </a:rPr>
              <a:t>mm</a:t>
            </a:r>
            <a:r>
              <a:rPr sz="4000" dirty="0">
                <a:latin typeface="Arial"/>
                <a:cs typeface="Arial"/>
              </a:rPr>
              <a:t>	</a:t>
            </a:r>
            <a:r>
              <a:rPr sz="4000" spc="-45" dirty="0">
                <a:latin typeface="Arial"/>
                <a:cs typeface="Arial"/>
              </a:rPr>
              <a:t>(</a:t>
            </a:r>
            <a:r>
              <a:rPr sz="4000" spc="-229" dirty="0">
                <a:latin typeface="Arial"/>
                <a:cs typeface="Arial"/>
              </a:rPr>
              <a:t>e</a:t>
            </a:r>
            <a:r>
              <a:rPr sz="4000" spc="-240" dirty="0">
                <a:latin typeface="Arial"/>
                <a:cs typeface="Arial"/>
              </a:rPr>
              <a:t>.</a:t>
            </a:r>
            <a:r>
              <a:rPr sz="4000" spc="-520" dirty="0">
                <a:latin typeface="Arial"/>
                <a:cs typeface="Arial"/>
              </a:rPr>
              <a:t>g</a:t>
            </a:r>
            <a:r>
              <a:rPr sz="4000" spc="-240" dirty="0">
                <a:latin typeface="Arial"/>
                <a:cs typeface="Arial"/>
              </a:rPr>
              <a:t>.</a:t>
            </a:r>
            <a:r>
              <a:rPr sz="4000" spc="-235" dirty="0">
                <a:latin typeface="Arial"/>
                <a:cs typeface="Arial"/>
              </a:rPr>
              <a:t>,</a:t>
            </a:r>
            <a:endParaRPr sz="4000">
              <a:latin typeface="Arial"/>
              <a:cs typeface="Arial"/>
            </a:endParaRPr>
          </a:p>
          <a:p>
            <a:pPr marR="36830" algn="ctr">
              <a:lnSpc>
                <a:spcPts val="4480"/>
              </a:lnSpc>
            </a:pPr>
            <a:r>
              <a:rPr sz="4000" spc="-265" dirty="0">
                <a:latin typeface="Arial"/>
                <a:cs typeface="Arial"/>
              </a:rPr>
              <a:t>IP)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857500" y="2247900"/>
          <a:ext cx="3877945" cy="52196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7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43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3600" spc="-105" dirty="0">
                          <a:latin typeface="Arial"/>
                          <a:cs typeface="Arial"/>
                        </a:rPr>
                        <a:t>Application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39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3600" spc="-120" dirty="0">
                          <a:latin typeface="Arial"/>
                          <a:cs typeface="Arial"/>
                        </a:rPr>
                        <a:t>Transport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260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394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3600" spc="25" dirty="0">
                          <a:latin typeface="Arial"/>
                          <a:cs typeface="Arial"/>
                        </a:rPr>
                        <a:t>Network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235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3939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sz="3600" spc="-16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3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135" dirty="0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209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393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600" spc="-285" dirty="0">
                          <a:latin typeface="Arial"/>
                          <a:cs typeface="Arial"/>
                        </a:rPr>
                        <a:t>Physical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311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06400" y="2895600"/>
            <a:ext cx="2304414" cy="4767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685" algn="r">
              <a:lnSpc>
                <a:spcPct val="100000"/>
              </a:lnSpc>
              <a:spcBef>
                <a:spcPts val="100"/>
              </a:spcBef>
            </a:pPr>
            <a:r>
              <a:rPr sz="4200" spc="-195" dirty="0">
                <a:latin typeface="Arial"/>
                <a:cs typeface="Arial"/>
              </a:rPr>
              <a:t>d</a:t>
            </a:r>
            <a:r>
              <a:rPr sz="4200" spc="-545" dirty="0">
                <a:latin typeface="Arial"/>
                <a:cs typeface="Arial"/>
              </a:rPr>
              <a:t>a</a:t>
            </a:r>
            <a:r>
              <a:rPr sz="4200" spc="-160" dirty="0">
                <a:latin typeface="Arial"/>
                <a:cs typeface="Arial"/>
              </a:rPr>
              <a:t>ta</a:t>
            </a:r>
            <a:endParaRPr sz="4200" dirty="0">
              <a:latin typeface="Arial"/>
              <a:cs typeface="Arial"/>
            </a:endParaRPr>
          </a:p>
          <a:p>
            <a:pPr marL="12700" marR="5080" indent="12700" algn="r">
              <a:lnSpc>
                <a:spcPct val="158700"/>
              </a:lnSpc>
              <a:spcBef>
                <a:spcPts val="300"/>
              </a:spcBef>
            </a:pPr>
            <a:r>
              <a:rPr sz="4200" spc="-390" dirty="0">
                <a:latin typeface="Arial"/>
                <a:cs typeface="Arial"/>
              </a:rPr>
              <a:t>p</a:t>
            </a:r>
            <a:r>
              <a:rPr sz="4200" spc="-395" dirty="0">
                <a:latin typeface="Arial"/>
                <a:cs typeface="Arial"/>
              </a:rPr>
              <a:t>a</a:t>
            </a:r>
            <a:r>
              <a:rPr sz="4200" spc="-265" dirty="0">
                <a:latin typeface="Arial"/>
                <a:cs typeface="Arial"/>
              </a:rPr>
              <a:t>c</a:t>
            </a:r>
            <a:r>
              <a:rPr sz="4200" spc="-220" dirty="0">
                <a:latin typeface="Arial"/>
                <a:cs typeface="Arial"/>
              </a:rPr>
              <a:t>k</a:t>
            </a:r>
            <a:r>
              <a:rPr sz="4200" spc="-165" dirty="0">
                <a:latin typeface="Arial"/>
                <a:cs typeface="Arial"/>
              </a:rPr>
              <a:t>ets  </a:t>
            </a:r>
            <a:r>
              <a:rPr sz="4200" spc="-390" dirty="0">
                <a:latin typeface="Arial"/>
                <a:cs typeface="Arial"/>
              </a:rPr>
              <a:t>p</a:t>
            </a:r>
            <a:r>
              <a:rPr sz="4200" spc="-395" dirty="0">
                <a:latin typeface="Arial"/>
                <a:cs typeface="Arial"/>
              </a:rPr>
              <a:t>a</a:t>
            </a:r>
            <a:r>
              <a:rPr sz="4200" spc="-265" dirty="0">
                <a:latin typeface="Arial"/>
                <a:cs typeface="Arial"/>
              </a:rPr>
              <a:t>c</a:t>
            </a:r>
            <a:r>
              <a:rPr sz="4200" spc="-220" dirty="0">
                <a:latin typeface="Arial"/>
                <a:cs typeface="Arial"/>
              </a:rPr>
              <a:t>k</a:t>
            </a:r>
            <a:r>
              <a:rPr sz="4200" spc="-195" dirty="0">
                <a:latin typeface="Arial"/>
                <a:cs typeface="Arial"/>
              </a:rPr>
              <a:t>ets</a:t>
            </a:r>
            <a:endParaRPr sz="4200" dirty="0">
              <a:latin typeface="Arial"/>
              <a:cs typeface="Arial"/>
            </a:endParaRPr>
          </a:p>
          <a:p>
            <a:pPr marL="254000" marR="15875" indent="558800" algn="r">
              <a:lnSpc>
                <a:spcPct val="146800"/>
              </a:lnSpc>
              <a:spcBef>
                <a:spcPts val="1200"/>
              </a:spcBef>
            </a:pPr>
            <a:r>
              <a:rPr sz="4200" spc="-125" dirty="0">
                <a:latin typeface="Arial"/>
                <a:cs typeface="Arial"/>
              </a:rPr>
              <a:t>bi</a:t>
            </a:r>
            <a:r>
              <a:rPr sz="4200" spc="-110" dirty="0">
                <a:latin typeface="Arial"/>
                <a:cs typeface="Arial"/>
              </a:rPr>
              <a:t>ts  </a:t>
            </a:r>
            <a:r>
              <a:rPr sz="4200" spc="-484" dirty="0">
                <a:latin typeface="Arial"/>
                <a:cs typeface="Arial"/>
              </a:rPr>
              <a:t>s</a:t>
            </a:r>
            <a:r>
              <a:rPr sz="4200" spc="-20" dirty="0">
                <a:latin typeface="Arial"/>
                <a:cs typeface="Arial"/>
              </a:rPr>
              <a:t>i</a:t>
            </a:r>
            <a:r>
              <a:rPr sz="4200" spc="-545" dirty="0">
                <a:latin typeface="Arial"/>
                <a:cs typeface="Arial"/>
              </a:rPr>
              <a:t>g</a:t>
            </a:r>
            <a:r>
              <a:rPr sz="4200" spc="-390" dirty="0">
                <a:latin typeface="Arial"/>
                <a:cs typeface="Arial"/>
              </a:rPr>
              <a:t>n</a:t>
            </a:r>
            <a:r>
              <a:rPr sz="4200" spc="-395" dirty="0">
                <a:latin typeface="Arial"/>
                <a:cs typeface="Arial"/>
              </a:rPr>
              <a:t>a</a:t>
            </a:r>
            <a:r>
              <a:rPr sz="4200" spc="-20" dirty="0">
                <a:latin typeface="Arial"/>
                <a:cs typeface="Arial"/>
              </a:rPr>
              <a:t>l</a:t>
            </a:r>
            <a:r>
              <a:rPr sz="4200" spc="-484" dirty="0">
                <a:latin typeface="Arial"/>
                <a:cs typeface="Arial"/>
              </a:rPr>
              <a:t>s</a:t>
            </a:r>
            <a:endParaRPr sz="4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4100" y="355600"/>
            <a:ext cx="58127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A </a:t>
            </a:r>
            <a:r>
              <a:rPr spc="-500" dirty="0"/>
              <a:t>Packet</a:t>
            </a:r>
            <a:r>
              <a:rPr spc="-540" dirty="0"/>
              <a:t> </a:t>
            </a:r>
            <a:r>
              <a:rPr spc="-47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7400" y="1625600"/>
            <a:ext cx="8905240" cy="1536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596900" algn="l"/>
              </a:tabLst>
            </a:pPr>
            <a:r>
              <a:rPr sz="3800" spc="-270" dirty="0">
                <a:latin typeface="Arial"/>
                <a:cs typeface="Arial"/>
              </a:rPr>
              <a:t>Packet</a:t>
            </a:r>
            <a:r>
              <a:rPr sz="3800" spc="-10" dirty="0">
                <a:latin typeface="Arial"/>
                <a:cs typeface="Arial"/>
              </a:rPr>
              <a:t> </a:t>
            </a:r>
            <a:r>
              <a:rPr sz="3800" spc="-225" dirty="0">
                <a:latin typeface="Arial"/>
                <a:cs typeface="Arial"/>
              </a:rPr>
              <a:t>1:</a:t>
            </a:r>
            <a:endParaRPr sz="3800">
              <a:latin typeface="Arial"/>
              <a:cs typeface="Arial"/>
            </a:endParaRPr>
          </a:p>
          <a:p>
            <a:pPr marL="1041400" lvl="1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41400" algn="l"/>
                <a:tab pos="3605529" algn="l"/>
                <a:tab pos="7642225" algn="l"/>
              </a:tabLst>
            </a:pPr>
            <a:r>
              <a:rPr sz="3800" spc="-210" dirty="0">
                <a:latin typeface="Arial"/>
                <a:cs typeface="Arial"/>
              </a:rPr>
              <a:t>Available</a:t>
            </a:r>
            <a:r>
              <a:rPr sz="3800" spc="5" dirty="0">
                <a:latin typeface="Arial"/>
                <a:cs typeface="Arial"/>
              </a:rPr>
              <a:t> </a:t>
            </a:r>
            <a:r>
              <a:rPr sz="3800" spc="25" dirty="0">
                <a:latin typeface="Arial"/>
                <a:cs typeface="Arial"/>
              </a:rPr>
              <a:t>for	</a:t>
            </a:r>
            <a:r>
              <a:rPr sz="3800" spc="-270" dirty="0">
                <a:latin typeface="Arial"/>
                <a:cs typeface="Arial"/>
              </a:rPr>
              <a:t>app:1518B  </a:t>
            </a:r>
            <a:r>
              <a:rPr sz="3800" spc="-40" dirty="0">
                <a:latin typeface="Arial"/>
                <a:cs typeface="Arial"/>
              </a:rPr>
              <a:t>-</a:t>
            </a:r>
            <a:r>
              <a:rPr sz="3800" spc="-525" dirty="0">
                <a:latin typeface="Arial"/>
                <a:cs typeface="Arial"/>
              </a:rPr>
              <a:t> </a:t>
            </a:r>
            <a:r>
              <a:rPr sz="3800" spc="-275" dirty="0">
                <a:latin typeface="Arial"/>
                <a:cs typeface="Arial"/>
              </a:rPr>
              <a:t>66B</a:t>
            </a:r>
            <a:r>
              <a:rPr sz="3800" dirty="0">
                <a:latin typeface="Arial"/>
                <a:cs typeface="Arial"/>
              </a:rPr>
              <a:t> ==	</a:t>
            </a:r>
            <a:r>
              <a:rPr sz="3800" spc="-250" dirty="0">
                <a:latin typeface="Arial"/>
                <a:cs typeface="Arial"/>
              </a:rPr>
              <a:t>1452B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4100" y="355600"/>
            <a:ext cx="58127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A </a:t>
            </a:r>
            <a:r>
              <a:rPr spc="-500" dirty="0"/>
              <a:t>Packet</a:t>
            </a:r>
            <a:r>
              <a:rPr spc="-540" dirty="0"/>
              <a:t> </a:t>
            </a:r>
            <a:r>
              <a:rPr spc="-47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7400" y="1625600"/>
            <a:ext cx="9118600" cy="240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596900" algn="l"/>
              </a:tabLst>
            </a:pPr>
            <a:r>
              <a:rPr sz="3800" spc="-270" dirty="0">
                <a:latin typeface="Arial"/>
                <a:cs typeface="Arial"/>
              </a:rPr>
              <a:t>Packet</a:t>
            </a:r>
            <a:r>
              <a:rPr sz="3800" spc="-10" dirty="0">
                <a:latin typeface="Arial"/>
                <a:cs typeface="Arial"/>
              </a:rPr>
              <a:t> </a:t>
            </a:r>
            <a:r>
              <a:rPr sz="3800" spc="-225" dirty="0">
                <a:latin typeface="Arial"/>
                <a:cs typeface="Arial"/>
              </a:rPr>
              <a:t>1:</a:t>
            </a:r>
            <a:endParaRPr sz="3800">
              <a:latin typeface="Arial"/>
              <a:cs typeface="Arial"/>
            </a:endParaRPr>
          </a:p>
          <a:p>
            <a:pPr marL="1041400" lvl="1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41400" algn="l"/>
                <a:tab pos="3605529" algn="l"/>
                <a:tab pos="7642225" algn="l"/>
              </a:tabLst>
            </a:pPr>
            <a:r>
              <a:rPr sz="3800" spc="-210" dirty="0">
                <a:latin typeface="Arial"/>
                <a:cs typeface="Arial"/>
              </a:rPr>
              <a:t>Available</a:t>
            </a:r>
            <a:r>
              <a:rPr sz="3800" spc="5" dirty="0">
                <a:latin typeface="Arial"/>
                <a:cs typeface="Arial"/>
              </a:rPr>
              <a:t> </a:t>
            </a:r>
            <a:r>
              <a:rPr sz="3800" spc="25" dirty="0">
                <a:latin typeface="Arial"/>
                <a:cs typeface="Arial"/>
              </a:rPr>
              <a:t>for	</a:t>
            </a:r>
            <a:r>
              <a:rPr sz="3800" spc="-270" dirty="0">
                <a:latin typeface="Arial"/>
                <a:cs typeface="Arial"/>
              </a:rPr>
              <a:t>app:1518B  </a:t>
            </a:r>
            <a:r>
              <a:rPr sz="3800" spc="-40" dirty="0">
                <a:latin typeface="Arial"/>
                <a:cs typeface="Arial"/>
              </a:rPr>
              <a:t>-</a:t>
            </a:r>
            <a:r>
              <a:rPr sz="3800" spc="-525" dirty="0">
                <a:latin typeface="Arial"/>
                <a:cs typeface="Arial"/>
              </a:rPr>
              <a:t> </a:t>
            </a:r>
            <a:r>
              <a:rPr sz="3800" spc="-275" dirty="0">
                <a:latin typeface="Arial"/>
                <a:cs typeface="Arial"/>
              </a:rPr>
              <a:t>66B</a:t>
            </a:r>
            <a:r>
              <a:rPr sz="3800" dirty="0">
                <a:latin typeface="Arial"/>
                <a:cs typeface="Arial"/>
              </a:rPr>
              <a:t> ==	</a:t>
            </a:r>
            <a:r>
              <a:rPr sz="3800" spc="-250" dirty="0">
                <a:latin typeface="Arial"/>
                <a:cs typeface="Arial"/>
              </a:rPr>
              <a:t>1452B</a:t>
            </a:r>
            <a:endParaRPr sz="3800">
              <a:latin typeface="Arial"/>
              <a:cs typeface="Arial"/>
            </a:endParaRPr>
          </a:p>
          <a:p>
            <a:pPr marL="1041400" lvl="1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41400" algn="l"/>
                <a:tab pos="2265680" algn="l"/>
                <a:tab pos="4408170" algn="l"/>
              </a:tabLst>
            </a:pPr>
            <a:r>
              <a:rPr sz="3800" spc="-340" dirty="0">
                <a:latin typeface="Arial"/>
                <a:cs typeface="Arial"/>
              </a:rPr>
              <a:t>Some	</a:t>
            </a:r>
            <a:r>
              <a:rPr sz="3800" spc="-245" dirty="0">
                <a:latin typeface="Arial"/>
                <a:cs typeface="Arial"/>
              </a:rPr>
              <a:t>needed</a:t>
            </a:r>
            <a:r>
              <a:rPr sz="3800" spc="5" dirty="0">
                <a:latin typeface="Arial"/>
                <a:cs typeface="Arial"/>
              </a:rPr>
              <a:t> </a:t>
            </a:r>
            <a:r>
              <a:rPr sz="3800" spc="-245" dirty="0">
                <a:latin typeface="Arial"/>
                <a:cs typeface="Arial"/>
              </a:rPr>
              <a:t>by	</a:t>
            </a:r>
            <a:r>
              <a:rPr sz="3800" spc="-160" dirty="0">
                <a:latin typeface="Arial"/>
                <a:cs typeface="Arial"/>
              </a:rPr>
              <a:t>HTTP </a:t>
            </a:r>
            <a:r>
              <a:rPr sz="3800" spc="-225" dirty="0">
                <a:latin typeface="Arial"/>
                <a:cs typeface="Arial"/>
              </a:rPr>
              <a:t>response</a:t>
            </a:r>
            <a:r>
              <a:rPr sz="3800" spc="130" dirty="0">
                <a:latin typeface="Arial"/>
                <a:cs typeface="Arial"/>
              </a:rPr>
              <a:t> </a:t>
            </a:r>
            <a:r>
              <a:rPr sz="3800" spc="-190" dirty="0">
                <a:latin typeface="Arial"/>
                <a:cs typeface="Arial"/>
              </a:rPr>
              <a:t>header: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4100" y="355600"/>
            <a:ext cx="58127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A </a:t>
            </a:r>
            <a:r>
              <a:rPr spc="-500" dirty="0"/>
              <a:t>Packet</a:t>
            </a:r>
            <a:r>
              <a:rPr spc="-540" dirty="0"/>
              <a:t> </a:t>
            </a:r>
            <a:r>
              <a:rPr spc="-47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7400" y="1625600"/>
            <a:ext cx="9118600" cy="3263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596900" algn="l"/>
              </a:tabLst>
            </a:pPr>
            <a:r>
              <a:rPr sz="3800" spc="-270" dirty="0">
                <a:latin typeface="Arial"/>
                <a:cs typeface="Arial"/>
              </a:rPr>
              <a:t>Packet</a:t>
            </a:r>
            <a:r>
              <a:rPr sz="3800" spc="-10" dirty="0">
                <a:latin typeface="Arial"/>
                <a:cs typeface="Arial"/>
              </a:rPr>
              <a:t> </a:t>
            </a:r>
            <a:r>
              <a:rPr sz="3800" spc="-225" dirty="0">
                <a:latin typeface="Arial"/>
                <a:cs typeface="Arial"/>
              </a:rPr>
              <a:t>1:</a:t>
            </a:r>
            <a:endParaRPr sz="3800">
              <a:latin typeface="Arial"/>
              <a:cs typeface="Arial"/>
            </a:endParaRPr>
          </a:p>
          <a:p>
            <a:pPr marL="1041400" lvl="1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41400" algn="l"/>
                <a:tab pos="3605529" algn="l"/>
                <a:tab pos="7642225" algn="l"/>
              </a:tabLst>
            </a:pPr>
            <a:r>
              <a:rPr sz="3800" spc="-210" dirty="0">
                <a:latin typeface="Arial"/>
                <a:cs typeface="Arial"/>
              </a:rPr>
              <a:t>Available</a:t>
            </a:r>
            <a:r>
              <a:rPr sz="3800" spc="5" dirty="0">
                <a:latin typeface="Arial"/>
                <a:cs typeface="Arial"/>
              </a:rPr>
              <a:t> </a:t>
            </a:r>
            <a:r>
              <a:rPr sz="3800" spc="25" dirty="0">
                <a:latin typeface="Arial"/>
                <a:cs typeface="Arial"/>
              </a:rPr>
              <a:t>for	</a:t>
            </a:r>
            <a:r>
              <a:rPr sz="3800" spc="-270" dirty="0">
                <a:latin typeface="Arial"/>
                <a:cs typeface="Arial"/>
              </a:rPr>
              <a:t>app:1518B  </a:t>
            </a:r>
            <a:r>
              <a:rPr sz="3800" spc="-40" dirty="0">
                <a:latin typeface="Arial"/>
                <a:cs typeface="Arial"/>
              </a:rPr>
              <a:t>-</a:t>
            </a:r>
            <a:r>
              <a:rPr sz="3800" spc="-525" dirty="0">
                <a:latin typeface="Arial"/>
                <a:cs typeface="Arial"/>
              </a:rPr>
              <a:t> </a:t>
            </a:r>
            <a:r>
              <a:rPr sz="3800" spc="-275" dirty="0">
                <a:latin typeface="Arial"/>
                <a:cs typeface="Arial"/>
              </a:rPr>
              <a:t>66B</a:t>
            </a:r>
            <a:r>
              <a:rPr sz="3800" dirty="0">
                <a:latin typeface="Arial"/>
                <a:cs typeface="Arial"/>
              </a:rPr>
              <a:t> ==	</a:t>
            </a:r>
            <a:r>
              <a:rPr sz="3800" spc="-250" dirty="0">
                <a:latin typeface="Arial"/>
                <a:cs typeface="Arial"/>
              </a:rPr>
              <a:t>1452B</a:t>
            </a:r>
            <a:endParaRPr sz="3800">
              <a:latin typeface="Arial"/>
              <a:cs typeface="Arial"/>
            </a:endParaRPr>
          </a:p>
          <a:p>
            <a:pPr marL="1041400" lvl="1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41400" algn="l"/>
                <a:tab pos="2265680" algn="l"/>
                <a:tab pos="4408170" algn="l"/>
              </a:tabLst>
            </a:pPr>
            <a:r>
              <a:rPr sz="3800" spc="-340" dirty="0">
                <a:latin typeface="Arial"/>
                <a:cs typeface="Arial"/>
              </a:rPr>
              <a:t>Some	</a:t>
            </a:r>
            <a:r>
              <a:rPr sz="3800" spc="-245" dirty="0">
                <a:latin typeface="Arial"/>
                <a:cs typeface="Arial"/>
              </a:rPr>
              <a:t>needed</a:t>
            </a:r>
            <a:r>
              <a:rPr sz="3800" spc="5" dirty="0">
                <a:latin typeface="Arial"/>
                <a:cs typeface="Arial"/>
              </a:rPr>
              <a:t> </a:t>
            </a:r>
            <a:r>
              <a:rPr sz="3800" spc="-245" dirty="0">
                <a:latin typeface="Arial"/>
                <a:cs typeface="Arial"/>
              </a:rPr>
              <a:t>by	</a:t>
            </a:r>
            <a:r>
              <a:rPr sz="3800" spc="-160" dirty="0">
                <a:latin typeface="Arial"/>
                <a:cs typeface="Arial"/>
              </a:rPr>
              <a:t>HTTP </a:t>
            </a:r>
            <a:r>
              <a:rPr sz="3800" spc="-225" dirty="0">
                <a:latin typeface="Arial"/>
                <a:cs typeface="Arial"/>
              </a:rPr>
              <a:t>response</a:t>
            </a:r>
            <a:r>
              <a:rPr sz="3800" spc="130" dirty="0">
                <a:latin typeface="Arial"/>
                <a:cs typeface="Arial"/>
              </a:rPr>
              <a:t> </a:t>
            </a:r>
            <a:r>
              <a:rPr sz="3800" spc="-190" dirty="0">
                <a:latin typeface="Arial"/>
                <a:cs typeface="Arial"/>
              </a:rPr>
              <a:t>header:</a:t>
            </a:r>
            <a:endParaRPr sz="3800">
              <a:latin typeface="Arial"/>
              <a:cs typeface="Arial"/>
            </a:endParaRPr>
          </a:p>
          <a:p>
            <a:pPr marL="1485900" lvl="2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485900" algn="l"/>
              </a:tabLst>
            </a:pPr>
            <a:r>
              <a:rPr sz="3800" spc="-285" dirty="0">
                <a:latin typeface="Arial"/>
                <a:cs typeface="Arial"/>
              </a:rPr>
              <a:t>send </a:t>
            </a:r>
            <a:r>
              <a:rPr sz="3800" spc="-160" dirty="0">
                <a:latin typeface="Arial"/>
                <a:cs typeface="Arial"/>
              </a:rPr>
              <a:t>HTTP </a:t>
            </a:r>
            <a:r>
              <a:rPr sz="3800" spc="-225" dirty="0">
                <a:latin typeface="Arial"/>
                <a:cs typeface="Arial"/>
              </a:rPr>
              <a:t>response</a:t>
            </a:r>
            <a:r>
              <a:rPr sz="3800" spc="-345" dirty="0">
                <a:latin typeface="Arial"/>
                <a:cs typeface="Arial"/>
              </a:rPr>
              <a:t> </a:t>
            </a:r>
            <a:r>
              <a:rPr sz="3800" spc="-210" dirty="0">
                <a:latin typeface="Arial"/>
                <a:cs typeface="Arial"/>
              </a:rPr>
              <a:t>header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4100" y="355600"/>
            <a:ext cx="58127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A </a:t>
            </a:r>
            <a:r>
              <a:rPr spc="-500" dirty="0"/>
              <a:t>Packet</a:t>
            </a:r>
            <a:r>
              <a:rPr spc="-540" dirty="0"/>
              <a:t> </a:t>
            </a:r>
            <a:r>
              <a:rPr spc="-47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2000" y="1625600"/>
            <a:ext cx="9241155" cy="461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622300" algn="l"/>
              </a:tabLst>
            </a:pPr>
            <a:r>
              <a:rPr sz="3800" spc="-270" dirty="0">
                <a:latin typeface="Arial"/>
                <a:cs typeface="Arial"/>
              </a:rPr>
              <a:t>Packet</a:t>
            </a:r>
            <a:r>
              <a:rPr sz="3800" spc="-10" dirty="0">
                <a:latin typeface="Arial"/>
                <a:cs typeface="Arial"/>
              </a:rPr>
              <a:t> </a:t>
            </a:r>
            <a:r>
              <a:rPr sz="3800" spc="-225" dirty="0">
                <a:latin typeface="Arial"/>
                <a:cs typeface="Arial"/>
              </a:rPr>
              <a:t>1:</a:t>
            </a:r>
            <a:endParaRPr sz="3800">
              <a:latin typeface="Arial"/>
              <a:cs typeface="Arial"/>
            </a:endParaRPr>
          </a:p>
          <a:p>
            <a:pPr marL="1066800" lvl="1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66800" algn="l"/>
                <a:tab pos="3630929" algn="l"/>
                <a:tab pos="7667625" algn="l"/>
              </a:tabLst>
            </a:pPr>
            <a:r>
              <a:rPr sz="3800" spc="-210" dirty="0">
                <a:latin typeface="Arial"/>
                <a:cs typeface="Arial"/>
              </a:rPr>
              <a:t>Available</a:t>
            </a:r>
            <a:r>
              <a:rPr sz="3800" spc="5" dirty="0">
                <a:latin typeface="Arial"/>
                <a:cs typeface="Arial"/>
              </a:rPr>
              <a:t> </a:t>
            </a:r>
            <a:r>
              <a:rPr sz="3800" spc="25" dirty="0">
                <a:latin typeface="Arial"/>
                <a:cs typeface="Arial"/>
              </a:rPr>
              <a:t>for	</a:t>
            </a:r>
            <a:r>
              <a:rPr sz="3800" spc="-270" dirty="0">
                <a:latin typeface="Arial"/>
                <a:cs typeface="Arial"/>
              </a:rPr>
              <a:t>app:1518B  </a:t>
            </a:r>
            <a:r>
              <a:rPr sz="3800" spc="-40" dirty="0">
                <a:latin typeface="Arial"/>
                <a:cs typeface="Arial"/>
              </a:rPr>
              <a:t>-</a:t>
            </a:r>
            <a:r>
              <a:rPr sz="3800" spc="-525" dirty="0">
                <a:latin typeface="Arial"/>
                <a:cs typeface="Arial"/>
              </a:rPr>
              <a:t> </a:t>
            </a:r>
            <a:r>
              <a:rPr sz="3800" spc="-275" dirty="0">
                <a:latin typeface="Arial"/>
                <a:cs typeface="Arial"/>
              </a:rPr>
              <a:t>66B</a:t>
            </a:r>
            <a:r>
              <a:rPr sz="3800" dirty="0">
                <a:latin typeface="Arial"/>
                <a:cs typeface="Arial"/>
              </a:rPr>
              <a:t> ==	</a:t>
            </a:r>
            <a:r>
              <a:rPr sz="3800" spc="-250" dirty="0">
                <a:latin typeface="Arial"/>
                <a:cs typeface="Arial"/>
              </a:rPr>
              <a:t>1452B</a:t>
            </a:r>
            <a:endParaRPr sz="3800">
              <a:latin typeface="Arial"/>
              <a:cs typeface="Arial"/>
            </a:endParaRPr>
          </a:p>
          <a:p>
            <a:pPr marL="1066800" lvl="1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66800" algn="l"/>
                <a:tab pos="2291080" algn="l"/>
                <a:tab pos="4433570" algn="l"/>
              </a:tabLst>
            </a:pPr>
            <a:r>
              <a:rPr sz="3800" spc="-340" dirty="0">
                <a:latin typeface="Arial"/>
                <a:cs typeface="Arial"/>
              </a:rPr>
              <a:t>Some	</a:t>
            </a:r>
            <a:r>
              <a:rPr sz="3800" spc="-245" dirty="0">
                <a:latin typeface="Arial"/>
                <a:cs typeface="Arial"/>
              </a:rPr>
              <a:t>needed</a:t>
            </a:r>
            <a:r>
              <a:rPr sz="3800" spc="5" dirty="0">
                <a:latin typeface="Arial"/>
                <a:cs typeface="Arial"/>
              </a:rPr>
              <a:t> </a:t>
            </a:r>
            <a:r>
              <a:rPr sz="3800" spc="-245" dirty="0">
                <a:latin typeface="Arial"/>
                <a:cs typeface="Arial"/>
              </a:rPr>
              <a:t>by	</a:t>
            </a:r>
            <a:r>
              <a:rPr sz="3800" spc="-160" dirty="0">
                <a:latin typeface="Arial"/>
                <a:cs typeface="Arial"/>
              </a:rPr>
              <a:t>HTTP </a:t>
            </a:r>
            <a:r>
              <a:rPr sz="3800" spc="-225" dirty="0">
                <a:latin typeface="Arial"/>
                <a:cs typeface="Arial"/>
              </a:rPr>
              <a:t>response</a:t>
            </a:r>
            <a:r>
              <a:rPr sz="3800" spc="135" dirty="0">
                <a:latin typeface="Arial"/>
                <a:cs typeface="Arial"/>
              </a:rPr>
              <a:t> </a:t>
            </a:r>
            <a:r>
              <a:rPr sz="3800" spc="-190" dirty="0">
                <a:latin typeface="Arial"/>
                <a:cs typeface="Arial"/>
              </a:rPr>
              <a:t>header:</a:t>
            </a:r>
            <a:endParaRPr sz="3800">
              <a:latin typeface="Arial"/>
              <a:cs typeface="Arial"/>
            </a:endParaRPr>
          </a:p>
          <a:p>
            <a:pPr marL="1511300" lvl="2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511300" algn="l"/>
              </a:tabLst>
            </a:pPr>
            <a:r>
              <a:rPr sz="3800" spc="-285" dirty="0">
                <a:latin typeface="Arial"/>
                <a:cs typeface="Arial"/>
              </a:rPr>
              <a:t>send </a:t>
            </a:r>
            <a:r>
              <a:rPr sz="3800" spc="-160" dirty="0">
                <a:latin typeface="Arial"/>
                <a:cs typeface="Arial"/>
              </a:rPr>
              <a:t>HTTP </a:t>
            </a:r>
            <a:r>
              <a:rPr sz="3800" spc="-225" dirty="0">
                <a:latin typeface="Arial"/>
                <a:cs typeface="Arial"/>
              </a:rPr>
              <a:t>response</a:t>
            </a:r>
            <a:r>
              <a:rPr sz="3800" spc="-345" dirty="0">
                <a:latin typeface="Arial"/>
                <a:cs typeface="Arial"/>
              </a:rPr>
              <a:t> </a:t>
            </a:r>
            <a:r>
              <a:rPr sz="3800" spc="-210" dirty="0">
                <a:latin typeface="Arial"/>
                <a:cs typeface="Arial"/>
              </a:rPr>
              <a:t>header</a:t>
            </a:r>
            <a:endParaRPr sz="3800">
              <a:latin typeface="Arial"/>
              <a:cs typeface="Arial"/>
            </a:endParaRPr>
          </a:p>
          <a:p>
            <a:pPr marL="1511300" marR="30480" lvl="2" indent="-571500">
              <a:lnSpc>
                <a:spcPts val="4400"/>
              </a:lnSpc>
              <a:spcBef>
                <a:spcPts val="2520"/>
              </a:spcBef>
              <a:buSzPct val="171052"/>
              <a:buChar char="•"/>
              <a:tabLst>
                <a:tab pos="1511300" algn="l"/>
                <a:tab pos="3241675" algn="l"/>
                <a:tab pos="4476750" algn="l"/>
                <a:tab pos="7965440" algn="l"/>
              </a:tabLst>
            </a:pPr>
            <a:r>
              <a:rPr sz="3800" spc="-355" dirty="0">
                <a:latin typeface="Arial"/>
                <a:cs typeface="Arial"/>
              </a:rPr>
              <a:t>p</a:t>
            </a:r>
            <a:r>
              <a:rPr sz="3800" spc="-360" dirty="0">
                <a:latin typeface="Arial"/>
                <a:cs typeface="Arial"/>
              </a:rPr>
              <a:t>a</a:t>
            </a:r>
            <a:r>
              <a:rPr sz="3800" spc="-240" dirty="0">
                <a:latin typeface="Arial"/>
                <a:cs typeface="Arial"/>
              </a:rPr>
              <a:t>c</a:t>
            </a:r>
            <a:r>
              <a:rPr sz="3800" spc="-195" dirty="0">
                <a:latin typeface="Arial"/>
                <a:cs typeface="Arial"/>
              </a:rPr>
              <a:t>k</a:t>
            </a:r>
            <a:r>
              <a:rPr sz="3800" spc="-45" dirty="0">
                <a:latin typeface="Arial"/>
                <a:cs typeface="Arial"/>
              </a:rPr>
              <a:t>et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440" dirty="0">
                <a:latin typeface="Arial"/>
                <a:cs typeface="Arial"/>
              </a:rPr>
              <a:t>s</a:t>
            </a:r>
            <a:r>
              <a:rPr sz="3800" spc="95" dirty="0">
                <a:latin typeface="Arial"/>
                <a:cs typeface="Arial"/>
              </a:rPr>
              <a:t>ti</a:t>
            </a:r>
            <a:r>
              <a:rPr sz="3800" spc="-20" dirty="0">
                <a:latin typeface="Arial"/>
                <a:cs typeface="Arial"/>
              </a:rPr>
              <a:t>l</a:t>
            </a:r>
            <a:r>
              <a:rPr sz="3800" spc="-15" dirty="0">
                <a:latin typeface="Arial"/>
                <a:cs typeface="Arial"/>
              </a:rPr>
              <a:t>l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355" dirty="0">
                <a:latin typeface="Arial"/>
                <a:cs typeface="Arial"/>
              </a:rPr>
              <a:t>h</a:t>
            </a:r>
            <a:r>
              <a:rPr sz="3800" spc="-360" dirty="0">
                <a:latin typeface="Arial"/>
                <a:cs typeface="Arial"/>
              </a:rPr>
              <a:t>a</a:t>
            </a:r>
            <a:r>
              <a:rPr sz="3800" spc="-440" dirty="0">
                <a:latin typeface="Arial"/>
                <a:cs typeface="Arial"/>
              </a:rPr>
              <a:t>s</a:t>
            </a:r>
            <a:r>
              <a:rPr sz="3800" dirty="0">
                <a:latin typeface="Arial"/>
                <a:cs typeface="Arial"/>
              </a:rPr>
              <a:t>	</a:t>
            </a:r>
            <a:r>
              <a:rPr sz="3800" spc="-250" dirty="0">
                <a:latin typeface="Arial"/>
                <a:cs typeface="Arial"/>
              </a:rPr>
              <a:t>1452B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40" dirty="0">
                <a:latin typeface="Arial"/>
                <a:cs typeface="Arial"/>
              </a:rPr>
              <a:t>-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260" dirty="0">
                <a:latin typeface="Arial"/>
                <a:cs typeface="Arial"/>
              </a:rPr>
              <a:t>269B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==	</a:t>
            </a:r>
            <a:r>
              <a:rPr sz="3800" spc="-215" dirty="0">
                <a:latin typeface="Arial"/>
                <a:cs typeface="Arial"/>
              </a:rPr>
              <a:t>1183B  </a:t>
            </a:r>
            <a:r>
              <a:rPr sz="3800" spc="-65" dirty="0">
                <a:latin typeface="Arial"/>
                <a:cs typeface="Arial"/>
              </a:rPr>
              <a:t>of</a:t>
            </a:r>
            <a:r>
              <a:rPr sz="3800" spc="10" dirty="0">
                <a:latin typeface="Arial"/>
                <a:cs typeface="Arial"/>
              </a:rPr>
              <a:t> </a:t>
            </a:r>
            <a:r>
              <a:rPr sz="3800" spc="-340" dirty="0">
                <a:latin typeface="Arial"/>
                <a:cs typeface="Arial"/>
              </a:rPr>
              <a:t>space	</a:t>
            </a:r>
            <a:r>
              <a:rPr sz="3800" spc="-55" dirty="0">
                <a:latin typeface="Arial"/>
                <a:cs typeface="Arial"/>
              </a:rPr>
              <a:t>left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4100" y="355600"/>
            <a:ext cx="58127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A </a:t>
            </a:r>
            <a:r>
              <a:rPr spc="-500" dirty="0"/>
              <a:t>Packet</a:t>
            </a:r>
            <a:r>
              <a:rPr spc="-540" dirty="0"/>
              <a:t> </a:t>
            </a:r>
            <a:r>
              <a:rPr spc="-47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2000" y="1625600"/>
            <a:ext cx="9241155" cy="5549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622300" algn="l"/>
              </a:tabLst>
            </a:pPr>
            <a:r>
              <a:rPr sz="3800" spc="-270" dirty="0">
                <a:latin typeface="Arial"/>
                <a:cs typeface="Arial"/>
              </a:rPr>
              <a:t>Packet</a:t>
            </a:r>
            <a:r>
              <a:rPr sz="3800" spc="-10" dirty="0">
                <a:latin typeface="Arial"/>
                <a:cs typeface="Arial"/>
              </a:rPr>
              <a:t> </a:t>
            </a:r>
            <a:r>
              <a:rPr sz="3800" spc="-225" dirty="0">
                <a:latin typeface="Arial"/>
                <a:cs typeface="Arial"/>
              </a:rPr>
              <a:t>1:</a:t>
            </a:r>
            <a:endParaRPr sz="3800">
              <a:latin typeface="Arial"/>
              <a:cs typeface="Arial"/>
            </a:endParaRPr>
          </a:p>
          <a:p>
            <a:pPr marL="1066800" lvl="1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66800" algn="l"/>
                <a:tab pos="3630929" algn="l"/>
                <a:tab pos="7667625" algn="l"/>
              </a:tabLst>
            </a:pPr>
            <a:r>
              <a:rPr sz="3800" spc="-210" dirty="0">
                <a:latin typeface="Arial"/>
                <a:cs typeface="Arial"/>
              </a:rPr>
              <a:t>Available</a:t>
            </a:r>
            <a:r>
              <a:rPr sz="3800" spc="5" dirty="0">
                <a:latin typeface="Arial"/>
                <a:cs typeface="Arial"/>
              </a:rPr>
              <a:t> </a:t>
            </a:r>
            <a:r>
              <a:rPr sz="3800" spc="25" dirty="0">
                <a:latin typeface="Arial"/>
                <a:cs typeface="Arial"/>
              </a:rPr>
              <a:t>for	</a:t>
            </a:r>
            <a:r>
              <a:rPr sz="3800" spc="-270" dirty="0">
                <a:latin typeface="Arial"/>
                <a:cs typeface="Arial"/>
              </a:rPr>
              <a:t>app:1518B  </a:t>
            </a:r>
            <a:r>
              <a:rPr sz="3800" spc="-40" dirty="0">
                <a:latin typeface="Arial"/>
                <a:cs typeface="Arial"/>
              </a:rPr>
              <a:t>-</a:t>
            </a:r>
            <a:r>
              <a:rPr sz="3800" spc="-525" dirty="0">
                <a:latin typeface="Arial"/>
                <a:cs typeface="Arial"/>
              </a:rPr>
              <a:t> </a:t>
            </a:r>
            <a:r>
              <a:rPr sz="3800" spc="-275" dirty="0">
                <a:latin typeface="Arial"/>
                <a:cs typeface="Arial"/>
              </a:rPr>
              <a:t>66B</a:t>
            </a:r>
            <a:r>
              <a:rPr sz="3800" dirty="0">
                <a:latin typeface="Arial"/>
                <a:cs typeface="Arial"/>
              </a:rPr>
              <a:t> ==	</a:t>
            </a:r>
            <a:r>
              <a:rPr sz="3800" spc="-250" dirty="0">
                <a:latin typeface="Arial"/>
                <a:cs typeface="Arial"/>
              </a:rPr>
              <a:t>1452B</a:t>
            </a:r>
            <a:endParaRPr sz="3800">
              <a:latin typeface="Arial"/>
              <a:cs typeface="Arial"/>
            </a:endParaRPr>
          </a:p>
          <a:p>
            <a:pPr marL="1066800" lvl="1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66800" algn="l"/>
                <a:tab pos="2291080" algn="l"/>
                <a:tab pos="4433570" algn="l"/>
              </a:tabLst>
            </a:pPr>
            <a:r>
              <a:rPr sz="3800" spc="-340" dirty="0">
                <a:latin typeface="Arial"/>
                <a:cs typeface="Arial"/>
              </a:rPr>
              <a:t>Some	</a:t>
            </a:r>
            <a:r>
              <a:rPr sz="3800" spc="-245" dirty="0">
                <a:latin typeface="Arial"/>
                <a:cs typeface="Arial"/>
              </a:rPr>
              <a:t>needed</a:t>
            </a:r>
            <a:r>
              <a:rPr sz="3800" spc="5" dirty="0">
                <a:latin typeface="Arial"/>
                <a:cs typeface="Arial"/>
              </a:rPr>
              <a:t> </a:t>
            </a:r>
            <a:r>
              <a:rPr sz="3800" spc="-245" dirty="0">
                <a:latin typeface="Arial"/>
                <a:cs typeface="Arial"/>
              </a:rPr>
              <a:t>by	</a:t>
            </a:r>
            <a:r>
              <a:rPr sz="3800" spc="-160" dirty="0">
                <a:latin typeface="Arial"/>
                <a:cs typeface="Arial"/>
              </a:rPr>
              <a:t>HTTP </a:t>
            </a:r>
            <a:r>
              <a:rPr sz="3800" spc="-225" dirty="0">
                <a:latin typeface="Arial"/>
                <a:cs typeface="Arial"/>
              </a:rPr>
              <a:t>response</a:t>
            </a:r>
            <a:r>
              <a:rPr sz="3800" spc="135" dirty="0">
                <a:latin typeface="Arial"/>
                <a:cs typeface="Arial"/>
              </a:rPr>
              <a:t> </a:t>
            </a:r>
            <a:r>
              <a:rPr sz="3800" spc="-190" dirty="0">
                <a:latin typeface="Arial"/>
                <a:cs typeface="Arial"/>
              </a:rPr>
              <a:t>header:</a:t>
            </a:r>
            <a:endParaRPr sz="3800">
              <a:latin typeface="Arial"/>
              <a:cs typeface="Arial"/>
            </a:endParaRPr>
          </a:p>
          <a:p>
            <a:pPr marL="1511300" lvl="2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511300" algn="l"/>
              </a:tabLst>
            </a:pPr>
            <a:r>
              <a:rPr sz="3800" spc="-285" dirty="0">
                <a:latin typeface="Arial"/>
                <a:cs typeface="Arial"/>
              </a:rPr>
              <a:t>send </a:t>
            </a:r>
            <a:r>
              <a:rPr sz="3800" spc="-160" dirty="0">
                <a:latin typeface="Arial"/>
                <a:cs typeface="Arial"/>
              </a:rPr>
              <a:t>HTTP </a:t>
            </a:r>
            <a:r>
              <a:rPr sz="3800" spc="-225" dirty="0">
                <a:latin typeface="Arial"/>
                <a:cs typeface="Arial"/>
              </a:rPr>
              <a:t>response</a:t>
            </a:r>
            <a:r>
              <a:rPr sz="3800" spc="-345" dirty="0">
                <a:latin typeface="Arial"/>
                <a:cs typeface="Arial"/>
              </a:rPr>
              <a:t> </a:t>
            </a:r>
            <a:r>
              <a:rPr sz="3800" spc="-210" dirty="0">
                <a:latin typeface="Arial"/>
                <a:cs typeface="Arial"/>
              </a:rPr>
              <a:t>header</a:t>
            </a:r>
            <a:endParaRPr sz="3800">
              <a:latin typeface="Arial"/>
              <a:cs typeface="Arial"/>
            </a:endParaRPr>
          </a:p>
          <a:p>
            <a:pPr marL="1511300" marR="30480" lvl="2" indent="-571500">
              <a:lnSpc>
                <a:spcPts val="4400"/>
              </a:lnSpc>
              <a:spcBef>
                <a:spcPts val="2520"/>
              </a:spcBef>
              <a:buSzPct val="171052"/>
              <a:buChar char="•"/>
              <a:tabLst>
                <a:tab pos="1511300" algn="l"/>
                <a:tab pos="3241675" algn="l"/>
                <a:tab pos="4476750" algn="l"/>
                <a:tab pos="7965440" algn="l"/>
              </a:tabLst>
            </a:pPr>
            <a:r>
              <a:rPr sz="3800" spc="-355" dirty="0">
                <a:latin typeface="Arial"/>
                <a:cs typeface="Arial"/>
              </a:rPr>
              <a:t>p</a:t>
            </a:r>
            <a:r>
              <a:rPr sz="3800" spc="-360" dirty="0">
                <a:latin typeface="Arial"/>
                <a:cs typeface="Arial"/>
              </a:rPr>
              <a:t>a</a:t>
            </a:r>
            <a:r>
              <a:rPr sz="3800" spc="-240" dirty="0">
                <a:latin typeface="Arial"/>
                <a:cs typeface="Arial"/>
              </a:rPr>
              <a:t>c</a:t>
            </a:r>
            <a:r>
              <a:rPr sz="3800" spc="-195" dirty="0">
                <a:latin typeface="Arial"/>
                <a:cs typeface="Arial"/>
              </a:rPr>
              <a:t>k</a:t>
            </a:r>
            <a:r>
              <a:rPr sz="3800" spc="-45" dirty="0">
                <a:latin typeface="Arial"/>
                <a:cs typeface="Arial"/>
              </a:rPr>
              <a:t>et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440" dirty="0">
                <a:latin typeface="Arial"/>
                <a:cs typeface="Arial"/>
              </a:rPr>
              <a:t>s</a:t>
            </a:r>
            <a:r>
              <a:rPr sz="3800" spc="95" dirty="0">
                <a:latin typeface="Arial"/>
                <a:cs typeface="Arial"/>
              </a:rPr>
              <a:t>ti</a:t>
            </a:r>
            <a:r>
              <a:rPr sz="3800" spc="-20" dirty="0">
                <a:latin typeface="Arial"/>
                <a:cs typeface="Arial"/>
              </a:rPr>
              <a:t>l</a:t>
            </a:r>
            <a:r>
              <a:rPr sz="3800" spc="-15" dirty="0">
                <a:latin typeface="Arial"/>
                <a:cs typeface="Arial"/>
              </a:rPr>
              <a:t>l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355" dirty="0">
                <a:latin typeface="Arial"/>
                <a:cs typeface="Arial"/>
              </a:rPr>
              <a:t>h</a:t>
            </a:r>
            <a:r>
              <a:rPr sz="3800" spc="-360" dirty="0">
                <a:latin typeface="Arial"/>
                <a:cs typeface="Arial"/>
              </a:rPr>
              <a:t>a</a:t>
            </a:r>
            <a:r>
              <a:rPr sz="3800" spc="-440" dirty="0">
                <a:latin typeface="Arial"/>
                <a:cs typeface="Arial"/>
              </a:rPr>
              <a:t>s</a:t>
            </a:r>
            <a:r>
              <a:rPr sz="3800" dirty="0">
                <a:latin typeface="Arial"/>
                <a:cs typeface="Arial"/>
              </a:rPr>
              <a:t>	</a:t>
            </a:r>
            <a:r>
              <a:rPr sz="3800" spc="-250" dirty="0">
                <a:latin typeface="Arial"/>
                <a:cs typeface="Arial"/>
              </a:rPr>
              <a:t>1452B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40" dirty="0">
                <a:latin typeface="Arial"/>
                <a:cs typeface="Arial"/>
              </a:rPr>
              <a:t>-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260" dirty="0">
                <a:latin typeface="Arial"/>
                <a:cs typeface="Arial"/>
              </a:rPr>
              <a:t>269B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==	</a:t>
            </a:r>
            <a:r>
              <a:rPr sz="3800" spc="-215" dirty="0">
                <a:latin typeface="Arial"/>
                <a:cs typeface="Arial"/>
              </a:rPr>
              <a:t>1183B  </a:t>
            </a:r>
            <a:r>
              <a:rPr sz="3800" spc="-65" dirty="0">
                <a:latin typeface="Arial"/>
                <a:cs typeface="Arial"/>
              </a:rPr>
              <a:t>of</a:t>
            </a:r>
            <a:r>
              <a:rPr sz="3800" spc="10" dirty="0">
                <a:latin typeface="Arial"/>
                <a:cs typeface="Arial"/>
              </a:rPr>
              <a:t> </a:t>
            </a:r>
            <a:r>
              <a:rPr sz="3800" spc="-340" dirty="0">
                <a:latin typeface="Arial"/>
                <a:cs typeface="Arial"/>
              </a:rPr>
              <a:t>space	</a:t>
            </a:r>
            <a:r>
              <a:rPr sz="3800" spc="-55" dirty="0">
                <a:latin typeface="Arial"/>
                <a:cs typeface="Arial"/>
              </a:rPr>
              <a:t>left</a:t>
            </a:r>
            <a:endParaRPr sz="3800">
              <a:latin typeface="Arial"/>
              <a:cs typeface="Arial"/>
            </a:endParaRPr>
          </a:p>
          <a:p>
            <a:pPr marL="1066800" lvl="1" indent="-571500">
              <a:lnSpc>
                <a:spcPct val="100000"/>
              </a:lnSpc>
              <a:spcBef>
                <a:spcPts val="2120"/>
              </a:spcBef>
              <a:buSzPct val="171052"/>
              <a:buChar char="•"/>
              <a:tabLst>
                <a:tab pos="1066800" algn="l"/>
                <a:tab pos="2853055" algn="l"/>
              </a:tabLst>
            </a:pPr>
            <a:r>
              <a:rPr sz="3800" spc="-250" dirty="0">
                <a:latin typeface="Arial"/>
                <a:cs typeface="Arial"/>
              </a:rPr>
              <a:t>1183B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&lt;	</a:t>
            </a:r>
            <a:r>
              <a:rPr sz="3800" spc="-245" dirty="0">
                <a:latin typeface="Arial"/>
                <a:cs typeface="Arial"/>
              </a:rPr>
              <a:t>needed</a:t>
            </a:r>
            <a:r>
              <a:rPr sz="3800" spc="-10" dirty="0">
                <a:latin typeface="Arial"/>
                <a:cs typeface="Arial"/>
              </a:rPr>
              <a:t> </a:t>
            </a:r>
            <a:r>
              <a:rPr sz="3800" spc="-250" dirty="0">
                <a:latin typeface="Arial"/>
                <a:cs typeface="Arial"/>
              </a:rPr>
              <a:t>3812B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4100" y="355600"/>
            <a:ext cx="58127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A </a:t>
            </a:r>
            <a:r>
              <a:rPr spc="-500" dirty="0"/>
              <a:t>Packet</a:t>
            </a:r>
            <a:r>
              <a:rPr spc="-540" dirty="0"/>
              <a:t> </a:t>
            </a:r>
            <a:r>
              <a:rPr spc="-47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2000" y="1625600"/>
            <a:ext cx="9241155" cy="6413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622300" algn="l"/>
              </a:tabLst>
            </a:pPr>
            <a:r>
              <a:rPr sz="3800" spc="-270" dirty="0">
                <a:latin typeface="Arial"/>
                <a:cs typeface="Arial"/>
              </a:rPr>
              <a:t>Packet</a:t>
            </a:r>
            <a:r>
              <a:rPr sz="3800" spc="-10" dirty="0">
                <a:latin typeface="Arial"/>
                <a:cs typeface="Arial"/>
              </a:rPr>
              <a:t> </a:t>
            </a:r>
            <a:r>
              <a:rPr sz="3800" spc="-225" dirty="0">
                <a:latin typeface="Arial"/>
                <a:cs typeface="Arial"/>
              </a:rPr>
              <a:t>1:</a:t>
            </a:r>
            <a:endParaRPr sz="3800">
              <a:latin typeface="Arial"/>
              <a:cs typeface="Arial"/>
            </a:endParaRPr>
          </a:p>
          <a:p>
            <a:pPr marL="1066800" lvl="1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66800" algn="l"/>
                <a:tab pos="3630929" algn="l"/>
                <a:tab pos="7667625" algn="l"/>
              </a:tabLst>
            </a:pPr>
            <a:r>
              <a:rPr sz="3800" spc="-210" dirty="0">
                <a:latin typeface="Arial"/>
                <a:cs typeface="Arial"/>
              </a:rPr>
              <a:t>Available</a:t>
            </a:r>
            <a:r>
              <a:rPr sz="3800" spc="5" dirty="0">
                <a:latin typeface="Arial"/>
                <a:cs typeface="Arial"/>
              </a:rPr>
              <a:t> </a:t>
            </a:r>
            <a:r>
              <a:rPr sz="3800" spc="25" dirty="0">
                <a:latin typeface="Arial"/>
                <a:cs typeface="Arial"/>
              </a:rPr>
              <a:t>for	</a:t>
            </a:r>
            <a:r>
              <a:rPr sz="3800" spc="-270" dirty="0">
                <a:latin typeface="Arial"/>
                <a:cs typeface="Arial"/>
              </a:rPr>
              <a:t>app:1518B  </a:t>
            </a:r>
            <a:r>
              <a:rPr sz="3800" spc="-40" dirty="0">
                <a:latin typeface="Arial"/>
                <a:cs typeface="Arial"/>
              </a:rPr>
              <a:t>-</a:t>
            </a:r>
            <a:r>
              <a:rPr sz="3800" spc="-525" dirty="0">
                <a:latin typeface="Arial"/>
                <a:cs typeface="Arial"/>
              </a:rPr>
              <a:t> </a:t>
            </a:r>
            <a:r>
              <a:rPr sz="3800" spc="-275" dirty="0">
                <a:latin typeface="Arial"/>
                <a:cs typeface="Arial"/>
              </a:rPr>
              <a:t>66B</a:t>
            </a:r>
            <a:r>
              <a:rPr sz="3800" dirty="0">
                <a:latin typeface="Arial"/>
                <a:cs typeface="Arial"/>
              </a:rPr>
              <a:t> ==	</a:t>
            </a:r>
            <a:r>
              <a:rPr sz="3800" spc="-250" dirty="0">
                <a:latin typeface="Arial"/>
                <a:cs typeface="Arial"/>
              </a:rPr>
              <a:t>1452B</a:t>
            </a:r>
            <a:endParaRPr sz="3800">
              <a:latin typeface="Arial"/>
              <a:cs typeface="Arial"/>
            </a:endParaRPr>
          </a:p>
          <a:p>
            <a:pPr marL="1066800" lvl="1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66800" algn="l"/>
                <a:tab pos="2291080" algn="l"/>
                <a:tab pos="4433570" algn="l"/>
              </a:tabLst>
            </a:pPr>
            <a:r>
              <a:rPr sz="3800" spc="-340" dirty="0">
                <a:latin typeface="Arial"/>
                <a:cs typeface="Arial"/>
              </a:rPr>
              <a:t>Some	</a:t>
            </a:r>
            <a:r>
              <a:rPr sz="3800" spc="-245" dirty="0">
                <a:latin typeface="Arial"/>
                <a:cs typeface="Arial"/>
              </a:rPr>
              <a:t>needed</a:t>
            </a:r>
            <a:r>
              <a:rPr sz="3800" spc="5" dirty="0">
                <a:latin typeface="Arial"/>
                <a:cs typeface="Arial"/>
              </a:rPr>
              <a:t> </a:t>
            </a:r>
            <a:r>
              <a:rPr sz="3800" spc="-245" dirty="0">
                <a:latin typeface="Arial"/>
                <a:cs typeface="Arial"/>
              </a:rPr>
              <a:t>by	</a:t>
            </a:r>
            <a:r>
              <a:rPr sz="3800" spc="-160" dirty="0">
                <a:latin typeface="Arial"/>
                <a:cs typeface="Arial"/>
              </a:rPr>
              <a:t>HTTP </a:t>
            </a:r>
            <a:r>
              <a:rPr sz="3800" spc="-225" dirty="0">
                <a:latin typeface="Arial"/>
                <a:cs typeface="Arial"/>
              </a:rPr>
              <a:t>response</a:t>
            </a:r>
            <a:r>
              <a:rPr sz="3800" spc="135" dirty="0">
                <a:latin typeface="Arial"/>
                <a:cs typeface="Arial"/>
              </a:rPr>
              <a:t> </a:t>
            </a:r>
            <a:r>
              <a:rPr sz="3800" spc="-190" dirty="0">
                <a:latin typeface="Arial"/>
                <a:cs typeface="Arial"/>
              </a:rPr>
              <a:t>header:</a:t>
            </a:r>
            <a:endParaRPr sz="3800">
              <a:latin typeface="Arial"/>
              <a:cs typeface="Arial"/>
            </a:endParaRPr>
          </a:p>
          <a:p>
            <a:pPr marL="1511300" lvl="2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511300" algn="l"/>
              </a:tabLst>
            </a:pPr>
            <a:r>
              <a:rPr sz="3800" spc="-285" dirty="0">
                <a:latin typeface="Arial"/>
                <a:cs typeface="Arial"/>
              </a:rPr>
              <a:t>send </a:t>
            </a:r>
            <a:r>
              <a:rPr sz="3800" spc="-160" dirty="0">
                <a:latin typeface="Arial"/>
                <a:cs typeface="Arial"/>
              </a:rPr>
              <a:t>HTTP </a:t>
            </a:r>
            <a:r>
              <a:rPr sz="3800" spc="-225" dirty="0">
                <a:latin typeface="Arial"/>
                <a:cs typeface="Arial"/>
              </a:rPr>
              <a:t>response</a:t>
            </a:r>
            <a:r>
              <a:rPr sz="3800" spc="-345" dirty="0">
                <a:latin typeface="Arial"/>
                <a:cs typeface="Arial"/>
              </a:rPr>
              <a:t> </a:t>
            </a:r>
            <a:r>
              <a:rPr sz="3800" spc="-210" dirty="0">
                <a:latin typeface="Arial"/>
                <a:cs typeface="Arial"/>
              </a:rPr>
              <a:t>header</a:t>
            </a:r>
            <a:endParaRPr sz="3800">
              <a:latin typeface="Arial"/>
              <a:cs typeface="Arial"/>
            </a:endParaRPr>
          </a:p>
          <a:p>
            <a:pPr marL="1511300" marR="30480" lvl="2" indent="-571500">
              <a:lnSpc>
                <a:spcPts val="4400"/>
              </a:lnSpc>
              <a:spcBef>
                <a:spcPts val="2520"/>
              </a:spcBef>
              <a:buSzPct val="171052"/>
              <a:buChar char="•"/>
              <a:tabLst>
                <a:tab pos="1511300" algn="l"/>
                <a:tab pos="3241675" algn="l"/>
                <a:tab pos="4476750" algn="l"/>
                <a:tab pos="7965440" algn="l"/>
              </a:tabLst>
            </a:pPr>
            <a:r>
              <a:rPr sz="3800" spc="-355" dirty="0">
                <a:latin typeface="Arial"/>
                <a:cs typeface="Arial"/>
              </a:rPr>
              <a:t>p</a:t>
            </a:r>
            <a:r>
              <a:rPr sz="3800" spc="-360" dirty="0">
                <a:latin typeface="Arial"/>
                <a:cs typeface="Arial"/>
              </a:rPr>
              <a:t>a</a:t>
            </a:r>
            <a:r>
              <a:rPr sz="3800" spc="-240" dirty="0">
                <a:latin typeface="Arial"/>
                <a:cs typeface="Arial"/>
              </a:rPr>
              <a:t>c</a:t>
            </a:r>
            <a:r>
              <a:rPr sz="3800" spc="-195" dirty="0">
                <a:latin typeface="Arial"/>
                <a:cs typeface="Arial"/>
              </a:rPr>
              <a:t>k</a:t>
            </a:r>
            <a:r>
              <a:rPr sz="3800" spc="-45" dirty="0">
                <a:latin typeface="Arial"/>
                <a:cs typeface="Arial"/>
              </a:rPr>
              <a:t>et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440" dirty="0">
                <a:latin typeface="Arial"/>
                <a:cs typeface="Arial"/>
              </a:rPr>
              <a:t>s</a:t>
            </a:r>
            <a:r>
              <a:rPr sz="3800" spc="95" dirty="0">
                <a:latin typeface="Arial"/>
                <a:cs typeface="Arial"/>
              </a:rPr>
              <a:t>ti</a:t>
            </a:r>
            <a:r>
              <a:rPr sz="3800" spc="-20" dirty="0">
                <a:latin typeface="Arial"/>
                <a:cs typeface="Arial"/>
              </a:rPr>
              <a:t>l</a:t>
            </a:r>
            <a:r>
              <a:rPr sz="3800" spc="-15" dirty="0">
                <a:latin typeface="Arial"/>
                <a:cs typeface="Arial"/>
              </a:rPr>
              <a:t>l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355" dirty="0">
                <a:latin typeface="Arial"/>
                <a:cs typeface="Arial"/>
              </a:rPr>
              <a:t>h</a:t>
            </a:r>
            <a:r>
              <a:rPr sz="3800" spc="-360" dirty="0">
                <a:latin typeface="Arial"/>
                <a:cs typeface="Arial"/>
              </a:rPr>
              <a:t>a</a:t>
            </a:r>
            <a:r>
              <a:rPr sz="3800" spc="-440" dirty="0">
                <a:latin typeface="Arial"/>
                <a:cs typeface="Arial"/>
              </a:rPr>
              <a:t>s</a:t>
            </a:r>
            <a:r>
              <a:rPr sz="3800" dirty="0">
                <a:latin typeface="Arial"/>
                <a:cs typeface="Arial"/>
              </a:rPr>
              <a:t>	</a:t>
            </a:r>
            <a:r>
              <a:rPr sz="3800" spc="-250" dirty="0">
                <a:latin typeface="Arial"/>
                <a:cs typeface="Arial"/>
              </a:rPr>
              <a:t>1452B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40" dirty="0">
                <a:latin typeface="Arial"/>
                <a:cs typeface="Arial"/>
              </a:rPr>
              <a:t>-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260" dirty="0">
                <a:latin typeface="Arial"/>
                <a:cs typeface="Arial"/>
              </a:rPr>
              <a:t>269B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==	</a:t>
            </a:r>
            <a:r>
              <a:rPr sz="3800" spc="-215" dirty="0">
                <a:latin typeface="Arial"/>
                <a:cs typeface="Arial"/>
              </a:rPr>
              <a:t>1183B  </a:t>
            </a:r>
            <a:r>
              <a:rPr sz="3800" spc="-65" dirty="0">
                <a:latin typeface="Arial"/>
                <a:cs typeface="Arial"/>
              </a:rPr>
              <a:t>of</a:t>
            </a:r>
            <a:r>
              <a:rPr sz="3800" spc="10" dirty="0">
                <a:latin typeface="Arial"/>
                <a:cs typeface="Arial"/>
              </a:rPr>
              <a:t> </a:t>
            </a:r>
            <a:r>
              <a:rPr sz="3800" spc="-340" dirty="0">
                <a:latin typeface="Arial"/>
                <a:cs typeface="Arial"/>
              </a:rPr>
              <a:t>space	</a:t>
            </a:r>
            <a:r>
              <a:rPr sz="3800" spc="-55" dirty="0">
                <a:latin typeface="Arial"/>
                <a:cs typeface="Arial"/>
              </a:rPr>
              <a:t>left</a:t>
            </a:r>
            <a:endParaRPr sz="3800">
              <a:latin typeface="Arial"/>
              <a:cs typeface="Arial"/>
            </a:endParaRPr>
          </a:p>
          <a:p>
            <a:pPr marL="1066800" lvl="1" indent="-571500">
              <a:lnSpc>
                <a:spcPct val="100000"/>
              </a:lnSpc>
              <a:spcBef>
                <a:spcPts val="2120"/>
              </a:spcBef>
              <a:buSzPct val="171052"/>
              <a:buChar char="•"/>
              <a:tabLst>
                <a:tab pos="1066800" algn="l"/>
                <a:tab pos="2853055" algn="l"/>
              </a:tabLst>
            </a:pPr>
            <a:r>
              <a:rPr sz="3800" spc="-250" dirty="0">
                <a:latin typeface="Arial"/>
                <a:cs typeface="Arial"/>
              </a:rPr>
              <a:t>1183B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&lt;	</a:t>
            </a:r>
            <a:r>
              <a:rPr sz="3800" spc="-245" dirty="0">
                <a:latin typeface="Arial"/>
                <a:cs typeface="Arial"/>
              </a:rPr>
              <a:t>needed</a:t>
            </a:r>
            <a:r>
              <a:rPr sz="3800" spc="-10" dirty="0">
                <a:latin typeface="Arial"/>
                <a:cs typeface="Arial"/>
              </a:rPr>
              <a:t> </a:t>
            </a:r>
            <a:r>
              <a:rPr sz="3800" spc="-250" dirty="0">
                <a:latin typeface="Arial"/>
                <a:cs typeface="Arial"/>
              </a:rPr>
              <a:t>3812B</a:t>
            </a:r>
            <a:endParaRPr sz="3800">
              <a:latin typeface="Arial"/>
              <a:cs typeface="Arial"/>
            </a:endParaRPr>
          </a:p>
          <a:p>
            <a:pPr marL="1066800" lvl="1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66800" algn="l"/>
              </a:tabLst>
            </a:pPr>
            <a:r>
              <a:rPr sz="3800" spc="-285" dirty="0">
                <a:latin typeface="Arial"/>
                <a:cs typeface="Arial"/>
              </a:rPr>
              <a:t>send </a:t>
            </a:r>
            <a:r>
              <a:rPr sz="3800" spc="-105" dirty="0">
                <a:latin typeface="Arial"/>
                <a:cs typeface="Arial"/>
              </a:rPr>
              <a:t>the </a:t>
            </a:r>
            <a:r>
              <a:rPr sz="3800" dirty="0">
                <a:latin typeface="Arial"/>
                <a:cs typeface="Arial"/>
              </a:rPr>
              <a:t>first </a:t>
            </a:r>
            <a:r>
              <a:rPr sz="3800" spc="-250" dirty="0">
                <a:latin typeface="Arial"/>
                <a:cs typeface="Arial"/>
              </a:rPr>
              <a:t>1183B </a:t>
            </a:r>
            <a:r>
              <a:rPr sz="3800" spc="-65" dirty="0">
                <a:latin typeface="Arial"/>
                <a:cs typeface="Arial"/>
              </a:rPr>
              <a:t>of</a:t>
            </a:r>
            <a:r>
              <a:rPr sz="3800" spc="605" dirty="0">
                <a:latin typeface="Arial"/>
                <a:cs typeface="Arial"/>
              </a:rPr>
              <a:t> </a:t>
            </a:r>
            <a:r>
              <a:rPr sz="3800" spc="-80" dirty="0">
                <a:latin typeface="Arial"/>
                <a:cs typeface="Arial"/>
              </a:rPr>
              <a:t>content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4100" y="355600"/>
            <a:ext cx="58127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A </a:t>
            </a:r>
            <a:r>
              <a:rPr spc="-500" dirty="0"/>
              <a:t>Packet</a:t>
            </a:r>
            <a:r>
              <a:rPr spc="-540" dirty="0"/>
              <a:t> </a:t>
            </a:r>
            <a:r>
              <a:rPr spc="-47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2000" y="1625600"/>
            <a:ext cx="9241155" cy="727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622300" algn="l"/>
              </a:tabLst>
            </a:pPr>
            <a:r>
              <a:rPr sz="3800" spc="-270" dirty="0">
                <a:latin typeface="Arial"/>
                <a:cs typeface="Arial"/>
              </a:rPr>
              <a:t>Packet</a:t>
            </a:r>
            <a:r>
              <a:rPr sz="3800" spc="-10" dirty="0">
                <a:latin typeface="Arial"/>
                <a:cs typeface="Arial"/>
              </a:rPr>
              <a:t> </a:t>
            </a:r>
            <a:r>
              <a:rPr sz="3800" spc="-225" dirty="0">
                <a:latin typeface="Arial"/>
                <a:cs typeface="Arial"/>
              </a:rPr>
              <a:t>1:</a:t>
            </a:r>
            <a:endParaRPr sz="3800">
              <a:latin typeface="Arial"/>
              <a:cs typeface="Arial"/>
            </a:endParaRPr>
          </a:p>
          <a:p>
            <a:pPr marL="1066800" lvl="1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66800" algn="l"/>
                <a:tab pos="3630929" algn="l"/>
                <a:tab pos="7667625" algn="l"/>
              </a:tabLst>
            </a:pPr>
            <a:r>
              <a:rPr sz="3800" spc="-210" dirty="0">
                <a:latin typeface="Arial"/>
                <a:cs typeface="Arial"/>
              </a:rPr>
              <a:t>Available</a:t>
            </a:r>
            <a:r>
              <a:rPr sz="3800" spc="5" dirty="0">
                <a:latin typeface="Arial"/>
                <a:cs typeface="Arial"/>
              </a:rPr>
              <a:t> </a:t>
            </a:r>
            <a:r>
              <a:rPr sz="3800" spc="25" dirty="0">
                <a:latin typeface="Arial"/>
                <a:cs typeface="Arial"/>
              </a:rPr>
              <a:t>for	</a:t>
            </a:r>
            <a:r>
              <a:rPr sz="3800" spc="-270" dirty="0">
                <a:latin typeface="Arial"/>
                <a:cs typeface="Arial"/>
              </a:rPr>
              <a:t>app:1518B  </a:t>
            </a:r>
            <a:r>
              <a:rPr sz="3800" spc="-40" dirty="0">
                <a:latin typeface="Arial"/>
                <a:cs typeface="Arial"/>
              </a:rPr>
              <a:t>-</a:t>
            </a:r>
            <a:r>
              <a:rPr sz="3800" spc="-525" dirty="0">
                <a:latin typeface="Arial"/>
                <a:cs typeface="Arial"/>
              </a:rPr>
              <a:t> </a:t>
            </a:r>
            <a:r>
              <a:rPr sz="3800" spc="-275" dirty="0">
                <a:latin typeface="Arial"/>
                <a:cs typeface="Arial"/>
              </a:rPr>
              <a:t>66B</a:t>
            </a:r>
            <a:r>
              <a:rPr sz="3800" dirty="0">
                <a:latin typeface="Arial"/>
                <a:cs typeface="Arial"/>
              </a:rPr>
              <a:t> ==	</a:t>
            </a:r>
            <a:r>
              <a:rPr sz="3800" spc="-250" dirty="0">
                <a:latin typeface="Arial"/>
                <a:cs typeface="Arial"/>
              </a:rPr>
              <a:t>1452B</a:t>
            </a:r>
            <a:endParaRPr sz="3800">
              <a:latin typeface="Arial"/>
              <a:cs typeface="Arial"/>
            </a:endParaRPr>
          </a:p>
          <a:p>
            <a:pPr marL="1066800" lvl="1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66800" algn="l"/>
                <a:tab pos="2291080" algn="l"/>
                <a:tab pos="4433570" algn="l"/>
              </a:tabLst>
            </a:pPr>
            <a:r>
              <a:rPr sz="3800" spc="-340" dirty="0">
                <a:latin typeface="Arial"/>
                <a:cs typeface="Arial"/>
              </a:rPr>
              <a:t>Some	</a:t>
            </a:r>
            <a:r>
              <a:rPr sz="3800" spc="-245" dirty="0">
                <a:latin typeface="Arial"/>
                <a:cs typeface="Arial"/>
              </a:rPr>
              <a:t>needed</a:t>
            </a:r>
            <a:r>
              <a:rPr sz="3800" spc="5" dirty="0">
                <a:latin typeface="Arial"/>
                <a:cs typeface="Arial"/>
              </a:rPr>
              <a:t> </a:t>
            </a:r>
            <a:r>
              <a:rPr sz="3800" spc="-245" dirty="0">
                <a:latin typeface="Arial"/>
                <a:cs typeface="Arial"/>
              </a:rPr>
              <a:t>by	</a:t>
            </a:r>
            <a:r>
              <a:rPr sz="3800" spc="-160" dirty="0">
                <a:latin typeface="Arial"/>
                <a:cs typeface="Arial"/>
              </a:rPr>
              <a:t>HTTP </a:t>
            </a:r>
            <a:r>
              <a:rPr sz="3800" spc="-225" dirty="0">
                <a:latin typeface="Arial"/>
                <a:cs typeface="Arial"/>
              </a:rPr>
              <a:t>response</a:t>
            </a:r>
            <a:r>
              <a:rPr sz="3800" spc="135" dirty="0">
                <a:latin typeface="Arial"/>
                <a:cs typeface="Arial"/>
              </a:rPr>
              <a:t> </a:t>
            </a:r>
            <a:r>
              <a:rPr sz="3800" spc="-190" dirty="0">
                <a:latin typeface="Arial"/>
                <a:cs typeface="Arial"/>
              </a:rPr>
              <a:t>header:</a:t>
            </a:r>
            <a:endParaRPr sz="3800">
              <a:latin typeface="Arial"/>
              <a:cs typeface="Arial"/>
            </a:endParaRPr>
          </a:p>
          <a:p>
            <a:pPr marL="1511300" lvl="2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511300" algn="l"/>
              </a:tabLst>
            </a:pPr>
            <a:r>
              <a:rPr sz="3800" spc="-285" dirty="0">
                <a:latin typeface="Arial"/>
                <a:cs typeface="Arial"/>
              </a:rPr>
              <a:t>send </a:t>
            </a:r>
            <a:r>
              <a:rPr sz="3800" spc="-160" dirty="0">
                <a:latin typeface="Arial"/>
                <a:cs typeface="Arial"/>
              </a:rPr>
              <a:t>HTTP </a:t>
            </a:r>
            <a:r>
              <a:rPr sz="3800" spc="-225" dirty="0">
                <a:latin typeface="Arial"/>
                <a:cs typeface="Arial"/>
              </a:rPr>
              <a:t>response</a:t>
            </a:r>
            <a:r>
              <a:rPr sz="3800" spc="-345" dirty="0">
                <a:latin typeface="Arial"/>
                <a:cs typeface="Arial"/>
              </a:rPr>
              <a:t> </a:t>
            </a:r>
            <a:r>
              <a:rPr sz="3800" spc="-210" dirty="0">
                <a:latin typeface="Arial"/>
                <a:cs typeface="Arial"/>
              </a:rPr>
              <a:t>header</a:t>
            </a:r>
            <a:endParaRPr sz="3800">
              <a:latin typeface="Arial"/>
              <a:cs typeface="Arial"/>
            </a:endParaRPr>
          </a:p>
          <a:p>
            <a:pPr marL="1511300" marR="30480" lvl="2" indent="-571500">
              <a:lnSpc>
                <a:spcPts val="4400"/>
              </a:lnSpc>
              <a:spcBef>
                <a:spcPts val="2520"/>
              </a:spcBef>
              <a:buSzPct val="171052"/>
              <a:buChar char="•"/>
              <a:tabLst>
                <a:tab pos="1511300" algn="l"/>
                <a:tab pos="3241675" algn="l"/>
                <a:tab pos="4476750" algn="l"/>
                <a:tab pos="7965440" algn="l"/>
              </a:tabLst>
            </a:pPr>
            <a:r>
              <a:rPr sz="3800" spc="-355" dirty="0">
                <a:latin typeface="Arial"/>
                <a:cs typeface="Arial"/>
              </a:rPr>
              <a:t>p</a:t>
            </a:r>
            <a:r>
              <a:rPr sz="3800" spc="-360" dirty="0">
                <a:latin typeface="Arial"/>
                <a:cs typeface="Arial"/>
              </a:rPr>
              <a:t>a</a:t>
            </a:r>
            <a:r>
              <a:rPr sz="3800" spc="-240" dirty="0">
                <a:latin typeface="Arial"/>
                <a:cs typeface="Arial"/>
              </a:rPr>
              <a:t>c</a:t>
            </a:r>
            <a:r>
              <a:rPr sz="3800" spc="-195" dirty="0">
                <a:latin typeface="Arial"/>
                <a:cs typeface="Arial"/>
              </a:rPr>
              <a:t>k</a:t>
            </a:r>
            <a:r>
              <a:rPr sz="3800" spc="-45" dirty="0">
                <a:latin typeface="Arial"/>
                <a:cs typeface="Arial"/>
              </a:rPr>
              <a:t>et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440" dirty="0">
                <a:latin typeface="Arial"/>
                <a:cs typeface="Arial"/>
              </a:rPr>
              <a:t>s</a:t>
            </a:r>
            <a:r>
              <a:rPr sz="3800" spc="95" dirty="0">
                <a:latin typeface="Arial"/>
                <a:cs typeface="Arial"/>
              </a:rPr>
              <a:t>ti</a:t>
            </a:r>
            <a:r>
              <a:rPr sz="3800" spc="-20" dirty="0">
                <a:latin typeface="Arial"/>
                <a:cs typeface="Arial"/>
              </a:rPr>
              <a:t>l</a:t>
            </a:r>
            <a:r>
              <a:rPr sz="3800" spc="-15" dirty="0">
                <a:latin typeface="Arial"/>
                <a:cs typeface="Arial"/>
              </a:rPr>
              <a:t>l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355" dirty="0">
                <a:latin typeface="Arial"/>
                <a:cs typeface="Arial"/>
              </a:rPr>
              <a:t>h</a:t>
            </a:r>
            <a:r>
              <a:rPr sz="3800" spc="-360" dirty="0">
                <a:latin typeface="Arial"/>
                <a:cs typeface="Arial"/>
              </a:rPr>
              <a:t>a</a:t>
            </a:r>
            <a:r>
              <a:rPr sz="3800" spc="-440" dirty="0">
                <a:latin typeface="Arial"/>
                <a:cs typeface="Arial"/>
              </a:rPr>
              <a:t>s</a:t>
            </a:r>
            <a:r>
              <a:rPr sz="3800" dirty="0">
                <a:latin typeface="Arial"/>
                <a:cs typeface="Arial"/>
              </a:rPr>
              <a:t>	</a:t>
            </a:r>
            <a:r>
              <a:rPr sz="3800" spc="-250" dirty="0">
                <a:latin typeface="Arial"/>
                <a:cs typeface="Arial"/>
              </a:rPr>
              <a:t>1452B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40" dirty="0">
                <a:latin typeface="Arial"/>
                <a:cs typeface="Arial"/>
              </a:rPr>
              <a:t>-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260" dirty="0">
                <a:latin typeface="Arial"/>
                <a:cs typeface="Arial"/>
              </a:rPr>
              <a:t>269B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==	</a:t>
            </a:r>
            <a:r>
              <a:rPr sz="3800" spc="-215" dirty="0">
                <a:latin typeface="Arial"/>
                <a:cs typeface="Arial"/>
              </a:rPr>
              <a:t>1183B  </a:t>
            </a:r>
            <a:r>
              <a:rPr sz="3800" spc="-65" dirty="0">
                <a:latin typeface="Arial"/>
                <a:cs typeface="Arial"/>
              </a:rPr>
              <a:t>of</a:t>
            </a:r>
            <a:r>
              <a:rPr sz="3800" spc="10" dirty="0">
                <a:latin typeface="Arial"/>
                <a:cs typeface="Arial"/>
              </a:rPr>
              <a:t> </a:t>
            </a:r>
            <a:r>
              <a:rPr sz="3800" spc="-340" dirty="0">
                <a:latin typeface="Arial"/>
                <a:cs typeface="Arial"/>
              </a:rPr>
              <a:t>space	</a:t>
            </a:r>
            <a:r>
              <a:rPr sz="3800" spc="-55" dirty="0">
                <a:latin typeface="Arial"/>
                <a:cs typeface="Arial"/>
              </a:rPr>
              <a:t>left</a:t>
            </a:r>
            <a:endParaRPr sz="3800">
              <a:latin typeface="Arial"/>
              <a:cs typeface="Arial"/>
            </a:endParaRPr>
          </a:p>
          <a:p>
            <a:pPr marL="1066800" lvl="1" indent="-571500">
              <a:lnSpc>
                <a:spcPct val="100000"/>
              </a:lnSpc>
              <a:spcBef>
                <a:spcPts val="2120"/>
              </a:spcBef>
              <a:buSzPct val="171052"/>
              <a:buChar char="•"/>
              <a:tabLst>
                <a:tab pos="1066800" algn="l"/>
                <a:tab pos="2853055" algn="l"/>
              </a:tabLst>
            </a:pPr>
            <a:r>
              <a:rPr sz="3800" spc="-250" dirty="0">
                <a:latin typeface="Arial"/>
                <a:cs typeface="Arial"/>
              </a:rPr>
              <a:t>1183B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&lt;	</a:t>
            </a:r>
            <a:r>
              <a:rPr sz="3800" spc="-245" dirty="0">
                <a:latin typeface="Arial"/>
                <a:cs typeface="Arial"/>
              </a:rPr>
              <a:t>needed</a:t>
            </a:r>
            <a:r>
              <a:rPr sz="3800" spc="-10" dirty="0">
                <a:latin typeface="Arial"/>
                <a:cs typeface="Arial"/>
              </a:rPr>
              <a:t> </a:t>
            </a:r>
            <a:r>
              <a:rPr sz="3800" spc="-250" dirty="0">
                <a:latin typeface="Arial"/>
                <a:cs typeface="Arial"/>
              </a:rPr>
              <a:t>3812B</a:t>
            </a:r>
            <a:endParaRPr sz="3800">
              <a:latin typeface="Arial"/>
              <a:cs typeface="Arial"/>
            </a:endParaRPr>
          </a:p>
          <a:p>
            <a:pPr marL="1066800" lvl="1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66800" algn="l"/>
              </a:tabLst>
            </a:pPr>
            <a:r>
              <a:rPr sz="3800" spc="-285" dirty="0">
                <a:latin typeface="Arial"/>
                <a:cs typeface="Arial"/>
              </a:rPr>
              <a:t>send </a:t>
            </a:r>
            <a:r>
              <a:rPr sz="3800" spc="-105" dirty="0">
                <a:latin typeface="Arial"/>
                <a:cs typeface="Arial"/>
              </a:rPr>
              <a:t>the </a:t>
            </a:r>
            <a:r>
              <a:rPr sz="3800" dirty="0">
                <a:latin typeface="Arial"/>
                <a:cs typeface="Arial"/>
              </a:rPr>
              <a:t>first </a:t>
            </a:r>
            <a:r>
              <a:rPr sz="3800" spc="-250" dirty="0">
                <a:latin typeface="Arial"/>
                <a:cs typeface="Arial"/>
              </a:rPr>
              <a:t>1183B </a:t>
            </a:r>
            <a:r>
              <a:rPr sz="3800" spc="-65" dirty="0">
                <a:latin typeface="Arial"/>
                <a:cs typeface="Arial"/>
              </a:rPr>
              <a:t>of</a:t>
            </a:r>
            <a:r>
              <a:rPr sz="3800" spc="605" dirty="0">
                <a:latin typeface="Arial"/>
                <a:cs typeface="Arial"/>
              </a:rPr>
              <a:t> </a:t>
            </a:r>
            <a:r>
              <a:rPr sz="3800" spc="-80" dirty="0">
                <a:latin typeface="Arial"/>
                <a:cs typeface="Arial"/>
              </a:rPr>
              <a:t>content</a:t>
            </a:r>
            <a:endParaRPr sz="3800">
              <a:latin typeface="Arial"/>
              <a:cs typeface="Arial"/>
            </a:endParaRPr>
          </a:p>
          <a:p>
            <a:pPr marL="1066800" lvl="1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66800" algn="l"/>
                <a:tab pos="4252595" algn="l"/>
              </a:tabLst>
            </a:pPr>
            <a:r>
              <a:rPr sz="3800" spc="-215" dirty="0">
                <a:latin typeface="Arial"/>
                <a:cs typeface="Arial"/>
              </a:rPr>
              <a:t>3812 </a:t>
            </a:r>
            <a:r>
              <a:rPr sz="3800" spc="-40" dirty="0">
                <a:latin typeface="Arial"/>
                <a:cs typeface="Arial"/>
              </a:rPr>
              <a:t>-</a:t>
            </a:r>
            <a:r>
              <a:rPr sz="3800" spc="210" dirty="0">
                <a:latin typeface="Arial"/>
                <a:cs typeface="Arial"/>
              </a:rPr>
              <a:t> </a:t>
            </a:r>
            <a:r>
              <a:rPr sz="3800" spc="-215" dirty="0">
                <a:latin typeface="Arial"/>
                <a:cs typeface="Arial"/>
              </a:rPr>
              <a:t>1183</a:t>
            </a:r>
            <a:r>
              <a:rPr sz="3800" dirty="0">
                <a:latin typeface="Arial"/>
                <a:cs typeface="Arial"/>
              </a:rPr>
              <a:t> ==	</a:t>
            </a:r>
            <a:r>
              <a:rPr sz="3800" spc="-250" dirty="0">
                <a:latin typeface="Arial"/>
                <a:cs typeface="Arial"/>
              </a:rPr>
              <a:t>2629B </a:t>
            </a:r>
            <a:r>
              <a:rPr sz="3800" spc="-55" dirty="0">
                <a:latin typeface="Arial"/>
                <a:cs typeface="Arial"/>
              </a:rPr>
              <a:t>left </a:t>
            </a:r>
            <a:r>
              <a:rPr sz="3800" spc="95" dirty="0">
                <a:latin typeface="Arial"/>
                <a:cs typeface="Arial"/>
              </a:rPr>
              <a:t>to</a:t>
            </a:r>
            <a:r>
              <a:rPr sz="3800" spc="-525" dirty="0">
                <a:latin typeface="Arial"/>
                <a:cs typeface="Arial"/>
              </a:rPr>
              <a:t> </a:t>
            </a:r>
            <a:r>
              <a:rPr sz="3800" spc="-285" dirty="0">
                <a:latin typeface="Arial"/>
                <a:cs typeface="Arial"/>
              </a:rPr>
              <a:t>send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4100" y="355600"/>
            <a:ext cx="58127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A </a:t>
            </a:r>
            <a:r>
              <a:rPr spc="-500" dirty="0"/>
              <a:t>Packet</a:t>
            </a:r>
            <a:r>
              <a:rPr spc="-540" dirty="0"/>
              <a:t> </a:t>
            </a:r>
            <a:r>
              <a:rPr spc="-475" dirty="0"/>
              <a:t>(cont.)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4100" y="355600"/>
            <a:ext cx="58127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A </a:t>
            </a:r>
            <a:r>
              <a:rPr spc="-500" dirty="0"/>
              <a:t>Packet</a:t>
            </a:r>
            <a:r>
              <a:rPr spc="-540" dirty="0"/>
              <a:t> </a:t>
            </a:r>
            <a:r>
              <a:rPr spc="-47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7400" y="1625600"/>
            <a:ext cx="7505065" cy="1536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596900" algn="l"/>
              </a:tabLst>
            </a:pPr>
            <a:r>
              <a:rPr sz="3800" spc="-270" dirty="0">
                <a:latin typeface="Arial"/>
                <a:cs typeface="Arial"/>
              </a:rPr>
              <a:t>Packet</a:t>
            </a:r>
            <a:r>
              <a:rPr sz="3800" spc="-10" dirty="0">
                <a:latin typeface="Arial"/>
                <a:cs typeface="Arial"/>
              </a:rPr>
              <a:t> </a:t>
            </a:r>
            <a:r>
              <a:rPr sz="3800" spc="-220" dirty="0">
                <a:latin typeface="Arial"/>
                <a:cs typeface="Arial"/>
              </a:rPr>
              <a:t>2:</a:t>
            </a:r>
            <a:endParaRPr sz="3800">
              <a:latin typeface="Arial"/>
              <a:cs typeface="Arial"/>
            </a:endParaRPr>
          </a:p>
          <a:p>
            <a:pPr marL="1041400" lvl="1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41400" algn="l"/>
                <a:tab pos="1807845" algn="l"/>
                <a:tab pos="4511675" algn="l"/>
              </a:tabLst>
            </a:pPr>
            <a:r>
              <a:rPr sz="3800" spc="-385" dirty="0">
                <a:latin typeface="Arial"/>
                <a:cs typeface="Arial"/>
              </a:rPr>
              <a:t>has	</a:t>
            </a:r>
            <a:r>
              <a:rPr sz="3800" spc="-215" dirty="0">
                <a:latin typeface="Arial"/>
                <a:cs typeface="Arial"/>
              </a:rPr>
              <a:t>1518 </a:t>
            </a:r>
            <a:r>
              <a:rPr sz="3800" spc="-40" dirty="0">
                <a:latin typeface="Arial"/>
                <a:cs typeface="Arial"/>
              </a:rPr>
              <a:t>-</a:t>
            </a:r>
            <a:r>
              <a:rPr sz="3800" spc="210" dirty="0">
                <a:latin typeface="Arial"/>
                <a:cs typeface="Arial"/>
              </a:rPr>
              <a:t> </a:t>
            </a:r>
            <a:r>
              <a:rPr sz="3800" spc="-215" dirty="0">
                <a:latin typeface="Arial"/>
                <a:cs typeface="Arial"/>
              </a:rPr>
              <a:t>66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==	</a:t>
            </a:r>
            <a:r>
              <a:rPr sz="3800" spc="-250" dirty="0">
                <a:latin typeface="Arial"/>
                <a:cs typeface="Arial"/>
              </a:rPr>
              <a:t>1452B </a:t>
            </a:r>
            <a:r>
              <a:rPr sz="3800" spc="-65" dirty="0">
                <a:latin typeface="Arial"/>
                <a:cs typeface="Arial"/>
              </a:rPr>
              <a:t>of</a:t>
            </a:r>
            <a:r>
              <a:rPr sz="3800" spc="180" dirty="0">
                <a:latin typeface="Arial"/>
                <a:cs typeface="Arial"/>
              </a:rPr>
              <a:t> </a:t>
            </a:r>
            <a:r>
              <a:rPr sz="3800" spc="-340" dirty="0">
                <a:latin typeface="Arial"/>
                <a:cs typeface="Arial"/>
              </a:rPr>
              <a:t>space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4100" y="355600"/>
            <a:ext cx="58127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A </a:t>
            </a:r>
            <a:r>
              <a:rPr spc="-500" dirty="0"/>
              <a:t>Packet</a:t>
            </a:r>
            <a:r>
              <a:rPr spc="-540" dirty="0"/>
              <a:t> </a:t>
            </a:r>
            <a:r>
              <a:rPr spc="-47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7400" y="1625600"/>
            <a:ext cx="7505065" cy="240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596900" algn="l"/>
              </a:tabLst>
            </a:pPr>
            <a:r>
              <a:rPr sz="3800" spc="-270" dirty="0">
                <a:latin typeface="Arial"/>
                <a:cs typeface="Arial"/>
              </a:rPr>
              <a:t>Packet</a:t>
            </a:r>
            <a:r>
              <a:rPr sz="3800" spc="-10" dirty="0">
                <a:latin typeface="Arial"/>
                <a:cs typeface="Arial"/>
              </a:rPr>
              <a:t> </a:t>
            </a:r>
            <a:r>
              <a:rPr sz="3800" spc="-220" dirty="0">
                <a:latin typeface="Arial"/>
                <a:cs typeface="Arial"/>
              </a:rPr>
              <a:t>2:</a:t>
            </a:r>
            <a:endParaRPr sz="3800">
              <a:latin typeface="Arial"/>
              <a:cs typeface="Arial"/>
            </a:endParaRPr>
          </a:p>
          <a:p>
            <a:pPr marL="1041400" lvl="1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41400" algn="l"/>
                <a:tab pos="1807845" algn="l"/>
                <a:tab pos="4511675" algn="l"/>
              </a:tabLst>
            </a:pPr>
            <a:r>
              <a:rPr sz="3800" spc="-385" dirty="0">
                <a:latin typeface="Arial"/>
                <a:cs typeface="Arial"/>
              </a:rPr>
              <a:t>has	</a:t>
            </a:r>
            <a:r>
              <a:rPr sz="3800" spc="-215" dirty="0">
                <a:latin typeface="Arial"/>
                <a:cs typeface="Arial"/>
              </a:rPr>
              <a:t>1518 </a:t>
            </a:r>
            <a:r>
              <a:rPr sz="3800" spc="-40" dirty="0">
                <a:latin typeface="Arial"/>
                <a:cs typeface="Arial"/>
              </a:rPr>
              <a:t>-</a:t>
            </a:r>
            <a:r>
              <a:rPr sz="3800" spc="210" dirty="0">
                <a:latin typeface="Arial"/>
                <a:cs typeface="Arial"/>
              </a:rPr>
              <a:t> </a:t>
            </a:r>
            <a:r>
              <a:rPr sz="3800" spc="-215" dirty="0">
                <a:latin typeface="Arial"/>
                <a:cs typeface="Arial"/>
              </a:rPr>
              <a:t>66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==	</a:t>
            </a:r>
            <a:r>
              <a:rPr sz="3800" spc="-250" dirty="0">
                <a:latin typeface="Arial"/>
                <a:cs typeface="Arial"/>
              </a:rPr>
              <a:t>1452B </a:t>
            </a:r>
            <a:r>
              <a:rPr sz="3800" spc="-65" dirty="0">
                <a:latin typeface="Arial"/>
                <a:cs typeface="Arial"/>
              </a:rPr>
              <a:t>of</a:t>
            </a:r>
            <a:r>
              <a:rPr sz="3800" spc="180" dirty="0">
                <a:latin typeface="Arial"/>
                <a:cs typeface="Arial"/>
              </a:rPr>
              <a:t> </a:t>
            </a:r>
            <a:r>
              <a:rPr sz="3800" spc="-340" dirty="0">
                <a:latin typeface="Arial"/>
                <a:cs typeface="Arial"/>
              </a:rPr>
              <a:t>space</a:t>
            </a:r>
            <a:endParaRPr sz="3800">
              <a:latin typeface="Arial"/>
              <a:cs typeface="Arial"/>
            </a:endParaRPr>
          </a:p>
          <a:p>
            <a:pPr marL="1041400" lvl="1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41400" algn="l"/>
              </a:tabLst>
            </a:pPr>
            <a:r>
              <a:rPr sz="3800" spc="-285" dirty="0">
                <a:latin typeface="Arial"/>
                <a:cs typeface="Arial"/>
              </a:rPr>
              <a:t>send </a:t>
            </a:r>
            <a:r>
              <a:rPr sz="3800" spc="-75" dirty="0">
                <a:latin typeface="Arial"/>
                <a:cs typeface="Arial"/>
              </a:rPr>
              <a:t>next </a:t>
            </a:r>
            <a:r>
              <a:rPr sz="3800" spc="-250" dirty="0">
                <a:latin typeface="Arial"/>
                <a:cs typeface="Arial"/>
              </a:rPr>
              <a:t>1452B </a:t>
            </a:r>
            <a:r>
              <a:rPr sz="3800" spc="-65" dirty="0">
                <a:latin typeface="Arial"/>
                <a:cs typeface="Arial"/>
              </a:rPr>
              <a:t>of</a:t>
            </a:r>
            <a:r>
              <a:rPr sz="3800" spc="-204" dirty="0">
                <a:latin typeface="Arial"/>
                <a:cs typeface="Arial"/>
              </a:rPr>
              <a:t> </a:t>
            </a:r>
            <a:r>
              <a:rPr sz="3800" spc="-80" dirty="0">
                <a:latin typeface="Arial"/>
                <a:cs typeface="Arial"/>
              </a:rPr>
              <a:t>content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Layering</a:t>
            </a:r>
          </a:p>
        </p:txBody>
      </p:sp>
      <p:sp>
        <p:nvSpPr>
          <p:cNvPr id="3" name="object 3"/>
          <p:cNvSpPr/>
          <p:nvPr/>
        </p:nvSpPr>
        <p:spPr>
          <a:xfrm>
            <a:off x="6896100" y="1676400"/>
            <a:ext cx="5435600" cy="2184400"/>
          </a:xfrm>
          <a:custGeom>
            <a:avLst/>
            <a:gdLst/>
            <a:ahLst/>
            <a:cxnLst/>
            <a:rect l="l" t="t" r="r" b="b"/>
            <a:pathLst>
              <a:path w="5435600" h="2184400">
                <a:moveTo>
                  <a:pt x="2784088" y="0"/>
                </a:moveTo>
                <a:lnTo>
                  <a:pt x="2717986" y="335"/>
                </a:lnTo>
                <a:lnTo>
                  <a:pt x="2652269" y="1335"/>
                </a:lnTo>
                <a:lnTo>
                  <a:pt x="2586956" y="2992"/>
                </a:lnTo>
                <a:lnTo>
                  <a:pt x="2522065" y="5300"/>
                </a:lnTo>
                <a:lnTo>
                  <a:pt x="2457618" y="8250"/>
                </a:lnTo>
                <a:lnTo>
                  <a:pt x="2393633" y="11835"/>
                </a:lnTo>
                <a:lnTo>
                  <a:pt x="2330129" y="16048"/>
                </a:lnTo>
                <a:lnTo>
                  <a:pt x="2267126" y="20881"/>
                </a:lnTo>
                <a:lnTo>
                  <a:pt x="2204643" y="26326"/>
                </a:lnTo>
                <a:lnTo>
                  <a:pt x="2142699" y="32376"/>
                </a:lnTo>
                <a:lnTo>
                  <a:pt x="2081315" y="39024"/>
                </a:lnTo>
                <a:lnTo>
                  <a:pt x="2020508" y="46261"/>
                </a:lnTo>
                <a:lnTo>
                  <a:pt x="1960300" y="54081"/>
                </a:lnTo>
                <a:lnTo>
                  <a:pt x="1900708" y="62476"/>
                </a:lnTo>
                <a:lnTo>
                  <a:pt x="1841753" y="71439"/>
                </a:lnTo>
                <a:lnTo>
                  <a:pt x="1783453" y="80961"/>
                </a:lnTo>
                <a:lnTo>
                  <a:pt x="1725829" y="91036"/>
                </a:lnTo>
                <a:lnTo>
                  <a:pt x="1668899" y="101656"/>
                </a:lnTo>
                <a:lnTo>
                  <a:pt x="1612683" y="112813"/>
                </a:lnTo>
                <a:lnTo>
                  <a:pt x="1557200" y="124500"/>
                </a:lnTo>
                <a:lnTo>
                  <a:pt x="1502470" y="136709"/>
                </a:lnTo>
                <a:lnTo>
                  <a:pt x="1448511" y="149433"/>
                </a:lnTo>
                <a:lnTo>
                  <a:pt x="1395344" y="162665"/>
                </a:lnTo>
                <a:lnTo>
                  <a:pt x="1342988" y="176397"/>
                </a:lnTo>
                <a:lnTo>
                  <a:pt x="1291462" y="190620"/>
                </a:lnTo>
                <a:lnTo>
                  <a:pt x="1240785" y="205329"/>
                </a:lnTo>
                <a:lnTo>
                  <a:pt x="1190977" y="220515"/>
                </a:lnTo>
                <a:lnTo>
                  <a:pt x="1142057" y="236171"/>
                </a:lnTo>
                <a:lnTo>
                  <a:pt x="1094044" y="252289"/>
                </a:lnTo>
                <a:lnTo>
                  <a:pt x="1046959" y="268862"/>
                </a:lnTo>
                <a:lnTo>
                  <a:pt x="1000820" y="285882"/>
                </a:lnTo>
                <a:lnTo>
                  <a:pt x="955646" y="303342"/>
                </a:lnTo>
                <a:lnTo>
                  <a:pt x="911457" y="321235"/>
                </a:lnTo>
                <a:lnTo>
                  <a:pt x="868273" y="339552"/>
                </a:lnTo>
                <a:lnTo>
                  <a:pt x="826112" y="358286"/>
                </a:lnTo>
                <a:lnTo>
                  <a:pt x="784995" y="377430"/>
                </a:lnTo>
                <a:lnTo>
                  <a:pt x="744940" y="396977"/>
                </a:lnTo>
                <a:lnTo>
                  <a:pt x="705967" y="416918"/>
                </a:lnTo>
                <a:lnTo>
                  <a:pt x="668095" y="437246"/>
                </a:lnTo>
                <a:lnTo>
                  <a:pt x="631343" y="457954"/>
                </a:lnTo>
                <a:lnTo>
                  <a:pt x="595732" y="479035"/>
                </a:lnTo>
                <a:lnTo>
                  <a:pt x="561280" y="500480"/>
                </a:lnTo>
                <a:lnTo>
                  <a:pt x="528006" y="522282"/>
                </a:lnTo>
                <a:lnTo>
                  <a:pt x="495931" y="544434"/>
                </a:lnTo>
                <a:lnTo>
                  <a:pt x="465073" y="566928"/>
                </a:lnTo>
                <a:lnTo>
                  <a:pt x="407086" y="612913"/>
                </a:lnTo>
                <a:lnTo>
                  <a:pt x="354202" y="660176"/>
                </a:lnTo>
                <a:lnTo>
                  <a:pt x="306574" y="708658"/>
                </a:lnTo>
                <a:lnTo>
                  <a:pt x="264359" y="758298"/>
                </a:lnTo>
                <a:lnTo>
                  <a:pt x="227710" y="809037"/>
                </a:lnTo>
                <a:lnTo>
                  <a:pt x="196784" y="860814"/>
                </a:lnTo>
                <a:lnTo>
                  <a:pt x="171734" y="913569"/>
                </a:lnTo>
                <a:lnTo>
                  <a:pt x="152715" y="967242"/>
                </a:lnTo>
                <a:lnTo>
                  <a:pt x="139884" y="1021774"/>
                </a:lnTo>
                <a:lnTo>
                  <a:pt x="133394" y="1077104"/>
                </a:lnTo>
                <a:lnTo>
                  <a:pt x="132575" y="1105049"/>
                </a:lnTo>
                <a:lnTo>
                  <a:pt x="134343" y="1146152"/>
                </a:lnTo>
                <a:lnTo>
                  <a:pt x="139646" y="1187163"/>
                </a:lnTo>
                <a:lnTo>
                  <a:pt x="148484" y="1227992"/>
                </a:lnTo>
                <a:lnTo>
                  <a:pt x="160858" y="1268547"/>
                </a:lnTo>
                <a:lnTo>
                  <a:pt x="176767" y="1308736"/>
                </a:lnTo>
                <a:lnTo>
                  <a:pt x="196211" y="1348468"/>
                </a:lnTo>
                <a:lnTo>
                  <a:pt x="219191" y="1387652"/>
                </a:lnTo>
                <a:lnTo>
                  <a:pt x="245706" y="1426196"/>
                </a:lnTo>
                <a:lnTo>
                  <a:pt x="275757" y="1464010"/>
                </a:lnTo>
                <a:lnTo>
                  <a:pt x="309342" y="1501001"/>
                </a:lnTo>
                <a:lnTo>
                  <a:pt x="346464" y="1537078"/>
                </a:lnTo>
                <a:lnTo>
                  <a:pt x="387120" y="1572150"/>
                </a:lnTo>
                <a:lnTo>
                  <a:pt x="431312" y="1606126"/>
                </a:lnTo>
                <a:lnTo>
                  <a:pt x="479039" y="1638914"/>
                </a:lnTo>
                <a:lnTo>
                  <a:pt x="530302" y="1670423"/>
                </a:lnTo>
                <a:lnTo>
                  <a:pt x="0" y="2184400"/>
                </a:lnTo>
                <a:lnTo>
                  <a:pt x="1237372" y="1978809"/>
                </a:lnTo>
                <a:lnTo>
                  <a:pt x="1280412" y="1991083"/>
                </a:lnTo>
                <a:lnTo>
                  <a:pt x="1323996" y="2003030"/>
                </a:lnTo>
                <a:lnTo>
                  <a:pt x="1368114" y="2014647"/>
                </a:lnTo>
                <a:lnTo>
                  <a:pt x="1412756" y="2025926"/>
                </a:lnTo>
                <a:lnTo>
                  <a:pt x="1457915" y="2036865"/>
                </a:lnTo>
                <a:lnTo>
                  <a:pt x="1503582" y="2047456"/>
                </a:lnTo>
                <a:lnTo>
                  <a:pt x="1549747" y="2057696"/>
                </a:lnTo>
                <a:lnTo>
                  <a:pt x="1596401" y="2067578"/>
                </a:lnTo>
                <a:lnTo>
                  <a:pt x="1643536" y="2077098"/>
                </a:lnTo>
                <a:lnTo>
                  <a:pt x="1691142" y="2086250"/>
                </a:lnTo>
                <a:lnTo>
                  <a:pt x="1739212" y="2095030"/>
                </a:lnTo>
                <a:lnTo>
                  <a:pt x="1787735" y="2103432"/>
                </a:lnTo>
                <a:lnTo>
                  <a:pt x="1836703" y="2111451"/>
                </a:lnTo>
                <a:lnTo>
                  <a:pt x="1886108" y="2119082"/>
                </a:lnTo>
                <a:lnTo>
                  <a:pt x="1935940" y="2126320"/>
                </a:lnTo>
                <a:lnTo>
                  <a:pt x="1986190" y="2133159"/>
                </a:lnTo>
                <a:lnTo>
                  <a:pt x="2036849" y="2139594"/>
                </a:lnTo>
                <a:lnTo>
                  <a:pt x="2087909" y="2145620"/>
                </a:lnTo>
                <a:lnTo>
                  <a:pt x="2139361" y="2151233"/>
                </a:lnTo>
                <a:lnTo>
                  <a:pt x="2191195" y="2156426"/>
                </a:lnTo>
                <a:lnTo>
                  <a:pt x="2243403" y="2161195"/>
                </a:lnTo>
                <a:lnTo>
                  <a:pt x="2295977" y="2165534"/>
                </a:lnTo>
                <a:lnTo>
                  <a:pt x="2348906" y="2169438"/>
                </a:lnTo>
                <a:lnTo>
                  <a:pt x="2402182" y="2172902"/>
                </a:lnTo>
                <a:lnTo>
                  <a:pt x="2455797" y="2175921"/>
                </a:lnTo>
                <a:lnTo>
                  <a:pt x="2509741" y="2178490"/>
                </a:lnTo>
                <a:lnTo>
                  <a:pt x="2564005" y="2180604"/>
                </a:lnTo>
                <a:lnTo>
                  <a:pt x="2618581" y="2182257"/>
                </a:lnTo>
                <a:lnTo>
                  <a:pt x="2673459" y="2183444"/>
                </a:lnTo>
                <a:lnTo>
                  <a:pt x="2728631" y="2184160"/>
                </a:lnTo>
                <a:lnTo>
                  <a:pt x="2784088" y="2184400"/>
                </a:lnTo>
                <a:lnTo>
                  <a:pt x="2850190" y="2184065"/>
                </a:lnTo>
                <a:lnTo>
                  <a:pt x="2915908" y="2183065"/>
                </a:lnTo>
                <a:lnTo>
                  <a:pt x="2981221" y="2181409"/>
                </a:lnTo>
                <a:lnTo>
                  <a:pt x="3046111" y="2179105"/>
                </a:lnTo>
                <a:lnTo>
                  <a:pt x="3110558" y="2176160"/>
                </a:lnTo>
                <a:lnTo>
                  <a:pt x="3174544" y="2172583"/>
                </a:lnTo>
                <a:lnTo>
                  <a:pt x="3238047" y="2168382"/>
                </a:lnTo>
                <a:lnTo>
                  <a:pt x="3301050" y="2163564"/>
                </a:lnTo>
                <a:lnTo>
                  <a:pt x="3363533" y="2158138"/>
                </a:lnTo>
                <a:lnTo>
                  <a:pt x="3425477" y="2152112"/>
                </a:lnTo>
                <a:lnTo>
                  <a:pt x="3486861" y="2145494"/>
                </a:lnTo>
                <a:lnTo>
                  <a:pt x="3547667" y="2138292"/>
                </a:lnTo>
                <a:lnTo>
                  <a:pt x="3607876" y="2130514"/>
                </a:lnTo>
                <a:lnTo>
                  <a:pt x="3667467" y="2122168"/>
                </a:lnTo>
                <a:lnTo>
                  <a:pt x="3726423" y="2113262"/>
                </a:lnTo>
                <a:lnTo>
                  <a:pt x="3784722" y="2103804"/>
                </a:lnTo>
                <a:lnTo>
                  <a:pt x="3842346" y="2093802"/>
                </a:lnTo>
                <a:lnTo>
                  <a:pt x="3899276" y="2083265"/>
                </a:lnTo>
                <a:lnTo>
                  <a:pt x="3955492" y="2072199"/>
                </a:lnTo>
                <a:lnTo>
                  <a:pt x="4010975" y="2060614"/>
                </a:lnTo>
                <a:lnTo>
                  <a:pt x="4065705" y="2048518"/>
                </a:lnTo>
                <a:lnTo>
                  <a:pt x="4119664" y="2035917"/>
                </a:lnTo>
                <a:lnTo>
                  <a:pt x="4172831" y="2022821"/>
                </a:lnTo>
                <a:lnTo>
                  <a:pt x="4225187" y="2009238"/>
                </a:lnTo>
                <a:lnTo>
                  <a:pt x="4276713" y="1995175"/>
                </a:lnTo>
                <a:lnTo>
                  <a:pt x="4327390" y="1980641"/>
                </a:lnTo>
                <a:lnTo>
                  <a:pt x="4377198" y="1965643"/>
                </a:lnTo>
                <a:lnTo>
                  <a:pt x="4426118" y="1950190"/>
                </a:lnTo>
                <a:lnTo>
                  <a:pt x="4474131" y="1934290"/>
                </a:lnTo>
                <a:lnTo>
                  <a:pt x="4521216" y="1917950"/>
                </a:lnTo>
                <a:lnTo>
                  <a:pt x="4567355" y="1901179"/>
                </a:lnTo>
                <a:lnTo>
                  <a:pt x="4612529" y="1883985"/>
                </a:lnTo>
                <a:lnTo>
                  <a:pt x="4656718" y="1866376"/>
                </a:lnTo>
                <a:lnTo>
                  <a:pt x="4699902" y="1848360"/>
                </a:lnTo>
                <a:lnTo>
                  <a:pt x="4742062" y="1829945"/>
                </a:lnTo>
                <a:lnTo>
                  <a:pt x="4783180" y="1811139"/>
                </a:lnTo>
                <a:lnTo>
                  <a:pt x="4823235" y="1791950"/>
                </a:lnTo>
                <a:lnTo>
                  <a:pt x="4862208" y="1772386"/>
                </a:lnTo>
                <a:lnTo>
                  <a:pt x="4900080" y="1752455"/>
                </a:lnTo>
                <a:lnTo>
                  <a:pt x="4936831" y="1732165"/>
                </a:lnTo>
                <a:lnTo>
                  <a:pt x="4972443" y="1711525"/>
                </a:lnTo>
                <a:lnTo>
                  <a:pt x="5006895" y="1690542"/>
                </a:lnTo>
                <a:lnTo>
                  <a:pt x="5040168" y="1669224"/>
                </a:lnTo>
                <a:lnTo>
                  <a:pt x="5072244" y="1647579"/>
                </a:lnTo>
                <a:lnTo>
                  <a:pt x="5132723" y="1603343"/>
                </a:lnTo>
                <a:lnTo>
                  <a:pt x="5188178" y="1557896"/>
                </a:lnTo>
                <a:lnTo>
                  <a:pt x="5238453" y="1511304"/>
                </a:lnTo>
                <a:lnTo>
                  <a:pt x="5283394" y="1463631"/>
                </a:lnTo>
                <a:lnTo>
                  <a:pt x="5322845" y="1414941"/>
                </a:lnTo>
                <a:lnTo>
                  <a:pt x="5356652" y="1365298"/>
                </a:lnTo>
                <a:lnTo>
                  <a:pt x="5384660" y="1314767"/>
                </a:lnTo>
                <a:lnTo>
                  <a:pt x="5406714" y="1263412"/>
                </a:lnTo>
                <a:lnTo>
                  <a:pt x="5422658" y="1211298"/>
                </a:lnTo>
                <a:lnTo>
                  <a:pt x="5432338" y="1158489"/>
                </a:lnTo>
                <a:lnTo>
                  <a:pt x="5435600" y="1105049"/>
                </a:lnTo>
                <a:lnTo>
                  <a:pt x="5434781" y="1077104"/>
                </a:lnTo>
                <a:lnTo>
                  <a:pt x="5428291" y="1021774"/>
                </a:lnTo>
                <a:lnTo>
                  <a:pt x="5415459" y="967242"/>
                </a:lnTo>
                <a:lnTo>
                  <a:pt x="5396441" y="913569"/>
                </a:lnTo>
                <a:lnTo>
                  <a:pt x="5371391" y="860814"/>
                </a:lnTo>
                <a:lnTo>
                  <a:pt x="5340464" y="809037"/>
                </a:lnTo>
                <a:lnTo>
                  <a:pt x="5303816" y="758298"/>
                </a:lnTo>
                <a:lnTo>
                  <a:pt x="5261600" y="708658"/>
                </a:lnTo>
                <a:lnTo>
                  <a:pt x="5213973" y="660176"/>
                </a:lnTo>
                <a:lnTo>
                  <a:pt x="5161088" y="612913"/>
                </a:lnTo>
                <a:lnTo>
                  <a:pt x="5103102" y="566928"/>
                </a:lnTo>
                <a:lnTo>
                  <a:pt x="5072244" y="544434"/>
                </a:lnTo>
                <a:lnTo>
                  <a:pt x="5040168" y="522282"/>
                </a:lnTo>
                <a:lnTo>
                  <a:pt x="5006895" y="500480"/>
                </a:lnTo>
                <a:lnTo>
                  <a:pt x="4972443" y="479035"/>
                </a:lnTo>
                <a:lnTo>
                  <a:pt x="4936831" y="457954"/>
                </a:lnTo>
                <a:lnTo>
                  <a:pt x="4900080" y="437246"/>
                </a:lnTo>
                <a:lnTo>
                  <a:pt x="4862208" y="416918"/>
                </a:lnTo>
                <a:lnTo>
                  <a:pt x="4823235" y="396977"/>
                </a:lnTo>
                <a:lnTo>
                  <a:pt x="4783180" y="377430"/>
                </a:lnTo>
                <a:lnTo>
                  <a:pt x="4742062" y="358286"/>
                </a:lnTo>
                <a:lnTo>
                  <a:pt x="4699902" y="339552"/>
                </a:lnTo>
                <a:lnTo>
                  <a:pt x="4656718" y="321235"/>
                </a:lnTo>
                <a:lnTo>
                  <a:pt x="4612529" y="303342"/>
                </a:lnTo>
                <a:lnTo>
                  <a:pt x="4567355" y="285882"/>
                </a:lnTo>
                <a:lnTo>
                  <a:pt x="4521216" y="268862"/>
                </a:lnTo>
                <a:lnTo>
                  <a:pt x="4474131" y="252289"/>
                </a:lnTo>
                <a:lnTo>
                  <a:pt x="4426118" y="236171"/>
                </a:lnTo>
                <a:lnTo>
                  <a:pt x="4377198" y="220515"/>
                </a:lnTo>
                <a:lnTo>
                  <a:pt x="4327390" y="205329"/>
                </a:lnTo>
                <a:lnTo>
                  <a:pt x="4276713" y="190620"/>
                </a:lnTo>
                <a:lnTo>
                  <a:pt x="4225187" y="176397"/>
                </a:lnTo>
                <a:lnTo>
                  <a:pt x="4172831" y="162665"/>
                </a:lnTo>
                <a:lnTo>
                  <a:pt x="4119664" y="149433"/>
                </a:lnTo>
                <a:lnTo>
                  <a:pt x="4065705" y="136709"/>
                </a:lnTo>
                <a:lnTo>
                  <a:pt x="4010975" y="124500"/>
                </a:lnTo>
                <a:lnTo>
                  <a:pt x="3955492" y="112813"/>
                </a:lnTo>
                <a:lnTo>
                  <a:pt x="3899276" y="101656"/>
                </a:lnTo>
                <a:lnTo>
                  <a:pt x="3842346" y="91036"/>
                </a:lnTo>
                <a:lnTo>
                  <a:pt x="3784722" y="80961"/>
                </a:lnTo>
                <a:lnTo>
                  <a:pt x="3726423" y="71439"/>
                </a:lnTo>
                <a:lnTo>
                  <a:pt x="3667467" y="62476"/>
                </a:lnTo>
                <a:lnTo>
                  <a:pt x="3607876" y="54081"/>
                </a:lnTo>
                <a:lnTo>
                  <a:pt x="3547667" y="46261"/>
                </a:lnTo>
                <a:lnTo>
                  <a:pt x="3486861" y="39024"/>
                </a:lnTo>
                <a:lnTo>
                  <a:pt x="3425477" y="32376"/>
                </a:lnTo>
                <a:lnTo>
                  <a:pt x="3363533" y="26326"/>
                </a:lnTo>
                <a:lnTo>
                  <a:pt x="3301050" y="20881"/>
                </a:lnTo>
                <a:lnTo>
                  <a:pt x="3238047" y="16048"/>
                </a:lnTo>
                <a:lnTo>
                  <a:pt x="3174544" y="11835"/>
                </a:lnTo>
                <a:lnTo>
                  <a:pt x="3110558" y="8250"/>
                </a:lnTo>
                <a:lnTo>
                  <a:pt x="3046111" y="5300"/>
                </a:lnTo>
                <a:lnTo>
                  <a:pt x="2981221" y="2992"/>
                </a:lnTo>
                <a:lnTo>
                  <a:pt x="2915908" y="1335"/>
                </a:lnTo>
                <a:lnTo>
                  <a:pt x="2850190" y="335"/>
                </a:lnTo>
                <a:lnTo>
                  <a:pt x="2784088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32700" y="1841500"/>
            <a:ext cx="4142104" cy="18034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850900">
              <a:lnSpc>
                <a:spcPts val="4600"/>
              </a:lnSpc>
              <a:spcBef>
                <a:spcPts val="420"/>
              </a:spcBef>
              <a:tabLst>
                <a:tab pos="1732914" algn="l"/>
                <a:tab pos="3160395" algn="l"/>
              </a:tabLst>
            </a:pPr>
            <a:r>
              <a:rPr sz="4000" spc="-135" dirty="0">
                <a:latin typeface="Arial"/>
                <a:cs typeface="Arial"/>
              </a:rPr>
              <a:t>process-to-  </a:t>
            </a:r>
            <a:r>
              <a:rPr sz="4000" spc="15" dirty="0">
                <a:latin typeface="Arial"/>
                <a:cs typeface="Arial"/>
              </a:rPr>
              <a:t>p</a:t>
            </a:r>
            <a:r>
              <a:rPr sz="4000" spc="-90" dirty="0">
                <a:latin typeface="Arial"/>
                <a:cs typeface="Arial"/>
              </a:rPr>
              <a:t>r</a:t>
            </a:r>
            <a:r>
              <a:rPr sz="4000" spc="-20" dirty="0">
                <a:latin typeface="Arial"/>
                <a:cs typeface="Arial"/>
              </a:rPr>
              <a:t>o</a:t>
            </a:r>
            <a:r>
              <a:rPr sz="4000" spc="-350" dirty="0">
                <a:latin typeface="Arial"/>
                <a:cs typeface="Arial"/>
              </a:rPr>
              <a:t>ce</a:t>
            </a:r>
            <a:r>
              <a:rPr sz="4000" spc="-335" dirty="0">
                <a:latin typeface="Arial"/>
                <a:cs typeface="Arial"/>
              </a:rPr>
              <a:t>s</a:t>
            </a:r>
            <a:r>
              <a:rPr sz="4000" spc="-465" dirty="0">
                <a:latin typeface="Arial"/>
                <a:cs typeface="Arial"/>
              </a:rPr>
              <a:t>s</a:t>
            </a:r>
            <a:r>
              <a:rPr sz="4000" dirty="0">
                <a:latin typeface="Arial"/>
                <a:cs typeface="Arial"/>
              </a:rPr>
              <a:t>	</a:t>
            </a:r>
            <a:r>
              <a:rPr sz="4000" spc="-130" dirty="0">
                <a:latin typeface="Arial"/>
                <a:cs typeface="Arial"/>
              </a:rPr>
              <a:t>c</a:t>
            </a:r>
            <a:r>
              <a:rPr sz="4000" spc="-145" dirty="0">
                <a:latin typeface="Arial"/>
                <a:cs typeface="Arial"/>
              </a:rPr>
              <a:t>o</a:t>
            </a:r>
            <a:r>
              <a:rPr sz="4000" spc="-250" dirty="0">
                <a:latin typeface="Arial"/>
                <a:cs typeface="Arial"/>
              </a:rPr>
              <a:t>mm</a:t>
            </a:r>
            <a:r>
              <a:rPr sz="4000" dirty="0">
                <a:latin typeface="Arial"/>
                <a:cs typeface="Arial"/>
              </a:rPr>
              <a:t>	</a:t>
            </a:r>
            <a:r>
              <a:rPr sz="4000" spc="-45" dirty="0">
                <a:latin typeface="Arial"/>
                <a:cs typeface="Arial"/>
              </a:rPr>
              <a:t>(</a:t>
            </a:r>
            <a:r>
              <a:rPr sz="4000" spc="-229" dirty="0">
                <a:latin typeface="Arial"/>
                <a:cs typeface="Arial"/>
              </a:rPr>
              <a:t>e</a:t>
            </a:r>
            <a:r>
              <a:rPr sz="4000" spc="-240" dirty="0">
                <a:latin typeface="Arial"/>
                <a:cs typeface="Arial"/>
              </a:rPr>
              <a:t>.</a:t>
            </a:r>
            <a:r>
              <a:rPr sz="4000" spc="-520" dirty="0">
                <a:latin typeface="Arial"/>
                <a:cs typeface="Arial"/>
              </a:rPr>
              <a:t>g</a:t>
            </a:r>
            <a:r>
              <a:rPr sz="4000" spc="-240" dirty="0">
                <a:latin typeface="Arial"/>
                <a:cs typeface="Arial"/>
              </a:rPr>
              <a:t>.</a:t>
            </a:r>
            <a:r>
              <a:rPr sz="4000" spc="-235" dirty="0">
                <a:latin typeface="Arial"/>
                <a:cs typeface="Arial"/>
              </a:rPr>
              <a:t>,</a:t>
            </a:r>
            <a:endParaRPr sz="4000">
              <a:latin typeface="Arial"/>
              <a:cs typeface="Arial"/>
            </a:endParaRPr>
          </a:p>
          <a:p>
            <a:pPr marL="952500">
              <a:lnSpc>
                <a:spcPts val="4480"/>
              </a:lnSpc>
            </a:pPr>
            <a:r>
              <a:rPr sz="4000" spc="-390" dirty="0">
                <a:latin typeface="Arial"/>
                <a:cs typeface="Arial"/>
              </a:rPr>
              <a:t>TCP,</a:t>
            </a:r>
            <a:r>
              <a:rPr sz="4000" spc="-415" dirty="0">
                <a:latin typeface="Arial"/>
                <a:cs typeface="Arial"/>
              </a:rPr>
              <a:t> </a:t>
            </a:r>
            <a:r>
              <a:rPr sz="4000" spc="-155" dirty="0">
                <a:latin typeface="Arial"/>
                <a:cs typeface="Arial"/>
              </a:rPr>
              <a:t>UDP)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857500" y="2247900"/>
          <a:ext cx="3877945" cy="52196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7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43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3600" spc="-105" dirty="0">
                          <a:latin typeface="Arial"/>
                          <a:cs typeface="Arial"/>
                        </a:rPr>
                        <a:t>Application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39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3600" spc="-120" dirty="0">
                          <a:latin typeface="Arial"/>
                          <a:cs typeface="Arial"/>
                        </a:rPr>
                        <a:t>Transport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260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394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3600" spc="25" dirty="0">
                          <a:latin typeface="Arial"/>
                          <a:cs typeface="Arial"/>
                        </a:rPr>
                        <a:t>Network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235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3939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sz="3600" spc="-16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3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135" dirty="0">
                          <a:latin typeface="Arial"/>
                          <a:cs typeface="Arial"/>
                        </a:rPr>
                        <a:t>Link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209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393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600" spc="-285" dirty="0">
                          <a:latin typeface="Arial"/>
                          <a:cs typeface="Arial"/>
                        </a:rPr>
                        <a:t>Physical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2311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11200" y="2895600"/>
            <a:ext cx="1999614" cy="4767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685" algn="r">
              <a:lnSpc>
                <a:spcPct val="100000"/>
              </a:lnSpc>
              <a:spcBef>
                <a:spcPts val="100"/>
              </a:spcBef>
            </a:pPr>
            <a:r>
              <a:rPr sz="4200" spc="-195" dirty="0">
                <a:latin typeface="Arial"/>
                <a:cs typeface="Arial"/>
              </a:rPr>
              <a:t>d</a:t>
            </a:r>
            <a:r>
              <a:rPr sz="4200" spc="-545" dirty="0">
                <a:latin typeface="Arial"/>
                <a:cs typeface="Arial"/>
              </a:rPr>
              <a:t>a</a:t>
            </a:r>
            <a:r>
              <a:rPr sz="4200" spc="-160" dirty="0">
                <a:latin typeface="Arial"/>
                <a:cs typeface="Arial"/>
              </a:rPr>
              <a:t>ta</a:t>
            </a:r>
            <a:endParaRPr sz="4200" dirty="0">
              <a:latin typeface="Arial"/>
              <a:cs typeface="Arial"/>
            </a:endParaRPr>
          </a:p>
          <a:p>
            <a:pPr marL="12700" marR="5080" indent="12700" algn="r">
              <a:lnSpc>
                <a:spcPct val="158700"/>
              </a:lnSpc>
              <a:spcBef>
                <a:spcPts val="300"/>
              </a:spcBef>
            </a:pPr>
            <a:r>
              <a:rPr sz="4200" spc="-390" dirty="0">
                <a:latin typeface="Arial"/>
                <a:cs typeface="Arial"/>
              </a:rPr>
              <a:t>p</a:t>
            </a:r>
            <a:r>
              <a:rPr sz="4200" spc="-395" dirty="0">
                <a:latin typeface="Arial"/>
                <a:cs typeface="Arial"/>
              </a:rPr>
              <a:t>a</a:t>
            </a:r>
            <a:r>
              <a:rPr sz="4200" spc="-265" dirty="0">
                <a:latin typeface="Arial"/>
                <a:cs typeface="Arial"/>
              </a:rPr>
              <a:t>c</a:t>
            </a:r>
            <a:r>
              <a:rPr sz="4200" spc="-220" dirty="0">
                <a:latin typeface="Arial"/>
                <a:cs typeface="Arial"/>
              </a:rPr>
              <a:t>k</a:t>
            </a:r>
            <a:r>
              <a:rPr sz="4200" spc="-165" dirty="0">
                <a:latin typeface="Arial"/>
                <a:cs typeface="Arial"/>
              </a:rPr>
              <a:t>ets  </a:t>
            </a:r>
            <a:r>
              <a:rPr sz="4200" spc="-390" dirty="0">
                <a:latin typeface="Arial"/>
                <a:cs typeface="Arial"/>
              </a:rPr>
              <a:t>p</a:t>
            </a:r>
            <a:r>
              <a:rPr sz="4200" spc="-395" dirty="0">
                <a:latin typeface="Arial"/>
                <a:cs typeface="Arial"/>
              </a:rPr>
              <a:t>a</a:t>
            </a:r>
            <a:r>
              <a:rPr sz="4200" spc="-265" dirty="0">
                <a:latin typeface="Arial"/>
                <a:cs typeface="Arial"/>
              </a:rPr>
              <a:t>c</a:t>
            </a:r>
            <a:r>
              <a:rPr sz="4200" spc="-220" dirty="0">
                <a:latin typeface="Arial"/>
                <a:cs typeface="Arial"/>
              </a:rPr>
              <a:t>k</a:t>
            </a:r>
            <a:r>
              <a:rPr sz="4200" spc="-195" dirty="0">
                <a:latin typeface="Arial"/>
                <a:cs typeface="Arial"/>
              </a:rPr>
              <a:t>ets</a:t>
            </a:r>
            <a:endParaRPr sz="4200" dirty="0">
              <a:latin typeface="Arial"/>
              <a:cs typeface="Arial"/>
            </a:endParaRPr>
          </a:p>
          <a:p>
            <a:pPr marL="254000" marR="15875" indent="558800" algn="r">
              <a:lnSpc>
                <a:spcPct val="146800"/>
              </a:lnSpc>
              <a:spcBef>
                <a:spcPts val="1200"/>
              </a:spcBef>
            </a:pPr>
            <a:r>
              <a:rPr sz="4200" spc="-125" dirty="0">
                <a:latin typeface="Arial"/>
                <a:cs typeface="Arial"/>
              </a:rPr>
              <a:t>bi</a:t>
            </a:r>
            <a:r>
              <a:rPr sz="4200" spc="-110" dirty="0">
                <a:latin typeface="Arial"/>
                <a:cs typeface="Arial"/>
              </a:rPr>
              <a:t>ts  </a:t>
            </a:r>
            <a:r>
              <a:rPr sz="4200" spc="-484" dirty="0">
                <a:latin typeface="Arial"/>
                <a:cs typeface="Arial"/>
              </a:rPr>
              <a:t>s</a:t>
            </a:r>
            <a:r>
              <a:rPr sz="4200" spc="-20" dirty="0">
                <a:latin typeface="Arial"/>
                <a:cs typeface="Arial"/>
              </a:rPr>
              <a:t>i</a:t>
            </a:r>
            <a:r>
              <a:rPr sz="4200" spc="-545" dirty="0">
                <a:latin typeface="Arial"/>
                <a:cs typeface="Arial"/>
              </a:rPr>
              <a:t>g</a:t>
            </a:r>
            <a:r>
              <a:rPr sz="4200" spc="-390" dirty="0">
                <a:latin typeface="Arial"/>
                <a:cs typeface="Arial"/>
              </a:rPr>
              <a:t>n</a:t>
            </a:r>
            <a:r>
              <a:rPr sz="4200" spc="-395" dirty="0">
                <a:latin typeface="Arial"/>
                <a:cs typeface="Arial"/>
              </a:rPr>
              <a:t>a</a:t>
            </a:r>
            <a:r>
              <a:rPr sz="4200" spc="-20" dirty="0">
                <a:latin typeface="Arial"/>
                <a:cs typeface="Arial"/>
              </a:rPr>
              <a:t>l</a:t>
            </a:r>
            <a:r>
              <a:rPr sz="4200" spc="-484" dirty="0">
                <a:latin typeface="Arial"/>
                <a:cs typeface="Arial"/>
              </a:rPr>
              <a:t>s</a:t>
            </a:r>
            <a:endParaRPr sz="4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4100" y="355600"/>
            <a:ext cx="58127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A </a:t>
            </a:r>
            <a:r>
              <a:rPr spc="-500" dirty="0"/>
              <a:t>Packet</a:t>
            </a:r>
            <a:r>
              <a:rPr spc="-540" dirty="0"/>
              <a:t> </a:t>
            </a:r>
            <a:r>
              <a:rPr spc="-47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2000" y="1625600"/>
            <a:ext cx="8519795" cy="375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622300" algn="l"/>
              </a:tabLst>
            </a:pPr>
            <a:r>
              <a:rPr sz="3800" spc="-270" dirty="0">
                <a:latin typeface="Arial"/>
                <a:cs typeface="Arial"/>
              </a:rPr>
              <a:t>Packet</a:t>
            </a:r>
            <a:r>
              <a:rPr sz="3800" spc="-10" dirty="0">
                <a:latin typeface="Arial"/>
                <a:cs typeface="Arial"/>
              </a:rPr>
              <a:t> </a:t>
            </a:r>
            <a:r>
              <a:rPr sz="3800" spc="-220" dirty="0">
                <a:latin typeface="Arial"/>
                <a:cs typeface="Arial"/>
              </a:rPr>
              <a:t>2:</a:t>
            </a:r>
            <a:endParaRPr sz="3800">
              <a:latin typeface="Arial"/>
              <a:cs typeface="Arial"/>
            </a:endParaRPr>
          </a:p>
          <a:p>
            <a:pPr marL="1066800" lvl="1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66800" algn="l"/>
                <a:tab pos="1833245" algn="l"/>
                <a:tab pos="4537075" algn="l"/>
              </a:tabLst>
            </a:pPr>
            <a:r>
              <a:rPr sz="3800" spc="-385" dirty="0">
                <a:latin typeface="Arial"/>
                <a:cs typeface="Arial"/>
              </a:rPr>
              <a:t>has	</a:t>
            </a:r>
            <a:r>
              <a:rPr sz="3800" spc="-215" dirty="0">
                <a:latin typeface="Arial"/>
                <a:cs typeface="Arial"/>
              </a:rPr>
              <a:t>1518 </a:t>
            </a:r>
            <a:r>
              <a:rPr sz="3800" spc="-40" dirty="0">
                <a:latin typeface="Arial"/>
                <a:cs typeface="Arial"/>
              </a:rPr>
              <a:t>-</a:t>
            </a:r>
            <a:r>
              <a:rPr sz="3800" spc="210" dirty="0">
                <a:latin typeface="Arial"/>
                <a:cs typeface="Arial"/>
              </a:rPr>
              <a:t> </a:t>
            </a:r>
            <a:r>
              <a:rPr sz="3800" spc="-215" dirty="0">
                <a:latin typeface="Arial"/>
                <a:cs typeface="Arial"/>
              </a:rPr>
              <a:t>66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==	</a:t>
            </a:r>
            <a:r>
              <a:rPr sz="3800" spc="-250" dirty="0">
                <a:latin typeface="Arial"/>
                <a:cs typeface="Arial"/>
              </a:rPr>
              <a:t>1452B </a:t>
            </a:r>
            <a:r>
              <a:rPr sz="3800" spc="-65" dirty="0">
                <a:latin typeface="Arial"/>
                <a:cs typeface="Arial"/>
              </a:rPr>
              <a:t>of</a:t>
            </a:r>
            <a:r>
              <a:rPr sz="3800" spc="229" dirty="0">
                <a:latin typeface="Arial"/>
                <a:cs typeface="Arial"/>
              </a:rPr>
              <a:t> </a:t>
            </a:r>
            <a:r>
              <a:rPr sz="3800" spc="-340" dirty="0">
                <a:latin typeface="Arial"/>
                <a:cs typeface="Arial"/>
              </a:rPr>
              <a:t>space</a:t>
            </a:r>
            <a:endParaRPr sz="3800">
              <a:latin typeface="Arial"/>
              <a:cs typeface="Arial"/>
            </a:endParaRPr>
          </a:p>
          <a:p>
            <a:pPr marL="1066800" lvl="1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66800" algn="l"/>
              </a:tabLst>
            </a:pPr>
            <a:r>
              <a:rPr sz="3800" spc="-285" dirty="0">
                <a:latin typeface="Arial"/>
                <a:cs typeface="Arial"/>
              </a:rPr>
              <a:t>send </a:t>
            </a:r>
            <a:r>
              <a:rPr sz="3800" spc="-75" dirty="0">
                <a:latin typeface="Arial"/>
                <a:cs typeface="Arial"/>
              </a:rPr>
              <a:t>next </a:t>
            </a:r>
            <a:r>
              <a:rPr sz="3800" spc="-250" dirty="0">
                <a:latin typeface="Arial"/>
                <a:cs typeface="Arial"/>
              </a:rPr>
              <a:t>1452B </a:t>
            </a:r>
            <a:r>
              <a:rPr sz="3800" spc="-65" dirty="0">
                <a:latin typeface="Arial"/>
                <a:cs typeface="Arial"/>
              </a:rPr>
              <a:t>of</a:t>
            </a:r>
            <a:r>
              <a:rPr sz="3800" spc="-195" dirty="0">
                <a:latin typeface="Arial"/>
                <a:cs typeface="Arial"/>
              </a:rPr>
              <a:t> </a:t>
            </a:r>
            <a:r>
              <a:rPr sz="3800" spc="-80" dirty="0">
                <a:latin typeface="Arial"/>
                <a:cs typeface="Arial"/>
              </a:rPr>
              <a:t>content</a:t>
            </a:r>
            <a:endParaRPr sz="3800">
              <a:latin typeface="Arial"/>
              <a:cs typeface="Arial"/>
            </a:endParaRPr>
          </a:p>
          <a:p>
            <a:pPr marL="1066800" marR="55880" lvl="1" indent="-571500">
              <a:lnSpc>
                <a:spcPts val="4400"/>
              </a:lnSpc>
              <a:spcBef>
                <a:spcPts val="2520"/>
              </a:spcBef>
              <a:buSzPct val="171052"/>
              <a:buChar char="•"/>
              <a:tabLst>
                <a:tab pos="1066800" algn="l"/>
                <a:tab pos="4252595" algn="l"/>
              </a:tabLst>
            </a:pPr>
            <a:r>
              <a:rPr sz="3800" spc="-215" dirty="0">
                <a:latin typeface="Arial"/>
                <a:cs typeface="Arial"/>
              </a:rPr>
              <a:t>2629 </a:t>
            </a:r>
            <a:r>
              <a:rPr sz="3800" spc="-40" dirty="0">
                <a:latin typeface="Arial"/>
                <a:cs typeface="Arial"/>
              </a:rPr>
              <a:t>-</a:t>
            </a:r>
            <a:r>
              <a:rPr sz="3800" spc="210" dirty="0">
                <a:latin typeface="Arial"/>
                <a:cs typeface="Arial"/>
              </a:rPr>
              <a:t> </a:t>
            </a:r>
            <a:r>
              <a:rPr sz="3800" spc="-215" dirty="0">
                <a:latin typeface="Arial"/>
                <a:cs typeface="Arial"/>
              </a:rPr>
              <a:t>1452</a:t>
            </a:r>
            <a:r>
              <a:rPr sz="3800" dirty="0">
                <a:latin typeface="Arial"/>
                <a:cs typeface="Arial"/>
              </a:rPr>
              <a:t> ==	</a:t>
            </a:r>
            <a:r>
              <a:rPr sz="3800" spc="-250" dirty="0">
                <a:latin typeface="Arial"/>
                <a:cs typeface="Arial"/>
              </a:rPr>
              <a:t>1177B </a:t>
            </a:r>
            <a:r>
              <a:rPr sz="3800" spc="-65" dirty="0">
                <a:latin typeface="Arial"/>
                <a:cs typeface="Arial"/>
              </a:rPr>
              <a:t>of </a:t>
            </a:r>
            <a:r>
              <a:rPr sz="3800" spc="-80" dirty="0">
                <a:latin typeface="Arial"/>
                <a:cs typeface="Arial"/>
              </a:rPr>
              <a:t>content </a:t>
            </a:r>
            <a:r>
              <a:rPr sz="3800" spc="-55" dirty="0">
                <a:latin typeface="Arial"/>
                <a:cs typeface="Arial"/>
              </a:rPr>
              <a:t>still  </a:t>
            </a:r>
            <a:r>
              <a:rPr sz="3800" spc="-195" dirty="0">
                <a:latin typeface="Arial"/>
                <a:cs typeface="Arial"/>
              </a:rPr>
              <a:t>unsent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4100" y="355600"/>
            <a:ext cx="58127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A </a:t>
            </a:r>
            <a:r>
              <a:rPr spc="-500" dirty="0"/>
              <a:t>Packet</a:t>
            </a:r>
            <a:r>
              <a:rPr spc="-540" dirty="0"/>
              <a:t> </a:t>
            </a:r>
            <a:r>
              <a:rPr spc="-47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2000" y="1625600"/>
            <a:ext cx="8519795" cy="468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622300" algn="l"/>
              </a:tabLst>
            </a:pPr>
            <a:r>
              <a:rPr sz="3800" spc="-270" dirty="0">
                <a:latin typeface="Arial"/>
                <a:cs typeface="Arial"/>
              </a:rPr>
              <a:t>Packet</a:t>
            </a:r>
            <a:r>
              <a:rPr sz="3800" spc="-10" dirty="0">
                <a:latin typeface="Arial"/>
                <a:cs typeface="Arial"/>
              </a:rPr>
              <a:t> </a:t>
            </a:r>
            <a:r>
              <a:rPr sz="3800" spc="-220" dirty="0">
                <a:latin typeface="Arial"/>
                <a:cs typeface="Arial"/>
              </a:rPr>
              <a:t>2:</a:t>
            </a:r>
            <a:endParaRPr sz="3800">
              <a:latin typeface="Arial"/>
              <a:cs typeface="Arial"/>
            </a:endParaRPr>
          </a:p>
          <a:p>
            <a:pPr marL="1066800" lvl="1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66800" algn="l"/>
                <a:tab pos="1833245" algn="l"/>
                <a:tab pos="4537075" algn="l"/>
              </a:tabLst>
            </a:pPr>
            <a:r>
              <a:rPr sz="3800" spc="-385" dirty="0">
                <a:latin typeface="Arial"/>
                <a:cs typeface="Arial"/>
              </a:rPr>
              <a:t>has	</a:t>
            </a:r>
            <a:r>
              <a:rPr sz="3800" spc="-215" dirty="0">
                <a:latin typeface="Arial"/>
                <a:cs typeface="Arial"/>
              </a:rPr>
              <a:t>1518 </a:t>
            </a:r>
            <a:r>
              <a:rPr sz="3800" spc="-40" dirty="0">
                <a:latin typeface="Arial"/>
                <a:cs typeface="Arial"/>
              </a:rPr>
              <a:t>-</a:t>
            </a:r>
            <a:r>
              <a:rPr sz="3800" spc="210" dirty="0">
                <a:latin typeface="Arial"/>
                <a:cs typeface="Arial"/>
              </a:rPr>
              <a:t> </a:t>
            </a:r>
            <a:r>
              <a:rPr sz="3800" spc="-215" dirty="0">
                <a:latin typeface="Arial"/>
                <a:cs typeface="Arial"/>
              </a:rPr>
              <a:t>66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==	</a:t>
            </a:r>
            <a:r>
              <a:rPr sz="3800" spc="-250" dirty="0">
                <a:latin typeface="Arial"/>
                <a:cs typeface="Arial"/>
              </a:rPr>
              <a:t>1452B </a:t>
            </a:r>
            <a:r>
              <a:rPr sz="3800" spc="-65" dirty="0">
                <a:latin typeface="Arial"/>
                <a:cs typeface="Arial"/>
              </a:rPr>
              <a:t>of</a:t>
            </a:r>
            <a:r>
              <a:rPr sz="3800" spc="229" dirty="0">
                <a:latin typeface="Arial"/>
                <a:cs typeface="Arial"/>
              </a:rPr>
              <a:t> </a:t>
            </a:r>
            <a:r>
              <a:rPr sz="3800" spc="-340" dirty="0">
                <a:latin typeface="Arial"/>
                <a:cs typeface="Arial"/>
              </a:rPr>
              <a:t>space</a:t>
            </a:r>
            <a:endParaRPr sz="3800">
              <a:latin typeface="Arial"/>
              <a:cs typeface="Arial"/>
            </a:endParaRPr>
          </a:p>
          <a:p>
            <a:pPr marL="1066800" lvl="1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66800" algn="l"/>
              </a:tabLst>
            </a:pPr>
            <a:r>
              <a:rPr sz="3800" spc="-285" dirty="0">
                <a:latin typeface="Arial"/>
                <a:cs typeface="Arial"/>
              </a:rPr>
              <a:t>send </a:t>
            </a:r>
            <a:r>
              <a:rPr sz="3800" spc="-75" dirty="0">
                <a:latin typeface="Arial"/>
                <a:cs typeface="Arial"/>
              </a:rPr>
              <a:t>next </a:t>
            </a:r>
            <a:r>
              <a:rPr sz="3800" spc="-250" dirty="0">
                <a:latin typeface="Arial"/>
                <a:cs typeface="Arial"/>
              </a:rPr>
              <a:t>1452B </a:t>
            </a:r>
            <a:r>
              <a:rPr sz="3800" spc="-65" dirty="0">
                <a:latin typeface="Arial"/>
                <a:cs typeface="Arial"/>
              </a:rPr>
              <a:t>of</a:t>
            </a:r>
            <a:r>
              <a:rPr sz="3800" spc="-195" dirty="0">
                <a:latin typeface="Arial"/>
                <a:cs typeface="Arial"/>
              </a:rPr>
              <a:t> </a:t>
            </a:r>
            <a:r>
              <a:rPr sz="3800" spc="-80" dirty="0">
                <a:latin typeface="Arial"/>
                <a:cs typeface="Arial"/>
              </a:rPr>
              <a:t>content</a:t>
            </a:r>
            <a:endParaRPr sz="3800">
              <a:latin typeface="Arial"/>
              <a:cs typeface="Arial"/>
            </a:endParaRPr>
          </a:p>
          <a:p>
            <a:pPr marL="1066800" marR="55880" lvl="1" indent="-571500">
              <a:lnSpc>
                <a:spcPts val="4400"/>
              </a:lnSpc>
              <a:spcBef>
                <a:spcPts val="2520"/>
              </a:spcBef>
              <a:buSzPct val="171052"/>
              <a:buChar char="•"/>
              <a:tabLst>
                <a:tab pos="1066800" algn="l"/>
                <a:tab pos="4252595" algn="l"/>
              </a:tabLst>
            </a:pPr>
            <a:r>
              <a:rPr sz="3800" spc="-215" dirty="0">
                <a:latin typeface="Arial"/>
                <a:cs typeface="Arial"/>
              </a:rPr>
              <a:t>2629 </a:t>
            </a:r>
            <a:r>
              <a:rPr sz="3800" spc="-40" dirty="0">
                <a:latin typeface="Arial"/>
                <a:cs typeface="Arial"/>
              </a:rPr>
              <a:t>-</a:t>
            </a:r>
            <a:r>
              <a:rPr sz="3800" spc="210" dirty="0">
                <a:latin typeface="Arial"/>
                <a:cs typeface="Arial"/>
              </a:rPr>
              <a:t> </a:t>
            </a:r>
            <a:r>
              <a:rPr sz="3800" spc="-215" dirty="0">
                <a:latin typeface="Arial"/>
                <a:cs typeface="Arial"/>
              </a:rPr>
              <a:t>1452</a:t>
            </a:r>
            <a:r>
              <a:rPr sz="3800" dirty="0">
                <a:latin typeface="Arial"/>
                <a:cs typeface="Arial"/>
              </a:rPr>
              <a:t> ==	</a:t>
            </a:r>
            <a:r>
              <a:rPr sz="3800" spc="-250" dirty="0">
                <a:latin typeface="Arial"/>
                <a:cs typeface="Arial"/>
              </a:rPr>
              <a:t>1177B </a:t>
            </a:r>
            <a:r>
              <a:rPr sz="3800" spc="-65" dirty="0">
                <a:latin typeface="Arial"/>
                <a:cs typeface="Arial"/>
              </a:rPr>
              <a:t>of </a:t>
            </a:r>
            <a:r>
              <a:rPr sz="3800" spc="-80" dirty="0">
                <a:latin typeface="Arial"/>
                <a:cs typeface="Arial"/>
              </a:rPr>
              <a:t>content </a:t>
            </a:r>
            <a:r>
              <a:rPr sz="3800" spc="-55" dirty="0">
                <a:latin typeface="Arial"/>
                <a:cs typeface="Arial"/>
              </a:rPr>
              <a:t>still  </a:t>
            </a:r>
            <a:r>
              <a:rPr sz="3800" spc="-195" dirty="0">
                <a:latin typeface="Arial"/>
                <a:cs typeface="Arial"/>
              </a:rPr>
              <a:t>unsent</a:t>
            </a:r>
            <a:endParaRPr sz="3800">
              <a:latin typeface="Arial"/>
              <a:cs typeface="Arial"/>
            </a:endParaRPr>
          </a:p>
          <a:p>
            <a:pPr marL="622300" indent="-571500">
              <a:lnSpc>
                <a:spcPct val="100000"/>
              </a:lnSpc>
              <a:spcBef>
                <a:spcPts val="2120"/>
              </a:spcBef>
              <a:buSzPct val="171052"/>
              <a:buChar char="•"/>
              <a:tabLst>
                <a:tab pos="622300" algn="l"/>
              </a:tabLst>
            </a:pPr>
            <a:r>
              <a:rPr sz="3800" spc="-270" dirty="0">
                <a:latin typeface="Arial"/>
                <a:cs typeface="Arial"/>
              </a:rPr>
              <a:t>Packet</a:t>
            </a:r>
            <a:r>
              <a:rPr sz="3800" spc="-10" dirty="0">
                <a:latin typeface="Arial"/>
                <a:cs typeface="Arial"/>
              </a:rPr>
              <a:t> </a:t>
            </a:r>
            <a:r>
              <a:rPr sz="3800" spc="-220" dirty="0">
                <a:latin typeface="Arial"/>
                <a:cs typeface="Arial"/>
              </a:rPr>
              <a:t>3: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4100" y="355600"/>
            <a:ext cx="58127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A </a:t>
            </a:r>
            <a:r>
              <a:rPr spc="-500" dirty="0"/>
              <a:t>Packet</a:t>
            </a:r>
            <a:r>
              <a:rPr spc="-540" dirty="0"/>
              <a:t> </a:t>
            </a:r>
            <a:r>
              <a:rPr spc="-47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2000" y="1625600"/>
            <a:ext cx="8519795" cy="5549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622300" algn="l"/>
              </a:tabLst>
            </a:pPr>
            <a:r>
              <a:rPr sz="3800" spc="-270" dirty="0">
                <a:latin typeface="Arial"/>
                <a:cs typeface="Arial"/>
              </a:rPr>
              <a:t>Packet</a:t>
            </a:r>
            <a:r>
              <a:rPr sz="3800" spc="-10" dirty="0">
                <a:latin typeface="Arial"/>
                <a:cs typeface="Arial"/>
              </a:rPr>
              <a:t> </a:t>
            </a:r>
            <a:r>
              <a:rPr sz="3800" spc="-220" dirty="0">
                <a:latin typeface="Arial"/>
                <a:cs typeface="Arial"/>
              </a:rPr>
              <a:t>2:</a:t>
            </a:r>
            <a:endParaRPr sz="3800">
              <a:latin typeface="Arial"/>
              <a:cs typeface="Arial"/>
            </a:endParaRPr>
          </a:p>
          <a:p>
            <a:pPr marL="1066800" lvl="1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66800" algn="l"/>
                <a:tab pos="1833245" algn="l"/>
                <a:tab pos="4537075" algn="l"/>
              </a:tabLst>
            </a:pPr>
            <a:r>
              <a:rPr sz="3800" spc="-385" dirty="0">
                <a:latin typeface="Arial"/>
                <a:cs typeface="Arial"/>
              </a:rPr>
              <a:t>has	</a:t>
            </a:r>
            <a:r>
              <a:rPr sz="3800" spc="-215" dirty="0">
                <a:latin typeface="Arial"/>
                <a:cs typeface="Arial"/>
              </a:rPr>
              <a:t>1518 </a:t>
            </a:r>
            <a:r>
              <a:rPr sz="3800" spc="-40" dirty="0">
                <a:latin typeface="Arial"/>
                <a:cs typeface="Arial"/>
              </a:rPr>
              <a:t>-</a:t>
            </a:r>
            <a:r>
              <a:rPr sz="3800" spc="210" dirty="0">
                <a:latin typeface="Arial"/>
                <a:cs typeface="Arial"/>
              </a:rPr>
              <a:t> </a:t>
            </a:r>
            <a:r>
              <a:rPr sz="3800" spc="-215" dirty="0">
                <a:latin typeface="Arial"/>
                <a:cs typeface="Arial"/>
              </a:rPr>
              <a:t>66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==	</a:t>
            </a:r>
            <a:r>
              <a:rPr sz="3800" spc="-250" dirty="0">
                <a:latin typeface="Arial"/>
                <a:cs typeface="Arial"/>
              </a:rPr>
              <a:t>1452B </a:t>
            </a:r>
            <a:r>
              <a:rPr sz="3800" spc="-65" dirty="0">
                <a:latin typeface="Arial"/>
                <a:cs typeface="Arial"/>
              </a:rPr>
              <a:t>of</a:t>
            </a:r>
            <a:r>
              <a:rPr sz="3800" spc="229" dirty="0">
                <a:latin typeface="Arial"/>
                <a:cs typeface="Arial"/>
              </a:rPr>
              <a:t> </a:t>
            </a:r>
            <a:r>
              <a:rPr sz="3800" spc="-340" dirty="0">
                <a:latin typeface="Arial"/>
                <a:cs typeface="Arial"/>
              </a:rPr>
              <a:t>space</a:t>
            </a:r>
            <a:endParaRPr sz="3800">
              <a:latin typeface="Arial"/>
              <a:cs typeface="Arial"/>
            </a:endParaRPr>
          </a:p>
          <a:p>
            <a:pPr marL="1066800" lvl="1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66800" algn="l"/>
              </a:tabLst>
            </a:pPr>
            <a:r>
              <a:rPr sz="3800" spc="-285" dirty="0">
                <a:latin typeface="Arial"/>
                <a:cs typeface="Arial"/>
              </a:rPr>
              <a:t>send </a:t>
            </a:r>
            <a:r>
              <a:rPr sz="3800" spc="-75" dirty="0">
                <a:latin typeface="Arial"/>
                <a:cs typeface="Arial"/>
              </a:rPr>
              <a:t>next </a:t>
            </a:r>
            <a:r>
              <a:rPr sz="3800" spc="-250" dirty="0">
                <a:latin typeface="Arial"/>
                <a:cs typeface="Arial"/>
              </a:rPr>
              <a:t>1452B </a:t>
            </a:r>
            <a:r>
              <a:rPr sz="3800" spc="-65" dirty="0">
                <a:latin typeface="Arial"/>
                <a:cs typeface="Arial"/>
              </a:rPr>
              <a:t>of</a:t>
            </a:r>
            <a:r>
              <a:rPr sz="3800" spc="-195" dirty="0">
                <a:latin typeface="Arial"/>
                <a:cs typeface="Arial"/>
              </a:rPr>
              <a:t> </a:t>
            </a:r>
            <a:r>
              <a:rPr sz="3800" spc="-80" dirty="0">
                <a:latin typeface="Arial"/>
                <a:cs typeface="Arial"/>
              </a:rPr>
              <a:t>content</a:t>
            </a:r>
            <a:endParaRPr sz="3800">
              <a:latin typeface="Arial"/>
              <a:cs typeface="Arial"/>
            </a:endParaRPr>
          </a:p>
          <a:p>
            <a:pPr marL="1066800" marR="55880" lvl="1" indent="-571500">
              <a:lnSpc>
                <a:spcPts val="4400"/>
              </a:lnSpc>
              <a:spcBef>
                <a:spcPts val="2520"/>
              </a:spcBef>
              <a:buSzPct val="171052"/>
              <a:buChar char="•"/>
              <a:tabLst>
                <a:tab pos="1066800" algn="l"/>
                <a:tab pos="4252595" algn="l"/>
              </a:tabLst>
            </a:pPr>
            <a:r>
              <a:rPr sz="3800" spc="-215" dirty="0">
                <a:latin typeface="Arial"/>
                <a:cs typeface="Arial"/>
              </a:rPr>
              <a:t>2629 </a:t>
            </a:r>
            <a:r>
              <a:rPr sz="3800" spc="-40" dirty="0">
                <a:latin typeface="Arial"/>
                <a:cs typeface="Arial"/>
              </a:rPr>
              <a:t>-</a:t>
            </a:r>
            <a:r>
              <a:rPr sz="3800" spc="210" dirty="0">
                <a:latin typeface="Arial"/>
                <a:cs typeface="Arial"/>
              </a:rPr>
              <a:t> </a:t>
            </a:r>
            <a:r>
              <a:rPr sz="3800" spc="-215" dirty="0">
                <a:latin typeface="Arial"/>
                <a:cs typeface="Arial"/>
              </a:rPr>
              <a:t>1452</a:t>
            </a:r>
            <a:r>
              <a:rPr sz="3800" dirty="0">
                <a:latin typeface="Arial"/>
                <a:cs typeface="Arial"/>
              </a:rPr>
              <a:t> ==	</a:t>
            </a:r>
            <a:r>
              <a:rPr sz="3800" spc="-250" dirty="0">
                <a:latin typeface="Arial"/>
                <a:cs typeface="Arial"/>
              </a:rPr>
              <a:t>1177B </a:t>
            </a:r>
            <a:r>
              <a:rPr sz="3800" spc="-65" dirty="0">
                <a:latin typeface="Arial"/>
                <a:cs typeface="Arial"/>
              </a:rPr>
              <a:t>of </a:t>
            </a:r>
            <a:r>
              <a:rPr sz="3800" spc="-80" dirty="0">
                <a:latin typeface="Arial"/>
                <a:cs typeface="Arial"/>
              </a:rPr>
              <a:t>content </a:t>
            </a:r>
            <a:r>
              <a:rPr sz="3800" spc="-55" dirty="0">
                <a:latin typeface="Arial"/>
                <a:cs typeface="Arial"/>
              </a:rPr>
              <a:t>still  </a:t>
            </a:r>
            <a:r>
              <a:rPr sz="3800" spc="-195" dirty="0">
                <a:latin typeface="Arial"/>
                <a:cs typeface="Arial"/>
              </a:rPr>
              <a:t>unsent</a:t>
            </a:r>
            <a:endParaRPr sz="3800">
              <a:latin typeface="Arial"/>
              <a:cs typeface="Arial"/>
            </a:endParaRPr>
          </a:p>
          <a:p>
            <a:pPr marL="622300" indent="-571500">
              <a:lnSpc>
                <a:spcPct val="100000"/>
              </a:lnSpc>
              <a:spcBef>
                <a:spcPts val="2120"/>
              </a:spcBef>
              <a:buSzPct val="171052"/>
              <a:buChar char="•"/>
              <a:tabLst>
                <a:tab pos="622300" algn="l"/>
              </a:tabLst>
            </a:pPr>
            <a:r>
              <a:rPr sz="3800" spc="-270" dirty="0">
                <a:latin typeface="Arial"/>
                <a:cs typeface="Arial"/>
              </a:rPr>
              <a:t>Packet</a:t>
            </a:r>
            <a:r>
              <a:rPr sz="3800" spc="-10" dirty="0">
                <a:latin typeface="Arial"/>
                <a:cs typeface="Arial"/>
              </a:rPr>
              <a:t> </a:t>
            </a:r>
            <a:r>
              <a:rPr sz="3800" spc="-220" dirty="0">
                <a:latin typeface="Arial"/>
                <a:cs typeface="Arial"/>
              </a:rPr>
              <a:t>3:</a:t>
            </a:r>
            <a:endParaRPr sz="3800">
              <a:latin typeface="Arial"/>
              <a:cs typeface="Arial"/>
            </a:endParaRPr>
          </a:p>
          <a:p>
            <a:pPr marL="1066800" lvl="1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66800" algn="l"/>
                <a:tab pos="1833245" algn="l"/>
                <a:tab pos="4537075" algn="l"/>
              </a:tabLst>
            </a:pPr>
            <a:r>
              <a:rPr sz="3800" spc="-385" dirty="0">
                <a:latin typeface="Arial"/>
                <a:cs typeface="Arial"/>
              </a:rPr>
              <a:t>has	</a:t>
            </a:r>
            <a:r>
              <a:rPr sz="3800" spc="-215" dirty="0">
                <a:latin typeface="Arial"/>
                <a:cs typeface="Arial"/>
              </a:rPr>
              <a:t>1518 </a:t>
            </a:r>
            <a:r>
              <a:rPr sz="3800" spc="-40" dirty="0">
                <a:latin typeface="Arial"/>
                <a:cs typeface="Arial"/>
              </a:rPr>
              <a:t>-</a:t>
            </a:r>
            <a:r>
              <a:rPr sz="3800" spc="210" dirty="0">
                <a:latin typeface="Arial"/>
                <a:cs typeface="Arial"/>
              </a:rPr>
              <a:t> </a:t>
            </a:r>
            <a:r>
              <a:rPr sz="3800" spc="-215" dirty="0">
                <a:latin typeface="Arial"/>
                <a:cs typeface="Arial"/>
              </a:rPr>
              <a:t>66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==	</a:t>
            </a:r>
            <a:r>
              <a:rPr sz="3800" spc="-250" dirty="0">
                <a:latin typeface="Arial"/>
                <a:cs typeface="Arial"/>
              </a:rPr>
              <a:t>1452B </a:t>
            </a:r>
            <a:r>
              <a:rPr sz="3800" spc="-65" dirty="0">
                <a:latin typeface="Arial"/>
                <a:cs typeface="Arial"/>
              </a:rPr>
              <a:t>of</a:t>
            </a:r>
            <a:r>
              <a:rPr sz="3800" spc="229" dirty="0">
                <a:latin typeface="Arial"/>
                <a:cs typeface="Arial"/>
              </a:rPr>
              <a:t> </a:t>
            </a:r>
            <a:r>
              <a:rPr sz="3800" spc="-340" dirty="0">
                <a:latin typeface="Arial"/>
                <a:cs typeface="Arial"/>
              </a:rPr>
              <a:t>space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4100" y="355600"/>
            <a:ext cx="58127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A </a:t>
            </a:r>
            <a:r>
              <a:rPr spc="-500" dirty="0"/>
              <a:t>Packet</a:t>
            </a:r>
            <a:r>
              <a:rPr spc="-540" dirty="0"/>
              <a:t> </a:t>
            </a:r>
            <a:r>
              <a:rPr spc="-47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2000" y="1625600"/>
            <a:ext cx="8519795" cy="6413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622300" algn="l"/>
              </a:tabLst>
            </a:pPr>
            <a:r>
              <a:rPr sz="3800" spc="-270" dirty="0">
                <a:latin typeface="Arial"/>
                <a:cs typeface="Arial"/>
              </a:rPr>
              <a:t>Packet</a:t>
            </a:r>
            <a:r>
              <a:rPr sz="3800" spc="-10" dirty="0">
                <a:latin typeface="Arial"/>
                <a:cs typeface="Arial"/>
              </a:rPr>
              <a:t> </a:t>
            </a:r>
            <a:r>
              <a:rPr sz="3800" spc="-220" dirty="0">
                <a:latin typeface="Arial"/>
                <a:cs typeface="Arial"/>
              </a:rPr>
              <a:t>2:</a:t>
            </a:r>
            <a:endParaRPr sz="3800">
              <a:latin typeface="Arial"/>
              <a:cs typeface="Arial"/>
            </a:endParaRPr>
          </a:p>
          <a:p>
            <a:pPr marL="1066800" lvl="1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66800" algn="l"/>
                <a:tab pos="1833245" algn="l"/>
                <a:tab pos="4537075" algn="l"/>
              </a:tabLst>
            </a:pPr>
            <a:r>
              <a:rPr sz="3800" spc="-385" dirty="0">
                <a:latin typeface="Arial"/>
                <a:cs typeface="Arial"/>
              </a:rPr>
              <a:t>has	</a:t>
            </a:r>
            <a:r>
              <a:rPr sz="3800" spc="-215" dirty="0">
                <a:latin typeface="Arial"/>
                <a:cs typeface="Arial"/>
              </a:rPr>
              <a:t>1518 </a:t>
            </a:r>
            <a:r>
              <a:rPr sz="3800" spc="-40" dirty="0">
                <a:latin typeface="Arial"/>
                <a:cs typeface="Arial"/>
              </a:rPr>
              <a:t>-</a:t>
            </a:r>
            <a:r>
              <a:rPr sz="3800" spc="210" dirty="0">
                <a:latin typeface="Arial"/>
                <a:cs typeface="Arial"/>
              </a:rPr>
              <a:t> </a:t>
            </a:r>
            <a:r>
              <a:rPr sz="3800" spc="-215" dirty="0">
                <a:latin typeface="Arial"/>
                <a:cs typeface="Arial"/>
              </a:rPr>
              <a:t>66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==	</a:t>
            </a:r>
            <a:r>
              <a:rPr sz="3800" spc="-250" dirty="0">
                <a:latin typeface="Arial"/>
                <a:cs typeface="Arial"/>
              </a:rPr>
              <a:t>1452B </a:t>
            </a:r>
            <a:r>
              <a:rPr sz="3800" spc="-65" dirty="0">
                <a:latin typeface="Arial"/>
                <a:cs typeface="Arial"/>
              </a:rPr>
              <a:t>of</a:t>
            </a:r>
            <a:r>
              <a:rPr sz="3800" spc="229" dirty="0">
                <a:latin typeface="Arial"/>
                <a:cs typeface="Arial"/>
              </a:rPr>
              <a:t> </a:t>
            </a:r>
            <a:r>
              <a:rPr sz="3800" spc="-340" dirty="0">
                <a:latin typeface="Arial"/>
                <a:cs typeface="Arial"/>
              </a:rPr>
              <a:t>space</a:t>
            </a:r>
            <a:endParaRPr sz="3800">
              <a:latin typeface="Arial"/>
              <a:cs typeface="Arial"/>
            </a:endParaRPr>
          </a:p>
          <a:p>
            <a:pPr marL="1066800" lvl="1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66800" algn="l"/>
              </a:tabLst>
            </a:pPr>
            <a:r>
              <a:rPr sz="3800" spc="-285" dirty="0">
                <a:latin typeface="Arial"/>
                <a:cs typeface="Arial"/>
              </a:rPr>
              <a:t>send </a:t>
            </a:r>
            <a:r>
              <a:rPr sz="3800" spc="-75" dirty="0">
                <a:latin typeface="Arial"/>
                <a:cs typeface="Arial"/>
              </a:rPr>
              <a:t>next </a:t>
            </a:r>
            <a:r>
              <a:rPr sz="3800" spc="-250" dirty="0">
                <a:latin typeface="Arial"/>
                <a:cs typeface="Arial"/>
              </a:rPr>
              <a:t>1452B </a:t>
            </a:r>
            <a:r>
              <a:rPr sz="3800" spc="-65" dirty="0">
                <a:latin typeface="Arial"/>
                <a:cs typeface="Arial"/>
              </a:rPr>
              <a:t>of</a:t>
            </a:r>
            <a:r>
              <a:rPr sz="3800" spc="-195" dirty="0">
                <a:latin typeface="Arial"/>
                <a:cs typeface="Arial"/>
              </a:rPr>
              <a:t> </a:t>
            </a:r>
            <a:r>
              <a:rPr sz="3800" spc="-80" dirty="0">
                <a:latin typeface="Arial"/>
                <a:cs typeface="Arial"/>
              </a:rPr>
              <a:t>content</a:t>
            </a:r>
            <a:endParaRPr sz="3800">
              <a:latin typeface="Arial"/>
              <a:cs typeface="Arial"/>
            </a:endParaRPr>
          </a:p>
          <a:p>
            <a:pPr marL="1066800" marR="55880" lvl="1" indent="-571500">
              <a:lnSpc>
                <a:spcPts val="4400"/>
              </a:lnSpc>
              <a:spcBef>
                <a:spcPts val="2520"/>
              </a:spcBef>
              <a:buSzPct val="171052"/>
              <a:buChar char="•"/>
              <a:tabLst>
                <a:tab pos="1066800" algn="l"/>
                <a:tab pos="4252595" algn="l"/>
              </a:tabLst>
            </a:pPr>
            <a:r>
              <a:rPr sz="3800" spc="-215" dirty="0">
                <a:latin typeface="Arial"/>
                <a:cs typeface="Arial"/>
              </a:rPr>
              <a:t>2629 </a:t>
            </a:r>
            <a:r>
              <a:rPr sz="3800" spc="-40" dirty="0">
                <a:latin typeface="Arial"/>
                <a:cs typeface="Arial"/>
              </a:rPr>
              <a:t>-</a:t>
            </a:r>
            <a:r>
              <a:rPr sz="3800" spc="210" dirty="0">
                <a:latin typeface="Arial"/>
                <a:cs typeface="Arial"/>
              </a:rPr>
              <a:t> </a:t>
            </a:r>
            <a:r>
              <a:rPr sz="3800" spc="-215" dirty="0">
                <a:latin typeface="Arial"/>
                <a:cs typeface="Arial"/>
              </a:rPr>
              <a:t>1452</a:t>
            </a:r>
            <a:r>
              <a:rPr sz="3800" dirty="0">
                <a:latin typeface="Arial"/>
                <a:cs typeface="Arial"/>
              </a:rPr>
              <a:t> ==	</a:t>
            </a:r>
            <a:r>
              <a:rPr sz="3800" spc="-250" dirty="0">
                <a:latin typeface="Arial"/>
                <a:cs typeface="Arial"/>
              </a:rPr>
              <a:t>1177B </a:t>
            </a:r>
            <a:r>
              <a:rPr sz="3800" spc="-65" dirty="0">
                <a:latin typeface="Arial"/>
                <a:cs typeface="Arial"/>
              </a:rPr>
              <a:t>of </a:t>
            </a:r>
            <a:r>
              <a:rPr sz="3800" spc="-80" dirty="0">
                <a:latin typeface="Arial"/>
                <a:cs typeface="Arial"/>
              </a:rPr>
              <a:t>content </a:t>
            </a:r>
            <a:r>
              <a:rPr sz="3800" spc="-55" dirty="0">
                <a:latin typeface="Arial"/>
                <a:cs typeface="Arial"/>
              </a:rPr>
              <a:t>still  </a:t>
            </a:r>
            <a:r>
              <a:rPr sz="3800" spc="-195" dirty="0">
                <a:latin typeface="Arial"/>
                <a:cs typeface="Arial"/>
              </a:rPr>
              <a:t>unsent</a:t>
            </a:r>
            <a:endParaRPr sz="3800">
              <a:latin typeface="Arial"/>
              <a:cs typeface="Arial"/>
            </a:endParaRPr>
          </a:p>
          <a:p>
            <a:pPr marL="622300" indent="-571500">
              <a:lnSpc>
                <a:spcPct val="100000"/>
              </a:lnSpc>
              <a:spcBef>
                <a:spcPts val="2120"/>
              </a:spcBef>
              <a:buSzPct val="171052"/>
              <a:buChar char="•"/>
              <a:tabLst>
                <a:tab pos="622300" algn="l"/>
              </a:tabLst>
            </a:pPr>
            <a:r>
              <a:rPr sz="3800" spc="-270" dirty="0">
                <a:latin typeface="Arial"/>
                <a:cs typeface="Arial"/>
              </a:rPr>
              <a:t>Packet</a:t>
            </a:r>
            <a:r>
              <a:rPr sz="3800" spc="-10" dirty="0">
                <a:latin typeface="Arial"/>
                <a:cs typeface="Arial"/>
              </a:rPr>
              <a:t> </a:t>
            </a:r>
            <a:r>
              <a:rPr sz="3800" spc="-220" dirty="0">
                <a:latin typeface="Arial"/>
                <a:cs typeface="Arial"/>
              </a:rPr>
              <a:t>3:</a:t>
            </a:r>
            <a:endParaRPr sz="3800">
              <a:latin typeface="Arial"/>
              <a:cs typeface="Arial"/>
            </a:endParaRPr>
          </a:p>
          <a:p>
            <a:pPr marL="1066800" lvl="1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66800" algn="l"/>
                <a:tab pos="1833245" algn="l"/>
                <a:tab pos="4537075" algn="l"/>
              </a:tabLst>
            </a:pPr>
            <a:r>
              <a:rPr sz="3800" spc="-385" dirty="0">
                <a:latin typeface="Arial"/>
                <a:cs typeface="Arial"/>
              </a:rPr>
              <a:t>has	</a:t>
            </a:r>
            <a:r>
              <a:rPr sz="3800" spc="-215" dirty="0">
                <a:latin typeface="Arial"/>
                <a:cs typeface="Arial"/>
              </a:rPr>
              <a:t>1518 </a:t>
            </a:r>
            <a:r>
              <a:rPr sz="3800" spc="-40" dirty="0">
                <a:latin typeface="Arial"/>
                <a:cs typeface="Arial"/>
              </a:rPr>
              <a:t>-</a:t>
            </a:r>
            <a:r>
              <a:rPr sz="3800" spc="210" dirty="0">
                <a:latin typeface="Arial"/>
                <a:cs typeface="Arial"/>
              </a:rPr>
              <a:t> </a:t>
            </a:r>
            <a:r>
              <a:rPr sz="3800" spc="-215" dirty="0">
                <a:latin typeface="Arial"/>
                <a:cs typeface="Arial"/>
              </a:rPr>
              <a:t>66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==	</a:t>
            </a:r>
            <a:r>
              <a:rPr sz="3800" spc="-250" dirty="0">
                <a:latin typeface="Arial"/>
                <a:cs typeface="Arial"/>
              </a:rPr>
              <a:t>1452B </a:t>
            </a:r>
            <a:r>
              <a:rPr sz="3800" spc="-65" dirty="0">
                <a:latin typeface="Arial"/>
                <a:cs typeface="Arial"/>
              </a:rPr>
              <a:t>of</a:t>
            </a:r>
            <a:r>
              <a:rPr sz="3800" spc="229" dirty="0">
                <a:latin typeface="Arial"/>
                <a:cs typeface="Arial"/>
              </a:rPr>
              <a:t> </a:t>
            </a:r>
            <a:r>
              <a:rPr sz="3800" spc="-340" dirty="0">
                <a:latin typeface="Arial"/>
                <a:cs typeface="Arial"/>
              </a:rPr>
              <a:t>space</a:t>
            </a:r>
            <a:endParaRPr sz="3800">
              <a:latin typeface="Arial"/>
              <a:cs typeface="Arial"/>
            </a:endParaRPr>
          </a:p>
          <a:p>
            <a:pPr marL="1066800" lvl="1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66800" algn="l"/>
                <a:tab pos="2853055" algn="l"/>
              </a:tabLst>
            </a:pPr>
            <a:r>
              <a:rPr sz="3800" spc="-250" dirty="0">
                <a:latin typeface="Arial"/>
                <a:cs typeface="Arial"/>
              </a:rPr>
              <a:t>1452B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&gt;	</a:t>
            </a:r>
            <a:r>
              <a:rPr sz="3800" spc="-250" dirty="0">
                <a:latin typeface="Arial"/>
                <a:cs typeface="Arial"/>
              </a:rPr>
              <a:t>1177B </a:t>
            </a:r>
            <a:r>
              <a:rPr sz="3800" spc="-204" dirty="0">
                <a:latin typeface="Arial"/>
                <a:cs typeface="Arial"/>
              </a:rPr>
              <a:t>remaining </a:t>
            </a:r>
            <a:r>
              <a:rPr sz="3800" spc="95" dirty="0">
                <a:latin typeface="Arial"/>
                <a:cs typeface="Arial"/>
              </a:rPr>
              <a:t>to</a:t>
            </a:r>
            <a:r>
              <a:rPr sz="3800" spc="425" dirty="0">
                <a:latin typeface="Arial"/>
                <a:cs typeface="Arial"/>
              </a:rPr>
              <a:t> </a:t>
            </a:r>
            <a:r>
              <a:rPr sz="3800" spc="-285" dirty="0">
                <a:latin typeface="Arial"/>
                <a:cs typeface="Arial"/>
              </a:rPr>
              <a:t>send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4100" y="355600"/>
            <a:ext cx="58127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A </a:t>
            </a:r>
            <a:r>
              <a:rPr spc="-500" dirty="0"/>
              <a:t>Packet</a:t>
            </a:r>
            <a:r>
              <a:rPr spc="-540" dirty="0"/>
              <a:t> </a:t>
            </a:r>
            <a:r>
              <a:rPr spc="-47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2000" y="1625600"/>
            <a:ext cx="8519795" cy="727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57150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622300" algn="l"/>
              </a:tabLst>
            </a:pPr>
            <a:r>
              <a:rPr sz="3800" spc="-270" dirty="0">
                <a:latin typeface="Arial"/>
                <a:cs typeface="Arial"/>
              </a:rPr>
              <a:t>Packet</a:t>
            </a:r>
            <a:r>
              <a:rPr sz="3800" spc="-10" dirty="0">
                <a:latin typeface="Arial"/>
                <a:cs typeface="Arial"/>
              </a:rPr>
              <a:t> </a:t>
            </a:r>
            <a:r>
              <a:rPr sz="3800" spc="-220" dirty="0">
                <a:latin typeface="Arial"/>
                <a:cs typeface="Arial"/>
              </a:rPr>
              <a:t>2:</a:t>
            </a:r>
            <a:endParaRPr sz="3800">
              <a:latin typeface="Arial"/>
              <a:cs typeface="Arial"/>
            </a:endParaRPr>
          </a:p>
          <a:p>
            <a:pPr marL="1066800" lvl="1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66800" algn="l"/>
                <a:tab pos="1833245" algn="l"/>
                <a:tab pos="4537075" algn="l"/>
              </a:tabLst>
            </a:pPr>
            <a:r>
              <a:rPr sz="3800" spc="-385" dirty="0">
                <a:latin typeface="Arial"/>
                <a:cs typeface="Arial"/>
              </a:rPr>
              <a:t>has	</a:t>
            </a:r>
            <a:r>
              <a:rPr sz="3800" spc="-215" dirty="0">
                <a:latin typeface="Arial"/>
                <a:cs typeface="Arial"/>
              </a:rPr>
              <a:t>1518 </a:t>
            </a:r>
            <a:r>
              <a:rPr sz="3800" spc="-40" dirty="0">
                <a:latin typeface="Arial"/>
                <a:cs typeface="Arial"/>
              </a:rPr>
              <a:t>-</a:t>
            </a:r>
            <a:r>
              <a:rPr sz="3800" spc="210" dirty="0">
                <a:latin typeface="Arial"/>
                <a:cs typeface="Arial"/>
              </a:rPr>
              <a:t> </a:t>
            </a:r>
            <a:r>
              <a:rPr sz="3800" spc="-215" dirty="0">
                <a:latin typeface="Arial"/>
                <a:cs typeface="Arial"/>
              </a:rPr>
              <a:t>66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==	</a:t>
            </a:r>
            <a:r>
              <a:rPr sz="3800" spc="-250" dirty="0">
                <a:latin typeface="Arial"/>
                <a:cs typeface="Arial"/>
              </a:rPr>
              <a:t>1452B </a:t>
            </a:r>
            <a:r>
              <a:rPr sz="3800" spc="-65" dirty="0">
                <a:latin typeface="Arial"/>
                <a:cs typeface="Arial"/>
              </a:rPr>
              <a:t>of</a:t>
            </a:r>
            <a:r>
              <a:rPr sz="3800" spc="229" dirty="0">
                <a:latin typeface="Arial"/>
                <a:cs typeface="Arial"/>
              </a:rPr>
              <a:t> </a:t>
            </a:r>
            <a:r>
              <a:rPr sz="3800" spc="-340" dirty="0">
                <a:latin typeface="Arial"/>
                <a:cs typeface="Arial"/>
              </a:rPr>
              <a:t>space</a:t>
            </a:r>
            <a:endParaRPr sz="3800">
              <a:latin typeface="Arial"/>
              <a:cs typeface="Arial"/>
            </a:endParaRPr>
          </a:p>
          <a:p>
            <a:pPr marL="1066800" lvl="1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66800" algn="l"/>
              </a:tabLst>
            </a:pPr>
            <a:r>
              <a:rPr sz="3800" spc="-285" dirty="0">
                <a:latin typeface="Arial"/>
                <a:cs typeface="Arial"/>
              </a:rPr>
              <a:t>send </a:t>
            </a:r>
            <a:r>
              <a:rPr sz="3800" spc="-75" dirty="0">
                <a:latin typeface="Arial"/>
                <a:cs typeface="Arial"/>
              </a:rPr>
              <a:t>next </a:t>
            </a:r>
            <a:r>
              <a:rPr sz="3800" spc="-250" dirty="0">
                <a:latin typeface="Arial"/>
                <a:cs typeface="Arial"/>
              </a:rPr>
              <a:t>1452B </a:t>
            </a:r>
            <a:r>
              <a:rPr sz="3800" spc="-65" dirty="0">
                <a:latin typeface="Arial"/>
                <a:cs typeface="Arial"/>
              </a:rPr>
              <a:t>of</a:t>
            </a:r>
            <a:r>
              <a:rPr sz="3800" spc="-195" dirty="0">
                <a:latin typeface="Arial"/>
                <a:cs typeface="Arial"/>
              </a:rPr>
              <a:t> </a:t>
            </a:r>
            <a:r>
              <a:rPr sz="3800" spc="-80" dirty="0">
                <a:latin typeface="Arial"/>
                <a:cs typeface="Arial"/>
              </a:rPr>
              <a:t>content</a:t>
            </a:r>
            <a:endParaRPr sz="3800">
              <a:latin typeface="Arial"/>
              <a:cs typeface="Arial"/>
            </a:endParaRPr>
          </a:p>
          <a:p>
            <a:pPr marL="1066800" marR="55880" lvl="1" indent="-571500">
              <a:lnSpc>
                <a:spcPts val="4400"/>
              </a:lnSpc>
              <a:spcBef>
                <a:spcPts val="2520"/>
              </a:spcBef>
              <a:buSzPct val="171052"/>
              <a:buChar char="•"/>
              <a:tabLst>
                <a:tab pos="1066800" algn="l"/>
                <a:tab pos="4252595" algn="l"/>
              </a:tabLst>
            </a:pPr>
            <a:r>
              <a:rPr sz="3800" spc="-215" dirty="0">
                <a:latin typeface="Arial"/>
                <a:cs typeface="Arial"/>
              </a:rPr>
              <a:t>2629 </a:t>
            </a:r>
            <a:r>
              <a:rPr sz="3800" spc="-40" dirty="0">
                <a:latin typeface="Arial"/>
                <a:cs typeface="Arial"/>
              </a:rPr>
              <a:t>-</a:t>
            </a:r>
            <a:r>
              <a:rPr sz="3800" spc="210" dirty="0">
                <a:latin typeface="Arial"/>
                <a:cs typeface="Arial"/>
              </a:rPr>
              <a:t> </a:t>
            </a:r>
            <a:r>
              <a:rPr sz="3800" spc="-215" dirty="0">
                <a:latin typeface="Arial"/>
                <a:cs typeface="Arial"/>
              </a:rPr>
              <a:t>1452</a:t>
            </a:r>
            <a:r>
              <a:rPr sz="3800" dirty="0">
                <a:latin typeface="Arial"/>
                <a:cs typeface="Arial"/>
              </a:rPr>
              <a:t> ==	</a:t>
            </a:r>
            <a:r>
              <a:rPr sz="3800" spc="-250" dirty="0">
                <a:latin typeface="Arial"/>
                <a:cs typeface="Arial"/>
              </a:rPr>
              <a:t>1177B </a:t>
            </a:r>
            <a:r>
              <a:rPr sz="3800" spc="-65" dirty="0">
                <a:latin typeface="Arial"/>
                <a:cs typeface="Arial"/>
              </a:rPr>
              <a:t>of </a:t>
            </a:r>
            <a:r>
              <a:rPr sz="3800" spc="-80" dirty="0">
                <a:latin typeface="Arial"/>
                <a:cs typeface="Arial"/>
              </a:rPr>
              <a:t>content </a:t>
            </a:r>
            <a:r>
              <a:rPr sz="3800" spc="-55" dirty="0">
                <a:latin typeface="Arial"/>
                <a:cs typeface="Arial"/>
              </a:rPr>
              <a:t>still  </a:t>
            </a:r>
            <a:r>
              <a:rPr sz="3800" spc="-195" dirty="0">
                <a:latin typeface="Arial"/>
                <a:cs typeface="Arial"/>
              </a:rPr>
              <a:t>unsent</a:t>
            </a:r>
            <a:endParaRPr sz="3800">
              <a:latin typeface="Arial"/>
              <a:cs typeface="Arial"/>
            </a:endParaRPr>
          </a:p>
          <a:p>
            <a:pPr marL="622300" indent="-571500">
              <a:lnSpc>
                <a:spcPct val="100000"/>
              </a:lnSpc>
              <a:spcBef>
                <a:spcPts val="2120"/>
              </a:spcBef>
              <a:buSzPct val="171052"/>
              <a:buChar char="•"/>
              <a:tabLst>
                <a:tab pos="622300" algn="l"/>
              </a:tabLst>
            </a:pPr>
            <a:r>
              <a:rPr sz="3800" spc="-270" dirty="0">
                <a:latin typeface="Arial"/>
                <a:cs typeface="Arial"/>
              </a:rPr>
              <a:t>Packet</a:t>
            </a:r>
            <a:r>
              <a:rPr sz="3800" spc="-10" dirty="0">
                <a:latin typeface="Arial"/>
                <a:cs typeface="Arial"/>
              </a:rPr>
              <a:t> </a:t>
            </a:r>
            <a:r>
              <a:rPr sz="3800" spc="-220" dirty="0">
                <a:latin typeface="Arial"/>
                <a:cs typeface="Arial"/>
              </a:rPr>
              <a:t>3:</a:t>
            </a:r>
            <a:endParaRPr sz="3800">
              <a:latin typeface="Arial"/>
              <a:cs typeface="Arial"/>
            </a:endParaRPr>
          </a:p>
          <a:p>
            <a:pPr marL="1066800" lvl="1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66800" algn="l"/>
                <a:tab pos="1833245" algn="l"/>
                <a:tab pos="4537075" algn="l"/>
              </a:tabLst>
            </a:pPr>
            <a:r>
              <a:rPr sz="3800" spc="-385" dirty="0">
                <a:latin typeface="Arial"/>
                <a:cs typeface="Arial"/>
              </a:rPr>
              <a:t>has	</a:t>
            </a:r>
            <a:r>
              <a:rPr sz="3800" spc="-215" dirty="0">
                <a:latin typeface="Arial"/>
                <a:cs typeface="Arial"/>
              </a:rPr>
              <a:t>1518 </a:t>
            </a:r>
            <a:r>
              <a:rPr sz="3800" spc="-40" dirty="0">
                <a:latin typeface="Arial"/>
                <a:cs typeface="Arial"/>
              </a:rPr>
              <a:t>-</a:t>
            </a:r>
            <a:r>
              <a:rPr sz="3800" spc="210" dirty="0">
                <a:latin typeface="Arial"/>
                <a:cs typeface="Arial"/>
              </a:rPr>
              <a:t> </a:t>
            </a:r>
            <a:r>
              <a:rPr sz="3800" spc="-215" dirty="0">
                <a:latin typeface="Arial"/>
                <a:cs typeface="Arial"/>
              </a:rPr>
              <a:t>66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==	</a:t>
            </a:r>
            <a:r>
              <a:rPr sz="3800" spc="-250" dirty="0">
                <a:latin typeface="Arial"/>
                <a:cs typeface="Arial"/>
              </a:rPr>
              <a:t>1452B </a:t>
            </a:r>
            <a:r>
              <a:rPr sz="3800" spc="-65" dirty="0">
                <a:latin typeface="Arial"/>
                <a:cs typeface="Arial"/>
              </a:rPr>
              <a:t>of</a:t>
            </a:r>
            <a:r>
              <a:rPr sz="3800" spc="229" dirty="0">
                <a:latin typeface="Arial"/>
                <a:cs typeface="Arial"/>
              </a:rPr>
              <a:t> </a:t>
            </a:r>
            <a:r>
              <a:rPr sz="3800" spc="-340" dirty="0">
                <a:latin typeface="Arial"/>
                <a:cs typeface="Arial"/>
              </a:rPr>
              <a:t>space</a:t>
            </a:r>
            <a:endParaRPr sz="3800">
              <a:latin typeface="Arial"/>
              <a:cs typeface="Arial"/>
            </a:endParaRPr>
          </a:p>
          <a:p>
            <a:pPr marL="1066800" lvl="1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66800" algn="l"/>
                <a:tab pos="2853055" algn="l"/>
              </a:tabLst>
            </a:pPr>
            <a:r>
              <a:rPr sz="3800" spc="-250" dirty="0">
                <a:latin typeface="Arial"/>
                <a:cs typeface="Arial"/>
              </a:rPr>
              <a:t>1452B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&gt;	</a:t>
            </a:r>
            <a:r>
              <a:rPr sz="3800" spc="-250" dirty="0">
                <a:latin typeface="Arial"/>
                <a:cs typeface="Arial"/>
              </a:rPr>
              <a:t>1177B </a:t>
            </a:r>
            <a:r>
              <a:rPr sz="3800" spc="-204" dirty="0">
                <a:latin typeface="Arial"/>
                <a:cs typeface="Arial"/>
              </a:rPr>
              <a:t>remaining </a:t>
            </a:r>
            <a:r>
              <a:rPr sz="3800" spc="95" dirty="0">
                <a:latin typeface="Arial"/>
                <a:cs typeface="Arial"/>
              </a:rPr>
              <a:t>to</a:t>
            </a:r>
            <a:r>
              <a:rPr sz="3800" spc="425" dirty="0">
                <a:latin typeface="Arial"/>
                <a:cs typeface="Arial"/>
              </a:rPr>
              <a:t> </a:t>
            </a:r>
            <a:r>
              <a:rPr sz="3800" spc="-285" dirty="0">
                <a:latin typeface="Arial"/>
                <a:cs typeface="Arial"/>
              </a:rPr>
              <a:t>send</a:t>
            </a:r>
            <a:endParaRPr sz="3800">
              <a:latin typeface="Arial"/>
              <a:cs typeface="Arial"/>
            </a:endParaRPr>
          </a:p>
          <a:p>
            <a:pPr marL="1066800" lvl="1" indent="-571500">
              <a:lnSpc>
                <a:spcPct val="100000"/>
              </a:lnSpc>
              <a:spcBef>
                <a:spcPts val="2240"/>
              </a:spcBef>
              <a:buSzPct val="171052"/>
              <a:buChar char="•"/>
              <a:tabLst>
                <a:tab pos="1066800" algn="l"/>
              </a:tabLst>
            </a:pPr>
            <a:r>
              <a:rPr sz="3800" spc="-265" dirty="0">
                <a:latin typeface="Arial"/>
                <a:cs typeface="Arial"/>
              </a:rPr>
              <a:t>so, </a:t>
            </a:r>
            <a:r>
              <a:rPr sz="3800" spc="-285" dirty="0">
                <a:latin typeface="Arial"/>
                <a:cs typeface="Arial"/>
              </a:rPr>
              <a:t>send </a:t>
            </a:r>
            <a:r>
              <a:rPr sz="3800" spc="-175" dirty="0">
                <a:latin typeface="Arial"/>
                <a:cs typeface="Arial"/>
              </a:rPr>
              <a:t>all </a:t>
            </a:r>
            <a:r>
              <a:rPr sz="3800" spc="-204" dirty="0">
                <a:latin typeface="Arial"/>
                <a:cs typeface="Arial"/>
              </a:rPr>
              <a:t>remaining</a:t>
            </a:r>
            <a:r>
              <a:rPr sz="3800" spc="-455" dirty="0">
                <a:latin typeface="Arial"/>
                <a:cs typeface="Arial"/>
              </a:rPr>
              <a:t> </a:t>
            </a:r>
            <a:r>
              <a:rPr sz="3800" spc="-204" dirty="0">
                <a:latin typeface="Arial"/>
                <a:cs typeface="Arial"/>
              </a:rPr>
              <a:t>bytes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23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4100" y="355600"/>
            <a:ext cx="58127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A </a:t>
            </a:r>
            <a:r>
              <a:rPr spc="-500" dirty="0"/>
              <a:t>Packet</a:t>
            </a:r>
            <a:r>
              <a:rPr spc="-540" dirty="0"/>
              <a:t> </a:t>
            </a:r>
            <a:r>
              <a:rPr spc="-475" dirty="0"/>
              <a:t>(cont.)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28800" y="2679700"/>
          <a:ext cx="9344025" cy="5118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6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9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5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3620">
                <a:tc gridSpan="4">
                  <a:txBody>
                    <a:bodyPr/>
                    <a:lstStyle/>
                    <a:p>
                      <a:pPr marL="3048000" marR="394970" indent="-304800">
                        <a:lnSpc>
                          <a:spcPts val="3100"/>
                        </a:lnSpc>
                        <a:spcBef>
                          <a:spcPts val="919"/>
                        </a:spcBef>
                        <a:tabLst>
                          <a:tab pos="5219065" algn="l"/>
                          <a:tab pos="5384165" algn="l"/>
                          <a:tab pos="7416165" algn="l"/>
                          <a:tab pos="7568565" algn="l"/>
                        </a:tabLst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Overhead	C</a:t>
                      </a:r>
                      <a:r>
                        <a:rPr sz="2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2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</a:t>
                      </a:r>
                      <a:r>
                        <a:rPr sz="2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	Overhead  Bytes		Bytes		</a:t>
                      </a:r>
                      <a:r>
                        <a:rPr sz="2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Percent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solidFill>
                      <a:srgbClr val="0365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6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Packet</a:t>
                      </a:r>
                      <a:r>
                        <a:rPr sz="26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solidFill>
                      <a:srgbClr val="398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40640" algn="ctr">
                        <a:lnSpc>
                          <a:spcPct val="100000"/>
                        </a:lnSpc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335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R="812165" algn="r">
                        <a:lnSpc>
                          <a:spcPct val="100000"/>
                        </a:lnSpc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1183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R="6350" algn="ctr">
                        <a:lnSpc>
                          <a:spcPct val="100000"/>
                        </a:lnSpc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22%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3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Packet</a:t>
                      </a:r>
                      <a:r>
                        <a:rPr sz="26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solidFill>
                      <a:srgbClr val="398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60325" algn="ctr">
                        <a:lnSpc>
                          <a:spcPct val="100000"/>
                        </a:lnSpc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66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R="812165" algn="r">
                        <a:lnSpc>
                          <a:spcPct val="100000"/>
                        </a:lnSpc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1452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R="12065" algn="ctr">
                        <a:lnSpc>
                          <a:spcPct val="100000"/>
                        </a:lnSpc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4%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36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Packet</a:t>
                      </a:r>
                      <a:r>
                        <a:rPr sz="26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solidFill>
                      <a:srgbClr val="398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60325" algn="ctr">
                        <a:lnSpc>
                          <a:spcPct val="100000"/>
                        </a:lnSpc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66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R="812165" algn="r">
                        <a:lnSpc>
                          <a:spcPct val="100000"/>
                        </a:lnSpc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1177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R="12065" algn="ctr">
                        <a:lnSpc>
                          <a:spcPct val="100000"/>
                        </a:lnSpc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5%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3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6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Total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398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41275" algn="ctr">
                        <a:lnSpc>
                          <a:spcPct val="100000"/>
                        </a:lnSpc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467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R="812165" algn="r">
                        <a:lnSpc>
                          <a:spcPct val="100000"/>
                        </a:lnSpc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3812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R="24130" algn="ctr">
                        <a:lnSpc>
                          <a:spcPct val="100000"/>
                        </a:lnSpc>
                      </a:pPr>
                      <a:r>
                        <a:rPr sz="2600" b="1" spc="-50" dirty="0">
                          <a:latin typeface="Arial"/>
                          <a:cs typeface="Arial"/>
                        </a:rPr>
                        <a:t>11%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3500" y="8940800"/>
            <a:ext cx="880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Al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280" dirty="0">
                <a:latin typeface="Arial"/>
                <a:cs typeface="Arial"/>
              </a:rPr>
              <a:t>m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35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94100" y="355600"/>
            <a:ext cx="58127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A </a:t>
            </a:r>
            <a:r>
              <a:rPr spc="-500" dirty="0"/>
              <a:t>Packet</a:t>
            </a:r>
            <a:r>
              <a:rPr spc="-540" dirty="0"/>
              <a:t> </a:t>
            </a:r>
            <a:r>
              <a:rPr spc="-475" dirty="0"/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41100" y="8940800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latin typeface="Arial"/>
                <a:cs typeface="Arial"/>
              </a:rPr>
              <a:t>23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8800" y="2679700"/>
            <a:ext cx="2336165" cy="1023619"/>
          </a:xfrm>
          <a:custGeom>
            <a:avLst/>
            <a:gdLst/>
            <a:ahLst/>
            <a:cxnLst/>
            <a:rect l="l" t="t" r="r" b="b"/>
            <a:pathLst>
              <a:path w="2336165" h="1023620">
                <a:moveTo>
                  <a:pt x="0" y="0"/>
                </a:moveTo>
                <a:lnTo>
                  <a:pt x="2335902" y="0"/>
                </a:lnTo>
                <a:lnTo>
                  <a:pt x="2335902" y="1023620"/>
                </a:lnTo>
                <a:lnTo>
                  <a:pt x="0" y="1023620"/>
                </a:lnTo>
                <a:lnTo>
                  <a:pt x="0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64701" y="2679700"/>
            <a:ext cx="2336165" cy="1023619"/>
          </a:xfrm>
          <a:custGeom>
            <a:avLst/>
            <a:gdLst/>
            <a:ahLst/>
            <a:cxnLst/>
            <a:rect l="l" t="t" r="r" b="b"/>
            <a:pathLst>
              <a:path w="2336165" h="1023620">
                <a:moveTo>
                  <a:pt x="0" y="0"/>
                </a:moveTo>
                <a:lnTo>
                  <a:pt x="2335900" y="0"/>
                </a:lnTo>
                <a:lnTo>
                  <a:pt x="2335900" y="1023620"/>
                </a:lnTo>
                <a:lnTo>
                  <a:pt x="0" y="1023620"/>
                </a:lnTo>
                <a:lnTo>
                  <a:pt x="0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00602" y="2679700"/>
            <a:ext cx="2336165" cy="1023619"/>
          </a:xfrm>
          <a:custGeom>
            <a:avLst/>
            <a:gdLst/>
            <a:ahLst/>
            <a:cxnLst/>
            <a:rect l="l" t="t" r="r" b="b"/>
            <a:pathLst>
              <a:path w="2336165" h="1023620">
                <a:moveTo>
                  <a:pt x="0" y="0"/>
                </a:moveTo>
                <a:lnTo>
                  <a:pt x="2335902" y="0"/>
                </a:lnTo>
                <a:lnTo>
                  <a:pt x="2335902" y="1023620"/>
                </a:lnTo>
                <a:lnTo>
                  <a:pt x="0" y="1023620"/>
                </a:lnTo>
                <a:lnTo>
                  <a:pt x="0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36504" y="2679700"/>
            <a:ext cx="2336165" cy="1023619"/>
          </a:xfrm>
          <a:custGeom>
            <a:avLst/>
            <a:gdLst/>
            <a:ahLst/>
            <a:cxnLst/>
            <a:rect l="l" t="t" r="r" b="b"/>
            <a:pathLst>
              <a:path w="2336165" h="1023620">
                <a:moveTo>
                  <a:pt x="0" y="0"/>
                </a:moveTo>
                <a:lnTo>
                  <a:pt x="2335900" y="0"/>
                </a:lnTo>
                <a:lnTo>
                  <a:pt x="2335900" y="1023620"/>
                </a:lnTo>
                <a:lnTo>
                  <a:pt x="0" y="1023620"/>
                </a:lnTo>
                <a:lnTo>
                  <a:pt x="0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8800" y="3703320"/>
            <a:ext cx="2336165" cy="1023619"/>
          </a:xfrm>
          <a:custGeom>
            <a:avLst/>
            <a:gdLst/>
            <a:ahLst/>
            <a:cxnLst/>
            <a:rect l="l" t="t" r="r" b="b"/>
            <a:pathLst>
              <a:path w="2336165" h="1023620">
                <a:moveTo>
                  <a:pt x="0" y="0"/>
                </a:moveTo>
                <a:lnTo>
                  <a:pt x="2335902" y="0"/>
                </a:lnTo>
                <a:lnTo>
                  <a:pt x="2335902" y="1023619"/>
                </a:lnTo>
                <a:lnTo>
                  <a:pt x="0" y="1023619"/>
                </a:lnTo>
                <a:lnTo>
                  <a:pt x="0" y="0"/>
                </a:lnTo>
                <a:close/>
              </a:path>
            </a:pathLst>
          </a:custGeom>
          <a:solidFill>
            <a:srgbClr val="398C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8800" y="4726940"/>
            <a:ext cx="2336165" cy="1023619"/>
          </a:xfrm>
          <a:custGeom>
            <a:avLst/>
            <a:gdLst/>
            <a:ahLst/>
            <a:cxnLst/>
            <a:rect l="l" t="t" r="r" b="b"/>
            <a:pathLst>
              <a:path w="2336165" h="1023620">
                <a:moveTo>
                  <a:pt x="0" y="0"/>
                </a:moveTo>
                <a:lnTo>
                  <a:pt x="2335902" y="0"/>
                </a:lnTo>
                <a:lnTo>
                  <a:pt x="2335902" y="1023620"/>
                </a:lnTo>
                <a:lnTo>
                  <a:pt x="0" y="1023620"/>
                </a:lnTo>
                <a:lnTo>
                  <a:pt x="0" y="0"/>
                </a:lnTo>
                <a:close/>
              </a:path>
            </a:pathLst>
          </a:custGeom>
          <a:solidFill>
            <a:srgbClr val="398C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64701" y="4726940"/>
            <a:ext cx="2336165" cy="1023619"/>
          </a:xfrm>
          <a:custGeom>
            <a:avLst/>
            <a:gdLst/>
            <a:ahLst/>
            <a:cxnLst/>
            <a:rect l="l" t="t" r="r" b="b"/>
            <a:pathLst>
              <a:path w="2336165" h="1023620">
                <a:moveTo>
                  <a:pt x="0" y="0"/>
                </a:moveTo>
                <a:lnTo>
                  <a:pt x="2335900" y="0"/>
                </a:lnTo>
                <a:lnTo>
                  <a:pt x="2335900" y="1023620"/>
                </a:lnTo>
                <a:lnTo>
                  <a:pt x="0" y="1023620"/>
                </a:lnTo>
                <a:lnTo>
                  <a:pt x="0" y="0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00602" y="4726940"/>
            <a:ext cx="2336165" cy="1023619"/>
          </a:xfrm>
          <a:custGeom>
            <a:avLst/>
            <a:gdLst/>
            <a:ahLst/>
            <a:cxnLst/>
            <a:rect l="l" t="t" r="r" b="b"/>
            <a:pathLst>
              <a:path w="2336165" h="1023620">
                <a:moveTo>
                  <a:pt x="0" y="0"/>
                </a:moveTo>
                <a:lnTo>
                  <a:pt x="2335902" y="0"/>
                </a:lnTo>
                <a:lnTo>
                  <a:pt x="2335902" y="1023620"/>
                </a:lnTo>
                <a:lnTo>
                  <a:pt x="0" y="1023620"/>
                </a:lnTo>
                <a:lnTo>
                  <a:pt x="0" y="0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36504" y="4726940"/>
            <a:ext cx="2336165" cy="1023619"/>
          </a:xfrm>
          <a:custGeom>
            <a:avLst/>
            <a:gdLst/>
            <a:ahLst/>
            <a:cxnLst/>
            <a:rect l="l" t="t" r="r" b="b"/>
            <a:pathLst>
              <a:path w="2336165" h="1023620">
                <a:moveTo>
                  <a:pt x="0" y="0"/>
                </a:moveTo>
                <a:lnTo>
                  <a:pt x="2335900" y="0"/>
                </a:lnTo>
                <a:lnTo>
                  <a:pt x="2335900" y="1023620"/>
                </a:lnTo>
                <a:lnTo>
                  <a:pt x="0" y="1023620"/>
                </a:lnTo>
                <a:lnTo>
                  <a:pt x="0" y="0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8800" y="5750559"/>
            <a:ext cx="2336165" cy="1023619"/>
          </a:xfrm>
          <a:custGeom>
            <a:avLst/>
            <a:gdLst/>
            <a:ahLst/>
            <a:cxnLst/>
            <a:rect l="l" t="t" r="r" b="b"/>
            <a:pathLst>
              <a:path w="2336165" h="1023620">
                <a:moveTo>
                  <a:pt x="0" y="0"/>
                </a:moveTo>
                <a:lnTo>
                  <a:pt x="2335902" y="0"/>
                </a:lnTo>
                <a:lnTo>
                  <a:pt x="2335902" y="1023619"/>
                </a:lnTo>
                <a:lnTo>
                  <a:pt x="0" y="1023619"/>
                </a:lnTo>
                <a:lnTo>
                  <a:pt x="0" y="0"/>
                </a:lnTo>
                <a:close/>
              </a:path>
            </a:pathLst>
          </a:custGeom>
          <a:solidFill>
            <a:srgbClr val="398C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8800" y="6774180"/>
            <a:ext cx="2336165" cy="1023619"/>
          </a:xfrm>
          <a:custGeom>
            <a:avLst/>
            <a:gdLst/>
            <a:ahLst/>
            <a:cxnLst/>
            <a:rect l="l" t="t" r="r" b="b"/>
            <a:pathLst>
              <a:path w="2336165" h="1023620">
                <a:moveTo>
                  <a:pt x="0" y="0"/>
                </a:moveTo>
                <a:lnTo>
                  <a:pt x="2335902" y="0"/>
                </a:lnTo>
                <a:lnTo>
                  <a:pt x="2335902" y="1023620"/>
                </a:lnTo>
                <a:lnTo>
                  <a:pt x="0" y="1023620"/>
                </a:lnTo>
                <a:lnTo>
                  <a:pt x="0" y="0"/>
                </a:lnTo>
                <a:close/>
              </a:path>
            </a:pathLst>
          </a:custGeom>
          <a:solidFill>
            <a:srgbClr val="398C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4701" y="6774180"/>
            <a:ext cx="2336165" cy="1023619"/>
          </a:xfrm>
          <a:custGeom>
            <a:avLst/>
            <a:gdLst/>
            <a:ahLst/>
            <a:cxnLst/>
            <a:rect l="l" t="t" r="r" b="b"/>
            <a:pathLst>
              <a:path w="2336165" h="1023620">
                <a:moveTo>
                  <a:pt x="0" y="0"/>
                </a:moveTo>
                <a:lnTo>
                  <a:pt x="2335900" y="0"/>
                </a:lnTo>
                <a:lnTo>
                  <a:pt x="2335900" y="1023620"/>
                </a:lnTo>
                <a:lnTo>
                  <a:pt x="0" y="1023620"/>
                </a:lnTo>
                <a:lnTo>
                  <a:pt x="0" y="0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00602" y="6774180"/>
            <a:ext cx="2336165" cy="1023619"/>
          </a:xfrm>
          <a:custGeom>
            <a:avLst/>
            <a:gdLst/>
            <a:ahLst/>
            <a:cxnLst/>
            <a:rect l="l" t="t" r="r" b="b"/>
            <a:pathLst>
              <a:path w="2336165" h="1023620">
                <a:moveTo>
                  <a:pt x="0" y="0"/>
                </a:moveTo>
                <a:lnTo>
                  <a:pt x="2335902" y="0"/>
                </a:lnTo>
                <a:lnTo>
                  <a:pt x="2335902" y="1023620"/>
                </a:lnTo>
                <a:lnTo>
                  <a:pt x="0" y="1023620"/>
                </a:lnTo>
                <a:lnTo>
                  <a:pt x="0" y="0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36504" y="6774180"/>
            <a:ext cx="2336165" cy="1023619"/>
          </a:xfrm>
          <a:custGeom>
            <a:avLst/>
            <a:gdLst/>
            <a:ahLst/>
            <a:cxnLst/>
            <a:rect l="l" t="t" r="r" b="b"/>
            <a:pathLst>
              <a:path w="2336165" h="1023620">
                <a:moveTo>
                  <a:pt x="0" y="0"/>
                </a:moveTo>
                <a:lnTo>
                  <a:pt x="2335900" y="0"/>
                </a:lnTo>
                <a:lnTo>
                  <a:pt x="2335900" y="1023620"/>
                </a:lnTo>
                <a:lnTo>
                  <a:pt x="0" y="1023620"/>
                </a:lnTo>
                <a:lnTo>
                  <a:pt x="0" y="0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559300" y="2768600"/>
            <a:ext cx="1549400" cy="8153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17500" marR="5080" indent="-304800">
              <a:lnSpc>
                <a:spcPts val="3100"/>
              </a:lnSpc>
              <a:spcBef>
                <a:spcPts val="220"/>
              </a:spcBef>
            </a:pP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Overhead  Bytes</a:t>
            </a:r>
            <a:endParaRPr sz="2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35800" y="2768600"/>
            <a:ext cx="1273175" cy="8153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77800" marR="5080" indent="-165100">
              <a:lnSpc>
                <a:spcPts val="3100"/>
              </a:lnSpc>
              <a:spcBef>
                <a:spcPts val="220"/>
              </a:spcBef>
            </a:pP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t  Bytes</a:t>
            </a:r>
            <a:endParaRPr sz="2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32900" y="2768600"/>
            <a:ext cx="1549400" cy="8153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65100" marR="5080" indent="-152400">
              <a:lnSpc>
                <a:spcPts val="3100"/>
              </a:lnSpc>
              <a:spcBef>
                <a:spcPts val="220"/>
              </a:spcBef>
            </a:pP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Overhead 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Percent</a:t>
            </a:r>
            <a:endParaRPr sz="2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11400" y="4000500"/>
            <a:ext cx="13658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Packet</a:t>
            </a:r>
            <a:r>
              <a:rPr sz="26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41900" y="4000500"/>
            <a:ext cx="5765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Arial"/>
                <a:cs typeface="Arial"/>
              </a:rPr>
              <a:t>335</a:t>
            </a:r>
            <a:endParaRPr sz="2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89800" y="4000500"/>
            <a:ext cx="7600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Arial"/>
                <a:cs typeface="Arial"/>
              </a:rPr>
              <a:t>1183</a:t>
            </a:r>
            <a:endParaRPr sz="2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664700" y="4000500"/>
            <a:ext cx="6864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Arial"/>
                <a:cs typeface="Arial"/>
              </a:rPr>
              <a:t>22%</a:t>
            </a:r>
            <a:endParaRPr sz="2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11400" y="5016500"/>
            <a:ext cx="13658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Packet</a:t>
            </a:r>
            <a:r>
              <a:rPr sz="26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43500" y="5016500"/>
            <a:ext cx="3930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Arial"/>
                <a:cs typeface="Arial"/>
              </a:rPr>
              <a:t>66</a:t>
            </a:r>
            <a:endParaRPr sz="2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89800" y="5016500"/>
            <a:ext cx="7600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Arial"/>
                <a:cs typeface="Arial"/>
              </a:rPr>
              <a:t>1452</a:t>
            </a:r>
            <a:endParaRPr sz="2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753600" y="5016500"/>
            <a:ext cx="5029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Arial"/>
                <a:cs typeface="Arial"/>
              </a:rPr>
              <a:t>4%</a:t>
            </a:r>
            <a:endParaRPr sz="2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11400" y="6045200"/>
            <a:ext cx="13658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Packet</a:t>
            </a:r>
            <a:r>
              <a:rPr sz="26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43500" y="6045200"/>
            <a:ext cx="3930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Arial"/>
                <a:cs typeface="Arial"/>
              </a:rPr>
              <a:t>66</a:t>
            </a:r>
            <a:endParaRPr sz="2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289800" y="6045200"/>
            <a:ext cx="7600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Arial"/>
                <a:cs typeface="Arial"/>
              </a:rPr>
              <a:t>1177</a:t>
            </a:r>
            <a:endParaRPr sz="2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753600" y="6045200"/>
            <a:ext cx="5029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Arial"/>
                <a:cs typeface="Arial"/>
              </a:rPr>
              <a:t>5%</a:t>
            </a:r>
            <a:endParaRPr sz="2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03500" y="7061200"/>
            <a:ext cx="7899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9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tal</a:t>
            </a:r>
            <a:endParaRPr sz="2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41900" y="7061200"/>
            <a:ext cx="5765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Arial"/>
                <a:cs typeface="Arial"/>
              </a:rPr>
              <a:t>467</a:t>
            </a:r>
            <a:endParaRPr sz="2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289800" y="7061200"/>
            <a:ext cx="7600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Arial"/>
                <a:cs typeface="Arial"/>
              </a:rPr>
              <a:t>3812</a:t>
            </a:r>
            <a:endParaRPr sz="2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664700" y="7061200"/>
            <a:ext cx="6686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45" dirty="0">
                <a:latin typeface="Arial"/>
                <a:cs typeface="Arial"/>
              </a:rPr>
              <a:t>1</a:t>
            </a:r>
            <a:r>
              <a:rPr sz="2600" b="1" dirty="0">
                <a:latin typeface="Arial"/>
                <a:cs typeface="Arial"/>
              </a:rPr>
              <a:t>1%</a:t>
            </a:r>
            <a:endParaRPr sz="2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30155" y="8376487"/>
            <a:ext cx="4385945" cy="7620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240"/>
              </a:spcBef>
            </a:pPr>
            <a:r>
              <a:rPr sz="4200" spc="-200" dirty="0">
                <a:latin typeface="Arial"/>
                <a:cs typeface="Arial"/>
              </a:rPr>
              <a:t>The </a:t>
            </a:r>
            <a:r>
              <a:rPr sz="4200" spc="-135" dirty="0">
                <a:latin typeface="Arial"/>
                <a:cs typeface="Arial"/>
              </a:rPr>
              <a:t>cost </a:t>
            </a:r>
            <a:r>
              <a:rPr sz="4200" spc="-70" dirty="0">
                <a:latin typeface="Arial"/>
                <a:cs typeface="Arial"/>
              </a:rPr>
              <a:t>of</a:t>
            </a:r>
            <a:r>
              <a:rPr sz="4200" spc="265" dirty="0">
                <a:latin typeface="Arial"/>
                <a:cs typeface="Arial"/>
              </a:rPr>
              <a:t> </a:t>
            </a:r>
            <a:r>
              <a:rPr sz="4200" spc="-265" dirty="0">
                <a:latin typeface="Arial"/>
                <a:cs typeface="Arial"/>
              </a:rPr>
              <a:t>packets</a:t>
            </a:r>
            <a:endParaRPr sz="42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567756" y="7607803"/>
            <a:ext cx="752475" cy="744855"/>
          </a:xfrm>
          <a:custGeom>
            <a:avLst/>
            <a:gdLst/>
            <a:ahLst/>
            <a:cxnLst/>
            <a:rect l="l" t="t" r="r" b="b"/>
            <a:pathLst>
              <a:path w="752475" h="744854">
                <a:moveTo>
                  <a:pt x="752425" y="744535"/>
                </a:moveTo>
                <a:lnTo>
                  <a:pt x="13541" y="13399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62135" y="7503290"/>
            <a:ext cx="178435" cy="177800"/>
          </a:xfrm>
          <a:custGeom>
            <a:avLst/>
            <a:gdLst/>
            <a:ahLst/>
            <a:cxnLst/>
            <a:rect l="l" t="t" r="r" b="b"/>
            <a:pathLst>
              <a:path w="178435" h="177800">
                <a:moveTo>
                  <a:pt x="0" y="0"/>
                </a:moveTo>
                <a:lnTo>
                  <a:pt x="60205" y="177493"/>
                </a:lnTo>
                <a:lnTo>
                  <a:pt x="178118" y="583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918169" y="7599786"/>
            <a:ext cx="916305" cy="782320"/>
          </a:xfrm>
          <a:custGeom>
            <a:avLst/>
            <a:gdLst/>
            <a:ahLst/>
            <a:cxnLst/>
            <a:rect l="l" t="t" r="r" b="b"/>
            <a:pathLst>
              <a:path w="916304" h="782320">
                <a:moveTo>
                  <a:pt x="0" y="782222"/>
                </a:moveTo>
                <a:lnTo>
                  <a:pt x="901476" y="12371"/>
                </a:lnTo>
                <a:lnTo>
                  <a:pt x="915963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765213" y="7503290"/>
            <a:ext cx="182245" cy="172720"/>
          </a:xfrm>
          <a:custGeom>
            <a:avLst/>
            <a:gdLst/>
            <a:ahLst/>
            <a:cxnLst/>
            <a:rect l="l" t="t" r="r" b="b"/>
            <a:pathLst>
              <a:path w="182245" h="172720">
                <a:moveTo>
                  <a:pt x="181913" y="0"/>
                </a:moveTo>
                <a:lnTo>
                  <a:pt x="0" y="45126"/>
                </a:lnTo>
                <a:lnTo>
                  <a:pt x="108866" y="172606"/>
                </a:lnTo>
                <a:lnTo>
                  <a:pt x="181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24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4100" y="317500"/>
            <a:ext cx="58127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A </a:t>
            </a:r>
            <a:r>
              <a:rPr spc="-500" dirty="0"/>
              <a:t>Packet</a:t>
            </a:r>
            <a:r>
              <a:rPr spc="-540" dirty="0"/>
              <a:t> </a:t>
            </a:r>
            <a:r>
              <a:rPr spc="-475" dirty="0"/>
              <a:t>(cont.)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4100" y="317500"/>
            <a:ext cx="58127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spc="270" dirty="0">
                <a:latin typeface="Tahoma"/>
                <a:cs typeface="Tahoma"/>
              </a:rPr>
              <a:t>A </a:t>
            </a:r>
            <a:r>
              <a:rPr sz="6400" b="1" spc="-500" dirty="0">
                <a:latin typeface="Tahoma"/>
                <a:cs typeface="Tahoma"/>
              </a:rPr>
              <a:t>Packet</a:t>
            </a:r>
            <a:r>
              <a:rPr sz="6400" b="1" spc="-540" dirty="0">
                <a:latin typeface="Tahoma"/>
                <a:cs typeface="Tahoma"/>
              </a:rPr>
              <a:t> </a:t>
            </a:r>
            <a:r>
              <a:rPr sz="6400" b="1" spc="-475" dirty="0">
                <a:latin typeface="Tahoma"/>
                <a:cs typeface="Tahoma"/>
              </a:rPr>
              <a:t>(cont.)</a:t>
            </a:r>
            <a:endParaRPr sz="6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81300" y="2197100"/>
            <a:ext cx="7429500" cy="698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35900" y="2844800"/>
            <a:ext cx="350710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0" dirty="0">
                <a:latin typeface="Arial"/>
                <a:cs typeface="Arial"/>
              </a:rPr>
              <a:t>circuit</a:t>
            </a:r>
            <a:r>
              <a:rPr sz="4200" spc="-70" dirty="0">
                <a:latin typeface="Arial"/>
                <a:cs typeface="Arial"/>
              </a:rPr>
              <a:t> </a:t>
            </a:r>
            <a:r>
              <a:rPr sz="4200" spc="-180" dirty="0">
                <a:latin typeface="Arial"/>
                <a:cs typeface="Arial"/>
              </a:rPr>
              <a:t>switching</a:t>
            </a:r>
            <a:endParaRPr sz="4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24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4100" y="317500"/>
            <a:ext cx="58127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A </a:t>
            </a:r>
            <a:r>
              <a:rPr spc="-500" dirty="0"/>
              <a:t>Packet</a:t>
            </a:r>
            <a:r>
              <a:rPr spc="-540" dirty="0"/>
              <a:t> </a:t>
            </a:r>
            <a:r>
              <a:rPr spc="-475" dirty="0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2781300" y="2197100"/>
            <a:ext cx="7429500" cy="698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06700" y="4711700"/>
          <a:ext cx="7454900" cy="81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5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30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89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89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89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89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89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89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787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433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513297" y="2878225"/>
            <a:ext cx="15240" cy="1495425"/>
          </a:xfrm>
          <a:custGeom>
            <a:avLst/>
            <a:gdLst/>
            <a:ahLst/>
            <a:cxnLst/>
            <a:rect l="l" t="t" r="r" b="b"/>
            <a:pathLst>
              <a:path w="15240" h="1495425">
                <a:moveTo>
                  <a:pt x="-63499" y="747476"/>
                </a:moveTo>
                <a:lnTo>
                  <a:pt x="78711" y="747476"/>
                </a:lnTo>
              </a:path>
            </a:pathLst>
          </a:custGeom>
          <a:ln w="1621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82795" y="4185288"/>
            <a:ext cx="487680" cy="490220"/>
          </a:xfrm>
          <a:custGeom>
            <a:avLst/>
            <a:gdLst/>
            <a:ahLst/>
            <a:cxnLst/>
            <a:rect l="l" t="t" r="r" b="b"/>
            <a:pathLst>
              <a:path w="487679" h="490220">
                <a:moveTo>
                  <a:pt x="0" y="4961"/>
                </a:moveTo>
                <a:lnTo>
                  <a:pt x="248789" y="490134"/>
                </a:lnTo>
                <a:lnTo>
                  <a:pt x="427031" y="124393"/>
                </a:lnTo>
                <a:lnTo>
                  <a:pt x="245068" y="124393"/>
                </a:lnTo>
                <a:lnTo>
                  <a:pt x="0" y="4961"/>
                </a:lnTo>
                <a:close/>
              </a:path>
              <a:path w="487679" h="490220">
                <a:moveTo>
                  <a:pt x="487654" y="0"/>
                </a:moveTo>
                <a:lnTo>
                  <a:pt x="245068" y="124393"/>
                </a:lnTo>
                <a:lnTo>
                  <a:pt x="427031" y="124393"/>
                </a:lnTo>
                <a:lnTo>
                  <a:pt x="4876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10500" y="2844800"/>
            <a:ext cx="3564254" cy="182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00" spc="-60" dirty="0">
                <a:latin typeface="Arial"/>
                <a:cs typeface="Arial"/>
              </a:rPr>
              <a:t>circuit </a:t>
            </a:r>
            <a:r>
              <a:rPr sz="4200" spc="-180" dirty="0">
                <a:latin typeface="Arial"/>
                <a:cs typeface="Arial"/>
              </a:rPr>
              <a:t>switching</a:t>
            </a:r>
            <a:endParaRPr sz="4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60"/>
              </a:spcBef>
            </a:pPr>
            <a:r>
              <a:rPr sz="4200" spc="-229" dirty="0">
                <a:latin typeface="Arial"/>
                <a:cs typeface="Arial"/>
              </a:rPr>
              <a:t>packet</a:t>
            </a:r>
            <a:r>
              <a:rPr sz="4200" spc="-75" dirty="0">
                <a:latin typeface="Arial"/>
                <a:cs typeface="Arial"/>
              </a:rPr>
              <a:t> </a:t>
            </a:r>
            <a:r>
              <a:rPr sz="4200" spc="-180" dirty="0">
                <a:latin typeface="Arial"/>
                <a:cs typeface="Arial"/>
              </a:rPr>
              <a:t>switching</a:t>
            </a:r>
            <a:endParaRPr sz="4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pc="-5" dirty="0"/>
              <a:t>Al</a:t>
            </a:r>
            <a:r>
              <a:rPr spc="-15" dirty="0"/>
              <a:t>l</a:t>
            </a:r>
            <a:r>
              <a:rPr spc="-280" dirty="0"/>
              <a:t>m</a:t>
            </a:r>
            <a:r>
              <a:rPr spc="-190" dirty="0"/>
              <a:t>a</a:t>
            </a:r>
            <a:r>
              <a:rPr spc="-135" dirty="0"/>
              <a:t>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35" dirty="0">
                <a:latin typeface="Arial"/>
                <a:cs typeface="Arial"/>
              </a:rPr>
              <a:t>24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2100</Words>
  <Application>Microsoft Office PowerPoint</Application>
  <PresentationFormat>Custom</PresentationFormat>
  <Paragraphs>1224</Paragraphs>
  <Slides>100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6" baseType="lpstr">
      <vt:lpstr>Arial</vt:lpstr>
      <vt:lpstr>Calibri</vt:lpstr>
      <vt:lpstr>Courier New</vt:lpstr>
      <vt:lpstr>Tahoma</vt:lpstr>
      <vt:lpstr>Times New Roman</vt:lpstr>
      <vt:lpstr>Office Theme</vt:lpstr>
      <vt:lpstr>Computer Networks Overview,  Day 2</vt:lpstr>
      <vt:lpstr>PowerPoint Presentation</vt:lpstr>
      <vt:lpstr>Layering</vt:lpstr>
      <vt:lpstr>Layering</vt:lpstr>
      <vt:lpstr>Layering</vt:lpstr>
      <vt:lpstr>Layering</vt:lpstr>
      <vt:lpstr>Layering</vt:lpstr>
      <vt:lpstr>Layering</vt:lpstr>
      <vt:lpstr>Layering</vt:lpstr>
      <vt:lpstr>Layering</vt:lpstr>
      <vt:lpstr>Sample Network Path</vt:lpstr>
      <vt:lpstr>Layering, Take 2</vt:lpstr>
      <vt:lpstr>Layering, Take 2</vt:lpstr>
      <vt:lpstr>Layering, Take 2</vt:lpstr>
      <vt:lpstr>Layering, Take 2</vt:lpstr>
      <vt:lpstr>Layering, Take 2</vt:lpstr>
      <vt:lpstr>Layering, Take 2</vt:lpstr>
      <vt:lpstr>Layering, Take 2</vt:lpstr>
      <vt:lpstr>Layering, Take 2</vt:lpstr>
      <vt:lpstr>Layering, Take 2</vt:lpstr>
      <vt:lpstr>Layering, Take 2</vt:lpstr>
      <vt:lpstr>Layering, Take 2</vt:lpstr>
      <vt:lpstr>Layering, Take 2</vt:lpstr>
      <vt:lpstr>Layering, Take 2</vt:lpstr>
      <vt:lpstr>Layering, Take 2</vt:lpstr>
      <vt:lpstr>Layering, Take 2</vt:lpstr>
      <vt:lpstr>Layering, Take 3</vt:lpstr>
      <vt:lpstr>Layering, Take 3</vt:lpstr>
      <vt:lpstr>Layering, Take 3</vt:lpstr>
      <vt:lpstr>Layering, Take 3</vt:lpstr>
      <vt:lpstr>Layering, Take 3</vt:lpstr>
      <vt:lpstr>Layering, Take 3</vt:lpstr>
      <vt:lpstr>Layering, Take 3</vt:lpstr>
      <vt:lpstr>Layering, Take 3</vt:lpstr>
      <vt:lpstr>Layering, Take 3</vt:lpstr>
      <vt:lpstr>Layering, Take 3</vt:lpstr>
      <vt:lpstr>Protocols</vt:lpstr>
      <vt:lpstr>Protocols</vt:lpstr>
      <vt:lpstr>Protocols (cont.)</vt:lpstr>
      <vt:lpstr>Protocols (cont.)</vt:lpstr>
      <vt:lpstr>Protocols (cont.)</vt:lpstr>
      <vt:lpstr>Protocols (cont.)</vt:lpstr>
      <vt:lpstr>Protocols (cont.)</vt:lpstr>
      <vt:lpstr>Protocols (cont.)</vt:lpstr>
      <vt:lpstr>Protocols (cont.)</vt:lpstr>
      <vt:lpstr>Protocols (cont.)</vt:lpstr>
      <vt:lpstr>Protocols (cont.)</vt:lpstr>
      <vt:lpstr>Protocols (cont.)</vt:lpstr>
      <vt:lpstr>Protocols (cont.)</vt:lpstr>
      <vt:lpstr>Protocols (cont.)</vt:lpstr>
      <vt:lpstr>The Big Picture</vt:lpstr>
      <vt:lpstr>Circuits vs. Packets</vt:lpstr>
      <vt:lpstr>Building Packets</vt:lpstr>
      <vt:lpstr>Building Packets</vt:lpstr>
      <vt:lpstr>Building Packets</vt:lpstr>
      <vt:lpstr>Building Packets</vt:lpstr>
      <vt:lpstr>Building Packets</vt:lpstr>
      <vt:lpstr>Building Packets</vt:lpstr>
      <vt:lpstr>Building Packets</vt:lpstr>
      <vt:lpstr>A Packet</vt:lpstr>
      <vt:lpstr>A Packet</vt:lpstr>
      <vt:lpstr>A Packet</vt:lpstr>
      <vt:lpstr>A Packet</vt:lpstr>
      <vt:lpstr>A Packet</vt:lpstr>
      <vt:lpstr>A Packet</vt:lpstr>
      <vt:lpstr>A Packet (cont.)</vt:lpstr>
      <vt:lpstr>A Packet (cont.)</vt:lpstr>
      <vt:lpstr>A Packet (cont.)</vt:lpstr>
      <vt:lpstr>A Packet (cont.)</vt:lpstr>
      <vt:lpstr>A Packet (cont.)</vt:lpstr>
      <vt:lpstr>A Packet (cont.)</vt:lpstr>
      <vt:lpstr>A Packet (cont.)</vt:lpstr>
      <vt:lpstr>A Packet (cont.)</vt:lpstr>
      <vt:lpstr>A Packet (cont.)</vt:lpstr>
      <vt:lpstr>A Packet (cont.)</vt:lpstr>
      <vt:lpstr>A Packet (cont.)</vt:lpstr>
      <vt:lpstr>A Packet (cont.)</vt:lpstr>
      <vt:lpstr>A Packet (cont.)</vt:lpstr>
      <vt:lpstr>A Packet (cont.)</vt:lpstr>
      <vt:lpstr>A Packet (cont.)</vt:lpstr>
      <vt:lpstr>A Packet (cont.)</vt:lpstr>
      <vt:lpstr>A Packet (cont.)</vt:lpstr>
      <vt:lpstr>A Packet (cont.)</vt:lpstr>
      <vt:lpstr>A Packet (cont.)</vt:lpstr>
      <vt:lpstr>A Packet (cont.)</vt:lpstr>
      <vt:lpstr>A Packet (cont.)</vt:lpstr>
      <vt:lpstr>A Packet (cont.)</vt:lpstr>
      <vt:lpstr>A Packet (cont.)</vt:lpstr>
      <vt:lpstr>A Packet (cont.)</vt:lpstr>
      <vt:lpstr>A Packet (cont.)</vt:lpstr>
      <vt:lpstr>A Packet (cont.)</vt:lpstr>
      <vt:lpstr>A Packet (cont.)</vt:lpstr>
      <vt:lpstr>A Packet (cont.)</vt:lpstr>
      <vt:lpstr>A Packet (cont.)</vt:lpstr>
      <vt:lpstr>A Packet (cont.)</vt:lpstr>
      <vt:lpstr>A Packet (cont.)</vt:lpstr>
      <vt:lpstr>A Packet (cont.)</vt:lpstr>
      <vt:lpstr>PowerPoint Presentation</vt:lpstr>
      <vt:lpstr>A Packet (cont.)</vt:lpstr>
      <vt:lpstr>A Packet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 Overview,  Day 2</dc:title>
  <cp:lastModifiedBy>Jacob Alspaw</cp:lastModifiedBy>
  <cp:revision>7</cp:revision>
  <dcterms:created xsi:type="dcterms:W3CDTF">2018-10-08T21:46:05Z</dcterms:created>
  <dcterms:modified xsi:type="dcterms:W3CDTF">2018-10-09T03:02:38Z</dcterms:modified>
</cp:coreProperties>
</file>