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2700" y="355600"/>
            <a:ext cx="78994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2700" y="355600"/>
            <a:ext cx="789559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7500" y="2489200"/>
            <a:ext cx="9829800" cy="554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333500" y="7775971"/>
            <a:ext cx="2847975" cy="156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6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6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6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6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6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6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19700" y="7899400"/>
            <a:ext cx="5226685" cy="74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55">
              <a:lnSpc>
                <a:spcPts val="2840"/>
              </a:lnSpc>
              <a:spcBef>
                <a:spcPts val="100"/>
              </a:spcBef>
            </a:pPr>
            <a:r>
              <a:rPr dirty="0" sz="2400" spc="-110" i="1">
                <a:solidFill>
                  <a:srgbClr val="011993"/>
                </a:solidFill>
                <a:latin typeface="Calibri"/>
                <a:cs typeface="Calibri"/>
              </a:rPr>
              <a:t>”Ain’t </a:t>
            </a:r>
            <a:r>
              <a:rPr dirty="0" sz="2400" spc="-140" i="1">
                <a:solidFill>
                  <a:srgbClr val="011993"/>
                </a:solidFill>
                <a:latin typeface="Calibri"/>
                <a:cs typeface="Calibri"/>
              </a:rPr>
              <a:t>nobody</a:t>
            </a:r>
            <a:r>
              <a:rPr dirty="0" sz="2400" spc="-90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95" i="1">
                <a:solidFill>
                  <a:srgbClr val="011993"/>
                </a:solidFill>
                <a:latin typeface="Calibri"/>
                <a:cs typeface="Calibri"/>
              </a:rPr>
              <a:t>here,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840"/>
              </a:lnSpc>
            </a:pPr>
            <a:r>
              <a:rPr dirty="0" sz="2400" spc="-65" i="1">
                <a:solidFill>
                  <a:srgbClr val="011993"/>
                </a:solidFill>
                <a:latin typeface="Calibri"/>
                <a:cs typeface="Calibri"/>
              </a:rPr>
              <a:t>Who </a:t>
            </a:r>
            <a:r>
              <a:rPr dirty="0" sz="2400" spc="-100" i="1">
                <a:solidFill>
                  <a:srgbClr val="011993"/>
                </a:solidFill>
                <a:latin typeface="Calibri"/>
                <a:cs typeface="Calibri"/>
              </a:rPr>
              <a:t>can cause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me </a:t>
            </a:r>
            <a:r>
              <a:rPr dirty="0" sz="2400" spc="-100" i="1">
                <a:solidFill>
                  <a:srgbClr val="011993"/>
                </a:solidFill>
                <a:latin typeface="Calibri"/>
                <a:cs typeface="Calibri"/>
              </a:rPr>
              <a:t>pain </a:t>
            </a:r>
            <a:r>
              <a:rPr dirty="0" sz="2400" spc="-120" i="1">
                <a:solidFill>
                  <a:srgbClr val="011993"/>
                </a:solidFill>
                <a:latin typeface="Calibri"/>
                <a:cs typeface="Calibri"/>
              </a:rPr>
              <a:t>or </a:t>
            </a:r>
            <a:r>
              <a:rPr dirty="0" sz="2400" spc="-105" i="1">
                <a:solidFill>
                  <a:srgbClr val="011993"/>
                </a:solidFill>
                <a:latin typeface="Calibri"/>
                <a:cs typeface="Calibri"/>
              </a:rPr>
              <a:t>raise </a:t>
            </a:r>
            <a:r>
              <a:rPr dirty="0" sz="2400" spc="-170" i="1">
                <a:solidFill>
                  <a:srgbClr val="011993"/>
                </a:solidFill>
                <a:latin typeface="Calibri"/>
                <a:cs typeface="Calibri"/>
              </a:rPr>
              <a:t>my </a:t>
            </a:r>
            <a:r>
              <a:rPr dirty="0" sz="2400" spc="-100" i="1">
                <a:solidFill>
                  <a:srgbClr val="011993"/>
                </a:solidFill>
                <a:latin typeface="Calibri"/>
                <a:cs typeface="Calibri"/>
              </a:rPr>
              <a:t>fear</a:t>
            </a:r>
            <a:r>
              <a:rPr dirty="0" sz="2400" spc="290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355" i="1">
                <a:solidFill>
                  <a:srgbClr val="011993"/>
                </a:solidFill>
                <a:latin typeface="Calibri"/>
                <a:cs typeface="Calibri"/>
              </a:rPr>
              <a:t>…”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8500" y="3937000"/>
            <a:ext cx="4123690" cy="307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210"/>
              </a:lnSpc>
              <a:spcBef>
                <a:spcPts val="100"/>
              </a:spcBef>
            </a:pPr>
            <a:r>
              <a:rPr dirty="0" sz="3600" spc="-130">
                <a:solidFill>
                  <a:srgbClr val="011993"/>
                </a:solidFill>
                <a:latin typeface="Arial"/>
                <a:cs typeface="Arial"/>
              </a:rPr>
              <a:t>Mark</a:t>
            </a:r>
            <a:r>
              <a:rPr dirty="0" sz="3600" spc="-375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dirty="0" sz="3600" spc="-155">
                <a:solidFill>
                  <a:srgbClr val="011993"/>
                </a:solidFill>
                <a:latin typeface="Arial"/>
                <a:cs typeface="Arial"/>
              </a:rPr>
              <a:t>Allman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210"/>
              </a:lnSpc>
            </a:pPr>
            <a:r>
              <a:rPr dirty="0" sz="3600" spc="-120" i="1">
                <a:solidFill>
                  <a:srgbClr val="011993"/>
                </a:solidFill>
                <a:latin typeface="Calibri"/>
                <a:cs typeface="Calibri"/>
              </a:rPr>
              <a:t>mark.allman@case.edu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algn="ctr">
              <a:lnSpc>
                <a:spcPts val="4210"/>
              </a:lnSpc>
              <a:spcBef>
                <a:spcPts val="2465"/>
              </a:spcBef>
            </a:pPr>
            <a:r>
              <a:rPr dirty="0" sz="3600" spc="-505">
                <a:solidFill>
                  <a:srgbClr val="011993"/>
                </a:solidFill>
                <a:latin typeface="Arial"/>
                <a:cs typeface="Arial"/>
              </a:rPr>
              <a:t>EECS</a:t>
            </a:r>
            <a:r>
              <a:rPr dirty="0" sz="3600" spc="-15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dirty="0" sz="3600" spc="-175">
                <a:solidFill>
                  <a:srgbClr val="011993"/>
                </a:solidFill>
                <a:latin typeface="Arial"/>
                <a:cs typeface="Arial"/>
              </a:rPr>
              <a:t>325/425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210"/>
              </a:lnSpc>
            </a:pPr>
            <a:r>
              <a:rPr dirty="0" sz="3600" spc="-254">
                <a:solidFill>
                  <a:srgbClr val="011993"/>
                </a:solidFill>
                <a:latin typeface="Arial"/>
                <a:cs typeface="Arial"/>
              </a:rPr>
              <a:t>Fall</a:t>
            </a:r>
            <a:r>
              <a:rPr dirty="0" sz="3600" spc="-15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dirty="0" sz="3600" spc="-204">
                <a:solidFill>
                  <a:srgbClr val="011993"/>
                </a:solidFill>
                <a:latin typeface="Arial"/>
                <a:cs typeface="Arial"/>
              </a:rPr>
              <a:t>2018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86100" y="850900"/>
            <a:ext cx="9563100" cy="1661160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3429000" marR="5080" indent="-3416300">
              <a:lnSpc>
                <a:spcPts val="6400"/>
              </a:lnSpc>
              <a:spcBef>
                <a:spcPts val="380"/>
              </a:spcBef>
            </a:pPr>
            <a:r>
              <a:rPr dirty="0" sz="5400" spc="250">
                <a:solidFill>
                  <a:srgbClr val="011993"/>
                </a:solidFill>
              </a:rPr>
              <a:t>Computer </a:t>
            </a:r>
            <a:r>
              <a:rPr dirty="0" sz="5400" spc="215">
                <a:solidFill>
                  <a:srgbClr val="011993"/>
                </a:solidFill>
              </a:rPr>
              <a:t>Networks </a:t>
            </a:r>
            <a:r>
              <a:rPr dirty="0" sz="5400" spc="135">
                <a:solidFill>
                  <a:srgbClr val="011993"/>
                </a:solidFill>
              </a:rPr>
              <a:t>Overview,  </a:t>
            </a:r>
            <a:r>
              <a:rPr dirty="0" sz="5400" spc="75">
                <a:solidFill>
                  <a:srgbClr val="011993"/>
                </a:solidFill>
              </a:rPr>
              <a:t>Revisited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85766" y="4123690"/>
            <a:ext cx="3488054" cy="4312285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93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marL="869950" marR="674370" indent="-12700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5766" y="4123690"/>
            <a:ext cx="3488054" cy="4312285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93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742950" marR="67437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844550" marR="777240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19200" y="2908300"/>
            <a:ext cx="2684780" cy="4622800"/>
          </a:xfrm>
          <a:prstGeom prst="rect">
            <a:avLst/>
          </a:prstGeom>
        </p:spPr>
        <p:txBody>
          <a:bodyPr wrap="square" lIns="0" tIns="368300" rIns="0" bIns="0" rtlCol="0" vert="horz">
            <a:spAutoFit/>
          </a:bodyPr>
          <a:lstStyle/>
          <a:p>
            <a:pPr algn="ctr" marL="533400">
              <a:lnSpc>
                <a:spcPct val="100000"/>
              </a:lnSpc>
              <a:spcBef>
                <a:spcPts val="29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19200" y="2908300"/>
            <a:ext cx="2684780" cy="4622800"/>
          </a:xfrm>
          <a:prstGeom prst="rect">
            <a:avLst/>
          </a:prstGeom>
        </p:spPr>
        <p:txBody>
          <a:bodyPr wrap="square" lIns="0" tIns="368300" rIns="0" bIns="0" rtlCol="0" vert="horz">
            <a:spAutoFit/>
          </a:bodyPr>
          <a:lstStyle/>
          <a:p>
            <a:pPr algn="ctr" marL="533400">
              <a:lnSpc>
                <a:spcPct val="100000"/>
              </a:lnSpc>
              <a:spcBef>
                <a:spcPts val="29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29639" y="2330463"/>
            <a:ext cx="6871334" cy="7021830"/>
          </a:xfrm>
          <a:custGeom>
            <a:avLst/>
            <a:gdLst/>
            <a:ahLst/>
            <a:cxnLst/>
            <a:rect l="l" t="t" r="r" b="b"/>
            <a:pathLst>
              <a:path w="6871334" h="7021830">
                <a:moveTo>
                  <a:pt x="1915937" y="28088"/>
                </a:moveTo>
                <a:lnTo>
                  <a:pt x="1865826" y="20055"/>
                </a:lnTo>
                <a:lnTo>
                  <a:pt x="1815613" y="13367"/>
                </a:lnTo>
                <a:lnTo>
                  <a:pt x="1765326" y="8023"/>
                </a:lnTo>
                <a:lnTo>
                  <a:pt x="1714989" y="4017"/>
                </a:lnTo>
                <a:lnTo>
                  <a:pt x="1664630" y="1347"/>
                </a:lnTo>
                <a:lnTo>
                  <a:pt x="1614274" y="9"/>
                </a:lnTo>
                <a:lnTo>
                  <a:pt x="1563947" y="0"/>
                </a:lnTo>
                <a:lnTo>
                  <a:pt x="1513675" y="1315"/>
                </a:lnTo>
                <a:lnTo>
                  <a:pt x="1463486" y="3953"/>
                </a:lnTo>
                <a:lnTo>
                  <a:pt x="1413404" y="7909"/>
                </a:lnTo>
                <a:lnTo>
                  <a:pt x="1363456" y="13180"/>
                </a:lnTo>
                <a:lnTo>
                  <a:pt x="1313668" y="19762"/>
                </a:lnTo>
                <a:lnTo>
                  <a:pt x="1264066" y="27653"/>
                </a:lnTo>
                <a:lnTo>
                  <a:pt x="1214677" y="36847"/>
                </a:lnTo>
                <a:lnTo>
                  <a:pt x="1165526" y="47343"/>
                </a:lnTo>
                <a:lnTo>
                  <a:pt x="1116640" y="59136"/>
                </a:lnTo>
                <a:lnTo>
                  <a:pt x="1068044" y="72224"/>
                </a:lnTo>
                <a:lnTo>
                  <a:pt x="1019766" y="86602"/>
                </a:lnTo>
                <a:lnTo>
                  <a:pt x="971830" y="102267"/>
                </a:lnTo>
                <a:lnTo>
                  <a:pt x="924264" y="119216"/>
                </a:lnTo>
                <a:lnTo>
                  <a:pt x="877093" y="137446"/>
                </a:lnTo>
                <a:lnTo>
                  <a:pt x="830344" y="156952"/>
                </a:lnTo>
                <a:lnTo>
                  <a:pt x="784042" y="177732"/>
                </a:lnTo>
                <a:lnTo>
                  <a:pt x="738236" y="199800"/>
                </a:lnTo>
                <a:lnTo>
                  <a:pt x="693101" y="223153"/>
                </a:lnTo>
                <a:lnTo>
                  <a:pt x="648726" y="247820"/>
                </a:lnTo>
                <a:lnTo>
                  <a:pt x="605198" y="273833"/>
                </a:lnTo>
                <a:lnTo>
                  <a:pt x="562606" y="301219"/>
                </a:lnTo>
                <a:lnTo>
                  <a:pt x="521037" y="330010"/>
                </a:lnTo>
                <a:lnTo>
                  <a:pt x="480580" y="360236"/>
                </a:lnTo>
                <a:lnTo>
                  <a:pt x="441322" y="391925"/>
                </a:lnTo>
                <a:lnTo>
                  <a:pt x="403352" y="425108"/>
                </a:lnTo>
                <a:lnTo>
                  <a:pt x="366757" y="459815"/>
                </a:lnTo>
                <a:lnTo>
                  <a:pt x="331626" y="496075"/>
                </a:lnTo>
                <a:lnTo>
                  <a:pt x="298047" y="533918"/>
                </a:lnTo>
                <a:lnTo>
                  <a:pt x="266106" y="573375"/>
                </a:lnTo>
                <a:lnTo>
                  <a:pt x="235665" y="614761"/>
                </a:lnTo>
                <a:lnTo>
                  <a:pt x="207270" y="657324"/>
                </a:lnTo>
                <a:lnTo>
                  <a:pt x="180881" y="700991"/>
                </a:lnTo>
                <a:lnTo>
                  <a:pt x="156462" y="745689"/>
                </a:lnTo>
                <a:lnTo>
                  <a:pt x="133974" y="791344"/>
                </a:lnTo>
                <a:lnTo>
                  <a:pt x="113379" y="837884"/>
                </a:lnTo>
                <a:lnTo>
                  <a:pt x="94638" y="885235"/>
                </a:lnTo>
                <a:lnTo>
                  <a:pt x="77713" y="933324"/>
                </a:lnTo>
                <a:lnTo>
                  <a:pt x="62567" y="982078"/>
                </a:lnTo>
                <a:lnTo>
                  <a:pt x="49161" y="1031424"/>
                </a:lnTo>
                <a:lnTo>
                  <a:pt x="37456" y="1081288"/>
                </a:lnTo>
                <a:lnTo>
                  <a:pt x="27415" y="1131598"/>
                </a:lnTo>
                <a:lnTo>
                  <a:pt x="19000" y="1182280"/>
                </a:lnTo>
                <a:lnTo>
                  <a:pt x="12171" y="1233261"/>
                </a:lnTo>
                <a:lnTo>
                  <a:pt x="6891" y="1284467"/>
                </a:lnTo>
                <a:lnTo>
                  <a:pt x="3204" y="1334334"/>
                </a:lnTo>
                <a:lnTo>
                  <a:pt x="912" y="1384198"/>
                </a:lnTo>
                <a:lnTo>
                  <a:pt x="0" y="1434036"/>
                </a:lnTo>
                <a:lnTo>
                  <a:pt x="451" y="1483826"/>
                </a:lnTo>
                <a:lnTo>
                  <a:pt x="2249" y="1533545"/>
                </a:lnTo>
                <a:lnTo>
                  <a:pt x="5379" y="1583171"/>
                </a:lnTo>
                <a:lnTo>
                  <a:pt x="9823" y="1632680"/>
                </a:lnTo>
                <a:lnTo>
                  <a:pt x="15566" y="1682050"/>
                </a:lnTo>
                <a:lnTo>
                  <a:pt x="22590" y="1731258"/>
                </a:lnTo>
                <a:lnTo>
                  <a:pt x="30881" y="1780283"/>
                </a:lnTo>
                <a:lnTo>
                  <a:pt x="40420" y="1829100"/>
                </a:lnTo>
                <a:lnTo>
                  <a:pt x="51193" y="1877687"/>
                </a:lnTo>
                <a:lnTo>
                  <a:pt x="63183" y="1926022"/>
                </a:lnTo>
                <a:lnTo>
                  <a:pt x="76374" y="1974082"/>
                </a:lnTo>
                <a:lnTo>
                  <a:pt x="90749" y="2021845"/>
                </a:lnTo>
                <a:lnTo>
                  <a:pt x="106291" y="2069286"/>
                </a:lnTo>
                <a:lnTo>
                  <a:pt x="122986" y="2116385"/>
                </a:lnTo>
                <a:lnTo>
                  <a:pt x="140816" y="2163118"/>
                </a:lnTo>
                <a:lnTo>
                  <a:pt x="159638" y="2209224"/>
                </a:lnTo>
                <a:lnTo>
                  <a:pt x="179395" y="2254937"/>
                </a:lnTo>
                <a:lnTo>
                  <a:pt x="199936" y="2300319"/>
                </a:lnTo>
                <a:lnTo>
                  <a:pt x="221112" y="2345429"/>
                </a:lnTo>
                <a:lnTo>
                  <a:pt x="242775" y="2390328"/>
                </a:lnTo>
                <a:lnTo>
                  <a:pt x="264774" y="2435076"/>
                </a:lnTo>
                <a:lnTo>
                  <a:pt x="286960" y="2479735"/>
                </a:lnTo>
                <a:lnTo>
                  <a:pt x="309184" y="2524364"/>
                </a:lnTo>
                <a:lnTo>
                  <a:pt x="331296" y="2569024"/>
                </a:lnTo>
                <a:lnTo>
                  <a:pt x="353148" y="2613776"/>
                </a:lnTo>
                <a:lnTo>
                  <a:pt x="374589" y="2658680"/>
                </a:lnTo>
                <a:lnTo>
                  <a:pt x="395470" y="2703797"/>
                </a:lnTo>
                <a:lnTo>
                  <a:pt x="415642" y="2749186"/>
                </a:lnTo>
                <a:lnTo>
                  <a:pt x="434956" y="2794910"/>
                </a:lnTo>
                <a:lnTo>
                  <a:pt x="453261" y="2841027"/>
                </a:lnTo>
                <a:lnTo>
                  <a:pt x="470409" y="2887599"/>
                </a:lnTo>
                <a:lnTo>
                  <a:pt x="486251" y="2934687"/>
                </a:lnTo>
                <a:lnTo>
                  <a:pt x="500636" y="2982349"/>
                </a:lnTo>
                <a:lnTo>
                  <a:pt x="513509" y="3030818"/>
                </a:lnTo>
                <a:lnTo>
                  <a:pt x="524748" y="3079484"/>
                </a:lnTo>
                <a:lnTo>
                  <a:pt x="534447" y="3128337"/>
                </a:lnTo>
                <a:lnTo>
                  <a:pt x="542695" y="3177365"/>
                </a:lnTo>
                <a:lnTo>
                  <a:pt x="549585" y="3226557"/>
                </a:lnTo>
                <a:lnTo>
                  <a:pt x="555208" y="3275901"/>
                </a:lnTo>
                <a:lnTo>
                  <a:pt x="559655" y="3325387"/>
                </a:lnTo>
                <a:lnTo>
                  <a:pt x="563017" y="3375002"/>
                </a:lnTo>
                <a:lnTo>
                  <a:pt x="565387" y="3424736"/>
                </a:lnTo>
                <a:lnTo>
                  <a:pt x="566855" y="3474577"/>
                </a:lnTo>
                <a:lnTo>
                  <a:pt x="567513" y="3524513"/>
                </a:lnTo>
                <a:lnTo>
                  <a:pt x="567452" y="3574534"/>
                </a:lnTo>
                <a:lnTo>
                  <a:pt x="566764" y="3624628"/>
                </a:lnTo>
                <a:lnTo>
                  <a:pt x="565539" y="3674783"/>
                </a:lnTo>
                <a:lnTo>
                  <a:pt x="563870" y="3724989"/>
                </a:lnTo>
                <a:lnTo>
                  <a:pt x="561848" y="3775234"/>
                </a:lnTo>
                <a:lnTo>
                  <a:pt x="559564" y="3825506"/>
                </a:lnTo>
                <a:lnTo>
                  <a:pt x="557110" y="3875795"/>
                </a:lnTo>
                <a:lnTo>
                  <a:pt x="554577" y="3926088"/>
                </a:lnTo>
                <a:lnTo>
                  <a:pt x="552056" y="3976375"/>
                </a:lnTo>
                <a:lnTo>
                  <a:pt x="549639" y="4026644"/>
                </a:lnTo>
                <a:lnTo>
                  <a:pt x="547417" y="4076884"/>
                </a:lnTo>
                <a:lnTo>
                  <a:pt x="545481" y="4127083"/>
                </a:lnTo>
                <a:lnTo>
                  <a:pt x="543924" y="4177230"/>
                </a:lnTo>
                <a:lnTo>
                  <a:pt x="542820" y="4227741"/>
                </a:lnTo>
                <a:lnTo>
                  <a:pt x="542204" y="4278246"/>
                </a:lnTo>
                <a:lnTo>
                  <a:pt x="542076" y="4328742"/>
                </a:lnTo>
                <a:lnTo>
                  <a:pt x="542435" y="4379225"/>
                </a:lnTo>
                <a:lnTo>
                  <a:pt x="543281" y="4429692"/>
                </a:lnTo>
                <a:lnTo>
                  <a:pt x="544614" y="4480139"/>
                </a:lnTo>
                <a:lnTo>
                  <a:pt x="546434" y="4530562"/>
                </a:lnTo>
                <a:lnTo>
                  <a:pt x="548739" y="4580959"/>
                </a:lnTo>
                <a:lnTo>
                  <a:pt x="551530" y="4631325"/>
                </a:lnTo>
                <a:lnTo>
                  <a:pt x="554806" y="4681657"/>
                </a:lnTo>
                <a:lnTo>
                  <a:pt x="558567" y="4731952"/>
                </a:lnTo>
                <a:lnTo>
                  <a:pt x="562813" y="4782206"/>
                </a:lnTo>
                <a:lnTo>
                  <a:pt x="567542" y="4832416"/>
                </a:lnTo>
                <a:lnTo>
                  <a:pt x="583368" y="4880650"/>
                </a:lnTo>
                <a:lnTo>
                  <a:pt x="597922" y="4929234"/>
                </a:lnTo>
                <a:lnTo>
                  <a:pt x="611198" y="4978143"/>
                </a:lnTo>
                <a:lnTo>
                  <a:pt x="623193" y="5027351"/>
                </a:lnTo>
                <a:lnTo>
                  <a:pt x="633903" y="5076834"/>
                </a:lnTo>
                <a:lnTo>
                  <a:pt x="643323" y="5126565"/>
                </a:lnTo>
                <a:lnTo>
                  <a:pt x="651450" y="5176519"/>
                </a:lnTo>
                <a:lnTo>
                  <a:pt x="658279" y="5226671"/>
                </a:lnTo>
                <a:lnTo>
                  <a:pt x="663806" y="5276996"/>
                </a:lnTo>
                <a:lnTo>
                  <a:pt x="668028" y="5327469"/>
                </a:lnTo>
                <a:lnTo>
                  <a:pt x="670939" y="5378064"/>
                </a:lnTo>
                <a:lnTo>
                  <a:pt x="672537" y="5428756"/>
                </a:lnTo>
                <a:lnTo>
                  <a:pt x="672816" y="5479520"/>
                </a:lnTo>
                <a:lnTo>
                  <a:pt x="671956" y="5528367"/>
                </a:lnTo>
                <a:lnTo>
                  <a:pt x="670229" y="5577489"/>
                </a:lnTo>
                <a:lnTo>
                  <a:pt x="667820" y="5626824"/>
                </a:lnTo>
                <a:lnTo>
                  <a:pt x="664912" y="5676313"/>
                </a:lnTo>
                <a:lnTo>
                  <a:pt x="661690" y="5725894"/>
                </a:lnTo>
                <a:lnTo>
                  <a:pt x="658336" y="5775508"/>
                </a:lnTo>
                <a:lnTo>
                  <a:pt x="655036" y="5825093"/>
                </a:lnTo>
                <a:lnTo>
                  <a:pt x="651972" y="5874590"/>
                </a:lnTo>
                <a:lnTo>
                  <a:pt x="649330" y="5923937"/>
                </a:lnTo>
                <a:lnTo>
                  <a:pt x="647292" y="5973075"/>
                </a:lnTo>
                <a:lnTo>
                  <a:pt x="646043" y="6021943"/>
                </a:lnTo>
                <a:lnTo>
                  <a:pt x="645766" y="6070479"/>
                </a:lnTo>
                <a:lnTo>
                  <a:pt x="646646" y="6118625"/>
                </a:lnTo>
                <a:lnTo>
                  <a:pt x="648867" y="6166319"/>
                </a:lnTo>
                <a:lnTo>
                  <a:pt x="652611" y="6213501"/>
                </a:lnTo>
                <a:lnTo>
                  <a:pt x="658064" y="6260110"/>
                </a:lnTo>
                <a:lnTo>
                  <a:pt x="665409" y="6306086"/>
                </a:lnTo>
                <a:lnTo>
                  <a:pt x="674830" y="6351368"/>
                </a:lnTo>
                <a:lnTo>
                  <a:pt x="686511" y="6395896"/>
                </a:lnTo>
                <a:lnTo>
                  <a:pt x="700636" y="6439610"/>
                </a:lnTo>
                <a:lnTo>
                  <a:pt x="717388" y="6482448"/>
                </a:lnTo>
                <a:lnTo>
                  <a:pt x="736952" y="6524351"/>
                </a:lnTo>
                <a:lnTo>
                  <a:pt x="759512" y="6565258"/>
                </a:lnTo>
                <a:lnTo>
                  <a:pt x="785251" y="6605108"/>
                </a:lnTo>
                <a:lnTo>
                  <a:pt x="814353" y="6643841"/>
                </a:lnTo>
                <a:lnTo>
                  <a:pt x="845621" y="6679941"/>
                </a:lnTo>
                <a:lnTo>
                  <a:pt x="878558" y="6713093"/>
                </a:lnTo>
                <a:lnTo>
                  <a:pt x="913085" y="6743411"/>
                </a:lnTo>
                <a:lnTo>
                  <a:pt x="949124" y="6771009"/>
                </a:lnTo>
                <a:lnTo>
                  <a:pt x="986596" y="6796002"/>
                </a:lnTo>
                <a:lnTo>
                  <a:pt x="1025423" y="6818503"/>
                </a:lnTo>
                <a:lnTo>
                  <a:pt x="1065526" y="6838627"/>
                </a:lnTo>
                <a:lnTo>
                  <a:pt x="1106827" y="6856488"/>
                </a:lnTo>
                <a:lnTo>
                  <a:pt x="1149248" y="6872201"/>
                </a:lnTo>
                <a:lnTo>
                  <a:pt x="1192709" y="6885879"/>
                </a:lnTo>
                <a:lnTo>
                  <a:pt x="1237133" y="6897637"/>
                </a:lnTo>
                <a:lnTo>
                  <a:pt x="1282440" y="6907589"/>
                </a:lnTo>
                <a:lnTo>
                  <a:pt x="1328553" y="6915849"/>
                </a:lnTo>
                <a:lnTo>
                  <a:pt x="1375393" y="6922532"/>
                </a:lnTo>
                <a:lnTo>
                  <a:pt x="1422881" y="6927752"/>
                </a:lnTo>
                <a:lnTo>
                  <a:pt x="1470940" y="6931622"/>
                </a:lnTo>
                <a:lnTo>
                  <a:pt x="1519489" y="6934258"/>
                </a:lnTo>
                <a:lnTo>
                  <a:pt x="1568452" y="6935774"/>
                </a:lnTo>
                <a:lnTo>
                  <a:pt x="1617749" y="6936283"/>
                </a:lnTo>
                <a:lnTo>
                  <a:pt x="1667302" y="6935899"/>
                </a:lnTo>
                <a:lnTo>
                  <a:pt x="1717032" y="6934739"/>
                </a:lnTo>
                <a:lnTo>
                  <a:pt x="1766862" y="6932914"/>
                </a:lnTo>
                <a:lnTo>
                  <a:pt x="1816712" y="6930540"/>
                </a:lnTo>
                <a:lnTo>
                  <a:pt x="1866504" y="6927731"/>
                </a:lnTo>
                <a:lnTo>
                  <a:pt x="1916159" y="6924601"/>
                </a:lnTo>
                <a:lnTo>
                  <a:pt x="1965600" y="6921265"/>
                </a:lnTo>
                <a:lnTo>
                  <a:pt x="2014747" y="6917836"/>
                </a:lnTo>
                <a:lnTo>
                  <a:pt x="2065092" y="6914461"/>
                </a:lnTo>
                <a:lnTo>
                  <a:pt x="2115438" y="6911399"/>
                </a:lnTo>
                <a:lnTo>
                  <a:pt x="2165784" y="6908642"/>
                </a:lnTo>
                <a:lnTo>
                  <a:pt x="2216132" y="6906181"/>
                </a:lnTo>
                <a:lnTo>
                  <a:pt x="2266481" y="6904010"/>
                </a:lnTo>
                <a:lnTo>
                  <a:pt x="2316831" y="6902121"/>
                </a:lnTo>
                <a:lnTo>
                  <a:pt x="2367181" y="6900506"/>
                </a:lnTo>
                <a:lnTo>
                  <a:pt x="2417533" y="6899158"/>
                </a:lnTo>
                <a:lnTo>
                  <a:pt x="2467885" y="6898068"/>
                </a:lnTo>
                <a:lnTo>
                  <a:pt x="2518239" y="6897230"/>
                </a:lnTo>
                <a:lnTo>
                  <a:pt x="2568593" y="6896635"/>
                </a:lnTo>
                <a:lnTo>
                  <a:pt x="2618948" y="6896276"/>
                </a:lnTo>
                <a:lnTo>
                  <a:pt x="2669304" y="6896146"/>
                </a:lnTo>
                <a:lnTo>
                  <a:pt x="2719661" y="6896236"/>
                </a:lnTo>
                <a:lnTo>
                  <a:pt x="2770019" y="6896539"/>
                </a:lnTo>
                <a:lnTo>
                  <a:pt x="2820378" y="6897047"/>
                </a:lnTo>
                <a:lnTo>
                  <a:pt x="2870738" y="6897753"/>
                </a:lnTo>
                <a:lnTo>
                  <a:pt x="2921098" y="6898649"/>
                </a:lnTo>
                <a:lnTo>
                  <a:pt x="2971460" y="6899728"/>
                </a:lnTo>
                <a:lnTo>
                  <a:pt x="3021822" y="6900981"/>
                </a:lnTo>
                <a:lnTo>
                  <a:pt x="3072185" y="6902401"/>
                </a:lnTo>
                <a:lnTo>
                  <a:pt x="3122549" y="6903981"/>
                </a:lnTo>
                <a:lnTo>
                  <a:pt x="3172914" y="6905713"/>
                </a:lnTo>
                <a:lnTo>
                  <a:pt x="3223280" y="6907588"/>
                </a:lnTo>
                <a:lnTo>
                  <a:pt x="3273647" y="6909601"/>
                </a:lnTo>
                <a:lnTo>
                  <a:pt x="3324014" y="6911742"/>
                </a:lnTo>
                <a:lnTo>
                  <a:pt x="3374382" y="6914004"/>
                </a:lnTo>
                <a:lnTo>
                  <a:pt x="3424752" y="6916380"/>
                </a:lnTo>
                <a:lnTo>
                  <a:pt x="3475122" y="6918862"/>
                </a:lnTo>
                <a:lnTo>
                  <a:pt x="3525493" y="6921442"/>
                </a:lnTo>
                <a:lnTo>
                  <a:pt x="3575864" y="6924113"/>
                </a:lnTo>
                <a:lnTo>
                  <a:pt x="3626237" y="6926867"/>
                </a:lnTo>
                <a:lnTo>
                  <a:pt x="3676610" y="6929696"/>
                </a:lnTo>
                <a:lnTo>
                  <a:pt x="3726985" y="6932593"/>
                </a:lnTo>
                <a:lnTo>
                  <a:pt x="3777360" y="6935550"/>
                </a:lnTo>
                <a:lnTo>
                  <a:pt x="3827735" y="6938559"/>
                </a:lnTo>
                <a:lnTo>
                  <a:pt x="3878112" y="6941613"/>
                </a:lnTo>
                <a:lnTo>
                  <a:pt x="3928490" y="6944704"/>
                </a:lnTo>
                <a:lnTo>
                  <a:pt x="3978868" y="6947825"/>
                </a:lnTo>
                <a:lnTo>
                  <a:pt x="4029247" y="6950967"/>
                </a:lnTo>
                <a:lnTo>
                  <a:pt x="4079627" y="6954124"/>
                </a:lnTo>
                <a:lnTo>
                  <a:pt x="4130008" y="6957287"/>
                </a:lnTo>
                <a:lnTo>
                  <a:pt x="4180390" y="6960449"/>
                </a:lnTo>
                <a:lnTo>
                  <a:pt x="4230772" y="6963602"/>
                </a:lnTo>
                <a:lnTo>
                  <a:pt x="4281155" y="6966739"/>
                </a:lnTo>
                <a:lnTo>
                  <a:pt x="4331539" y="6969852"/>
                </a:lnTo>
                <a:lnTo>
                  <a:pt x="4381924" y="6972933"/>
                </a:lnTo>
                <a:lnTo>
                  <a:pt x="4432309" y="6975975"/>
                </a:lnTo>
                <a:lnTo>
                  <a:pt x="4482695" y="6978970"/>
                </a:lnTo>
                <a:lnTo>
                  <a:pt x="4533082" y="6981910"/>
                </a:lnTo>
                <a:lnTo>
                  <a:pt x="4583470" y="6984788"/>
                </a:lnTo>
                <a:lnTo>
                  <a:pt x="4633859" y="6987596"/>
                </a:lnTo>
                <a:lnTo>
                  <a:pt x="4684248" y="6990326"/>
                </a:lnTo>
                <a:lnTo>
                  <a:pt x="4734638" y="6992972"/>
                </a:lnTo>
                <a:lnTo>
                  <a:pt x="4785029" y="6995524"/>
                </a:lnTo>
                <a:lnTo>
                  <a:pt x="4835421" y="6997976"/>
                </a:lnTo>
                <a:lnTo>
                  <a:pt x="4885813" y="7000319"/>
                </a:lnTo>
                <a:lnTo>
                  <a:pt x="4936206" y="7002547"/>
                </a:lnTo>
                <a:lnTo>
                  <a:pt x="4987664" y="7004696"/>
                </a:lnTo>
                <a:lnTo>
                  <a:pt x="5039125" y="7006715"/>
                </a:lnTo>
                <a:lnTo>
                  <a:pt x="5090591" y="7008606"/>
                </a:lnTo>
                <a:lnTo>
                  <a:pt x="5142061" y="7010368"/>
                </a:lnTo>
                <a:lnTo>
                  <a:pt x="5193535" y="7012001"/>
                </a:lnTo>
                <a:lnTo>
                  <a:pt x="5245012" y="7013505"/>
                </a:lnTo>
                <a:lnTo>
                  <a:pt x="5296493" y="7014881"/>
                </a:lnTo>
                <a:lnTo>
                  <a:pt x="5347976" y="7016127"/>
                </a:lnTo>
                <a:lnTo>
                  <a:pt x="5399462" y="7017244"/>
                </a:lnTo>
                <a:lnTo>
                  <a:pt x="5450951" y="7018233"/>
                </a:lnTo>
                <a:lnTo>
                  <a:pt x="5502442" y="7019092"/>
                </a:lnTo>
                <a:lnTo>
                  <a:pt x="5553935" y="7019823"/>
                </a:lnTo>
                <a:lnTo>
                  <a:pt x="5605430" y="7020424"/>
                </a:lnTo>
                <a:lnTo>
                  <a:pt x="5656927" y="7020897"/>
                </a:lnTo>
                <a:lnTo>
                  <a:pt x="5708424" y="7021240"/>
                </a:lnTo>
                <a:lnTo>
                  <a:pt x="5759923" y="7021455"/>
                </a:lnTo>
                <a:lnTo>
                  <a:pt x="5811423" y="7021541"/>
                </a:lnTo>
                <a:lnTo>
                  <a:pt x="5862923" y="7021498"/>
                </a:lnTo>
                <a:lnTo>
                  <a:pt x="5914424" y="7021325"/>
                </a:lnTo>
                <a:lnTo>
                  <a:pt x="5965924" y="7021024"/>
                </a:lnTo>
                <a:lnTo>
                  <a:pt x="6017425" y="7020594"/>
                </a:lnTo>
                <a:lnTo>
                  <a:pt x="6839183" y="6991090"/>
                </a:lnTo>
                <a:lnTo>
                  <a:pt x="6870913" y="6989951"/>
                </a:lnTo>
              </a:path>
            </a:pathLst>
          </a:custGeom>
          <a:ln w="63499">
            <a:solidFill>
              <a:srgbClr val="0119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464176" y="9192098"/>
            <a:ext cx="264160" cy="259079"/>
          </a:xfrm>
          <a:custGeom>
            <a:avLst/>
            <a:gdLst/>
            <a:ahLst/>
            <a:cxnLst/>
            <a:rect l="l" t="t" r="r" b="b"/>
            <a:pathLst>
              <a:path w="264159" h="259079">
                <a:moveTo>
                  <a:pt x="0" y="0"/>
                </a:moveTo>
                <a:lnTo>
                  <a:pt x="9295" y="258913"/>
                </a:lnTo>
                <a:lnTo>
                  <a:pt x="263560" y="120160"/>
                </a:lnTo>
                <a:lnTo>
                  <a:pt x="0" y="0"/>
                </a:lnTo>
                <a:close/>
              </a:path>
            </a:pathLst>
          </a:custGeom>
          <a:solidFill>
            <a:srgbClr val="0119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5" name="object 2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19200" y="2908300"/>
            <a:ext cx="2684780" cy="4622800"/>
          </a:xfrm>
          <a:prstGeom prst="rect">
            <a:avLst/>
          </a:prstGeom>
        </p:spPr>
        <p:txBody>
          <a:bodyPr wrap="square" lIns="0" tIns="368300" rIns="0" bIns="0" rtlCol="0" vert="horz">
            <a:spAutoFit/>
          </a:bodyPr>
          <a:lstStyle/>
          <a:p>
            <a:pPr algn="ctr" marL="533400">
              <a:lnSpc>
                <a:spcPct val="100000"/>
              </a:lnSpc>
              <a:spcBef>
                <a:spcPts val="29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41347" y="1859591"/>
            <a:ext cx="2399030" cy="749300"/>
          </a:xfrm>
          <a:custGeom>
            <a:avLst/>
            <a:gdLst/>
            <a:ahLst/>
            <a:cxnLst/>
            <a:rect l="l" t="t" r="r" b="b"/>
            <a:pathLst>
              <a:path w="2399029" h="749300">
                <a:moveTo>
                  <a:pt x="0" y="0"/>
                </a:moveTo>
                <a:lnTo>
                  <a:pt x="2398991" y="0"/>
                </a:lnTo>
                <a:lnTo>
                  <a:pt x="239899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96350" y="5145472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915400" y="5181600"/>
            <a:ext cx="435356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00626" y="5181600"/>
            <a:ext cx="23609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Arial"/>
                <a:cs typeface="Arial"/>
              </a:rPr>
              <a:t>HTTP</a:t>
            </a:r>
            <a:r>
              <a:rPr dirty="0" sz="4000" spc="-140">
                <a:latin typeface="Arial"/>
                <a:cs typeface="Arial"/>
              </a:rPr>
              <a:t> </a:t>
            </a:r>
            <a:r>
              <a:rPr dirty="0" sz="4000">
                <a:latin typeface="Arial"/>
                <a:cs typeface="Arial"/>
              </a:rPr>
              <a:t>hdr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791240" y="2596413"/>
            <a:ext cx="0" cy="956310"/>
          </a:xfrm>
          <a:custGeom>
            <a:avLst/>
            <a:gdLst/>
            <a:ahLst/>
            <a:cxnLst/>
            <a:rect l="l" t="t" r="r" b="b"/>
            <a:pathLst>
              <a:path w="0" h="956310">
                <a:moveTo>
                  <a:pt x="0" y="0"/>
                </a:moveTo>
                <a:lnTo>
                  <a:pt x="0" y="955857"/>
                </a:lnTo>
              </a:path>
            </a:pathLst>
          </a:custGeom>
          <a:ln w="56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791240" y="3641171"/>
            <a:ext cx="0" cy="1292860"/>
          </a:xfrm>
          <a:custGeom>
            <a:avLst/>
            <a:gdLst/>
            <a:ahLst/>
            <a:cxnLst/>
            <a:rect l="l" t="t" r="r" b="b"/>
            <a:pathLst>
              <a:path w="0" h="1292860">
                <a:moveTo>
                  <a:pt x="0" y="0"/>
                </a:moveTo>
                <a:lnTo>
                  <a:pt x="0" y="1292501"/>
                </a:lnTo>
              </a:path>
            </a:pathLst>
          </a:custGeom>
          <a:ln w="56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81703" y="4882601"/>
            <a:ext cx="213360" cy="213995"/>
          </a:xfrm>
          <a:custGeom>
            <a:avLst/>
            <a:gdLst/>
            <a:ahLst/>
            <a:cxnLst/>
            <a:rect l="l" t="t" r="r" b="b"/>
            <a:pathLst>
              <a:path w="213359" h="213995">
                <a:moveTo>
                  <a:pt x="0" y="0"/>
                </a:moveTo>
                <a:lnTo>
                  <a:pt x="106133" y="213631"/>
                </a:lnTo>
                <a:lnTo>
                  <a:pt x="213358" y="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32" name="object 32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19200" y="2908300"/>
            <a:ext cx="2684780" cy="4622800"/>
          </a:xfrm>
          <a:prstGeom prst="rect">
            <a:avLst/>
          </a:prstGeom>
        </p:spPr>
        <p:txBody>
          <a:bodyPr wrap="square" lIns="0" tIns="368300" rIns="0" bIns="0" rtlCol="0" vert="horz">
            <a:spAutoFit/>
          </a:bodyPr>
          <a:lstStyle/>
          <a:p>
            <a:pPr algn="ctr" marL="533400">
              <a:lnSpc>
                <a:spcPct val="100000"/>
              </a:lnSpc>
              <a:spcBef>
                <a:spcPts val="29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41347" y="1859591"/>
            <a:ext cx="2399030" cy="749300"/>
          </a:xfrm>
          <a:custGeom>
            <a:avLst/>
            <a:gdLst/>
            <a:ahLst/>
            <a:cxnLst/>
            <a:rect l="l" t="t" r="r" b="b"/>
            <a:pathLst>
              <a:path w="2399029" h="749300">
                <a:moveTo>
                  <a:pt x="0" y="0"/>
                </a:moveTo>
                <a:lnTo>
                  <a:pt x="2398991" y="0"/>
                </a:lnTo>
                <a:lnTo>
                  <a:pt x="239899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462526" y="5126422"/>
          <a:ext cx="696468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650"/>
                <a:gridCol w="871854"/>
                <a:gridCol w="3627754"/>
              </a:tblGrid>
              <a:tr h="74930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HTTP</a:t>
                      </a:r>
                      <a:r>
                        <a:rPr dirty="0" sz="40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000">
                          <a:latin typeface="Arial"/>
                          <a:cs typeface="Arial"/>
                        </a:rPr>
                        <a:t>hdr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>
                        <a:alpha val="366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cas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>
                        <a:alpha val="366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4000" spc="-5">
                          <a:latin typeface="Arial"/>
                          <a:cs typeface="Arial"/>
                        </a:rPr>
                        <a:t>e.png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8791240" y="2596413"/>
            <a:ext cx="0" cy="956310"/>
          </a:xfrm>
          <a:custGeom>
            <a:avLst/>
            <a:gdLst/>
            <a:ahLst/>
            <a:cxnLst/>
            <a:rect l="l" t="t" r="r" b="b"/>
            <a:pathLst>
              <a:path w="0" h="956310">
                <a:moveTo>
                  <a:pt x="0" y="0"/>
                </a:moveTo>
                <a:lnTo>
                  <a:pt x="0" y="955857"/>
                </a:lnTo>
              </a:path>
            </a:pathLst>
          </a:custGeom>
          <a:ln w="56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91240" y="3641171"/>
            <a:ext cx="0" cy="1292860"/>
          </a:xfrm>
          <a:custGeom>
            <a:avLst/>
            <a:gdLst/>
            <a:ahLst/>
            <a:cxnLst/>
            <a:rect l="l" t="t" r="r" b="b"/>
            <a:pathLst>
              <a:path w="0" h="1292860">
                <a:moveTo>
                  <a:pt x="0" y="0"/>
                </a:moveTo>
                <a:lnTo>
                  <a:pt x="0" y="1292501"/>
                </a:lnTo>
              </a:path>
            </a:pathLst>
          </a:custGeom>
          <a:ln w="56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681703" y="4882601"/>
            <a:ext cx="213360" cy="213995"/>
          </a:xfrm>
          <a:custGeom>
            <a:avLst/>
            <a:gdLst/>
            <a:ahLst/>
            <a:cxnLst/>
            <a:rect l="l" t="t" r="r" b="b"/>
            <a:pathLst>
              <a:path w="213359" h="213995">
                <a:moveTo>
                  <a:pt x="0" y="0"/>
                </a:moveTo>
                <a:lnTo>
                  <a:pt x="106133" y="213631"/>
                </a:lnTo>
                <a:lnTo>
                  <a:pt x="213358" y="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19200" y="2908300"/>
            <a:ext cx="2684780" cy="4622800"/>
          </a:xfrm>
          <a:prstGeom prst="rect">
            <a:avLst/>
          </a:prstGeom>
        </p:spPr>
        <p:txBody>
          <a:bodyPr wrap="square" lIns="0" tIns="368300" rIns="0" bIns="0" rtlCol="0" vert="horz">
            <a:spAutoFit/>
          </a:bodyPr>
          <a:lstStyle/>
          <a:p>
            <a:pPr algn="ctr" marL="533400">
              <a:lnSpc>
                <a:spcPct val="100000"/>
              </a:lnSpc>
              <a:spcBef>
                <a:spcPts val="29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41347" y="1859591"/>
            <a:ext cx="2399030" cy="749300"/>
          </a:xfrm>
          <a:custGeom>
            <a:avLst/>
            <a:gdLst/>
            <a:ahLst/>
            <a:cxnLst/>
            <a:rect l="l" t="t" r="r" b="b"/>
            <a:pathLst>
              <a:path w="2399029" h="749300">
                <a:moveTo>
                  <a:pt x="0" y="0"/>
                </a:moveTo>
                <a:lnTo>
                  <a:pt x="2398991" y="0"/>
                </a:lnTo>
                <a:lnTo>
                  <a:pt x="239899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462526" y="5126422"/>
          <a:ext cx="6863715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650"/>
                <a:gridCol w="770889"/>
                <a:gridCol w="3345815"/>
                <a:gridCol w="281940"/>
              </a:tblGrid>
              <a:tr h="74930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HTTP</a:t>
                      </a:r>
                      <a:r>
                        <a:rPr dirty="0" sz="40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000">
                          <a:latin typeface="Arial"/>
                          <a:cs typeface="Arial"/>
                        </a:rPr>
                        <a:t>hdr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>
                        <a:alpha val="366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ca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>
                        <a:alpha val="366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4000" spc="-335">
                          <a:latin typeface="Arial"/>
                          <a:cs typeface="Arial"/>
                        </a:rPr>
                        <a:t>sse.png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>
                        <a:alpha val="366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8791240" y="2596413"/>
            <a:ext cx="0" cy="956310"/>
          </a:xfrm>
          <a:custGeom>
            <a:avLst/>
            <a:gdLst/>
            <a:ahLst/>
            <a:cxnLst/>
            <a:rect l="l" t="t" r="r" b="b"/>
            <a:pathLst>
              <a:path w="0" h="956310">
                <a:moveTo>
                  <a:pt x="0" y="0"/>
                </a:moveTo>
                <a:lnTo>
                  <a:pt x="0" y="955857"/>
                </a:lnTo>
              </a:path>
            </a:pathLst>
          </a:custGeom>
          <a:ln w="56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91240" y="3641171"/>
            <a:ext cx="0" cy="1292860"/>
          </a:xfrm>
          <a:custGeom>
            <a:avLst/>
            <a:gdLst/>
            <a:ahLst/>
            <a:cxnLst/>
            <a:rect l="l" t="t" r="r" b="b"/>
            <a:pathLst>
              <a:path w="0" h="1292860">
                <a:moveTo>
                  <a:pt x="0" y="0"/>
                </a:moveTo>
                <a:lnTo>
                  <a:pt x="0" y="1292501"/>
                </a:lnTo>
              </a:path>
            </a:pathLst>
          </a:custGeom>
          <a:ln w="56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681703" y="4882601"/>
            <a:ext cx="213360" cy="213995"/>
          </a:xfrm>
          <a:custGeom>
            <a:avLst/>
            <a:gdLst/>
            <a:ahLst/>
            <a:cxnLst/>
            <a:rect l="l" t="t" r="r" b="b"/>
            <a:pathLst>
              <a:path w="213359" h="213995">
                <a:moveTo>
                  <a:pt x="0" y="0"/>
                </a:moveTo>
                <a:lnTo>
                  <a:pt x="106133" y="213631"/>
                </a:lnTo>
                <a:lnTo>
                  <a:pt x="213358" y="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19200" y="2908300"/>
            <a:ext cx="2684780" cy="4622800"/>
          </a:xfrm>
          <a:prstGeom prst="rect">
            <a:avLst/>
          </a:prstGeom>
        </p:spPr>
        <p:txBody>
          <a:bodyPr wrap="square" lIns="0" tIns="368300" rIns="0" bIns="0" rtlCol="0" vert="horz">
            <a:spAutoFit/>
          </a:bodyPr>
          <a:lstStyle/>
          <a:p>
            <a:pPr algn="ctr" marL="533400">
              <a:lnSpc>
                <a:spcPct val="100000"/>
              </a:lnSpc>
              <a:spcBef>
                <a:spcPts val="29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41347" y="1859591"/>
            <a:ext cx="2399030" cy="749300"/>
          </a:xfrm>
          <a:custGeom>
            <a:avLst/>
            <a:gdLst/>
            <a:ahLst/>
            <a:cxnLst/>
            <a:rect l="l" t="t" r="r" b="b"/>
            <a:pathLst>
              <a:path w="2399029" h="749300">
                <a:moveTo>
                  <a:pt x="0" y="0"/>
                </a:moveTo>
                <a:lnTo>
                  <a:pt x="2398991" y="0"/>
                </a:lnTo>
                <a:lnTo>
                  <a:pt x="239899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462526" y="5126422"/>
          <a:ext cx="6863715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650"/>
                <a:gridCol w="770889"/>
                <a:gridCol w="3343275"/>
                <a:gridCol w="284479"/>
              </a:tblGrid>
              <a:tr h="74930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HTTP</a:t>
                      </a:r>
                      <a:r>
                        <a:rPr dirty="0" sz="40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000">
                          <a:latin typeface="Arial"/>
                          <a:cs typeface="Arial"/>
                        </a:rPr>
                        <a:t>hdr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>
                        <a:alpha val="366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ca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>
                        <a:alpha val="366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4000" spc="-335">
                          <a:latin typeface="Arial"/>
                          <a:cs typeface="Arial"/>
                        </a:rPr>
                        <a:t>sse.png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48894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>
                        <a:alpha val="366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000">
                        <a:alpha val="3665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8791240" y="2596413"/>
            <a:ext cx="0" cy="956310"/>
          </a:xfrm>
          <a:custGeom>
            <a:avLst/>
            <a:gdLst/>
            <a:ahLst/>
            <a:cxnLst/>
            <a:rect l="l" t="t" r="r" b="b"/>
            <a:pathLst>
              <a:path w="0" h="956310">
                <a:moveTo>
                  <a:pt x="0" y="0"/>
                </a:moveTo>
                <a:lnTo>
                  <a:pt x="0" y="955857"/>
                </a:lnTo>
              </a:path>
            </a:pathLst>
          </a:custGeom>
          <a:ln w="56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91240" y="3641171"/>
            <a:ext cx="0" cy="1292860"/>
          </a:xfrm>
          <a:custGeom>
            <a:avLst/>
            <a:gdLst/>
            <a:ahLst/>
            <a:cxnLst/>
            <a:rect l="l" t="t" r="r" b="b"/>
            <a:pathLst>
              <a:path w="0" h="1292860">
                <a:moveTo>
                  <a:pt x="0" y="0"/>
                </a:moveTo>
                <a:lnTo>
                  <a:pt x="0" y="1292501"/>
                </a:lnTo>
              </a:path>
            </a:pathLst>
          </a:custGeom>
          <a:ln w="56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681703" y="4882601"/>
            <a:ext cx="213360" cy="213995"/>
          </a:xfrm>
          <a:custGeom>
            <a:avLst/>
            <a:gdLst/>
            <a:ahLst/>
            <a:cxnLst/>
            <a:rect l="l" t="t" r="r" b="b"/>
            <a:pathLst>
              <a:path w="213359" h="213995">
                <a:moveTo>
                  <a:pt x="0" y="0"/>
                </a:moveTo>
                <a:lnTo>
                  <a:pt x="106133" y="213631"/>
                </a:lnTo>
                <a:lnTo>
                  <a:pt x="213358" y="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19200" y="2908300"/>
            <a:ext cx="2684780" cy="4622800"/>
          </a:xfrm>
          <a:prstGeom prst="rect">
            <a:avLst/>
          </a:prstGeom>
        </p:spPr>
        <p:txBody>
          <a:bodyPr wrap="square" lIns="0" tIns="368300" rIns="0" bIns="0" rtlCol="0" vert="horz">
            <a:spAutoFit/>
          </a:bodyPr>
          <a:lstStyle/>
          <a:p>
            <a:pPr algn="ctr" marL="533400">
              <a:lnSpc>
                <a:spcPct val="100000"/>
              </a:lnSpc>
              <a:spcBef>
                <a:spcPts val="29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50149" y="5080000"/>
            <a:ext cx="6855725" cy="834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5" name="object 2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320800" y="2552700"/>
            <a:ext cx="426466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Arial"/>
                <a:cs typeface="Arial"/>
              </a:rPr>
              <a:t>All </a:t>
            </a:r>
            <a:r>
              <a:rPr dirty="0" sz="2400" spc="-90">
                <a:latin typeface="Arial"/>
                <a:cs typeface="Arial"/>
              </a:rPr>
              <a:t>material </a:t>
            </a:r>
            <a:r>
              <a:rPr dirty="0" sz="2400" spc="-80">
                <a:latin typeface="Arial"/>
                <a:cs typeface="Arial"/>
              </a:rPr>
              <a:t>copyright </a:t>
            </a:r>
            <a:r>
              <a:rPr dirty="0" sz="2400" spc="-125">
                <a:latin typeface="Arial"/>
                <a:cs typeface="Arial"/>
              </a:rPr>
              <a:t>2011-2018  </a:t>
            </a:r>
            <a:r>
              <a:rPr dirty="0" sz="2400" spc="-85">
                <a:latin typeface="Arial"/>
                <a:cs typeface="Arial"/>
              </a:rPr>
              <a:t>Mark </a:t>
            </a:r>
            <a:r>
              <a:rPr dirty="0" sz="2400" spc="-110">
                <a:latin typeface="Arial"/>
                <a:cs typeface="Arial"/>
              </a:rPr>
              <a:t>Allman,</a:t>
            </a:r>
            <a:r>
              <a:rPr dirty="0" sz="2400" spc="-6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All </a:t>
            </a:r>
            <a:r>
              <a:rPr dirty="0" sz="2400" spc="-75">
                <a:latin typeface="Arial"/>
                <a:cs typeface="Arial"/>
              </a:rPr>
              <a:t>rights </a:t>
            </a:r>
            <a:r>
              <a:rPr dirty="0" sz="2400" spc="-100">
                <a:latin typeface="Arial"/>
                <a:cs typeface="Arial"/>
              </a:rPr>
              <a:t>reservered.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82246" y="51217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82246" y="51217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82246" y="51217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31" name="object 31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82246" y="51217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56846" y="65949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612858" y="6616051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405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6200" y="61468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82246" y="51217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39821" y="5145472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39821" y="5145472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797800" y="5181600"/>
            <a:ext cx="10414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956846" y="65949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64350" y="6616051"/>
            <a:ext cx="1304925" cy="749300"/>
          </a:xfrm>
          <a:custGeom>
            <a:avLst/>
            <a:gdLst/>
            <a:ahLst/>
            <a:cxnLst/>
            <a:rect l="l" t="t" r="r" b="b"/>
            <a:pathLst>
              <a:path w="1304925" h="749300">
                <a:moveTo>
                  <a:pt x="0" y="749300"/>
                </a:moveTo>
                <a:lnTo>
                  <a:pt x="1304912" y="749300"/>
                </a:lnTo>
                <a:lnTo>
                  <a:pt x="1304912" y="0"/>
                </a:lnTo>
                <a:lnTo>
                  <a:pt x="0" y="0"/>
                </a:lnTo>
                <a:lnTo>
                  <a:pt x="0" y="74930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12858" y="6616051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07947" y="6618537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299"/>
                </a:lnTo>
                <a:lnTo>
                  <a:pt x="0" y="749299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07947" y="6618537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388100" y="6061455"/>
            <a:ext cx="2486025" cy="122872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20"/>
              </a:spcBef>
              <a:tabLst>
                <a:tab pos="1396365" algn="l"/>
              </a:tabLst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IP	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40" name="object 4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82246" y="51217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56846" y="65949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6288897" y="6597001"/>
          <a:ext cx="2719070" cy="123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1205865"/>
                <a:gridCol w="99060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34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8763449" y="77846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82246" y="51217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56846" y="65949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12346" y="80046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17671" y="8023886"/>
            <a:ext cx="1304925" cy="749300"/>
          </a:xfrm>
          <a:custGeom>
            <a:avLst/>
            <a:gdLst/>
            <a:ahLst/>
            <a:cxnLst/>
            <a:rect l="l" t="t" r="r" b="b"/>
            <a:pathLst>
              <a:path w="1304925" h="749300">
                <a:moveTo>
                  <a:pt x="0" y="749300"/>
                </a:moveTo>
                <a:lnTo>
                  <a:pt x="1304912" y="749300"/>
                </a:lnTo>
                <a:lnTo>
                  <a:pt x="1304912" y="0"/>
                </a:lnTo>
                <a:lnTo>
                  <a:pt x="0" y="0"/>
                </a:lnTo>
                <a:lnTo>
                  <a:pt x="0" y="74930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66180" y="8023886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334500" y="75565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61269" y="8026373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299"/>
                </a:lnTo>
                <a:lnTo>
                  <a:pt x="0" y="749299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61269" y="8026373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288897" y="6597001"/>
          <a:ext cx="2719070" cy="123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1205865"/>
                <a:gridCol w="99060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3425">
                <a:tc gridSpan="2">
                  <a:txBody>
                    <a:bodyPr/>
                    <a:lstStyle/>
                    <a:p>
                      <a:pPr marL="71755">
                        <a:lnSpc>
                          <a:spcPts val="1795"/>
                        </a:lnSpc>
                        <a:spcBef>
                          <a:spcPts val="1595"/>
                        </a:spcBef>
                        <a:tabLst>
                          <a:tab pos="95631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bytes	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bytes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5943600" y="7556500"/>
            <a:ext cx="364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763449" y="77846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43" name="object 43"/>
          <p:cNvSpPr txBox="1"/>
          <p:nvPr/>
        </p:nvSpPr>
        <p:spPr>
          <a:xfrm>
            <a:off x="6286500" y="8181330"/>
            <a:ext cx="505459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979"/>
              </a:lnSpc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27900" y="8181330"/>
            <a:ext cx="104140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979"/>
              </a:lnSpc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82246" y="51217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56846" y="65949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12346" y="80046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288897" y="6597001"/>
          <a:ext cx="2719070" cy="123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1205865"/>
                <a:gridCol w="99060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3425">
                <a:tc gridSpan="2">
                  <a:txBody>
                    <a:bodyPr/>
                    <a:lstStyle/>
                    <a:p>
                      <a:pPr marL="71755">
                        <a:lnSpc>
                          <a:spcPts val="1795"/>
                        </a:lnSpc>
                        <a:spcBef>
                          <a:spcPts val="1595"/>
                        </a:spcBef>
                        <a:tabLst>
                          <a:tab pos="95631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bytes	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bytes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9334500" y="75565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63449" y="77846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623777" y="8004836"/>
          <a:ext cx="3937000" cy="78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/>
                <a:gridCol w="1351915"/>
                <a:gridCol w="1305560"/>
              </a:tblGrid>
              <a:tr h="749300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LL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40" name="object 4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10100" y="7556500"/>
            <a:ext cx="16979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5565" algn="l"/>
              </a:tabLst>
            </a:pPr>
            <a:r>
              <a:rPr dirty="0" sz="2400">
                <a:latin typeface="Arial"/>
                <a:cs typeface="Arial"/>
              </a:rPr>
              <a:t>22 by</a:t>
            </a:r>
            <a:r>
              <a:rPr dirty="0" sz="2400" spc="-5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es	20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82246" y="51217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56846" y="65949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12346" y="80046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288897" y="6597001"/>
          <a:ext cx="2719070" cy="123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1205865"/>
                <a:gridCol w="99060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3425">
                <a:tc gridSpan="2">
                  <a:txBody>
                    <a:bodyPr/>
                    <a:lstStyle/>
                    <a:p>
                      <a:pPr marL="71755">
                        <a:lnSpc>
                          <a:spcPts val="1795"/>
                        </a:lnSpc>
                        <a:spcBef>
                          <a:spcPts val="1595"/>
                        </a:spcBef>
                        <a:tabLst>
                          <a:tab pos="95631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bytes	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bytes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9334500" y="75565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63449" y="77846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623777" y="8004836"/>
          <a:ext cx="3937000" cy="78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/>
                <a:gridCol w="1351915"/>
                <a:gridCol w="1305560"/>
              </a:tblGrid>
              <a:tr h="749300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LL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11745823" y="8016307"/>
            <a:ext cx="710565" cy="749300"/>
          </a:xfrm>
          <a:custGeom>
            <a:avLst/>
            <a:gdLst/>
            <a:ahLst/>
            <a:cxnLst/>
            <a:rect l="l" t="t" r="r" b="b"/>
            <a:pathLst>
              <a:path w="710565" h="749300">
                <a:moveTo>
                  <a:pt x="0" y="0"/>
                </a:moveTo>
                <a:lnTo>
                  <a:pt x="710138" y="0"/>
                </a:lnTo>
                <a:lnTo>
                  <a:pt x="710138" y="749299"/>
                </a:lnTo>
                <a:lnTo>
                  <a:pt x="0" y="749299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745823" y="8016307"/>
            <a:ext cx="710565" cy="749300"/>
          </a:xfrm>
          <a:custGeom>
            <a:avLst/>
            <a:gdLst/>
            <a:ahLst/>
            <a:cxnLst/>
            <a:rect l="l" t="t" r="r" b="b"/>
            <a:pathLst>
              <a:path w="710565" h="749300">
                <a:moveTo>
                  <a:pt x="0" y="0"/>
                </a:moveTo>
                <a:lnTo>
                  <a:pt x="710138" y="0"/>
                </a:lnTo>
                <a:lnTo>
                  <a:pt x="710138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610100" y="7556500"/>
            <a:ext cx="16979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5565" algn="l"/>
              </a:tabLst>
            </a:pPr>
            <a:r>
              <a:rPr dirty="0" sz="2400">
                <a:latin typeface="Arial"/>
                <a:cs typeface="Arial"/>
              </a:rPr>
              <a:t>22 by</a:t>
            </a:r>
            <a:r>
              <a:rPr dirty="0" sz="2400" spc="-5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es	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43" name="object 43"/>
          <p:cNvSpPr txBox="1"/>
          <p:nvPr/>
        </p:nvSpPr>
        <p:spPr>
          <a:xfrm>
            <a:off x="11811000" y="8181330"/>
            <a:ext cx="59055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979"/>
              </a:lnSpc>
            </a:pPr>
            <a:r>
              <a:rPr dirty="0" sz="4000">
                <a:latin typeface="Arial"/>
                <a:cs typeface="Arial"/>
              </a:rPr>
              <a:t>LL</a:t>
            </a:r>
            <a:endParaRPr sz="4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001500" y="7556500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19200" y="4191000"/>
            <a:ext cx="2962275" cy="47625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marL="736600" marR="281940" indent="-12700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marL="965200" marR="384810" indent="-254000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  <a:p>
            <a:pPr marL="266700" marR="5080" indent="927100">
              <a:lnSpc>
                <a:spcPts val="4600"/>
              </a:lnSpc>
              <a:spcBef>
                <a:spcPts val="2000"/>
              </a:spcBef>
            </a:pPr>
            <a:r>
              <a:rPr dirty="0" sz="4000" spc="-120">
                <a:latin typeface="Arial"/>
                <a:cs typeface="Arial"/>
              </a:rPr>
              <a:t>link,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50">
                <a:latin typeface="Arial"/>
                <a:cs typeface="Arial"/>
              </a:rPr>
              <a:t> </a:t>
            </a:r>
            <a:r>
              <a:rPr dirty="0" sz="4000" spc="-135">
                <a:latin typeface="Arial"/>
                <a:cs typeface="Arial"/>
              </a:rPr>
              <a:t>Ethernet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82246" y="51217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56846" y="65949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12346" y="8004628"/>
            <a:ext cx="3222453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288897" y="6597001"/>
          <a:ext cx="2719070" cy="123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1205865"/>
                <a:gridCol w="99060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3425">
                <a:tc gridSpan="2">
                  <a:txBody>
                    <a:bodyPr/>
                    <a:lstStyle/>
                    <a:p>
                      <a:pPr marL="71755">
                        <a:lnSpc>
                          <a:spcPts val="1795"/>
                        </a:lnSpc>
                        <a:spcBef>
                          <a:spcPts val="1595"/>
                        </a:spcBef>
                        <a:tabLst>
                          <a:tab pos="95631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bytes	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bytes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9334500" y="75565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63449" y="77846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623777" y="8004836"/>
          <a:ext cx="3937000" cy="78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/>
                <a:gridCol w="1351915"/>
                <a:gridCol w="1305560"/>
              </a:tblGrid>
              <a:tr h="749300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LL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1745823" y="8016307"/>
            <a:ext cx="710565" cy="749300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480"/>
              </a:spcBef>
            </a:pPr>
            <a:r>
              <a:rPr dirty="0" sz="4000">
                <a:latin typeface="Arial"/>
                <a:cs typeface="Arial"/>
              </a:rPr>
              <a:t>LL</a:t>
            </a:r>
            <a:endParaRPr sz="4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0100" y="7556500"/>
            <a:ext cx="16979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5565" algn="l"/>
              </a:tabLst>
            </a:pPr>
            <a:r>
              <a:rPr dirty="0" sz="2400">
                <a:latin typeface="Arial"/>
                <a:cs typeface="Arial"/>
              </a:rPr>
              <a:t>22 by</a:t>
            </a:r>
            <a:r>
              <a:rPr dirty="0" sz="2400" spc="-5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es	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001500" y="7556500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851862" y="8790230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45183" y="923977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59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500" y="317500"/>
            <a:ext cx="322516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75"/>
              <a:t>A</a:t>
            </a:r>
            <a:r>
              <a:rPr dirty="0" spc="260"/>
              <a:t> </a:t>
            </a:r>
            <a:r>
              <a:rPr dirty="0" spc="160"/>
              <a:t>Packet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8900" y="80645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700"/>
                <a:gridCol w="6356350"/>
                <a:gridCol w="1859915"/>
              </a:tblGrid>
              <a:tr h="76200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3600" spc="-240">
                          <a:latin typeface="Arial"/>
                          <a:cs typeface="Arial"/>
                        </a:rPr>
                        <a:t>LL</a:t>
                      </a:r>
                      <a:r>
                        <a:rPr dirty="0" sz="36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95">
                          <a:latin typeface="Arial"/>
                          <a:cs typeface="Arial"/>
                        </a:rPr>
                        <a:t>header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3600" spc="-160"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3600" spc="-240">
                          <a:latin typeface="Arial"/>
                          <a:cs typeface="Arial"/>
                        </a:rPr>
                        <a:t>LL</a:t>
                      </a:r>
                      <a:r>
                        <a:rPr dirty="0" sz="3600" spc="-5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14">
                          <a:latin typeface="Arial"/>
                          <a:cs typeface="Arial"/>
                        </a:rPr>
                        <a:t>Trailer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71600" y="6057900"/>
            <a:ext cx="3251835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dirty="0" sz="3600" spc="25">
                <a:latin typeface="Arial"/>
                <a:cs typeface="Arial"/>
              </a:rPr>
              <a:t>Network</a:t>
            </a:r>
            <a:r>
              <a:rPr dirty="0" sz="3600" spc="-60">
                <a:latin typeface="Arial"/>
                <a:cs typeface="Arial"/>
              </a:rPr>
              <a:t> </a:t>
            </a:r>
            <a:r>
              <a:rPr dirty="0" sz="3600" spc="-195">
                <a:latin typeface="Arial"/>
                <a:cs typeface="Arial"/>
              </a:rPr>
              <a:t>header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2891" y="6057900"/>
            <a:ext cx="70104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3600" spc="-16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6045200"/>
            <a:ext cx="0" cy="787400"/>
          </a:xfrm>
          <a:custGeom>
            <a:avLst/>
            <a:gdLst/>
            <a:ahLst/>
            <a:cxnLst/>
            <a:rect l="l" t="t" r="r" b="b"/>
            <a:pathLst>
              <a:path w="0"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3551" y="2761853"/>
            <a:ext cx="3164840" cy="1075055"/>
          </a:xfrm>
          <a:custGeom>
            <a:avLst/>
            <a:gdLst/>
            <a:ahLst/>
            <a:cxnLst/>
            <a:rect l="l" t="t" r="r" b="b"/>
            <a:pathLst>
              <a:path w="3164840" h="1075054">
                <a:moveTo>
                  <a:pt x="0" y="0"/>
                </a:moveTo>
                <a:lnTo>
                  <a:pt x="3134414" y="1064665"/>
                </a:lnTo>
                <a:lnTo>
                  <a:pt x="3164477" y="1074877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4974" y="3683031"/>
            <a:ext cx="287020" cy="245745"/>
          </a:xfrm>
          <a:custGeom>
            <a:avLst/>
            <a:gdLst/>
            <a:ahLst/>
            <a:cxnLst/>
            <a:rect l="l" t="t" r="r" b="b"/>
            <a:pathLst>
              <a:path w="287020" h="245745">
                <a:moveTo>
                  <a:pt x="83325" y="0"/>
                </a:moveTo>
                <a:lnTo>
                  <a:pt x="102991" y="143488"/>
                </a:lnTo>
                <a:lnTo>
                  <a:pt x="0" y="245314"/>
                </a:lnTo>
                <a:lnTo>
                  <a:pt x="286978" y="205982"/>
                </a:lnTo>
                <a:lnTo>
                  <a:pt x="8332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638821" y="2793530"/>
            <a:ext cx="0" cy="955040"/>
          </a:xfrm>
          <a:custGeom>
            <a:avLst/>
            <a:gdLst/>
            <a:ahLst/>
            <a:cxnLst/>
            <a:rect l="l" t="t" r="r" b="b"/>
            <a:pathLst>
              <a:path w="0" h="955039">
                <a:moveTo>
                  <a:pt x="0" y="0"/>
                </a:moveTo>
                <a:lnTo>
                  <a:pt x="0" y="954811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09281" y="365182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129539" y="259079"/>
                </a:lnTo>
                <a:lnTo>
                  <a:pt x="226695" y="64769"/>
                </a:lnTo>
                <a:lnTo>
                  <a:pt x="129539" y="64769"/>
                </a:lnTo>
                <a:lnTo>
                  <a:pt x="0" y="0"/>
                </a:lnTo>
                <a:close/>
              </a:path>
              <a:path w="259079" h="259079">
                <a:moveTo>
                  <a:pt x="259079" y="0"/>
                </a:moveTo>
                <a:lnTo>
                  <a:pt x="129539" y="64769"/>
                </a:lnTo>
                <a:lnTo>
                  <a:pt x="226695" y="64769"/>
                </a:lnTo>
                <a:lnTo>
                  <a:pt x="25907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71600" y="3987800"/>
            <a:ext cx="3409315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700"/>
              </a:spcBef>
            </a:pPr>
            <a:r>
              <a:rPr dirty="0" sz="3600" spc="-120">
                <a:latin typeface="Arial"/>
                <a:cs typeface="Arial"/>
              </a:rPr>
              <a:t>Transport</a:t>
            </a:r>
            <a:r>
              <a:rPr dirty="0" sz="3600" spc="-55">
                <a:latin typeface="Arial"/>
                <a:cs typeface="Arial"/>
              </a:rPr>
              <a:t> </a:t>
            </a:r>
            <a:r>
              <a:rPr dirty="0" sz="3600" spc="-195">
                <a:latin typeface="Arial"/>
                <a:cs typeface="Arial"/>
              </a:rPr>
              <a:t>header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0489" y="3987800"/>
            <a:ext cx="685292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algn="ctr" marR="1270">
              <a:lnSpc>
                <a:spcPct val="100000"/>
              </a:lnSpc>
              <a:spcBef>
                <a:spcPts val="700"/>
              </a:spcBef>
            </a:pPr>
            <a:r>
              <a:rPr dirty="0" sz="3600" spc="-16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5108" y="4796725"/>
            <a:ext cx="3037840" cy="1137285"/>
          </a:xfrm>
          <a:custGeom>
            <a:avLst/>
            <a:gdLst/>
            <a:ahLst/>
            <a:cxnLst/>
            <a:rect l="l" t="t" r="r" b="b"/>
            <a:pathLst>
              <a:path w="3037840" h="1137285">
                <a:moveTo>
                  <a:pt x="0" y="0"/>
                </a:moveTo>
                <a:lnTo>
                  <a:pt x="3007556" y="1126060"/>
                </a:lnTo>
                <a:lnTo>
                  <a:pt x="3037290" y="1137193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56583" y="5778758"/>
            <a:ext cx="288290" cy="243204"/>
          </a:xfrm>
          <a:custGeom>
            <a:avLst/>
            <a:gdLst/>
            <a:ahLst/>
            <a:cxnLst/>
            <a:rect l="l" t="t" r="r" b="b"/>
            <a:pathLst>
              <a:path w="288289" h="243204">
                <a:moveTo>
                  <a:pt x="90844" y="0"/>
                </a:moveTo>
                <a:lnTo>
                  <a:pt x="106080" y="144026"/>
                </a:lnTo>
                <a:lnTo>
                  <a:pt x="0" y="242632"/>
                </a:lnTo>
                <a:lnTo>
                  <a:pt x="288053" y="212159"/>
                </a:lnTo>
                <a:lnTo>
                  <a:pt x="9084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638821" y="4860107"/>
            <a:ext cx="0" cy="955040"/>
          </a:xfrm>
          <a:custGeom>
            <a:avLst/>
            <a:gdLst/>
            <a:ahLst/>
            <a:cxnLst/>
            <a:rect l="l" t="t" r="r" b="b"/>
            <a:pathLst>
              <a:path w="0" h="955039">
                <a:moveTo>
                  <a:pt x="0" y="0"/>
                </a:moveTo>
                <a:lnTo>
                  <a:pt x="0" y="954811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509281" y="571839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129539" y="259079"/>
                </a:lnTo>
                <a:lnTo>
                  <a:pt x="226695" y="64769"/>
                </a:lnTo>
                <a:lnTo>
                  <a:pt x="129539" y="64769"/>
                </a:lnTo>
                <a:lnTo>
                  <a:pt x="0" y="0"/>
                </a:lnTo>
                <a:close/>
              </a:path>
              <a:path w="259079" h="259079">
                <a:moveTo>
                  <a:pt x="259079" y="0"/>
                </a:moveTo>
                <a:lnTo>
                  <a:pt x="129539" y="64769"/>
                </a:lnTo>
                <a:lnTo>
                  <a:pt x="226695" y="64769"/>
                </a:lnTo>
                <a:lnTo>
                  <a:pt x="25907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953000" y="2082204"/>
            <a:ext cx="3103880" cy="525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025"/>
              </a:lnSpc>
            </a:pPr>
            <a:r>
              <a:rPr dirty="0" sz="3600" spc="-105">
                <a:latin typeface="Arial"/>
                <a:cs typeface="Arial"/>
              </a:rPr>
              <a:t>Application </a:t>
            </a:r>
            <a:r>
              <a:rPr dirty="0" sz="3600" spc="-16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71600" y="1943100"/>
            <a:ext cx="0" cy="787400"/>
          </a:xfrm>
          <a:custGeom>
            <a:avLst/>
            <a:gdLst/>
            <a:ahLst/>
            <a:cxnLst/>
            <a:rect l="l" t="t" r="r" b="b"/>
            <a:pathLst>
              <a:path w="0"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633200" y="1943100"/>
            <a:ext cx="0" cy="787400"/>
          </a:xfrm>
          <a:custGeom>
            <a:avLst/>
            <a:gdLst/>
            <a:ahLst/>
            <a:cxnLst/>
            <a:rect l="l" t="t" r="r" b="b"/>
            <a:pathLst>
              <a:path w="0"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58900" y="1955800"/>
            <a:ext cx="10287000" cy="0"/>
          </a:xfrm>
          <a:custGeom>
            <a:avLst/>
            <a:gdLst/>
            <a:ahLst/>
            <a:cxnLst/>
            <a:rect l="l" t="t" r="r" b="b"/>
            <a:pathLst>
              <a:path w="10287000" h="0">
                <a:moveTo>
                  <a:pt x="0" y="0"/>
                </a:moveTo>
                <a:lnTo>
                  <a:pt x="10287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65250" y="2705100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00172" y="6774116"/>
            <a:ext cx="1880235" cy="1125220"/>
          </a:xfrm>
          <a:custGeom>
            <a:avLst/>
            <a:gdLst/>
            <a:ahLst/>
            <a:cxnLst/>
            <a:rect l="l" t="t" r="r" b="b"/>
            <a:pathLst>
              <a:path w="1880235" h="1125220">
                <a:moveTo>
                  <a:pt x="0" y="0"/>
                </a:moveTo>
                <a:lnTo>
                  <a:pt x="1852938" y="1108678"/>
                </a:lnTo>
                <a:lnTo>
                  <a:pt x="1880183" y="1124980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31017" y="7738378"/>
            <a:ext cx="288925" cy="244475"/>
          </a:xfrm>
          <a:custGeom>
            <a:avLst/>
            <a:gdLst/>
            <a:ahLst/>
            <a:cxnLst/>
            <a:rect l="l" t="t" r="r" b="b"/>
            <a:pathLst>
              <a:path w="288925" h="244475">
                <a:moveTo>
                  <a:pt x="133023" y="0"/>
                </a:moveTo>
                <a:lnTo>
                  <a:pt x="122092" y="144416"/>
                </a:lnTo>
                <a:lnTo>
                  <a:pt x="0" y="222322"/>
                </a:lnTo>
                <a:lnTo>
                  <a:pt x="288834" y="244184"/>
                </a:lnTo>
                <a:lnTo>
                  <a:pt x="13302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845362" y="6830632"/>
            <a:ext cx="1793875" cy="1120140"/>
          </a:xfrm>
          <a:custGeom>
            <a:avLst/>
            <a:gdLst/>
            <a:ahLst/>
            <a:cxnLst/>
            <a:rect l="l" t="t" r="r" b="b"/>
            <a:pathLst>
              <a:path w="1793875" h="1120140">
                <a:moveTo>
                  <a:pt x="1793458" y="0"/>
                </a:moveTo>
                <a:lnTo>
                  <a:pt x="26931" y="1103032"/>
                </a:lnTo>
                <a:lnTo>
                  <a:pt x="0" y="1119848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707474" y="7789481"/>
            <a:ext cx="288925" cy="247650"/>
          </a:xfrm>
          <a:custGeom>
            <a:avLst/>
            <a:gdLst/>
            <a:ahLst/>
            <a:cxnLst/>
            <a:rect l="l" t="t" r="r" b="b"/>
            <a:pathLst>
              <a:path w="288925" h="247650">
                <a:moveTo>
                  <a:pt x="151149" y="0"/>
                </a:moveTo>
                <a:lnTo>
                  <a:pt x="0" y="247097"/>
                </a:lnTo>
                <a:lnTo>
                  <a:pt x="288367" y="219758"/>
                </a:lnTo>
                <a:lnTo>
                  <a:pt x="164819" y="144183"/>
                </a:lnTo>
                <a:lnTo>
                  <a:pt x="15114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71600" y="1968500"/>
            <a:ext cx="2406015" cy="762000"/>
          </a:xfrm>
          <a:custGeom>
            <a:avLst/>
            <a:gdLst/>
            <a:ahLst/>
            <a:cxnLst/>
            <a:rect l="l" t="t" r="r" b="b"/>
            <a:pathLst>
              <a:path w="2406015" h="762000">
                <a:moveTo>
                  <a:pt x="0" y="0"/>
                </a:moveTo>
                <a:lnTo>
                  <a:pt x="2405955" y="0"/>
                </a:lnTo>
                <a:lnTo>
                  <a:pt x="2405955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77555" y="1968500"/>
            <a:ext cx="7856220" cy="762000"/>
          </a:xfrm>
          <a:custGeom>
            <a:avLst/>
            <a:gdLst/>
            <a:ahLst/>
            <a:cxnLst/>
            <a:rect l="l" t="t" r="r" b="b"/>
            <a:pathLst>
              <a:path w="7856220" h="762000">
                <a:moveTo>
                  <a:pt x="0" y="0"/>
                </a:moveTo>
                <a:lnTo>
                  <a:pt x="7855647" y="0"/>
                </a:lnTo>
                <a:lnTo>
                  <a:pt x="7855647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84300" y="2044700"/>
            <a:ext cx="23806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dirty="0" sz="3600" spc="-135">
                <a:latin typeface="Arial"/>
                <a:cs typeface="Arial"/>
              </a:rPr>
              <a:t>App</a:t>
            </a:r>
            <a:r>
              <a:rPr dirty="0" sz="3600" spc="-55">
                <a:latin typeface="Arial"/>
                <a:cs typeface="Arial"/>
              </a:rPr>
              <a:t> </a:t>
            </a:r>
            <a:r>
              <a:rPr dirty="0" sz="3600" spc="-195">
                <a:latin typeface="Arial"/>
                <a:cs typeface="Arial"/>
              </a:rPr>
              <a:t>header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90255" y="2044700"/>
            <a:ext cx="7835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35">
                <a:latin typeface="Arial"/>
                <a:cs typeface="Arial"/>
              </a:rPr>
              <a:t>App</a:t>
            </a:r>
            <a:r>
              <a:rPr dirty="0" sz="3600" spc="-5">
                <a:latin typeface="Arial"/>
                <a:cs typeface="Arial"/>
              </a:rPr>
              <a:t> </a:t>
            </a:r>
            <a:r>
              <a:rPr dirty="0" sz="3600" spc="-16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77555" y="1955800"/>
            <a:ext cx="0" cy="787400"/>
          </a:xfrm>
          <a:custGeom>
            <a:avLst/>
            <a:gdLst/>
            <a:ahLst/>
            <a:cxnLst/>
            <a:rect l="l" t="t" r="r" b="b"/>
            <a:pathLst>
              <a:path w="0"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71600" y="1955800"/>
            <a:ext cx="0" cy="787400"/>
          </a:xfrm>
          <a:custGeom>
            <a:avLst/>
            <a:gdLst/>
            <a:ahLst/>
            <a:cxnLst/>
            <a:rect l="l" t="t" r="r" b="b"/>
            <a:pathLst>
              <a:path w="0"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633202" y="1955800"/>
            <a:ext cx="0" cy="787400"/>
          </a:xfrm>
          <a:custGeom>
            <a:avLst/>
            <a:gdLst/>
            <a:ahLst/>
            <a:cxnLst/>
            <a:rect l="l" t="t" r="r" b="b"/>
            <a:pathLst>
              <a:path w="0"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58900" y="1968500"/>
            <a:ext cx="10287000" cy="0"/>
          </a:xfrm>
          <a:custGeom>
            <a:avLst/>
            <a:gdLst/>
            <a:ahLst/>
            <a:cxnLst/>
            <a:rect l="l" t="t" r="r" b="b"/>
            <a:pathLst>
              <a:path w="10287000" h="0">
                <a:moveTo>
                  <a:pt x="0" y="0"/>
                </a:moveTo>
                <a:lnTo>
                  <a:pt x="102870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58900" y="2730500"/>
            <a:ext cx="10287000" cy="0"/>
          </a:xfrm>
          <a:custGeom>
            <a:avLst/>
            <a:gdLst/>
            <a:ahLst/>
            <a:cxnLst/>
            <a:rect l="l" t="t" r="r" b="b"/>
            <a:pathLst>
              <a:path w="10287000" h="0">
                <a:moveTo>
                  <a:pt x="0" y="0"/>
                </a:moveTo>
                <a:lnTo>
                  <a:pt x="102870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dirty="0" spc="-135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19200" y="2908300"/>
            <a:ext cx="2684780" cy="4622800"/>
          </a:xfrm>
          <a:prstGeom prst="rect">
            <a:avLst/>
          </a:prstGeom>
        </p:spPr>
        <p:txBody>
          <a:bodyPr wrap="square" lIns="0" tIns="368300" rIns="0" bIns="0" rtlCol="0" vert="horz">
            <a:spAutoFit/>
          </a:bodyPr>
          <a:lstStyle/>
          <a:p>
            <a:pPr algn="ctr" marL="533400">
              <a:lnSpc>
                <a:spcPct val="100000"/>
              </a:lnSpc>
              <a:spcBef>
                <a:spcPts val="29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50149" y="5080000"/>
            <a:ext cx="6855725" cy="834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5" name="object 2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080000"/>
            <a:ext cx="3365500" cy="834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080000"/>
            <a:ext cx="3365500" cy="834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080000"/>
            <a:ext cx="3365500" cy="834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31" name="object 31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080000"/>
            <a:ext cx="3365500" cy="834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78900" y="6565900"/>
            <a:ext cx="3263900" cy="8224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612858" y="6616051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405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6200" y="61468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080000"/>
            <a:ext cx="3365500" cy="834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39821" y="5145472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39821" y="5145472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797800" y="5181600"/>
            <a:ext cx="10414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978900" y="6565900"/>
            <a:ext cx="3263900" cy="8224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64350" y="6616051"/>
            <a:ext cx="1304925" cy="749300"/>
          </a:xfrm>
          <a:custGeom>
            <a:avLst/>
            <a:gdLst/>
            <a:ahLst/>
            <a:cxnLst/>
            <a:rect l="l" t="t" r="r" b="b"/>
            <a:pathLst>
              <a:path w="1304925" h="749300">
                <a:moveTo>
                  <a:pt x="0" y="749300"/>
                </a:moveTo>
                <a:lnTo>
                  <a:pt x="1304912" y="749300"/>
                </a:lnTo>
                <a:lnTo>
                  <a:pt x="1304912" y="0"/>
                </a:lnTo>
                <a:lnTo>
                  <a:pt x="0" y="0"/>
                </a:lnTo>
                <a:lnTo>
                  <a:pt x="0" y="74930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12858" y="6616051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07947" y="6618537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299"/>
                </a:lnTo>
                <a:lnTo>
                  <a:pt x="0" y="749299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07947" y="6618537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388100" y="6061455"/>
            <a:ext cx="2486025" cy="122872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20"/>
              </a:spcBef>
              <a:tabLst>
                <a:tab pos="1396365" algn="l"/>
              </a:tabLst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IP	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40" name="object 4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080000"/>
            <a:ext cx="3365500" cy="834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78900" y="6565900"/>
            <a:ext cx="3263900" cy="8224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6288897" y="6597001"/>
          <a:ext cx="2719070" cy="123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1205865"/>
                <a:gridCol w="99060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34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8763449" y="77846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080000"/>
            <a:ext cx="3365500" cy="834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78900" y="6565900"/>
            <a:ext cx="3263900" cy="8224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47100" y="7950200"/>
            <a:ext cx="3263900" cy="834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17671" y="8023886"/>
            <a:ext cx="1304925" cy="749300"/>
          </a:xfrm>
          <a:custGeom>
            <a:avLst/>
            <a:gdLst/>
            <a:ahLst/>
            <a:cxnLst/>
            <a:rect l="l" t="t" r="r" b="b"/>
            <a:pathLst>
              <a:path w="1304925" h="749300">
                <a:moveTo>
                  <a:pt x="0" y="749300"/>
                </a:moveTo>
                <a:lnTo>
                  <a:pt x="1304912" y="749300"/>
                </a:lnTo>
                <a:lnTo>
                  <a:pt x="1304912" y="0"/>
                </a:lnTo>
                <a:lnTo>
                  <a:pt x="0" y="0"/>
                </a:lnTo>
                <a:lnTo>
                  <a:pt x="0" y="74930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66180" y="8023886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334500" y="75565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61269" y="8026373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299"/>
                </a:lnTo>
                <a:lnTo>
                  <a:pt x="0" y="749299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61269" y="8026373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288897" y="6597001"/>
          <a:ext cx="2719070" cy="123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1205865"/>
                <a:gridCol w="99060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3425">
                <a:tc gridSpan="2">
                  <a:txBody>
                    <a:bodyPr/>
                    <a:lstStyle/>
                    <a:p>
                      <a:pPr marL="71755">
                        <a:lnSpc>
                          <a:spcPts val="1795"/>
                        </a:lnSpc>
                        <a:spcBef>
                          <a:spcPts val="1595"/>
                        </a:spcBef>
                        <a:tabLst>
                          <a:tab pos="95631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bytes	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bytes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5943600" y="7556500"/>
            <a:ext cx="364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763449" y="77846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43" name="object 43"/>
          <p:cNvSpPr txBox="1"/>
          <p:nvPr/>
        </p:nvSpPr>
        <p:spPr>
          <a:xfrm>
            <a:off x="6286500" y="8181330"/>
            <a:ext cx="505459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979"/>
              </a:lnSpc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27900" y="8181330"/>
            <a:ext cx="104140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979"/>
              </a:lnSpc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080000"/>
            <a:ext cx="3365500" cy="834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78900" y="6565900"/>
            <a:ext cx="3263900" cy="8224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47100" y="7950200"/>
            <a:ext cx="3263900" cy="834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288897" y="6597001"/>
          <a:ext cx="2719070" cy="123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1205865"/>
                <a:gridCol w="99060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3425">
                <a:tc gridSpan="2">
                  <a:txBody>
                    <a:bodyPr/>
                    <a:lstStyle/>
                    <a:p>
                      <a:pPr marL="71755">
                        <a:lnSpc>
                          <a:spcPts val="1795"/>
                        </a:lnSpc>
                        <a:spcBef>
                          <a:spcPts val="1595"/>
                        </a:spcBef>
                        <a:tabLst>
                          <a:tab pos="95631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bytes	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bytes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9334500" y="75565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63449" y="77846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623777" y="8004836"/>
          <a:ext cx="3937000" cy="78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/>
                <a:gridCol w="1351915"/>
                <a:gridCol w="1305560"/>
              </a:tblGrid>
              <a:tr h="749300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LL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40" name="object 4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10100" y="7556500"/>
            <a:ext cx="16979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5565" algn="l"/>
              </a:tabLst>
            </a:pPr>
            <a:r>
              <a:rPr dirty="0" sz="2400">
                <a:latin typeface="Arial"/>
                <a:cs typeface="Arial"/>
              </a:rPr>
              <a:t>22 by</a:t>
            </a:r>
            <a:r>
              <a:rPr dirty="0" sz="2400" spc="-5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es	20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080000"/>
            <a:ext cx="3365500" cy="834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78900" y="6565900"/>
            <a:ext cx="3263900" cy="8224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47100" y="7950200"/>
            <a:ext cx="3263900" cy="834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288897" y="6597001"/>
          <a:ext cx="2719070" cy="123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1205865"/>
                <a:gridCol w="99060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3425">
                <a:tc gridSpan="2">
                  <a:txBody>
                    <a:bodyPr/>
                    <a:lstStyle/>
                    <a:p>
                      <a:pPr marL="71755">
                        <a:lnSpc>
                          <a:spcPts val="1795"/>
                        </a:lnSpc>
                        <a:spcBef>
                          <a:spcPts val="1595"/>
                        </a:spcBef>
                        <a:tabLst>
                          <a:tab pos="95631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bytes	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bytes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9334500" y="75565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63449" y="77846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623777" y="8004836"/>
          <a:ext cx="3937000" cy="78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/>
                <a:gridCol w="1351915"/>
                <a:gridCol w="1305560"/>
              </a:tblGrid>
              <a:tr h="749300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LL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11745823" y="8016307"/>
            <a:ext cx="710565" cy="749300"/>
          </a:xfrm>
          <a:custGeom>
            <a:avLst/>
            <a:gdLst/>
            <a:ahLst/>
            <a:cxnLst/>
            <a:rect l="l" t="t" r="r" b="b"/>
            <a:pathLst>
              <a:path w="710565" h="749300">
                <a:moveTo>
                  <a:pt x="0" y="0"/>
                </a:moveTo>
                <a:lnTo>
                  <a:pt x="710138" y="0"/>
                </a:lnTo>
                <a:lnTo>
                  <a:pt x="710138" y="749299"/>
                </a:lnTo>
                <a:lnTo>
                  <a:pt x="0" y="749299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745823" y="8016307"/>
            <a:ext cx="710565" cy="749300"/>
          </a:xfrm>
          <a:custGeom>
            <a:avLst/>
            <a:gdLst/>
            <a:ahLst/>
            <a:cxnLst/>
            <a:rect l="l" t="t" r="r" b="b"/>
            <a:pathLst>
              <a:path w="710565" h="749300">
                <a:moveTo>
                  <a:pt x="0" y="0"/>
                </a:moveTo>
                <a:lnTo>
                  <a:pt x="710138" y="0"/>
                </a:lnTo>
                <a:lnTo>
                  <a:pt x="710138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610100" y="7556500"/>
            <a:ext cx="16979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5565" algn="l"/>
              </a:tabLst>
            </a:pPr>
            <a:r>
              <a:rPr dirty="0" sz="2400">
                <a:latin typeface="Arial"/>
                <a:cs typeface="Arial"/>
              </a:rPr>
              <a:t>22 by</a:t>
            </a:r>
            <a:r>
              <a:rPr dirty="0" sz="2400" spc="-5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es	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43" name="object 43"/>
          <p:cNvSpPr txBox="1"/>
          <p:nvPr/>
        </p:nvSpPr>
        <p:spPr>
          <a:xfrm>
            <a:off x="11811000" y="8181330"/>
            <a:ext cx="59055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979"/>
              </a:lnSpc>
            </a:pPr>
            <a:r>
              <a:rPr dirty="0" sz="4000">
                <a:latin typeface="Arial"/>
                <a:cs typeface="Arial"/>
              </a:rPr>
              <a:t>LL</a:t>
            </a:r>
            <a:endParaRPr sz="4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001500" y="7556500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355600"/>
            <a:ext cx="789559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19200" y="4191000"/>
            <a:ext cx="2962275" cy="47625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marL="736600" marR="281940" indent="-12700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marL="965200" marR="384810" indent="-254000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  <a:p>
            <a:pPr marL="266700" marR="5080" indent="927100">
              <a:lnSpc>
                <a:spcPts val="4600"/>
              </a:lnSpc>
              <a:spcBef>
                <a:spcPts val="2000"/>
              </a:spcBef>
            </a:pPr>
            <a:r>
              <a:rPr dirty="0" sz="4000" spc="-120">
                <a:latin typeface="Arial"/>
                <a:cs typeface="Arial"/>
              </a:rPr>
              <a:t>link,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50">
                <a:latin typeface="Arial"/>
                <a:cs typeface="Arial"/>
              </a:rPr>
              <a:t> </a:t>
            </a:r>
            <a:r>
              <a:rPr dirty="0" sz="4000" spc="-135">
                <a:latin typeface="Arial"/>
                <a:cs typeface="Arial"/>
              </a:rPr>
              <a:t>Ethernet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080000"/>
            <a:ext cx="3365500" cy="834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7100" y="46736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78900" y="6565900"/>
            <a:ext cx="3263900" cy="8224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791700" y="61468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75166" y="5900684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68485" y="6350222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47100" y="7950200"/>
            <a:ext cx="3263900" cy="834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288897" y="6597001"/>
          <a:ext cx="2719070" cy="123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1205865"/>
                <a:gridCol w="99060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3425">
                <a:tc gridSpan="2">
                  <a:txBody>
                    <a:bodyPr/>
                    <a:lstStyle/>
                    <a:p>
                      <a:pPr marL="71755">
                        <a:lnSpc>
                          <a:spcPts val="1795"/>
                        </a:lnSpc>
                        <a:spcBef>
                          <a:spcPts val="1595"/>
                        </a:spcBef>
                        <a:tabLst>
                          <a:tab pos="95631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bytes	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bytes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9334500" y="75565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1452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63449" y="778462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623777" y="8004836"/>
          <a:ext cx="3937000" cy="78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/>
                <a:gridCol w="1351915"/>
                <a:gridCol w="1305560"/>
              </a:tblGrid>
              <a:tr h="749300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LL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1745823" y="8016307"/>
            <a:ext cx="710565" cy="749300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480"/>
              </a:spcBef>
            </a:pPr>
            <a:r>
              <a:rPr dirty="0" sz="4000">
                <a:latin typeface="Arial"/>
                <a:cs typeface="Arial"/>
              </a:rPr>
              <a:t>LL</a:t>
            </a:r>
            <a:endParaRPr sz="4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0100" y="7556500"/>
            <a:ext cx="16979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5565" algn="l"/>
              </a:tabLst>
            </a:pPr>
            <a:r>
              <a:rPr dirty="0" sz="2400">
                <a:latin typeface="Arial"/>
                <a:cs typeface="Arial"/>
              </a:rPr>
              <a:t>22 by</a:t>
            </a:r>
            <a:r>
              <a:rPr dirty="0" sz="2400" spc="-5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es	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001500" y="7556500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851862" y="8790230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45183" y="923977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59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6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19200" y="2908300"/>
            <a:ext cx="2684780" cy="4622800"/>
          </a:xfrm>
          <a:prstGeom prst="rect">
            <a:avLst/>
          </a:prstGeom>
        </p:spPr>
        <p:txBody>
          <a:bodyPr wrap="square" lIns="0" tIns="368300" rIns="0" bIns="0" rtlCol="0" vert="horz">
            <a:spAutoFit/>
          </a:bodyPr>
          <a:lstStyle/>
          <a:p>
            <a:pPr algn="ctr" marL="533400">
              <a:lnSpc>
                <a:spcPct val="100000"/>
              </a:lnSpc>
              <a:spcBef>
                <a:spcPts val="29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50149" y="5080000"/>
            <a:ext cx="6855725" cy="834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5" name="object 2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121728"/>
            <a:ext cx="297016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0551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121728"/>
            <a:ext cx="297016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551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121728"/>
            <a:ext cx="297016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39821" y="5145472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658871" y="5164522"/>
            <a:ext cx="1337945" cy="711200"/>
          </a:xfrm>
          <a:prstGeom prst="rect">
            <a:avLst/>
          </a:prstGeom>
          <a:solidFill>
            <a:srgbClr val="FF2600"/>
          </a:solidFill>
        </p:spPr>
        <p:txBody>
          <a:bodyPr wrap="square" lIns="0" tIns="29844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23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551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50651" y="5921435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843971" y="6370975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32" name="object 32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121728"/>
            <a:ext cx="297016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3413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551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91600" y="6594928"/>
            <a:ext cx="294640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612858" y="6616051"/>
            <a:ext cx="135699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405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6200" y="61468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55100" y="61468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950651" y="5921435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843971" y="6370975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121728"/>
            <a:ext cx="297016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3413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551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91600" y="6594928"/>
            <a:ext cx="294640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664350" y="6617294"/>
            <a:ext cx="130492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395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55100" y="61468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07947" y="6617294"/>
            <a:ext cx="1356995" cy="749300"/>
          </a:xfrm>
          <a:prstGeom prst="rect">
            <a:avLst/>
          </a:prstGeom>
          <a:solidFill>
            <a:srgbClr val="0433FF"/>
          </a:solidFill>
          <a:ln w="38100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395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50651" y="5921435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843971" y="6370975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121728"/>
            <a:ext cx="297016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3413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551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91600" y="6594928"/>
            <a:ext cx="294640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55100" y="61468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50651" y="5921435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43971" y="6370975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6288897" y="6597001"/>
          <a:ext cx="2719070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881379"/>
                <a:gridCol w="423544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882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8439054" y="780001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pc="-120"/>
              <a:t>link,  </a:t>
            </a:r>
            <a:r>
              <a:rPr dirty="0" spc="-295"/>
              <a:t>e.g.,</a:t>
            </a:r>
            <a:r>
              <a:rPr dirty="0" spc="-450"/>
              <a:t> </a:t>
            </a:r>
            <a:r>
              <a:rPr dirty="0" spc="-135"/>
              <a:t>Ethernet</a:t>
            </a:r>
          </a:p>
          <a:p>
            <a:pPr marL="12700">
              <a:lnSpc>
                <a:spcPts val="2860"/>
              </a:lnSpc>
            </a:pPr>
            <a:r>
              <a:rPr dirty="0" sz="2400" spc="-105"/>
              <a:t>Allman</a:t>
            </a:r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19200" y="4191000"/>
            <a:ext cx="2684780" cy="41783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  <a:p>
            <a:pPr algn="ctr" marL="534035">
              <a:lnSpc>
                <a:spcPct val="100000"/>
              </a:lnSpc>
              <a:spcBef>
                <a:spcPts val="1680"/>
              </a:spcBef>
            </a:pPr>
            <a:r>
              <a:rPr dirty="0" sz="4000" spc="-120">
                <a:latin typeface="Arial"/>
                <a:cs typeface="Arial"/>
              </a:rPr>
              <a:t>link,</a:t>
            </a:r>
            <a:endParaRPr sz="4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121728"/>
            <a:ext cx="297016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3413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551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91600" y="6594928"/>
            <a:ext cx="294640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55100" y="61468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50651" y="5921435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43971" y="6370975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59800" y="8004023"/>
            <a:ext cx="267890" cy="7813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17671" y="8023886"/>
            <a:ext cx="1304925" cy="749300"/>
          </a:xfrm>
          <a:custGeom>
            <a:avLst/>
            <a:gdLst/>
            <a:ahLst/>
            <a:cxnLst/>
            <a:rect l="l" t="t" r="r" b="b"/>
            <a:pathLst>
              <a:path w="1304925" h="749300">
                <a:moveTo>
                  <a:pt x="0" y="749300"/>
                </a:moveTo>
                <a:lnTo>
                  <a:pt x="1304912" y="749300"/>
                </a:lnTo>
                <a:lnTo>
                  <a:pt x="1304912" y="0"/>
                </a:lnTo>
                <a:lnTo>
                  <a:pt x="0" y="0"/>
                </a:lnTo>
                <a:lnTo>
                  <a:pt x="0" y="74930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66180" y="8023886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610600" y="76073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61269" y="8026373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299"/>
                </a:lnTo>
                <a:lnTo>
                  <a:pt x="0" y="749299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61269" y="8026373"/>
            <a:ext cx="1356995" cy="749300"/>
          </a:xfrm>
          <a:custGeom>
            <a:avLst/>
            <a:gdLst/>
            <a:ahLst/>
            <a:cxnLst/>
            <a:rect l="l" t="t" r="r" b="b"/>
            <a:pathLst>
              <a:path w="1356995" h="749300">
                <a:moveTo>
                  <a:pt x="0" y="0"/>
                </a:moveTo>
                <a:lnTo>
                  <a:pt x="1356401" y="0"/>
                </a:lnTo>
                <a:lnTo>
                  <a:pt x="1356401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288897" y="6597001"/>
          <a:ext cx="2719070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881379"/>
                <a:gridCol w="423544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8821">
                <a:tc gridSpan="2">
                  <a:txBody>
                    <a:bodyPr/>
                    <a:lstStyle/>
                    <a:p>
                      <a:pPr marL="71755">
                        <a:lnSpc>
                          <a:spcPts val="1914"/>
                        </a:lnSpc>
                        <a:spcBef>
                          <a:spcPts val="1595"/>
                        </a:spcBef>
                        <a:tabLst>
                          <a:tab pos="95631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bytes	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4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bytes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5943600" y="7556500"/>
            <a:ext cx="364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439054" y="780001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286500" y="8181330"/>
            <a:ext cx="505459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979"/>
              </a:lnSpc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27900" y="8181330"/>
            <a:ext cx="104140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979"/>
              </a:lnSpc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33500" y="8360171"/>
            <a:ext cx="2847975" cy="98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ts val="4570"/>
              </a:lnSpc>
            </a:pP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45">
                <a:latin typeface="Arial"/>
                <a:cs typeface="Arial"/>
              </a:rPr>
              <a:t> </a:t>
            </a:r>
            <a:r>
              <a:rPr dirty="0" sz="4000" spc="-135">
                <a:latin typeface="Arial"/>
                <a:cs typeface="Arial"/>
              </a:rPr>
              <a:t>Ethernet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latin typeface="Arial"/>
                <a:cs typeface="Arial"/>
              </a:rPr>
              <a:t>Allman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19200" y="4191000"/>
            <a:ext cx="2684780" cy="41783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  <a:p>
            <a:pPr algn="ctr" marL="534035">
              <a:lnSpc>
                <a:spcPct val="100000"/>
              </a:lnSpc>
              <a:spcBef>
                <a:spcPts val="1680"/>
              </a:spcBef>
            </a:pPr>
            <a:r>
              <a:rPr dirty="0" sz="4000" spc="-120">
                <a:latin typeface="Arial"/>
                <a:cs typeface="Arial"/>
              </a:rPr>
              <a:t>link,</a:t>
            </a:r>
            <a:endParaRPr sz="4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121728"/>
            <a:ext cx="297016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3413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551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91600" y="6594928"/>
            <a:ext cx="294640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55100" y="61468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50651" y="5921435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43971" y="6370975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59800" y="8004023"/>
            <a:ext cx="267890" cy="7813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288897" y="6597001"/>
          <a:ext cx="2719070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881379"/>
                <a:gridCol w="423544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8821">
                <a:tc gridSpan="2">
                  <a:txBody>
                    <a:bodyPr/>
                    <a:lstStyle/>
                    <a:p>
                      <a:pPr marL="71755">
                        <a:lnSpc>
                          <a:spcPts val="1914"/>
                        </a:lnSpc>
                        <a:spcBef>
                          <a:spcPts val="1595"/>
                        </a:spcBef>
                        <a:tabLst>
                          <a:tab pos="95631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bytes	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4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bytes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8610600" y="76073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39054" y="780001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623777" y="8004836"/>
          <a:ext cx="3937000" cy="78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/>
                <a:gridCol w="1351915"/>
                <a:gridCol w="1305560"/>
              </a:tblGrid>
              <a:tr h="749300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LL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1333500" y="8360171"/>
            <a:ext cx="2847975" cy="981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ts val="4570"/>
              </a:lnSpc>
            </a:pP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45">
                <a:latin typeface="Arial"/>
                <a:cs typeface="Arial"/>
              </a:rPr>
              <a:t> </a:t>
            </a:r>
            <a:r>
              <a:rPr dirty="0" sz="4000" spc="-135">
                <a:latin typeface="Arial"/>
                <a:cs typeface="Arial"/>
              </a:rPr>
              <a:t>Ethernet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latin typeface="Arial"/>
                <a:cs typeface="Arial"/>
              </a:rPr>
              <a:t>Allman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10100" y="7556500"/>
            <a:ext cx="16979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5565" algn="l"/>
              </a:tabLst>
            </a:pPr>
            <a:r>
              <a:rPr dirty="0" sz="2400">
                <a:latin typeface="Arial"/>
                <a:cs typeface="Arial"/>
              </a:rPr>
              <a:t>22 by</a:t>
            </a:r>
            <a:r>
              <a:rPr dirty="0" sz="2400" spc="-5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es	20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2700" y="355600"/>
            <a:ext cx="789559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210" b="1">
                <a:latin typeface="Calibri"/>
                <a:cs typeface="Calibri"/>
              </a:rPr>
              <a:t>Overhead </a:t>
            </a:r>
            <a:r>
              <a:rPr dirty="0" sz="6400" spc="-955" b="1">
                <a:latin typeface="Calibri"/>
                <a:cs typeface="Calibri"/>
              </a:rPr>
              <a:t>/ </a:t>
            </a:r>
            <a:r>
              <a:rPr dirty="0" sz="6400" spc="225" b="1">
                <a:latin typeface="Calibri"/>
                <a:cs typeface="Calibri"/>
              </a:rPr>
              <a:t>Data</a:t>
            </a:r>
            <a:r>
              <a:rPr dirty="0" sz="6400" spc="204" b="1">
                <a:latin typeface="Calibri"/>
                <a:cs typeface="Calibri"/>
              </a:rPr>
              <a:t> </a:t>
            </a:r>
            <a:r>
              <a:rPr dirty="0" sz="6400" spc="195" b="1">
                <a:latin typeface="Calibri"/>
                <a:cs typeface="Calibri"/>
              </a:rPr>
              <a:t>Flow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17300" y="894080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19200" y="4191000"/>
            <a:ext cx="2962275" cy="47625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marL="736600" marR="281940" indent="-12700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marL="965200" marR="384810" indent="-254000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  <a:p>
            <a:pPr marL="266700" marR="5080" indent="927100">
              <a:lnSpc>
                <a:spcPts val="4600"/>
              </a:lnSpc>
              <a:spcBef>
                <a:spcPts val="2000"/>
              </a:spcBef>
            </a:pPr>
            <a:r>
              <a:rPr dirty="0" sz="4000" spc="-120">
                <a:latin typeface="Arial"/>
                <a:cs typeface="Arial"/>
              </a:rPr>
              <a:t>link,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50">
                <a:latin typeface="Arial"/>
                <a:cs typeface="Arial"/>
              </a:rPr>
              <a:t> </a:t>
            </a:r>
            <a:r>
              <a:rPr dirty="0" sz="4000" spc="-135">
                <a:latin typeface="Arial"/>
                <a:cs typeface="Arial"/>
              </a:rPr>
              <a:t>Ethernet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017000" y="5121728"/>
            <a:ext cx="297016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639821" y="5145472"/>
            <a:ext cx="133413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551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991600" y="6594928"/>
            <a:ext cx="294640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055100" y="61468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950651" y="5921435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843971" y="6370975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559800" y="8004023"/>
            <a:ext cx="267890" cy="7813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6288897" y="6597001"/>
          <a:ext cx="2719070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881379"/>
                <a:gridCol w="423544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8821">
                <a:tc gridSpan="2">
                  <a:txBody>
                    <a:bodyPr/>
                    <a:lstStyle/>
                    <a:p>
                      <a:pPr marL="71755">
                        <a:lnSpc>
                          <a:spcPts val="1914"/>
                        </a:lnSpc>
                        <a:spcBef>
                          <a:spcPts val="1595"/>
                        </a:spcBef>
                        <a:tabLst>
                          <a:tab pos="95631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bytes	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4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bytes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8610600" y="76073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439054" y="780001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623777" y="8004836"/>
          <a:ext cx="3937000" cy="78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/>
                <a:gridCol w="1351915"/>
                <a:gridCol w="1305560"/>
              </a:tblGrid>
              <a:tr h="749300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LL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8840496" y="8016307"/>
            <a:ext cx="710565" cy="749300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480"/>
              </a:spcBef>
            </a:pPr>
            <a:r>
              <a:rPr dirty="0" sz="4000">
                <a:latin typeface="Arial"/>
                <a:cs typeface="Arial"/>
              </a:rPr>
              <a:t>LL</a:t>
            </a:r>
            <a:endParaRPr sz="4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10100" y="7556500"/>
            <a:ext cx="16979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5565" algn="l"/>
              </a:tabLst>
            </a:pPr>
            <a:r>
              <a:rPr dirty="0" sz="2400">
                <a:latin typeface="Arial"/>
                <a:cs typeface="Arial"/>
              </a:rPr>
              <a:t>22 by</a:t>
            </a:r>
            <a:r>
              <a:rPr dirty="0" sz="2400" spc="-5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es	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652000" y="8280400"/>
            <a:ext cx="1008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4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19200" y="4191000"/>
            <a:ext cx="2962275" cy="47625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marL="736600" marR="281940" indent="-127000">
              <a:lnSpc>
                <a:spcPts val="4600"/>
              </a:lnSpc>
              <a:spcBef>
                <a:spcPts val="620"/>
              </a:spcBef>
            </a:pPr>
            <a:r>
              <a:rPr dirty="0" sz="4000" spc="-15">
                <a:latin typeface="Arial"/>
                <a:cs typeface="Arial"/>
              </a:rPr>
              <a:t>tr</a:t>
            </a:r>
            <a:r>
              <a:rPr dirty="0" sz="4000" spc="-30">
                <a:latin typeface="Arial"/>
                <a:cs typeface="Arial"/>
              </a:rPr>
              <a:t>a</a:t>
            </a:r>
            <a:r>
              <a:rPr dirty="0" sz="4000" spc="-365">
                <a:latin typeface="Arial"/>
                <a:cs typeface="Arial"/>
              </a:rPr>
              <a:t>n</a:t>
            </a:r>
            <a:r>
              <a:rPr dirty="0" sz="4000" spc="-330">
                <a:latin typeface="Arial"/>
                <a:cs typeface="Arial"/>
              </a:rPr>
              <a:t>s</a:t>
            </a:r>
            <a:r>
              <a:rPr dirty="0" sz="4000" spc="-125">
                <a:latin typeface="Arial"/>
                <a:cs typeface="Arial"/>
              </a:rPr>
              <a:t>p</a:t>
            </a:r>
            <a:r>
              <a:rPr dirty="0" sz="4000" spc="-130">
                <a:latin typeface="Arial"/>
                <a:cs typeface="Arial"/>
              </a:rPr>
              <a:t>o</a:t>
            </a:r>
            <a:r>
              <a:rPr dirty="0" sz="4000" spc="330">
                <a:latin typeface="Arial"/>
                <a:cs typeface="Arial"/>
              </a:rPr>
              <a:t>r</a:t>
            </a:r>
            <a:r>
              <a:rPr dirty="0" sz="4000" spc="-10">
                <a:latin typeface="Arial"/>
                <a:cs typeface="Arial"/>
              </a:rPr>
              <a:t>t,  </a:t>
            </a:r>
            <a:r>
              <a:rPr dirty="0" sz="4000" spc="-250">
                <a:latin typeface="Arial"/>
                <a:cs typeface="Arial"/>
              </a:rPr>
              <a:t>e.g.,TCP</a:t>
            </a:r>
            <a:endParaRPr sz="4000">
              <a:latin typeface="Arial"/>
              <a:cs typeface="Arial"/>
            </a:endParaRPr>
          </a:p>
          <a:p>
            <a:pPr marL="965200" marR="384810" indent="-254000">
              <a:lnSpc>
                <a:spcPts val="4600"/>
              </a:lnSpc>
              <a:spcBef>
                <a:spcPts val="2100"/>
              </a:spcBef>
            </a:pPr>
            <a:r>
              <a:rPr dirty="0" sz="4000" spc="-75">
                <a:latin typeface="Arial"/>
                <a:cs typeface="Arial"/>
              </a:rPr>
              <a:t>net</a:t>
            </a:r>
            <a:r>
              <a:rPr dirty="0" sz="4000" spc="-195">
                <a:latin typeface="Arial"/>
                <a:cs typeface="Arial"/>
              </a:rPr>
              <a:t>w</a:t>
            </a:r>
            <a:r>
              <a:rPr dirty="0" sz="4000" spc="-20">
                <a:latin typeface="Arial"/>
                <a:cs typeface="Arial"/>
              </a:rPr>
              <a:t>o</a:t>
            </a:r>
            <a:r>
              <a:rPr dirty="0" sz="4000" spc="-20">
                <a:latin typeface="Arial"/>
                <a:cs typeface="Arial"/>
              </a:rPr>
              <a:t>rk,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25">
                <a:latin typeface="Arial"/>
                <a:cs typeface="Arial"/>
              </a:rPr>
              <a:t> </a:t>
            </a:r>
            <a:r>
              <a:rPr dirty="0" sz="4000" spc="-375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  <a:p>
            <a:pPr marL="266700" marR="5080" indent="927100">
              <a:lnSpc>
                <a:spcPts val="4600"/>
              </a:lnSpc>
              <a:spcBef>
                <a:spcPts val="2000"/>
              </a:spcBef>
            </a:pPr>
            <a:r>
              <a:rPr dirty="0" sz="4000" spc="-120">
                <a:latin typeface="Arial"/>
                <a:cs typeface="Arial"/>
              </a:rPr>
              <a:t>link,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450">
                <a:latin typeface="Arial"/>
                <a:cs typeface="Arial"/>
              </a:rPr>
              <a:t> </a:t>
            </a:r>
            <a:r>
              <a:rPr dirty="0" sz="4000" spc="-135">
                <a:latin typeface="Arial"/>
                <a:cs typeface="Arial"/>
              </a:rPr>
              <a:t>Ethernet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954" y="3596721"/>
            <a:ext cx="7991475" cy="0"/>
          </a:xfrm>
          <a:custGeom>
            <a:avLst/>
            <a:gdLst/>
            <a:ahLst/>
            <a:cxnLst/>
            <a:rect l="l" t="t" r="r" b="b"/>
            <a:pathLst>
              <a:path w="7991475" h="0">
                <a:moveTo>
                  <a:pt x="0" y="0"/>
                </a:moveTo>
                <a:lnTo>
                  <a:pt x="7990857" y="0"/>
                </a:lnTo>
              </a:path>
            </a:pathLst>
          </a:custGeom>
          <a:ln w="88900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17000" y="5121728"/>
            <a:ext cx="297016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39821" y="5145472"/>
            <a:ext cx="1334135" cy="749300"/>
          </a:xfrm>
          <a:prstGeom prst="rect">
            <a:avLst/>
          </a:prstGeom>
          <a:solidFill>
            <a:srgbClr val="FF2600"/>
          </a:solidFill>
          <a:ln w="381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384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16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55100" y="46736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91600" y="6594928"/>
            <a:ext cx="294640" cy="79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55100" y="61468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8100" y="6146800"/>
            <a:ext cx="248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165" algn="l"/>
              </a:tabLst>
            </a:pP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50651" y="5921435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79">
                <a:moveTo>
                  <a:pt x="0" y="0"/>
                </a:moveTo>
                <a:lnTo>
                  <a:pt x="0" y="474938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43971" y="6370975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59800" y="8004023"/>
            <a:ext cx="267890" cy="7813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288897" y="6597001"/>
          <a:ext cx="2719070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881379"/>
                <a:gridCol w="423544"/>
              </a:tblGrid>
              <a:tr h="749300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8821">
                <a:tc gridSpan="2">
                  <a:txBody>
                    <a:bodyPr/>
                    <a:lstStyle/>
                    <a:p>
                      <a:pPr marL="71755">
                        <a:lnSpc>
                          <a:spcPts val="1914"/>
                        </a:lnSpc>
                        <a:spcBef>
                          <a:spcPts val="1595"/>
                        </a:spcBef>
                        <a:tabLst>
                          <a:tab pos="95631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bytes	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24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bytes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2565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8610600" y="7607300"/>
            <a:ext cx="1177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96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39054" y="780001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623777" y="8004836"/>
          <a:ext cx="3937000" cy="1259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/>
                <a:gridCol w="1351915"/>
                <a:gridCol w="721360"/>
                <a:gridCol w="584200"/>
              </a:tblGrid>
              <a:tr h="749300"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4000">
                          <a:latin typeface="Arial"/>
                          <a:cs typeface="Arial"/>
                        </a:rPr>
                        <a:t>LL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40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99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8840496" y="8016307"/>
            <a:ext cx="710565" cy="749300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480"/>
              </a:spcBef>
            </a:pPr>
            <a:r>
              <a:rPr dirty="0" sz="4000">
                <a:latin typeface="Arial"/>
                <a:cs typeface="Arial"/>
              </a:rPr>
              <a:t>LL</a:t>
            </a:r>
            <a:endParaRPr sz="4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0100" y="7556500"/>
            <a:ext cx="16979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5565" algn="l"/>
              </a:tabLst>
            </a:pPr>
            <a:r>
              <a:rPr dirty="0" sz="2400">
                <a:latin typeface="Arial"/>
                <a:cs typeface="Arial"/>
              </a:rPr>
              <a:t>22 by</a:t>
            </a:r>
            <a:r>
              <a:rPr dirty="0" sz="2400" spc="-5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es	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652000" y="8280400"/>
            <a:ext cx="1008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4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32080" y="9219017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35"/>
              <a:t>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355600"/>
            <a:ext cx="789559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355600"/>
            <a:ext cx="789559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2489200"/>
            <a:ext cx="9091295" cy="202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09600" algn="l"/>
              </a:tabLst>
            </a:pPr>
            <a:r>
              <a:rPr dirty="0" sz="3800" spc="-180">
                <a:latin typeface="Arial"/>
                <a:cs typeface="Arial"/>
              </a:rPr>
              <a:t>Overhead:</a:t>
            </a:r>
            <a:endParaRPr sz="3800">
              <a:latin typeface="Arial"/>
              <a:cs typeface="Arial"/>
            </a:endParaRPr>
          </a:p>
          <a:p>
            <a:pPr lvl="1" marL="1054100" marR="30480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54100" algn="l"/>
                <a:tab pos="5895340" algn="l"/>
                <a:tab pos="8328659" algn="l"/>
              </a:tabLst>
            </a:pPr>
            <a:r>
              <a:rPr dirty="0" sz="3800" spc="-45">
                <a:latin typeface="Arial"/>
                <a:cs typeface="Arial"/>
              </a:rPr>
              <a:t>(</a:t>
            </a:r>
            <a:r>
              <a:rPr dirty="0" sz="3800" spc="-215">
                <a:latin typeface="Arial"/>
                <a:cs typeface="Arial"/>
              </a:rPr>
              <a:t>66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254">
                <a:latin typeface="Arial"/>
                <a:cs typeface="Arial"/>
              </a:rPr>
              <a:t>b</a:t>
            </a:r>
            <a:r>
              <a:rPr dirty="0" sz="3800" spc="-190">
                <a:latin typeface="Arial"/>
                <a:cs typeface="Arial"/>
              </a:rPr>
              <a:t>ytes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x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215">
                <a:latin typeface="Arial"/>
                <a:cs typeface="Arial"/>
              </a:rPr>
              <a:t>3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355">
                <a:latin typeface="Arial"/>
                <a:cs typeface="Arial"/>
              </a:rPr>
              <a:t>p</a:t>
            </a:r>
            <a:r>
              <a:rPr dirty="0" sz="3800" spc="-360">
                <a:latin typeface="Arial"/>
                <a:cs typeface="Arial"/>
              </a:rPr>
              <a:t>a</a:t>
            </a:r>
            <a:r>
              <a:rPr dirty="0" sz="3800" spc="-240">
                <a:latin typeface="Arial"/>
                <a:cs typeface="Arial"/>
              </a:rPr>
              <a:t>c</a:t>
            </a:r>
            <a:r>
              <a:rPr dirty="0" sz="3800" spc="-195">
                <a:latin typeface="Arial"/>
                <a:cs typeface="Arial"/>
              </a:rPr>
              <a:t>k</a:t>
            </a:r>
            <a:r>
              <a:rPr dirty="0" sz="3800" spc="-165">
                <a:latin typeface="Arial"/>
                <a:cs typeface="Arial"/>
              </a:rPr>
              <a:t>et</a:t>
            </a:r>
            <a:r>
              <a:rPr dirty="0" sz="3800" spc="-204">
                <a:latin typeface="Arial"/>
                <a:cs typeface="Arial"/>
              </a:rPr>
              <a:t>s</a:t>
            </a:r>
            <a:r>
              <a:rPr dirty="0" sz="3800" spc="-40">
                <a:latin typeface="Arial"/>
                <a:cs typeface="Arial"/>
              </a:rPr>
              <a:t>)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+	</a:t>
            </a:r>
            <a:r>
              <a:rPr dirty="0" sz="3800" spc="-215">
                <a:latin typeface="Arial"/>
                <a:cs typeface="Arial"/>
              </a:rPr>
              <a:t>250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254">
                <a:latin typeface="Arial"/>
                <a:cs typeface="Arial"/>
              </a:rPr>
              <a:t>b</a:t>
            </a:r>
            <a:r>
              <a:rPr dirty="0" sz="3800" spc="-190">
                <a:latin typeface="Arial"/>
                <a:cs typeface="Arial"/>
              </a:rPr>
              <a:t>ytes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=	</a:t>
            </a:r>
            <a:r>
              <a:rPr dirty="0" sz="3800" spc="-175">
                <a:latin typeface="Arial"/>
                <a:cs typeface="Arial"/>
              </a:rPr>
              <a:t>448  </a:t>
            </a:r>
            <a:r>
              <a:rPr dirty="0" sz="3800" spc="-204">
                <a:latin typeface="Arial"/>
                <a:cs typeface="Arial"/>
              </a:rPr>
              <a:t>bytes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355600"/>
            <a:ext cx="789559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2489200"/>
            <a:ext cx="9103995" cy="382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2300" algn="l"/>
              </a:tabLst>
            </a:pPr>
            <a:r>
              <a:rPr dirty="0" sz="3800" spc="-180">
                <a:latin typeface="Arial"/>
                <a:cs typeface="Arial"/>
              </a:rPr>
              <a:t>Overhead:</a:t>
            </a:r>
            <a:endParaRPr sz="3800">
              <a:latin typeface="Arial"/>
              <a:cs typeface="Arial"/>
            </a:endParaRPr>
          </a:p>
          <a:p>
            <a:pPr lvl="1" marL="1066800" marR="30480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66800" algn="l"/>
                <a:tab pos="5908040" algn="l"/>
                <a:tab pos="8341359" algn="l"/>
              </a:tabLst>
            </a:pPr>
            <a:r>
              <a:rPr dirty="0" sz="3800" spc="-45">
                <a:latin typeface="Arial"/>
                <a:cs typeface="Arial"/>
              </a:rPr>
              <a:t>(</a:t>
            </a:r>
            <a:r>
              <a:rPr dirty="0" sz="3800" spc="-215">
                <a:latin typeface="Arial"/>
                <a:cs typeface="Arial"/>
              </a:rPr>
              <a:t>66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254">
                <a:latin typeface="Arial"/>
                <a:cs typeface="Arial"/>
              </a:rPr>
              <a:t>b</a:t>
            </a:r>
            <a:r>
              <a:rPr dirty="0" sz="3800" spc="-190">
                <a:latin typeface="Arial"/>
                <a:cs typeface="Arial"/>
              </a:rPr>
              <a:t>ytes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x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215">
                <a:latin typeface="Arial"/>
                <a:cs typeface="Arial"/>
              </a:rPr>
              <a:t>3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355">
                <a:latin typeface="Arial"/>
                <a:cs typeface="Arial"/>
              </a:rPr>
              <a:t>p</a:t>
            </a:r>
            <a:r>
              <a:rPr dirty="0" sz="3800" spc="-360">
                <a:latin typeface="Arial"/>
                <a:cs typeface="Arial"/>
              </a:rPr>
              <a:t>a</a:t>
            </a:r>
            <a:r>
              <a:rPr dirty="0" sz="3800" spc="-240">
                <a:latin typeface="Arial"/>
                <a:cs typeface="Arial"/>
              </a:rPr>
              <a:t>c</a:t>
            </a:r>
            <a:r>
              <a:rPr dirty="0" sz="3800" spc="-195">
                <a:latin typeface="Arial"/>
                <a:cs typeface="Arial"/>
              </a:rPr>
              <a:t>k</a:t>
            </a:r>
            <a:r>
              <a:rPr dirty="0" sz="3800" spc="-165">
                <a:latin typeface="Arial"/>
                <a:cs typeface="Arial"/>
              </a:rPr>
              <a:t>et</a:t>
            </a:r>
            <a:r>
              <a:rPr dirty="0" sz="3800" spc="-204">
                <a:latin typeface="Arial"/>
                <a:cs typeface="Arial"/>
              </a:rPr>
              <a:t>s</a:t>
            </a:r>
            <a:r>
              <a:rPr dirty="0" sz="3800" spc="-40">
                <a:latin typeface="Arial"/>
                <a:cs typeface="Arial"/>
              </a:rPr>
              <a:t>)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+	</a:t>
            </a:r>
            <a:r>
              <a:rPr dirty="0" sz="3800" spc="-215">
                <a:latin typeface="Arial"/>
                <a:cs typeface="Arial"/>
              </a:rPr>
              <a:t>250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254">
                <a:latin typeface="Arial"/>
                <a:cs typeface="Arial"/>
              </a:rPr>
              <a:t>b</a:t>
            </a:r>
            <a:r>
              <a:rPr dirty="0" sz="3800" spc="-190">
                <a:latin typeface="Arial"/>
                <a:cs typeface="Arial"/>
              </a:rPr>
              <a:t>ytes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=	</a:t>
            </a:r>
            <a:r>
              <a:rPr dirty="0" sz="3800" spc="-175">
                <a:latin typeface="Arial"/>
                <a:cs typeface="Arial"/>
              </a:rPr>
              <a:t>448  </a:t>
            </a:r>
            <a:r>
              <a:rPr dirty="0" sz="3800" spc="-204">
                <a:latin typeface="Arial"/>
                <a:cs typeface="Arial"/>
              </a:rPr>
              <a:t>bytes</a:t>
            </a:r>
            <a:endParaRPr sz="3800">
              <a:latin typeface="Arial"/>
              <a:cs typeface="Arial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622300" algn="l"/>
              </a:tabLst>
            </a:pPr>
            <a:r>
              <a:rPr dirty="0" sz="3800" spc="-300">
                <a:latin typeface="Arial"/>
                <a:cs typeface="Arial"/>
              </a:rPr>
              <a:t>Payload:</a:t>
            </a:r>
            <a:endParaRPr sz="3800">
              <a:latin typeface="Arial"/>
              <a:cs typeface="Arial"/>
            </a:endParaRPr>
          </a:p>
          <a:p>
            <a:pPr lvl="1" marL="10668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4338955" algn="l"/>
              </a:tabLst>
            </a:pPr>
            <a:r>
              <a:rPr dirty="0" sz="3800" spc="-215">
                <a:latin typeface="Arial"/>
                <a:cs typeface="Arial"/>
              </a:rPr>
              <a:t>2750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204">
                <a:latin typeface="Arial"/>
                <a:cs typeface="Arial"/>
              </a:rPr>
              <a:t>bytes</a:t>
            </a:r>
            <a:r>
              <a:rPr dirty="0" sz="3800" spc="10">
                <a:latin typeface="Arial"/>
                <a:cs typeface="Arial"/>
              </a:rPr>
              <a:t> </a:t>
            </a:r>
            <a:r>
              <a:rPr dirty="0" sz="3800" spc="-225">
                <a:latin typeface="Arial"/>
                <a:cs typeface="Arial"/>
              </a:rPr>
              <a:t>(size	</a:t>
            </a:r>
            <a:r>
              <a:rPr dirty="0" sz="3800" spc="-65">
                <a:latin typeface="Arial"/>
                <a:cs typeface="Arial"/>
              </a:rPr>
              <a:t>of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290">
                <a:latin typeface="Arial"/>
                <a:cs typeface="Arial"/>
              </a:rPr>
              <a:t>case.png)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355600"/>
            <a:ext cx="789559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2489200"/>
            <a:ext cx="9103995" cy="554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2300" algn="l"/>
              </a:tabLst>
            </a:pPr>
            <a:r>
              <a:rPr dirty="0" sz="3800" spc="-180">
                <a:latin typeface="Arial"/>
                <a:cs typeface="Arial"/>
              </a:rPr>
              <a:t>Overhead:</a:t>
            </a:r>
            <a:endParaRPr sz="3800">
              <a:latin typeface="Arial"/>
              <a:cs typeface="Arial"/>
            </a:endParaRPr>
          </a:p>
          <a:p>
            <a:pPr lvl="1" marL="1066800" marR="30480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66800" algn="l"/>
                <a:tab pos="5908040" algn="l"/>
                <a:tab pos="8341359" algn="l"/>
              </a:tabLst>
            </a:pPr>
            <a:r>
              <a:rPr dirty="0" sz="3800" spc="-45">
                <a:latin typeface="Arial"/>
                <a:cs typeface="Arial"/>
              </a:rPr>
              <a:t>(</a:t>
            </a:r>
            <a:r>
              <a:rPr dirty="0" sz="3800" spc="-215">
                <a:latin typeface="Arial"/>
                <a:cs typeface="Arial"/>
              </a:rPr>
              <a:t>66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254">
                <a:latin typeface="Arial"/>
                <a:cs typeface="Arial"/>
              </a:rPr>
              <a:t>b</a:t>
            </a:r>
            <a:r>
              <a:rPr dirty="0" sz="3800" spc="-190">
                <a:latin typeface="Arial"/>
                <a:cs typeface="Arial"/>
              </a:rPr>
              <a:t>ytes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x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215">
                <a:latin typeface="Arial"/>
                <a:cs typeface="Arial"/>
              </a:rPr>
              <a:t>3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355">
                <a:latin typeface="Arial"/>
                <a:cs typeface="Arial"/>
              </a:rPr>
              <a:t>p</a:t>
            </a:r>
            <a:r>
              <a:rPr dirty="0" sz="3800" spc="-360">
                <a:latin typeface="Arial"/>
                <a:cs typeface="Arial"/>
              </a:rPr>
              <a:t>a</a:t>
            </a:r>
            <a:r>
              <a:rPr dirty="0" sz="3800" spc="-240">
                <a:latin typeface="Arial"/>
                <a:cs typeface="Arial"/>
              </a:rPr>
              <a:t>c</a:t>
            </a:r>
            <a:r>
              <a:rPr dirty="0" sz="3800" spc="-195">
                <a:latin typeface="Arial"/>
                <a:cs typeface="Arial"/>
              </a:rPr>
              <a:t>k</a:t>
            </a:r>
            <a:r>
              <a:rPr dirty="0" sz="3800" spc="-165">
                <a:latin typeface="Arial"/>
                <a:cs typeface="Arial"/>
              </a:rPr>
              <a:t>et</a:t>
            </a:r>
            <a:r>
              <a:rPr dirty="0" sz="3800" spc="-204">
                <a:latin typeface="Arial"/>
                <a:cs typeface="Arial"/>
              </a:rPr>
              <a:t>s</a:t>
            </a:r>
            <a:r>
              <a:rPr dirty="0" sz="3800" spc="-40">
                <a:latin typeface="Arial"/>
                <a:cs typeface="Arial"/>
              </a:rPr>
              <a:t>)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+	</a:t>
            </a:r>
            <a:r>
              <a:rPr dirty="0" sz="3800" spc="-215">
                <a:latin typeface="Arial"/>
                <a:cs typeface="Arial"/>
              </a:rPr>
              <a:t>250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-254">
                <a:latin typeface="Arial"/>
                <a:cs typeface="Arial"/>
              </a:rPr>
              <a:t>b</a:t>
            </a:r>
            <a:r>
              <a:rPr dirty="0" sz="3800" spc="-190">
                <a:latin typeface="Arial"/>
                <a:cs typeface="Arial"/>
              </a:rPr>
              <a:t>ytes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=	</a:t>
            </a:r>
            <a:r>
              <a:rPr dirty="0" sz="3800" spc="-175">
                <a:latin typeface="Arial"/>
                <a:cs typeface="Arial"/>
              </a:rPr>
              <a:t>448  </a:t>
            </a:r>
            <a:r>
              <a:rPr dirty="0" sz="3800" spc="-204">
                <a:latin typeface="Arial"/>
                <a:cs typeface="Arial"/>
              </a:rPr>
              <a:t>bytes</a:t>
            </a:r>
            <a:endParaRPr sz="3800">
              <a:latin typeface="Arial"/>
              <a:cs typeface="Arial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622300" algn="l"/>
              </a:tabLst>
            </a:pPr>
            <a:r>
              <a:rPr dirty="0" sz="3800" spc="-300">
                <a:latin typeface="Arial"/>
                <a:cs typeface="Arial"/>
              </a:rPr>
              <a:t>Payload:</a:t>
            </a:r>
            <a:endParaRPr sz="3800">
              <a:latin typeface="Arial"/>
              <a:cs typeface="Arial"/>
            </a:endParaRPr>
          </a:p>
          <a:p>
            <a:pPr lvl="1" marL="10668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4338955" algn="l"/>
              </a:tabLst>
            </a:pPr>
            <a:r>
              <a:rPr dirty="0" sz="3800" spc="-215">
                <a:latin typeface="Arial"/>
                <a:cs typeface="Arial"/>
              </a:rPr>
              <a:t>2750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204">
                <a:latin typeface="Arial"/>
                <a:cs typeface="Arial"/>
              </a:rPr>
              <a:t>bytes</a:t>
            </a:r>
            <a:r>
              <a:rPr dirty="0" sz="3800" spc="10">
                <a:latin typeface="Arial"/>
                <a:cs typeface="Arial"/>
              </a:rPr>
              <a:t> </a:t>
            </a:r>
            <a:r>
              <a:rPr dirty="0" sz="3800" spc="-225">
                <a:latin typeface="Arial"/>
                <a:cs typeface="Arial"/>
              </a:rPr>
              <a:t>(size	</a:t>
            </a:r>
            <a:r>
              <a:rPr dirty="0" sz="3800" spc="-65">
                <a:latin typeface="Arial"/>
                <a:cs typeface="Arial"/>
              </a:rPr>
              <a:t>of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290">
                <a:latin typeface="Arial"/>
                <a:cs typeface="Arial"/>
              </a:rPr>
              <a:t>case.png)</a:t>
            </a:r>
            <a:endParaRPr sz="3800">
              <a:latin typeface="Arial"/>
              <a:cs typeface="Arial"/>
            </a:endParaRPr>
          </a:p>
          <a:p>
            <a:pPr marL="6223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622300" algn="l"/>
              </a:tabLst>
            </a:pPr>
            <a:r>
              <a:rPr dirty="0" sz="3800" spc="-110">
                <a:latin typeface="Arial"/>
                <a:cs typeface="Arial"/>
              </a:rPr>
              <a:t>Cost:</a:t>
            </a:r>
            <a:endParaRPr sz="3800">
              <a:latin typeface="Arial"/>
              <a:cs typeface="Arial"/>
            </a:endParaRPr>
          </a:p>
          <a:p>
            <a:pPr lvl="1" marL="10668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2193925" algn="l"/>
                <a:tab pos="3623945" algn="l"/>
                <a:tab pos="5295265" algn="l"/>
              </a:tabLst>
            </a:pPr>
            <a:r>
              <a:rPr dirty="0" sz="3800" spc="-215">
                <a:latin typeface="Arial"/>
                <a:cs typeface="Arial"/>
              </a:rPr>
              <a:t>448</a:t>
            </a:r>
            <a:r>
              <a:rPr dirty="0" sz="3800" spc="-5">
                <a:latin typeface="Arial"/>
                <a:cs typeface="Arial"/>
              </a:rPr>
              <a:t> </a:t>
            </a:r>
            <a:r>
              <a:rPr dirty="0" sz="3800" spc="10">
                <a:latin typeface="Arial"/>
                <a:cs typeface="Arial"/>
              </a:rPr>
              <a:t>/	</a:t>
            </a:r>
            <a:r>
              <a:rPr dirty="0" sz="3800" spc="-175">
                <a:latin typeface="Arial"/>
                <a:cs typeface="Arial"/>
              </a:rPr>
              <a:t>(448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+	</a:t>
            </a:r>
            <a:r>
              <a:rPr dirty="0" sz="3800" spc="-180">
                <a:latin typeface="Arial"/>
                <a:cs typeface="Arial"/>
              </a:rPr>
              <a:t>2750)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=	</a:t>
            </a:r>
            <a:r>
              <a:rPr dirty="0" sz="3800" spc="-315">
                <a:latin typeface="Arial"/>
                <a:cs typeface="Arial"/>
              </a:rPr>
              <a:t>~14%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355600"/>
            <a:ext cx="789559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6122" y="1859591"/>
            <a:ext cx="4391660" cy="7493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455"/>
              </a:spcBef>
            </a:pP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18600" y="14097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25600" y="1587500"/>
            <a:ext cx="2399030" cy="23114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2700" marR="5080" indent="53975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5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3679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Overhead </a:t>
            </a:r>
            <a:r>
              <a:rPr dirty="0" spc="-955"/>
              <a:t>/ </a:t>
            </a:r>
            <a:r>
              <a:rPr dirty="0" spc="225"/>
              <a:t>Data</a:t>
            </a:r>
            <a:r>
              <a:rPr dirty="0" spc="204"/>
              <a:t> </a:t>
            </a:r>
            <a:r>
              <a:rPr dirty="0" spc="195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229">
                <a:latin typeface="Arial"/>
                <a:cs typeface="Arial"/>
              </a:rPr>
              <a:t>process,  </a:t>
            </a:r>
            <a:r>
              <a:rPr dirty="0" sz="4000" spc="-295">
                <a:latin typeface="Arial"/>
                <a:cs typeface="Arial"/>
              </a:rPr>
              <a:t>e.g.,</a:t>
            </a:r>
            <a:r>
              <a:rPr dirty="0" sz="4000" spc="-880">
                <a:latin typeface="Arial"/>
                <a:cs typeface="Arial"/>
              </a:rPr>
              <a:t> </a:t>
            </a:r>
            <a:r>
              <a:rPr dirty="0" sz="4000" spc="-254">
                <a:latin typeface="Arial"/>
                <a:cs typeface="Arial"/>
              </a:rPr>
              <a:t>Apache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1009" y="3263900"/>
            <a:ext cx="20974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4000" spc="-170">
                <a:latin typeface="Arial"/>
                <a:cs typeface="Arial"/>
              </a:rPr>
              <a:t>socket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5766" y="4123690"/>
            <a:ext cx="3488054" cy="4312285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93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560397" y="1331975"/>
            <a:ext cx="6768465" cy="12084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710"/>
              </a:spcBef>
              <a:tabLst>
                <a:tab pos="3570604" algn="l"/>
              </a:tabLst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	</a:t>
            </a: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5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019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Al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 spc="-280">
                <a:latin typeface="Arial"/>
                <a:cs typeface="Arial"/>
              </a:rPr>
              <a:t>m</a:t>
            </a:r>
            <a:r>
              <a:rPr dirty="0" sz="2400" spc="-190">
                <a:latin typeface="Arial"/>
                <a:cs typeface="Arial"/>
              </a:rPr>
              <a:t>a</a:t>
            </a:r>
            <a:r>
              <a:rPr dirty="0" sz="2400" spc="-135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2018-10-08T21:46:42Z</dcterms:created>
  <dcterms:modified xsi:type="dcterms:W3CDTF">2018-10-08T21:46:42Z</dcterms:modified>
</cp:coreProperties>
</file>