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11200"/>
            <a:ext cx="112776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1870" y="355600"/>
            <a:ext cx="594105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6700" y="4826000"/>
            <a:ext cx="7889875" cy="315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4269" y="9323796"/>
            <a:ext cx="155194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artment/home.inde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artment/home.inde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someDepartment/home.index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someDepartment/home.index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someDepartment/home.index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someDepartment/home.index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ite.com/animalsearch?monkeys&amp;amp;banan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r.org/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r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r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r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9800" y="7899400"/>
            <a:ext cx="616077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59"/>
              </a:spcBef>
            </a:pP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“I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get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off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on </a:t>
            </a:r>
            <a:r>
              <a:rPr sz="2400" i="1" spc="-20" dirty="0">
                <a:solidFill>
                  <a:srgbClr val="011993"/>
                </a:solidFill>
                <a:latin typeface="Calibri"/>
                <a:cs typeface="Calibri"/>
              </a:rPr>
              <a:t>’57 </a:t>
            </a: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Chevys, </a:t>
            </a: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I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get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off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on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screamin’ guitars,  </a:t>
            </a: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I</a:t>
            </a:r>
            <a:r>
              <a:rPr sz="2400" i="1" spc="114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like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the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95" dirty="0">
                <a:solidFill>
                  <a:srgbClr val="011993"/>
                </a:solidFill>
                <a:latin typeface="Calibri"/>
                <a:cs typeface="Calibri"/>
              </a:rPr>
              <a:t>way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it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gets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me,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every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time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it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hits</a:t>
            </a:r>
            <a:r>
              <a:rPr sz="2400" i="1" spc="12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me</a:t>
            </a:r>
            <a:r>
              <a:rPr sz="2400" i="1" spc="114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355" dirty="0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ts val="4210"/>
              </a:lnSpc>
              <a:spcBef>
                <a:spcPts val="100"/>
              </a:spcBef>
            </a:pPr>
            <a:r>
              <a:rPr sz="3600" spc="-130" dirty="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sz="3600" spc="-39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marL="11430" algn="ctr">
              <a:lnSpc>
                <a:spcPts val="4210"/>
              </a:lnSpc>
            </a:pPr>
            <a:r>
              <a:rPr sz="3600" i="1" spc="-85" dirty="0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sz="3600" i="1" spc="-385" dirty="0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sz="3600" i="1" spc="-30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3600" i="1" spc="5" dirty="0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sz="3600" spc="-505" dirty="0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sz="3600" spc="-70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sz="3600" spc="-254" dirty="0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sz="3600" spc="-2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204" dirty="0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0" y="850900"/>
            <a:ext cx="532003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52600" marR="5080" indent="-1739900">
              <a:lnSpc>
                <a:spcPts val="6400"/>
              </a:lnSpc>
              <a:spcBef>
                <a:spcPts val="380"/>
              </a:spcBef>
            </a:pPr>
            <a:r>
              <a:rPr sz="5400" spc="-150" dirty="0">
                <a:solidFill>
                  <a:srgbClr val="011993"/>
                </a:solidFill>
              </a:rPr>
              <a:t>Application </a:t>
            </a:r>
            <a:r>
              <a:rPr sz="5400" spc="-190" dirty="0">
                <a:solidFill>
                  <a:srgbClr val="011993"/>
                </a:solidFill>
              </a:rPr>
              <a:t>Layer  </a:t>
            </a:r>
            <a:r>
              <a:rPr sz="5400" spc="-125" dirty="0">
                <a:solidFill>
                  <a:srgbClr val="011993"/>
                </a:solidFill>
              </a:rPr>
              <a:t>Part</a:t>
            </a:r>
            <a:r>
              <a:rPr sz="5400" spc="-140" dirty="0">
                <a:solidFill>
                  <a:srgbClr val="011993"/>
                </a:solidFill>
              </a:rPr>
              <a:t> </a:t>
            </a:r>
            <a:r>
              <a:rPr sz="5400" spc="-315" dirty="0">
                <a:solidFill>
                  <a:srgbClr val="011993"/>
                </a:solidFill>
              </a:rPr>
              <a:t>3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b="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930400"/>
            <a:ext cx="67659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527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Client-server	architectural</a:t>
            </a:r>
            <a:r>
              <a:rPr sz="3400" spc="-5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model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1699260"/>
            <a:ext cx="676592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  <a:tabLst>
                <a:tab pos="279527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Client-server	architectural</a:t>
            </a:r>
            <a:r>
              <a:rPr sz="3400" spc="-6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model  Uses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TCP: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b="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99260"/>
            <a:ext cx="1094168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4132579">
              <a:lnSpc>
                <a:spcPct val="144600"/>
              </a:lnSpc>
              <a:spcBef>
                <a:spcPts val="100"/>
              </a:spcBef>
              <a:tabLst>
                <a:tab pos="28435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Client-server	architectural</a:t>
            </a:r>
            <a:r>
              <a:rPr sz="3400" spc="-6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model  Uses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TCP: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1080"/>
              </a:spcBef>
              <a:tabLst>
                <a:tab pos="10187305" algn="l"/>
              </a:tabLst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150" spc="-367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c</a:t>
            </a:r>
            <a:r>
              <a:rPr sz="2800" spc="-5" dirty="0">
                <a:latin typeface="Comic Sans MS"/>
                <a:cs typeface="Comic Sans MS"/>
              </a:rPr>
              <a:t>l</a:t>
            </a:r>
            <a:r>
              <a:rPr sz="2800" dirty="0">
                <a:latin typeface="Comic Sans MS"/>
                <a:cs typeface="Comic Sans MS"/>
              </a:rPr>
              <a:t>ie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t i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iti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C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</a:t>
            </a:r>
            <a:r>
              <a:rPr sz="2800" spc="-5" dirty="0">
                <a:latin typeface="Comic Sans MS"/>
                <a:cs typeface="Comic Sans MS"/>
              </a:rPr>
              <a:t>nn</a:t>
            </a:r>
            <a:r>
              <a:rPr sz="2800" dirty="0">
                <a:latin typeface="Comic Sans MS"/>
                <a:cs typeface="Comic Sans MS"/>
              </a:rPr>
              <a:t>ection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(cre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soc</a:t>
            </a:r>
            <a:r>
              <a:rPr sz="2800" spc="-5" dirty="0">
                <a:latin typeface="Comic Sans MS"/>
                <a:cs typeface="Comic Sans MS"/>
              </a:rPr>
              <a:t>ke</a:t>
            </a:r>
            <a:r>
              <a:rPr sz="2800" dirty="0">
                <a:latin typeface="Comic Sans MS"/>
                <a:cs typeface="Comic Sans MS"/>
              </a:rPr>
              <a:t>t)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 ser</a:t>
            </a: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800" dirty="0">
                <a:latin typeface="Comic Sans MS"/>
                <a:cs typeface="Comic Sans MS"/>
              </a:rPr>
              <a:t>er,	port  80</a:t>
            </a:r>
            <a:endParaRPr sz="2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4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recall </a:t>
            </a:r>
            <a:r>
              <a:rPr sz="2800" dirty="0">
                <a:latin typeface="Courier New"/>
                <a:cs typeface="Courier New"/>
              </a:rPr>
              <a:t>socket()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Comic Sans MS"/>
                <a:cs typeface="Comic Sans MS"/>
              </a:rPr>
              <a:t>and </a:t>
            </a:r>
            <a:r>
              <a:rPr sz="2800" dirty="0">
                <a:latin typeface="Courier New"/>
                <a:cs typeface="Courier New"/>
              </a:rPr>
              <a:t>connect()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b="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99260"/>
            <a:ext cx="10941685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4132579">
              <a:lnSpc>
                <a:spcPct val="144600"/>
              </a:lnSpc>
              <a:spcBef>
                <a:spcPts val="100"/>
              </a:spcBef>
              <a:tabLst>
                <a:tab pos="28435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Client-server	architectural</a:t>
            </a:r>
            <a:r>
              <a:rPr sz="3400" spc="-6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model  Uses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TCP: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0187305" algn="l"/>
              </a:tabLst>
            </a:pPr>
            <a:r>
              <a:rPr sz="2800" dirty="0">
                <a:latin typeface="Comic Sans MS"/>
                <a:cs typeface="Comic Sans MS"/>
              </a:rPr>
              <a:t>c</a:t>
            </a:r>
            <a:r>
              <a:rPr sz="2800" spc="-5" dirty="0">
                <a:latin typeface="Comic Sans MS"/>
                <a:cs typeface="Comic Sans MS"/>
              </a:rPr>
              <a:t>l</a:t>
            </a:r>
            <a:r>
              <a:rPr sz="2800" dirty="0">
                <a:latin typeface="Comic Sans MS"/>
                <a:cs typeface="Comic Sans MS"/>
              </a:rPr>
              <a:t>ie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t i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iti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C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</a:t>
            </a:r>
            <a:r>
              <a:rPr sz="2800" spc="-5" dirty="0">
                <a:latin typeface="Comic Sans MS"/>
                <a:cs typeface="Comic Sans MS"/>
              </a:rPr>
              <a:t>nn</a:t>
            </a:r>
            <a:r>
              <a:rPr sz="2800" dirty="0">
                <a:latin typeface="Comic Sans MS"/>
                <a:cs typeface="Comic Sans MS"/>
              </a:rPr>
              <a:t>ection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(cre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soc</a:t>
            </a:r>
            <a:r>
              <a:rPr sz="2800" spc="-5" dirty="0">
                <a:latin typeface="Comic Sans MS"/>
                <a:cs typeface="Comic Sans MS"/>
              </a:rPr>
              <a:t>ke</a:t>
            </a:r>
            <a:r>
              <a:rPr sz="2800" dirty="0">
                <a:latin typeface="Comic Sans MS"/>
                <a:cs typeface="Comic Sans MS"/>
              </a:rPr>
              <a:t>t)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 ser</a:t>
            </a: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800" dirty="0">
                <a:latin typeface="Comic Sans MS"/>
                <a:cs typeface="Comic Sans MS"/>
              </a:rPr>
              <a:t>er,	port  80</a:t>
            </a:r>
            <a:endParaRPr sz="2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4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recall </a:t>
            </a:r>
            <a:r>
              <a:rPr sz="2800" dirty="0">
                <a:latin typeface="Courier New"/>
                <a:cs typeface="Courier New"/>
              </a:rPr>
              <a:t>socket()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Comic Sans MS"/>
                <a:cs typeface="Comic Sans MS"/>
              </a:rPr>
              <a:t>and </a:t>
            </a:r>
            <a:r>
              <a:rPr sz="2800" dirty="0">
                <a:latin typeface="Courier New"/>
                <a:cs typeface="Courier New"/>
              </a:rPr>
              <a:t>connect()</a:t>
            </a:r>
            <a:endParaRPr sz="28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7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 </a:t>
            </a:r>
            <a:r>
              <a:rPr sz="2800" dirty="0">
                <a:latin typeface="Comic Sans MS"/>
                <a:cs typeface="Comic Sans MS"/>
              </a:rPr>
              <a:t>accepts TCP </a:t>
            </a:r>
            <a:r>
              <a:rPr sz="2800" spc="-5" dirty="0">
                <a:latin typeface="Comic Sans MS"/>
                <a:cs typeface="Comic Sans MS"/>
              </a:rPr>
              <a:t>connection </a:t>
            </a:r>
            <a:r>
              <a:rPr sz="2800" dirty="0">
                <a:latin typeface="Comic Sans MS"/>
                <a:cs typeface="Comic Sans MS"/>
              </a:rPr>
              <a:t>from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b="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99260"/>
            <a:ext cx="11132820" cy="506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4323080">
              <a:lnSpc>
                <a:spcPct val="144600"/>
              </a:lnSpc>
              <a:spcBef>
                <a:spcPts val="100"/>
              </a:spcBef>
              <a:tabLst>
                <a:tab pos="28435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Client-server	architectural</a:t>
            </a:r>
            <a:r>
              <a:rPr sz="3400" spc="-6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model  Uses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TCP:</a:t>
            </a:r>
            <a:endParaRPr sz="3400">
              <a:latin typeface="Comic Sans MS"/>
              <a:cs typeface="Comic Sans MS"/>
            </a:endParaRPr>
          </a:p>
          <a:p>
            <a:pPr marL="377825" marR="220979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0187305" algn="l"/>
              </a:tabLst>
            </a:pPr>
            <a:r>
              <a:rPr sz="2800" dirty="0">
                <a:latin typeface="Comic Sans MS"/>
                <a:cs typeface="Comic Sans MS"/>
              </a:rPr>
              <a:t>c</a:t>
            </a:r>
            <a:r>
              <a:rPr sz="2800" spc="-5" dirty="0">
                <a:latin typeface="Comic Sans MS"/>
                <a:cs typeface="Comic Sans MS"/>
              </a:rPr>
              <a:t>l</a:t>
            </a:r>
            <a:r>
              <a:rPr sz="2800" dirty="0">
                <a:latin typeface="Comic Sans MS"/>
                <a:cs typeface="Comic Sans MS"/>
              </a:rPr>
              <a:t>ie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t i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iti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C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</a:t>
            </a:r>
            <a:r>
              <a:rPr sz="2800" spc="-5" dirty="0">
                <a:latin typeface="Comic Sans MS"/>
                <a:cs typeface="Comic Sans MS"/>
              </a:rPr>
              <a:t>nn</a:t>
            </a:r>
            <a:r>
              <a:rPr sz="2800" dirty="0">
                <a:latin typeface="Comic Sans MS"/>
                <a:cs typeface="Comic Sans MS"/>
              </a:rPr>
              <a:t>ection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(cre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soc</a:t>
            </a:r>
            <a:r>
              <a:rPr sz="2800" spc="-5" dirty="0">
                <a:latin typeface="Comic Sans MS"/>
                <a:cs typeface="Comic Sans MS"/>
              </a:rPr>
              <a:t>ke</a:t>
            </a:r>
            <a:r>
              <a:rPr sz="2800" dirty="0">
                <a:latin typeface="Comic Sans MS"/>
                <a:cs typeface="Comic Sans MS"/>
              </a:rPr>
              <a:t>t)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 ser</a:t>
            </a: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800" dirty="0">
                <a:latin typeface="Comic Sans MS"/>
                <a:cs typeface="Comic Sans MS"/>
              </a:rPr>
              <a:t>er,	port  80</a:t>
            </a:r>
            <a:endParaRPr sz="2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4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recall </a:t>
            </a:r>
            <a:r>
              <a:rPr sz="2800" dirty="0">
                <a:latin typeface="Courier New"/>
                <a:cs typeface="Courier New"/>
              </a:rPr>
              <a:t>socket()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Comic Sans MS"/>
                <a:cs typeface="Comic Sans MS"/>
              </a:rPr>
              <a:t>and </a:t>
            </a:r>
            <a:r>
              <a:rPr sz="2800" dirty="0">
                <a:latin typeface="Courier New"/>
                <a:cs typeface="Courier New"/>
              </a:rPr>
              <a:t>connect()</a:t>
            </a:r>
            <a:endParaRPr sz="28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7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 </a:t>
            </a:r>
            <a:r>
              <a:rPr sz="2800" dirty="0">
                <a:latin typeface="Comic Sans MS"/>
                <a:cs typeface="Comic Sans MS"/>
              </a:rPr>
              <a:t>accepts TCP </a:t>
            </a:r>
            <a:r>
              <a:rPr sz="2800" spc="-5" dirty="0">
                <a:latin typeface="Comic Sans MS"/>
                <a:cs typeface="Comic Sans MS"/>
              </a:rPr>
              <a:t>connection </a:t>
            </a:r>
            <a:r>
              <a:rPr sz="2800" dirty="0">
                <a:latin typeface="Comic Sans MS"/>
                <a:cs typeface="Comic Sans MS"/>
              </a:rPr>
              <a:t>from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HTTP messages </a:t>
            </a:r>
            <a:r>
              <a:rPr sz="2800" spc="-5" dirty="0">
                <a:latin typeface="Comic Sans MS"/>
                <a:cs typeface="Comic Sans MS"/>
              </a:rPr>
              <a:t>(application-layer </a:t>
            </a:r>
            <a:r>
              <a:rPr sz="2800" dirty="0">
                <a:latin typeface="Comic Sans MS"/>
                <a:cs typeface="Comic Sans MS"/>
              </a:rPr>
              <a:t>protocol messages) </a:t>
            </a:r>
            <a:r>
              <a:rPr sz="2800" spc="-5" dirty="0">
                <a:latin typeface="Comic Sans MS"/>
                <a:cs typeface="Comic Sans MS"/>
              </a:rPr>
              <a:t>exchanged  between browser (HTTP client) and Web server (HTTP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9230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3030" algn="l"/>
              </a:tabLst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600" b="0" spc="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overview	(continued)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897620" cy="0"/>
          </a:xfrm>
          <a:custGeom>
            <a:avLst/>
            <a:gdLst/>
            <a:ahLst/>
            <a:cxnLst/>
            <a:rect l="l" t="t" r="r" b="b"/>
            <a:pathLst>
              <a:path w="8897620">
                <a:moveTo>
                  <a:pt x="0" y="0"/>
                </a:moveTo>
                <a:lnTo>
                  <a:pt x="889729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99260"/>
            <a:ext cx="11132820" cy="569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4323080">
              <a:lnSpc>
                <a:spcPct val="144600"/>
              </a:lnSpc>
              <a:spcBef>
                <a:spcPts val="100"/>
              </a:spcBef>
              <a:tabLst>
                <a:tab pos="284353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Client-server	architectural</a:t>
            </a:r>
            <a:r>
              <a:rPr sz="3400" spc="-6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model  Uses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TCP:</a:t>
            </a:r>
            <a:endParaRPr sz="3400">
              <a:latin typeface="Comic Sans MS"/>
              <a:cs typeface="Comic Sans MS"/>
            </a:endParaRPr>
          </a:p>
          <a:p>
            <a:pPr marL="377825" marR="220979" indent="-340360">
              <a:lnSpc>
                <a:spcPct val="1161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0187305" algn="l"/>
              </a:tabLst>
            </a:pPr>
            <a:r>
              <a:rPr sz="2800" dirty="0">
                <a:latin typeface="Comic Sans MS"/>
                <a:cs typeface="Comic Sans MS"/>
              </a:rPr>
              <a:t>c</a:t>
            </a:r>
            <a:r>
              <a:rPr sz="2800" spc="-5" dirty="0">
                <a:latin typeface="Comic Sans MS"/>
                <a:cs typeface="Comic Sans MS"/>
              </a:rPr>
              <a:t>l</a:t>
            </a:r>
            <a:r>
              <a:rPr sz="2800" dirty="0">
                <a:latin typeface="Comic Sans MS"/>
                <a:cs typeface="Comic Sans MS"/>
              </a:rPr>
              <a:t>ie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t i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iti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5" dirty="0">
                <a:latin typeface="Comic Sans MS"/>
                <a:cs typeface="Comic Sans MS"/>
              </a:rPr>
              <a:t>C</a:t>
            </a:r>
            <a:r>
              <a:rPr sz="2800" dirty="0">
                <a:latin typeface="Comic Sans MS"/>
                <a:cs typeface="Comic Sans MS"/>
              </a:rPr>
              <a:t>P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</a:t>
            </a:r>
            <a:r>
              <a:rPr sz="2800" spc="-5" dirty="0">
                <a:latin typeface="Comic Sans MS"/>
                <a:cs typeface="Comic Sans MS"/>
              </a:rPr>
              <a:t>nn</a:t>
            </a:r>
            <a:r>
              <a:rPr sz="2800" dirty="0">
                <a:latin typeface="Comic Sans MS"/>
                <a:cs typeface="Comic Sans MS"/>
              </a:rPr>
              <a:t>ection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(cre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800" dirty="0">
                <a:latin typeface="Comic Sans MS"/>
                <a:cs typeface="Comic Sans MS"/>
              </a:rPr>
              <a:t>tes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soc</a:t>
            </a:r>
            <a:r>
              <a:rPr sz="2800" spc="-5" dirty="0">
                <a:latin typeface="Comic Sans MS"/>
                <a:cs typeface="Comic Sans MS"/>
              </a:rPr>
              <a:t>ke</a:t>
            </a:r>
            <a:r>
              <a:rPr sz="2800" dirty="0">
                <a:latin typeface="Comic Sans MS"/>
                <a:cs typeface="Comic Sans MS"/>
              </a:rPr>
              <a:t>t)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 ser</a:t>
            </a: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800" dirty="0">
                <a:latin typeface="Comic Sans MS"/>
                <a:cs typeface="Comic Sans MS"/>
              </a:rPr>
              <a:t>er,	port  80</a:t>
            </a:r>
            <a:endParaRPr sz="2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4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recall </a:t>
            </a:r>
            <a:r>
              <a:rPr sz="2800" dirty="0">
                <a:latin typeface="Courier New"/>
                <a:cs typeface="Courier New"/>
              </a:rPr>
              <a:t>socket()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Comic Sans MS"/>
                <a:cs typeface="Comic Sans MS"/>
              </a:rPr>
              <a:t>and </a:t>
            </a:r>
            <a:r>
              <a:rPr sz="2800" dirty="0">
                <a:latin typeface="Courier New"/>
                <a:cs typeface="Courier New"/>
              </a:rPr>
              <a:t>connect()</a:t>
            </a:r>
            <a:endParaRPr sz="2800">
              <a:latin typeface="Courier New"/>
              <a:cs typeface="Courier New"/>
            </a:endParaRPr>
          </a:p>
          <a:p>
            <a:pPr marL="378460" indent="-340360">
              <a:lnSpc>
                <a:spcPct val="100000"/>
              </a:lnSpc>
              <a:spcBef>
                <a:spcPts val="17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spc="-5" dirty="0">
                <a:latin typeface="Comic Sans MS"/>
                <a:cs typeface="Comic Sans MS"/>
              </a:rPr>
              <a:t>server </a:t>
            </a:r>
            <a:r>
              <a:rPr sz="2800" dirty="0">
                <a:latin typeface="Comic Sans MS"/>
                <a:cs typeface="Comic Sans MS"/>
              </a:rPr>
              <a:t>accepts TCP </a:t>
            </a:r>
            <a:r>
              <a:rPr sz="2800" spc="-5" dirty="0">
                <a:latin typeface="Comic Sans MS"/>
                <a:cs typeface="Comic Sans MS"/>
              </a:rPr>
              <a:t>connection </a:t>
            </a:r>
            <a:r>
              <a:rPr sz="2800" dirty="0">
                <a:latin typeface="Comic Sans MS"/>
                <a:cs typeface="Comic Sans MS"/>
              </a:rPr>
              <a:t>from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6100"/>
              </a:lnSpc>
              <a:spcBef>
                <a:spcPts val="10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HTTP messages </a:t>
            </a:r>
            <a:r>
              <a:rPr sz="2800" spc="-5" dirty="0">
                <a:latin typeface="Comic Sans MS"/>
                <a:cs typeface="Comic Sans MS"/>
              </a:rPr>
              <a:t>(application-layer </a:t>
            </a:r>
            <a:r>
              <a:rPr sz="2800" dirty="0">
                <a:latin typeface="Comic Sans MS"/>
                <a:cs typeface="Comic Sans MS"/>
              </a:rPr>
              <a:t>protocol messages) </a:t>
            </a:r>
            <a:r>
              <a:rPr sz="2800" spc="-5" dirty="0">
                <a:latin typeface="Comic Sans MS"/>
                <a:cs typeface="Comic Sans MS"/>
              </a:rPr>
              <a:t>exchanged  between browser (HTTP client) and Web server (HTTP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server)</a:t>
            </a:r>
            <a:endParaRPr sz="28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connection </a:t>
            </a:r>
            <a:r>
              <a:rPr sz="2800" dirty="0">
                <a:latin typeface="Comic Sans MS"/>
                <a:cs typeface="Comic Sans MS"/>
              </a:rPr>
              <a:t>closed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4627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overview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00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3549" y="1623060"/>
            <a:ext cx="5110480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1043305" indent="-4826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HTTP: hypertext  transfer</a:t>
            </a:r>
            <a:r>
              <a:rPr sz="3400" spc="-8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400">
              <a:latin typeface="Comic Sans MS"/>
              <a:cs typeface="Comic Sans MS"/>
            </a:endParaRPr>
          </a:p>
          <a:p>
            <a:pPr marL="384810" marR="897255" indent="-347345">
              <a:lnSpc>
                <a:spcPct val="116100"/>
              </a:lnSpc>
              <a:spcBef>
                <a:spcPts val="11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5445" algn="l"/>
              </a:tabLst>
            </a:pPr>
            <a:r>
              <a:rPr sz="2800" dirty="0">
                <a:latin typeface="Comic Sans MS"/>
                <a:cs typeface="Comic Sans MS"/>
              </a:rPr>
              <a:t>Web’s </a:t>
            </a:r>
            <a:r>
              <a:rPr sz="2800" spc="-5" dirty="0">
                <a:latin typeface="Comic Sans MS"/>
                <a:cs typeface="Comic Sans MS"/>
              </a:rPr>
              <a:t>application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  protocol</a:t>
            </a:r>
            <a:endParaRPr sz="2800">
              <a:latin typeface="Comic Sans MS"/>
              <a:cs typeface="Comic Sans MS"/>
            </a:endParaRPr>
          </a:p>
          <a:p>
            <a:pPr marL="384810" indent="-34734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5445" algn="l"/>
              </a:tabLst>
            </a:pPr>
            <a:r>
              <a:rPr sz="2800" spc="-5" dirty="0">
                <a:latin typeface="Comic Sans MS"/>
                <a:cs typeface="Comic Sans MS"/>
              </a:rPr>
              <a:t>client/server model</a:t>
            </a:r>
            <a:endParaRPr sz="2800">
              <a:latin typeface="Comic Sans MS"/>
              <a:cs typeface="Comic Sans MS"/>
            </a:endParaRPr>
          </a:p>
          <a:p>
            <a:pPr marL="778510" marR="485775" lvl="1" indent="-28384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79145" algn="l"/>
              </a:tabLst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client: </a:t>
            </a:r>
            <a:r>
              <a:rPr sz="2800" spc="-5" dirty="0">
                <a:latin typeface="Comic Sans MS"/>
                <a:cs typeface="Comic Sans MS"/>
              </a:rPr>
              <a:t>browser that  requests, receives,  “displays” </a:t>
            </a:r>
            <a:r>
              <a:rPr sz="2800" dirty="0">
                <a:latin typeface="Comic Sans MS"/>
                <a:cs typeface="Comic Sans MS"/>
              </a:rPr>
              <a:t>Web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objects</a:t>
            </a:r>
            <a:endParaRPr sz="2800">
              <a:latin typeface="Comic Sans MS"/>
              <a:cs typeface="Comic Sans MS"/>
            </a:endParaRPr>
          </a:p>
          <a:p>
            <a:pPr marL="778510" marR="30480" lvl="1" indent="-28384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79145" algn="l"/>
              </a:tabLst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server: </a:t>
            </a:r>
            <a:r>
              <a:rPr sz="2800" dirty="0">
                <a:latin typeface="Comic Sans MS"/>
                <a:cs typeface="Comic Sans MS"/>
              </a:rPr>
              <a:t>Web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sends  objects </a:t>
            </a: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dirty="0">
                <a:latin typeface="Comic Sans MS"/>
                <a:cs typeface="Comic Sans MS"/>
              </a:rPr>
              <a:t>response </a:t>
            </a:r>
            <a:r>
              <a:rPr sz="2800" spc="-5" dirty="0">
                <a:latin typeface="Comic Sans MS"/>
                <a:cs typeface="Comic Sans MS"/>
              </a:rPr>
              <a:t>to  requests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7700" y="2649120"/>
            <a:ext cx="1062544" cy="84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59600" y="3510279"/>
            <a:ext cx="13677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16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PC</a:t>
            </a:r>
            <a:r>
              <a:rPr sz="2200" spc="-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running  Explorer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37400" y="6484520"/>
            <a:ext cx="1050043" cy="84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33100" y="5466079"/>
            <a:ext cx="16719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0" algn="ctr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Server  running  Apache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  server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50507" y="5048148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717972" y="0"/>
                </a:moveTo>
                <a:lnTo>
                  <a:pt x="276585" y="0"/>
                </a:lnTo>
                <a:lnTo>
                  <a:pt x="0" y="352456"/>
                </a:lnTo>
                <a:lnTo>
                  <a:pt x="441387" y="352456"/>
                </a:lnTo>
                <a:lnTo>
                  <a:pt x="717972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14279" y="3886532"/>
            <a:ext cx="330835" cy="1171575"/>
          </a:xfrm>
          <a:custGeom>
            <a:avLst/>
            <a:gdLst/>
            <a:ahLst/>
            <a:cxnLst/>
            <a:rect l="l" t="t" r="r" b="b"/>
            <a:pathLst>
              <a:path w="330834" h="1171575">
                <a:moveTo>
                  <a:pt x="0" y="0"/>
                </a:moveTo>
                <a:lnTo>
                  <a:pt x="330267" y="0"/>
                </a:lnTo>
                <a:lnTo>
                  <a:pt x="330267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5293" y="4219131"/>
            <a:ext cx="455295" cy="1171575"/>
          </a:xfrm>
          <a:custGeom>
            <a:avLst/>
            <a:gdLst/>
            <a:ahLst/>
            <a:cxnLst/>
            <a:rect l="l" t="t" r="r" b="b"/>
            <a:pathLst>
              <a:path w="455295" h="1171575">
                <a:moveTo>
                  <a:pt x="0" y="0"/>
                </a:moveTo>
                <a:lnTo>
                  <a:pt x="454715" y="0"/>
                </a:lnTo>
                <a:lnTo>
                  <a:pt x="454715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55293" y="4219131"/>
            <a:ext cx="455295" cy="1171575"/>
          </a:xfrm>
          <a:custGeom>
            <a:avLst/>
            <a:gdLst/>
            <a:ahLst/>
            <a:cxnLst/>
            <a:rect l="l" t="t" r="r" b="b"/>
            <a:pathLst>
              <a:path w="455295" h="1171575">
                <a:moveTo>
                  <a:pt x="0" y="0"/>
                </a:moveTo>
                <a:lnTo>
                  <a:pt x="454716" y="0"/>
                </a:lnTo>
                <a:lnTo>
                  <a:pt x="454716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50507" y="3876603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717972" y="0"/>
                </a:moveTo>
                <a:lnTo>
                  <a:pt x="276585" y="0"/>
                </a:lnTo>
                <a:lnTo>
                  <a:pt x="0" y="352456"/>
                </a:lnTo>
                <a:lnTo>
                  <a:pt x="441387" y="352456"/>
                </a:lnTo>
                <a:lnTo>
                  <a:pt x="717972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0507" y="3876603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276585" y="0"/>
                </a:moveTo>
                <a:lnTo>
                  <a:pt x="0" y="352456"/>
                </a:lnTo>
                <a:lnTo>
                  <a:pt x="441387" y="352456"/>
                </a:lnTo>
                <a:lnTo>
                  <a:pt x="717973" y="0"/>
                </a:lnTo>
                <a:lnTo>
                  <a:pt x="27658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62130" y="3898887"/>
            <a:ext cx="15240" cy="1146810"/>
          </a:xfrm>
          <a:custGeom>
            <a:avLst/>
            <a:gdLst/>
            <a:ahLst/>
            <a:cxnLst/>
            <a:rect l="l" t="t" r="r" b="b"/>
            <a:pathLst>
              <a:path w="15240" h="1146810">
                <a:moveTo>
                  <a:pt x="12699" y="0"/>
                </a:moveTo>
                <a:lnTo>
                  <a:pt x="14957" y="1146723"/>
                </a:lnTo>
                <a:lnTo>
                  <a:pt x="2257" y="1146748"/>
                </a:lnTo>
                <a:lnTo>
                  <a:pt x="0" y="2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4940" y="5044323"/>
            <a:ext cx="268605" cy="350520"/>
          </a:xfrm>
          <a:custGeom>
            <a:avLst/>
            <a:gdLst/>
            <a:ahLst/>
            <a:cxnLst/>
            <a:rect l="l" t="t" r="r" b="b"/>
            <a:pathLst>
              <a:path w="268604" h="350520">
                <a:moveTo>
                  <a:pt x="268608" y="7649"/>
                </a:moveTo>
                <a:lnTo>
                  <a:pt x="10137" y="350177"/>
                </a:lnTo>
                <a:lnTo>
                  <a:pt x="0" y="342527"/>
                </a:lnTo>
                <a:lnTo>
                  <a:pt x="258470" y="0"/>
                </a:lnTo>
                <a:lnTo>
                  <a:pt x="268608" y="7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12730" y="4373021"/>
            <a:ext cx="301625" cy="675640"/>
          </a:xfrm>
          <a:custGeom>
            <a:avLst/>
            <a:gdLst/>
            <a:ahLst/>
            <a:cxnLst/>
            <a:rect l="l" t="t" r="r" b="b"/>
            <a:pathLst>
              <a:path w="301625" h="675639">
                <a:moveTo>
                  <a:pt x="0" y="0"/>
                </a:moveTo>
                <a:lnTo>
                  <a:pt x="301548" y="0"/>
                </a:lnTo>
                <a:lnTo>
                  <a:pt x="301548" y="675126"/>
                </a:lnTo>
                <a:lnTo>
                  <a:pt x="0" y="67512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12730" y="4373021"/>
            <a:ext cx="301625" cy="675640"/>
          </a:xfrm>
          <a:custGeom>
            <a:avLst/>
            <a:gdLst/>
            <a:ahLst/>
            <a:cxnLst/>
            <a:rect l="l" t="t" r="r" b="b"/>
            <a:pathLst>
              <a:path w="301625" h="675639">
                <a:moveTo>
                  <a:pt x="0" y="0"/>
                </a:moveTo>
                <a:lnTo>
                  <a:pt x="301548" y="0"/>
                </a:lnTo>
                <a:lnTo>
                  <a:pt x="301548" y="675127"/>
                </a:lnTo>
                <a:lnTo>
                  <a:pt x="0" y="6751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55809" y="4576552"/>
            <a:ext cx="229870" cy="238760"/>
          </a:xfrm>
          <a:custGeom>
            <a:avLst/>
            <a:gdLst/>
            <a:ahLst/>
            <a:cxnLst/>
            <a:rect l="l" t="t" r="r" b="b"/>
            <a:pathLst>
              <a:path w="229870" h="238760">
                <a:moveTo>
                  <a:pt x="0" y="0"/>
                </a:moveTo>
                <a:lnTo>
                  <a:pt x="229751" y="0"/>
                </a:lnTo>
                <a:lnTo>
                  <a:pt x="229751" y="238279"/>
                </a:lnTo>
                <a:lnTo>
                  <a:pt x="0" y="238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8640" y="3035300"/>
            <a:ext cx="2899410" cy="1337310"/>
          </a:xfrm>
          <a:custGeom>
            <a:avLst/>
            <a:gdLst/>
            <a:ahLst/>
            <a:cxnLst/>
            <a:rect l="l" t="t" r="r" b="b"/>
            <a:pathLst>
              <a:path w="2899409" h="1337310">
                <a:moveTo>
                  <a:pt x="0" y="0"/>
                </a:moveTo>
                <a:lnTo>
                  <a:pt x="2887376" y="1331620"/>
                </a:lnTo>
                <a:lnTo>
                  <a:pt x="2898908" y="1336939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37718" y="4327248"/>
            <a:ext cx="97790" cy="79375"/>
          </a:xfrm>
          <a:custGeom>
            <a:avLst/>
            <a:gdLst/>
            <a:ahLst/>
            <a:cxnLst/>
            <a:rect l="l" t="t" r="r" b="b"/>
            <a:pathLst>
              <a:path w="97790" h="79375">
                <a:moveTo>
                  <a:pt x="36593" y="0"/>
                </a:moveTo>
                <a:lnTo>
                  <a:pt x="0" y="79344"/>
                </a:lnTo>
                <a:lnTo>
                  <a:pt x="97641" y="76264"/>
                </a:lnTo>
                <a:lnTo>
                  <a:pt x="3659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7789" y="3350080"/>
            <a:ext cx="2736850" cy="1256030"/>
          </a:xfrm>
          <a:custGeom>
            <a:avLst/>
            <a:gdLst/>
            <a:ahLst/>
            <a:cxnLst/>
            <a:rect l="l" t="t" r="r" b="b"/>
            <a:pathLst>
              <a:path w="2736850" h="1256029">
                <a:moveTo>
                  <a:pt x="2736290" y="1255786"/>
                </a:moveTo>
                <a:lnTo>
                  <a:pt x="11542" y="5297"/>
                </a:ln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49919" y="3315672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635" y="0"/>
                </a:moveTo>
                <a:lnTo>
                  <a:pt x="0" y="3260"/>
                </a:lnTo>
                <a:lnTo>
                  <a:pt x="61189" y="79411"/>
                </a:lnTo>
                <a:lnTo>
                  <a:pt x="9763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5094" y="5026321"/>
            <a:ext cx="2846705" cy="1522730"/>
          </a:xfrm>
          <a:custGeom>
            <a:avLst/>
            <a:gdLst/>
            <a:ahLst/>
            <a:cxnLst/>
            <a:rect l="l" t="t" r="r" b="b"/>
            <a:pathLst>
              <a:path w="2846704" h="1522729">
                <a:moveTo>
                  <a:pt x="0" y="1522645"/>
                </a:moveTo>
                <a:lnTo>
                  <a:pt x="2835486" y="5989"/>
                </a:lnTo>
                <a:lnTo>
                  <a:pt x="2846684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69975" y="4991100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651" y="0"/>
                </a:moveTo>
                <a:lnTo>
                  <a:pt x="0" y="2687"/>
                </a:lnTo>
                <a:lnTo>
                  <a:pt x="41210" y="79734"/>
                </a:lnTo>
                <a:lnTo>
                  <a:pt x="976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28802" y="5161279"/>
            <a:ext cx="2847340" cy="1576070"/>
          </a:xfrm>
          <a:custGeom>
            <a:avLst/>
            <a:gdLst/>
            <a:ahLst/>
            <a:cxnLst/>
            <a:rect l="l" t="t" r="r" b="b"/>
            <a:pathLst>
              <a:path w="2847340" h="1576070">
                <a:moveTo>
                  <a:pt x="2847197" y="0"/>
                </a:moveTo>
                <a:lnTo>
                  <a:pt x="11111" y="1569740"/>
                </a:lnTo>
                <a:lnTo>
                  <a:pt x="0" y="157589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3466" y="6692796"/>
            <a:ext cx="97790" cy="80645"/>
          </a:xfrm>
          <a:custGeom>
            <a:avLst/>
            <a:gdLst/>
            <a:ahLst/>
            <a:cxnLst/>
            <a:rect l="l" t="t" r="r" b="b"/>
            <a:pathLst>
              <a:path w="97790" h="80645">
                <a:moveTo>
                  <a:pt x="55290" y="0"/>
                </a:moveTo>
                <a:lnTo>
                  <a:pt x="0" y="80537"/>
                </a:lnTo>
                <a:lnTo>
                  <a:pt x="97603" y="76447"/>
                </a:lnTo>
                <a:lnTo>
                  <a:pt x="552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75500" y="7434580"/>
            <a:ext cx="15875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Mac</a:t>
            </a:r>
            <a:r>
              <a:rPr sz="2200" spc="-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running  Safari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9920000">
            <a:off x="8551608" y="5470363"/>
            <a:ext cx="184374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22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request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 rot="1380000">
            <a:off x="8846561" y="3376472"/>
            <a:ext cx="18500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67" baseline="6313" dirty="0">
                <a:solidFill>
                  <a:srgbClr val="FF2600"/>
                </a:solidFill>
                <a:latin typeface="Comic Sans MS"/>
                <a:cs typeface="Comic Sans MS"/>
              </a:rPr>
              <a:t>H</a:t>
            </a:r>
            <a:r>
              <a:rPr sz="3300" spc="-67" baseline="5050" dirty="0">
                <a:solidFill>
                  <a:srgbClr val="FF2600"/>
                </a:solidFill>
                <a:latin typeface="Comic Sans MS"/>
                <a:cs typeface="Comic Sans MS"/>
              </a:rPr>
              <a:t>TT</a:t>
            </a:r>
            <a:r>
              <a:rPr sz="3300" spc="-67" baseline="3787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r>
              <a:rPr sz="3300" spc="-135" baseline="3787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300" spc="-52" baseline="2525" dirty="0">
                <a:solidFill>
                  <a:srgbClr val="FF2600"/>
                </a:solidFill>
                <a:latin typeface="Comic Sans MS"/>
                <a:cs typeface="Comic Sans MS"/>
              </a:rPr>
              <a:t>reque</a:t>
            </a:r>
            <a:r>
              <a:rPr sz="2200" spc="-35" dirty="0">
                <a:solidFill>
                  <a:srgbClr val="FF2600"/>
                </a:solidFill>
                <a:latin typeface="Comic Sans MS"/>
                <a:cs typeface="Comic Sans MS"/>
              </a:rPr>
              <a:t>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 rot="1380000">
            <a:off x="8580966" y="4016264"/>
            <a:ext cx="2003948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aseline="2525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3300" spc="-217" baseline="25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 rot="19860000">
            <a:off x="8840757" y="5947950"/>
            <a:ext cx="1997031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22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44627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overview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>
                <a:moveTo>
                  <a:pt x="0" y="0"/>
                </a:moveTo>
                <a:lnTo>
                  <a:pt x="443600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3549" y="1623060"/>
            <a:ext cx="5110480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1043305" indent="-4826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HTTP: hypertext  transfer</a:t>
            </a:r>
            <a:r>
              <a:rPr sz="3400" spc="-8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protocol</a:t>
            </a:r>
            <a:endParaRPr sz="3400">
              <a:latin typeface="Comic Sans MS"/>
              <a:cs typeface="Comic Sans MS"/>
            </a:endParaRPr>
          </a:p>
          <a:p>
            <a:pPr marL="384810" marR="897255" indent="-347345">
              <a:lnSpc>
                <a:spcPct val="116100"/>
              </a:lnSpc>
              <a:spcBef>
                <a:spcPts val="117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5445" algn="l"/>
              </a:tabLst>
            </a:pPr>
            <a:r>
              <a:rPr sz="2800" dirty="0">
                <a:latin typeface="Comic Sans MS"/>
                <a:cs typeface="Comic Sans MS"/>
              </a:rPr>
              <a:t>Web’s </a:t>
            </a:r>
            <a:r>
              <a:rPr sz="2800" spc="-5" dirty="0">
                <a:latin typeface="Comic Sans MS"/>
                <a:cs typeface="Comic Sans MS"/>
              </a:rPr>
              <a:t>application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layer  protocol</a:t>
            </a:r>
            <a:endParaRPr sz="2800">
              <a:latin typeface="Comic Sans MS"/>
              <a:cs typeface="Comic Sans MS"/>
            </a:endParaRPr>
          </a:p>
          <a:p>
            <a:pPr marL="384810" indent="-34734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5445" algn="l"/>
              </a:tabLst>
            </a:pPr>
            <a:r>
              <a:rPr sz="2800" spc="-5" dirty="0">
                <a:latin typeface="Comic Sans MS"/>
                <a:cs typeface="Comic Sans MS"/>
              </a:rPr>
              <a:t>client/server model</a:t>
            </a:r>
            <a:endParaRPr sz="2800">
              <a:latin typeface="Comic Sans MS"/>
              <a:cs typeface="Comic Sans MS"/>
            </a:endParaRPr>
          </a:p>
          <a:p>
            <a:pPr marL="778510" marR="485775" lvl="1" indent="-283845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79145" algn="l"/>
              </a:tabLst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client: </a:t>
            </a:r>
            <a:r>
              <a:rPr sz="2800" spc="-5" dirty="0">
                <a:latin typeface="Comic Sans MS"/>
                <a:cs typeface="Comic Sans MS"/>
              </a:rPr>
              <a:t>browser that  requests, receives,  “displays” </a:t>
            </a:r>
            <a:r>
              <a:rPr sz="2800" dirty="0">
                <a:latin typeface="Comic Sans MS"/>
                <a:cs typeface="Comic Sans MS"/>
              </a:rPr>
              <a:t>Web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objects</a:t>
            </a:r>
            <a:endParaRPr sz="2800">
              <a:latin typeface="Comic Sans MS"/>
              <a:cs typeface="Comic Sans MS"/>
            </a:endParaRPr>
          </a:p>
          <a:p>
            <a:pPr marL="778510" marR="30480" lvl="1" indent="-28384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79145" algn="l"/>
              </a:tabLst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server: </a:t>
            </a:r>
            <a:r>
              <a:rPr sz="2800" dirty="0">
                <a:latin typeface="Comic Sans MS"/>
                <a:cs typeface="Comic Sans MS"/>
              </a:rPr>
              <a:t>Web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sends  objects </a:t>
            </a: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dirty="0">
                <a:latin typeface="Comic Sans MS"/>
                <a:cs typeface="Comic Sans MS"/>
              </a:rPr>
              <a:t>response </a:t>
            </a:r>
            <a:r>
              <a:rPr sz="2800" spc="-5" dirty="0">
                <a:latin typeface="Comic Sans MS"/>
                <a:cs typeface="Comic Sans MS"/>
              </a:rPr>
              <a:t>to  requests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37400" y="6484520"/>
            <a:ext cx="1050043" cy="84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33100" y="5466079"/>
            <a:ext cx="16719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0" algn="ctr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Server  running  Apache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Web  server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50507" y="5048148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717972" y="0"/>
                </a:moveTo>
                <a:lnTo>
                  <a:pt x="276585" y="0"/>
                </a:lnTo>
                <a:lnTo>
                  <a:pt x="0" y="352456"/>
                </a:lnTo>
                <a:lnTo>
                  <a:pt x="441387" y="352456"/>
                </a:lnTo>
                <a:lnTo>
                  <a:pt x="717972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14279" y="3886532"/>
            <a:ext cx="330835" cy="1171575"/>
          </a:xfrm>
          <a:custGeom>
            <a:avLst/>
            <a:gdLst/>
            <a:ahLst/>
            <a:cxnLst/>
            <a:rect l="l" t="t" r="r" b="b"/>
            <a:pathLst>
              <a:path w="330834" h="1171575">
                <a:moveTo>
                  <a:pt x="0" y="0"/>
                </a:moveTo>
                <a:lnTo>
                  <a:pt x="330267" y="0"/>
                </a:lnTo>
                <a:lnTo>
                  <a:pt x="330267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55293" y="4219131"/>
            <a:ext cx="455295" cy="1171575"/>
          </a:xfrm>
          <a:custGeom>
            <a:avLst/>
            <a:gdLst/>
            <a:ahLst/>
            <a:cxnLst/>
            <a:rect l="l" t="t" r="r" b="b"/>
            <a:pathLst>
              <a:path w="455295" h="1171575">
                <a:moveTo>
                  <a:pt x="0" y="0"/>
                </a:moveTo>
                <a:lnTo>
                  <a:pt x="454715" y="0"/>
                </a:lnTo>
                <a:lnTo>
                  <a:pt x="454715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55293" y="4219131"/>
            <a:ext cx="455295" cy="1171575"/>
          </a:xfrm>
          <a:custGeom>
            <a:avLst/>
            <a:gdLst/>
            <a:ahLst/>
            <a:cxnLst/>
            <a:rect l="l" t="t" r="r" b="b"/>
            <a:pathLst>
              <a:path w="455295" h="1171575">
                <a:moveTo>
                  <a:pt x="0" y="0"/>
                </a:moveTo>
                <a:lnTo>
                  <a:pt x="454716" y="0"/>
                </a:lnTo>
                <a:lnTo>
                  <a:pt x="454716" y="1171544"/>
                </a:lnTo>
                <a:lnTo>
                  <a:pt x="0" y="117154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0507" y="3876603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717972" y="0"/>
                </a:moveTo>
                <a:lnTo>
                  <a:pt x="276585" y="0"/>
                </a:lnTo>
                <a:lnTo>
                  <a:pt x="0" y="352456"/>
                </a:lnTo>
                <a:lnTo>
                  <a:pt x="441387" y="352456"/>
                </a:lnTo>
                <a:lnTo>
                  <a:pt x="717972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50507" y="3876603"/>
            <a:ext cx="718185" cy="353060"/>
          </a:xfrm>
          <a:custGeom>
            <a:avLst/>
            <a:gdLst/>
            <a:ahLst/>
            <a:cxnLst/>
            <a:rect l="l" t="t" r="r" b="b"/>
            <a:pathLst>
              <a:path w="718184" h="353060">
                <a:moveTo>
                  <a:pt x="276585" y="0"/>
                </a:moveTo>
                <a:lnTo>
                  <a:pt x="0" y="352456"/>
                </a:lnTo>
                <a:lnTo>
                  <a:pt x="441387" y="352456"/>
                </a:lnTo>
                <a:lnTo>
                  <a:pt x="717973" y="0"/>
                </a:lnTo>
                <a:lnTo>
                  <a:pt x="27658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62130" y="3898887"/>
            <a:ext cx="15240" cy="1146810"/>
          </a:xfrm>
          <a:custGeom>
            <a:avLst/>
            <a:gdLst/>
            <a:ahLst/>
            <a:cxnLst/>
            <a:rect l="l" t="t" r="r" b="b"/>
            <a:pathLst>
              <a:path w="15240" h="1146810">
                <a:moveTo>
                  <a:pt x="12699" y="0"/>
                </a:moveTo>
                <a:lnTo>
                  <a:pt x="14957" y="1146723"/>
                </a:lnTo>
                <a:lnTo>
                  <a:pt x="2257" y="1146748"/>
                </a:lnTo>
                <a:lnTo>
                  <a:pt x="0" y="2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04940" y="5044323"/>
            <a:ext cx="268605" cy="350520"/>
          </a:xfrm>
          <a:custGeom>
            <a:avLst/>
            <a:gdLst/>
            <a:ahLst/>
            <a:cxnLst/>
            <a:rect l="l" t="t" r="r" b="b"/>
            <a:pathLst>
              <a:path w="268604" h="350520">
                <a:moveTo>
                  <a:pt x="268608" y="7649"/>
                </a:moveTo>
                <a:lnTo>
                  <a:pt x="10137" y="350177"/>
                </a:lnTo>
                <a:lnTo>
                  <a:pt x="0" y="342527"/>
                </a:lnTo>
                <a:lnTo>
                  <a:pt x="258470" y="0"/>
                </a:lnTo>
                <a:lnTo>
                  <a:pt x="268608" y="7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12730" y="4373021"/>
            <a:ext cx="301625" cy="675640"/>
          </a:xfrm>
          <a:custGeom>
            <a:avLst/>
            <a:gdLst/>
            <a:ahLst/>
            <a:cxnLst/>
            <a:rect l="l" t="t" r="r" b="b"/>
            <a:pathLst>
              <a:path w="301625" h="675639">
                <a:moveTo>
                  <a:pt x="0" y="0"/>
                </a:moveTo>
                <a:lnTo>
                  <a:pt x="301548" y="0"/>
                </a:lnTo>
                <a:lnTo>
                  <a:pt x="301548" y="675126"/>
                </a:lnTo>
                <a:lnTo>
                  <a:pt x="0" y="67512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12730" y="4373021"/>
            <a:ext cx="301625" cy="675640"/>
          </a:xfrm>
          <a:custGeom>
            <a:avLst/>
            <a:gdLst/>
            <a:ahLst/>
            <a:cxnLst/>
            <a:rect l="l" t="t" r="r" b="b"/>
            <a:pathLst>
              <a:path w="301625" h="675639">
                <a:moveTo>
                  <a:pt x="0" y="0"/>
                </a:moveTo>
                <a:lnTo>
                  <a:pt x="301548" y="0"/>
                </a:lnTo>
                <a:lnTo>
                  <a:pt x="301548" y="675127"/>
                </a:lnTo>
                <a:lnTo>
                  <a:pt x="0" y="6751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5809" y="4576552"/>
            <a:ext cx="229870" cy="238760"/>
          </a:xfrm>
          <a:custGeom>
            <a:avLst/>
            <a:gdLst/>
            <a:ahLst/>
            <a:cxnLst/>
            <a:rect l="l" t="t" r="r" b="b"/>
            <a:pathLst>
              <a:path w="229870" h="238760">
                <a:moveTo>
                  <a:pt x="0" y="0"/>
                </a:moveTo>
                <a:lnTo>
                  <a:pt x="229751" y="0"/>
                </a:lnTo>
                <a:lnTo>
                  <a:pt x="229751" y="238279"/>
                </a:lnTo>
                <a:lnTo>
                  <a:pt x="0" y="238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68640" y="3035300"/>
            <a:ext cx="2899410" cy="1337310"/>
          </a:xfrm>
          <a:custGeom>
            <a:avLst/>
            <a:gdLst/>
            <a:ahLst/>
            <a:cxnLst/>
            <a:rect l="l" t="t" r="r" b="b"/>
            <a:pathLst>
              <a:path w="2899409" h="1337310">
                <a:moveTo>
                  <a:pt x="0" y="0"/>
                </a:moveTo>
                <a:lnTo>
                  <a:pt x="2887376" y="1331620"/>
                </a:lnTo>
                <a:lnTo>
                  <a:pt x="2898908" y="1336939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37718" y="4327248"/>
            <a:ext cx="97790" cy="79375"/>
          </a:xfrm>
          <a:custGeom>
            <a:avLst/>
            <a:gdLst/>
            <a:ahLst/>
            <a:cxnLst/>
            <a:rect l="l" t="t" r="r" b="b"/>
            <a:pathLst>
              <a:path w="97790" h="79375">
                <a:moveTo>
                  <a:pt x="36593" y="0"/>
                </a:moveTo>
                <a:lnTo>
                  <a:pt x="0" y="79344"/>
                </a:lnTo>
                <a:lnTo>
                  <a:pt x="97641" y="76264"/>
                </a:lnTo>
                <a:lnTo>
                  <a:pt x="3659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7789" y="3350080"/>
            <a:ext cx="2736850" cy="1256030"/>
          </a:xfrm>
          <a:custGeom>
            <a:avLst/>
            <a:gdLst/>
            <a:ahLst/>
            <a:cxnLst/>
            <a:rect l="l" t="t" r="r" b="b"/>
            <a:pathLst>
              <a:path w="2736850" h="1256029">
                <a:moveTo>
                  <a:pt x="2736290" y="1255786"/>
                </a:moveTo>
                <a:lnTo>
                  <a:pt x="11542" y="5297"/>
                </a:ln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49919" y="3315672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635" y="0"/>
                </a:moveTo>
                <a:lnTo>
                  <a:pt x="0" y="3260"/>
                </a:lnTo>
                <a:lnTo>
                  <a:pt x="61189" y="79411"/>
                </a:lnTo>
                <a:lnTo>
                  <a:pt x="9763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5094" y="5026321"/>
            <a:ext cx="2846705" cy="1522730"/>
          </a:xfrm>
          <a:custGeom>
            <a:avLst/>
            <a:gdLst/>
            <a:ahLst/>
            <a:cxnLst/>
            <a:rect l="l" t="t" r="r" b="b"/>
            <a:pathLst>
              <a:path w="2846704" h="1522729">
                <a:moveTo>
                  <a:pt x="0" y="1522645"/>
                </a:moveTo>
                <a:lnTo>
                  <a:pt x="2835486" y="5989"/>
                </a:lnTo>
                <a:lnTo>
                  <a:pt x="2846684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69975" y="4991100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651" y="0"/>
                </a:moveTo>
                <a:lnTo>
                  <a:pt x="0" y="2687"/>
                </a:lnTo>
                <a:lnTo>
                  <a:pt x="41210" y="79734"/>
                </a:lnTo>
                <a:lnTo>
                  <a:pt x="976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28802" y="5161279"/>
            <a:ext cx="2847340" cy="1576070"/>
          </a:xfrm>
          <a:custGeom>
            <a:avLst/>
            <a:gdLst/>
            <a:ahLst/>
            <a:cxnLst/>
            <a:rect l="l" t="t" r="r" b="b"/>
            <a:pathLst>
              <a:path w="2847340" h="1576070">
                <a:moveTo>
                  <a:pt x="2847197" y="0"/>
                </a:moveTo>
                <a:lnTo>
                  <a:pt x="11111" y="1569740"/>
                </a:lnTo>
                <a:lnTo>
                  <a:pt x="0" y="157589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3466" y="6692796"/>
            <a:ext cx="97790" cy="80645"/>
          </a:xfrm>
          <a:custGeom>
            <a:avLst/>
            <a:gdLst/>
            <a:ahLst/>
            <a:cxnLst/>
            <a:rect l="l" t="t" r="r" b="b"/>
            <a:pathLst>
              <a:path w="97790" h="80645">
                <a:moveTo>
                  <a:pt x="55290" y="0"/>
                </a:moveTo>
                <a:lnTo>
                  <a:pt x="0" y="80537"/>
                </a:lnTo>
                <a:lnTo>
                  <a:pt x="97603" y="76447"/>
                </a:lnTo>
                <a:lnTo>
                  <a:pt x="552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75500" y="7434580"/>
            <a:ext cx="15875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Mac</a:t>
            </a:r>
            <a:r>
              <a:rPr sz="2200" spc="-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running  Safari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9920000">
            <a:off x="8551608" y="5470363"/>
            <a:ext cx="184374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22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request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 rot="1380000">
            <a:off x="8846561" y="3376472"/>
            <a:ext cx="18500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spc="-67" baseline="6313" dirty="0">
                <a:solidFill>
                  <a:srgbClr val="FF2600"/>
                </a:solidFill>
                <a:latin typeface="Comic Sans MS"/>
                <a:cs typeface="Comic Sans MS"/>
              </a:rPr>
              <a:t>H</a:t>
            </a:r>
            <a:r>
              <a:rPr sz="3300" spc="-67" baseline="5050" dirty="0">
                <a:solidFill>
                  <a:srgbClr val="FF2600"/>
                </a:solidFill>
                <a:latin typeface="Comic Sans MS"/>
                <a:cs typeface="Comic Sans MS"/>
              </a:rPr>
              <a:t>TT</a:t>
            </a:r>
            <a:r>
              <a:rPr sz="3300" spc="-67" baseline="3787" dirty="0">
                <a:solidFill>
                  <a:srgbClr val="FF2600"/>
                </a:solidFill>
                <a:latin typeface="Comic Sans MS"/>
                <a:cs typeface="Comic Sans MS"/>
              </a:rPr>
              <a:t>P</a:t>
            </a:r>
            <a:r>
              <a:rPr sz="3300" spc="-135" baseline="3787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300" spc="-52" baseline="2525" dirty="0">
                <a:solidFill>
                  <a:srgbClr val="FF2600"/>
                </a:solidFill>
                <a:latin typeface="Comic Sans MS"/>
                <a:cs typeface="Comic Sans MS"/>
              </a:rPr>
              <a:t>reque</a:t>
            </a:r>
            <a:r>
              <a:rPr sz="2200" spc="-35" dirty="0">
                <a:solidFill>
                  <a:srgbClr val="FF2600"/>
                </a:solidFill>
                <a:latin typeface="Comic Sans MS"/>
                <a:cs typeface="Comic Sans MS"/>
              </a:rPr>
              <a:t>st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 rot="1380000">
            <a:off x="8580966" y="4016264"/>
            <a:ext cx="2003948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aseline="2525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3300" spc="-217" baseline="25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 rot="19860000">
            <a:off x="8840757" y="5947950"/>
            <a:ext cx="1997031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HTTP</a:t>
            </a:r>
            <a:r>
              <a:rPr sz="22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z="2400" spc="-135" dirty="0">
                <a:latin typeface="Arial"/>
                <a:cs typeface="Arial"/>
              </a:rPr>
              <a:t>2</a:t>
            </a:fld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7292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Many of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 </a:t>
            </a:r>
            <a:r>
              <a:rPr sz="2400" dirty="0">
                <a:latin typeface="Arial"/>
                <a:cs typeface="Arial"/>
              </a:rPr>
              <a:t>slide set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 their </a:t>
            </a:r>
            <a:r>
              <a:rPr sz="2400" dirty="0">
                <a:latin typeface="Arial"/>
                <a:cs typeface="Arial"/>
              </a:rPr>
              <a:t>book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Approach,  </a:t>
            </a:r>
            <a:r>
              <a:rPr sz="2400" spc="-5" dirty="0">
                <a:latin typeface="Arial"/>
                <a:cs typeface="Arial"/>
              </a:rPr>
              <a:t>5th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435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4349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59" y="1331790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1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" y="1663700"/>
            <a:ext cx="513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2719070" algn="l"/>
              </a:tabLst>
            </a:pPr>
            <a:r>
              <a:rPr sz="3400" spc="-5" dirty="0">
                <a:latin typeface="Comic Sans MS"/>
                <a:cs typeface="Comic Sans MS"/>
              </a:rPr>
              <a:t>suppose	user	enters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6400" y="1625600"/>
            <a:ext cx="22288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(contains text,  references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  jpeg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2032000"/>
            <a:ext cx="941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  <a:hlinkClick r:id="rId2"/>
              </a:rPr>
              <a:t>www.someSchool.edu/someDepartment/home.index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33" y="2984500"/>
            <a:ext cx="2540" cy="6313805"/>
          </a:xfrm>
          <a:custGeom>
            <a:avLst/>
            <a:gdLst/>
            <a:ahLst/>
            <a:cxnLst/>
            <a:rect l="l" t="t" r="r" b="b"/>
            <a:pathLst>
              <a:path w="2540" h="6313805">
                <a:moveTo>
                  <a:pt x="0" y="0"/>
                </a:moveTo>
                <a:lnTo>
                  <a:pt x="2225" y="6300724"/>
                </a:lnTo>
                <a:lnTo>
                  <a:pt x="2229" y="6313424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869" y="928520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6" y="0"/>
                </a:moveTo>
                <a:lnTo>
                  <a:pt x="0" y="30"/>
                </a:lnTo>
                <a:lnTo>
                  <a:pt x="43718" y="87391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66" y="8559800"/>
            <a:ext cx="934719" cy="420370"/>
          </a:xfrm>
          <a:custGeom>
            <a:avLst/>
            <a:gdLst/>
            <a:ahLst/>
            <a:cxnLst/>
            <a:rect l="l" t="t" r="r" b="b"/>
            <a:pathLst>
              <a:path w="934719" h="420370">
                <a:moveTo>
                  <a:pt x="0" y="0"/>
                </a:moveTo>
                <a:lnTo>
                  <a:pt x="934720" y="0"/>
                </a:lnTo>
                <a:lnTo>
                  <a:pt x="934720" y="419946"/>
                </a:lnTo>
                <a:lnTo>
                  <a:pt x="0" y="4199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4349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759" y="1331790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1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663700"/>
            <a:ext cx="513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2719070" algn="l"/>
              </a:tabLst>
            </a:pPr>
            <a:r>
              <a:rPr sz="3400" spc="-5" dirty="0">
                <a:latin typeface="Comic Sans MS"/>
                <a:cs typeface="Comic Sans MS"/>
              </a:rPr>
              <a:t>suppose	user	enters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700" y="8490334"/>
            <a:ext cx="922019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6400" y="1625600"/>
            <a:ext cx="22288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(contains text,  references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  jpeg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2032000"/>
            <a:ext cx="941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  <a:hlinkClick r:id="rId2"/>
              </a:rPr>
              <a:t>www.someSchool.edu/someDepartment/home.index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33" y="2984500"/>
            <a:ext cx="2540" cy="6313805"/>
          </a:xfrm>
          <a:custGeom>
            <a:avLst/>
            <a:gdLst/>
            <a:ahLst/>
            <a:cxnLst/>
            <a:rect l="l" t="t" r="r" b="b"/>
            <a:pathLst>
              <a:path w="2540" h="6313805">
                <a:moveTo>
                  <a:pt x="0" y="0"/>
                </a:moveTo>
                <a:lnTo>
                  <a:pt x="2225" y="6300724"/>
                </a:lnTo>
                <a:lnTo>
                  <a:pt x="2229" y="6313424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869" y="928520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6" y="0"/>
                </a:moveTo>
                <a:lnTo>
                  <a:pt x="0" y="30"/>
                </a:lnTo>
                <a:lnTo>
                  <a:pt x="43718" y="87391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66" y="8559800"/>
            <a:ext cx="934719" cy="420370"/>
          </a:xfrm>
          <a:custGeom>
            <a:avLst/>
            <a:gdLst/>
            <a:ahLst/>
            <a:cxnLst/>
            <a:rect l="l" t="t" r="r" b="b"/>
            <a:pathLst>
              <a:path w="934719" h="420370">
                <a:moveTo>
                  <a:pt x="0" y="0"/>
                </a:moveTo>
                <a:lnTo>
                  <a:pt x="934720" y="0"/>
                </a:lnTo>
                <a:lnTo>
                  <a:pt x="934720" y="419946"/>
                </a:lnTo>
                <a:lnTo>
                  <a:pt x="0" y="4199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4349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759" y="1331790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1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663700"/>
            <a:ext cx="513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2719070" algn="l"/>
              </a:tabLst>
            </a:pPr>
            <a:r>
              <a:rPr sz="3400" spc="-5" dirty="0">
                <a:latin typeface="Comic Sans MS"/>
                <a:cs typeface="Comic Sans MS"/>
              </a:rPr>
              <a:t>suppose	user	enters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2995506"/>
            <a:ext cx="531495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1a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. </a:t>
            </a:r>
            <a:r>
              <a:rPr sz="2400" spc="-5" dirty="0">
                <a:latin typeface="Comic Sans MS"/>
                <a:cs typeface="Comic Sans MS"/>
              </a:rPr>
              <a:t>HTTP client initiates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HTTP server  (process) at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port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Comic Sans MS"/>
                <a:cs typeface="Comic Sans MS"/>
              </a:rPr>
              <a:t>80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57333" y="3765974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0" y="0"/>
                </a:moveTo>
                <a:lnTo>
                  <a:pt x="1449481" y="693230"/>
                </a:lnTo>
                <a:lnTo>
                  <a:pt x="1466667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0897" y="4405012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51836" y="0"/>
                </a:moveTo>
                <a:lnTo>
                  <a:pt x="0" y="108384"/>
                </a:lnTo>
                <a:lnTo>
                  <a:pt x="134302" y="106027"/>
                </a:lnTo>
                <a:lnTo>
                  <a:pt x="518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66400" y="1625600"/>
            <a:ext cx="22288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(contains text,  references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  jpeg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700" y="8490334"/>
            <a:ext cx="922019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00" y="2032000"/>
            <a:ext cx="941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  <a:hlinkClick r:id="rId3"/>
              </a:rPr>
              <a:t>www.someSchool.edu/someDepartment/home.index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33" y="2984500"/>
            <a:ext cx="2540" cy="6313805"/>
          </a:xfrm>
          <a:custGeom>
            <a:avLst/>
            <a:gdLst/>
            <a:ahLst/>
            <a:cxnLst/>
            <a:rect l="l" t="t" r="r" b="b"/>
            <a:pathLst>
              <a:path w="2540" h="6313805">
                <a:moveTo>
                  <a:pt x="0" y="0"/>
                </a:moveTo>
                <a:lnTo>
                  <a:pt x="2225" y="6300724"/>
                </a:lnTo>
                <a:lnTo>
                  <a:pt x="2229" y="6313424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869" y="928520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6" y="0"/>
                </a:moveTo>
                <a:lnTo>
                  <a:pt x="0" y="30"/>
                </a:lnTo>
                <a:lnTo>
                  <a:pt x="43718" y="87391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66" y="8559800"/>
            <a:ext cx="934719" cy="420370"/>
          </a:xfrm>
          <a:custGeom>
            <a:avLst/>
            <a:gdLst/>
            <a:ahLst/>
            <a:cxnLst/>
            <a:rect l="l" t="t" r="r" b="b"/>
            <a:pathLst>
              <a:path w="934719" h="420370">
                <a:moveTo>
                  <a:pt x="0" y="0"/>
                </a:moveTo>
                <a:lnTo>
                  <a:pt x="934720" y="0"/>
                </a:lnTo>
                <a:lnTo>
                  <a:pt x="934720" y="419946"/>
                </a:lnTo>
                <a:lnTo>
                  <a:pt x="0" y="4199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4349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759" y="1331790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1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663700"/>
            <a:ext cx="513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2719070" algn="l"/>
              </a:tabLst>
            </a:pPr>
            <a:r>
              <a:rPr sz="3400" spc="-5" dirty="0">
                <a:latin typeface="Comic Sans MS"/>
                <a:cs typeface="Comic Sans MS"/>
              </a:rPr>
              <a:t>suppose	user	enters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2995506"/>
            <a:ext cx="531495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1a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. </a:t>
            </a:r>
            <a:r>
              <a:rPr sz="2400" spc="-5" dirty="0">
                <a:latin typeface="Comic Sans MS"/>
                <a:cs typeface="Comic Sans MS"/>
              </a:rPr>
              <a:t>HTTP client initiates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HTTP server  (process) at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port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Comic Sans MS"/>
                <a:cs typeface="Comic Sans MS"/>
              </a:rPr>
              <a:t>80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6100" y="3605106"/>
            <a:ext cx="5144135" cy="2196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300" marR="5080" indent="-482600">
              <a:lnSpc>
                <a:spcPct val="114199"/>
              </a:lnSpc>
              <a:spcBef>
                <a:spcPts val="135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1b.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at host 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5" dirty="0">
                <a:latin typeface="Comic Sans MS"/>
                <a:cs typeface="Comic Sans MS"/>
              </a:rPr>
              <a:t>waiting for  TCP connection </a:t>
            </a:r>
            <a:r>
              <a:rPr sz="2400" dirty="0">
                <a:latin typeface="Comic Sans MS"/>
                <a:cs typeface="Comic Sans MS"/>
              </a:rPr>
              <a:t>at port 80.  </a:t>
            </a:r>
            <a:r>
              <a:rPr sz="2400" spc="-5" dirty="0">
                <a:latin typeface="Comic Sans MS"/>
                <a:cs typeface="Comic Sans MS"/>
              </a:rPr>
              <a:t>“accepts” connection, notifying  client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7333" y="3765974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0" y="0"/>
                </a:moveTo>
                <a:lnTo>
                  <a:pt x="1449481" y="693230"/>
                </a:lnTo>
                <a:lnTo>
                  <a:pt x="1466667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0897" y="4405012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51836" y="0"/>
                </a:moveTo>
                <a:lnTo>
                  <a:pt x="0" y="108384"/>
                </a:lnTo>
                <a:lnTo>
                  <a:pt x="134302" y="106027"/>
                </a:lnTo>
                <a:lnTo>
                  <a:pt x="518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7892" y="4495800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6692" y="5134838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82466" y="0"/>
                </a:moveTo>
                <a:lnTo>
                  <a:pt x="0" y="106028"/>
                </a:lnTo>
                <a:lnTo>
                  <a:pt x="134302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66400" y="1625600"/>
            <a:ext cx="22288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(contains text,  references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  jpeg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700" y="8490334"/>
            <a:ext cx="922019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00" y="2032000"/>
            <a:ext cx="941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  <a:hlinkClick r:id="rId3"/>
              </a:rPr>
              <a:t>www.someSchool.edu/someDepartment/home.index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33" y="2984500"/>
            <a:ext cx="2540" cy="6313805"/>
          </a:xfrm>
          <a:custGeom>
            <a:avLst/>
            <a:gdLst/>
            <a:ahLst/>
            <a:cxnLst/>
            <a:rect l="l" t="t" r="r" b="b"/>
            <a:pathLst>
              <a:path w="2540" h="6313805">
                <a:moveTo>
                  <a:pt x="0" y="0"/>
                </a:moveTo>
                <a:lnTo>
                  <a:pt x="2225" y="6300724"/>
                </a:lnTo>
                <a:lnTo>
                  <a:pt x="2229" y="6313424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869" y="928520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6" y="0"/>
                </a:moveTo>
                <a:lnTo>
                  <a:pt x="0" y="30"/>
                </a:lnTo>
                <a:lnTo>
                  <a:pt x="43718" y="87391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66" y="8559800"/>
            <a:ext cx="934719" cy="420370"/>
          </a:xfrm>
          <a:custGeom>
            <a:avLst/>
            <a:gdLst/>
            <a:ahLst/>
            <a:cxnLst/>
            <a:rect l="l" t="t" r="r" b="b"/>
            <a:pathLst>
              <a:path w="934719" h="420370">
                <a:moveTo>
                  <a:pt x="0" y="0"/>
                </a:moveTo>
                <a:lnTo>
                  <a:pt x="934720" y="0"/>
                </a:lnTo>
                <a:lnTo>
                  <a:pt x="934720" y="419946"/>
                </a:lnTo>
                <a:lnTo>
                  <a:pt x="0" y="4199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4349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759" y="1331790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1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663700"/>
            <a:ext cx="513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2719070" algn="l"/>
              </a:tabLst>
            </a:pPr>
            <a:r>
              <a:rPr sz="3400" spc="-5" dirty="0">
                <a:latin typeface="Comic Sans MS"/>
                <a:cs typeface="Comic Sans MS"/>
              </a:rPr>
              <a:t>suppose	user	enters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2995506"/>
            <a:ext cx="531495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1a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. </a:t>
            </a:r>
            <a:r>
              <a:rPr sz="2400" spc="-5" dirty="0">
                <a:latin typeface="Comic Sans MS"/>
                <a:cs typeface="Comic Sans MS"/>
              </a:rPr>
              <a:t>HTTP client initiates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HTTP server  (process) at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port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Comic Sans MS"/>
                <a:cs typeface="Comic Sans MS"/>
              </a:rPr>
              <a:t>80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200" y="5459306"/>
            <a:ext cx="5203825" cy="25774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0" marR="5080" indent="-495300">
              <a:lnSpc>
                <a:spcPct val="112200"/>
              </a:lnSpc>
              <a:spcBef>
                <a:spcPts val="2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2.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sends </a:t>
            </a:r>
            <a:r>
              <a:rPr sz="24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solidFill>
                  <a:srgbClr val="021EAA"/>
                </a:solidFill>
                <a:latin typeface="Comic Sans MS"/>
                <a:cs typeface="Comic Sans MS"/>
              </a:rPr>
              <a:t> request </a:t>
            </a:r>
            <a:r>
              <a:rPr sz="2400" dirty="0">
                <a:solidFill>
                  <a:srgbClr val="021EAA"/>
                </a:solidFill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(containing  </a:t>
            </a:r>
            <a:r>
              <a:rPr sz="2400" dirty="0">
                <a:latin typeface="Comic Sans MS"/>
                <a:cs typeface="Comic Sans MS"/>
              </a:rPr>
              <a:t>URL) </a:t>
            </a:r>
            <a:r>
              <a:rPr sz="2400" spc="-5" dirty="0">
                <a:latin typeface="Comic Sans MS"/>
                <a:cs typeface="Comic Sans MS"/>
              </a:rPr>
              <a:t>into TCP connection socket.  </a:t>
            </a:r>
            <a:r>
              <a:rPr sz="2400" dirty="0">
                <a:latin typeface="Comic Sans MS"/>
                <a:cs typeface="Comic Sans MS"/>
              </a:rPr>
              <a:t>Message indicates </a:t>
            </a:r>
            <a:r>
              <a:rPr sz="2400" spc="-5" dirty="0">
                <a:latin typeface="Comic Sans MS"/>
                <a:cs typeface="Comic Sans MS"/>
              </a:rPr>
              <a:t>that client  wants </a:t>
            </a:r>
            <a:r>
              <a:rPr sz="2400" dirty="0">
                <a:latin typeface="Comic Sans MS"/>
                <a:cs typeface="Comic Sans MS"/>
              </a:rPr>
              <a:t>object </a:t>
            </a:r>
            <a:r>
              <a:rPr sz="2400" spc="-5" dirty="0">
                <a:latin typeface="Arial"/>
                <a:cs typeface="Arial"/>
              </a:rPr>
              <a:t>someDepartment/  home.index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6100" y="3605106"/>
            <a:ext cx="5144135" cy="2196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300" marR="5080" indent="-482600">
              <a:lnSpc>
                <a:spcPct val="114199"/>
              </a:lnSpc>
              <a:spcBef>
                <a:spcPts val="135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1b.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at host 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5" dirty="0">
                <a:latin typeface="Comic Sans MS"/>
                <a:cs typeface="Comic Sans MS"/>
              </a:rPr>
              <a:t>waiting for  TCP connection </a:t>
            </a:r>
            <a:r>
              <a:rPr sz="2400" dirty="0">
                <a:latin typeface="Comic Sans MS"/>
                <a:cs typeface="Comic Sans MS"/>
              </a:rPr>
              <a:t>at port 80.  </a:t>
            </a:r>
            <a:r>
              <a:rPr sz="2400" spc="-5" dirty="0">
                <a:latin typeface="Comic Sans MS"/>
                <a:cs typeface="Comic Sans MS"/>
              </a:rPr>
              <a:t>“accepts” connection, notifying  client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57333" y="3765974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0" y="0"/>
                </a:moveTo>
                <a:lnTo>
                  <a:pt x="1449481" y="693230"/>
                </a:lnTo>
                <a:lnTo>
                  <a:pt x="1466667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0897" y="4405012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51836" y="0"/>
                </a:moveTo>
                <a:lnTo>
                  <a:pt x="0" y="108384"/>
                </a:lnTo>
                <a:lnTo>
                  <a:pt x="134302" y="106027"/>
                </a:lnTo>
                <a:lnTo>
                  <a:pt x="518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2992" y="6208275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0" y="0"/>
                </a:moveTo>
                <a:lnTo>
                  <a:pt x="1449481" y="693230"/>
                </a:lnTo>
                <a:lnTo>
                  <a:pt x="1466667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26557" y="6847314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4">
                <a:moveTo>
                  <a:pt x="51836" y="0"/>
                </a:moveTo>
                <a:lnTo>
                  <a:pt x="0" y="108384"/>
                </a:lnTo>
                <a:lnTo>
                  <a:pt x="134302" y="106028"/>
                </a:lnTo>
                <a:lnTo>
                  <a:pt x="518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7892" y="4495800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692" y="5134838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82466" y="0"/>
                </a:moveTo>
                <a:lnTo>
                  <a:pt x="0" y="106028"/>
                </a:lnTo>
                <a:lnTo>
                  <a:pt x="134302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66400" y="1625600"/>
            <a:ext cx="22288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(contains text,  references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  jpeg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700" y="8490334"/>
            <a:ext cx="922019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100" y="2032000"/>
            <a:ext cx="941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  <a:hlinkClick r:id="rId3"/>
              </a:rPr>
              <a:t>www.someSchool.edu/someDepartment/home.index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33" y="2984500"/>
            <a:ext cx="2540" cy="6313805"/>
          </a:xfrm>
          <a:custGeom>
            <a:avLst/>
            <a:gdLst/>
            <a:ahLst/>
            <a:cxnLst/>
            <a:rect l="l" t="t" r="r" b="b"/>
            <a:pathLst>
              <a:path w="2540" h="6313805">
                <a:moveTo>
                  <a:pt x="0" y="0"/>
                </a:moveTo>
                <a:lnTo>
                  <a:pt x="2225" y="6300724"/>
                </a:lnTo>
                <a:lnTo>
                  <a:pt x="2229" y="6313424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869" y="928520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376" y="0"/>
                </a:moveTo>
                <a:lnTo>
                  <a:pt x="0" y="30"/>
                </a:lnTo>
                <a:lnTo>
                  <a:pt x="43718" y="87391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66" y="8559800"/>
            <a:ext cx="934719" cy="420370"/>
          </a:xfrm>
          <a:custGeom>
            <a:avLst/>
            <a:gdLst/>
            <a:ahLst/>
            <a:cxnLst/>
            <a:rect l="l" t="t" r="r" b="b"/>
            <a:pathLst>
              <a:path w="934719" h="420370">
                <a:moveTo>
                  <a:pt x="0" y="0"/>
                </a:moveTo>
                <a:lnTo>
                  <a:pt x="934720" y="0"/>
                </a:lnTo>
                <a:lnTo>
                  <a:pt x="934720" y="419946"/>
                </a:lnTo>
                <a:lnTo>
                  <a:pt x="0" y="4199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43491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759" y="1331790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>
                <a:moveTo>
                  <a:pt x="0" y="0"/>
                </a:moveTo>
                <a:lnTo>
                  <a:pt x="4322216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663700"/>
            <a:ext cx="513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2719070" algn="l"/>
              </a:tabLst>
            </a:pPr>
            <a:r>
              <a:rPr sz="3400" spc="-5" dirty="0">
                <a:latin typeface="Comic Sans MS"/>
                <a:cs typeface="Comic Sans MS"/>
              </a:rPr>
              <a:t>suppose	user	enters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700" y="2995506"/>
            <a:ext cx="531495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1a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. </a:t>
            </a:r>
            <a:r>
              <a:rPr sz="2400" spc="-5" dirty="0">
                <a:latin typeface="Comic Sans MS"/>
                <a:cs typeface="Comic Sans MS"/>
              </a:rPr>
              <a:t>HTTP client initiates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 </a:t>
            </a:r>
            <a:r>
              <a:rPr sz="2400" dirty="0">
                <a:latin typeface="Comic Sans MS"/>
                <a:cs typeface="Comic Sans MS"/>
              </a:rPr>
              <a:t>to </a:t>
            </a:r>
            <a:r>
              <a:rPr sz="2400" spc="-5" dirty="0">
                <a:latin typeface="Comic Sans MS"/>
                <a:cs typeface="Comic Sans MS"/>
              </a:rPr>
              <a:t>HTTP server  (process) at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port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Comic Sans MS"/>
                <a:cs typeface="Comic Sans MS"/>
              </a:rPr>
              <a:t>80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200" y="5459306"/>
            <a:ext cx="5203825" cy="25774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0" marR="5080" indent="-495300">
              <a:lnSpc>
                <a:spcPct val="112200"/>
              </a:lnSpc>
              <a:spcBef>
                <a:spcPts val="2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2.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client </a:t>
            </a:r>
            <a:r>
              <a:rPr sz="2400" dirty="0">
                <a:latin typeface="Comic Sans MS"/>
                <a:cs typeface="Comic Sans MS"/>
              </a:rPr>
              <a:t>sends </a:t>
            </a:r>
            <a:r>
              <a:rPr sz="24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solidFill>
                  <a:srgbClr val="021EAA"/>
                </a:solidFill>
                <a:latin typeface="Comic Sans MS"/>
                <a:cs typeface="Comic Sans MS"/>
              </a:rPr>
              <a:t> request </a:t>
            </a:r>
            <a:r>
              <a:rPr sz="2400" dirty="0">
                <a:solidFill>
                  <a:srgbClr val="021EAA"/>
                </a:solidFill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(containing  </a:t>
            </a:r>
            <a:r>
              <a:rPr sz="2400" dirty="0">
                <a:latin typeface="Comic Sans MS"/>
                <a:cs typeface="Comic Sans MS"/>
              </a:rPr>
              <a:t>URL) </a:t>
            </a:r>
            <a:r>
              <a:rPr sz="2400" spc="-5" dirty="0">
                <a:latin typeface="Comic Sans MS"/>
                <a:cs typeface="Comic Sans MS"/>
              </a:rPr>
              <a:t>into TCP connection socket.  </a:t>
            </a:r>
            <a:r>
              <a:rPr sz="2400" dirty="0">
                <a:latin typeface="Comic Sans MS"/>
                <a:cs typeface="Comic Sans MS"/>
              </a:rPr>
              <a:t>Message indicates </a:t>
            </a:r>
            <a:r>
              <a:rPr sz="2400" spc="-5" dirty="0">
                <a:latin typeface="Comic Sans MS"/>
                <a:cs typeface="Comic Sans MS"/>
              </a:rPr>
              <a:t>that client  wants </a:t>
            </a:r>
            <a:r>
              <a:rPr sz="2400" dirty="0">
                <a:latin typeface="Comic Sans MS"/>
                <a:cs typeface="Comic Sans MS"/>
              </a:rPr>
              <a:t>object </a:t>
            </a:r>
            <a:r>
              <a:rPr sz="2400" spc="-5" dirty="0">
                <a:latin typeface="Arial"/>
                <a:cs typeface="Arial"/>
              </a:rPr>
              <a:t>someDepartment/  home.index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6100" y="3605106"/>
            <a:ext cx="5144135" cy="2196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300" marR="5080" indent="-482600">
              <a:lnSpc>
                <a:spcPct val="114199"/>
              </a:lnSpc>
              <a:spcBef>
                <a:spcPts val="135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1b.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at host  </a:t>
            </a:r>
            <a:r>
              <a:rPr sz="2400" spc="-10" dirty="0">
                <a:latin typeface="Arial"/>
                <a:cs typeface="Arial"/>
                <a:hlinkClick r:id="rId2"/>
              </a:rPr>
              <a:t>www.someSchool.edu </a:t>
            </a:r>
            <a:r>
              <a:rPr sz="2400" spc="-5" dirty="0">
                <a:latin typeface="Comic Sans MS"/>
                <a:cs typeface="Comic Sans MS"/>
              </a:rPr>
              <a:t>waiting for  TCP connection </a:t>
            </a:r>
            <a:r>
              <a:rPr sz="2400" dirty="0">
                <a:latin typeface="Comic Sans MS"/>
                <a:cs typeface="Comic Sans MS"/>
              </a:rPr>
              <a:t>at port 80.  </a:t>
            </a:r>
            <a:r>
              <a:rPr sz="2400" spc="-5" dirty="0">
                <a:latin typeface="Comic Sans MS"/>
                <a:cs typeface="Comic Sans MS"/>
              </a:rPr>
              <a:t>“accepts” connection, notifying  client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900" y="6246706"/>
            <a:ext cx="4921250" cy="2196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300" marR="5080" indent="-482600">
              <a:lnSpc>
                <a:spcPct val="114199"/>
              </a:lnSpc>
              <a:spcBef>
                <a:spcPts val="135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3.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receives request  </a:t>
            </a:r>
            <a:r>
              <a:rPr sz="2400" dirty="0">
                <a:latin typeface="Comic Sans MS"/>
                <a:cs typeface="Comic Sans MS"/>
              </a:rPr>
              <a:t>message, </a:t>
            </a:r>
            <a:r>
              <a:rPr sz="2400" spc="-5" dirty="0">
                <a:latin typeface="Comic Sans MS"/>
                <a:cs typeface="Comic Sans MS"/>
              </a:rPr>
              <a:t>forms </a:t>
            </a:r>
            <a:r>
              <a:rPr sz="2400" spc="-5" dirty="0">
                <a:solidFill>
                  <a:srgbClr val="021EAA"/>
                </a:solidFill>
                <a:latin typeface="Comic Sans MS"/>
                <a:cs typeface="Comic Sans MS"/>
              </a:rPr>
              <a:t>response  </a:t>
            </a:r>
            <a:r>
              <a:rPr sz="2400" dirty="0">
                <a:solidFill>
                  <a:srgbClr val="021EAA"/>
                </a:solidFill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containing requested  </a:t>
            </a:r>
            <a:r>
              <a:rPr sz="2400" dirty="0">
                <a:latin typeface="Comic Sans MS"/>
                <a:cs typeface="Comic Sans MS"/>
              </a:rPr>
              <a:t>object, and sends message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into  </a:t>
            </a:r>
            <a:r>
              <a:rPr sz="2400" dirty="0">
                <a:latin typeface="Comic Sans MS"/>
                <a:cs typeface="Comic Sans MS"/>
              </a:rPr>
              <a:t>its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socket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7333" y="3765974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0" y="0"/>
                </a:moveTo>
                <a:lnTo>
                  <a:pt x="1449481" y="693230"/>
                </a:lnTo>
                <a:lnTo>
                  <a:pt x="1466667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80897" y="4405012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51836" y="0"/>
                </a:moveTo>
                <a:lnTo>
                  <a:pt x="0" y="108384"/>
                </a:lnTo>
                <a:lnTo>
                  <a:pt x="134302" y="106027"/>
                </a:lnTo>
                <a:lnTo>
                  <a:pt x="518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2992" y="6208275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0" y="0"/>
                </a:moveTo>
                <a:lnTo>
                  <a:pt x="1449481" y="693230"/>
                </a:lnTo>
                <a:lnTo>
                  <a:pt x="1466667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6557" y="6847314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4">
                <a:moveTo>
                  <a:pt x="51836" y="0"/>
                </a:moveTo>
                <a:lnTo>
                  <a:pt x="0" y="108384"/>
                </a:lnTo>
                <a:lnTo>
                  <a:pt x="134302" y="106028"/>
                </a:lnTo>
                <a:lnTo>
                  <a:pt x="518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5972" y="7180113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4774" y="7819152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4">
                <a:moveTo>
                  <a:pt x="82466" y="0"/>
                </a:moveTo>
                <a:lnTo>
                  <a:pt x="0" y="106028"/>
                </a:lnTo>
                <a:lnTo>
                  <a:pt x="134301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7892" y="4495800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6692" y="5134838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82466" y="0"/>
                </a:moveTo>
                <a:lnTo>
                  <a:pt x="0" y="106028"/>
                </a:lnTo>
                <a:lnTo>
                  <a:pt x="134302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66400" y="1625600"/>
            <a:ext cx="222885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(contains text,  references 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  jpeg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700" y="8490334"/>
            <a:ext cx="922019" cy="627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100" y="2032000"/>
            <a:ext cx="9415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  <a:hlinkClick r:id="rId3"/>
              </a:rPr>
              <a:t>www.someSchool.edu/someDepartment/home.index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596900"/>
            <a:ext cx="64528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r>
              <a:rPr sz="50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(cont.)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59" y="1334330"/>
            <a:ext cx="6427470" cy="0"/>
          </a:xfrm>
          <a:custGeom>
            <a:avLst/>
            <a:gdLst/>
            <a:ahLst/>
            <a:cxnLst/>
            <a:rect l="l" t="t" r="r" b="b"/>
            <a:pathLst>
              <a:path w="6427470">
                <a:moveTo>
                  <a:pt x="0" y="0"/>
                </a:moveTo>
                <a:lnTo>
                  <a:pt x="6426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160" y="2160692"/>
            <a:ext cx="2540" cy="3583304"/>
          </a:xfrm>
          <a:custGeom>
            <a:avLst/>
            <a:gdLst/>
            <a:ahLst/>
            <a:cxnLst/>
            <a:rect l="l" t="t" r="r" b="b"/>
            <a:pathLst>
              <a:path w="2540" h="3583304">
                <a:moveTo>
                  <a:pt x="0" y="0"/>
                </a:moveTo>
                <a:lnTo>
                  <a:pt x="2203" y="3570225"/>
                </a:lnTo>
                <a:lnTo>
                  <a:pt x="2211" y="3582925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676" y="57308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54"/>
                </a:lnTo>
                <a:lnTo>
                  <a:pt x="43741" y="87402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800" y="5005492"/>
            <a:ext cx="482600" cy="420370"/>
          </a:xfrm>
          <a:custGeom>
            <a:avLst/>
            <a:gdLst/>
            <a:ahLst/>
            <a:cxnLst/>
            <a:rect l="l" t="t" r="r" b="b"/>
            <a:pathLst>
              <a:path w="482600" h="420370">
                <a:moveTo>
                  <a:pt x="0" y="0"/>
                </a:moveTo>
                <a:lnTo>
                  <a:pt x="482600" y="0"/>
                </a:lnTo>
                <a:lnTo>
                  <a:pt x="482600" y="419947"/>
                </a:lnTo>
                <a:lnTo>
                  <a:pt x="0" y="4199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600" y="4889500"/>
            <a:ext cx="9220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64528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r>
              <a:rPr sz="5000" b="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(cont.)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59" y="1334330"/>
            <a:ext cx="6427470" cy="0"/>
          </a:xfrm>
          <a:custGeom>
            <a:avLst/>
            <a:gdLst/>
            <a:ahLst/>
            <a:cxnLst/>
            <a:rect l="l" t="t" r="r" b="b"/>
            <a:pathLst>
              <a:path w="6427470">
                <a:moveTo>
                  <a:pt x="0" y="0"/>
                </a:moveTo>
                <a:lnTo>
                  <a:pt x="6426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51700" y="2131906"/>
            <a:ext cx="3991610" cy="9391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08000" marR="5080" indent="-495300">
              <a:lnSpc>
                <a:spcPct val="113100"/>
              </a:lnSpc>
              <a:spcBef>
                <a:spcPts val="17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4.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closes</a:t>
            </a:r>
            <a:r>
              <a:rPr sz="2400" spc="-1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2160" y="2160692"/>
            <a:ext cx="2540" cy="3583304"/>
          </a:xfrm>
          <a:custGeom>
            <a:avLst/>
            <a:gdLst/>
            <a:ahLst/>
            <a:cxnLst/>
            <a:rect l="l" t="t" r="r" b="b"/>
            <a:pathLst>
              <a:path w="2540" h="3583304">
                <a:moveTo>
                  <a:pt x="0" y="0"/>
                </a:moveTo>
                <a:lnTo>
                  <a:pt x="2203" y="3570225"/>
                </a:lnTo>
                <a:lnTo>
                  <a:pt x="2211" y="3582925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676" y="57308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54"/>
                </a:lnTo>
                <a:lnTo>
                  <a:pt x="43741" y="87402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800" y="5005492"/>
            <a:ext cx="482600" cy="420370"/>
          </a:xfrm>
          <a:custGeom>
            <a:avLst/>
            <a:gdLst/>
            <a:ahLst/>
            <a:cxnLst/>
            <a:rect l="l" t="t" r="r" b="b"/>
            <a:pathLst>
              <a:path w="482600" h="420370">
                <a:moveTo>
                  <a:pt x="0" y="0"/>
                </a:moveTo>
                <a:lnTo>
                  <a:pt x="482600" y="0"/>
                </a:lnTo>
                <a:lnTo>
                  <a:pt x="482600" y="419947"/>
                </a:lnTo>
                <a:lnTo>
                  <a:pt x="0" y="4199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600" y="4889500"/>
            <a:ext cx="9220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42132" y="2061350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0933" y="2700389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82466" y="0"/>
                </a:moveTo>
                <a:lnTo>
                  <a:pt x="0" y="106028"/>
                </a:lnTo>
                <a:lnTo>
                  <a:pt x="134302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64528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r>
              <a:rPr sz="5000" b="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(cont.)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59" y="1334330"/>
            <a:ext cx="6427470" cy="0"/>
          </a:xfrm>
          <a:custGeom>
            <a:avLst/>
            <a:gdLst/>
            <a:ahLst/>
            <a:cxnLst/>
            <a:rect l="l" t="t" r="r" b="b"/>
            <a:pathLst>
              <a:path w="6427470">
                <a:moveTo>
                  <a:pt x="0" y="0"/>
                </a:moveTo>
                <a:lnTo>
                  <a:pt x="6426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2969260"/>
            <a:ext cx="5045710" cy="21463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5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. </a:t>
            </a:r>
            <a:r>
              <a:rPr sz="2400" spc="-5" dirty="0">
                <a:latin typeface="Comic Sans MS"/>
                <a:cs typeface="Comic Sans MS"/>
              </a:rPr>
              <a:t>HTTP client receives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508000" marR="5080">
              <a:lnSpc>
                <a:spcPct val="114599"/>
              </a:lnSpc>
              <a:spcBef>
                <a:spcPts val="20"/>
              </a:spcBef>
              <a:tabLst>
                <a:tab pos="2618740" algn="l"/>
              </a:tabLst>
            </a:pPr>
            <a:r>
              <a:rPr sz="2400" dirty="0"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containing </a:t>
            </a:r>
            <a:r>
              <a:rPr sz="2400" dirty="0">
                <a:latin typeface="Comic Sans MS"/>
                <a:cs typeface="Comic Sans MS"/>
              </a:rPr>
              <a:t>html </a:t>
            </a:r>
            <a:r>
              <a:rPr sz="2400" spc="-5" dirty="0">
                <a:latin typeface="Comic Sans MS"/>
                <a:cs typeface="Comic Sans MS"/>
              </a:rPr>
              <a:t>file,  displays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html.	Parsing html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file,  </a:t>
            </a:r>
            <a:r>
              <a:rPr sz="2400" dirty="0">
                <a:latin typeface="Comic Sans MS"/>
                <a:cs typeface="Comic Sans MS"/>
              </a:rPr>
              <a:t>finds </a:t>
            </a:r>
            <a:r>
              <a:rPr sz="2400" spc="-5" dirty="0">
                <a:latin typeface="Comic Sans MS"/>
                <a:cs typeface="Comic Sans MS"/>
              </a:rPr>
              <a:t>10 referenced jpeg  </a:t>
            </a:r>
            <a:r>
              <a:rPr sz="2400" dirty="0">
                <a:latin typeface="Comic Sans MS"/>
                <a:cs typeface="Comic Sans MS"/>
              </a:rPr>
              <a:t>objects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2131906"/>
            <a:ext cx="3991610" cy="9391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08000" marR="5080" indent="-495300">
              <a:lnSpc>
                <a:spcPct val="113100"/>
              </a:lnSpc>
              <a:spcBef>
                <a:spcPts val="17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4.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closes</a:t>
            </a:r>
            <a:r>
              <a:rPr sz="2400" spc="-1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160" y="2160692"/>
            <a:ext cx="2540" cy="3583304"/>
          </a:xfrm>
          <a:custGeom>
            <a:avLst/>
            <a:gdLst/>
            <a:ahLst/>
            <a:cxnLst/>
            <a:rect l="l" t="t" r="r" b="b"/>
            <a:pathLst>
              <a:path w="2540" h="3583304">
                <a:moveTo>
                  <a:pt x="0" y="0"/>
                </a:moveTo>
                <a:lnTo>
                  <a:pt x="2203" y="3570225"/>
                </a:lnTo>
                <a:lnTo>
                  <a:pt x="2211" y="3582925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676" y="57308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54"/>
                </a:lnTo>
                <a:lnTo>
                  <a:pt x="43741" y="87402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800" y="5005492"/>
            <a:ext cx="482600" cy="420370"/>
          </a:xfrm>
          <a:custGeom>
            <a:avLst/>
            <a:gdLst/>
            <a:ahLst/>
            <a:cxnLst/>
            <a:rect l="l" t="t" r="r" b="b"/>
            <a:pathLst>
              <a:path w="482600" h="420370">
                <a:moveTo>
                  <a:pt x="0" y="0"/>
                </a:moveTo>
                <a:lnTo>
                  <a:pt x="482600" y="0"/>
                </a:lnTo>
                <a:lnTo>
                  <a:pt x="482600" y="419947"/>
                </a:lnTo>
                <a:lnTo>
                  <a:pt x="0" y="4199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600" y="4889500"/>
            <a:ext cx="9220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2132" y="2061350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0933" y="2700389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82466" y="0"/>
                </a:moveTo>
                <a:lnTo>
                  <a:pt x="0" y="106028"/>
                </a:lnTo>
                <a:lnTo>
                  <a:pt x="134302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596900"/>
            <a:ext cx="64528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Example</a:t>
            </a:r>
            <a:r>
              <a:rPr sz="5000" b="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(cont.)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59" y="1334330"/>
            <a:ext cx="6427470" cy="0"/>
          </a:xfrm>
          <a:custGeom>
            <a:avLst/>
            <a:gdLst/>
            <a:ahLst/>
            <a:cxnLst/>
            <a:rect l="l" t="t" r="r" b="b"/>
            <a:pathLst>
              <a:path w="6427470">
                <a:moveTo>
                  <a:pt x="0" y="0"/>
                </a:moveTo>
                <a:lnTo>
                  <a:pt x="6426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2969260"/>
            <a:ext cx="5058410" cy="30607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08940" indent="-384175">
              <a:lnSpc>
                <a:spcPct val="100000"/>
              </a:lnSpc>
              <a:spcBef>
                <a:spcPts val="220"/>
              </a:spcBef>
              <a:buClr>
                <a:srgbClr val="FF2600"/>
              </a:buClr>
              <a:buSzPct val="116666"/>
              <a:buAutoNum type="arabicPeriod" startAt="5"/>
              <a:tabLst>
                <a:tab pos="409575" algn="l"/>
              </a:tabLst>
            </a:pPr>
            <a:r>
              <a:rPr sz="2400" spc="-5" dirty="0">
                <a:latin typeface="Comic Sans MS"/>
                <a:cs typeface="Comic Sans MS"/>
              </a:rPr>
              <a:t>HTTP client receives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response</a:t>
            </a:r>
            <a:endParaRPr sz="2400">
              <a:latin typeface="Comic Sans MS"/>
              <a:cs typeface="Comic Sans MS"/>
            </a:endParaRPr>
          </a:p>
          <a:p>
            <a:pPr marL="520700" marR="5080">
              <a:lnSpc>
                <a:spcPct val="114599"/>
              </a:lnSpc>
              <a:spcBef>
                <a:spcPts val="20"/>
              </a:spcBef>
              <a:tabLst>
                <a:tab pos="2631440" algn="l"/>
              </a:tabLst>
            </a:pPr>
            <a:r>
              <a:rPr sz="2400" dirty="0">
                <a:latin typeface="Comic Sans MS"/>
                <a:cs typeface="Comic Sans MS"/>
              </a:rPr>
              <a:t>message </a:t>
            </a:r>
            <a:r>
              <a:rPr sz="2400" spc="-5" dirty="0">
                <a:latin typeface="Comic Sans MS"/>
                <a:cs typeface="Comic Sans MS"/>
              </a:rPr>
              <a:t>containing </a:t>
            </a:r>
            <a:r>
              <a:rPr sz="2400" dirty="0">
                <a:latin typeface="Comic Sans MS"/>
                <a:cs typeface="Comic Sans MS"/>
              </a:rPr>
              <a:t>html </a:t>
            </a:r>
            <a:r>
              <a:rPr sz="2400" spc="-5" dirty="0">
                <a:latin typeface="Comic Sans MS"/>
                <a:cs typeface="Comic Sans MS"/>
              </a:rPr>
              <a:t>file,  displays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html.	Parsing html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file,  </a:t>
            </a:r>
            <a:r>
              <a:rPr sz="2400" dirty="0">
                <a:latin typeface="Comic Sans MS"/>
                <a:cs typeface="Comic Sans MS"/>
              </a:rPr>
              <a:t>finds </a:t>
            </a:r>
            <a:r>
              <a:rPr sz="2400" spc="-5" dirty="0">
                <a:latin typeface="Comic Sans MS"/>
                <a:cs typeface="Comic Sans MS"/>
              </a:rPr>
              <a:t>10 referenced jpeg  </a:t>
            </a:r>
            <a:r>
              <a:rPr sz="2400" dirty="0">
                <a:latin typeface="Comic Sans MS"/>
                <a:cs typeface="Comic Sans MS"/>
              </a:rPr>
              <a:t>objects</a:t>
            </a:r>
            <a:endParaRPr sz="2400">
              <a:latin typeface="Comic Sans MS"/>
              <a:cs typeface="Comic Sans MS"/>
            </a:endParaRPr>
          </a:p>
          <a:p>
            <a:pPr marL="424815" marR="168910" indent="-424815">
              <a:lnSpc>
                <a:spcPct val="113100"/>
              </a:lnSpc>
              <a:spcBef>
                <a:spcPts val="80"/>
              </a:spcBef>
              <a:buClr>
                <a:srgbClr val="FF2600"/>
              </a:buClr>
              <a:buSzPct val="116666"/>
              <a:buAutoNum type="arabicPeriod" startAt="6"/>
              <a:tabLst>
                <a:tab pos="424815" algn="l"/>
              </a:tabLst>
            </a:pPr>
            <a:r>
              <a:rPr sz="2400" spc="-5" dirty="0">
                <a:latin typeface="Comic Sans MS"/>
                <a:cs typeface="Comic Sans MS"/>
              </a:rPr>
              <a:t>Steps 1-5 repeated for each of  10 jpeg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objects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2131906"/>
            <a:ext cx="3991610" cy="9391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08000" marR="5080" indent="-495300">
              <a:lnSpc>
                <a:spcPct val="113100"/>
              </a:lnSpc>
              <a:spcBef>
                <a:spcPts val="17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4. </a:t>
            </a:r>
            <a:r>
              <a:rPr sz="2800" spc="-5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closes</a:t>
            </a:r>
            <a:r>
              <a:rPr sz="2400" spc="-1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TCP  </a:t>
            </a:r>
            <a:r>
              <a:rPr sz="2400" spc="-5" dirty="0">
                <a:latin typeface="Comic Sans MS"/>
                <a:cs typeface="Comic Sans MS"/>
              </a:rPr>
              <a:t>connection.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160" y="2160692"/>
            <a:ext cx="2540" cy="3583304"/>
          </a:xfrm>
          <a:custGeom>
            <a:avLst/>
            <a:gdLst/>
            <a:ahLst/>
            <a:cxnLst/>
            <a:rect l="l" t="t" r="r" b="b"/>
            <a:pathLst>
              <a:path w="2540" h="3583304">
                <a:moveTo>
                  <a:pt x="0" y="0"/>
                </a:moveTo>
                <a:lnTo>
                  <a:pt x="2203" y="3570225"/>
                </a:lnTo>
                <a:lnTo>
                  <a:pt x="2211" y="3582925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676" y="573089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87376" y="0"/>
                </a:moveTo>
                <a:lnTo>
                  <a:pt x="0" y="54"/>
                </a:lnTo>
                <a:lnTo>
                  <a:pt x="43741" y="87402"/>
                </a:lnTo>
                <a:lnTo>
                  <a:pt x="87376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800" y="5005492"/>
            <a:ext cx="482600" cy="420370"/>
          </a:xfrm>
          <a:custGeom>
            <a:avLst/>
            <a:gdLst/>
            <a:ahLst/>
            <a:cxnLst/>
            <a:rect l="l" t="t" r="r" b="b"/>
            <a:pathLst>
              <a:path w="482600" h="420370">
                <a:moveTo>
                  <a:pt x="0" y="0"/>
                </a:moveTo>
                <a:lnTo>
                  <a:pt x="482600" y="0"/>
                </a:lnTo>
                <a:lnTo>
                  <a:pt x="482600" y="419947"/>
                </a:lnTo>
                <a:lnTo>
                  <a:pt x="0" y="4199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600" y="4889500"/>
            <a:ext cx="9220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21EAA"/>
                </a:solidFill>
                <a:latin typeface="Comic Sans MS"/>
                <a:cs typeface="Comic Sans MS"/>
              </a:rPr>
              <a:t>time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2132" y="2061350"/>
            <a:ext cx="1466850" cy="701675"/>
          </a:xfrm>
          <a:custGeom>
            <a:avLst/>
            <a:gdLst/>
            <a:ahLst/>
            <a:cxnLst/>
            <a:rect l="l" t="t" r="r" b="b"/>
            <a:pathLst>
              <a:path w="1466850" h="701675">
                <a:moveTo>
                  <a:pt x="1466667" y="0"/>
                </a:moveTo>
                <a:lnTo>
                  <a:pt x="17185" y="693230"/>
                </a:lnTo>
                <a:lnTo>
                  <a:pt x="0" y="701449"/>
                </a:lnTo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0933" y="2700389"/>
            <a:ext cx="134620" cy="108585"/>
          </a:xfrm>
          <a:custGeom>
            <a:avLst/>
            <a:gdLst/>
            <a:ahLst/>
            <a:cxnLst/>
            <a:rect l="l" t="t" r="r" b="b"/>
            <a:pathLst>
              <a:path w="134620" h="108585">
                <a:moveTo>
                  <a:pt x="82466" y="0"/>
                </a:moveTo>
                <a:lnTo>
                  <a:pt x="0" y="106028"/>
                </a:lnTo>
                <a:lnTo>
                  <a:pt x="134302" y="108384"/>
                </a:lnTo>
                <a:lnTo>
                  <a:pt x="824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Reading </a:t>
            </a:r>
            <a:r>
              <a:rPr spc="-15" dirty="0"/>
              <a:t>Along</a:t>
            </a:r>
            <a:r>
              <a:rPr spc="-515" dirty="0"/>
              <a:t> </a:t>
            </a:r>
            <a:r>
              <a:rPr spc="-77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0370" y="4546600"/>
            <a:ext cx="43916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165" dirty="0">
                <a:latin typeface="Arial"/>
                <a:cs typeface="Arial"/>
              </a:rPr>
              <a:t>2.2:Web </a:t>
            </a:r>
            <a:r>
              <a:rPr sz="3800" spc="-295" dirty="0">
                <a:latin typeface="Arial"/>
                <a:cs typeface="Arial"/>
              </a:rPr>
              <a:t>and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spc="-160" dirty="0">
                <a:latin typeface="Arial"/>
                <a:cs typeface="Arial"/>
              </a:rPr>
              <a:t>HTTP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z="2400" spc="-135" dirty="0">
                <a:latin typeface="Arial"/>
                <a:cs typeface="Arial"/>
              </a:rPr>
              <a:t>3</a:t>
            </a:fld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25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27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request	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799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039" y="2131060"/>
            <a:ext cx="10078085" cy="21183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two types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HTTP messages: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request,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3322954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	message: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34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ASCII (human-readable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format)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25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27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request	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799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31060"/>
            <a:ext cx="11163935" cy="58547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911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two types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HTTP messages: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request,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  <a:tab pos="3335654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	message:</a:t>
            </a:r>
            <a:endParaRPr sz="3400">
              <a:latin typeface="Comic Sans MS"/>
              <a:cs typeface="Comic Sans MS"/>
            </a:endParaRPr>
          </a:p>
          <a:p>
            <a:pPr marL="508000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34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ASCII (human-readable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format)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Times New Roman"/>
              <a:cs typeface="Times New Roman"/>
            </a:endParaRPr>
          </a:p>
          <a:p>
            <a:pPr marL="3274060" marR="2395220">
              <a:lnSpc>
                <a:spcPts val="2400"/>
              </a:lnSpc>
            </a:pPr>
            <a:r>
              <a:rPr sz="2400" b="1" spc="-5" dirty="0">
                <a:latin typeface="Courier New"/>
                <a:cs typeface="Courier New"/>
              </a:rPr>
              <a:t>GET /index.html HTTP/1.1\r\n  Host: www-net.cs.umass.edu\r\n  User-Agent: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Firefox/3.6.10\r\n</a:t>
            </a:r>
            <a:endParaRPr sz="2400">
              <a:latin typeface="Courier New"/>
              <a:cs typeface="Courier New"/>
            </a:endParaRPr>
          </a:p>
          <a:p>
            <a:pPr marL="3274060" marR="17780">
              <a:lnSpc>
                <a:spcPts val="24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Accept: text/html,application/xhtml+xml\r\n  Accept-Language: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en-us,en;q=0.5\r\n</a:t>
            </a:r>
            <a:endParaRPr sz="2400">
              <a:latin typeface="Courier New"/>
              <a:cs typeface="Courier New"/>
            </a:endParaRPr>
          </a:p>
          <a:p>
            <a:pPr marL="327406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Accept-Encoding: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gzip,deflate\r\n</a:t>
            </a:r>
            <a:endParaRPr sz="2400">
              <a:latin typeface="Courier New"/>
              <a:cs typeface="Courier New"/>
            </a:endParaRPr>
          </a:p>
          <a:p>
            <a:pPr marL="3274060" marR="200660">
              <a:lnSpc>
                <a:spcPts val="2400"/>
              </a:lnSpc>
              <a:spcBef>
                <a:spcPts val="290"/>
              </a:spcBef>
            </a:pPr>
            <a:r>
              <a:rPr sz="2400" b="1" spc="-5" dirty="0">
                <a:latin typeface="Courier New"/>
                <a:cs typeface="Courier New"/>
              </a:rPr>
              <a:t>Accept-Charset: ISO-8859-1,utf-8;q=0.7\r\n  Keep-Alive: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115\r\n</a:t>
            </a:r>
            <a:endParaRPr sz="2400">
              <a:latin typeface="Courier New"/>
              <a:cs typeface="Courier New"/>
            </a:endParaRPr>
          </a:p>
          <a:p>
            <a:pPr marL="3274060">
              <a:lnSpc>
                <a:spcPts val="2160"/>
              </a:lnSpc>
            </a:pPr>
            <a:r>
              <a:rPr sz="2400" b="1" spc="-5" dirty="0">
                <a:latin typeface="Courier New"/>
                <a:cs typeface="Courier New"/>
              </a:rPr>
              <a:t>Connection: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keep-alive\r\n</a:t>
            </a:r>
            <a:endParaRPr sz="2400">
              <a:latin typeface="Courier New"/>
              <a:cs typeface="Courier New"/>
            </a:endParaRPr>
          </a:p>
          <a:p>
            <a:pPr marL="3274060">
              <a:lnSpc>
                <a:spcPts val="2640"/>
              </a:lnSpc>
            </a:pPr>
            <a:r>
              <a:rPr sz="2400" b="1" dirty="0">
                <a:latin typeface="Courier New"/>
                <a:cs typeface="Courier New"/>
              </a:rPr>
              <a:t>\r\n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25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27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request	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799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2131060"/>
            <a:ext cx="10525125" cy="27152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82550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25500" algn="l"/>
              </a:tabLst>
            </a:pPr>
            <a:r>
              <a:rPr sz="3400" spc="-5" dirty="0">
                <a:latin typeface="Comic Sans MS"/>
                <a:cs typeface="Comic Sans MS"/>
              </a:rPr>
              <a:t>two types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HTTP messages: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request,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3400">
              <a:latin typeface="Comic Sans MS"/>
              <a:cs typeface="Comic Sans MS"/>
            </a:endParaRPr>
          </a:p>
          <a:p>
            <a:pPr marL="82550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25500" algn="l"/>
                <a:tab pos="3769995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	message:</a:t>
            </a:r>
            <a:endParaRPr sz="3400">
              <a:latin typeface="Comic Sans MS"/>
              <a:cs typeface="Comic Sans MS"/>
            </a:endParaRPr>
          </a:p>
          <a:p>
            <a:pPr marL="38100" marR="3913504" indent="904240">
              <a:lnSpc>
                <a:spcPct val="139900"/>
              </a:lnSpc>
              <a:spcBef>
                <a:spcPts val="18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ASCII (human-readable format)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 request line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4820920"/>
            <a:ext cx="2947035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(GET,</a:t>
            </a:r>
            <a:r>
              <a:rPr sz="28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POST,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HEAD</a:t>
            </a:r>
            <a:r>
              <a:rPr sz="280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commands)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83" y="4791003"/>
            <a:ext cx="1109345" cy="186690"/>
          </a:xfrm>
          <a:custGeom>
            <a:avLst/>
            <a:gdLst/>
            <a:ahLst/>
            <a:cxnLst/>
            <a:rect l="l" t="t" r="r" b="b"/>
            <a:pathLst>
              <a:path w="1109345" h="186689">
                <a:moveTo>
                  <a:pt x="0" y="0"/>
                </a:moveTo>
                <a:lnTo>
                  <a:pt x="1084214" y="182354"/>
                </a:lnTo>
                <a:lnTo>
                  <a:pt x="1109262" y="186567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218" y="4897963"/>
            <a:ext cx="163830" cy="151130"/>
          </a:xfrm>
          <a:custGeom>
            <a:avLst/>
            <a:gdLst/>
            <a:ahLst/>
            <a:cxnLst/>
            <a:rect l="l" t="t" r="r" b="b"/>
            <a:pathLst>
              <a:path w="163829" h="151129">
                <a:moveTo>
                  <a:pt x="25360" y="0"/>
                </a:moveTo>
                <a:lnTo>
                  <a:pt x="0" y="150790"/>
                </a:lnTo>
                <a:lnTo>
                  <a:pt x="163470" y="100756"/>
                </a:lnTo>
                <a:lnTo>
                  <a:pt x="2536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2382520">
              <a:lnSpc>
                <a:spcPts val="2400"/>
              </a:lnSpc>
              <a:spcBef>
                <a:spcPts val="580"/>
              </a:spcBef>
            </a:pPr>
            <a:r>
              <a:rPr spc="-5" dirty="0"/>
              <a:t>GET /index.html HTTP/1.1\r\n  Host: www-net.cs.umass.edu\r\n  User-Agent:</a:t>
            </a:r>
            <a:r>
              <a:rPr spc="-95" dirty="0"/>
              <a:t> </a:t>
            </a:r>
            <a:r>
              <a:rPr spc="-5" dirty="0"/>
              <a:t>Firefox/3.6.10\r\n</a:t>
            </a: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pc="-5" dirty="0"/>
              <a:t>Accept: text/html,application/xhtml+xml\r\n  Accept-Language:</a:t>
            </a:r>
            <a:r>
              <a:rPr spc="-20" dirty="0"/>
              <a:t> </a:t>
            </a:r>
            <a:r>
              <a:rPr spc="-5" dirty="0"/>
              <a:t>en-us,en;q=0.5\r\n</a:t>
            </a:r>
          </a:p>
          <a:p>
            <a:pPr marL="12700">
              <a:lnSpc>
                <a:spcPts val="2210"/>
              </a:lnSpc>
            </a:pPr>
            <a:r>
              <a:rPr spc="-5" dirty="0"/>
              <a:t>Accept-Encoding:</a:t>
            </a:r>
            <a:r>
              <a:rPr spc="-15" dirty="0"/>
              <a:t> </a:t>
            </a:r>
            <a:r>
              <a:rPr spc="-5" dirty="0"/>
              <a:t>gzip,deflate\r\n</a:t>
            </a:r>
          </a:p>
          <a:p>
            <a:pPr marL="12700" marR="187960">
              <a:lnSpc>
                <a:spcPts val="2400"/>
              </a:lnSpc>
              <a:spcBef>
                <a:spcPts val="290"/>
              </a:spcBef>
            </a:pPr>
            <a:r>
              <a:rPr spc="-5" dirty="0"/>
              <a:t>Accept-Charset: ISO-8859-1,utf-8;q=0.7\r\n  Keep-Alive:</a:t>
            </a:r>
            <a:r>
              <a:rPr spc="-10" dirty="0"/>
              <a:t> </a:t>
            </a:r>
            <a:r>
              <a:rPr spc="-5" dirty="0"/>
              <a:t>115\r\n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Connection:</a:t>
            </a:r>
            <a:r>
              <a:rPr spc="-15" dirty="0"/>
              <a:t> </a:t>
            </a:r>
            <a:r>
              <a:rPr spc="-5" dirty="0"/>
              <a:t>keep-alive\r\n</a:t>
            </a:r>
          </a:p>
          <a:p>
            <a:pPr marL="12700">
              <a:lnSpc>
                <a:spcPts val="2640"/>
              </a:lnSpc>
            </a:pPr>
            <a:r>
              <a:rPr dirty="0"/>
              <a:t>\r\n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25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27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request	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799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039" y="2131060"/>
            <a:ext cx="1007808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two types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HTTP messages: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request,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3322954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	message: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627120"/>
            <a:ext cx="659066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4240">
              <a:lnSpc>
                <a:spcPct val="139900"/>
              </a:lnSpc>
              <a:spcBef>
                <a:spcPts val="10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ASCII (human-readable format)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 request line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4820920"/>
            <a:ext cx="2947035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(GET,</a:t>
            </a:r>
            <a:r>
              <a:rPr sz="28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POST,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HEAD</a:t>
            </a:r>
            <a:r>
              <a:rPr sz="280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commands)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8683" y="4791003"/>
            <a:ext cx="1109345" cy="186690"/>
          </a:xfrm>
          <a:custGeom>
            <a:avLst/>
            <a:gdLst/>
            <a:ahLst/>
            <a:cxnLst/>
            <a:rect l="l" t="t" r="r" b="b"/>
            <a:pathLst>
              <a:path w="1109345" h="186689">
                <a:moveTo>
                  <a:pt x="0" y="0"/>
                </a:moveTo>
                <a:lnTo>
                  <a:pt x="1084214" y="182354"/>
                </a:lnTo>
                <a:lnTo>
                  <a:pt x="1109262" y="186567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218" y="4897963"/>
            <a:ext cx="163830" cy="151130"/>
          </a:xfrm>
          <a:custGeom>
            <a:avLst/>
            <a:gdLst/>
            <a:ahLst/>
            <a:cxnLst/>
            <a:rect l="l" t="t" r="r" b="b"/>
            <a:pathLst>
              <a:path w="163829" h="151129">
                <a:moveTo>
                  <a:pt x="25360" y="0"/>
                </a:moveTo>
                <a:lnTo>
                  <a:pt x="0" y="150790"/>
                </a:lnTo>
                <a:lnTo>
                  <a:pt x="163470" y="100756"/>
                </a:lnTo>
                <a:lnTo>
                  <a:pt x="2536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2382520">
              <a:lnSpc>
                <a:spcPts val="2400"/>
              </a:lnSpc>
              <a:spcBef>
                <a:spcPts val="580"/>
              </a:spcBef>
            </a:pPr>
            <a:r>
              <a:rPr spc="-5" dirty="0"/>
              <a:t>GET /index.html HTTP/1.1\r\n  Host: www-net.cs.umass.edu\r\n  User-Agent:</a:t>
            </a:r>
            <a:r>
              <a:rPr spc="-95" dirty="0"/>
              <a:t> </a:t>
            </a:r>
            <a:r>
              <a:rPr spc="-5" dirty="0"/>
              <a:t>Firefox/3.6.10\r\n</a:t>
            </a: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pc="-5" dirty="0"/>
              <a:t>Accept: text/html,application/xhtml+xml\r\n  Accept-Language:</a:t>
            </a:r>
            <a:r>
              <a:rPr spc="-20" dirty="0"/>
              <a:t> </a:t>
            </a:r>
            <a:r>
              <a:rPr spc="-5" dirty="0"/>
              <a:t>en-us,en;q=0.5\r\n</a:t>
            </a:r>
          </a:p>
          <a:p>
            <a:pPr marL="12700">
              <a:lnSpc>
                <a:spcPts val="2210"/>
              </a:lnSpc>
            </a:pPr>
            <a:r>
              <a:rPr spc="-5" dirty="0"/>
              <a:t>Accept-Encoding:</a:t>
            </a:r>
            <a:r>
              <a:rPr spc="-15" dirty="0"/>
              <a:t> </a:t>
            </a:r>
            <a:r>
              <a:rPr spc="-5" dirty="0"/>
              <a:t>gzip,deflate\r\n</a:t>
            </a:r>
          </a:p>
          <a:p>
            <a:pPr marL="12700" marR="187960">
              <a:lnSpc>
                <a:spcPts val="2400"/>
              </a:lnSpc>
              <a:spcBef>
                <a:spcPts val="290"/>
              </a:spcBef>
            </a:pPr>
            <a:r>
              <a:rPr spc="-5" dirty="0"/>
              <a:t>Accept-Charset: ISO-8859-1,utf-8;q=0.7\r\n  Keep-Alive:</a:t>
            </a:r>
            <a:r>
              <a:rPr spc="-10" dirty="0"/>
              <a:t> </a:t>
            </a:r>
            <a:r>
              <a:rPr spc="-5" dirty="0"/>
              <a:t>115\r\n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Connection:</a:t>
            </a:r>
            <a:r>
              <a:rPr spc="-15" dirty="0"/>
              <a:t> </a:t>
            </a:r>
            <a:r>
              <a:rPr spc="-5" dirty="0"/>
              <a:t>keep-alive\r\n</a:t>
            </a:r>
          </a:p>
          <a:p>
            <a:pPr marL="12700">
              <a:lnSpc>
                <a:spcPts val="2640"/>
              </a:lnSpc>
            </a:pPr>
            <a:r>
              <a:rPr dirty="0"/>
              <a:t>\r\n</a:t>
            </a:r>
          </a:p>
        </p:txBody>
      </p:sp>
      <p:sp>
        <p:nvSpPr>
          <p:cNvPr id="10" name="object 10"/>
          <p:cNvSpPr/>
          <p:nvPr/>
        </p:nvSpPr>
        <p:spPr>
          <a:xfrm>
            <a:off x="8819566" y="4215156"/>
            <a:ext cx="198120" cy="610235"/>
          </a:xfrm>
          <a:custGeom>
            <a:avLst/>
            <a:gdLst/>
            <a:ahLst/>
            <a:cxnLst/>
            <a:rect l="l" t="t" r="r" b="b"/>
            <a:pathLst>
              <a:path w="198120" h="610235">
                <a:moveTo>
                  <a:pt x="197757" y="0"/>
                </a:moveTo>
                <a:lnTo>
                  <a:pt x="7830" y="586059"/>
                </a:lnTo>
                <a:lnTo>
                  <a:pt x="0" y="610222"/>
                </a:lnTo>
              </a:path>
            </a:pathLst>
          </a:custGeom>
          <a:ln w="5079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54667" y="4777647"/>
            <a:ext cx="146050" cy="169545"/>
          </a:xfrm>
          <a:custGeom>
            <a:avLst/>
            <a:gdLst/>
            <a:ahLst/>
            <a:cxnLst/>
            <a:rect l="l" t="t" r="r" b="b"/>
            <a:pathLst>
              <a:path w="146050" h="169545">
                <a:moveTo>
                  <a:pt x="0" y="0"/>
                </a:moveTo>
                <a:lnTo>
                  <a:pt x="25590" y="169029"/>
                </a:lnTo>
                <a:lnTo>
                  <a:pt x="145459" y="47139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18600" y="3802379"/>
            <a:ext cx="340296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326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carriage return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character  line-feed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character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3455" y="4553073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76202" y="0"/>
                </a:moveTo>
                <a:lnTo>
                  <a:pt x="7757" y="213385"/>
                </a:lnTo>
                <a:lnTo>
                  <a:pt x="0" y="237571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78413" y="4743106"/>
            <a:ext cx="146050" cy="169545"/>
          </a:xfrm>
          <a:custGeom>
            <a:avLst/>
            <a:gdLst/>
            <a:ahLst/>
            <a:cxnLst/>
            <a:rect l="l" t="t" r="r" b="b"/>
            <a:pathLst>
              <a:path w="146050" h="169545">
                <a:moveTo>
                  <a:pt x="0" y="0"/>
                </a:moveTo>
                <a:lnTo>
                  <a:pt x="26098" y="168953"/>
                </a:lnTo>
                <a:lnTo>
                  <a:pt x="145601" y="46702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25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27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request	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799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039" y="2131060"/>
            <a:ext cx="1007808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two types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HTTP messages: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request,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3322954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	message: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627120"/>
            <a:ext cx="659066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4240">
              <a:lnSpc>
                <a:spcPct val="139900"/>
              </a:lnSpc>
              <a:spcBef>
                <a:spcPts val="10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ASCII (human-readable format)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 request line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83" y="4791003"/>
            <a:ext cx="1109345" cy="186690"/>
          </a:xfrm>
          <a:custGeom>
            <a:avLst/>
            <a:gdLst/>
            <a:ahLst/>
            <a:cxnLst/>
            <a:rect l="l" t="t" r="r" b="b"/>
            <a:pathLst>
              <a:path w="1109345" h="186689">
                <a:moveTo>
                  <a:pt x="0" y="0"/>
                </a:moveTo>
                <a:lnTo>
                  <a:pt x="1084214" y="182354"/>
                </a:lnTo>
                <a:lnTo>
                  <a:pt x="1109262" y="186567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218" y="4897963"/>
            <a:ext cx="163830" cy="151130"/>
          </a:xfrm>
          <a:custGeom>
            <a:avLst/>
            <a:gdLst/>
            <a:ahLst/>
            <a:cxnLst/>
            <a:rect l="l" t="t" r="r" b="b"/>
            <a:pathLst>
              <a:path w="163829" h="151129">
                <a:moveTo>
                  <a:pt x="25360" y="0"/>
                </a:moveTo>
                <a:lnTo>
                  <a:pt x="0" y="150790"/>
                </a:lnTo>
                <a:lnTo>
                  <a:pt x="163470" y="100756"/>
                </a:lnTo>
                <a:lnTo>
                  <a:pt x="2536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5220" y="5217942"/>
            <a:ext cx="188595" cy="2467610"/>
          </a:xfrm>
          <a:custGeom>
            <a:avLst/>
            <a:gdLst/>
            <a:ahLst/>
            <a:cxnLst/>
            <a:rect l="l" t="t" r="r" b="b"/>
            <a:pathLst>
              <a:path w="188595" h="2467609">
                <a:moveTo>
                  <a:pt x="152988" y="16021"/>
                </a:moveTo>
                <a:lnTo>
                  <a:pt x="0" y="0"/>
                </a:lnTo>
                <a:lnTo>
                  <a:pt x="0" y="2467315"/>
                </a:lnTo>
                <a:lnTo>
                  <a:pt x="188100" y="2451293"/>
                </a:lnTo>
              </a:path>
            </a:pathLst>
          </a:custGeom>
          <a:ln w="2539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6400" y="4820920"/>
            <a:ext cx="3416935" cy="22066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(GET,</a:t>
            </a:r>
            <a:r>
              <a:rPr sz="28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POST,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HEAD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commands)</a:t>
            </a:r>
            <a:endParaRPr sz="28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211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hea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d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in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2382520">
              <a:lnSpc>
                <a:spcPts val="2400"/>
              </a:lnSpc>
              <a:spcBef>
                <a:spcPts val="580"/>
              </a:spcBef>
            </a:pPr>
            <a:r>
              <a:rPr spc="-5" dirty="0"/>
              <a:t>GET /index.html HTTP/1.1\r\n  Host: www-net.cs.umass.edu\r\n  User-Agent:</a:t>
            </a:r>
            <a:r>
              <a:rPr spc="-95" dirty="0"/>
              <a:t> </a:t>
            </a:r>
            <a:r>
              <a:rPr spc="-5" dirty="0"/>
              <a:t>Firefox/3.6.10\r\n</a:t>
            </a: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pc="-5" dirty="0"/>
              <a:t>Accept: text/html,application/xhtml+xml\r\n  Accept-Language:</a:t>
            </a:r>
            <a:r>
              <a:rPr spc="-20" dirty="0"/>
              <a:t> </a:t>
            </a:r>
            <a:r>
              <a:rPr spc="-5" dirty="0"/>
              <a:t>en-us,en;q=0.5\r\n</a:t>
            </a:r>
          </a:p>
          <a:p>
            <a:pPr marL="12700">
              <a:lnSpc>
                <a:spcPts val="2210"/>
              </a:lnSpc>
            </a:pPr>
            <a:r>
              <a:rPr spc="-5" dirty="0"/>
              <a:t>Accept-Encoding:</a:t>
            </a:r>
            <a:r>
              <a:rPr spc="-15" dirty="0"/>
              <a:t> </a:t>
            </a:r>
            <a:r>
              <a:rPr spc="-5" dirty="0"/>
              <a:t>gzip,deflate\r\n</a:t>
            </a:r>
          </a:p>
          <a:p>
            <a:pPr marL="12700" marR="187960">
              <a:lnSpc>
                <a:spcPts val="2400"/>
              </a:lnSpc>
              <a:spcBef>
                <a:spcPts val="290"/>
              </a:spcBef>
            </a:pPr>
            <a:r>
              <a:rPr spc="-5" dirty="0"/>
              <a:t>Accept-Charset: ISO-8859-1,utf-8;q=0.7\r\n  Keep-Alive:</a:t>
            </a:r>
            <a:r>
              <a:rPr spc="-10" dirty="0"/>
              <a:t> </a:t>
            </a:r>
            <a:r>
              <a:rPr spc="-5" dirty="0"/>
              <a:t>115\r\n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Connection:</a:t>
            </a:r>
            <a:r>
              <a:rPr spc="-15" dirty="0"/>
              <a:t> </a:t>
            </a:r>
            <a:r>
              <a:rPr spc="-5" dirty="0"/>
              <a:t>keep-alive\r\n</a:t>
            </a:r>
          </a:p>
          <a:p>
            <a:pPr marL="12700">
              <a:lnSpc>
                <a:spcPts val="2640"/>
              </a:lnSpc>
            </a:pPr>
            <a:r>
              <a:rPr dirty="0"/>
              <a:t>\r\n</a:t>
            </a:r>
          </a:p>
        </p:txBody>
      </p:sp>
      <p:sp>
        <p:nvSpPr>
          <p:cNvPr id="11" name="object 11"/>
          <p:cNvSpPr/>
          <p:nvPr/>
        </p:nvSpPr>
        <p:spPr>
          <a:xfrm>
            <a:off x="8819566" y="4215156"/>
            <a:ext cx="198120" cy="610235"/>
          </a:xfrm>
          <a:custGeom>
            <a:avLst/>
            <a:gdLst/>
            <a:ahLst/>
            <a:cxnLst/>
            <a:rect l="l" t="t" r="r" b="b"/>
            <a:pathLst>
              <a:path w="198120" h="610235">
                <a:moveTo>
                  <a:pt x="197757" y="0"/>
                </a:moveTo>
                <a:lnTo>
                  <a:pt x="7830" y="586059"/>
                </a:lnTo>
                <a:lnTo>
                  <a:pt x="0" y="610222"/>
                </a:lnTo>
              </a:path>
            </a:pathLst>
          </a:custGeom>
          <a:ln w="5079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54667" y="4777647"/>
            <a:ext cx="146050" cy="169545"/>
          </a:xfrm>
          <a:custGeom>
            <a:avLst/>
            <a:gdLst/>
            <a:ahLst/>
            <a:cxnLst/>
            <a:rect l="l" t="t" r="r" b="b"/>
            <a:pathLst>
              <a:path w="146050" h="169545">
                <a:moveTo>
                  <a:pt x="0" y="0"/>
                </a:moveTo>
                <a:lnTo>
                  <a:pt x="25590" y="169029"/>
                </a:lnTo>
                <a:lnTo>
                  <a:pt x="145459" y="47139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18600" y="3802379"/>
            <a:ext cx="340296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326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carriage return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character  line-feed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character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3455" y="4553073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76202" y="0"/>
                </a:moveTo>
                <a:lnTo>
                  <a:pt x="7757" y="213385"/>
                </a:lnTo>
                <a:lnTo>
                  <a:pt x="0" y="237571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78413" y="4743106"/>
            <a:ext cx="146050" cy="169545"/>
          </a:xfrm>
          <a:custGeom>
            <a:avLst/>
            <a:gdLst/>
            <a:ahLst/>
            <a:cxnLst/>
            <a:rect l="l" t="t" r="r" b="b"/>
            <a:pathLst>
              <a:path w="146050" h="169545">
                <a:moveTo>
                  <a:pt x="0" y="0"/>
                </a:moveTo>
                <a:lnTo>
                  <a:pt x="26098" y="168953"/>
                </a:lnTo>
                <a:lnTo>
                  <a:pt x="145601" y="46702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6825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27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request	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79989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039" y="2131060"/>
            <a:ext cx="10078085" cy="1498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two types </a:t>
            </a:r>
            <a:r>
              <a:rPr sz="3400" dirty="0">
                <a:latin typeface="Comic Sans MS"/>
                <a:cs typeface="Comic Sans MS"/>
              </a:rPr>
              <a:t>of </a:t>
            </a:r>
            <a:r>
              <a:rPr sz="3400" spc="-5" dirty="0">
                <a:latin typeface="Comic Sans MS"/>
                <a:cs typeface="Comic Sans MS"/>
              </a:rPr>
              <a:t>HTTP messages: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request,</a:t>
            </a:r>
            <a:r>
              <a:rPr sz="3400" spc="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response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3322954" algn="l"/>
              </a:tabLst>
            </a:pP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HTTP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request	message: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627120"/>
            <a:ext cx="659066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4240">
              <a:lnSpc>
                <a:spcPct val="139900"/>
              </a:lnSpc>
              <a:spcBef>
                <a:spcPts val="10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ASCII (human-readable format)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 request line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83" y="4791003"/>
            <a:ext cx="1109345" cy="186690"/>
          </a:xfrm>
          <a:custGeom>
            <a:avLst/>
            <a:gdLst/>
            <a:ahLst/>
            <a:cxnLst/>
            <a:rect l="l" t="t" r="r" b="b"/>
            <a:pathLst>
              <a:path w="1109345" h="186689">
                <a:moveTo>
                  <a:pt x="0" y="0"/>
                </a:moveTo>
                <a:lnTo>
                  <a:pt x="1084214" y="182354"/>
                </a:lnTo>
                <a:lnTo>
                  <a:pt x="1109262" y="186567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218" y="4897963"/>
            <a:ext cx="163830" cy="151130"/>
          </a:xfrm>
          <a:custGeom>
            <a:avLst/>
            <a:gdLst/>
            <a:ahLst/>
            <a:cxnLst/>
            <a:rect l="l" t="t" r="r" b="b"/>
            <a:pathLst>
              <a:path w="163829" h="151129">
                <a:moveTo>
                  <a:pt x="25360" y="0"/>
                </a:moveTo>
                <a:lnTo>
                  <a:pt x="0" y="150790"/>
                </a:lnTo>
                <a:lnTo>
                  <a:pt x="163470" y="100756"/>
                </a:lnTo>
                <a:lnTo>
                  <a:pt x="2536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5220" y="5217942"/>
            <a:ext cx="188595" cy="2467610"/>
          </a:xfrm>
          <a:custGeom>
            <a:avLst/>
            <a:gdLst/>
            <a:ahLst/>
            <a:cxnLst/>
            <a:rect l="l" t="t" r="r" b="b"/>
            <a:pathLst>
              <a:path w="188595" h="2467609">
                <a:moveTo>
                  <a:pt x="152988" y="16021"/>
                </a:moveTo>
                <a:lnTo>
                  <a:pt x="0" y="0"/>
                </a:lnTo>
                <a:lnTo>
                  <a:pt x="0" y="2467315"/>
                </a:lnTo>
                <a:lnTo>
                  <a:pt x="188100" y="2451293"/>
                </a:lnTo>
              </a:path>
            </a:pathLst>
          </a:custGeom>
          <a:ln w="2539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5066" y="7928991"/>
            <a:ext cx="640080" cy="305435"/>
          </a:xfrm>
          <a:custGeom>
            <a:avLst/>
            <a:gdLst/>
            <a:ahLst/>
            <a:cxnLst/>
            <a:rect l="l" t="t" r="r" b="b"/>
            <a:pathLst>
              <a:path w="640079" h="305434">
                <a:moveTo>
                  <a:pt x="0" y="305125"/>
                </a:moveTo>
                <a:lnTo>
                  <a:pt x="616952" y="10932"/>
                </a:lnTo>
                <a:lnTo>
                  <a:pt x="639878" y="0"/>
                </a:lnTo>
              </a:path>
            </a:pathLst>
          </a:custGeom>
          <a:ln w="5079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9112" y="7870914"/>
            <a:ext cx="171450" cy="138430"/>
          </a:xfrm>
          <a:custGeom>
            <a:avLst/>
            <a:gdLst/>
            <a:ahLst/>
            <a:cxnLst/>
            <a:rect l="l" t="t" r="r" b="b"/>
            <a:pathLst>
              <a:path w="171450" h="138429">
                <a:moveTo>
                  <a:pt x="0" y="0"/>
                </a:moveTo>
                <a:lnTo>
                  <a:pt x="65813" y="138018"/>
                </a:lnTo>
                <a:lnTo>
                  <a:pt x="170925" y="3195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300" y="4820920"/>
            <a:ext cx="3455035" cy="44704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(GET,</a:t>
            </a:r>
            <a:r>
              <a:rPr sz="28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POST,</a:t>
            </a:r>
            <a:endParaRPr sz="28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HEAD</a:t>
            </a:r>
            <a:r>
              <a:rPr sz="2800" spc="-2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commands)</a:t>
            </a:r>
            <a:endParaRPr sz="28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211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hea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d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er</a:t>
            </a:r>
            <a:endParaRPr sz="28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l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in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es</a:t>
            </a:r>
            <a:endParaRPr sz="2800">
              <a:latin typeface="Comic Sans MS"/>
              <a:cs typeface="Comic Sans MS"/>
            </a:endParaRPr>
          </a:p>
          <a:p>
            <a:pPr marL="12700" marR="247650">
              <a:lnSpc>
                <a:spcPct val="116100"/>
              </a:lnSpc>
              <a:spcBef>
                <a:spcPts val="223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carriage return,  line feed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at start  of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line indicates 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end of header</a:t>
            </a:r>
            <a:r>
              <a:rPr sz="280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lines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2382520">
              <a:lnSpc>
                <a:spcPts val="2400"/>
              </a:lnSpc>
              <a:spcBef>
                <a:spcPts val="580"/>
              </a:spcBef>
            </a:pPr>
            <a:r>
              <a:rPr spc="-5" dirty="0"/>
              <a:t>GET /index.html HTTP/1.1\r\n  Host: www-net.cs.umass.edu\r\n  User-Agent:</a:t>
            </a:r>
            <a:r>
              <a:rPr spc="-95" dirty="0"/>
              <a:t> </a:t>
            </a:r>
            <a:r>
              <a:rPr spc="-5" dirty="0"/>
              <a:t>Firefox/3.6.10\r\n</a:t>
            </a: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pc="-5" dirty="0"/>
              <a:t>Accept: text/html,application/xhtml+xml\r\n  Accept-Language:</a:t>
            </a:r>
            <a:r>
              <a:rPr spc="-20" dirty="0"/>
              <a:t> </a:t>
            </a:r>
            <a:r>
              <a:rPr spc="-5" dirty="0"/>
              <a:t>en-us,en;q=0.5\r\n</a:t>
            </a:r>
          </a:p>
          <a:p>
            <a:pPr marL="12700">
              <a:lnSpc>
                <a:spcPts val="2210"/>
              </a:lnSpc>
            </a:pPr>
            <a:r>
              <a:rPr spc="-5" dirty="0"/>
              <a:t>Accept-Encoding:</a:t>
            </a:r>
            <a:r>
              <a:rPr spc="-15" dirty="0"/>
              <a:t> </a:t>
            </a:r>
            <a:r>
              <a:rPr spc="-5" dirty="0"/>
              <a:t>gzip,deflate\r\n</a:t>
            </a:r>
          </a:p>
          <a:p>
            <a:pPr marL="12700" marR="187960">
              <a:lnSpc>
                <a:spcPts val="2400"/>
              </a:lnSpc>
              <a:spcBef>
                <a:spcPts val="290"/>
              </a:spcBef>
            </a:pPr>
            <a:r>
              <a:rPr spc="-5" dirty="0"/>
              <a:t>Accept-Charset: ISO-8859-1,utf-8;q=0.7\r\n  Keep-Alive:</a:t>
            </a:r>
            <a:r>
              <a:rPr spc="-10" dirty="0"/>
              <a:t> </a:t>
            </a:r>
            <a:r>
              <a:rPr spc="-5" dirty="0"/>
              <a:t>115\r\n</a:t>
            </a:r>
          </a:p>
          <a:p>
            <a:pPr marL="12700">
              <a:lnSpc>
                <a:spcPts val="2160"/>
              </a:lnSpc>
            </a:pPr>
            <a:r>
              <a:rPr spc="-5" dirty="0"/>
              <a:t>Connection:</a:t>
            </a:r>
            <a:r>
              <a:rPr spc="-15" dirty="0"/>
              <a:t> </a:t>
            </a:r>
            <a:r>
              <a:rPr spc="-5" dirty="0"/>
              <a:t>keep-alive\r\n</a:t>
            </a:r>
          </a:p>
          <a:p>
            <a:pPr marL="12700">
              <a:lnSpc>
                <a:spcPts val="2640"/>
              </a:lnSpc>
            </a:pPr>
            <a:r>
              <a:rPr dirty="0"/>
              <a:t>\r\n</a:t>
            </a:r>
          </a:p>
        </p:txBody>
      </p:sp>
      <p:sp>
        <p:nvSpPr>
          <p:cNvPr id="13" name="object 13"/>
          <p:cNvSpPr/>
          <p:nvPr/>
        </p:nvSpPr>
        <p:spPr>
          <a:xfrm>
            <a:off x="8819566" y="4215156"/>
            <a:ext cx="198120" cy="610235"/>
          </a:xfrm>
          <a:custGeom>
            <a:avLst/>
            <a:gdLst/>
            <a:ahLst/>
            <a:cxnLst/>
            <a:rect l="l" t="t" r="r" b="b"/>
            <a:pathLst>
              <a:path w="198120" h="610235">
                <a:moveTo>
                  <a:pt x="197757" y="0"/>
                </a:moveTo>
                <a:lnTo>
                  <a:pt x="7830" y="586059"/>
                </a:lnTo>
                <a:lnTo>
                  <a:pt x="0" y="610222"/>
                </a:lnTo>
              </a:path>
            </a:pathLst>
          </a:custGeom>
          <a:ln w="50799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4667" y="4777647"/>
            <a:ext cx="146050" cy="169545"/>
          </a:xfrm>
          <a:custGeom>
            <a:avLst/>
            <a:gdLst/>
            <a:ahLst/>
            <a:cxnLst/>
            <a:rect l="l" t="t" r="r" b="b"/>
            <a:pathLst>
              <a:path w="146050" h="169545">
                <a:moveTo>
                  <a:pt x="0" y="0"/>
                </a:moveTo>
                <a:lnTo>
                  <a:pt x="25590" y="169029"/>
                </a:lnTo>
                <a:lnTo>
                  <a:pt x="145459" y="47139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18600" y="3802379"/>
            <a:ext cx="340296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326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carriage return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character  line-feed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character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3455" y="4553073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76202" y="0"/>
                </a:moveTo>
                <a:lnTo>
                  <a:pt x="7757" y="213385"/>
                </a:lnTo>
                <a:lnTo>
                  <a:pt x="0" y="237571"/>
                </a:lnTo>
              </a:path>
            </a:pathLst>
          </a:custGeom>
          <a:ln w="508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78413" y="4743106"/>
            <a:ext cx="146050" cy="169545"/>
          </a:xfrm>
          <a:custGeom>
            <a:avLst/>
            <a:gdLst/>
            <a:ahLst/>
            <a:cxnLst/>
            <a:rect l="l" t="t" r="r" b="b"/>
            <a:pathLst>
              <a:path w="146050" h="169545">
                <a:moveTo>
                  <a:pt x="0" y="0"/>
                </a:moveTo>
                <a:lnTo>
                  <a:pt x="26098" y="168953"/>
                </a:lnTo>
                <a:lnTo>
                  <a:pt x="145601" y="46702"/>
                </a:lnTo>
                <a:lnTo>
                  <a:pt x="0" y="0"/>
                </a:lnTo>
                <a:close/>
              </a:path>
            </a:pathLst>
          </a:custGeom>
          <a:solidFill>
            <a:srgbClr val="021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249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3335" algn="l"/>
              </a:tabLst>
            </a:pPr>
            <a:r>
              <a:rPr sz="4400" b="0" u="heavy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HTTP </a:t>
            </a:r>
            <a:r>
              <a:rPr sz="4400" b="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request	message: general</a:t>
            </a:r>
            <a:r>
              <a:rPr sz="4400" b="0" u="heavy" spc="-30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 </a:t>
            </a:r>
            <a:r>
              <a:rPr sz="4400" b="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format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9270" y="3235396"/>
            <a:ext cx="887730" cy="2332355"/>
          </a:xfrm>
          <a:custGeom>
            <a:avLst/>
            <a:gdLst/>
            <a:ahLst/>
            <a:cxnLst/>
            <a:rect l="l" t="t" r="r" b="b"/>
            <a:pathLst>
              <a:path w="887729" h="2332354">
                <a:moveTo>
                  <a:pt x="0" y="2332283"/>
                </a:moveTo>
                <a:lnTo>
                  <a:pt x="887307" y="2332283"/>
                </a:lnTo>
                <a:lnTo>
                  <a:pt x="887307" y="0"/>
                </a:lnTo>
                <a:lnTo>
                  <a:pt x="0" y="0"/>
                </a:lnTo>
                <a:lnTo>
                  <a:pt x="0" y="2332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90382" y="6073421"/>
            <a:ext cx="1014094" cy="1729739"/>
          </a:xfrm>
          <a:custGeom>
            <a:avLst/>
            <a:gdLst/>
            <a:ahLst/>
            <a:cxnLst/>
            <a:rect l="l" t="t" r="r" b="b"/>
            <a:pathLst>
              <a:path w="1014095" h="1729740">
                <a:moveTo>
                  <a:pt x="0" y="0"/>
                </a:moveTo>
                <a:lnTo>
                  <a:pt x="1013741" y="0"/>
                </a:lnTo>
                <a:lnTo>
                  <a:pt x="1013741" y="1729458"/>
                </a:lnTo>
                <a:lnTo>
                  <a:pt x="0" y="17294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94900" y="5537200"/>
            <a:ext cx="1528445" cy="146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separator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body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2-30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1" y="2349500"/>
            <a:ext cx="7979548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749300"/>
            <a:ext cx="62001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2605" algn="l"/>
                <a:tab pos="4707890" algn="l"/>
              </a:tabLst>
            </a:pP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U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p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l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o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di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n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g	form	i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n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p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ut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034" y="1486730"/>
            <a:ext cx="6174740" cy="0"/>
          </a:xfrm>
          <a:custGeom>
            <a:avLst/>
            <a:gdLst/>
            <a:ahLst/>
            <a:cxnLst/>
            <a:rect l="l" t="t" r="r" b="b"/>
            <a:pathLst>
              <a:path w="6174740">
                <a:moveTo>
                  <a:pt x="0" y="0"/>
                </a:moveTo>
                <a:lnTo>
                  <a:pt x="617450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9019" y="1750060"/>
            <a:ext cx="5241925" cy="34544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920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POST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method:</a:t>
            </a:r>
            <a:endParaRPr sz="3400">
              <a:latin typeface="Comic Sans MS"/>
              <a:cs typeface="Comic Sans MS"/>
            </a:endParaRPr>
          </a:p>
          <a:p>
            <a:pPr marL="386080" marR="30480" indent="-34798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  <a:tab pos="1303020" algn="l"/>
                <a:tab pos="1504315" algn="l"/>
                <a:tab pos="2349500" algn="l"/>
              </a:tabLst>
            </a:pPr>
            <a:r>
              <a:rPr sz="3400" dirty="0">
                <a:latin typeface="Comic Sans MS"/>
                <a:cs typeface="Comic Sans MS"/>
              </a:rPr>
              <a:t>web	</a:t>
            </a:r>
            <a:r>
              <a:rPr sz="3400" spc="-5" dirty="0">
                <a:latin typeface="Comic Sans MS"/>
                <a:cs typeface="Comic Sans MS"/>
              </a:rPr>
              <a:t>page	</a:t>
            </a:r>
            <a:r>
              <a:rPr sz="3400" dirty="0">
                <a:latin typeface="Comic Sans MS"/>
                <a:cs typeface="Comic Sans MS"/>
              </a:rPr>
              <a:t>often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includes  </a:t>
            </a:r>
            <a:r>
              <a:rPr sz="3400" dirty="0">
                <a:latin typeface="Comic Sans MS"/>
                <a:cs typeface="Comic Sans MS"/>
              </a:rPr>
              <a:t>form	</a:t>
            </a:r>
            <a:r>
              <a:rPr sz="3400" spc="-5" dirty="0">
                <a:latin typeface="Comic Sans MS"/>
                <a:cs typeface="Comic Sans MS"/>
              </a:rPr>
              <a:t>input</a:t>
            </a:r>
            <a:endParaRPr sz="3400">
              <a:latin typeface="Comic Sans MS"/>
              <a:cs typeface="Comic Sans MS"/>
            </a:endParaRPr>
          </a:p>
          <a:p>
            <a:pPr marL="386080" marR="626745" indent="-34798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6080" algn="l"/>
              </a:tabLst>
            </a:pPr>
            <a:r>
              <a:rPr sz="3400" spc="-5" dirty="0">
                <a:latin typeface="Comic Sans MS"/>
                <a:cs typeface="Comic Sans MS"/>
              </a:rPr>
              <a:t>input </a:t>
            </a:r>
            <a:r>
              <a:rPr sz="3400" dirty="0">
                <a:latin typeface="Comic Sans MS"/>
                <a:cs typeface="Comic Sans MS"/>
              </a:rPr>
              <a:t>is </a:t>
            </a:r>
            <a:r>
              <a:rPr sz="3400" spc="-5" dirty="0">
                <a:latin typeface="Comic Sans MS"/>
                <a:cs typeface="Comic Sans MS"/>
              </a:rPr>
              <a:t>uploaded </a:t>
            </a:r>
            <a:r>
              <a:rPr sz="3400" dirty="0">
                <a:latin typeface="Comic Sans MS"/>
                <a:cs typeface="Comic Sans MS"/>
              </a:rPr>
              <a:t>to  </a:t>
            </a:r>
            <a:r>
              <a:rPr sz="3400" spc="-5" dirty="0">
                <a:latin typeface="Comic Sans MS"/>
                <a:cs typeface="Comic Sans MS"/>
              </a:rPr>
              <a:t>server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entity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body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749300"/>
            <a:ext cx="62001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2605" algn="l"/>
                <a:tab pos="4707890" algn="l"/>
              </a:tabLst>
            </a:pP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U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p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l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o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di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n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g	form	i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n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p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ut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034" y="1486730"/>
            <a:ext cx="6174740" cy="0"/>
          </a:xfrm>
          <a:custGeom>
            <a:avLst/>
            <a:gdLst/>
            <a:ahLst/>
            <a:cxnLst/>
            <a:rect l="l" t="t" r="r" b="b"/>
            <a:pathLst>
              <a:path w="6174740">
                <a:moveTo>
                  <a:pt x="0" y="0"/>
                </a:moveTo>
                <a:lnTo>
                  <a:pt x="617450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0835" y="1750060"/>
            <a:ext cx="9788525" cy="61595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20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POST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method:</a:t>
            </a:r>
            <a:endParaRPr sz="3400">
              <a:latin typeface="Comic Sans MS"/>
              <a:cs typeface="Comic Sans MS"/>
            </a:endParaRPr>
          </a:p>
          <a:p>
            <a:pPr marL="393700" marR="4568825" indent="-347980">
              <a:lnSpc>
                <a:spcPct val="115199"/>
              </a:lnSpc>
              <a:spcBef>
                <a:spcPts val="12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4335" algn="l"/>
                <a:tab pos="1311275" algn="l"/>
                <a:tab pos="1512570" algn="l"/>
                <a:tab pos="2357755" algn="l"/>
              </a:tabLst>
            </a:pPr>
            <a:r>
              <a:rPr sz="3400" dirty="0">
                <a:latin typeface="Comic Sans MS"/>
                <a:cs typeface="Comic Sans MS"/>
              </a:rPr>
              <a:t>web	</a:t>
            </a:r>
            <a:r>
              <a:rPr sz="3400" spc="-5" dirty="0">
                <a:latin typeface="Comic Sans MS"/>
                <a:cs typeface="Comic Sans MS"/>
              </a:rPr>
              <a:t>page	</a:t>
            </a:r>
            <a:r>
              <a:rPr sz="3400" dirty="0">
                <a:latin typeface="Comic Sans MS"/>
                <a:cs typeface="Comic Sans MS"/>
              </a:rPr>
              <a:t>often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includes  </a:t>
            </a:r>
            <a:r>
              <a:rPr sz="3400" dirty="0">
                <a:latin typeface="Comic Sans MS"/>
                <a:cs typeface="Comic Sans MS"/>
              </a:rPr>
              <a:t>form	</a:t>
            </a:r>
            <a:r>
              <a:rPr sz="3400" spc="-5" dirty="0">
                <a:latin typeface="Comic Sans MS"/>
                <a:cs typeface="Comic Sans MS"/>
              </a:rPr>
              <a:t>input</a:t>
            </a:r>
            <a:endParaRPr sz="3400">
              <a:latin typeface="Comic Sans MS"/>
              <a:cs typeface="Comic Sans MS"/>
            </a:endParaRPr>
          </a:p>
          <a:p>
            <a:pPr marL="393700" marR="5165090" indent="-34798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4335" algn="l"/>
              </a:tabLst>
            </a:pPr>
            <a:r>
              <a:rPr sz="3400" spc="-5" dirty="0">
                <a:latin typeface="Comic Sans MS"/>
                <a:cs typeface="Comic Sans MS"/>
              </a:rPr>
              <a:t>input </a:t>
            </a:r>
            <a:r>
              <a:rPr sz="3400" dirty="0">
                <a:latin typeface="Comic Sans MS"/>
                <a:cs typeface="Comic Sans MS"/>
              </a:rPr>
              <a:t>is </a:t>
            </a:r>
            <a:r>
              <a:rPr sz="3400" spc="-5" dirty="0">
                <a:latin typeface="Comic Sans MS"/>
                <a:cs typeface="Comic Sans MS"/>
              </a:rPr>
              <a:t>uploaded </a:t>
            </a:r>
            <a:r>
              <a:rPr sz="3400" dirty="0">
                <a:latin typeface="Comic Sans MS"/>
                <a:cs typeface="Comic Sans MS"/>
              </a:rPr>
              <a:t>to  </a:t>
            </a:r>
            <a:r>
              <a:rPr sz="3400" spc="-5" dirty="0">
                <a:latin typeface="Comic Sans MS"/>
                <a:cs typeface="Comic Sans MS"/>
              </a:rPr>
              <a:t>server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entity</a:t>
            </a:r>
            <a:r>
              <a:rPr sz="3400" spc="-5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body</a:t>
            </a:r>
            <a:endParaRPr sz="34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2320"/>
              </a:spcBef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GET</a:t>
            </a:r>
            <a:r>
              <a:rPr sz="34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method:</a:t>
            </a:r>
            <a:endParaRPr sz="3400">
              <a:latin typeface="Comic Sans MS"/>
              <a:cs typeface="Comic Sans MS"/>
            </a:endParaRPr>
          </a:p>
          <a:p>
            <a:pPr marL="381000" marR="4605655" indent="-34353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635" algn="l"/>
                <a:tab pos="2034539" algn="l"/>
                <a:tab pos="3707129" algn="l"/>
              </a:tabLst>
            </a:pPr>
            <a:r>
              <a:rPr sz="3400" spc="-5" dirty="0">
                <a:latin typeface="Comic Sans MS"/>
                <a:cs typeface="Comic Sans MS"/>
              </a:rPr>
              <a:t>input </a:t>
            </a:r>
            <a:r>
              <a:rPr sz="3400" dirty="0">
                <a:latin typeface="Comic Sans MS"/>
                <a:cs typeface="Comic Sans MS"/>
              </a:rPr>
              <a:t>is </a:t>
            </a:r>
            <a:r>
              <a:rPr sz="3400" spc="-5" dirty="0">
                <a:latin typeface="Comic Sans MS"/>
                <a:cs typeface="Comic Sans MS"/>
              </a:rPr>
              <a:t>uploaded </a:t>
            </a:r>
            <a:r>
              <a:rPr sz="3400" dirty="0">
                <a:latin typeface="Comic Sans MS"/>
                <a:cs typeface="Comic Sans MS"/>
              </a:rPr>
              <a:t>in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URL  field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request	line:</a:t>
            </a:r>
            <a:endParaRPr sz="3400">
              <a:latin typeface="Comic Sans MS"/>
              <a:cs typeface="Comic Sans MS"/>
            </a:endParaRPr>
          </a:p>
          <a:p>
            <a:pPr marL="1701800">
              <a:lnSpc>
                <a:spcPct val="100000"/>
              </a:lnSpc>
              <a:spcBef>
                <a:spcPts val="1720"/>
              </a:spcBef>
            </a:pPr>
            <a:r>
              <a:rPr sz="2400" b="1" dirty="0">
                <a:latin typeface="Courier New"/>
                <a:cs typeface="Courier New"/>
                <a:hlinkClick r:id="rId2"/>
              </a:rPr>
              <a:t>www.somesite.com/animalsearch?monkeys&amp;banana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613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Method</a:t>
            </a:r>
            <a:r>
              <a:rPr sz="5600" b="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types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911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10360"/>
            <a:ext cx="4810760" cy="45948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HTTP/1.0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GET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POST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HEAD</a:t>
            </a:r>
            <a:endParaRPr sz="3400">
              <a:latin typeface="Comic Sans MS"/>
              <a:cs typeface="Comic Sans MS"/>
            </a:endParaRPr>
          </a:p>
          <a:p>
            <a:pPr marL="784860" marR="30480" indent="-289560">
              <a:lnSpc>
                <a:spcPct val="116100"/>
              </a:lnSpc>
              <a:spcBef>
                <a:spcPts val="98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asks server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leave  requested object out </a:t>
            </a:r>
            <a:r>
              <a:rPr sz="2800" dirty="0">
                <a:latin typeface="Comic Sans MS"/>
                <a:cs typeface="Comic Sans MS"/>
              </a:rPr>
              <a:t>of 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039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Web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and</a:t>
            </a:r>
            <a:r>
              <a:rPr sz="5600" b="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013325" cy="0"/>
          </a:xfrm>
          <a:custGeom>
            <a:avLst/>
            <a:gdLst/>
            <a:ahLst/>
            <a:cxnLst/>
            <a:rect l="l" t="t" r="r" b="b"/>
            <a:pathLst>
              <a:path w="5013325">
                <a:moveTo>
                  <a:pt x="0" y="0"/>
                </a:moveTo>
                <a:lnTo>
                  <a:pt x="50131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613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Method</a:t>
            </a:r>
            <a:r>
              <a:rPr sz="5600" b="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types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911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10360"/>
            <a:ext cx="4810760" cy="45948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HTTP/1.0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GET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POST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HEAD</a:t>
            </a:r>
            <a:endParaRPr sz="3400">
              <a:latin typeface="Comic Sans MS"/>
              <a:cs typeface="Comic Sans MS"/>
            </a:endParaRPr>
          </a:p>
          <a:p>
            <a:pPr marL="784860" marR="30480" indent="-289560">
              <a:lnSpc>
                <a:spcPct val="116100"/>
              </a:lnSpc>
              <a:spcBef>
                <a:spcPts val="98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asks server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leave  requested object out </a:t>
            </a:r>
            <a:r>
              <a:rPr sz="2800" dirty="0">
                <a:latin typeface="Comic Sans MS"/>
                <a:cs typeface="Comic Sans MS"/>
              </a:rPr>
              <a:t>of 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191" y="1496060"/>
            <a:ext cx="5114925" cy="558546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7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HTTP/1.1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GET, POST,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HEAD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PUT</a:t>
            </a:r>
            <a:endParaRPr sz="3400">
              <a:latin typeface="Comic Sans MS"/>
              <a:cs typeface="Comic Sans MS"/>
            </a:endParaRPr>
          </a:p>
          <a:p>
            <a:pPr marL="776605" marR="30480" lvl="1" indent="-281940">
              <a:lnSpc>
                <a:spcPct val="116100"/>
              </a:lnSpc>
              <a:spcBef>
                <a:spcPts val="88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2800" spc="-5" dirty="0">
                <a:latin typeface="Comic Sans MS"/>
                <a:cs typeface="Comic Sans MS"/>
              </a:rPr>
              <a:t>uploads file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entity </a:t>
            </a:r>
            <a:r>
              <a:rPr sz="2800" dirty="0">
                <a:latin typeface="Comic Sans MS"/>
                <a:cs typeface="Comic Sans MS"/>
              </a:rPr>
              <a:t>body  </a:t>
            </a:r>
            <a:r>
              <a:rPr sz="2800" spc="-5" dirty="0">
                <a:latin typeface="Comic Sans MS"/>
                <a:cs typeface="Comic Sans MS"/>
              </a:rPr>
              <a:t>to path specified in </a:t>
            </a:r>
            <a:r>
              <a:rPr sz="2800" dirty="0">
                <a:latin typeface="Comic Sans MS"/>
                <a:cs typeface="Comic Sans MS"/>
              </a:rPr>
              <a:t>URL  </a:t>
            </a:r>
            <a:r>
              <a:rPr sz="2800" spc="-5" dirty="0">
                <a:latin typeface="Comic Sans MS"/>
                <a:cs typeface="Comic Sans MS"/>
              </a:rPr>
              <a:t>field</a:t>
            </a:r>
            <a:endParaRPr sz="28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DELETE</a:t>
            </a:r>
            <a:endParaRPr sz="3400">
              <a:latin typeface="Comic Sans MS"/>
              <a:cs typeface="Comic Sans MS"/>
            </a:endParaRPr>
          </a:p>
          <a:p>
            <a:pPr marL="776605" marR="399415" lvl="1" indent="-281940">
              <a:lnSpc>
                <a:spcPct val="116100"/>
              </a:lnSpc>
              <a:spcBef>
                <a:spcPts val="775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2800" spc="-5" dirty="0">
                <a:latin typeface="Comic Sans MS"/>
                <a:cs typeface="Comic Sans MS"/>
              </a:rPr>
              <a:t>deletes file specified in  the </a:t>
            </a:r>
            <a:r>
              <a:rPr sz="2800" dirty="0">
                <a:latin typeface="Comic Sans MS"/>
                <a:cs typeface="Comic Sans MS"/>
              </a:rPr>
              <a:t>URL</a:t>
            </a:r>
            <a:r>
              <a:rPr sz="2800" spc="-5" dirty="0">
                <a:latin typeface="Comic Sans MS"/>
                <a:cs typeface="Comic Sans MS"/>
              </a:rPr>
              <a:t> field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613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Method</a:t>
            </a:r>
            <a:r>
              <a:rPr sz="5600" b="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types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589145" cy="0"/>
          </a:xfrm>
          <a:custGeom>
            <a:avLst/>
            <a:gdLst/>
            <a:ahLst/>
            <a:cxnLst/>
            <a:rect l="l" t="t" r="r" b="b"/>
            <a:pathLst>
              <a:path w="4589145">
                <a:moveTo>
                  <a:pt x="0" y="0"/>
                </a:moveTo>
                <a:lnTo>
                  <a:pt x="458911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10360"/>
            <a:ext cx="4810760" cy="45948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HTTP/1.0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GET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POST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HEAD</a:t>
            </a:r>
            <a:endParaRPr sz="3400">
              <a:latin typeface="Comic Sans MS"/>
              <a:cs typeface="Comic Sans MS"/>
            </a:endParaRPr>
          </a:p>
          <a:p>
            <a:pPr marL="784860" marR="30480" indent="-289560">
              <a:lnSpc>
                <a:spcPct val="116100"/>
              </a:lnSpc>
              <a:spcBef>
                <a:spcPts val="98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2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asks server </a:t>
            </a: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leave  requested object out </a:t>
            </a:r>
            <a:r>
              <a:rPr sz="2800" dirty="0">
                <a:latin typeface="Comic Sans MS"/>
                <a:cs typeface="Comic Sans MS"/>
              </a:rPr>
              <a:t>of  </a:t>
            </a:r>
            <a:r>
              <a:rPr sz="2800" spc="-5" dirty="0">
                <a:latin typeface="Comic Sans MS"/>
                <a:cs typeface="Comic Sans MS"/>
              </a:rPr>
              <a:t>response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191" y="1496060"/>
            <a:ext cx="5114925" cy="558546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7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HTTP/1.1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GET, POST,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HEAD</a:t>
            </a:r>
            <a:endParaRPr sz="34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PUT</a:t>
            </a:r>
            <a:endParaRPr sz="3400">
              <a:latin typeface="Comic Sans MS"/>
              <a:cs typeface="Comic Sans MS"/>
            </a:endParaRPr>
          </a:p>
          <a:p>
            <a:pPr marL="776605" marR="30480" lvl="1" indent="-281940">
              <a:lnSpc>
                <a:spcPct val="116100"/>
              </a:lnSpc>
              <a:spcBef>
                <a:spcPts val="880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2800" spc="-5" dirty="0">
                <a:latin typeface="Comic Sans MS"/>
                <a:cs typeface="Comic Sans MS"/>
              </a:rPr>
              <a:t>uploads file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entity </a:t>
            </a:r>
            <a:r>
              <a:rPr sz="2800" dirty="0">
                <a:latin typeface="Comic Sans MS"/>
                <a:cs typeface="Comic Sans MS"/>
              </a:rPr>
              <a:t>body  </a:t>
            </a:r>
            <a:r>
              <a:rPr sz="2800" spc="-5" dirty="0">
                <a:latin typeface="Comic Sans MS"/>
                <a:cs typeface="Comic Sans MS"/>
              </a:rPr>
              <a:t>to path specified in </a:t>
            </a:r>
            <a:r>
              <a:rPr sz="2800" dirty="0">
                <a:latin typeface="Comic Sans MS"/>
                <a:cs typeface="Comic Sans MS"/>
              </a:rPr>
              <a:t>URL  </a:t>
            </a:r>
            <a:r>
              <a:rPr sz="2800" spc="-5" dirty="0">
                <a:latin typeface="Comic Sans MS"/>
                <a:cs typeface="Comic Sans MS"/>
              </a:rPr>
              <a:t>field</a:t>
            </a:r>
            <a:endParaRPr sz="2800">
              <a:latin typeface="Comic Sans MS"/>
              <a:cs typeface="Comic Sans MS"/>
            </a:endParaRPr>
          </a:p>
          <a:p>
            <a:pPr marL="382905" indent="-34544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3540" algn="l"/>
              </a:tabLst>
            </a:pPr>
            <a:r>
              <a:rPr sz="3400" dirty="0">
                <a:latin typeface="Comic Sans MS"/>
                <a:cs typeface="Comic Sans MS"/>
              </a:rPr>
              <a:t>DELETE</a:t>
            </a:r>
            <a:endParaRPr sz="3400">
              <a:latin typeface="Comic Sans MS"/>
              <a:cs typeface="Comic Sans MS"/>
            </a:endParaRPr>
          </a:p>
          <a:p>
            <a:pPr marL="776605" marR="399415" lvl="1" indent="-281940">
              <a:lnSpc>
                <a:spcPct val="116100"/>
              </a:lnSpc>
              <a:spcBef>
                <a:spcPts val="775"/>
              </a:spcBef>
              <a:buClr>
                <a:srgbClr val="021EAA"/>
              </a:buClr>
              <a:buFont typeface="Wingdings"/>
              <a:buChar char=""/>
              <a:tabLst>
                <a:tab pos="777240" algn="l"/>
              </a:tabLst>
            </a:pPr>
            <a:r>
              <a:rPr sz="2800" spc="-5" dirty="0">
                <a:latin typeface="Comic Sans MS"/>
                <a:cs typeface="Comic Sans MS"/>
              </a:rPr>
              <a:t>deletes file specified in  the </a:t>
            </a:r>
            <a:r>
              <a:rPr sz="2800" dirty="0">
                <a:latin typeface="Comic Sans MS"/>
                <a:cs typeface="Comic Sans MS"/>
              </a:rPr>
              <a:t>URL</a:t>
            </a:r>
            <a:r>
              <a:rPr sz="2800" spc="-5" dirty="0">
                <a:latin typeface="Comic Sans MS"/>
                <a:cs typeface="Comic Sans MS"/>
              </a:rPr>
              <a:t> field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823" y="6893559"/>
            <a:ext cx="1722120" cy="14732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72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HTTP/2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2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exists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823" y="8534400"/>
            <a:ext cx="51060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much added</a:t>
            </a:r>
            <a:r>
              <a:rPr sz="3400" spc="-13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complexity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response</a:t>
            </a:r>
            <a:r>
              <a:rPr sz="5000" b="0" spc="-1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response</a:t>
            </a:r>
            <a:r>
              <a:rPr sz="5000" b="0" spc="-1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9300" y="2895600"/>
            <a:ext cx="880427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HTTP/1.1 200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OK\r\n</a:t>
            </a:r>
            <a:endParaRPr sz="2400">
              <a:latin typeface="Courier New"/>
              <a:cs typeface="Courier New"/>
            </a:endParaRPr>
          </a:p>
          <a:p>
            <a:pPr marL="12700" marR="165100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Date: Sun, 26 Sep 2010 20:09:20 GMT\r\n  Server: Apache/2.0.52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(CentOS)\r\n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Last-Modified: Tue, 30 Oct 2007 17:00:02 GMT\r\n  ETag: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"17dc6-a5c-bf716880"\r\n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Accept-Ranges: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bytes\r\n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Content-Length: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2652\r\n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Keep-Alive: timeout=10, max=100\r\n  Connection: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Keep-Alive\r\n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Content-Type: text/html;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charset=ISO-8859-1\r\n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data data data data data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response</a:t>
            </a:r>
            <a:r>
              <a:rPr sz="5000" b="0" spc="-1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981200"/>
            <a:ext cx="227901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status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line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(protocol  status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code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status</a:t>
            </a:r>
            <a:r>
              <a:rPr sz="2800" spc="-8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phrase)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0400" y="2722879"/>
            <a:ext cx="1191260" cy="332105"/>
          </a:xfrm>
          <a:custGeom>
            <a:avLst/>
            <a:gdLst/>
            <a:ahLst/>
            <a:cxnLst/>
            <a:rect l="l" t="t" r="r" b="b"/>
            <a:pathLst>
              <a:path w="1191260" h="332105">
                <a:moveTo>
                  <a:pt x="0" y="0"/>
                </a:moveTo>
                <a:lnTo>
                  <a:pt x="1166718" y="324756"/>
                </a:lnTo>
                <a:lnTo>
                  <a:pt x="1191188" y="331567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6616" y="2973983"/>
            <a:ext cx="168275" cy="147320"/>
          </a:xfrm>
          <a:custGeom>
            <a:avLst/>
            <a:gdLst/>
            <a:ahLst/>
            <a:cxnLst/>
            <a:rect l="l" t="t" r="r" b="b"/>
            <a:pathLst>
              <a:path w="168275" h="147319">
                <a:moveTo>
                  <a:pt x="41003" y="0"/>
                </a:moveTo>
                <a:lnTo>
                  <a:pt x="0" y="147307"/>
                </a:lnTo>
                <a:lnTo>
                  <a:pt x="167810" y="114656"/>
                </a:lnTo>
                <a:lnTo>
                  <a:pt x="4100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9300" y="2895600"/>
            <a:ext cx="880427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HTTP/1.1 200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OK\r\n</a:t>
            </a:r>
            <a:endParaRPr sz="2400">
              <a:latin typeface="Courier New"/>
              <a:cs typeface="Courier New"/>
            </a:endParaRPr>
          </a:p>
          <a:p>
            <a:pPr marL="12700" marR="165100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Date: Sun, 26 Sep 2010 20:09:20 GMT\r\n  Server: Apache/2.0.52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(CentOS)\r\n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Last-Modified: Tue, 30 Oct 2007 17:00:02 GMT\r\n  ETag: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"17dc6-a5c-bf716880"\r\n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Accept-Ranges: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bytes\r\n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Content-Length: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2652\r\n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Keep-Alive: timeout=10, max=100\r\n  Connection: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Keep-Alive\r\n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Content-Type: text/html;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charset=ISO-8859-1\r\n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data data data data data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response</a:t>
            </a:r>
            <a:r>
              <a:rPr sz="5000" b="0" spc="-1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981200"/>
            <a:ext cx="227901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status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line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(protocol  status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code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status</a:t>
            </a:r>
            <a:r>
              <a:rPr sz="2800" spc="-8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phrase)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0400" y="2722879"/>
            <a:ext cx="1191260" cy="332105"/>
          </a:xfrm>
          <a:custGeom>
            <a:avLst/>
            <a:gdLst/>
            <a:ahLst/>
            <a:cxnLst/>
            <a:rect l="l" t="t" r="r" b="b"/>
            <a:pathLst>
              <a:path w="1191260" h="332105">
                <a:moveTo>
                  <a:pt x="0" y="0"/>
                </a:moveTo>
                <a:lnTo>
                  <a:pt x="1166718" y="324756"/>
                </a:lnTo>
                <a:lnTo>
                  <a:pt x="1191188" y="331567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6616" y="2973983"/>
            <a:ext cx="168275" cy="147320"/>
          </a:xfrm>
          <a:custGeom>
            <a:avLst/>
            <a:gdLst/>
            <a:ahLst/>
            <a:cxnLst/>
            <a:rect l="l" t="t" r="r" b="b"/>
            <a:pathLst>
              <a:path w="168275" h="147319">
                <a:moveTo>
                  <a:pt x="41003" y="0"/>
                </a:moveTo>
                <a:lnTo>
                  <a:pt x="0" y="147307"/>
                </a:lnTo>
                <a:lnTo>
                  <a:pt x="167810" y="114656"/>
                </a:lnTo>
                <a:lnTo>
                  <a:pt x="4100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729" y="3278292"/>
            <a:ext cx="368300" cy="2781300"/>
          </a:xfrm>
          <a:custGeom>
            <a:avLst/>
            <a:gdLst/>
            <a:ahLst/>
            <a:cxnLst/>
            <a:rect l="l" t="t" r="r" b="b"/>
            <a:pathLst>
              <a:path w="368300" h="2781300">
                <a:moveTo>
                  <a:pt x="300096" y="17529"/>
                </a:moveTo>
                <a:lnTo>
                  <a:pt x="0" y="0"/>
                </a:lnTo>
                <a:lnTo>
                  <a:pt x="0" y="2781300"/>
                </a:lnTo>
                <a:lnTo>
                  <a:pt x="368300" y="2775458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6648" y="4675509"/>
            <a:ext cx="113284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79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  <a:p>
            <a:pPr marR="5715" algn="r">
              <a:lnSpc>
                <a:spcPts val="3279"/>
              </a:lnSpc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9300" y="2895600"/>
            <a:ext cx="880427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HTTP/1.1 200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OK\r\n</a:t>
            </a:r>
            <a:endParaRPr sz="2400">
              <a:latin typeface="Courier New"/>
              <a:cs typeface="Courier New"/>
            </a:endParaRPr>
          </a:p>
          <a:p>
            <a:pPr marL="12700" marR="165100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Date: Sun, 26 Sep 2010 20:09:20 GMT\r\n  Server: Apache/2.0.52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(CentOS)\r\n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Last-Modified: Tue, 30 Oct 2007 17:00:02 GMT\r\n  ETag: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"17dc6-a5c-bf716880"\r\n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Accept-Ranges: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bytes\r\n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Content-Length: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2652\r\n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Keep-Alive: timeout=10, max=100\r\n  Connection: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Keep-Alive\r\n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Content-Type: text/html;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charset=ISO-8859-1\r\n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data data data data data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177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response</a:t>
            </a:r>
            <a:r>
              <a:rPr sz="5000" b="0" spc="-10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message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155815" cy="0"/>
          </a:xfrm>
          <a:custGeom>
            <a:avLst/>
            <a:gdLst/>
            <a:ahLst/>
            <a:cxnLst/>
            <a:rect l="l" t="t" r="r" b="b"/>
            <a:pathLst>
              <a:path w="7155815">
                <a:moveTo>
                  <a:pt x="0" y="0"/>
                </a:moveTo>
                <a:lnTo>
                  <a:pt x="7155221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981200"/>
            <a:ext cx="2279015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status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line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(protocol  status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code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status</a:t>
            </a:r>
            <a:r>
              <a:rPr sz="2800" spc="-8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phrase)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0400" y="2722879"/>
            <a:ext cx="1191260" cy="332105"/>
          </a:xfrm>
          <a:custGeom>
            <a:avLst/>
            <a:gdLst/>
            <a:ahLst/>
            <a:cxnLst/>
            <a:rect l="l" t="t" r="r" b="b"/>
            <a:pathLst>
              <a:path w="1191260" h="332105">
                <a:moveTo>
                  <a:pt x="0" y="0"/>
                </a:moveTo>
                <a:lnTo>
                  <a:pt x="1166718" y="324756"/>
                </a:lnTo>
                <a:lnTo>
                  <a:pt x="1191188" y="331567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6616" y="2973983"/>
            <a:ext cx="168275" cy="147320"/>
          </a:xfrm>
          <a:custGeom>
            <a:avLst/>
            <a:gdLst/>
            <a:ahLst/>
            <a:cxnLst/>
            <a:rect l="l" t="t" r="r" b="b"/>
            <a:pathLst>
              <a:path w="168275" h="147319">
                <a:moveTo>
                  <a:pt x="41003" y="0"/>
                </a:moveTo>
                <a:lnTo>
                  <a:pt x="0" y="147307"/>
                </a:lnTo>
                <a:lnTo>
                  <a:pt x="167810" y="114656"/>
                </a:lnTo>
                <a:lnTo>
                  <a:pt x="4100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729" y="3278292"/>
            <a:ext cx="368300" cy="2781300"/>
          </a:xfrm>
          <a:custGeom>
            <a:avLst/>
            <a:gdLst/>
            <a:ahLst/>
            <a:cxnLst/>
            <a:rect l="l" t="t" r="r" b="b"/>
            <a:pathLst>
              <a:path w="368300" h="2781300">
                <a:moveTo>
                  <a:pt x="300096" y="17529"/>
                </a:moveTo>
                <a:lnTo>
                  <a:pt x="0" y="0"/>
                </a:lnTo>
                <a:lnTo>
                  <a:pt x="0" y="2781300"/>
                </a:lnTo>
                <a:lnTo>
                  <a:pt x="368300" y="2775458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6648" y="4675509"/>
            <a:ext cx="113284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79"/>
              </a:lnSpc>
              <a:spcBef>
                <a:spcPts val="100"/>
              </a:spcBef>
            </a:pP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  <a:p>
            <a:pPr marR="5715" algn="r">
              <a:lnSpc>
                <a:spcPts val="3279"/>
              </a:lnSpc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1533" y="6638165"/>
            <a:ext cx="644525" cy="629285"/>
          </a:xfrm>
          <a:custGeom>
            <a:avLst/>
            <a:gdLst/>
            <a:ahLst/>
            <a:cxnLst/>
            <a:rect l="l" t="t" r="r" b="b"/>
            <a:pathLst>
              <a:path w="644525" h="629284">
                <a:moveTo>
                  <a:pt x="0" y="628880"/>
                </a:moveTo>
                <a:lnTo>
                  <a:pt x="626043" y="17742"/>
                </a:lnTo>
                <a:lnTo>
                  <a:pt x="644218" y="0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4169" y="6549096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2822" y="0"/>
                </a:moveTo>
                <a:lnTo>
                  <a:pt x="0" y="52103"/>
                </a:lnTo>
                <a:lnTo>
                  <a:pt x="106812" y="161519"/>
                </a:lnTo>
                <a:lnTo>
                  <a:pt x="16282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200" y="6692900"/>
            <a:ext cx="1607185" cy="1264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ts val="3200"/>
              </a:lnSpc>
              <a:spcBef>
                <a:spcPts val="340"/>
              </a:spcBef>
            </a:pP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data,</a:t>
            </a:r>
            <a:r>
              <a:rPr sz="2800" spc="-9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e.g., 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reques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ed 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HTML</a:t>
            </a:r>
            <a:r>
              <a:rPr sz="2800" spc="-1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9300" y="2895600"/>
            <a:ext cx="8804275" cy="378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HTTP/1.1 200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OK\r\n</a:t>
            </a:r>
            <a:endParaRPr sz="2400">
              <a:latin typeface="Courier New"/>
              <a:cs typeface="Courier New"/>
            </a:endParaRPr>
          </a:p>
          <a:p>
            <a:pPr marL="12700" marR="165100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Date: Sun, 26 Sep 2010 20:09:20 GMT\r\n  Server: Apache/2.0.52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(CentOS)\r\n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24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Last-Modified: Tue, 30 Oct 2007 17:00:02 GMT\r\n  ETag: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"17dc6-a5c-bf716880"\r\n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Accept-Ranges: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bytes\r\n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Content-Length: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2652\r\n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latin typeface="Courier New"/>
                <a:cs typeface="Courier New"/>
              </a:rPr>
              <a:t>Keep-Alive: timeout=10, max=100\r\n  Connection: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Keep-Alive\r\n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10"/>
              </a:lnSpc>
            </a:pPr>
            <a:r>
              <a:rPr sz="2400" b="1" spc="-5" dirty="0">
                <a:latin typeface="Courier New"/>
                <a:cs typeface="Courier New"/>
              </a:rPr>
              <a:t>Content-Type: text/html;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charset=ISO-8859-1\r\n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\r\n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sz="2400" b="1" spc="-5" dirty="0">
                <a:latin typeface="Courier New"/>
                <a:cs typeface="Courier New"/>
              </a:rPr>
              <a:t>data data data data data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8463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8365" algn="l"/>
              </a:tabLst>
            </a:pP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r>
              <a:rPr sz="5000" b="0" spc="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spc="-5" dirty="0">
                <a:solidFill>
                  <a:srgbClr val="021EAA"/>
                </a:solidFill>
                <a:latin typeface="Comic Sans MS"/>
                <a:cs typeface="Comic Sans MS"/>
              </a:rPr>
              <a:t>response	status</a:t>
            </a:r>
            <a:r>
              <a:rPr sz="5000" b="0" spc="-8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b="0" dirty="0">
                <a:solidFill>
                  <a:srgbClr val="021EAA"/>
                </a:solidFill>
                <a:latin typeface="Comic Sans MS"/>
                <a:cs typeface="Comic Sans MS"/>
              </a:rPr>
              <a:t>codes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8437880" cy="0"/>
          </a:xfrm>
          <a:custGeom>
            <a:avLst/>
            <a:gdLst/>
            <a:ahLst/>
            <a:cxnLst/>
            <a:rect l="l" t="t" r="r" b="b"/>
            <a:pathLst>
              <a:path w="8437880">
                <a:moveTo>
                  <a:pt x="0" y="0"/>
                </a:moveTo>
                <a:lnTo>
                  <a:pt x="843762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734" y="1686560"/>
            <a:ext cx="11163865" cy="739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304925" indent="-343535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635" algn="l"/>
                <a:tab pos="2295525" algn="l"/>
                <a:tab pos="2851150" algn="l"/>
                <a:tab pos="5751195" algn="l"/>
                <a:tab pos="6582409" algn="l"/>
              </a:tabLst>
            </a:pPr>
            <a:r>
              <a:rPr sz="3400" spc="-5" dirty="0">
                <a:latin typeface="Comic Sans MS"/>
                <a:cs typeface="Comic Sans MS"/>
              </a:rPr>
              <a:t>status</a:t>
            </a:r>
            <a:r>
              <a:rPr sz="3400" dirty="0">
                <a:latin typeface="Comic Sans MS"/>
                <a:cs typeface="Comic Sans MS"/>
              </a:rPr>
              <a:t> code	</a:t>
            </a:r>
            <a:r>
              <a:rPr sz="3400" spc="-5" dirty="0">
                <a:latin typeface="Comic Sans MS"/>
                <a:cs typeface="Comic Sans MS"/>
              </a:rPr>
              <a:t>appears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in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1st	line	</a:t>
            </a:r>
            <a:r>
              <a:rPr sz="3400" dirty="0">
                <a:latin typeface="Comic Sans MS"/>
                <a:cs typeface="Comic Sans MS"/>
              </a:rPr>
              <a:t>in</a:t>
            </a:r>
            <a:r>
              <a:rPr sz="3400" spc="-6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server-&gt;client  response	message.</a:t>
            </a:r>
            <a:endParaRPr sz="3400" dirty="0">
              <a:latin typeface="Comic Sans MS"/>
              <a:cs typeface="Comic Sans MS"/>
            </a:endParaRPr>
          </a:p>
          <a:p>
            <a:pPr marL="381000" indent="-34353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81635" algn="l"/>
              </a:tabLst>
            </a:pPr>
            <a:r>
              <a:rPr sz="3400" dirty="0">
                <a:latin typeface="Comic Sans MS"/>
                <a:cs typeface="Comic Sans MS"/>
              </a:rPr>
              <a:t>some sample</a:t>
            </a:r>
            <a:r>
              <a:rPr sz="3400" spc="-5" dirty="0">
                <a:latin typeface="Comic Sans MS"/>
                <a:cs typeface="Comic Sans MS"/>
              </a:rPr>
              <a:t> codes:</a:t>
            </a:r>
            <a:endParaRPr sz="3400" dirty="0">
              <a:latin typeface="Comic Sans MS"/>
              <a:cs typeface="Comic Sans MS"/>
            </a:endParaRPr>
          </a:p>
          <a:p>
            <a:pPr marL="457200">
              <a:lnSpc>
                <a:spcPct val="100000"/>
              </a:lnSpc>
              <a:spcBef>
                <a:spcPts val="1120"/>
              </a:spcBef>
            </a:pP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200</a:t>
            </a:r>
            <a:r>
              <a:rPr sz="3400" b="1" spc="-1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OK</a:t>
            </a:r>
            <a:endParaRPr sz="3400" dirty="0">
              <a:latin typeface="Courier New"/>
              <a:cs typeface="Courier New"/>
            </a:endParaRPr>
          </a:p>
          <a:p>
            <a:pPr marL="891540">
              <a:lnSpc>
                <a:spcPct val="100000"/>
              </a:lnSpc>
              <a:spcBef>
                <a:spcPts val="10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42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 succeeded, requested object later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this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msg</a:t>
            </a:r>
          </a:p>
          <a:p>
            <a:pPr marL="457200">
              <a:lnSpc>
                <a:spcPct val="100000"/>
              </a:lnSpc>
              <a:spcBef>
                <a:spcPts val="40"/>
              </a:spcBef>
            </a:pP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301 Moved</a:t>
            </a:r>
            <a:r>
              <a:rPr sz="3400" b="1" spc="-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Permanently</a:t>
            </a:r>
            <a:endParaRPr sz="3400" dirty="0">
              <a:latin typeface="Courier New"/>
              <a:cs typeface="Courier New"/>
            </a:endParaRPr>
          </a:p>
          <a:p>
            <a:pPr marL="1181100" marR="30480" indent="-289560">
              <a:lnSpc>
                <a:spcPct val="110100"/>
              </a:lnSpc>
              <a:spcBef>
                <a:spcPts val="68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5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requested object moved, new location </a:t>
            </a:r>
            <a:r>
              <a:rPr sz="2800" dirty="0">
                <a:latin typeface="Comic Sans MS"/>
                <a:cs typeface="Comic Sans MS"/>
              </a:rPr>
              <a:t>specified </a:t>
            </a:r>
            <a:r>
              <a:rPr sz="2800" spc="-5" dirty="0">
                <a:latin typeface="Comic Sans MS"/>
                <a:cs typeface="Comic Sans MS"/>
              </a:rPr>
              <a:t>later </a:t>
            </a:r>
            <a:r>
              <a:rPr sz="2800" dirty="0">
                <a:latin typeface="Comic Sans MS"/>
                <a:cs typeface="Comic Sans MS"/>
              </a:rPr>
              <a:t>in </a:t>
            </a:r>
            <a:r>
              <a:rPr sz="2800" spc="-5" dirty="0">
                <a:latin typeface="Comic Sans MS"/>
                <a:cs typeface="Comic Sans MS"/>
              </a:rPr>
              <a:t>this  </a:t>
            </a:r>
            <a:r>
              <a:rPr sz="2800" dirty="0">
                <a:latin typeface="Comic Sans MS"/>
                <a:cs typeface="Comic Sans MS"/>
              </a:rPr>
              <a:t>msg</a:t>
            </a:r>
            <a:r>
              <a:rPr sz="2800" spc="-5" dirty="0">
                <a:latin typeface="Comic Sans MS"/>
                <a:cs typeface="Comic Sans MS"/>
              </a:rPr>
              <a:t> (Location:)</a:t>
            </a:r>
            <a:endParaRPr sz="2800" dirty="0">
              <a:latin typeface="Comic Sans MS"/>
              <a:cs typeface="Comic Sans MS"/>
            </a:endParaRPr>
          </a:p>
          <a:p>
            <a:pPr marL="457200">
              <a:lnSpc>
                <a:spcPct val="100000"/>
              </a:lnSpc>
              <a:spcBef>
                <a:spcPts val="40"/>
              </a:spcBef>
            </a:pP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400 Bad</a:t>
            </a:r>
            <a:r>
              <a:rPr sz="3400" b="1" spc="-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Request</a:t>
            </a:r>
            <a:endParaRPr sz="3400" dirty="0">
              <a:latin typeface="Courier New"/>
              <a:cs typeface="Courier New"/>
            </a:endParaRPr>
          </a:p>
          <a:p>
            <a:pPr marL="891540">
              <a:lnSpc>
                <a:spcPct val="100000"/>
              </a:lnSpc>
              <a:spcBef>
                <a:spcPts val="1019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42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 </a:t>
            </a:r>
            <a:r>
              <a:rPr sz="2800" dirty="0">
                <a:latin typeface="Comic Sans MS"/>
                <a:cs typeface="Comic Sans MS"/>
              </a:rPr>
              <a:t>msg </a:t>
            </a:r>
            <a:r>
              <a:rPr sz="2800" spc="-5" dirty="0">
                <a:latin typeface="Comic Sans MS"/>
                <a:cs typeface="Comic Sans MS"/>
              </a:rPr>
              <a:t>not understood </a:t>
            </a:r>
            <a:r>
              <a:rPr sz="2800" dirty="0">
                <a:latin typeface="Comic Sans MS"/>
                <a:cs typeface="Comic Sans MS"/>
              </a:rPr>
              <a:t>by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 dirty="0">
              <a:latin typeface="Comic Sans MS"/>
              <a:cs typeface="Comic Sans MS"/>
            </a:endParaRPr>
          </a:p>
          <a:p>
            <a:pPr marL="457200">
              <a:lnSpc>
                <a:spcPct val="100000"/>
              </a:lnSpc>
              <a:spcBef>
                <a:spcPts val="40"/>
              </a:spcBef>
            </a:pP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404 Not</a:t>
            </a:r>
            <a:r>
              <a:rPr sz="3400" b="1" spc="-15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Found</a:t>
            </a:r>
            <a:endParaRPr sz="3400" dirty="0">
              <a:latin typeface="Courier New"/>
              <a:cs typeface="Courier New"/>
            </a:endParaRPr>
          </a:p>
          <a:p>
            <a:pPr marL="891540">
              <a:lnSpc>
                <a:spcPct val="100000"/>
              </a:lnSpc>
              <a:spcBef>
                <a:spcPts val="1019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4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requested document not found </a:t>
            </a:r>
            <a:r>
              <a:rPr sz="2800" dirty="0">
                <a:latin typeface="Comic Sans MS"/>
                <a:cs typeface="Comic Sans MS"/>
              </a:rPr>
              <a:t>on </a:t>
            </a:r>
            <a:r>
              <a:rPr sz="2800" spc="-5" dirty="0">
                <a:latin typeface="Comic Sans MS"/>
                <a:cs typeface="Comic Sans MS"/>
              </a:rPr>
              <a:t>this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 dirty="0">
              <a:latin typeface="Comic Sans MS"/>
              <a:cs typeface="Comic Sans MS"/>
            </a:endParaRPr>
          </a:p>
          <a:p>
            <a:pPr marL="457200">
              <a:lnSpc>
                <a:spcPct val="100000"/>
              </a:lnSpc>
              <a:spcBef>
                <a:spcPts val="40"/>
              </a:spcBef>
            </a:pPr>
            <a:r>
              <a:rPr sz="3400" b="1" spc="-5" dirty="0">
                <a:solidFill>
                  <a:srgbClr val="FF2600"/>
                </a:solidFill>
                <a:latin typeface="Courier New"/>
                <a:cs typeface="Courier New"/>
              </a:rPr>
              <a:t>505 HTTP Version Not</a:t>
            </a:r>
            <a:r>
              <a:rPr sz="3400" b="1" spc="-3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3400" b="1" dirty="0">
                <a:solidFill>
                  <a:srgbClr val="FF2600"/>
                </a:solidFill>
                <a:latin typeface="Courier New"/>
                <a:cs typeface="Courier New"/>
              </a:rPr>
              <a:t>Supported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2-34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97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4360" algn="l"/>
                <a:tab pos="6355715" algn="l"/>
                <a:tab pos="8804275" algn="l"/>
              </a:tabLst>
            </a:pPr>
            <a:r>
              <a:rPr sz="4400" b="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Trying	out</a:t>
            </a:r>
            <a:r>
              <a:rPr sz="4400" b="0" u="heavy" spc="10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 </a:t>
            </a:r>
            <a:r>
              <a:rPr sz="4400" b="0" u="heavy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HTTP</a:t>
            </a:r>
            <a:r>
              <a:rPr sz="4400" b="0" u="heavy" spc="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 </a:t>
            </a:r>
            <a:r>
              <a:rPr sz="4400" b="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(client	side)</a:t>
            </a:r>
            <a:r>
              <a:rPr sz="4400" b="0" u="heavy" spc="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 </a:t>
            </a:r>
            <a:r>
              <a:rPr sz="4400" b="0" u="heavy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for	</a:t>
            </a:r>
            <a:r>
              <a:rPr sz="4400" b="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yourself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" y="2336800"/>
            <a:ext cx="77558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6585" algn="l"/>
                <a:tab pos="2446020" algn="l"/>
                <a:tab pos="5234305" algn="l"/>
                <a:tab pos="6304915" algn="l"/>
              </a:tabLst>
            </a:pPr>
            <a:r>
              <a:rPr sz="3400" dirty="0">
                <a:latin typeface="Comic Sans MS"/>
                <a:cs typeface="Comic Sans MS"/>
              </a:rPr>
              <a:t>1.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Telnet	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your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favorite	</a:t>
            </a:r>
            <a:r>
              <a:rPr sz="3400" dirty="0">
                <a:latin typeface="Comic Sans MS"/>
                <a:cs typeface="Comic Sans MS"/>
              </a:rPr>
              <a:t>Web	</a:t>
            </a:r>
            <a:r>
              <a:rPr sz="3400" spc="-5" dirty="0">
                <a:latin typeface="Comic Sans MS"/>
                <a:cs typeface="Comic Sans MS"/>
              </a:rPr>
              <a:t>server: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3100" y="3070860"/>
            <a:ext cx="607822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mic Sans MS"/>
                <a:cs typeface="Comic Sans MS"/>
              </a:rPr>
              <a:t>opens TCP connection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dirty="0">
                <a:latin typeface="Comic Sans MS"/>
                <a:cs typeface="Comic Sans MS"/>
              </a:rPr>
              <a:t>port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80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ct val="114599"/>
              </a:lnSpc>
            </a:pPr>
            <a:r>
              <a:rPr sz="2400" spc="-5" dirty="0">
                <a:latin typeface="Comic Sans MS"/>
                <a:cs typeface="Comic Sans MS"/>
              </a:rPr>
              <a:t>(default </a:t>
            </a:r>
            <a:r>
              <a:rPr sz="2400" dirty="0">
                <a:latin typeface="Comic Sans MS"/>
                <a:cs typeface="Comic Sans MS"/>
              </a:rPr>
              <a:t>HTTP </a:t>
            </a:r>
            <a:r>
              <a:rPr sz="2400" spc="-5" dirty="0">
                <a:latin typeface="Comic Sans MS"/>
                <a:cs typeface="Comic Sans MS"/>
              </a:rPr>
              <a:t>server </a:t>
            </a:r>
            <a:r>
              <a:rPr sz="2400" dirty="0">
                <a:latin typeface="Comic Sans MS"/>
                <a:cs typeface="Comic Sans MS"/>
              </a:rPr>
              <a:t>port) at </a:t>
            </a:r>
            <a:r>
              <a:rPr sz="2400" spc="-5" dirty="0">
                <a:latin typeface="Comic Sans MS"/>
                <a:cs typeface="Comic Sans MS"/>
              </a:rPr>
              <a:t>cis.poly.edu.  </a:t>
            </a:r>
            <a:r>
              <a:rPr sz="2400" dirty="0">
                <a:latin typeface="Comic Sans MS"/>
                <a:cs typeface="Comic Sans MS"/>
              </a:rPr>
              <a:t>anything typed in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sent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mic Sans MS"/>
                <a:cs typeface="Comic Sans MS"/>
              </a:rPr>
              <a:t>to port 80 at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cis.poly.edu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098800"/>
            <a:ext cx="404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2600"/>
                </a:solidFill>
                <a:latin typeface="Courier New"/>
                <a:cs typeface="Courier New"/>
              </a:rPr>
              <a:t>telnet cis.poly.edu</a:t>
            </a:r>
            <a:r>
              <a:rPr sz="2400" b="1" spc="-9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80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5194300"/>
            <a:ext cx="63068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  <a:tab pos="3348990" algn="l"/>
              </a:tabLst>
            </a:pPr>
            <a:r>
              <a:rPr sz="3400" dirty="0">
                <a:latin typeface="Comic Sans MS"/>
                <a:cs typeface="Comic Sans MS"/>
              </a:rPr>
              <a:t>2.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type	in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GET	HTTP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request: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5930900"/>
            <a:ext cx="368363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b="1" spc="-5" dirty="0">
                <a:solidFill>
                  <a:srgbClr val="FF2600"/>
                </a:solidFill>
                <a:latin typeface="Courier New"/>
                <a:cs typeface="Courier New"/>
              </a:rPr>
              <a:t>GET /~ross/ HTTP/1.1  Host:</a:t>
            </a:r>
            <a:r>
              <a:rPr sz="2400" b="1" spc="-4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cis.poly.edu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0" y="5839459"/>
            <a:ext cx="417957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typing this in (hit carriage  </a:t>
            </a:r>
            <a:r>
              <a:rPr sz="2400" dirty="0">
                <a:latin typeface="Comic Sans MS"/>
                <a:cs typeface="Comic Sans MS"/>
              </a:rPr>
              <a:t>return twice), you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send</a:t>
            </a:r>
            <a:endParaRPr sz="2400">
              <a:latin typeface="Comic Sans MS"/>
              <a:cs typeface="Comic Sans MS"/>
            </a:endParaRPr>
          </a:p>
          <a:p>
            <a:pPr marL="12700" marR="66040">
              <a:lnSpc>
                <a:spcPct val="114599"/>
              </a:lnSpc>
            </a:pPr>
            <a:r>
              <a:rPr sz="2400" spc="-5" dirty="0">
                <a:latin typeface="Comic Sans MS"/>
                <a:cs typeface="Comic Sans MS"/>
              </a:rPr>
              <a:t>this minimal </a:t>
            </a:r>
            <a:r>
              <a:rPr sz="2400" dirty="0">
                <a:latin typeface="Comic Sans MS"/>
                <a:cs typeface="Comic Sans MS"/>
              </a:rPr>
              <a:t>(but </a:t>
            </a:r>
            <a:r>
              <a:rPr sz="2400" spc="-5" dirty="0">
                <a:latin typeface="Comic Sans MS"/>
                <a:cs typeface="Comic Sans MS"/>
              </a:rPr>
              <a:t>complete)  </a:t>
            </a:r>
            <a:r>
              <a:rPr sz="2400" dirty="0">
                <a:latin typeface="Comic Sans MS"/>
                <a:cs typeface="Comic Sans MS"/>
              </a:rPr>
              <a:t>GET </a:t>
            </a:r>
            <a:r>
              <a:rPr sz="2400" spc="-5" dirty="0">
                <a:latin typeface="Comic Sans MS"/>
                <a:cs typeface="Comic Sans MS"/>
              </a:rPr>
              <a:t>request </a:t>
            </a:r>
            <a:r>
              <a:rPr sz="2400" dirty="0">
                <a:latin typeface="Comic Sans MS"/>
                <a:cs typeface="Comic Sans MS"/>
              </a:rPr>
              <a:t>to HTTP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30240" y="3075092"/>
            <a:ext cx="352425" cy="1676400"/>
          </a:xfrm>
          <a:custGeom>
            <a:avLst/>
            <a:gdLst/>
            <a:ahLst/>
            <a:cxnLst/>
            <a:rect l="l" t="t" r="r" b="b"/>
            <a:pathLst>
              <a:path w="352425" h="1676400">
                <a:moveTo>
                  <a:pt x="286988" y="10565"/>
                </a:moveTo>
                <a:lnTo>
                  <a:pt x="0" y="0"/>
                </a:lnTo>
                <a:lnTo>
                  <a:pt x="0" y="1676400"/>
                </a:lnTo>
                <a:lnTo>
                  <a:pt x="352213" y="1672878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6890" y="5784427"/>
            <a:ext cx="368300" cy="1854200"/>
          </a:xfrm>
          <a:custGeom>
            <a:avLst/>
            <a:gdLst/>
            <a:ahLst/>
            <a:cxnLst/>
            <a:rect l="l" t="t" r="r" b="b"/>
            <a:pathLst>
              <a:path w="368300" h="1854200">
                <a:moveTo>
                  <a:pt x="300096" y="11686"/>
                </a:moveTo>
                <a:lnTo>
                  <a:pt x="0" y="0"/>
                </a:lnTo>
                <a:lnTo>
                  <a:pt x="0" y="1854200"/>
                </a:lnTo>
                <a:lnTo>
                  <a:pt x="368300" y="1850304"/>
                </a:lnTo>
              </a:path>
            </a:pathLst>
          </a:custGeom>
          <a:ln w="2540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600" y="7797800"/>
            <a:ext cx="100349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250" algn="l"/>
                <a:tab pos="3914775" algn="l"/>
                <a:tab pos="5722620" algn="l"/>
                <a:tab pos="6727825" algn="l"/>
              </a:tabLst>
            </a:pPr>
            <a:r>
              <a:rPr sz="3400" dirty="0">
                <a:latin typeface="Comic Sans MS"/>
                <a:cs typeface="Comic Sans MS"/>
              </a:rPr>
              <a:t>3. </a:t>
            </a:r>
            <a:r>
              <a:rPr sz="3400" spc="-5" dirty="0">
                <a:latin typeface="Comic Sans MS"/>
                <a:cs typeface="Comic Sans MS"/>
              </a:rPr>
              <a:t>look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at	response	message	sent	</a:t>
            </a:r>
            <a:r>
              <a:rPr sz="3400" dirty="0">
                <a:latin typeface="Comic Sans MS"/>
                <a:cs typeface="Comic Sans MS"/>
              </a:rPr>
              <a:t>by HTTP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server!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2-35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56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Simple HTTP</a:t>
            </a:r>
            <a:r>
              <a:rPr sz="5600" b="0" spc="-8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Transaction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35975" cy="0"/>
          </a:xfrm>
          <a:custGeom>
            <a:avLst/>
            <a:gdLst/>
            <a:ahLst/>
            <a:cxnLst/>
            <a:rect l="l" t="t" r="r" b="b"/>
            <a:pathLst>
              <a:path w="8435975">
                <a:moveTo>
                  <a:pt x="0" y="0"/>
                </a:moveTo>
                <a:lnTo>
                  <a:pt x="84354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039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Web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and</a:t>
            </a:r>
            <a:r>
              <a:rPr sz="5600" b="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013325" cy="0"/>
          </a:xfrm>
          <a:custGeom>
            <a:avLst/>
            <a:gdLst/>
            <a:ahLst/>
            <a:cxnLst/>
            <a:rect l="l" t="t" r="r" b="b"/>
            <a:pathLst>
              <a:path w="5013325">
                <a:moveTo>
                  <a:pt x="0" y="0"/>
                </a:moveTo>
                <a:lnTo>
                  <a:pt x="50131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61160"/>
            <a:ext cx="10894695" cy="4165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web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page </a:t>
            </a:r>
            <a:r>
              <a:rPr sz="3400" spc="-5" dirty="0">
                <a:latin typeface="Comic Sans MS"/>
                <a:cs typeface="Comic Sans MS"/>
              </a:rPr>
              <a:t>consists of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77825" marR="29908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554480" algn="l"/>
                <a:tab pos="1826260" algn="l"/>
                <a:tab pos="3246120" algn="l"/>
                <a:tab pos="4618990" algn="l"/>
                <a:tab pos="5563235" algn="l"/>
                <a:tab pos="6767195" algn="l"/>
                <a:tab pos="8159115" algn="l"/>
              </a:tabLst>
            </a:pPr>
            <a:r>
              <a:rPr sz="3400" spc="-5" dirty="0">
                <a:latin typeface="Comic Sans MS"/>
                <a:cs typeface="Comic Sans MS"/>
              </a:rPr>
              <a:t>object	can</a:t>
            </a:r>
            <a:r>
              <a:rPr sz="3400" dirty="0">
                <a:latin typeface="Comic Sans MS"/>
                <a:cs typeface="Comic Sans MS"/>
              </a:rPr>
              <a:t> be	HTML	</a:t>
            </a:r>
            <a:r>
              <a:rPr sz="3400" spc="-5" dirty="0">
                <a:latin typeface="Comic Sans MS"/>
                <a:cs typeface="Comic Sans MS"/>
              </a:rPr>
              <a:t>file,	JPEG	image,	Java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applet,  audio	file,…</a:t>
            </a:r>
            <a:endParaRPr sz="34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latin typeface="Comic Sans MS"/>
                <a:cs typeface="Comic Sans MS"/>
              </a:rPr>
              <a:t>web </a:t>
            </a:r>
            <a:r>
              <a:rPr sz="3400" dirty="0">
                <a:latin typeface="Comic Sans MS"/>
                <a:cs typeface="Comic Sans MS"/>
              </a:rPr>
              <a:t>page consists of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base HTML-file </a:t>
            </a:r>
            <a:r>
              <a:rPr sz="3400" spc="-5" dirty="0">
                <a:latin typeface="Comic Sans MS"/>
                <a:cs typeface="Comic Sans MS"/>
              </a:rPr>
              <a:t>which includes  several referenced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dirty="0">
                <a:latin typeface="Comic Sans MS"/>
                <a:cs typeface="Comic Sans MS"/>
              </a:rPr>
              <a:t>each object </a:t>
            </a:r>
            <a:r>
              <a:rPr sz="3400" spc="-5" dirty="0">
                <a:latin typeface="Comic Sans MS"/>
                <a:cs typeface="Comic Sans MS"/>
              </a:rPr>
              <a:t>is </a:t>
            </a:r>
            <a:r>
              <a:rPr sz="3400" dirty="0">
                <a:latin typeface="Comic Sans MS"/>
                <a:cs typeface="Comic Sans MS"/>
              </a:rPr>
              <a:t>addressable </a:t>
            </a:r>
            <a:r>
              <a:rPr sz="3400" spc="-5" dirty="0">
                <a:latin typeface="Comic Sans MS"/>
                <a:cs typeface="Comic Sans MS"/>
              </a:rPr>
              <a:t>by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3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URL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8456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Simple HTTP</a:t>
            </a:r>
            <a:r>
              <a:rPr sz="5600" spc="-8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Transaction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35975" cy="0"/>
          </a:xfrm>
          <a:custGeom>
            <a:avLst/>
            <a:gdLst/>
            <a:ahLst/>
            <a:cxnLst/>
            <a:rect l="l" t="t" r="r" b="b"/>
            <a:pathLst>
              <a:path w="8435975">
                <a:moveTo>
                  <a:pt x="0" y="0"/>
                </a:moveTo>
                <a:lnTo>
                  <a:pt x="84354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400" y="2146300"/>
            <a:ext cx="38665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2100" dirty="0">
                <a:latin typeface="Courier New"/>
                <a:cs typeface="Courier New"/>
              </a:rPr>
              <a:t>%	</a:t>
            </a:r>
            <a:r>
              <a:rPr sz="2100" b="1" spc="-5" dirty="0">
                <a:latin typeface="Courier New"/>
                <a:cs typeface="Courier New"/>
              </a:rPr>
              <a:t>telnet</a:t>
            </a:r>
            <a:r>
              <a:rPr sz="2100" b="1" spc="-5" dirty="0">
                <a:latin typeface="Courier New"/>
                <a:cs typeface="Courier New"/>
                <a:hlinkClick r:id="rId2"/>
              </a:rPr>
              <a:t> www.icir.org</a:t>
            </a:r>
            <a:r>
              <a:rPr sz="2100" b="1" spc="-90" dirty="0">
                <a:latin typeface="Courier New"/>
                <a:cs typeface="Courier New"/>
                <a:hlinkClick r:id="rId2"/>
              </a:rPr>
              <a:t> </a:t>
            </a:r>
            <a:r>
              <a:rPr sz="2100" b="1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56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Simple HTTP</a:t>
            </a:r>
            <a:r>
              <a:rPr sz="5600" b="0" spc="-8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Transaction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35975" cy="0"/>
          </a:xfrm>
          <a:custGeom>
            <a:avLst/>
            <a:gdLst/>
            <a:ahLst/>
            <a:cxnLst/>
            <a:rect l="l" t="t" r="r" b="b"/>
            <a:pathLst>
              <a:path w="8435975">
                <a:moveTo>
                  <a:pt x="0" y="0"/>
                </a:moveTo>
                <a:lnTo>
                  <a:pt x="84354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400" y="21463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2100" dirty="0">
                <a:latin typeface="Courier New"/>
                <a:cs typeface="Courier New"/>
              </a:rPr>
              <a:t>%	</a:t>
            </a:r>
            <a:r>
              <a:rPr sz="2100" b="1" spc="-5" dirty="0">
                <a:latin typeface="Courier New"/>
                <a:cs typeface="Courier New"/>
              </a:rPr>
              <a:t>telnet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662" y="2146300"/>
            <a:ext cx="2426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  <a:hlinkClick r:id="rId2"/>
              </a:rPr>
              <a:t>www.icir.org</a:t>
            </a:r>
            <a:r>
              <a:rPr sz="2100" b="1" spc="-90" dirty="0">
                <a:latin typeface="Courier New"/>
                <a:cs typeface="Courier New"/>
                <a:hlinkClick r:id="rId2"/>
              </a:rPr>
              <a:t> </a:t>
            </a:r>
            <a:r>
              <a:rPr sz="2100" b="1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2463800"/>
            <a:ext cx="4186554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Trying</a:t>
            </a:r>
            <a:r>
              <a:rPr sz="2100" spc="-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192.150.187.12...</a:t>
            </a: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ts val="2500"/>
              </a:lnSpc>
              <a:spcBef>
                <a:spcPts val="90"/>
              </a:spcBef>
            </a:pPr>
            <a:r>
              <a:rPr sz="2100" spc="-5" dirty="0">
                <a:latin typeface="Courier New"/>
                <a:cs typeface="Courier New"/>
              </a:rPr>
              <a:t>Connected to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  <a:hlinkClick r:id="rId2"/>
              </a:rPr>
              <a:t>www.icir.org. </a:t>
            </a:r>
            <a:r>
              <a:rPr sz="210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Escape character is</a:t>
            </a:r>
            <a:r>
              <a:rPr sz="2100" spc="-7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‘^]'.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56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Simple HTTP</a:t>
            </a:r>
            <a:r>
              <a:rPr sz="5600" b="0" spc="-8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Transaction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35975" cy="0"/>
          </a:xfrm>
          <a:custGeom>
            <a:avLst/>
            <a:gdLst/>
            <a:ahLst/>
            <a:cxnLst/>
            <a:rect l="l" t="t" r="r" b="b"/>
            <a:pathLst>
              <a:path w="8435975">
                <a:moveTo>
                  <a:pt x="0" y="0"/>
                </a:moveTo>
                <a:lnTo>
                  <a:pt x="84354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400" y="21463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2100" dirty="0">
                <a:latin typeface="Courier New"/>
                <a:cs typeface="Courier New"/>
              </a:rPr>
              <a:t>%	</a:t>
            </a:r>
            <a:r>
              <a:rPr sz="2100" b="1" spc="-5" dirty="0">
                <a:latin typeface="Courier New"/>
                <a:cs typeface="Courier New"/>
              </a:rPr>
              <a:t>telnet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662" y="2146300"/>
            <a:ext cx="2426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  <a:hlinkClick r:id="rId2"/>
              </a:rPr>
              <a:t>www.icir.org</a:t>
            </a:r>
            <a:r>
              <a:rPr sz="2100" b="1" spc="-90" dirty="0">
                <a:latin typeface="Courier New"/>
                <a:cs typeface="Courier New"/>
                <a:hlinkClick r:id="rId2"/>
              </a:rPr>
              <a:t> </a:t>
            </a:r>
            <a:r>
              <a:rPr sz="2100" b="1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2463800"/>
            <a:ext cx="4186554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Trying</a:t>
            </a:r>
            <a:r>
              <a:rPr sz="2100" spc="-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192.150.187.12...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510"/>
              </a:lnSpc>
            </a:pPr>
            <a:r>
              <a:rPr sz="2100" spc="-5" dirty="0">
                <a:latin typeface="Courier New"/>
                <a:cs typeface="Courier New"/>
              </a:rPr>
              <a:t>Connected to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  <a:hlinkClick r:id="rId2"/>
              </a:rPr>
              <a:t>www.icir.org.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00" y="3098800"/>
            <a:ext cx="25863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Escape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character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0802" y="30988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is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‘^]'.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400" y="3733800"/>
            <a:ext cx="8255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Host: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400" y="3416300"/>
            <a:ext cx="290639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GET </a:t>
            </a:r>
            <a:r>
              <a:rPr sz="2100" b="1" dirty="0">
                <a:latin typeface="Courier New"/>
                <a:cs typeface="Courier New"/>
              </a:rPr>
              <a:t>/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HTTP/1.1</a:t>
            </a:r>
            <a:endParaRPr sz="2100">
              <a:latin typeface="Courier New"/>
              <a:cs typeface="Courier New"/>
            </a:endParaRPr>
          </a:p>
          <a:p>
            <a:pPr marL="972819">
              <a:lnSpc>
                <a:spcPts val="2510"/>
              </a:lnSpc>
            </a:pPr>
            <a:r>
              <a:rPr sz="2100" b="1" dirty="0">
                <a:latin typeface="Courier New"/>
                <a:cs typeface="Courier New"/>
                <a:hlinkClick r:id="rId2"/>
              </a:rPr>
              <a:t>www.icir.org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56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Simple HTTP</a:t>
            </a:r>
            <a:r>
              <a:rPr sz="5600" b="0" spc="-8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Transaction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35975" cy="0"/>
          </a:xfrm>
          <a:custGeom>
            <a:avLst/>
            <a:gdLst/>
            <a:ahLst/>
            <a:cxnLst/>
            <a:rect l="l" t="t" r="r" b="b"/>
            <a:pathLst>
              <a:path w="8435975">
                <a:moveTo>
                  <a:pt x="0" y="0"/>
                </a:moveTo>
                <a:lnTo>
                  <a:pt x="84354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400" y="21463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2100" dirty="0">
                <a:latin typeface="Courier New"/>
                <a:cs typeface="Courier New"/>
              </a:rPr>
              <a:t>%	</a:t>
            </a:r>
            <a:r>
              <a:rPr sz="2100" b="1" spc="-5" dirty="0">
                <a:latin typeface="Courier New"/>
                <a:cs typeface="Courier New"/>
              </a:rPr>
              <a:t>telnet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662" y="2146300"/>
            <a:ext cx="2426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  <a:hlinkClick r:id="rId2"/>
              </a:rPr>
              <a:t>www.icir.org</a:t>
            </a:r>
            <a:r>
              <a:rPr sz="2100" b="1" spc="-90" dirty="0">
                <a:latin typeface="Courier New"/>
                <a:cs typeface="Courier New"/>
                <a:hlinkClick r:id="rId2"/>
              </a:rPr>
              <a:t> </a:t>
            </a:r>
            <a:r>
              <a:rPr sz="2100" b="1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2463800"/>
            <a:ext cx="4186554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Trying</a:t>
            </a:r>
            <a:r>
              <a:rPr sz="2100" spc="-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192.150.187.12...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510"/>
              </a:lnSpc>
            </a:pPr>
            <a:r>
              <a:rPr sz="2100" spc="-5" dirty="0">
                <a:latin typeface="Courier New"/>
                <a:cs typeface="Courier New"/>
              </a:rPr>
              <a:t>Connected to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  <a:hlinkClick r:id="rId2"/>
              </a:rPr>
              <a:t>www.icir.org.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00" y="3098800"/>
            <a:ext cx="25863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Escape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character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0802" y="30988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is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‘^]'.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400" y="3733800"/>
            <a:ext cx="8255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Host: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400" y="3416300"/>
            <a:ext cx="290639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GET </a:t>
            </a:r>
            <a:r>
              <a:rPr sz="2100" b="1" dirty="0">
                <a:latin typeface="Courier New"/>
                <a:cs typeface="Courier New"/>
              </a:rPr>
              <a:t>/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HTTP/1.1</a:t>
            </a:r>
            <a:endParaRPr sz="2100">
              <a:latin typeface="Courier New"/>
              <a:cs typeface="Courier New"/>
            </a:endParaRPr>
          </a:p>
          <a:p>
            <a:pPr marL="972819">
              <a:lnSpc>
                <a:spcPts val="2510"/>
              </a:lnSpc>
            </a:pPr>
            <a:r>
              <a:rPr sz="2100" b="1" dirty="0">
                <a:latin typeface="Courier New"/>
                <a:cs typeface="Courier New"/>
                <a:hlinkClick r:id="rId2"/>
              </a:rPr>
              <a:t>www.icir.org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400" y="4368800"/>
            <a:ext cx="2426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HTTP/1.1 200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OK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400" y="4686300"/>
            <a:ext cx="21062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Date: Wed,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19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0766" y="46863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Apr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2017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004" y="4686300"/>
            <a:ext cx="19462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16:01:08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GMT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400" y="5003800"/>
            <a:ext cx="3386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Server: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Apache/2.4.25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0906" y="50038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(Fedora)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400" y="5321300"/>
            <a:ext cx="6106795" cy="9804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885440">
              <a:lnSpc>
                <a:spcPts val="2500"/>
              </a:lnSpc>
              <a:spcBef>
                <a:spcPts val="2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Accept-Ranges: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bytes 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Content-Length: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7812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20"/>
              </a:lnSpc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Content-Type: text/html;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charset=UTF-8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4562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Simple HTTP</a:t>
            </a:r>
            <a:r>
              <a:rPr sz="5600" b="0" spc="-8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Transaction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435975" cy="0"/>
          </a:xfrm>
          <a:custGeom>
            <a:avLst/>
            <a:gdLst/>
            <a:ahLst/>
            <a:cxnLst/>
            <a:rect l="l" t="t" r="r" b="b"/>
            <a:pathLst>
              <a:path w="8435975">
                <a:moveTo>
                  <a:pt x="0" y="0"/>
                </a:moveTo>
                <a:lnTo>
                  <a:pt x="843542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400" y="21463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2100" dirty="0">
                <a:latin typeface="Courier New"/>
                <a:cs typeface="Courier New"/>
              </a:rPr>
              <a:t>%	</a:t>
            </a:r>
            <a:r>
              <a:rPr sz="2100" b="1" spc="-5" dirty="0">
                <a:latin typeface="Courier New"/>
                <a:cs typeface="Courier New"/>
              </a:rPr>
              <a:t>telnet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662" y="2146300"/>
            <a:ext cx="2426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  <a:hlinkClick r:id="rId2"/>
              </a:rPr>
              <a:t>www.icir.org</a:t>
            </a:r>
            <a:r>
              <a:rPr sz="2100" b="1" spc="-90" dirty="0">
                <a:latin typeface="Courier New"/>
                <a:cs typeface="Courier New"/>
                <a:hlinkClick r:id="rId2"/>
              </a:rPr>
              <a:t> </a:t>
            </a:r>
            <a:r>
              <a:rPr sz="2100" b="1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00" y="2463800"/>
            <a:ext cx="4186554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Trying</a:t>
            </a:r>
            <a:r>
              <a:rPr sz="2100" spc="-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192.150.187.12...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510"/>
              </a:lnSpc>
            </a:pPr>
            <a:r>
              <a:rPr sz="2100" spc="-5" dirty="0">
                <a:latin typeface="Courier New"/>
                <a:cs typeface="Courier New"/>
              </a:rPr>
              <a:t>Connected to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  <a:hlinkClick r:id="rId2"/>
              </a:rPr>
              <a:t>www.icir.org.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00" y="3098800"/>
            <a:ext cx="25863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Escape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character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0802" y="30988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is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‘^]'.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400" y="3733800"/>
            <a:ext cx="8255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Host: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400" y="3416300"/>
            <a:ext cx="290639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sz="2100" b="1" spc="-5" dirty="0">
                <a:latin typeface="Courier New"/>
                <a:cs typeface="Courier New"/>
              </a:rPr>
              <a:t>GET </a:t>
            </a:r>
            <a:r>
              <a:rPr sz="2100" b="1" dirty="0">
                <a:latin typeface="Courier New"/>
                <a:cs typeface="Courier New"/>
              </a:rPr>
              <a:t>/</a:t>
            </a:r>
            <a:r>
              <a:rPr sz="2100" b="1" spc="-4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HTTP/1.1</a:t>
            </a:r>
            <a:endParaRPr sz="2100">
              <a:latin typeface="Courier New"/>
              <a:cs typeface="Courier New"/>
            </a:endParaRPr>
          </a:p>
          <a:p>
            <a:pPr marL="972819">
              <a:lnSpc>
                <a:spcPts val="2510"/>
              </a:lnSpc>
            </a:pPr>
            <a:r>
              <a:rPr sz="2100" b="1" dirty="0">
                <a:latin typeface="Courier New"/>
                <a:cs typeface="Courier New"/>
                <a:hlinkClick r:id="rId2"/>
              </a:rPr>
              <a:t>www.icir.org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400" y="4368800"/>
            <a:ext cx="24263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HTTP/1.1 200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OK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400" y="4686300"/>
            <a:ext cx="21062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Date: Wed,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19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0766" y="46863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Apr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2017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004" y="4686300"/>
            <a:ext cx="19462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16:01:08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GMT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400" y="5003800"/>
            <a:ext cx="33864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Server: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Apache/2.4.25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0906" y="5003800"/>
            <a:ext cx="13061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(Fedora)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400" y="5321300"/>
            <a:ext cx="6106795" cy="9804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885440">
              <a:lnSpc>
                <a:spcPts val="2500"/>
              </a:lnSpc>
              <a:spcBef>
                <a:spcPts val="200"/>
              </a:spcBef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Accept-Ranges: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bytes  </a:t>
            </a: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Content-Length:</a:t>
            </a:r>
            <a:r>
              <a:rPr sz="2100" spc="-9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7812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20"/>
              </a:lnSpc>
            </a:pPr>
            <a:r>
              <a:rPr sz="2100" spc="-5" dirty="0">
                <a:solidFill>
                  <a:srgbClr val="0433FF"/>
                </a:solidFill>
                <a:latin typeface="Courier New"/>
                <a:cs typeface="Courier New"/>
              </a:rPr>
              <a:t>Content-Type: text/html;</a:t>
            </a:r>
            <a:r>
              <a:rPr sz="21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0433FF"/>
                </a:solidFill>
                <a:latin typeface="Courier New"/>
                <a:cs typeface="Courier New"/>
              </a:rPr>
              <a:t>charset=UTF-8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039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Web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and</a:t>
            </a:r>
            <a:r>
              <a:rPr sz="5600" b="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013325" cy="0"/>
          </a:xfrm>
          <a:custGeom>
            <a:avLst/>
            <a:gdLst/>
            <a:ahLst/>
            <a:cxnLst/>
            <a:rect l="l" t="t" r="r" b="b"/>
            <a:pathLst>
              <a:path w="5013325">
                <a:moveTo>
                  <a:pt x="0" y="0"/>
                </a:moveTo>
                <a:lnTo>
                  <a:pt x="50131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661160"/>
            <a:ext cx="11350625" cy="62230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911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web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page </a:t>
            </a:r>
            <a:r>
              <a:rPr sz="3400" spc="-5" dirty="0">
                <a:latin typeface="Comic Sans MS"/>
                <a:cs typeface="Comic Sans MS"/>
              </a:rPr>
              <a:t>consists of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0525" marR="74231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  <a:tab pos="1567180" algn="l"/>
                <a:tab pos="1838960" algn="l"/>
                <a:tab pos="3258820" algn="l"/>
                <a:tab pos="4631690" algn="l"/>
                <a:tab pos="5575935" algn="l"/>
                <a:tab pos="6779895" algn="l"/>
                <a:tab pos="8171815" algn="l"/>
              </a:tabLst>
            </a:pPr>
            <a:r>
              <a:rPr sz="3400" spc="-5" dirty="0">
                <a:latin typeface="Comic Sans MS"/>
                <a:cs typeface="Comic Sans MS"/>
              </a:rPr>
              <a:t>object	can</a:t>
            </a:r>
            <a:r>
              <a:rPr sz="3400" dirty="0">
                <a:latin typeface="Comic Sans MS"/>
                <a:cs typeface="Comic Sans MS"/>
              </a:rPr>
              <a:t> be	HTML	</a:t>
            </a:r>
            <a:r>
              <a:rPr sz="3400" spc="-5" dirty="0">
                <a:latin typeface="Comic Sans MS"/>
                <a:cs typeface="Comic Sans MS"/>
              </a:rPr>
              <a:t>file,	JPEG	image,	Java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applet,  audio	file,…</a:t>
            </a:r>
            <a:endParaRPr sz="3400">
              <a:latin typeface="Comic Sans MS"/>
              <a:cs typeface="Comic Sans MS"/>
            </a:endParaRPr>
          </a:p>
          <a:p>
            <a:pPr marL="390525" marR="47434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web </a:t>
            </a:r>
            <a:r>
              <a:rPr sz="3400" dirty="0">
                <a:latin typeface="Comic Sans MS"/>
                <a:cs typeface="Comic Sans MS"/>
              </a:rPr>
              <a:t>page consists of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base HTML-file </a:t>
            </a:r>
            <a:r>
              <a:rPr sz="3400" spc="-5" dirty="0">
                <a:latin typeface="Comic Sans MS"/>
                <a:cs typeface="Comic Sans MS"/>
              </a:rPr>
              <a:t>which includes  several referenced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each object </a:t>
            </a:r>
            <a:r>
              <a:rPr sz="3400" spc="-5" dirty="0">
                <a:latin typeface="Comic Sans MS"/>
                <a:cs typeface="Comic Sans MS"/>
              </a:rPr>
              <a:t>is </a:t>
            </a:r>
            <a:r>
              <a:rPr sz="3400" dirty="0">
                <a:latin typeface="Comic Sans MS"/>
                <a:cs typeface="Comic Sans MS"/>
              </a:rPr>
              <a:t>addressable </a:t>
            </a:r>
            <a:r>
              <a:rPr sz="3400" spc="-5" dirty="0">
                <a:latin typeface="Comic Sans MS"/>
                <a:cs typeface="Comic Sans MS"/>
              </a:rPr>
              <a:t>by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30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URL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example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4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  <a:hlinkClick r:id="rId2"/>
              </a:rPr>
              <a:t>http://www.someschool.edu/someDept/pic.gif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039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Web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and</a:t>
            </a:r>
            <a:r>
              <a:rPr sz="5600" b="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013325" cy="0"/>
          </a:xfrm>
          <a:custGeom>
            <a:avLst/>
            <a:gdLst/>
            <a:ahLst/>
            <a:cxnLst/>
            <a:rect l="l" t="t" r="r" b="b"/>
            <a:pathLst>
              <a:path w="5013325">
                <a:moveTo>
                  <a:pt x="0" y="0"/>
                </a:moveTo>
                <a:lnTo>
                  <a:pt x="50131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314" y="7930361"/>
            <a:ext cx="1155700" cy="152400"/>
          </a:xfrm>
          <a:custGeom>
            <a:avLst/>
            <a:gdLst/>
            <a:ahLst/>
            <a:cxnLst/>
            <a:rect l="l" t="t" r="r" b="b"/>
            <a:pathLst>
              <a:path w="1155700" h="152400">
                <a:moveTo>
                  <a:pt x="0" y="0"/>
                </a:moveTo>
                <a:lnTo>
                  <a:pt x="7568" y="29660"/>
                </a:lnTo>
                <a:lnTo>
                  <a:pt x="28208" y="53881"/>
                </a:lnTo>
                <a:lnTo>
                  <a:pt x="58820" y="70211"/>
                </a:lnTo>
                <a:lnTo>
                  <a:pt x="96308" y="76200"/>
                </a:lnTo>
                <a:lnTo>
                  <a:pt x="481541" y="76200"/>
                </a:lnTo>
                <a:lnTo>
                  <a:pt x="519029" y="82188"/>
                </a:lnTo>
                <a:lnTo>
                  <a:pt x="549641" y="98518"/>
                </a:lnTo>
                <a:lnTo>
                  <a:pt x="570281" y="122739"/>
                </a:lnTo>
                <a:lnTo>
                  <a:pt x="577850" y="152400"/>
                </a:lnTo>
                <a:lnTo>
                  <a:pt x="585418" y="122739"/>
                </a:lnTo>
                <a:lnTo>
                  <a:pt x="606058" y="98518"/>
                </a:lnTo>
                <a:lnTo>
                  <a:pt x="636670" y="82188"/>
                </a:lnTo>
                <a:lnTo>
                  <a:pt x="674158" y="76200"/>
                </a:lnTo>
                <a:lnTo>
                  <a:pt x="1059391" y="76200"/>
                </a:lnTo>
                <a:lnTo>
                  <a:pt x="1096879" y="70211"/>
                </a:lnTo>
                <a:lnTo>
                  <a:pt x="1127492" y="53881"/>
                </a:lnTo>
                <a:lnTo>
                  <a:pt x="1148131" y="29660"/>
                </a:lnTo>
                <a:lnTo>
                  <a:pt x="115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40" y="1661160"/>
            <a:ext cx="11350625" cy="7048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911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web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page </a:t>
            </a:r>
            <a:r>
              <a:rPr sz="3400" spc="-5" dirty="0">
                <a:latin typeface="Comic Sans MS"/>
                <a:cs typeface="Comic Sans MS"/>
              </a:rPr>
              <a:t>consists of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0525" marR="74231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  <a:tab pos="1567180" algn="l"/>
                <a:tab pos="1838960" algn="l"/>
                <a:tab pos="3258820" algn="l"/>
                <a:tab pos="4631690" algn="l"/>
                <a:tab pos="5575935" algn="l"/>
                <a:tab pos="6779895" algn="l"/>
                <a:tab pos="8171815" algn="l"/>
              </a:tabLst>
            </a:pPr>
            <a:r>
              <a:rPr sz="3400" spc="-5" dirty="0">
                <a:latin typeface="Comic Sans MS"/>
                <a:cs typeface="Comic Sans MS"/>
              </a:rPr>
              <a:t>object	can</a:t>
            </a:r>
            <a:r>
              <a:rPr sz="3400" dirty="0">
                <a:latin typeface="Comic Sans MS"/>
                <a:cs typeface="Comic Sans MS"/>
              </a:rPr>
              <a:t> be	HTML	</a:t>
            </a:r>
            <a:r>
              <a:rPr sz="3400" spc="-5" dirty="0">
                <a:latin typeface="Comic Sans MS"/>
                <a:cs typeface="Comic Sans MS"/>
              </a:rPr>
              <a:t>file,	JPEG	image,	Java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applet,  audio	file,…</a:t>
            </a:r>
            <a:endParaRPr sz="3400">
              <a:latin typeface="Comic Sans MS"/>
              <a:cs typeface="Comic Sans MS"/>
            </a:endParaRPr>
          </a:p>
          <a:p>
            <a:pPr marL="390525" marR="47434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web </a:t>
            </a:r>
            <a:r>
              <a:rPr sz="3400" dirty="0">
                <a:latin typeface="Comic Sans MS"/>
                <a:cs typeface="Comic Sans MS"/>
              </a:rPr>
              <a:t>page consists of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base HTML-file </a:t>
            </a:r>
            <a:r>
              <a:rPr sz="3400" spc="-5" dirty="0">
                <a:latin typeface="Comic Sans MS"/>
                <a:cs typeface="Comic Sans MS"/>
              </a:rPr>
              <a:t>which includes  several referenced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each object </a:t>
            </a:r>
            <a:r>
              <a:rPr sz="3400" spc="-5" dirty="0">
                <a:latin typeface="Comic Sans MS"/>
                <a:cs typeface="Comic Sans MS"/>
              </a:rPr>
              <a:t>is </a:t>
            </a:r>
            <a:r>
              <a:rPr sz="3400" dirty="0">
                <a:latin typeface="Comic Sans MS"/>
                <a:cs typeface="Comic Sans MS"/>
              </a:rPr>
              <a:t>addressable </a:t>
            </a:r>
            <a:r>
              <a:rPr sz="3400" spc="-5" dirty="0">
                <a:latin typeface="Comic Sans MS"/>
                <a:cs typeface="Comic Sans MS"/>
              </a:rPr>
              <a:t>by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30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URL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example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4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  <a:hlinkClick r:id="rId2"/>
              </a:rPr>
              <a:t>http://www.someschool.edu/someDept/pic.gif</a:t>
            </a:r>
            <a:endParaRPr sz="34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420"/>
              </a:spcBef>
            </a:pPr>
            <a:r>
              <a:rPr sz="3400" spc="-5" dirty="0">
                <a:latin typeface="Comic Sans MS"/>
                <a:cs typeface="Comic Sans MS"/>
              </a:rPr>
              <a:t>protocol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039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Web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and</a:t>
            </a:r>
            <a:r>
              <a:rPr sz="5600" b="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013325" cy="0"/>
          </a:xfrm>
          <a:custGeom>
            <a:avLst/>
            <a:gdLst/>
            <a:ahLst/>
            <a:cxnLst/>
            <a:rect l="l" t="t" r="r" b="b"/>
            <a:pathLst>
              <a:path w="5013325">
                <a:moveTo>
                  <a:pt x="0" y="0"/>
                </a:moveTo>
                <a:lnTo>
                  <a:pt x="50131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661160"/>
            <a:ext cx="11350625" cy="62230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911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web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page </a:t>
            </a:r>
            <a:r>
              <a:rPr sz="3400" spc="-5" dirty="0">
                <a:latin typeface="Comic Sans MS"/>
                <a:cs typeface="Comic Sans MS"/>
              </a:rPr>
              <a:t>consists of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0525" marR="74231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  <a:tab pos="1567180" algn="l"/>
                <a:tab pos="1838960" algn="l"/>
                <a:tab pos="3258820" algn="l"/>
                <a:tab pos="4631690" algn="l"/>
                <a:tab pos="5575935" algn="l"/>
                <a:tab pos="6779895" algn="l"/>
                <a:tab pos="8171815" algn="l"/>
              </a:tabLst>
            </a:pPr>
            <a:r>
              <a:rPr sz="3400" spc="-5" dirty="0">
                <a:latin typeface="Comic Sans MS"/>
                <a:cs typeface="Comic Sans MS"/>
              </a:rPr>
              <a:t>object	can</a:t>
            </a:r>
            <a:r>
              <a:rPr sz="3400" dirty="0">
                <a:latin typeface="Comic Sans MS"/>
                <a:cs typeface="Comic Sans MS"/>
              </a:rPr>
              <a:t> be	HTML	</a:t>
            </a:r>
            <a:r>
              <a:rPr sz="3400" spc="-5" dirty="0">
                <a:latin typeface="Comic Sans MS"/>
                <a:cs typeface="Comic Sans MS"/>
              </a:rPr>
              <a:t>file,	JPEG	image,	Java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applet,  audio	file,…</a:t>
            </a:r>
            <a:endParaRPr sz="3400">
              <a:latin typeface="Comic Sans MS"/>
              <a:cs typeface="Comic Sans MS"/>
            </a:endParaRPr>
          </a:p>
          <a:p>
            <a:pPr marL="390525" marR="47434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web </a:t>
            </a:r>
            <a:r>
              <a:rPr sz="3400" dirty="0">
                <a:latin typeface="Comic Sans MS"/>
                <a:cs typeface="Comic Sans MS"/>
              </a:rPr>
              <a:t>page consists of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base HTML-file </a:t>
            </a:r>
            <a:r>
              <a:rPr sz="3400" spc="-5" dirty="0">
                <a:latin typeface="Comic Sans MS"/>
                <a:cs typeface="Comic Sans MS"/>
              </a:rPr>
              <a:t>which includes  several referenced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each object </a:t>
            </a:r>
            <a:r>
              <a:rPr sz="3400" spc="-5" dirty="0">
                <a:latin typeface="Comic Sans MS"/>
                <a:cs typeface="Comic Sans MS"/>
              </a:rPr>
              <a:t>is </a:t>
            </a:r>
            <a:r>
              <a:rPr sz="3400" dirty="0">
                <a:latin typeface="Comic Sans MS"/>
                <a:cs typeface="Comic Sans MS"/>
              </a:rPr>
              <a:t>addressable </a:t>
            </a:r>
            <a:r>
              <a:rPr sz="3400" spc="-5" dirty="0">
                <a:latin typeface="Comic Sans MS"/>
                <a:cs typeface="Comic Sans MS"/>
              </a:rPr>
              <a:t>by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30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URL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example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4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  <a:hlinkClick r:id="rId2"/>
              </a:rPr>
              <a:t>http://www.someschool.edu/someDept/pic.gif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6992" y="8028430"/>
            <a:ext cx="4703445" cy="128905"/>
          </a:xfrm>
          <a:custGeom>
            <a:avLst/>
            <a:gdLst/>
            <a:ahLst/>
            <a:cxnLst/>
            <a:rect l="l" t="t" r="r" b="b"/>
            <a:pathLst>
              <a:path w="4703445" h="128904">
                <a:moveTo>
                  <a:pt x="0" y="0"/>
                </a:moveTo>
                <a:lnTo>
                  <a:pt x="30798" y="25046"/>
                </a:lnTo>
                <a:lnTo>
                  <a:pt x="114788" y="45499"/>
                </a:lnTo>
                <a:lnTo>
                  <a:pt x="172790" y="53357"/>
                </a:lnTo>
                <a:lnTo>
                  <a:pt x="239362" y="59289"/>
                </a:lnTo>
                <a:lnTo>
                  <a:pt x="312928" y="63039"/>
                </a:lnTo>
                <a:lnTo>
                  <a:pt x="391912" y="64346"/>
                </a:lnTo>
                <a:lnTo>
                  <a:pt x="1959563" y="64346"/>
                </a:lnTo>
                <a:lnTo>
                  <a:pt x="2038547" y="65653"/>
                </a:lnTo>
                <a:lnTo>
                  <a:pt x="2112113" y="69403"/>
                </a:lnTo>
                <a:lnTo>
                  <a:pt x="2178685" y="75336"/>
                </a:lnTo>
                <a:lnTo>
                  <a:pt x="2236687" y="83193"/>
                </a:lnTo>
                <a:lnTo>
                  <a:pt x="2284543" y="92716"/>
                </a:lnTo>
                <a:lnTo>
                  <a:pt x="2343513" y="115725"/>
                </a:lnTo>
                <a:lnTo>
                  <a:pt x="2351476" y="128693"/>
                </a:lnTo>
                <a:lnTo>
                  <a:pt x="2359438" y="115725"/>
                </a:lnTo>
                <a:lnTo>
                  <a:pt x="2418408" y="92716"/>
                </a:lnTo>
                <a:lnTo>
                  <a:pt x="2466264" y="83193"/>
                </a:lnTo>
                <a:lnTo>
                  <a:pt x="2524266" y="75336"/>
                </a:lnTo>
                <a:lnTo>
                  <a:pt x="2590838" y="69403"/>
                </a:lnTo>
                <a:lnTo>
                  <a:pt x="2664403" y="65653"/>
                </a:lnTo>
                <a:lnTo>
                  <a:pt x="2743387" y="64346"/>
                </a:lnTo>
                <a:lnTo>
                  <a:pt x="4311037" y="64346"/>
                </a:lnTo>
                <a:lnTo>
                  <a:pt x="4390022" y="63039"/>
                </a:lnTo>
                <a:lnTo>
                  <a:pt x="4463588" y="59289"/>
                </a:lnTo>
                <a:lnTo>
                  <a:pt x="4530160" y="53357"/>
                </a:lnTo>
                <a:lnTo>
                  <a:pt x="4588162" y="45499"/>
                </a:lnTo>
                <a:lnTo>
                  <a:pt x="4636018" y="35976"/>
                </a:lnTo>
                <a:lnTo>
                  <a:pt x="4694988" y="12968"/>
                </a:lnTo>
                <a:lnTo>
                  <a:pt x="4702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1500" y="8087359"/>
            <a:ext cx="241554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latin typeface="Comic Sans MS"/>
                <a:cs typeface="Comic Sans MS"/>
              </a:rPr>
              <a:t>host name  (from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DNS)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0314" y="7930361"/>
            <a:ext cx="1155700" cy="152400"/>
          </a:xfrm>
          <a:custGeom>
            <a:avLst/>
            <a:gdLst/>
            <a:ahLst/>
            <a:cxnLst/>
            <a:rect l="l" t="t" r="r" b="b"/>
            <a:pathLst>
              <a:path w="1155700" h="152400">
                <a:moveTo>
                  <a:pt x="0" y="0"/>
                </a:moveTo>
                <a:lnTo>
                  <a:pt x="7568" y="29660"/>
                </a:lnTo>
                <a:lnTo>
                  <a:pt x="28208" y="53881"/>
                </a:lnTo>
                <a:lnTo>
                  <a:pt x="58820" y="70211"/>
                </a:lnTo>
                <a:lnTo>
                  <a:pt x="96308" y="76200"/>
                </a:lnTo>
                <a:lnTo>
                  <a:pt x="481541" y="76200"/>
                </a:lnTo>
                <a:lnTo>
                  <a:pt x="519029" y="82188"/>
                </a:lnTo>
                <a:lnTo>
                  <a:pt x="549641" y="98518"/>
                </a:lnTo>
                <a:lnTo>
                  <a:pt x="570281" y="122739"/>
                </a:lnTo>
                <a:lnTo>
                  <a:pt x="577850" y="152400"/>
                </a:lnTo>
                <a:lnTo>
                  <a:pt x="585418" y="122739"/>
                </a:lnTo>
                <a:lnTo>
                  <a:pt x="606058" y="98518"/>
                </a:lnTo>
                <a:lnTo>
                  <a:pt x="636670" y="82188"/>
                </a:lnTo>
                <a:lnTo>
                  <a:pt x="674158" y="76200"/>
                </a:lnTo>
                <a:lnTo>
                  <a:pt x="1059391" y="76200"/>
                </a:lnTo>
                <a:lnTo>
                  <a:pt x="1096879" y="70211"/>
                </a:lnTo>
                <a:lnTo>
                  <a:pt x="1127492" y="53881"/>
                </a:lnTo>
                <a:lnTo>
                  <a:pt x="1148131" y="29660"/>
                </a:lnTo>
                <a:lnTo>
                  <a:pt x="115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6800" y="8166100"/>
            <a:ext cx="16891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Comic Sans MS"/>
                <a:cs typeface="Comic Sans MS"/>
              </a:rPr>
              <a:t>protocol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039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021EAA"/>
                </a:solidFill>
                <a:latin typeface="Comic Sans MS"/>
                <a:cs typeface="Comic Sans MS"/>
              </a:rPr>
              <a:t>Web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and</a:t>
            </a:r>
            <a:r>
              <a:rPr sz="5600" b="0" spc="-9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b="0" spc="-5" dirty="0">
                <a:solidFill>
                  <a:srgbClr val="021EAA"/>
                </a:solidFill>
                <a:latin typeface="Comic Sans MS"/>
                <a:cs typeface="Comic Sans MS"/>
              </a:rPr>
              <a:t>HTTP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013325" cy="0"/>
          </a:xfrm>
          <a:custGeom>
            <a:avLst/>
            <a:gdLst/>
            <a:ahLst/>
            <a:cxnLst/>
            <a:rect l="l" t="t" r="r" b="b"/>
            <a:pathLst>
              <a:path w="5013325">
                <a:moveTo>
                  <a:pt x="0" y="0"/>
                </a:moveTo>
                <a:lnTo>
                  <a:pt x="50131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661160"/>
            <a:ext cx="11350625" cy="62230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91160" indent="-340360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web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page </a:t>
            </a:r>
            <a:r>
              <a:rPr sz="3400" spc="-5" dirty="0">
                <a:latin typeface="Comic Sans MS"/>
                <a:cs typeface="Comic Sans MS"/>
              </a:rPr>
              <a:t>consists of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0525" marR="74231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  <a:tab pos="1567180" algn="l"/>
                <a:tab pos="1838960" algn="l"/>
                <a:tab pos="3258820" algn="l"/>
                <a:tab pos="4631690" algn="l"/>
                <a:tab pos="5575935" algn="l"/>
                <a:tab pos="6779895" algn="l"/>
                <a:tab pos="8171815" algn="l"/>
              </a:tabLst>
            </a:pPr>
            <a:r>
              <a:rPr sz="3400" spc="-5" dirty="0">
                <a:latin typeface="Comic Sans MS"/>
                <a:cs typeface="Comic Sans MS"/>
              </a:rPr>
              <a:t>object	can</a:t>
            </a:r>
            <a:r>
              <a:rPr sz="3400" dirty="0">
                <a:latin typeface="Comic Sans MS"/>
                <a:cs typeface="Comic Sans MS"/>
              </a:rPr>
              <a:t> be	HTML	</a:t>
            </a:r>
            <a:r>
              <a:rPr sz="3400" spc="-5" dirty="0">
                <a:latin typeface="Comic Sans MS"/>
                <a:cs typeface="Comic Sans MS"/>
              </a:rPr>
              <a:t>file,	JPEG	image,	Java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applet,  audio	file,…</a:t>
            </a:r>
            <a:endParaRPr sz="3400">
              <a:latin typeface="Comic Sans MS"/>
              <a:cs typeface="Comic Sans MS"/>
            </a:endParaRPr>
          </a:p>
          <a:p>
            <a:pPr marL="390525" marR="474345" indent="-34036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spc="-5" dirty="0">
                <a:latin typeface="Comic Sans MS"/>
                <a:cs typeface="Comic Sans MS"/>
              </a:rPr>
              <a:t>web </a:t>
            </a:r>
            <a:r>
              <a:rPr sz="3400" dirty="0">
                <a:latin typeface="Comic Sans MS"/>
                <a:cs typeface="Comic Sans MS"/>
              </a:rPr>
              <a:t>page consists of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base HTML-file </a:t>
            </a:r>
            <a:r>
              <a:rPr sz="3400" spc="-5" dirty="0">
                <a:latin typeface="Comic Sans MS"/>
                <a:cs typeface="Comic Sans MS"/>
              </a:rPr>
              <a:t>which includes  several referenced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objects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each object </a:t>
            </a:r>
            <a:r>
              <a:rPr sz="3400" spc="-5" dirty="0">
                <a:latin typeface="Comic Sans MS"/>
                <a:cs typeface="Comic Sans MS"/>
              </a:rPr>
              <a:t>is </a:t>
            </a:r>
            <a:r>
              <a:rPr sz="3400" dirty="0">
                <a:latin typeface="Comic Sans MS"/>
                <a:cs typeface="Comic Sans MS"/>
              </a:rPr>
              <a:t>addressable </a:t>
            </a:r>
            <a:r>
              <a:rPr sz="3400" spc="-5" dirty="0">
                <a:latin typeface="Comic Sans MS"/>
                <a:cs typeface="Comic Sans MS"/>
              </a:rPr>
              <a:t>by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30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URL</a:t>
            </a:r>
            <a:endParaRPr sz="3400">
              <a:latin typeface="Comic Sans MS"/>
              <a:cs typeface="Comic Sans MS"/>
            </a:endParaRPr>
          </a:p>
          <a:p>
            <a:pPr marL="391160" indent="-340360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1160" algn="l"/>
              </a:tabLst>
            </a:pPr>
            <a:r>
              <a:rPr sz="3400" dirty="0">
                <a:latin typeface="Comic Sans MS"/>
                <a:cs typeface="Comic Sans MS"/>
              </a:rPr>
              <a:t>example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URL: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4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  <a:hlinkClick r:id="rId2"/>
              </a:rPr>
              <a:t>http://www.someschool.edu/someDept/pic.gif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6992" y="8028430"/>
            <a:ext cx="4703445" cy="128905"/>
          </a:xfrm>
          <a:custGeom>
            <a:avLst/>
            <a:gdLst/>
            <a:ahLst/>
            <a:cxnLst/>
            <a:rect l="l" t="t" r="r" b="b"/>
            <a:pathLst>
              <a:path w="4703445" h="128904">
                <a:moveTo>
                  <a:pt x="0" y="0"/>
                </a:moveTo>
                <a:lnTo>
                  <a:pt x="30798" y="25046"/>
                </a:lnTo>
                <a:lnTo>
                  <a:pt x="114788" y="45499"/>
                </a:lnTo>
                <a:lnTo>
                  <a:pt x="172790" y="53357"/>
                </a:lnTo>
                <a:lnTo>
                  <a:pt x="239362" y="59289"/>
                </a:lnTo>
                <a:lnTo>
                  <a:pt x="312928" y="63039"/>
                </a:lnTo>
                <a:lnTo>
                  <a:pt x="391912" y="64346"/>
                </a:lnTo>
                <a:lnTo>
                  <a:pt x="1959563" y="64346"/>
                </a:lnTo>
                <a:lnTo>
                  <a:pt x="2038547" y="65653"/>
                </a:lnTo>
                <a:lnTo>
                  <a:pt x="2112113" y="69403"/>
                </a:lnTo>
                <a:lnTo>
                  <a:pt x="2178685" y="75336"/>
                </a:lnTo>
                <a:lnTo>
                  <a:pt x="2236687" y="83193"/>
                </a:lnTo>
                <a:lnTo>
                  <a:pt x="2284543" y="92716"/>
                </a:lnTo>
                <a:lnTo>
                  <a:pt x="2343513" y="115725"/>
                </a:lnTo>
                <a:lnTo>
                  <a:pt x="2351476" y="128693"/>
                </a:lnTo>
                <a:lnTo>
                  <a:pt x="2359438" y="115725"/>
                </a:lnTo>
                <a:lnTo>
                  <a:pt x="2418408" y="92716"/>
                </a:lnTo>
                <a:lnTo>
                  <a:pt x="2466264" y="83193"/>
                </a:lnTo>
                <a:lnTo>
                  <a:pt x="2524266" y="75336"/>
                </a:lnTo>
                <a:lnTo>
                  <a:pt x="2590838" y="69403"/>
                </a:lnTo>
                <a:lnTo>
                  <a:pt x="2664403" y="65653"/>
                </a:lnTo>
                <a:lnTo>
                  <a:pt x="2743387" y="64346"/>
                </a:lnTo>
                <a:lnTo>
                  <a:pt x="4311037" y="64346"/>
                </a:lnTo>
                <a:lnTo>
                  <a:pt x="4390022" y="63039"/>
                </a:lnTo>
                <a:lnTo>
                  <a:pt x="4463588" y="59289"/>
                </a:lnTo>
                <a:lnTo>
                  <a:pt x="4530160" y="53357"/>
                </a:lnTo>
                <a:lnTo>
                  <a:pt x="4588162" y="45499"/>
                </a:lnTo>
                <a:lnTo>
                  <a:pt x="4636018" y="35976"/>
                </a:lnTo>
                <a:lnTo>
                  <a:pt x="4694988" y="12968"/>
                </a:lnTo>
                <a:lnTo>
                  <a:pt x="4702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377" y="7949411"/>
            <a:ext cx="4292600" cy="114300"/>
          </a:xfrm>
          <a:custGeom>
            <a:avLst/>
            <a:gdLst/>
            <a:ahLst/>
            <a:cxnLst/>
            <a:rect l="l" t="t" r="r" b="b"/>
            <a:pathLst>
              <a:path w="4292600" h="114300">
                <a:moveTo>
                  <a:pt x="0" y="0"/>
                </a:moveTo>
                <a:lnTo>
                  <a:pt x="61092" y="31953"/>
                </a:lnTo>
                <a:lnTo>
                  <a:pt x="104772" y="40411"/>
                </a:lnTo>
                <a:lnTo>
                  <a:pt x="157713" y="47389"/>
                </a:lnTo>
                <a:lnTo>
                  <a:pt x="218477" y="52658"/>
                </a:lnTo>
                <a:lnTo>
                  <a:pt x="285624" y="55988"/>
                </a:lnTo>
                <a:lnTo>
                  <a:pt x="357716" y="57150"/>
                </a:lnTo>
                <a:lnTo>
                  <a:pt x="1788582" y="57150"/>
                </a:lnTo>
                <a:lnTo>
                  <a:pt x="1860675" y="58311"/>
                </a:lnTo>
                <a:lnTo>
                  <a:pt x="1927822" y="61641"/>
                </a:lnTo>
                <a:lnTo>
                  <a:pt x="1988585" y="66910"/>
                </a:lnTo>
                <a:lnTo>
                  <a:pt x="2041526" y="73888"/>
                </a:lnTo>
                <a:lnTo>
                  <a:pt x="2085207" y="82346"/>
                </a:lnTo>
                <a:lnTo>
                  <a:pt x="2139032" y="102782"/>
                </a:lnTo>
                <a:lnTo>
                  <a:pt x="2146300" y="114300"/>
                </a:lnTo>
                <a:lnTo>
                  <a:pt x="2153567" y="102782"/>
                </a:lnTo>
                <a:lnTo>
                  <a:pt x="2207392" y="82346"/>
                </a:lnTo>
                <a:lnTo>
                  <a:pt x="2251072" y="73888"/>
                </a:lnTo>
                <a:lnTo>
                  <a:pt x="2304013" y="66910"/>
                </a:lnTo>
                <a:lnTo>
                  <a:pt x="2364777" y="61641"/>
                </a:lnTo>
                <a:lnTo>
                  <a:pt x="2431923" y="58311"/>
                </a:lnTo>
                <a:lnTo>
                  <a:pt x="2504015" y="57150"/>
                </a:lnTo>
                <a:lnTo>
                  <a:pt x="3934882" y="57150"/>
                </a:lnTo>
                <a:lnTo>
                  <a:pt x="4006975" y="55988"/>
                </a:lnTo>
                <a:lnTo>
                  <a:pt x="4074122" y="52658"/>
                </a:lnTo>
                <a:lnTo>
                  <a:pt x="4134886" y="47389"/>
                </a:lnTo>
                <a:lnTo>
                  <a:pt x="4187827" y="40411"/>
                </a:lnTo>
                <a:lnTo>
                  <a:pt x="4231507" y="31953"/>
                </a:lnTo>
                <a:lnTo>
                  <a:pt x="4285332" y="11517"/>
                </a:lnTo>
                <a:lnTo>
                  <a:pt x="4292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81500" y="8087359"/>
            <a:ext cx="241554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15199"/>
              </a:lnSpc>
              <a:spcBef>
                <a:spcPts val="100"/>
              </a:spcBef>
            </a:pPr>
            <a:r>
              <a:rPr sz="3400" spc="-5" dirty="0">
                <a:latin typeface="Comic Sans MS"/>
                <a:cs typeface="Comic Sans MS"/>
              </a:rPr>
              <a:t>host name  (from</a:t>
            </a:r>
            <a:r>
              <a:rPr sz="3400" spc="-8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DNS)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3500" y="8087359"/>
            <a:ext cx="268478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15199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path </a:t>
            </a:r>
            <a:r>
              <a:rPr sz="3400" spc="-5" dirty="0">
                <a:latin typeface="Comic Sans MS"/>
                <a:cs typeface="Comic Sans MS"/>
              </a:rPr>
              <a:t>name  (server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local)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0314" y="7930361"/>
            <a:ext cx="1155700" cy="152400"/>
          </a:xfrm>
          <a:custGeom>
            <a:avLst/>
            <a:gdLst/>
            <a:ahLst/>
            <a:cxnLst/>
            <a:rect l="l" t="t" r="r" b="b"/>
            <a:pathLst>
              <a:path w="1155700" h="152400">
                <a:moveTo>
                  <a:pt x="0" y="0"/>
                </a:moveTo>
                <a:lnTo>
                  <a:pt x="7568" y="29660"/>
                </a:lnTo>
                <a:lnTo>
                  <a:pt x="28208" y="53881"/>
                </a:lnTo>
                <a:lnTo>
                  <a:pt x="58820" y="70211"/>
                </a:lnTo>
                <a:lnTo>
                  <a:pt x="96308" y="76200"/>
                </a:lnTo>
                <a:lnTo>
                  <a:pt x="481541" y="76200"/>
                </a:lnTo>
                <a:lnTo>
                  <a:pt x="519029" y="82188"/>
                </a:lnTo>
                <a:lnTo>
                  <a:pt x="549641" y="98518"/>
                </a:lnTo>
                <a:lnTo>
                  <a:pt x="570281" y="122739"/>
                </a:lnTo>
                <a:lnTo>
                  <a:pt x="577850" y="152400"/>
                </a:lnTo>
                <a:lnTo>
                  <a:pt x="585418" y="122739"/>
                </a:lnTo>
                <a:lnTo>
                  <a:pt x="606058" y="98518"/>
                </a:lnTo>
                <a:lnTo>
                  <a:pt x="636670" y="82188"/>
                </a:lnTo>
                <a:lnTo>
                  <a:pt x="674158" y="76200"/>
                </a:lnTo>
                <a:lnTo>
                  <a:pt x="1059391" y="76200"/>
                </a:lnTo>
                <a:lnTo>
                  <a:pt x="1096879" y="70211"/>
                </a:lnTo>
                <a:lnTo>
                  <a:pt x="1127492" y="53881"/>
                </a:lnTo>
                <a:lnTo>
                  <a:pt x="1148131" y="29660"/>
                </a:lnTo>
                <a:lnTo>
                  <a:pt x="115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8166100"/>
            <a:ext cx="16891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Comic Sans MS"/>
                <a:cs typeface="Comic Sans MS"/>
              </a:rPr>
              <a:t>protocol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1712</Words>
  <Application>Microsoft Office PowerPoint</Application>
  <PresentationFormat>Custom</PresentationFormat>
  <Paragraphs>466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Comic Sans MS</vt:lpstr>
      <vt:lpstr>Courier New</vt:lpstr>
      <vt:lpstr>Times New Roman</vt:lpstr>
      <vt:lpstr>Trebuchet MS</vt:lpstr>
      <vt:lpstr>Wingdings</vt:lpstr>
      <vt:lpstr>Office Theme</vt:lpstr>
      <vt:lpstr>Application Layer  Part 3</vt:lpstr>
      <vt:lpstr>PowerPoint Presentation</vt:lpstr>
      <vt:lpstr>Reading Along ...</vt:lpstr>
      <vt:lpstr>Web and HTTP</vt:lpstr>
      <vt:lpstr>Web and HTTP</vt:lpstr>
      <vt:lpstr>Web and HTTP</vt:lpstr>
      <vt:lpstr>Web and HTTP</vt:lpstr>
      <vt:lpstr>Web and HTTP</vt:lpstr>
      <vt:lpstr>Web and HTTP</vt:lpstr>
      <vt:lpstr>HTTP overview (continued)</vt:lpstr>
      <vt:lpstr>PowerPoint Presentation</vt:lpstr>
      <vt:lpstr>PowerPoint Presentation</vt:lpstr>
      <vt:lpstr>HTTP overview (continued)</vt:lpstr>
      <vt:lpstr>HTTP overview (continued)</vt:lpstr>
      <vt:lpstr>HTTP overview (continued)</vt:lpstr>
      <vt:lpstr>HTTP overview (continued)</vt:lpstr>
      <vt:lpstr>HTTP overview</vt:lpstr>
      <vt:lpstr>HTTP overview</vt:lpstr>
      <vt:lpstr>PowerPoint Presentation</vt:lpstr>
      <vt:lpstr>HTTP Example</vt:lpstr>
      <vt:lpstr>HTTP Example</vt:lpstr>
      <vt:lpstr>HTTP Example</vt:lpstr>
      <vt:lpstr>HTTP Example</vt:lpstr>
      <vt:lpstr>HTTP Example</vt:lpstr>
      <vt:lpstr>HTTP Example</vt:lpstr>
      <vt:lpstr>PowerPoint Presentation</vt:lpstr>
      <vt:lpstr>HTTP Example (cont.)</vt:lpstr>
      <vt:lpstr>HTTP Example (cont.)</vt:lpstr>
      <vt:lpstr>HTTP Example (cont.)</vt:lpstr>
      <vt:lpstr>HTTP request message</vt:lpstr>
      <vt:lpstr>HTTP request message</vt:lpstr>
      <vt:lpstr>HTTP request message</vt:lpstr>
      <vt:lpstr>HTTP request message</vt:lpstr>
      <vt:lpstr>HTTP request message</vt:lpstr>
      <vt:lpstr>HTTP request message</vt:lpstr>
      <vt:lpstr>HTTP request message: general format</vt:lpstr>
      <vt:lpstr>Uploading form input</vt:lpstr>
      <vt:lpstr>Uploading form input</vt:lpstr>
      <vt:lpstr>Method types</vt:lpstr>
      <vt:lpstr>Method types</vt:lpstr>
      <vt:lpstr>Method types</vt:lpstr>
      <vt:lpstr>HTTP response message</vt:lpstr>
      <vt:lpstr>HTTP response message</vt:lpstr>
      <vt:lpstr>HTTP response message</vt:lpstr>
      <vt:lpstr>HTTP response message</vt:lpstr>
      <vt:lpstr>HTTP response message</vt:lpstr>
      <vt:lpstr>HTTP response status codes</vt:lpstr>
      <vt:lpstr>Trying out HTTP (client side) for yourself</vt:lpstr>
      <vt:lpstr>Simple HTTP Transaction</vt:lpstr>
      <vt:lpstr>PowerPoint Presentation</vt:lpstr>
      <vt:lpstr>Simple HTTP Transaction</vt:lpstr>
      <vt:lpstr>Simple HTTP Transaction</vt:lpstr>
      <vt:lpstr>Simple HTTP Transaction</vt:lpstr>
      <vt:lpstr>Simple HTTP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 Part 3</dc:title>
  <cp:lastModifiedBy>Jacob Alspaw</cp:lastModifiedBy>
  <cp:revision>2</cp:revision>
  <dcterms:created xsi:type="dcterms:W3CDTF">2018-10-08T21:48:43Z</dcterms:created>
  <dcterms:modified xsi:type="dcterms:W3CDTF">2018-10-09T07:18:30Z</dcterms:modified>
</cp:coreProperties>
</file>