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 u="heavy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600" y="749300"/>
            <a:ext cx="486664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7362" y="1486535"/>
            <a:ext cx="5725160" cy="563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 u="heavy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0" y="3937000"/>
            <a:ext cx="264287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ts val="4210"/>
              </a:lnSpc>
              <a:spcBef>
                <a:spcPts val="100"/>
              </a:spcBef>
            </a:pPr>
            <a:r>
              <a:rPr sz="3600" spc="-65" dirty="0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sz="3600" spc="-52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10" dirty="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marL="11430" algn="ctr">
              <a:lnSpc>
                <a:spcPts val="4210"/>
              </a:lnSpc>
            </a:pPr>
            <a:r>
              <a:rPr sz="3600" i="1" spc="-85" dirty="0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sz="3600" i="1" spc="-385" dirty="0">
                <a:solidFill>
                  <a:srgbClr val="011993"/>
                </a:solidFill>
                <a:latin typeface="Calibri"/>
                <a:cs typeface="Calibri"/>
              </a:rPr>
              <a:t>/</a:t>
            </a:r>
            <a:r>
              <a:rPr sz="3600" i="1" spc="-30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3600" i="1" spc="5" dirty="0">
                <a:solidFill>
                  <a:srgbClr val="011993"/>
                </a:solidFill>
                <a:latin typeface="Calibri"/>
                <a:cs typeface="Calibri"/>
              </a:rPr>
              <a:t>ICSI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</a:pPr>
            <a:r>
              <a:rPr sz="3600" spc="-105" dirty="0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sz="3600" spc="-204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95" dirty="0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sz="3600" spc="-155" dirty="0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sz="3600" spc="-15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0" y="850900"/>
            <a:ext cx="532003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52600" marR="5080" indent="-1739900">
              <a:lnSpc>
                <a:spcPts val="6400"/>
              </a:lnSpc>
              <a:spcBef>
                <a:spcPts val="380"/>
              </a:spcBef>
            </a:pPr>
            <a:r>
              <a:rPr sz="5400" b="1" spc="-150" dirty="0">
                <a:solidFill>
                  <a:srgbClr val="011993"/>
                </a:solidFill>
                <a:latin typeface="Trebuchet MS"/>
                <a:cs typeface="Trebuchet MS"/>
              </a:rPr>
              <a:t>Application </a:t>
            </a:r>
            <a:r>
              <a:rPr sz="5400" b="1" spc="-190" dirty="0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sz="5400" b="1" spc="-125" dirty="0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315" dirty="0">
                <a:solidFill>
                  <a:srgbClr val="011993"/>
                </a:solidFill>
                <a:latin typeface="Trebuchet MS"/>
                <a:cs typeface="Trebuchet MS"/>
              </a:rPr>
              <a:t>4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0" y="7835900"/>
            <a:ext cx="4766945" cy="14579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266700">
              <a:lnSpc>
                <a:spcPts val="2800"/>
              </a:lnSpc>
              <a:spcBef>
                <a:spcPts val="259"/>
              </a:spcBef>
            </a:pP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“I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don't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really </a:t>
            </a:r>
            <a:r>
              <a:rPr sz="2400" i="1" spc="-165" dirty="0">
                <a:solidFill>
                  <a:srgbClr val="011993"/>
                </a:solidFill>
                <a:latin typeface="Calibri"/>
                <a:cs typeface="Calibri"/>
              </a:rPr>
              <a:t>want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to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stop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sz="2400" i="1" spc="-170" dirty="0">
                <a:solidFill>
                  <a:srgbClr val="011993"/>
                </a:solidFill>
                <a:latin typeface="Calibri"/>
                <a:cs typeface="Calibri"/>
              </a:rPr>
              <a:t>show, 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But </a:t>
            </a: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I </a:t>
            </a:r>
            <a:r>
              <a:rPr sz="2400" i="1" spc="-140" dirty="0">
                <a:solidFill>
                  <a:srgbClr val="011993"/>
                </a:solidFill>
                <a:latin typeface="Calibri"/>
                <a:cs typeface="Calibri"/>
              </a:rPr>
              <a:t>thought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that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you </a:t>
            </a:r>
            <a:r>
              <a:rPr sz="2400" i="1" spc="-140" dirty="0">
                <a:solidFill>
                  <a:srgbClr val="011993"/>
                </a:solidFill>
                <a:latin typeface="Calibri"/>
                <a:cs typeface="Calibri"/>
              </a:rPr>
              <a:t>might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like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to</a:t>
            </a:r>
            <a:r>
              <a:rPr sz="2400" i="1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know,</a:t>
            </a:r>
            <a:endParaRPr sz="2400">
              <a:latin typeface="Calibri"/>
              <a:cs typeface="Calibri"/>
            </a:endParaRPr>
          </a:p>
          <a:p>
            <a:pPr marL="330200" marR="244475" indent="-101600">
              <a:lnSpc>
                <a:spcPts val="2800"/>
              </a:lnSpc>
            </a:pPr>
            <a:r>
              <a:rPr sz="2400" i="1" spc="-80" dirty="0">
                <a:solidFill>
                  <a:srgbClr val="011993"/>
                </a:solidFill>
                <a:latin typeface="Calibri"/>
                <a:cs typeface="Calibri"/>
              </a:rPr>
              <a:t>That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singer's </a:t>
            </a:r>
            <a:r>
              <a:rPr sz="2400" i="1" spc="-165" dirty="0">
                <a:solidFill>
                  <a:srgbClr val="011993"/>
                </a:solidFill>
                <a:latin typeface="Calibri"/>
                <a:cs typeface="Calibri"/>
              </a:rPr>
              <a:t>going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to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sing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a </a:t>
            </a:r>
            <a:r>
              <a:rPr sz="2400" i="1" spc="-140" dirty="0">
                <a:solidFill>
                  <a:srgbClr val="011993"/>
                </a:solidFill>
                <a:latin typeface="Calibri"/>
                <a:cs typeface="Calibri"/>
              </a:rPr>
              <a:t>song, 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And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he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wants you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all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to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sing</a:t>
            </a:r>
            <a:r>
              <a:rPr sz="2400" i="1" spc="-1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along.”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9500" y="2044700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4400" y="2006600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0600" y="5901832"/>
            <a:ext cx="5554345" cy="2540"/>
          </a:xfrm>
          <a:custGeom>
            <a:avLst/>
            <a:gdLst/>
            <a:ahLst/>
            <a:cxnLst/>
            <a:rect l="l" t="t" r="r" b="b"/>
            <a:pathLst>
              <a:path w="5554345" h="2539">
                <a:moveTo>
                  <a:pt x="0" y="0"/>
                </a:moveTo>
                <a:lnTo>
                  <a:pt x="5554134" y="0"/>
                </a:lnTo>
              </a:path>
            </a:pathLst>
          </a:custGeom>
          <a:ln w="25400">
            <a:solidFill>
              <a:srgbClr val="021EA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6200" y="3007360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5089" y="3495819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1"/>
                </a:lnTo>
                <a:lnTo>
                  <a:pt x="91803" y="53407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0" y="2044700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400" y="2006600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7031" y="2842541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7031" y="2842541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70600" y="5901832"/>
            <a:ext cx="5554345" cy="2540"/>
          </a:xfrm>
          <a:custGeom>
            <a:avLst/>
            <a:gdLst/>
            <a:ahLst/>
            <a:cxnLst/>
            <a:rect l="l" t="t" r="r" b="b"/>
            <a:pathLst>
              <a:path w="5554345" h="2539">
                <a:moveTo>
                  <a:pt x="0" y="0"/>
                </a:moveTo>
                <a:lnTo>
                  <a:pt x="5554134" y="0"/>
                </a:lnTo>
              </a:path>
            </a:pathLst>
          </a:custGeom>
          <a:ln w="25400">
            <a:solidFill>
              <a:srgbClr val="021EA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6200" y="3007360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5089" y="3495819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1"/>
                </a:lnTo>
                <a:lnTo>
                  <a:pt x="91803" y="53407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0" y="2044700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400" y="2006600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7031" y="2842541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7031" y="2842541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28400" y="3060700"/>
            <a:ext cx="136969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10795" algn="ctr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object  modi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ied  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before</a:t>
            </a:r>
            <a:endParaRPr sz="2800">
              <a:latin typeface="Arial"/>
              <a:cs typeface="Arial"/>
            </a:endParaRPr>
          </a:p>
          <a:p>
            <a:pPr marL="17145" algn="ctr">
              <a:lnSpc>
                <a:spcPts val="3120"/>
              </a:lnSpc>
            </a:pP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&lt;date&gt;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70600" y="5901832"/>
            <a:ext cx="5554345" cy="2540"/>
          </a:xfrm>
          <a:custGeom>
            <a:avLst/>
            <a:gdLst/>
            <a:ahLst/>
            <a:cxnLst/>
            <a:rect l="l" t="t" r="r" b="b"/>
            <a:pathLst>
              <a:path w="5554345" h="2539">
                <a:moveTo>
                  <a:pt x="0" y="0"/>
                </a:moveTo>
                <a:lnTo>
                  <a:pt x="5554134" y="0"/>
                </a:lnTo>
              </a:path>
            </a:pathLst>
          </a:custGeom>
          <a:ln w="25400">
            <a:solidFill>
              <a:srgbClr val="021EA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6200" y="3007360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5089" y="3495819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1"/>
                </a:lnTo>
                <a:lnTo>
                  <a:pt x="91803" y="53407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0" y="2044700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400" y="2006600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7031" y="2842541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7031" y="2842541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1429" y="4416212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7245" y="490467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8791" y="4486203"/>
            <a:ext cx="3562985" cy="1050290"/>
          </a:xfrm>
          <a:custGeom>
            <a:avLst/>
            <a:gdLst/>
            <a:ahLst/>
            <a:cxnLst/>
            <a:rect l="l" t="t" r="r" b="b"/>
            <a:pathLst>
              <a:path w="3562984" h="1050289">
                <a:moveTo>
                  <a:pt x="0" y="0"/>
                </a:moveTo>
                <a:lnTo>
                  <a:pt x="3562772" y="0"/>
                </a:lnTo>
                <a:lnTo>
                  <a:pt x="3562772" y="1049866"/>
                </a:lnTo>
                <a:lnTo>
                  <a:pt x="0" y="1049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6288" y="4432300"/>
            <a:ext cx="374650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HTTP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ts val="2580"/>
              </a:lnSpc>
            </a:pPr>
            <a:r>
              <a:rPr sz="2200" b="1" spc="-5" dirty="0">
                <a:latin typeface="Arial"/>
                <a:cs typeface="Arial"/>
              </a:rPr>
              <a:t>HTTP/1.0</a:t>
            </a:r>
            <a:endParaRPr sz="2200">
              <a:latin typeface="Arial"/>
              <a:cs typeface="Arial"/>
            </a:endParaRPr>
          </a:p>
          <a:p>
            <a:pPr marL="10160" algn="ctr">
              <a:lnSpc>
                <a:spcPts val="2620"/>
              </a:lnSpc>
            </a:pPr>
            <a:r>
              <a:rPr sz="2200" b="1" dirty="0">
                <a:latin typeface="Arial"/>
                <a:cs typeface="Arial"/>
              </a:rPr>
              <a:t>304 </a:t>
            </a:r>
            <a:r>
              <a:rPr sz="2200" b="1" spc="-5" dirty="0">
                <a:latin typeface="Arial"/>
                <a:cs typeface="Arial"/>
              </a:rPr>
              <a:t>Not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Modified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28400" y="3060700"/>
            <a:ext cx="136969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10795" algn="ctr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object  modi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ied  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before</a:t>
            </a:r>
            <a:endParaRPr sz="2800">
              <a:latin typeface="Arial"/>
              <a:cs typeface="Arial"/>
            </a:endParaRPr>
          </a:p>
          <a:p>
            <a:pPr marL="17145" algn="ctr">
              <a:lnSpc>
                <a:spcPts val="3120"/>
              </a:lnSpc>
            </a:pP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&lt;date&gt;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70600" y="5901832"/>
            <a:ext cx="5554345" cy="2540"/>
          </a:xfrm>
          <a:custGeom>
            <a:avLst/>
            <a:gdLst/>
            <a:ahLst/>
            <a:cxnLst/>
            <a:rect l="l" t="t" r="r" b="b"/>
            <a:pathLst>
              <a:path w="5554345" h="2539">
                <a:moveTo>
                  <a:pt x="0" y="0"/>
                </a:moveTo>
                <a:lnTo>
                  <a:pt x="5554134" y="0"/>
                </a:lnTo>
              </a:path>
            </a:pathLst>
          </a:custGeom>
          <a:ln w="25400">
            <a:solidFill>
              <a:srgbClr val="021EA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6200" y="3007360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5089" y="3495819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1"/>
                </a:lnTo>
                <a:lnTo>
                  <a:pt x="91803" y="53407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0" y="2044700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400" y="2006600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7031" y="2842541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7031" y="2842541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1429" y="4416212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7245" y="490467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8791" y="4486203"/>
            <a:ext cx="3562985" cy="1050290"/>
          </a:xfrm>
          <a:custGeom>
            <a:avLst/>
            <a:gdLst/>
            <a:ahLst/>
            <a:cxnLst/>
            <a:rect l="l" t="t" r="r" b="b"/>
            <a:pathLst>
              <a:path w="3562984" h="1050289">
                <a:moveTo>
                  <a:pt x="0" y="0"/>
                </a:moveTo>
                <a:lnTo>
                  <a:pt x="3562772" y="0"/>
                </a:lnTo>
                <a:lnTo>
                  <a:pt x="3562772" y="1049866"/>
                </a:lnTo>
                <a:lnTo>
                  <a:pt x="0" y="1049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6288" y="4432300"/>
            <a:ext cx="374650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HTTP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ts val="2580"/>
              </a:lnSpc>
            </a:pPr>
            <a:r>
              <a:rPr sz="2200" b="1" spc="-5" dirty="0">
                <a:latin typeface="Arial"/>
                <a:cs typeface="Arial"/>
              </a:rPr>
              <a:t>HTTP/1.0</a:t>
            </a:r>
            <a:endParaRPr sz="2200">
              <a:latin typeface="Arial"/>
              <a:cs typeface="Arial"/>
            </a:endParaRPr>
          </a:p>
          <a:p>
            <a:pPr marL="10160" algn="ctr">
              <a:lnSpc>
                <a:spcPts val="2620"/>
              </a:lnSpc>
            </a:pPr>
            <a:r>
              <a:rPr sz="2200" b="1" dirty="0">
                <a:latin typeface="Arial"/>
                <a:cs typeface="Arial"/>
              </a:rPr>
              <a:t>304 </a:t>
            </a:r>
            <a:r>
              <a:rPr sz="2200" b="1" spc="-5" dirty="0">
                <a:latin typeface="Arial"/>
                <a:cs typeface="Arial"/>
              </a:rPr>
              <a:t>Not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Modified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28400" y="3060700"/>
            <a:ext cx="136969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10795" algn="ctr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object  modi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ied  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before</a:t>
            </a:r>
            <a:endParaRPr sz="2800">
              <a:latin typeface="Arial"/>
              <a:cs typeface="Arial"/>
            </a:endParaRPr>
          </a:p>
          <a:p>
            <a:pPr marL="17145" algn="ctr">
              <a:lnSpc>
                <a:spcPts val="3120"/>
              </a:lnSpc>
            </a:pP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&lt;date&gt;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70600" y="5901832"/>
            <a:ext cx="5554345" cy="2540"/>
          </a:xfrm>
          <a:custGeom>
            <a:avLst/>
            <a:gdLst/>
            <a:ahLst/>
            <a:cxnLst/>
            <a:rect l="l" t="t" r="r" b="b"/>
            <a:pathLst>
              <a:path w="5554345" h="2539">
                <a:moveTo>
                  <a:pt x="0" y="0"/>
                </a:moveTo>
                <a:lnTo>
                  <a:pt x="5554134" y="0"/>
                </a:lnTo>
              </a:path>
            </a:pathLst>
          </a:custGeom>
          <a:ln w="25400">
            <a:solidFill>
              <a:srgbClr val="021EA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4977" y="6353387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33866" y="6841848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6" y="0"/>
                </a:moveTo>
                <a:lnTo>
                  <a:pt x="0" y="86800"/>
                </a:lnTo>
                <a:lnTo>
                  <a:pt x="91804" y="53406"/>
                </a:lnTo>
                <a:lnTo>
                  <a:pt x="10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3803" y="6188569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73803" y="6188569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715" algn="ctr">
              <a:lnSpc>
                <a:spcPts val="284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600"/>
              </a:lnSpc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6200" y="3007360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5089" y="3495819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1"/>
                </a:lnTo>
                <a:lnTo>
                  <a:pt x="91803" y="53407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0" y="2044700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400" y="2006600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7031" y="2842541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7031" y="2842541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1429" y="4416212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7245" y="490467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8791" y="4486203"/>
            <a:ext cx="3562985" cy="1050290"/>
          </a:xfrm>
          <a:custGeom>
            <a:avLst/>
            <a:gdLst/>
            <a:ahLst/>
            <a:cxnLst/>
            <a:rect l="l" t="t" r="r" b="b"/>
            <a:pathLst>
              <a:path w="3562984" h="1050289">
                <a:moveTo>
                  <a:pt x="0" y="0"/>
                </a:moveTo>
                <a:lnTo>
                  <a:pt x="3562772" y="0"/>
                </a:lnTo>
                <a:lnTo>
                  <a:pt x="3562772" y="1049866"/>
                </a:lnTo>
                <a:lnTo>
                  <a:pt x="0" y="1049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6288" y="4432300"/>
            <a:ext cx="374650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HTTP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ts val="2580"/>
              </a:lnSpc>
            </a:pPr>
            <a:r>
              <a:rPr sz="2200" b="1" spc="-5" dirty="0">
                <a:latin typeface="Arial"/>
                <a:cs typeface="Arial"/>
              </a:rPr>
              <a:t>HTTP/1.0</a:t>
            </a:r>
            <a:endParaRPr sz="2200">
              <a:latin typeface="Arial"/>
              <a:cs typeface="Arial"/>
            </a:endParaRPr>
          </a:p>
          <a:p>
            <a:pPr marL="10160" algn="ctr">
              <a:lnSpc>
                <a:spcPts val="2620"/>
              </a:lnSpc>
            </a:pPr>
            <a:r>
              <a:rPr sz="2200" b="1" dirty="0">
                <a:latin typeface="Arial"/>
                <a:cs typeface="Arial"/>
              </a:rPr>
              <a:t>304 </a:t>
            </a:r>
            <a:r>
              <a:rPr sz="2200" b="1" spc="-5" dirty="0">
                <a:latin typeface="Arial"/>
                <a:cs typeface="Arial"/>
              </a:rPr>
              <a:t>Not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Modified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28400" y="3060700"/>
            <a:ext cx="136969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10795" algn="ctr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object  modi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ied  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before</a:t>
            </a:r>
            <a:endParaRPr sz="2800">
              <a:latin typeface="Arial"/>
              <a:cs typeface="Arial"/>
            </a:endParaRPr>
          </a:p>
          <a:p>
            <a:pPr marL="17145" algn="ctr">
              <a:lnSpc>
                <a:spcPts val="3120"/>
              </a:lnSpc>
            </a:pP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&lt;date&gt;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70600" y="5901832"/>
            <a:ext cx="5554345" cy="2540"/>
          </a:xfrm>
          <a:custGeom>
            <a:avLst/>
            <a:gdLst/>
            <a:ahLst/>
            <a:cxnLst/>
            <a:rect l="l" t="t" r="r" b="b"/>
            <a:pathLst>
              <a:path w="5554345" h="2539">
                <a:moveTo>
                  <a:pt x="0" y="0"/>
                </a:moveTo>
                <a:lnTo>
                  <a:pt x="5554134" y="0"/>
                </a:lnTo>
              </a:path>
            </a:pathLst>
          </a:custGeom>
          <a:ln w="25400">
            <a:solidFill>
              <a:srgbClr val="021EA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4977" y="6353387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33866" y="6841848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6" y="0"/>
                </a:moveTo>
                <a:lnTo>
                  <a:pt x="0" y="86800"/>
                </a:lnTo>
                <a:lnTo>
                  <a:pt x="91804" y="53406"/>
                </a:lnTo>
                <a:lnTo>
                  <a:pt x="10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3803" y="6188569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73803" y="6188569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715" algn="ctr">
              <a:lnSpc>
                <a:spcPts val="284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600"/>
              </a:lnSpc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42700" y="6845300"/>
            <a:ext cx="136969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10795" algn="ctr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object  modi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ied  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after</a:t>
            </a:r>
            <a:endParaRPr sz="2800">
              <a:latin typeface="Arial"/>
              <a:cs typeface="Arial"/>
            </a:endParaRPr>
          </a:p>
          <a:p>
            <a:pPr marL="17145" algn="ctr">
              <a:lnSpc>
                <a:spcPts val="3120"/>
              </a:lnSpc>
            </a:pP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&lt;date&gt;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6200" y="3007360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5089" y="3495819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1"/>
                </a:lnTo>
                <a:lnTo>
                  <a:pt x="91803" y="53407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0" y="2044700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400" y="2006600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7031" y="2842541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7031" y="2842541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1429" y="4416212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7245" y="490467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8791" y="4486203"/>
            <a:ext cx="3562985" cy="1050290"/>
          </a:xfrm>
          <a:custGeom>
            <a:avLst/>
            <a:gdLst/>
            <a:ahLst/>
            <a:cxnLst/>
            <a:rect l="l" t="t" r="r" b="b"/>
            <a:pathLst>
              <a:path w="3562984" h="1050289">
                <a:moveTo>
                  <a:pt x="0" y="0"/>
                </a:moveTo>
                <a:lnTo>
                  <a:pt x="3562772" y="0"/>
                </a:lnTo>
                <a:lnTo>
                  <a:pt x="3562772" y="1049866"/>
                </a:lnTo>
                <a:lnTo>
                  <a:pt x="0" y="1049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9938" y="4406900"/>
            <a:ext cx="3759200" cy="1121410"/>
          </a:xfrm>
          <a:custGeom>
            <a:avLst/>
            <a:gdLst/>
            <a:ahLst/>
            <a:cxnLst/>
            <a:rect l="l" t="t" r="r" b="b"/>
            <a:pathLst>
              <a:path w="3759200" h="1121410">
                <a:moveTo>
                  <a:pt x="0" y="0"/>
                </a:moveTo>
                <a:lnTo>
                  <a:pt x="3759200" y="0"/>
                </a:lnTo>
                <a:lnTo>
                  <a:pt x="3759200" y="1121159"/>
                </a:lnTo>
                <a:lnTo>
                  <a:pt x="0" y="11211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6288" y="4432300"/>
            <a:ext cx="374650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HTTP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12065" algn="ctr">
              <a:lnSpc>
                <a:spcPts val="2580"/>
              </a:lnSpc>
            </a:pPr>
            <a:r>
              <a:rPr sz="2200" b="1" spc="-5" dirty="0">
                <a:latin typeface="Arial"/>
                <a:cs typeface="Arial"/>
              </a:rPr>
              <a:t>HTTP/1.0</a:t>
            </a:r>
            <a:endParaRPr sz="2200">
              <a:latin typeface="Arial"/>
              <a:cs typeface="Arial"/>
            </a:endParaRPr>
          </a:p>
          <a:p>
            <a:pPr marL="10160" algn="ctr">
              <a:lnSpc>
                <a:spcPts val="2620"/>
              </a:lnSpc>
            </a:pPr>
            <a:r>
              <a:rPr sz="2200" b="1" dirty="0">
                <a:latin typeface="Arial"/>
                <a:cs typeface="Arial"/>
              </a:rPr>
              <a:t>304 </a:t>
            </a:r>
            <a:r>
              <a:rPr sz="2200" b="1" spc="-5" dirty="0">
                <a:latin typeface="Arial"/>
                <a:cs typeface="Arial"/>
              </a:rPr>
              <a:t>Not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Modified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28400" y="3060700"/>
            <a:ext cx="136969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10795" algn="ctr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object  modi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ied  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before</a:t>
            </a:r>
            <a:endParaRPr sz="2800">
              <a:latin typeface="Arial"/>
              <a:cs typeface="Arial"/>
            </a:endParaRPr>
          </a:p>
          <a:p>
            <a:pPr marL="17145" algn="ctr">
              <a:lnSpc>
                <a:spcPts val="3120"/>
              </a:lnSpc>
            </a:pP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&lt;date&gt;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70600" y="5901832"/>
            <a:ext cx="5554345" cy="2540"/>
          </a:xfrm>
          <a:custGeom>
            <a:avLst/>
            <a:gdLst/>
            <a:ahLst/>
            <a:cxnLst/>
            <a:rect l="l" t="t" r="r" b="b"/>
            <a:pathLst>
              <a:path w="5554345" h="2539">
                <a:moveTo>
                  <a:pt x="0" y="0"/>
                </a:moveTo>
                <a:lnTo>
                  <a:pt x="5554134" y="0"/>
                </a:lnTo>
              </a:path>
            </a:pathLst>
          </a:custGeom>
          <a:ln w="25400">
            <a:solidFill>
              <a:srgbClr val="021EA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4977" y="6353387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33866" y="6841848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6" y="0"/>
                </a:moveTo>
                <a:lnTo>
                  <a:pt x="0" y="86800"/>
                </a:lnTo>
                <a:lnTo>
                  <a:pt x="91804" y="53406"/>
                </a:lnTo>
                <a:lnTo>
                  <a:pt x="10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3803" y="6188569"/>
            <a:ext cx="3810000" cy="800100"/>
          </a:xfrm>
          <a:custGeom>
            <a:avLst/>
            <a:gdLst/>
            <a:ahLst/>
            <a:cxnLst/>
            <a:rect l="l" t="t" r="r" b="b"/>
            <a:pathLst>
              <a:path w="3810000" h="800100">
                <a:moveTo>
                  <a:pt x="0" y="0"/>
                </a:moveTo>
                <a:lnTo>
                  <a:pt x="3810000" y="0"/>
                </a:lnTo>
                <a:lnTo>
                  <a:pt x="3810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73803" y="6188569"/>
            <a:ext cx="38100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715" algn="ctr">
              <a:lnSpc>
                <a:spcPts val="284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HTTP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600"/>
              </a:lnSpc>
            </a:pPr>
            <a:r>
              <a:rPr sz="2200" b="1" spc="-5" dirty="0">
                <a:latin typeface="Arial"/>
                <a:cs typeface="Arial"/>
              </a:rPr>
              <a:t>If-modified-since: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&lt;date&gt;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6256" y="7762240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2070" y="8250701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4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0898" y="7683217"/>
            <a:ext cx="3759200" cy="1206500"/>
          </a:xfrm>
          <a:custGeom>
            <a:avLst/>
            <a:gdLst/>
            <a:ahLst/>
            <a:cxnLst/>
            <a:rect l="l" t="t" r="r" b="b"/>
            <a:pathLst>
              <a:path w="3759200" h="1206500">
                <a:moveTo>
                  <a:pt x="0" y="0"/>
                </a:moveTo>
                <a:lnTo>
                  <a:pt x="3759200" y="0"/>
                </a:lnTo>
                <a:lnTo>
                  <a:pt x="3759200" y="1206499"/>
                </a:lnTo>
                <a:lnTo>
                  <a:pt x="0" y="1206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00898" y="7683217"/>
            <a:ext cx="3759200" cy="12065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795" algn="ctr">
              <a:lnSpc>
                <a:spcPts val="284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HTTP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R="635" algn="ctr">
              <a:lnSpc>
                <a:spcPts val="2530"/>
              </a:lnSpc>
            </a:pPr>
            <a:r>
              <a:rPr sz="2200" b="1" spc="-5" dirty="0">
                <a:latin typeface="Arial"/>
                <a:cs typeface="Arial"/>
              </a:rPr>
              <a:t>HTTP/1.0 </a:t>
            </a:r>
            <a:r>
              <a:rPr sz="2200" b="1" dirty="0">
                <a:latin typeface="Arial"/>
                <a:cs typeface="Arial"/>
              </a:rPr>
              <a:t>200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OK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ts val="3290"/>
              </a:lnSpc>
            </a:pPr>
            <a:r>
              <a:rPr sz="2800" b="1" spc="-5" dirty="0">
                <a:latin typeface="Arial"/>
                <a:cs typeface="Arial"/>
              </a:rPr>
              <a:t>&lt;data&gt;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42700" y="6845300"/>
            <a:ext cx="136969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10795" algn="ctr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object  modi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21EAA"/>
                </a:solidFill>
                <a:latin typeface="Arial"/>
                <a:cs typeface="Arial"/>
              </a:rPr>
              <a:t>ied  </a:t>
            </a: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after</a:t>
            </a:r>
            <a:endParaRPr sz="2800">
              <a:latin typeface="Arial"/>
              <a:cs typeface="Arial"/>
            </a:endParaRPr>
          </a:p>
          <a:p>
            <a:pPr marL="17145" algn="ctr">
              <a:lnSpc>
                <a:spcPts val="3120"/>
              </a:lnSpc>
            </a:pPr>
            <a:r>
              <a:rPr sz="2800" spc="-5" dirty="0">
                <a:solidFill>
                  <a:srgbClr val="021EAA"/>
                </a:solidFill>
                <a:latin typeface="Arial"/>
                <a:cs typeface="Arial"/>
              </a:rPr>
              <a:t>&lt;date&gt;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80568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885" algn="l"/>
              </a:tabLst>
            </a:pPr>
            <a:r>
              <a:rPr dirty="0"/>
              <a:t>Web caches	</a:t>
            </a:r>
            <a:r>
              <a:rPr spc="-5" dirty="0"/>
              <a:t>(proxy</a:t>
            </a:r>
            <a:r>
              <a:rPr spc="-55" dirty="0"/>
              <a:t> </a:t>
            </a:r>
            <a:r>
              <a:rPr spc="-5" dirty="0"/>
              <a:t>server)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>
                <a:moveTo>
                  <a:pt x="0" y="0"/>
                </a:moveTo>
                <a:lnTo>
                  <a:pt x="802803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700" y="4208863"/>
            <a:ext cx="725030" cy="57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0600" y="6863164"/>
            <a:ext cx="725030" cy="57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88870" y="586969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38250" y="506430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74716" y="507461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8787" y="586589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1059" y="554271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73800" y="75692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06200" y="478370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55014" y="3978315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09" y="0"/>
                </a:lnTo>
                <a:lnTo>
                  <a:pt x="226409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91481" y="3988622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15552" y="4779905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2400" y="4456728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25298" y="745465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74676" y="664926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11144" y="665957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35214" y="745085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09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97485" y="712767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4">
                <a:moveTo>
                  <a:pt x="0" y="0"/>
                </a:moveTo>
                <a:lnTo>
                  <a:pt x="157502" y="0"/>
                </a:lnTo>
                <a:lnTo>
                  <a:pt x="157502" y="165206"/>
                </a:lnTo>
                <a:lnTo>
                  <a:pt x="0" y="165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379200" y="779018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0400" y="1879600"/>
            <a:ext cx="11651615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5570" algn="l"/>
                <a:tab pos="5597525" algn="l"/>
                <a:tab pos="9069070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Goal: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satisfy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request	without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involving	</a:t>
            </a:r>
            <a:r>
              <a:rPr sz="3400" dirty="0">
                <a:latin typeface="Comic Sans MS"/>
                <a:cs typeface="Comic Sans MS"/>
              </a:rPr>
              <a:t>origin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10629900" marR="166370" indent="63500" algn="r">
              <a:lnSpc>
                <a:spcPct val="113599"/>
              </a:lnSpc>
              <a:spcBef>
                <a:spcPts val="3560"/>
              </a:spcBef>
            </a:pPr>
            <a:r>
              <a:rPr sz="2200" dirty="0">
                <a:latin typeface="Comic Sans MS"/>
                <a:cs typeface="Comic Sans MS"/>
              </a:rPr>
              <a:t>or</a:t>
            </a:r>
            <a:r>
              <a:rPr sz="2200" spc="-5" dirty="0">
                <a:latin typeface="Comic Sans MS"/>
                <a:cs typeface="Comic Sans MS"/>
              </a:rPr>
              <a:t>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8077200" marR="2487930" indent="76200" algn="r">
              <a:lnSpc>
                <a:spcPts val="3900"/>
              </a:lnSpc>
            </a:pPr>
            <a:r>
              <a:rPr sz="2800" dirty="0">
                <a:latin typeface="Comic Sans MS"/>
                <a:cs typeface="Comic Sans MS"/>
              </a:rPr>
              <a:t>Pr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xy  serv</a:t>
            </a:r>
            <a:r>
              <a:rPr sz="2800" spc="-5" dirty="0"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  <a:p>
            <a:pPr marR="92710" algn="ctr">
              <a:lnSpc>
                <a:spcPts val="1660"/>
              </a:lnSpc>
            </a:pPr>
            <a:r>
              <a:rPr sz="2200" spc="-5" dirty="0">
                <a:latin typeface="Comic Sans MS"/>
                <a:cs typeface="Comic Sans MS"/>
              </a:rPr>
              <a:t>client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798300" y="3746500"/>
            <a:ext cx="749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80568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885" algn="l"/>
              </a:tabLst>
            </a:pPr>
            <a:r>
              <a:rPr dirty="0"/>
              <a:t>Web caches	</a:t>
            </a:r>
            <a:r>
              <a:rPr spc="-5" dirty="0"/>
              <a:t>(proxy</a:t>
            </a:r>
            <a:r>
              <a:rPr spc="-55" dirty="0"/>
              <a:t> </a:t>
            </a:r>
            <a:r>
              <a:rPr spc="-5" dirty="0"/>
              <a:t>server)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>
                <a:moveTo>
                  <a:pt x="0" y="0"/>
                </a:moveTo>
                <a:lnTo>
                  <a:pt x="802803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40" y="2778760"/>
            <a:ext cx="4183379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5199"/>
              </a:lnSpc>
              <a:spcBef>
                <a:spcPts val="100"/>
              </a:spcBef>
              <a:tabLst>
                <a:tab pos="1385570" algn="l"/>
              </a:tabLst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45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user	sets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browser:  </a:t>
            </a:r>
            <a:r>
              <a:rPr sz="3400" dirty="0">
                <a:latin typeface="Comic Sans MS"/>
                <a:cs typeface="Comic Sans MS"/>
              </a:rPr>
              <a:t>Web accesses via  cache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1879600"/>
            <a:ext cx="11651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5570" algn="l"/>
                <a:tab pos="5597525" algn="l"/>
                <a:tab pos="9069070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Goal: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satisfy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request	without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involving	</a:t>
            </a:r>
            <a:r>
              <a:rPr sz="3400" dirty="0">
                <a:latin typeface="Comic Sans MS"/>
                <a:cs typeface="Comic Sans MS"/>
              </a:rPr>
              <a:t>origin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1700" y="4208863"/>
            <a:ext cx="725030" cy="57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7900" y="48514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0600" y="6863164"/>
            <a:ext cx="725030" cy="57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24900" y="3957320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Proxy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8870" y="586969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8250" y="506430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4716" y="507461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8787" y="586589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1059" y="554271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3800" y="75692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506200" y="478370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55014" y="3978315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09" y="0"/>
                </a:lnTo>
                <a:lnTo>
                  <a:pt x="226409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1481" y="3988622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15552" y="4779905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82400" y="4456728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25298" y="745465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74676" y="664926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11144" y="665957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35214" y="745085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09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97485" y="712767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4">
                <a:moveTo>
                  <a:pt x="0" y="0"/>
                </a:moveTo>
                <a:lnTo>
                  <a:pt x="157502" y="0"/>
                </a:lnTo>
                <a:lnTo>
                  <a:pt x="157502" y="165206"/>
                </a:lnTo>
                <a:lnTo>
                  <a:pt x="0" y="165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79200" y="779018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77600" y="2849879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798300" y="3746500"/>
            <a:ext cx="749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80568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885" algn="l"/>
              </a:tabLst>
            </a:pPr>
            <a:r>
              <a:rPr dirty="0"/>
              <a:t>Web caches	</a:t>
            </a:r>
            <a:r>
              <a:rPr spc="-5" dirty="0"/>
              <a:t>(proxy</a:t>
            </a:r>
            <a:r>
              <a:rPr spc="-55" dirty="0"/>
              <a:t> </a:t>
            </a:r>
            <a:r>
              <a:rPr spc="-5" dirty="0"/>
              <a:t>server)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>
                <a:moveTo>
                  <a:pt x="0" y="0"/>
                </a:moveTo>
                <a:lnTo>
                  <a:pt x="802803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40" y="2778760"/>
            <a:ext cx="518096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1028065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5570" algn="l"/>
              </a:tabLst>
            </a:pPr>
            <a:r>
              <a:rPr sz="3400" spc="-5" dirty="0">
                <a:latin typeface="Comic Sans MS"/>
                <a:cs typeface="Comic Sans MS"/>
              </a:rPr>
              <a:t>user	sets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browser:  </a:t>
            </a:r>
            <a:r>
              <a:rPr sz="3400" dirty="0">
                <a:latin typeface="Comic Sans MS"/>
                <a:cs typeface="Comic Sans MS"/>
              </a:rPr>
              <a:t>Web accesses via  cache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2820035" algn="l"/>
              </a:tabLst>
            </a:pPr>
            <a:r>
              <a:rPr sz="3400" spc="-5" dirty="0">
                <a:latin typeface="Comic Sans MS"/>
                <a:cs typeface="Comic Sans MS"/>
              </a:rPr>
              <a:t>browser sends all HTTP  requests</a:t>
            </a:r>
            <a:r>
              <a:rPr sz="3400" dirty="0">
                <a:latin typeface="Comic Sans MS"/>
                <a:cs typeface="Comic Sans MS"/>
              </a:rPr>
              <a:t> to	</a:t>
            </a:r>
            <a:r>
              <a:rPr sz="3400" spc="-5" dirty="0">
                <a:latin typeface="Comic Sans MS"/>
                <a:cs typeface="Comic Sans MS"/>
              </a:rPr>
              <a:t>cache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1879600"/>
            <a:ext cx="11651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5570" algn="l"/>
                <a:tab pos="5597525" algn="l"/>
                <a:tab pos="9069070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Goal: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satisfy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request	without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involving	</a:t>
            </a:r>
            <a:r>
              <a:rPr sz="3400" dirty="0">
                <a:latin typeface="Comic Sans MS"/>
                <a:cs typeface="Comic Sans MS"/>
              </a:rPr>
              <a:t>origin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1700" y="4208863"/>
            <a:ext cx="725030" cy="57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7900" y="48514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0600" y="6863164"/>
            <a:ext cx="725030" cy="57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24900" y="3957320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Proxy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8870" y="586969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8250" y="506430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4716" y="507461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8787" y="586589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1059" y="554271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3800" y="75692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506200" y="478370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55014" y="3978315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09" y="0"/>
                </a:lnTo>
                <a:lnTo>
                  <a:pt x="226409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1481" y="3988622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15552" y="4779905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82400" y="4456728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25298" y="745465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74676" y="664926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11144" y="665957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35214" y="745085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09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97485" y="712767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4">
                <a:moveTo>
                  <a:pt x="0" y="0"/>
                </a:moveTo>
                <a:lnTo>
                  <a:pt x="157502" y="0"/>
                </a:lnTo>
                <a:lnTo>
                  <a:pt x="157502" y="165206"/>
                </a:lnTo>
                <a:lnTo>
                  <a:pt x="0" y="165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79200" y="779018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77600" y="2849879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798300" y="3746500"/>
            <a:ext cx="749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2</a:t>
            </a:fld>
            <a:endParaRPr spc="-114" dirty="0"/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7292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Many of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 </a:t>
            </a:r>
            <a:r>
              <a:rPr sz="2400" dirty="0">
                <a:latin typeface="Arial"/>
                <a:cs typeface="Arial"/>
              </a:rPr>
              <a:t>slide set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 their </a:t>
            </a:r>
            <a:r>
              <a:rPr sz="2400" dirty="0">
                <a:latin typeface="Arial"/>
                <a:cs typeface="Arial"/>
              </a:rPr>
              <a:t>book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Approach,  </a:t>
            </a:r>
            <a:r>
              <a:rPr sz="2400" spc="-5" dirty="0">
                <a:latin typeface="Arial"/>
                <a:cs typeface="Arial"/>
              </a:rPr>
              <a:t>5th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435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80568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885" algn="l"/>
              </a:tabLst>
            </a:pPr>
            <a:r>
              <a:rPr dirty="0"/>
              <a:t>Web caches	</a:t>
            </a:r>
            <a:r>
              <a:rPr spc="-5" dirty="0"/>
              <a:t>(proxy</a:t>
            </a:r>
            <a:r>
              <a:rPr spc="-55" dirty="0"/>
              <a:t> </a:t>
            </a:r>
            <a:r>
              <a:rPr spc="-5" dirty="0"/>
              <a:t>server)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>
                <a:moveTo>
                  <a:pt x="0" y="0"/>
                </a:moveTo>
                <a:lnTo>
                  <a:pt x="802803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40" y="2778760"/>
            <a:ext cx="5180965" cy="637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1028065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5570" algn="l"/>
              </a:tabLst>
            </a:pPr>
            <a:r>
              <a:rPr sz="3400" spc="-5" dirty="0">
                <a:latin typeface="Comic Sans MS"/>
                <a:cs typeface="Comic Sans MS"/>
              </a:rPr>
              <a:t>user	sets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browser:  </a:t>
            </a:r>
            <a:r>
              <a:rPr sz="3400" dirty="0">
                <a:latin typeface="Comic Sans MS"/>
                <a:cs typeface="Comic Sans MS"/>
              </a:rPr>
              <a:t>Web accesses via  cache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2820035" algn="l"/>
              </a:tabLst>
            </a:pPr>
            <a:r>
              <a:rPr sz="3400" spc="-5" dirty="0">
                <a:latin typeface="Comic Sans MS"/>
                <a:cs typeface="Comic Sans MS"/>
              </a:rPr>
              <a:t>browser sends all HTTP  requests</a:t>
            </a:r>
            <a:r>
              <a:rPr sz="3400" dirty="0">
                <a:latin typeface="Comic Sans MS"/>
                <a:cs typeface="Comic Sans MS"/>
              </a:rPr>
              <a:t> to	</a:t>
            </a:r>
            <a:r>
              <a:rPr sz="3400" spc="-5" dirty="0">
                <a:latin typeface="Comic Sans MS"/>
                <a:cs typeface="Comic Sans MS"/>
              </a:rPr>
              <a:t>cache</a:t>
            </a:r>
            <a:endParaRPr sz="3400">
              <a:latin typeface="Comic Sans MS"/>
              <a:cs typeface="Comic Sans MS"/>
            </a:endParaRPr>
          </a:p>
          <a:p>
            <a:pPr marL="784860" marR="693420" lvl="1" indent="-289560">
              <a:lnSpc>
                <a:spcPct val="116100"/>
              </a:lnSpc>
              <a:spcBef>
                <a:spcPts val="10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object </a:t>
            </a:r>
            <a:r>
              <a:rPr sz="2800" spc="-5" dirty="0">
                <a:latin typeface="Comic Sans MS"/>
                <a:cs typeface="Comic Sans MS"/>
              </a:rPr>
              <a:t>in </a:t>
            </a:r>
            <a:r>
              <a:rPr sz="2800" dirty="0">
                <a:latin typeface="Comic Sans MS"/>
                <a:cs typeface="Comic Sans MS"/>
              </a:rPr>
              <a:t>cache: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cache  </a:t>
            </a:r>
            <a:r>
              <a:rPr sz="2800" spc="-5" dirty="0">
                <a:latin typeface="Comic Sans MS"/>
                <a:cs typeface="Comic Sans MS"/>
              </a:rPr>
              <a:t>returns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</a:t>
            </a:r>
            <a:endParaRPr sz="2800">
              <a:latin typeface="Comic Sans MS"/>
              <a:cs typeface="Comic Sans MS"/>
            </a:endParaRPr>
          </a:p>
          <a:p>
            <a:pPr marL="784860" marR="59055" lvl="1" indent="-28956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else cache requests  </a:t>
            </a:r>
            <a:r>
              <a:rPr sz="2800" dirty="0">
                <a:latin typeface="Comic Sans MS"/>
                <a:cs typeface="Comic Sans MS"/>
              </a:rPr>
              <a:t>object </a:t>
            </a:r>
            <a:r>
              <a:rPr sz="2800" spc="-5" dirty="0">
                <a:latin typeface="Comic Sans MS"/>
                <a:cs typeface="Comic Sans MS"/>
              </a:rPr>
              <a:t>from origin server,  then returns object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1879600"/>
            <a:ext cx="11651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5570" algn="l"/>
                <a:tab pos="5597525" algn="l"/>
                <a:tab pos="9069070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Goal: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satisfy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request	without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involving	</a:t>
            </a:r>
            <a:r>
              <a:rPr sz="3400" dirty="0">
                <a:latin typeface="Comic Sans MS"/>
                <a:cs typeface="Comic Sans MS"/>
              </a:rPr>
              <a:t>origin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1700" y="4208863"/>
            <a:ext cx="725030" cy="57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7900" y="48514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0600" y="6863164"/>
            <a:ext cx="725030" cy="57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24900" y="3957320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Proxy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8870" y="586969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8250" y="506430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4716" y="507461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8787" y="586589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1059" y="554271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3800" y="75692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506200" y="478370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55014" y="3978315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09" y="0"/>
                </a:lnTo>
                <a:lnTo>
                  <a:pt x="226409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1481" y="3988622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15552" y="4779905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82400" y="4456728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25298" y="745465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74676" y="664926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11144" y="665957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35214" y="745085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09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97485" y="712767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4">
                <a:moveTo>
                  <a:pt x="0" y="0"/>
                </a:moveTo>
                <a:lnTo>
                  <a:pt x="157502" y="0"/>
                </a:lnTo>
                <a:lnTo>
                  <a:pt x="157502" y="165206"/>
                </a:lnTo>
                <a:lnTo>
                  <a:pt x="0" y="165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79200" y="779018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77600" y="2849879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798300" y="3746500"/>
            <a:ext cx="749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80568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885" algn="l"/>
              </a:tabLst>
            </a:pPr>
            <a:r>
              <a:rPr dirty="0"/>
              <a:t>Web caches	</a:t>
            </a:r>
            <a:r>
              <a:rPr spc="-5" dirty="0"/>
              <a:t>(proxy</a:t>
            </a:r>
            <a:r>
              <a:rPr spc="-55" dirty="0"/>
              <a:t> </a:t>
            </a:r>
            <a:r>
              <a:rPr spc="-5" dirty="0"/>
              <a:t>server)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>
                <a:moveTo>
                  <a:pt x="0" y="0"/>
                </a:moveTo>
                <a:lnTo>
                  <a:pt x="802803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40" y="2778760"/>
            <a:ext cx="5180965" cy="637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1028065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5570" algn="l"/>
              </a:tabLst>
            </a:pPr>
            <a:r>
              <a:rPr sz="3400" spc="-5" dirty="0">
                <a:latin typeface="Comic Sans MS"/>
                <a:cs typeface="Comic Sans MS"/>
              </a:rPr>
              <a:t>user	sets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browser:  </a:t>
            </a:r>
            <a:r>
              <a:rPr sz="3400" dirty="0">
                <a:latin typeface="Comic Sans MS"/>
                <a:cs typeface="Comic Sans MS"/>
              </a:rPr>
              <a:t>Web accesses via  cache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2820035" algn="l"/>
              </a:tabLst>
            </a:pPr>
            <a:r>
              <a:rPr sz="3400" spc="-5" dirty="0">
                <a:latin typeface="Comic Sans MS"/>
                <a:cs typeface="Comic Sans MS"/>
              </a:rPr>
              <a:t>browser sends all HTTP  requests</a:t>
            </a:r>
            <a:r>
              <a:rPr sz="3400" dirty="0">
                <a:latin typeface="Comic Sans MS"/>
                <a:cs typeface="Comic Sans MS"/>
              </a:rPr>
              <a:t> to	</a:t>
            </a:r>
            <a:r>
              <a:rPr sz="3400" spc="-5" dirty="0">
                <a:latin typeface="Comic Sans MS"/>
                <a:cs typeface="Comic Sans MS"/>
              </a:rPr>
              <a:t>cache</a:t>
            </a:r>
            <a:endParaRPr sz="3400">
              <a:latin typeface="Comic Sans MS"/>
              <a:cs typeface="Comic Sans MS"/>
            </a:endParaRPr>
          </a:p>
          <a:p>
            <a:pPr marL="784860" marR="693420" lvl="1" indent="-289560">
              <a:lnSpc>
                <a:spcPct val="116100"/>
              </a:lnSpc>
              <a:spcBef>
                <a:spcPts val="10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object </a:t>
            </a:r>
            <a:r>
              <a:rPr sz="2800" spc="-5" dirty="0">
                <a:latin typeface="Comic Sans MS"/>
                <a:cs typeface="Comic Sans MS"/>
              </a:rPr>
              <a:t>in </a:t>
            </a:r>
            <a:r>
              <a:rPr sz="2800" dirty="0">
                <a:latin typeface="Comic Sans MS"/>
                <a:cs typeface="Comic Sans MS"/>
              </a:rPr>
              <a:t>cache: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cache  </a:t>
            </a:r>
            <a:r>
              <a:rPr sz="2800" spc="-5" dirty="0">
                <a:latin typeface="Comic Sans MS"/>
                <a:cs typeface="Comic Sans MS"/>
              </a:rPr>
              <a:t>returns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</a:t>
            </a:r>
            <a:endParaRPr sz="2800">
              <a:latin typeface="Comic Sans MS"/>
              <a:cs typeface="Comic Sans MS"/>
            </a:endParaRPr>
          </a:p>
          <a:p>
            <a:pPr marL="784860" marR="59055" lvl="1" indent="-28956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else cache requests  </a:t>
            </a:r>
            <a:r>
              <a:rPr sz="2800" dirty="0">
                <a:latin typeface="Comic Sans MS"/>
                <a:cs typeface="Comic Sans MS"/>
              </a:rPr>
              <a:t>object </a:t>
            </a:r>
            <a:r>
              <a:rPr sz="2800" spc="-5" dirty="0">
                <a:latin typeface="Comic Sans MS"/>
                <a:cs typeface="Comic Sans MS"/>
              </a:rPr>
              <a:t>from origin server,  then returns object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1879600"/>
            <a:ext cx="11651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5570" algn="l"/>
                <a:tab pos="5597525" algn="l"/>
                <a:tab pos="9069070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Goal: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satisfy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request	without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involving	</a:t>
            </a:r>
            <a:r>
              <a:rPr sz="3400" dirty="0">
                <a:latin typeface="Comic Sans MS"/>
                <a:cs typeface="Comic Sans MS"/>
              </a:rPr>
              <a:t>origin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1700" y="4208863"/>
            <a:ext cx="725030" cy="57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7900" y="48514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0600" y="6863164"/>
            <a:ext cx="725030" cy="57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24900" y="3957320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Proxy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8870" y="586969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8250" y="506430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4716" y="507461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8787" y="586589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1059" y="554271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3800" y="75692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506200" y="478370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55014" y="3978315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09" y="0"/>
                </a:lnTo>
                <a:lnTo>
                  <a:pt x="226409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1481" y="3988622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15552" y="4779905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82400" y="4456728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25298" y="745465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74676" y="664926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11144" y="665957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35214" y="745085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09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97485" y="712767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4">
                <a:moveTo>
                  <a:pt x="0" y="0"/>
                </a:moveTo>
                <a:lnTo>
                  <a:pt x="157502" y="0"/>
                </a:lnTo>
                <a:lnTo>
                  <a:pt x="157502" y="165206"/>
                </a:lnTo>
                <a:lnTo>
                  <a:pt x="0" y="165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7849" y="4462991"/>
            <a:ext cx="4634865" cy="1043940"/>
          </a:xfrm>
          <a:custGeom>
            <a:avLst/>
            <a:gdLst/>
            <a:ahLst/>
            <a:cxnLst/>
            <a:rect l="l" t="t" r="r" b="b"/>
            <a:pathLst>
              <a:path w="4634865" h="1043939">
                <a:moveTo>
                  <a:pt x="0" y="9666"/>
                </a:moveTo>
                <a:lnTo>
                  <a:pt x="2282056" y="1043728"/>
                </a:lnTo>
                <a:lnTo>
                  <a:pt x="4622778" y="5160"/>
                </a:lnTo>
                <a:lnTo>
                  <a:pt x="4634409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82930" y="4428208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0" y="0"/>
                </a:moveTo>
                <a:lnTo>
                  <a:pt x="35436" y="79867"/>
                </a:lnTo>
                <a:lnTo>
                  <a:pt x="97586" y="4497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379200" y="779018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77600" y="2849879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798300" y="3746500"/>
            <a:ext cx="749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27924" y="4574258"/>
            <a:ext cx="4796155" cy="1075055"/>
          </a:xfrm>
          <a:custGeom>
            <a:avLst/>
            <a:gdLst/>
            <a:ahLst/>
            <a:cxnLst/>
            <a:rect l="l" t="t" r="r" b="b"/>
            <a:pathLst>
              <a:path w="4796155" h="1075054">
                <a:moveTo>
                  <a:pt x="4795773" y="0"/>
                </a:moveTo>
                <a:lnTo>
                  <a:pt x="2314475" y="1074702"/>
                </a:lnTo>
                <a:lnTo>
                  <a:pt x="11563" y="18072"/>
                </a:lnTo>
                <a:lnTo>
                  <a:pt x="0" y="12764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60051" y="4552609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633" y="0"/>
                </a:moveTo>
                <a:lnTo>
                  <a:pt x="0" y="3272"/>
                </a:lnTo>
                <a:lnTo>
                  <a:pt x="61198" y="79416"/>
                </a:lnTo>
                <a:lnTo>
                  <a:pt x="976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 rot="1380000">
            <a:off x="7092267" y="4643085"/>
            <a:ext cx="185001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67" baseline="6313" dirty="0">
                <a:solidFill>
                  <a:srgbClr val="FF2600"/>
                </a:solidFill>
                <a:latin typeface="Comic Sans MS"/>
                <a:cs typeface="Comic Sans MS"/>
              </a:rPr>
              <a:t>H</a:t>
            </a:r>
            <a:r>
              <a:rPr sz="3300" spc="-67" baseline="5050" dirty="0">
                <a:solidFill>
                  <a:srgbClr val="FF2600"/>
                </a:solidFill>
                <a:latin typeface="Comic Sans MS"/>
                <a:cs typeface="Comic Sans MS"/>
              </a:rPr>
              <a:t>TT</a:t>
            </a:r>
            <a:r>
              <a:rPr sz="3300" spc="-67" baseline="3787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r>
              <a:rPr sz="3300" spc="-135" baseline="3787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300" spc="-52" baseline="2525" dirty="0">
                <a:solidFill>
                  <a:srgbClr val="FF2600"/>
                </a:solidFill>
                <a:latin typeface="Comic Sans MS"/>
                <a:cs typeface="Comic Sans MS"/>
              </a:rPr>
              <a:t>reque</a:t>
            </a:r>
            <a:r>
              <a:rPr sz="2200" spc="-35" dirty="0">
                <a:solidFill>
                  <a:srgbClr val="FF2600"/>
                </a:solidFill>
                <a:latin typeface="Comic Sans MS"/>
                <a:cs typeface="Comic Sans MS"/>
              </a:rPr>
              <a:t>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 rot="1380000">
            <a:off x="6725075" y="5183535"/>
            <a:ext cx="2003948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aseline="2525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3300" spc="-217" baseline="25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 rot="20220000">
            <a:off x="9418576" y="4642698"/>
            <a:ext cx="185001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67" baseline="-2525" dirty="0">
                <a:solidFill>
                  <a:srgbClr val="FF2600"/>
                </a:solidFill>
                <a:latin typeface="Comic Sans MS"/>
                <a:cs typeface="Comic Sans MS"/>
              </a:rPr>
              <a:t>HT</a:t>
            </a:r>
            <a:r>
              <a:rPr sz="3300" spc="-67" baseline="-1262" dirty="0">
                <a:solidFill>
                  <a:srgbClr val="FF2600"/>
                </a:solidFill>
                <a:latin typeface="Comic Sans MS"/>
                <a:cs typeface="Comic Sans MS"/>
              </a:rPr>
              <a:t>TP</a:t>
            </a:r>
            <a:r>
              <a:rPr sz="3300" spc="-135" baseline="-1262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35" dirty="0">
                <a:solidFill>
                  <a:srgbClr val="FF2600"/>
                </a:solidFill>
                <a:latin typeface="Comic Sans MS"/>
                <a:cs typeface="Comic Sans MS"/>
              </a:rPr>
              <a:t>re</a:t>
            </a:r>
            <a:r>
              <a:rPr sz="3300" spc="-52" baseline="1262" dirty="0">
                <a:solidFill>
                  <a:srgbClr val="FF2600"/>
                </a:solidFill>
                <a:latin typeface="Comic Sans MS"/>
                <a:cs typeface="Comic Sans MS"/>
              </a:rPr>
              <a:t>que</a:t>
            </a:r>
            <a:r>
              <a:rPr sz="3300" spc="-52" baseline="2525" dirty="0">
                <a:solidFill>
                  <a:srgbClr val="FF2600"/>
                </a:solidFill>
                <a:latin typeface="Comic Sans MS"/>
                <a:cs typeface="Comic Sans MS"/>
              </a:rPr>
              <a:t>st</a:t>
            </a:r>
            <a:endParaRPr sz="3300" baseline="2525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 rot="20220000">
            <a:off x="9501100" y="5136424"/>
            <a:ext cx="2003948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aseline="-2525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3300" spc="-217" baseline="-25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983698" y="5778500"/>
            <a:ext cx="744501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78311" y="3810000"/>
            <a:ext cx="74788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1264269" y="9304547"/>
            <a:ext cx="1539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80568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885" algn="l"/>
              </a:tabLst>
            </a:pPr>
            <a:r>
              <a:rPr dirty="0"/>
              <a:t>Web caches	</a:t>
            </a:r>
            <a:r>
              <a:rPr spc="-5" dirty="0"/>
              <a:t>(proxy</a:t>
            </a:r>
            <a:r>
              <a:rPr spc="-55" dirty="0"/>
              <a:t> </a:t>
            </a:r>
            <a:r>
              <a:rPr spc="-5" dirty="0"/>
              <a:t>server)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>
                <a:moveTo>
                  <a:pt x="0" y="0"/>
                </a:moveTo>
                <a:lnTo>
                  <a:pt x="802803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40" y="2778760"/>
            <a:ext cx="5180965" cy="637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1028065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5570" algn="l"/>
              </a:tabLst>
            </a:pPr>
            <a:r>
              <a:rPr sz="3400" spc="-5" dirty="0">
                <a:latin typeface="Comic Sans MS"/>
                <a:cs typeface="Comic Sans MS"/>
              </a:rPr>
              <a:t>user	sets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browser:  </a:t>
            </a:r>
            <a:r>
              <a:rPr sz="3400" dirty="0">
                <a:latin typeface="Comic Sans MS"/>
                <a:cs typeface="Comic Sans MS"/>
              </a:rPr>
              <a:t>Web accesses via  cache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2820035" algn="l"/>
              </a:tabLst>
            </a:pPr>
            <a:r>
              <a:rPr sz="3400" spc="-5" dirty="0">
                <a:latin typeface="Comic Sans MS"/>
                <a:cs typeface="Comic Sans MS"/>
              </a:rPr>
              <a:t>browser sends all HTTP  requests</a:t>
            </a:r>
            <a:r>
              <a:rPr sz="3400" dirty="0">
                <a:latin typeface="Comic Sans MS"/>
                <a:cs typeface="Comic Sans MS"/>
              </a:rPr>
              <a:t> to	</a:t>
            </a:r>
            <a:r>
              <a:rPr sz="3400" spc="-5" dirty="0">
                <a:latin typeface="Comic Sans MS"/>
                <a:cs typeface="Comic Sans MS"/>
              </a:rPr>
              <a:t>cache</a:t>
            </a:r>
            <a:endParaRPr sz="3400">
              <a:latin typeface="Comic Sans MS"/>
              <a:cs typeface="Comic Sans MS"/>
            </a:endParaRPr>
          </a:p>
          <a:p>
            <a:pPr marL="784860" marR="693420" lvl="1" indent="-289560">
              <a:lnSpc>
                <a:spcPct val="116100"/>
              </a:lnSpc>
              <a:spcBef>
                <a:spcPts val="10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object </a:t>
            </a:r>
            <a:r>
              <a:rPr sz="2800" spc="-5" dirty="0">
                <a:latin typeface="Comic Sans MS"/>
                <a:cs typeface="Comic Sans MS"/>
              </a:rPr>
              <a:t>in </a:t>
            </a:r>
            <a:r>
              <a:rPr sz="2800" dirty="0">
                <a:latin typeface="Comic Sans MS"/>
                <a:cs typeface="Comic Sans MS"/>
              </a:rPr>
              <a:t>cache: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cache  </a:t>
            </a:r>
            <a:r>
              <a:rPr sz="2800" spc="-5" dirty="0">
                <a:latin typeface="Comic Sans MS"/>
                <a:cs typeface="Comic Sans MS"/>
              </a:rPr>
              <a:t>returns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</a:t>
            </a:r>
            <a:endParaRPr sz="2800">
              <a:latin typeface="Comic Sans MS"/>
              <a:cs typeface="Comic Sans MS"/>
            </a:endParaRPr>
          </a:p>
          <a:p>
            <a:pPr marL="784860" marR="59055" lvl="1" indent="-28956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else cache requests  </a:t>
            </a:r>
            <a:r>
              <a:rPr sz="2800" dirty="0">
                <a:latin typeface="Comic Sans MS"/>
                <a:cs typeface="Comic Sans MS"/>
              </a:rPr>
              <a:t>object </a:t>
            </a:r>
            <a:r>
              <a:rPr sz="2800" spc="-5" dirty="0">
                <a:latin typeface="Comic Sans MS"/>
                <a:cs typeface="Comic Sans MS"/>
              </a:rPr>
              <a:t>from origin server,  then returns object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1879600"/>
            <a:ext cx="11651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5570" algn="l"/>
                <a:tab pos="5597525" algn="l"/>
                <a:tab pos="9069070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Goal: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satisfy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request	without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involving	</a:t>
            </a:r>
            <a:r>
              <a:rPr sz="3400" dirty="0">
                <a:latin typeface="Comic Sans MS"/>
                <a:cs typeface="Comic Sans MS"/>
              </a:rPr>
              <a:t>origin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1700" y="4208863"/>
            <a:ext cx="725030" cy="57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7900" y="48514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0600" y="6863164"/>
            <a:ext cx="725030" cy="57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24900" y="3957320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Proxy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8870" y="586969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8250" y="506430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2152" y="529490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88870" y="505460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4716" y="507461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8787" y="586589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1529" y="540160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1059" y="554271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3800" y="75692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8817" y="5860674"/>
            <a:ext cx="1928495" cy="1046480"/>
          </a:xfrm>
          <a:custGeom>
            <a:avLst/>
            <a:gdLst/>
            <a:ahLst/>
            <a:cxnLst/>
            <a:rect l="l" t="t" r="r" b="b"/>
            <a:pathLst>
              <a:path w="1928495" h="1046479">
                <a:moveTo>
                  <a:pt x="0" y="1045867"/>
                </a:moveTo>
                <a:lnTo>
                  <a:pt x="1916814" y="6055"/>
                </a:lnTo>
                <a:lnTo>
                  <a:pt x="1927977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64801" y="5825066"/>
            <a:ext cx="97790" cy="80645"/>
          </a:xfrm>
          <a:custGeom>
            <a:avLst/>
            <a:gdLst/>
            <a:ahLst/>
            <a:cxnLst/>
            <a:rect l="l" t="t" r="r" b="b"/>
            <a:pathLst>
              <a:path w="97790" h="80645">
                <a:moveTo>
                  <a:pt x="97635" y="0"/>
                </a:moveTo>
                <a:lnTo>
                  <a:pt x="0" y="3261"/>
                </a:lnTo>
                <a:lnTo>
                  <a:pt x="41663" y="80064"/>
                </a:lnTo>
                <a:lnTo>
                  <a:pt x="9763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19920000">
            <a:off x="6673136" y="6055129"/>
            <a:ext cx="1843743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22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request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06224" y="5949243"/>
            <a:ext cx="1931035" cy="1081405"/>
          </a:xfrm>
          <a:custGeom>
            <a:avLst/>
            <a:gdLst/>
            <a:ahLst/>
            <a:cxnLst/>
            <a:rect l="l" t="t" r="r" b="b"/>
            <a:pathLst>
              <a:path w="1931034" h="1081404">
                <a:moveTo>
                  <a:pt x="1930719" y="0"/>
                </a:moveTo>
                <a:lnTo>
                  <a:pt x="11081" y="1074910"/>
                </a:lnTo>
                <a:lnTo>
                  <a:pt x="0" y="1081115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1068" y="6986036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54891" y="0"/>
                </a:moveTo>
                <a:lnTo>
                  <a:pt x="0" y="80808"/>
                </a:lnTo>
                <a:lnTo>
                  <a:pt x="97581" y="76236"/>
                </a:lnTo>
                <a:lnTo>
                  <a:pt x="5489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9860000">
            <a:off x="6966802" y="6512394"/>
            <a:ext cx="1997031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22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506200" y="478370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55014" y="3978315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09" y="0"/>
                </a:lnTo>
                <a:lnTo>
                  <a:pt x="226409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08917" y="4208917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06200" y="3971430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91481" y="3988622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15552" y="4779905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10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1" y="0"/>
                </a:lnTo>
                <a:lnTo>
                  <a:pt x="206721" y="468087"/>
                </a:lnTo>
                <a:lnTo>
                  <a:pt x="0" y="4680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48294" y="4315613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82400" y="4456728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5">
                <a:moveTo>
                  <a:pt x="0" y="0"/>
                </a:moveTo>
                <a:lnTo>
                  <a:pt x="157502" y="0"/>
                </a:lnTo>
                <a:lnTo>
                  <a:pt x="157502" y="165207"/>
                </a:lnTo>
                <a:lnTo>
                  <a:pt x="0" y="165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25298" y="7454653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74676" y="6649266"/>
            <a:ext cx="226695" cy="812800"/>
          </a:xfrm>
          <a:custGeom>
            <a:avLst/>
            <a:gdLst/>
            <a:ahLst/>
            <a:cxnLst/>
            <a:rect l="l" t="t" r="r" b="b"/>
            <a:pathLst>
              <a:path w="226695" h="812800">
                <a:moveTo>
                  <a:pt x="0" y="0"/>
                </a:moveTo>
                <a:lnTo>
                  <a:pt x="226410" y="0"/>
                </a:lnTo>
                <a:lnTo>
                  <a:pt x="226410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4" y="0"/>
                </a:lnTo>
                <a:lnTo>
                  <a:pt x="311724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28580" y="6879868"/>
            <a:ext cx="311785" cy="812800"/>
          </a:xfrm>
          <a:custGeom>
            <a:avLst/>
            <a:gdLst/>
            <a:ahLst/>
            <a:cxnLst/>
            <a:rect l="l" t="t" r="r" b="b"/>
            <a:pathLst>
              <a:path w="311784" h="812800">
                <a:moveTo>
                  <a:pt x="0" y="0"/>
                </a:moveTo>
                <a:lnTo>
                  <a:pt x="311723" y="0"/>
                </a:lnTo>
                <a:lnTo>
                  <a:pt x="311723" y="812270"/>
                </a:lnTo>
                <a:lnTo>
                  <a:pt x="0" y="8122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492196" y="0"/>
                </a:moveTo>
                <a:lnTo>
                  <a:pt x="189609" y="0"/>
                </a:lnTo>
                <a:lnTo>
                  <a:pt x="0" y="244369"/>
                </a:lnTo>
                <a:lnTo>
                  <a:pt x="302586" y="244369"/>
                </a:lnTo>
                <a:lnTo>
                  <a:pt x="492196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25298" y="6642382"/>
            <a:ext cx="492759" cy="244475"/>
          </a:xfrm>
          <a:custGeom>
            <a:avLst/>
            <a:gdLst/>
            <a:ahLst/>
            <a:cxnLst/>
            <a:rect l="l" t="t" r="r" b="b"/>
            <a:pathLst>
              <a:path w="492759" h="244475">
                <a:moveTo>
                  <a:pt x="189609" y="0"/>
                </a:moveTo>
                <a:lnTo>
                  <a:pt x="0" y="244369"/>
                </a:lnTo>
                <a:lnTo>
                  <a:pt x="302586" y="244369"/>
                </a:lnTo>
                <a:lnTo>
                  <a:pt x="492195" y="0"/>
                </a:lnTo>
                <a:lnTo>
                  <a:pt x="18960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111144" y="6659573"/>
            <a:ext cx="15240" cy="795655"/>
          </a:xfrm>
          <a:custGeom>
            <a:avLst/>
            <a:gdLst/>
            <a:ahLst/>
            <a:cxnLst/>
            <a:rect l="l" t="t" r="r" b="b"/>
            <a:pathLst>
              <a:path w="15240" h="795654">
                <a:moveTo>
                  <a:pt x="12699" y="0"/>
                </a:moveTo>
                <a:lnTo>
                  <a:pt x="14957" y="795061"/>
                </a:lnTo>
                <a:lnTo>
                  <a:pt x="2257" y="795097"/>
                </a:lnTo>
                <a:lnTo>
                  <a:pt x="0" y="36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935214" y="7450856"/>
            <a:ext cx="187960" cy="245110"/>
          </a:xfrm>
          <a:custGeom>
            <a:avLst/>
            <a:gdLst/>
            <a:ahLst/>
            <a:cxnLst/>
            <a:rect l="l" t="t" r="r" b="b"/>
            <a:pathLst>
              <a:path w="187959" h="245109">
                <a:moveTo>
                  <a:pt x="187369" y="7594"/>
                </a:moveTo>
                <a:lnTo>
                  <a:pt x="10178" y="245080"/>
                </a:lnTo>
                <a:lnTo>
                  <a:pt x="0" y="237485"/>
                </a:lnTo>
                <a:lnTo>
                  <a:pt x="177190" y="0"/>
                </a:lnTo>
                <a:lnTo>
                  <a:pt x="187369" y="7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67954" y="6986565"/>
            <a:ext cx="207010" cy="468630"/>
          </a:xfrm>
          <a:custGeom>
            <a:avLst/>
            <a:gdLst/>
            <a:ahLst/>
            <a:cxnLst/>
            <a:rect l="l" t="t" r="r" b="b"/>
            <a:pathLst>
              <a:path w="207009" h="468629">
                <a:moveTo>
                  <a:pt x="0" y="0"/>
                </a:moveTo>
                <a:lnTo>
                  <a:pt x="206722" y="0"/>
                </a:lnTo>
                <a:lnTo>
                  <a:pt x="206722" y="468088"/>
                </a:lnTo>
                <a:lnTo>
                  <a:pt x="0" y="4680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97485" y="7127679"/>
            <a:ext cx="158115" cy="165735"/>
          </a:xfrm>
          <a:custGeom>
            <a:avLst/>
            <a:gdLst/>
            <a:ahLst/>
            <a:cxnLst/>
            <a:rect l="l" t="t" r="r" b="b"/>
            <a:pathLst>
              <a:path w="158115" h="165734">
                <a:moveTo>
                  <a:pt x="0" y="0"/>
                </a:moveTo>
                <a:lnTo>
                  <a:pt x="157502" y="0"/>
                </a:lnTo>
                <a:lnTo>
                  <a:pt x="157502" y="165206"/>
                </a:lnTo>
                <a:lnTo>
                  <a:pt x="0" y="165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7849" y="4462991"/>
            <a:ext cx="4634865" cy="1043940"/>
          </a:xfrm>
          <a:custGeom>
            <a:avLst/>
            <a:gdLst/>
            <a:ahLst/>
            <a:cxnLst/>
            <a:rect l="l" t="t" r="r" b="b"/>
            <a:pathLst>
              <a:path w="4634865" h="1043939">
                <a:moveTo>
                  <a:pt x="0" y="9666"/>
                </a:moveTo>
                <a:lnTo>
                  <a:pt x="2282056" y="1043728"/>
                </a:lnTo>
                <a:lnTo>
                  <a:pt x="4622778" y="5160"/>
                </a:lnTo>
                <a:lnTo>
                  <a:pt x="4634409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382930" y="4428208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0" y="0"/>
                </a:moveTo>
                <a:lnTo>
                  <a:pt x="35436" y="79867"/>
                </a:lnTo>
                <a:lnTo>
                  <a:pt x="97586" y="4497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379200" y="779018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277600" y="2849879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origin  </a:t>
            </a: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798300" y="3746500"/>
            <a:ext cx="749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27924" y="4574258"/>
            <a:ext cx="4796155" cy="1075055"/>
          </a:xfrm>
          <a:custGeom>
            <a:avLst/>
            <a:gdLst/>
            <a:ahLst/>
            <a:cxnLst/>
            <a:rect l="l" t="t" r="r" b="b"/>
            <a:pathLst>
              <a:path w="4796155" h="1075054">
                <a:moveTo>
                  <a:pt x="4795773" y="0"/>
                </a:moveTo>
                <a:lnTo>
                  <a:pt x="2314475" y="1074702"/>
                </a:lnTo>
                <a:lnTo>
                  <a:pt x="11563" y="18072"/>
                </a:lnTo>
                <a:lnTo>
                  <a:pt x="0" y="12764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0051" y="4552609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633" y="0"/>
                </a:moveTo>
                <a:lnTo>
                  <a:pt x="0" y="3272"/>
                </a:lnTo>
                <a:lnTo>
                  <a:pt x="61198" y="79416"/>
                </a:lnTo>
                <a:lnTo>
                  <a:pt x="976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 rot="1380000">
            <a:off x="7092267" y="4643085"/>
            <a:ext cx="185001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67" baseline="6313" dirty="0">
                <a:solidFill>
                  <a:srgbClr val="FF2600"/>
                </a:solidFill>
                <a:latin typeface="Comic Sans MS"/>
                <a:cs typeface="Comic Sans MS"/>
              </a:rPr>
              <a:t>H</a:t>
            </a:r>
            <a:r>
              <a:rPr sz="3300" spc="-67" baseline="5050" dirty="0">
                <a:solidFill>
                  <a:srgbClr val="FF2600"/>
                </a:solidFill>
                <a:latin typeface="Comic Sans MS"/>
                <a:cs typeface="Comic Sans MS"/>
              </a:rPr>
              <a:t>TT</a:t>
            </a:r>
            <a:r>
              <a:rPr sz="3300" spc="-67" baseline="3787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r>
              <a:rPr sz="3300" spc="-135" baseline="3787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300" spc="-52" baseline="2525" dirty="0">
                <a:solidFill>
                  <a:srgbClr val="FF2600"/>
                </a:solidFill>
                <a:latin typeface="Comic Sans MS"/>
                <a:cs typeface="Comic Sans MS"/>
              </a:rPr>
              <a:t>reque</a:t>
            </a:r>
            <a:r>
              <a:rPr sz="2200" spc="-35" dirty="0">
                <a:solidFill>
                  <a:srgbClr val="FF2600"/>
                </a:solidFill>
                <a:latin typeface="Comic Sans MS"/>
                <a:cs typeface="Comic Sans MS"/>
              </a:rPr>
              <a:t>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 rot="1380000">
            <a:off x="6725075" y="5183535"/>
            <a:ext cx="2003948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aseline="2525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3300" spc="-217" baseline="25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 rot="20220000">
            <a:off x="9418576" y="4642698"/>
            <a:ext cx="185001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67" baseline="-2525" dirty="0">
                <a:solidFill>
                  <a:srgbClr val="FF2600"/>
                </a:solidFill>
                <a:latin typeface="Comic Sans MS"/>
                <a:cs typeface="Comic Sans MS"/>
              </a:rPr>
              <a:t>HT</a:t>
            </a:r>
            <a:r>
              <a:rPr sz="3300" spc="-67" baseline="-1262" dirty="0">
                <a:solidFill>
                  <a:srgbClr val="FF2600"/>
                </a:solidFill>
                <a:latin typeface="Comic Sans MS"/>
                <a:cs typeface="Comic Sans MS"/>
              </a:rPr>
              <a:t>TP</a:t>
            </a:r>
            <a:r>
              <a:rPr sz="3300" spc="-135" baseline="-1262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35" dirty="0">
                <a:solidFill>
                  <a:srgbClr val="FF2600"/>
                </a:solidFill>
                <a:latin typeface="Comic Sans MS"/>
                <a:cs typeface="Comic Sans MS"/>
              </a:rPr>
              <a:t>re</a:t>
            </a:r>
            <a:r>
              <a:rPr sz="3300" spc="-52" baseline="1262" dirty="0">
                <a:solidFill>
                  <a:srgbClr val="FF2600"/>
                </a:solidFill>
                <a:latin typeface="Comic Sans MS"/>
                <a:cs typeface="Comic Sans MS"/>
              </a:rPr>
              <a:t>que</a:t>
            </a:r>
            <a:r>
              <a:rPr sz="3300" spc="-52" baseline="2525" dirty="0">
                <a:solidFill>
                  <a:srgbClr val="FF2600"/>
                </a:solidFill>
                <a:latin typeface="Comic Sans MS"/>
                <a:cs typeface="Comic Sans MS"/>
              </a:rPr>
              <a:t>st</a:t>
            </a:r>
            <a:endParaRPr sz="3300" baseline="2525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 rot="20220000">
            <a:off x="9501100" y="5136424"/>
            <a:ext cx="2003948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aseline="-2525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3300" spc="-217" baseline="-25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83698" y="5778500"/>
            <a:ext cx="744501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78311" y="3810000"/>
            <a:ext cx="74788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40400" y="6565900"/>
            <a:ext cx="749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264269" y="9323796"/>
            <a:ext cx="15519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267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  <a:tab pos="5798820" algn="l"/>
              </a:tabLst>
            </a:pPr>
            <a:r>
              <a:rPr sz="5600" spc="-5" dirty="0"/>
              <a:t>More	about</a:t>
            </a:r>
            <a:r>
              <a:rPr sz="5600" spc="5" dirty="0"/>
              <a:t> </a:t>
            </a:r>
            <a:r>
              <a:rPr sz="5600" dirty="0"/>
              <a:t>Web	</a:t>
            </a:r>
            <a:r>
              <a:rPr sz="5600" spc="-5" dirty="0"/>
              <a:t>caching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241030" cy="0"/>
          </a:xfrm>
          <a:custGeom>
            <a:avLst/>
            <a:gdLst/>
            <a:ahLst/>
            <a:cxnLst/>
            <a:rect l="l" t="t" r="r" b="b"/>
            <a:pathLst>
              <a:path w="8241030">
                <a:moveTo>
                  <a:pt x="0" y="0"/>
                </a:moveTo>
                <a:lnTo>
                  <a:pt x="82409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835" y="1851660"/>
            <a:ext cx="461899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465455" indent="-34417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3400" dirty="0">
                <a:latin typeface="Comic Sans MS"/>
                <a:cs typeface="Comic Sans MS"/>
              </a:rPr>
              <a:t>cache </a:t>
            </a:r>
            <a:r>
              <a:rPr sz="3400" spc="-5" dirty="0">
                <a:latin typeface="Comic Sans MS"/>
                <a:cs typeface="Comic Sans MS"/>
              </a:rPr>
              <a:t>acts </a:t>
            </a:r>
            <a:r>
              <a:rPr sz="3400" dirty="0">
                <a:latin typeface="Comic Sans MS"/>
                <a:cs typeface="Comic Sans MS"/>
              </a:rPr>
              <a:t>as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both  client 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81635" marR="30480" indent="-344170">
              <a:lnSpc>
                <a:spcPct val="115199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  <a:tab pos="2773680" algn="l"/>
              </a:tabLst>
            </a:pPr>
            <a:r>
              <a:rPr sz="3400" spc="-5" dirty="0">
                <a:latin typeface="Comic Sans MS"/>
                <a:cs typeface="Comic Sans MS"/>
              </a:rPr>
              <a:t>typically cache is  installed </a:t>
            </a:r>
            <a:r>
              <a:rPr sz="3400" dirty="0">
                <a:latin typeface="Comic Sans MS"/>
                <a:cs typeface="Comic Sans MS"/>
              </a:rPr>
              <a:t>by </a:t>
            </a:r>
            <a:r>
              <a:rPr sz="3400" spc="-5" dirty="0">
                <a:latin typeface="Comic Sans MS"/>
                <a:cs typeface="Comic Sans MS"/>
              </a:rPr>
              <a:t>ISP  </a:t>
            </a:r>
            <a:r>
              <a:rPr sz="3400" dirty="0">
                <a:latin typeface="Comic Sans MS"/>
                <a:cs typeface="Comic Sans MS"/>
              </a:rPr>
              <a:t>(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ni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ity,	comp</a:t>
            </a:r>
            <a:r>
              <a:rPr sz="3400" spc="-5" dirty="0">
                <a:latin typeface="Comic Sans MS"/>
                <a:cs typeface="Comic Sans MS"/>
              </a:rPr>
              <a:t>an</a:t>
            </a:r>
            <a:r>
              <a:rPr sz="3400" dirty="0">
                <a:latin typeface="Comic Sans MS"/>
                <a:cs typeface="Comic Sans MS"/>
              </a:rPr>
              <a:t>y,  </a:t>
            </a:r>
            <a:r>
              <a:rPr sz="3400" spc="-5" dirty="0">
                <a:latin typeface="Comic Sans MS"/>
                <a:cs typeface="Comic Sans MS"/>
              </a:rPr>
              <a:t>residential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ISP)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267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  <a:tab pos="5798820" algn="l"/>
              </a:tabLst>
            </a:pPr>
            <a:r>
              <a:rPr sz="5600" spc="-5" dirty="0"/>
              <a:t>More	about</a:t>
            </a:r>
            <a:r>
              <a:rPr sz="5600" spc="5" dirty="0"/>
              <a:t> </a:t>
            </a:r>
            <a:r>
              <a:rPr sz="5600" dirty="0"/>
              <a:t>Web	</a:t>
            </a:r>
            <a:r>
              <a:rPr sz="5600" spc="-5" dirty="0"/>
              <a:t>caching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241030" cy="0"/>
          </a:xfrm>
          <a:custGeom>
            <a:avLst/>
            <a:gdLst/>
            <a:ahLst/>
            <a:cxnLst/>
            <a:rect l="l" t="t" r="r" b="b"/>
            <a:pathLst>
              <a:path w="8241030">
                <a:moveTo>
                  <a:pt x="0" y="0"/>
                </a:moveTo>
                <a:lnTo>
                  <a:pt x="82409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835" y="1851660"/>
            <a:ext cx="461899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465455" indent="-34417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3400" dirty="0">
                <a:latin typeface="Comic Sans MS"/>
                <a:cs typeface="Comic Sans MS"/>
              </a:rPr>
              <a:t>cache </a:t>
            </a:r>
            <a:r>
              <a:rPr sz="3400" spc="-5" dirty="0">
                <a:latin typeface="Comic Sans MS"/>
                <a:cs typeface="Comic Sans MS"/>
              </a:rPr>
              <a:t>acts </a:t>
            </a:r>
            <a:r>
              <a:rPr sz="3400" dirty="0">
                <a:latin typeface="Comic Sans MS"/>
                <a:cs typeface="Comic Sans MS"/>
              </a:rPr>
              <a:t>as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both  client 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81635" marR="30480" indent="-344170">
              <a:lnSpc>
                <a:spcPct val="115199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  <a:tab pos="2773680" algn="l"/>
              </a:tabLst>
            </a:pPr>
            <a:r>
              <a:rPr sz="3400" spc="-5" dirty="0">
                <a:latin typeface="Comic Sans MS"/>
                <a:cs typeface="Comic Sans MS"/>
              </a:rPr>
              <a:t>typically cache is  installed </a:t>
            </a:r>
            <a:r>
              <a:rPr sz="3400" dirty="0">
                <a:latin typeface="Comic Sans MS"/>
                <a:cs typeface="Comic Sans MS"/>
              </a:rPr>
              <a:t>by </a:t>
            </a:r>
            <a:r>
              <a:rPr sz="3400" spc="-5" dirty="0">
                <a:latin typeface="Comic Sans MS"/>
                <a:cs typeface="Comic Sans MS"/>
              </a:rPr>
              <a:t>ISP  </a:t>
            </a:r>
            <a:r>
              <a:rPr sz="3400" dirty="0">
                <a:latin typeface="Comic Sans MS"/>
                <a:cs typeface="Comic Sans MS"/>
              </a:rPr>
              <a:t>(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ni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ity,	comp</a:t>
            </a:r>
            <a:r>
              <a:rPr sz="3400" spc="-5" dirty="0">
                <a:latin typeface="Comic Sans MS"/>
                <a:cs typeface="Comic Sans MS"/>
              </a:rPr>
              <a:t>an</a:t>
            </a:r>
            <a:r>
              <a:rPr sz="3400" dirty="0">
                <a:latin typeface="Comic Sans MS"/>
                <a:cs typeface="Comic Sans MS"/>
              </a:rPr>
              <a:t>y,  </a:t>
            </a:r>
            <a:r>
              <a:rPr sz="3400" spc="-5" dirty="0">
                <a:latin typeface="Comic Sans MS"/>
                <a:cs typeface="Comic Sans MS"/>
              </a:rPr>
              <a:t>residential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ISP)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4300" y="1854200"/>
            <a:ext cx="37109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why Web</a:t>
            </a:r>
            <a:r>
              <a:rPr sz="3400" u="heavy" spc="-6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caching?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267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  <a:tab pos="5798820" algn="l"/>
              </a:tabLst>
            </a:pPr>
            <a:r>
              <a:rPr sz="5600" spc="-5" dirty="0"/>
              <a:t>More	about</a:t>
            </a:r>
            <a:r>
              <a:rPr sz="5600" spc="5" dirty="0"/>
              <a:t> </a:t>
            </a:r>
            <a:r>
              <a:rPr sz="5600" dirty="0"/>
              <a:t>Web	</a:t>
            </a:r>
            <a:r>
              <a:rPr sz="5600" spc="-5" dirty="0"/>
              <a:t>caching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241030" cy="0"/>
          </a:xfrm>
          <a:custGeom>
            <a:avLst/>
            <a:gdLst/>
            <a:ahLst/>
            <a:cxnLst/>
            <a:rect l="l" t="t" r="r" b="b"/>
            <a:pathLst>
              <a:path w="8241030">
                <a:moveTo>
                  <a:pt x="0" y="0"/>
                </a:moveTo>
                <a:lnTo>
                  <a:pt x="82409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835" y="1851660"/>
            <a:ext cx="461899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465455" indent="-34417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3400" dirty="0">
                <a:latin typeface="Comic Sans MS"/>
                <a:cs typeface="Comic Sans MS"/>
              </a:rPr>
              <a:t>cache </a:t>
            </a:r>
            <a:r>
              <a:rPr sz="3400" spc="-5" dirty="0">
                <a:latin typeface="Comic Sans MS"/>
                <a:cs typeface="Comic Sans MS"/>
              </a:rPr>
              <a:t>acts </a:t>
            </a:r>
            <a:r>
              <a:rPr sz="3400" dirty="0">
                <a:latin typeface="Comic Sans MS"/>
                <a:cs typeface="Comic Sans MS"/>
              </a:rPr>
              <a:t>as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both  client 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81635" marR="30480" indent="-344170">
              <a:lnSpc>
                <a:spcPct val="115199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  <a:tab pos="2773680" algn="l"/>
              </a:tabLst>
            </a:pPr>
            <a:r>
              <a:rPr sz="3400" spc="-5" dirty="0">
                <a:latin typeface="Comic Sans MS"/>
                <a:cs typeface="Comic Sans MS"/>
              </a:rPr>
              <a:t>typically cache is  installed </a:t>
            </a:r>
            <a:r>
              <a:rPr sz="3400" dirty="0">
                <a:latin typeface="Comic Sans MS"/>
                <a:cs typeface="Comic Sans MS"/>
              </a:rPr>
              <a:t>by </a:t>
            </a:r>
            <a:r>
              <a:rPr sz="3400" spc="-5" dirty="0">
                <a:latin typeface="Comic Sans MS"/>
                <a:cs typeface="Comic Sans MS"/>
              </a:rPr>
              <a:t>ISP  </a:t>
            </a:r>
            <a:r>
              <a:rPr sz="3400" dirty="0">
                <a:latin typeface="Comic Sans MS"/>
                <a:cs typeface="Comic Sans MS"/>
              </a:rPr>
              <a:t>(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ni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ity,	comp</a:t>
            </a:r>
            <a:r>
              <a:rPr sz="3400" spc="-5" dirty="0">
                <a:latin typeface="Comic Sans MS"/>
                <a:cs typeface="Comic Sans MS"/>
              </a:rPr>
              <a:t>an</a:t>
            </a:r>
            <a:r>
              <a:rPr sz="3400" dirty="0">
                <a:latin typeface="Comic Sans MS"/>
                <a:cs typeface="Comic Sans MS"/>
              </a:rPr>
              <a:t>y,  </a:t>
            </a:r>
            <a:r>
              <a:rPr sz="3400" spc="-5" dirty="0">
                <a:latin typeface="Comic Sans MS"/>
                <a:cs typeface="Comic Sans MS"/>
              </a:rPr>
              <a:t>residential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ISP)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688" y="1661160"/>
            <a:ext cx="4744720" cy="20447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why Web</a:t>
            </a:r>
            <a:r>
              <a:rPr sz="3400" u="heavy" spc="-1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caching?</a:t>
            </a:r>
            <a:endParaRPr sz="3400">
              <a:latin typeface="Comic Sans MS"/>
              <a:cs typeface="Comic Sans MS"/>
            </a:endParaRPr>
          </a:p>
          <a:p>
            <a:pPr marL="386080" marR="30480" indent="-348615">
              <a:lnSpc>
                <a:spcPct val="115199"/>
              </a:lnSpc>
              <a:spcBef>
                <a:spcPts val="900"/>
              </a:spcBef>
              <a:tabLst>
                <a:tab pos="1169035" algn="l"/>
                <a:tab pos="1895475" algn="l"/>
                <a:tab pos="2425700" algn="l"/>
                <a:tab pos="3810000" algn="l"/>
              </a:tabLst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254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red</a:t>
            </a:r>
            <a:r>
              <a:rPr sz="3400" spc="-5" dirty="0">
                <a:latin typeface="Comic Sans MS"/>
                <a:cs typeface="Comic Sans MS"/>
              </a:rPr>
              <a:t>uc</a:t>
            </a:r>
            <a:r>
              <a:rPr sz="3400" dirty="0">
                <a:latin typeface="Comic Sans MS"/>
                <a:cs typeface="Comic Sans MS"/>
              </a:rPr>
              <a:t>e	re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po</a:t>
            </a:r>
            <a:r>
              <a:rPr sz="3400" spc="-5" dirty="0">
                <a:latin typeface="Comic Sans MS"/>
                <a:cs typeface="Comic Sans MS"/>
              </a:rPr>
              <a:t>ns</a:t>
            </a:r>
            <a:r>
              <a:rPr sz="3400" dirty="0">
                <a:latin typeface="Comic Sans MS"/>
                <a:cs typeface="Comic Sans MS"/>
              </a:rPr>
              <a:t>e	time  for	</a:t>
            </a:r>
            <a:r>
              <a:rPr sz="3400" spc="-5" dirty="0">
                <a:latin typeface="Comic Sans MS"/>
                <a:cs typeface="Comic Sans MS"/>
              </a:rPr>
              <a:t>client	request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267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  <a:tab pos="5798820" algn="l"/>
              </a:tabLst>
            </a:pPr>
            <a:r>
              <a:rPr sz="5600" spc="-5" dirty="0"/>
              <a:t>More	about</a:t>
            </a:r>
            <a:r>
              <a:rPr sz="5600" spc="5" dirty="0"/>
              <a:t> </a:t>
            </a:r>
            <a:r>
              <a:rPr sz="5600" dirty="0"/>
              <a:t>Web	</a:t>
            </a:r>
            <a:r>
              <a:rPr sz="5600" spc="-5" dirty="0"/>
              <a:t>caching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241030" cy="0"/>
          </a:xfrm>
          <a:custGeom>
            <a:avLst/>
            <a:gdLst/>
            <a:ahLst/>
            <a:cxnLst/>
            <a:rect l="l" t="t" r="r" b="b"/>
            <a:pathLst>
              <a:path w="8241030">
                <a:moveTo>
                  <a:pt x="0" y="0"/>
                </a:moveTo>
                <a:lnTo>
                  <a:pt x="82409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835" y="1851660"/>
            <a:ext cx="461899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465455" indent="-34417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3400" dirty="0">
                <a:latin typeface="Comic Sans MS"/>
                <a:cs typeface="Comic Sans MS"/>
              </a:rPr>
              <a:t>cache </a:t>
            </a:r>
            <a:r>
              <a:rPr sz="3400" spc="-5" dirty="0">
                <a:latin typeface="Comic Sans MS"/>
                <a:cs typeface="Comic Sans MS"/>
              </a:rPr>
              <a:t>acts </a:t>
            </a:r>
            <a:r>
              <a:rPr sz="3400" dirty="0">
                <a:latin typeface="Comic Sans MS"/>
                <a:cs typeface="Comic Sans MS"/>
              </a:rPr>
              <a:t>as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both  client 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81635" marR="30480" indent="-344170">
              <a:lnSpc>
                <a:spcPct val="115199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  <a:tab pos="2773680" algn="l"/>
              </a:tabLst>
            </a:pPr>
            <a:r>
              <a:rPr sz="3400" spc="-5" dirty="0">
                <a:latin typeface="Comic Sans MS"/>
                <a:cs typeface="Comic Sans MS"/>
              </a:rPr>
              <a:t>typically cache is  installed </a:t>
            </a:r>
            <a:r>
              <a:rPr sz="3400" dirty="0">
                <a:latin typeface="Comic Sans MS"/>
                <a:cs typeface="Comic Sans MS"/>
              </a:rPr>
              <a:t>by </a:t>
            </a:r>
            <a:r>
              <a:rPr sz="3400" spc="-5" dirty="0">
                <a:latin typeface="Comic Sans MS"/>
                <a:cs typeface="Comic Sans MS"/>
              </a:rPr>
              <a:t>ISP  </a:t>
            </a:r>
            <a:r>
              <a:rPr sz="3400" dirty="0">
                <a:latin typeface="Comic Sans MS"/>
                <a:cs typeface="Comic Sans MS"/>
              </a:rPr>
              <a:t>(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ni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ity,	comp</a:t>
            </a:r>
            <a:r>
              <a:rPr sz="3400" spc="-5" dirty="0">
                <a:latin typeface="Comic Sans MS"/>
                <a:cs typeface="Comic Sans MS"/>
              </a:rPr>
              <a:t>an</a:t>
            </a:r>
            <a:r>
              <a:rPr sz="3400" dirty="0">
                <a:latin typeface="Comic Sans MS"/>
                <a:cs typeface="Comic Sans MS"/>
              </a:rPr>
              <a:t>y,  </a:t>
            </a:r>
            <a:r>
              <a:rPr sz="3400" spc="-5" dirty="0">
                <a:latin typeface="Comic Sans MS"/>
                <a:cs typeface="Comic Sans MS"/>
              </a:rPr>
              <a:t>residential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ISP)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688" y="1661160"/>
            <a:ext cx="5186045" cy="33655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why Web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caching?</a:t>
            </a:r>
            <a:endParaRPr sz="3400">
              <a:latin typeface="Comic Sans MS"/>
              <a:cs typeface="Comic Sans MS"/>
            </a:endParaRPr>
          </a:p>
          <a:p>
            <a:pPr marL="386080" marR="471170" indent="-34861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1169035" algn="l"/>
                <a:tab pos="1895475" algn="l"/>
                <a:tab pos="2425700" algn="l"/>
                <a:tab pos="3810000" algn="l"/>
              </a:tabLst>
            </a:pPr>
            <a:r>
              <a:rPr sz="3400" dirty="0">
                <a:latin typeface="Comic Sans MS"/>
                <a:cs typeface="Comic Sans MS"/>
              </a:rPr>
              <a:t>red</a:t>
            </a:r>
            <a:r>
              <a:rPr sz="3400" spc="-5" dirty="0">
                <a:latin typeface="Comic Sans MS"/>
                <a:cs typeface="Comic Sans MS"/>
              </a:rPr>
              <a:t>uc</a:t>
            </a:r>
            <a:r>
              <a:rPr sz="3400" dirty="0">
                <a:latin typeface="Comic Sans MS"/>
                <a:cs typeface="Comic Sans MS"/>
              </a:rPr>
              <a:t>e	re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po</a:t>
            </a:r>
            <a:r>
              <a:rPr sz="3400" spc="-5" dirty="0">
                <a:latin typeface="Comic Sans MS"/>
                <a:cs typeface="Comic Sans MS"/>
              </a:rPr>
              <a:t>ns</a:t>
            </a:r>
            <a:r>
              <a:rPr sz="3400" dirty="0">
                <a:latin typeface="Comic Sans MS"/>
                <a:cs typeface="Comic Sans MS"/>
              </a:rPr>
              <a:t>e	time  for	</a:t>
            </a:r>
            <a:r>
              <a:rPr sz="3400" spc="-5" dirty="0">
                <a:latin typeface="Comic Sans MS"/>
                <a:cs typeface="Comic Sans MS"/>
              </a:rPr>
              <a:t>client	request</a:t>
            </a:r>
            <a:endParaRPr sz="3400">
              <a:latin typeface="Comic Sans MS"/>
              <a:cs typeface="Comic Sans MS"/>
            </a:endParaRPr>
          </a:p>
          <a:p>
            <a:pPr marL="386080" marR="30480" indent="-348615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1895475" algn="l"/>
                <a:tab pos="3438525" algn="l"/>
              </a:tabLst>
            </a:pPr>
            <a:r>
              <a:rPr sz="3400" spc="-5" dirty="0">
                <a:latin typeface="Comic Sans MS"/>
                <a:cs typeface="Comic Sans MS"/>
              </a:rPr>
              <a:t>reduce	traffic	</a:t>
            </a:r>
            <a:r>
              <a:rPr sz="3400" dirty="0">
                <a:latin typeface="Comic Sans MS"/>
                <a:cs typeface="Comic Sans MS"/>
              </a:rPr>
              <a:t>on </a:t>
            </a:r>
            <a:r>
              <a:rPr sz="3400" spc="-5" dirty="0">
                <a:latin typeface="Comic Sans MS"/>
                <a:cs typeface="Comic Sans MS"/>
              </a:rPr>
              <a:t>an  institution’s access</a:t>
            </a:r>
            <a:r>
              <a:rPr sz="3400" spc="-3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link.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267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  <a:tab pos="5798820" algn="l"/>
              </a:tabLst>
            </a:pPr>
            <a:r>
              <a:rPr sz="5600" spc="-5" dirty="0"/>
              <a:t>More	about</a:t>
            </a:r>
            <a:r>
              <a:rPr sz="5600" spc="5" dirty="0"/>
              <a:t> </a:t>
            </a:r>
            <a:r>
              <a:rPr sz="5600" dirty="0"/>
              <a:t>Web	</a:t>
            </a:r>
            <a:r>
              <a:rPr sz="5600" spc="-5" dirty="0"/>
              <a:t>caching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241030" cy="0"/>
          </a:xfrm>
          <a:custGeom>
            <a:avLst/>
            <a:gdLst/>
            <a:ahLst/>
            <a:cxnLst/>
            <a:rect l="l" t="t" r="r" b="b"/>
            <a:pathLst>
              <a:path w="8241030">
                <a:moveTo>
                  <a:pt x="0" y="0"/>
                </a:moveTo>
                <a:lnTo>
                  <a:pt x="82409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835" y="1851660"/>
            <a:ext cx="461899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465455" indent="-34417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3400" dirty="0">
                <a:latin typeface="Comic Sans MS"/>
                <a:cs typeface="Comic Sans MS"/>
              </a:rPr>
              <a:t>cache </a:t>
            </a:r>
            <a:r>
              <a:rPr sz="3400" spc="-5" dirty="0">
                <a:latin typeface="Comic Sans MS"/>
                <a:cs typeface="Comic Sans MS"/>
              </a:rPr>
              <a:t>acts </a:t>
            </a:r>
            <a:r>
              <a:rPr sz="3400" dirty="0">
                <a:latin typeface="Comic Sans MS"/>
                <a:cs typeface="Comic Sans MS"/>
              </a:rPr>
              <a:t>as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both  client 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81635" marR="30480" indent="-344170">
              <a:lnSpc>
                <a:spcPct val="115199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  <a:tab pos="2773680" algn="l"/>
              </a:tabLst>
            </a:pPr>
            <a:r>
              <a:rPr sz="3400" spc="-5" dirty="0">
                <a:latin typeface="Comic Sans MS"/>
                <a:cs typeface="Comic Sans MS"/>
              </a:rPr>
              <a:t>typically cache is  installed </a:t>
            </a:r>
            <a:r>
              <a:rPr sz="3400" dirty="0">
                <a:latin typeface="Comic Sans MS"/>
                <a:cs typeface="Comic Sans MS"/>
              </a:rPr>
              <a:t>by </a:t>
            </a:r>
            <a:r>
              <a:rPr sz="3400" spc="-5" dirty="0">
                <a:latin typeface="Comic Sans MS"/>
                <a:cs typeface="Comic Sans MS"/>
              </a:rPr>
              <a:t>ISP  </a:t>
            </a:r>
            <a:r>
              <a:rPr sz="3400" dirty="0">
                <a:latin typeface="Comic Sans MS"/>
                <a:cs typeface="Comic Sans MS"/>
              </a:rPr>
              <a:t>(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ni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ity,	comp</a:t>
            </a:r>
            <a:r>
              <a:rPr sz="3400" spc="-5" dirty="0">
                <a:latin typeface="Comic Sans MS"/>
                <a:cs typeface="Comic Sans MS"/>
              </a:rPr>
              <a:t>an</a:t>
            </a:r>
            <a:r>
              <a:rPr sz="3400" dirty="0">
                <a:latin typeface="Comic Sans MS"/>
                <a:cs typeface="Comic Sans MS"/>
              </a:rPr>
              <a:t>y,  </a:t>
            </a:r>
            <a:r>
              <a:rPr sz="3400" spc="-5" dirty="0">
                <a:latin typeface="Comic Sans MS"/>
                <a:cs typeface="Comic Sans MS"/>
              </a:rPr>
              <a:t>residential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ISP)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688" y="1661160"/>
            <a:ext cx="5186045" cy="64643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why Web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caching?</a:t>
            </a:r>
            <a:endParaRPr sz="3400">
              <a:latin typeface="Comic Sans MS"/>
              <a:cs typeface="Comic Sans MS"/>
            </a:endParaRPr>
          </a:p>
          <a:p>
            <a:pPr marL="386080" marR="471170" indent="-34861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1169035" algn="l"/>
                <a:tab pos="1895475" algn="l"/>
                <a:tab pos="2425700" algn="l"/>
                <a:tab pos="3810000" algn="l"/>
              </a:tabLst>
            </a:pPr>
            <a:r>
              <a:rPr sz="3400" dirty="0">
                <a:latin typeface="Comic Sans MS"/>
                <a:cs typeface="Comic Sans MS"/>
              </a:rPr>
              <a:t>red</a:t>
            </a:r>
            <a:r>
              <a:rPr sz="3400" spc="-5" dirty="0">
                <a:latin typeface="Comic Sans MS"/>
                <a:cs typeface="Comic Sans MS"/>
              </a:rPr>
              <a:t>uc</a:t>
            </a:r>
            <a:r>
              <a:rPr sz="3400" dirty="0">
                <a:latin typeface="Comic Sans MS"/>
                <a:cs typeface="Comic Sans MS"/>
              </a:rPr>
              <a:t>e	re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po</a:t>
            </a:r>
            <a:r>
              <a:rPr sz="3400" spc="-5" dirty="0">
                <a:latin typeface="Comic Sans MS"/>
                <a:cs typeface="Comic Sans MS"/>
              </a:rPr>
              <a:t>ns</a:t>
            </a:r>
            <a:r>
              <a:rPr sz="3400" dirty="0">
                <a:latin typeface="Comic Sans MS"/>
                <a:cs typeface="Comic Sans MS"/>
              </a:rPr>
              <a:t>e	time  for	</a:t>
            </a:r>
            <a:r>
              <a:rPr sz="3400" spc="-5" dirty="0">
                <a:latin typeface="Comic Sans MS"/>
                <a:cs typeface="Comic Sans MS"/>
              </a:rPr>
              <a:t>client	request</a:t>
            </a:r>
            <a:endParaRPr sz="3400">
              <a:latin typeface="Comic Sans MS"/>
              <a:cs typeface="Comic Sans MS"/>
            </a:endParaRPr>
          </a:p>
          <a:p>
            <a:pPr marL="386080" marR="30480" indent="-348615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1895475" algn="l"/>
                <a:tab pos="3438525" algn="l"/>
              </a:tabLst>
            </a:pPr>
            <a:r>
              <a:rPr sz="3400" spc="-5" dirty="0">
                <a:latin typeface="Comic Sans MS"/>
                <a:cs typeface="Comic Sans MS"/>
              </a:rPr>
              <a:t>reduce	traffic	</a:t>
            </a:r>
            <a:r>
              <a:rPr sz="3400" dirty="0">
                <a:latin typeface="Comic Sans MS"/>
                <a:cs typeface="Comic Sans MS"/>
              </a:rPr>
              <a:t>on </a:t>
            </a:r>
            <a:r>
              <a:rPr sz="3400" spc="-5" dirty="0">
                <a:latin typeface="Comic Sans MS"/>
                <a:cs typeface="Comic Sans MS"/>
              </a:rPr>
              <a:t>an  institution’s access</a:t>
            </a:r>
            <a:r>
              <a:rPr sz="3400" spc="-3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link.</a:t>
            </a:r>
            <a:endParaRPr sz="3400">
              <a:latin typeface="Comic Sans MS"/>
              <a:cs typeface="Comic Sans MS"/>
            </a:endParaRPr>
          </a:p>
          <a:p>
            <a:pPr marL="386080" marR="304165" indent="-34861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</a:tabLst>
            </a:pPr>
            <a:r>
              <a:rPr sz="3400" spc="-5" dirty="0">
                <a:latin typeface="Comic Sans MS"/>
                <a:cs typeface="Comic Sans MS"/>
              </a:rPr>
              <a:t>Internet dense </a:t>
            </a:r>
            <a:r>
              <a:rPr sz="3400" dirty="0">
                <a:latin typeface="Comic Sans MS"/>
                <a:cs typeface="Comic Sans MS"/>
              </a:rPr>
              <a:t>with  caches: </a:t>
            </a:r>
            <a:r>
              <a:rPr sz="3400" spc="-5" dirty="0">
                <a:latin typeface="Comic Sans MS"/>
                <a:cs typeface="Comic Sans MS"/>
              </a:rPr>
              <a:t>enables</a:t>
            </a:r>
            <a:r>
              <a:rPr sz="3400" spc="-9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“poor”  </a:t>
            </a:r>
            <a:r>
              <a:rPr sz="3400" spc="-5" dirty="0">
                <a:latin typeface="Comic Sans MS"/>
                <a:cs typeface="Comic Sans MS"/>
              </a:rPr>
              <a:t>content providers </a:t>
            </a:r>
            <a:r>
              <a:rPr sz="3400" dirty="0">
                <a:latin typeface="Comic Sans MS"/>
                <a:cs typeface="Comic Sans MS"/>
              </a:rPr>
              <a:t>to  effectively deliver  </a:t>
            </a:r>
            <a:r>
              <a:rPr sz="3400" spc="-5" dirty="0">
                <a:latin typeface="Comic Sans MS"/>
                <a:cs typeface="Comic Sans MS"/>
              </a:rPr>
              <a:t>content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4866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6730"/>
            <a:ext cx="4840605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1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11484" y="1723730"/>
            <a:ext cx="4097020" cy="1913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735" marR="5080" indent="318135" algn="r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  <a:p>
            <a:pPr marL="12700" marR="2927350" indent="157480">
              <a:lnSpc>
                <a:spcPct val="113599"/>
              </a:lnSpc>
              <a:spcBef>
                <a:spcPts val="1065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6730"/>
            <a:ext cx="4840605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1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395"/>
              </a:spcBef>
            </a:pPr>
            <a:r>
              <a:rPr spc="-5" dirty="0"/>
              <a:t>assumptions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average object size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100,000</a:t>
            </a:r>
            <a:r>
              <a:rPr sz="2400" u="none" dirty="0">
                <a:solidFill>
                  <a:srgbClr val="000000"/>
                </a:solidFill>
              </a:rPr>
              <a:t> bits</a:t>
            </a:r>
            <a:endParaRPr sz="2400"/>
          </a:p>
          <a:p>
            <a:pPr marL="375285" marR="299085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avg. request </a:t>
            </a:r>
            <a:r>
              <a:rPr sz="2400" u="none" dirty="0">
                <a:solidFill>
                  <a:srgbClr val="000000"/>
                </a:solidFill>
              </a:rPr>
              <a:t>rate from </a:t>
            </a:r>
            <a:r>
              <a:rPr sz="2400" u="none" spc="-5" dirty="0">
                <a:solidFill>
                  <a:srgbClr val="000000"/>
                </a:solidFill>
              </a:rPr>
              <a:t>institution’s  browsers to origin servers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15/sec</a:t>
            </a:r>
            <a:endParaRPr sz="2400"/>
          </a:p>
          <a:p>
            <a:pPr marL="375285" marR="30480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  <a:tab pos="511429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delay </a:t>
            </a:r>
            <a:r>
              <a:rPr sz="2400" u="none" dirty="0">
                <a:solidFill>
                  <a:srgbClr val="000000"/>
                </a:solidFill>
              </a:rPr>
              <a:t>from </a:t>
            </a:r>
            <a:r>
              <a:rPr sz="2400" u="none" spc="-5" dirty="0">
                <a:solidFill>
                  <a:srgbClr val="000000"/>
                </a:solidFill>
              </a:rPr>
              <a:t>institutional </a:t>
            </a:r>
            <a:r>
              <a:rPr sz="2400" u="none" dirty="0">
                <a:solidFill>
                  <a:srgbClr val="000000"/>
                </a:solidFill>
              </a:rPr>
              <a:t>router to </a:t>
            </a:r>
            <a:r>
              <a:rPr sz="2400" u="none" spc="-5" dirty="0">
                <a:solidFill>
                  <a:srgbClr val="000000"/>
                </a:solidFill>
              </a:rPr>
              <a:t>any  </a:t>
            </a:r>
            <a:r>
              <a:rPr sz="2400" u="none" dirty="0">
                <a:solidFill>
                  <a:srgbClr val="000000"/>
                </a:solidFill>
              </a:rPr>
              <a:t>origin </a:t>
            </a:r>
            <a:r>
              <a:rPr sz="2400" u="none" spc="-5" dirty="0">
                <a:solidFill>
                  <a:srgbClr val="000000"/>
                </a:solidFill>
              </a:rPr>
              <a:t>server and </a:t>
            </a:r>
            <a:r>
              <a:rPr sz="2400" u="none" dirty="0">
                <a:solidFill>
                  <a:srgbClr val="000000"/>
                </a:solidFill>
              </a:rPr>
              <a:t>back</a:t>
            </a:r>
            <a:r>
              <a:rPr sz="2400" u="none" spc="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to</a:t>
            </a:r>
            <a:r>
              <a:rPr sz="2400" u="none" spc="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router	= 2  sec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3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355600"/>
            <a:ext cx="7135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170" dirty="0">
                <a:solidFill>
                  <a:srgbClr val="000000"/>
                </a:solidFill>
                <a:latin typeface="Trebuchet MS"/>
                <a:cs typeface="Trebuchet MS"/>
              </a:rPr>
              <a:t>Beyond </a:t>
            </a:r>
            <a:r>
              <a:rPr sz="6400" b="1" spc="-190" dirty="0">
                <a:solidFill>
                  <a:srgbClr val="000000"/>
                </a:solidFill>
                <a:latin typeface="Trebuchet MS"/>
                <a:cs typeface="Trebuchet MS"/>
              </a:rPr>
              <a:t>Basic</a:t>
            </a:r>
            <a:r>
              <a:rPr sz="6400" b="1" spc="-2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300" dirty="0">
                <a:solidFill>
                  <a:srgbClr val="000000"/>
                </a:solidFill>
                <a:latin typeface="Trebuchet MS"/>
                <a:cs typeface="Trebuchet MS"/>
              </a:rPr>
              <a:t>HTTP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3492500"/>
            <a:ext cx="9685655" cy="3449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45" dirty="0">
                <a:latin typeface="Tahoma"/>
                <a:cs typeface="Tahoma"/>
              </a:rPr>
              <a:t>HTTP </a:t>
            </a:r>
            <a:r>
              <a:rPr sz="3800" spc="-140" dirty="0">
                <a:latin typeface="Tahoma"/>
                <a:cs typeface="Tahoma"/>
              </a:rPr>
              <a:t>is </a:t>
            </a:r>
            <a:r>
              <a:rPr sz="3800" spc="-375" dirty="0">
                <a:latin typeface="Tahoma"/>
                <a:cs typeface="Tahoma"/>
              </a:rPr>
              <a:t>a </a:t>
            </a:r>
            <a:r>
              <a:rPr sz="3800" i="1" spc="-225" dirty="0">
                <a:latin typeface="Calibri"/>
                <a:cs typeface="Calibri"/>
              </a:rPr>
              <a:t>big </a:t>
            </a:r>
            <a:r>
              <a:rPr sz="3800" spc="-25" dirty="0">
                <a:latin typeface="Tahoma"/>
                <a:cs typeface="Tahoma"/>
              </a:rPr>
              <a:t>protocol </a:t>
            </a:r>
            <a:r>
              <a:rPr sz="3800" spc="-390" dirty="0">
                <a:latin typeface="Tahoma"/>
                <a:cs typeface="Tahoma"/>
              </a:rPr>
              <a:t>/ </a:t>
            </a:r>
            <a:r>
              <a:rPr sz="3800" spc="-160" dirty="0">
                <a:latin typeface="Tahoma"/>
                <a:cs typeface="Tahoma"/>
              </a:rPr>
              <a:t>ecosystem </a:t>
            </a:r>
            <a:r>
              <a:rPr sz="3800" spc="-95" dirty="0">
                <a:latin typeface="Tahoma"/>
                <a:cs typeface="Tahoma"/>
              </a:rPr>
              <a:t>with </a:t>
            </a:r>
            <a:r>
              <a:rPr sz="3800" spc="-295" dirty="0">
                <a:latin typeface="Tahoma"/>
                <a:cs typeface="Tahoma"/>
              </a:rPr>
              <a:t>many  </a:t>
            </a:r>
            <a:r>
              <a:rPr sz="3800" spc="-130" dirty="0">
                <a:latin typeface="Tahoma"/>
                <a:cs typeface="Tahoma"/>
              </a:rPr>
              <a:t>extensions </a:t>
            </a:r>
            <a:r>
              <a:rPr sz="3800" spc="-254" dirty="0">
                <a:latin typeface="Tahoma"/>
                <a:cs typeface="Tahoma"/>
              </a:rPr>
              <a:t>and</a:t>
            </a:r>
            <a:r>
              <a:rPr sz="3800" spc="-145" dirty="0">
                <a:latin typeface="Tahoma"/>
                <a:cs typeface="Tahoma"/>
              </a:rPr>
              <a:t> </a:t>
            </a:r>
            <a:r>
              <a:rPr sz="3800" spc="-170" dirty="0">
                <a:latin typeface="Tahoma"/>
                <a:cs typeface="Tahoma"/>
              </a:rPr>
              <a:t>variants</a:t>
            </a:r>
            <a:endParaRPr sz="3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609600" marR="3263900" indent="-571500">
              <a:lnSpc>
                <a:spcPts val="4400"/>
              </a:lnSpc>
              <a:buSzPct val="171052"/>
              <a:buChar char="•"/>
              <a:tabLst>
                <a:tab pos="609600" algn="l"/>
              </a:tabLst>
            </a:pPr>
            <a:r>
              <a:rPr sz="3800" spc="-150" dirty="0">
                <a:latin typeface="Tahoma"/>
                <a:cs typeface="Tahoma"/>
              </a:rPr>
              <a:t>Let’s </a:t>
            </a:r>
            <a:r>
              <a:rPr sz="3800" spc="-100" dirty="0">
                <a:latin typeface="Tahoma"/>
                <a:cs typeface="Tahoma"/>
              </a:rPr>
              <a:t>consider </a:t>
            </a:r>
            <a:r>
              <a:rPr sz="3800" spc="-375" dirty="0">
                <a:latin typeface="Tahoma"/>
                <a:cs typeface="Tahoma"/>
              </a:rPr>
              <a:t>a </a:t>
            </a:r>
            <a:r>
              <a:rPr sz="3800" spc="-210" dirty="0">
                <a:latin typeface="Tahoma"/>
                <a:cs typeface="Tahoma"/>
              </a:rPr>
              <a:t>few </a:t>
            </a:r>
            <a:r>
              <a:rPr sz="3800" spc="-185" dirty="0">
                <a:latin typeface="Tahoma"/>
                <a:cs typeface="Tahoma"/>
              </a:rPr>
              <a:t>examples  </a:t>
            </a:r>
            <a:r>
              <a:rPr sz="3800" spc="-110" dirty="0">
                <a:latin typeface="Tahoma"/>
                <a:cs typeface="Tahoma"/>
              </a:rPr>
              <a:t>(not </a:t>
            </a:r>
            <a:r>
              <a:rPr sz="3800" spc="-175" dirty="0">
                <a:latin typeface="Tahoma"/>
                <a:cs typeface="Tahoma"/>
              </a:rPr>
              <a:t>exhaustive </a:t>
            </a:r>
            <a:r>
              <a:rPr sz="3800" spc="-130" dirty="0">
                <a:latin typeface="Tahoma"/>
                <a:cs typeface="Tahoma"/>
              </a:rPr>
              <a:t>in </a:t>
            </a:r>
            <a:r>
              <a:rPr sz="3800" spc="-300" dirty="0">
                <a:latin typeface="Tahoma"/>
                <a:cs typeface="Tahoma"/>
              </a:rPr>
              <a:t>any</a:t>
            </a:r>
            <a:r>
              <a:rPr sz="3800" spc="-165" dirty="0">
                <a:latin typeface="Tahoma"/>
                <a:cs typeface="Tahoma"/>
              </a:rPr>
              <a:t> </a:t>
            </a:r>
            <a:r>
              <a:rPr sz="3800" spc="-270" dirty="0">
                <a:latin typeface="Tahoma"/>
                <a:cs typeface="Tahoma"/>
              </a:rPr>
              <a:t>way)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6730"/>
            <a:ext cx="4840605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1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395"/>
              </a:spcBef>
            </a:pPr>
            <a:r>
              <a:rPr spc="-5" dirty="0"/>
              <a:t>assumptions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average object size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100,000</a:t>
            </a:r>
            <a:r>
              <a:rPr sz="2400" u="none" dirty="0">
                <a:solidFill>
                  <a:srgbClr val="000000"/>
                </a:solidFill>
              </a:rPr>
              <a:t> bits</a:t>
            </a:r>
            <a:endParaRPr sz="2400"/>
          </a:p>
          <a:p>
            <a:pPr marL="375285" marR="299085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avg. request </a:t>
            </a:r>
            <a:r>
              <a:rPr sz="2400" u="none" dirty="0">
                <a:solidFill>
                  <a:srgbClr val="000000"/>
                </a:solidFill>
              </a:rPr>
              <a:t>rate from </a:t>
            </a:r>
            <a:r>
              <a:rPr sz="2400" u="none" spc="-5" dirty="0">
                <a:solidFill>
                  <a:srgbClr val="000000"/>
                </a:solidFill>
              </a:rPr>
              <a:t>institution’s  browsers to origin servers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15/sec</a:t>
            </a:r>
            <a:endParaRPr sz="2400"/>
          </a:p>
          <a:p>
            <a:pPr marL="375285" marR="30480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  <a:tab pos="511429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delay </a:t>
            </a:r>
            <a:r>
              <a:rPr sz="2400" u="none" dirty="0">
                <a:solidFill>
                  <a:srgbClr val="000000"/>
                </a:solidFill>
              </a:rPr>
              <a:t>from </a:t>
            </a:r>
            <a:r>
              <a:rPr sz="2400" u="none" spc="-5" dirty="0">
                <a:solidFill>
                  <a:srgbClr val="000000"/>
                </a:solidFill>
              </a:rPr>
              <a:t>institutional </a:t>
            </a:r>
            <a:r>
              <a:rPr sz="2400" u="none" dirty="0">
                <a:solidFill>
                  <a:srgbClr val="000000"/>
                </a:solidFill>
              </a:rPr>
              <a:t>router to </a:t>
            </a:r>
            <a:r>
              <a:rPr sz="2400" u="none" spc="-5" dirty="0">
                <a:solidFill>
                  <a:srgbClr val="000000"/>
                </a:solidFill>
              </a:rPr>
              <a:t>any  </a:t>
            </a:r>
            <a:r>
              <a:rPr sz="2400" u="none" dirty="0">
                <a:solidFill>
                  <a:srgbClr val="000000"/>
                </a:solidFill>
              </a:rPr>
              <a:t>origin </a:t>
            </a:r>
            <a:r>
              <a:rPr sz="2400" u="none" spc="-5" dirty="0">
                <a:solidFill>
                  <a:srgbClr val="000000"/>
                </a:solidFill>
              </a:rPr>
              <a:t>server and </a:t>
            </a:r>
            <a:r>
              <a:rPr sz="2400" u="none" dirty="0">
                <a:solidFill>
                  <a:srgbClr val="000000"/>
                </a:solidFill>
              </a:rPr>
              <a:t>back</a:t>
            </a:r>
            <a:r>
              <a:rPr sz="2400" u="none" spc="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to</a:t>
            </a:r>
            <a:r>
              <a:rPr sz="2400" u="none" spc="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router	= 2  sec</a:t>
            </a:r>
            <a:endParaRPr sz="2400"/>
          </a:p>
          <a:p>
            <a:pPr marL="57785">
              <a:lnSpc>
                <a:spcPct val="100000"/>
              </a:lnSpc>
              <a:spcBef>
                <a:spcPts val="1620"/>
              </a:spcBef>
            </a:pPr>
            <a:r>
              <a:rPr spc="-5" dirty="0"/>
              <a:t>consequences</a:t>
            </a: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6730"/>
            <a:ext cx="4840605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1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395"/>
              </a:spcBef>
            </a:pPr>
            <a:r>
              <a:rPr spc="-5" dirty="0"/>
              <a:t>assumptions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average object size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100,000</a:t>
            </a:r>
            <a:r>
              <a:rPr sz="2400" u="none" dirty="0">
                <a:solidFill>
                  <a:srgbClr val="000000"/>
                </a:solidFill>
              </a:rPr>
              <a:t> bits</a:t>
            </a:r>
            <a:endParaRPr sz="2400"/>
          </a:p>
          <a:p>
            <a:pPr marL="375285" marR="299085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avg. request </a:t>
            </a:r>
            <a:r>
              <a:rPr sz="2400" u="none" dirty="0">
                <a:solidFill>
                  <a:srgbClr val="000000"/>
                </a:solidFill>
              </a:rPr>
              <a:t>rate from </a:t>
            </a:r>
            <a:r>
              <a:rPr sz="2400" u="none" spc="-5" dirty="0">
                <a:solidFill>
                  <a:srgbClr val="000000"/>
                </a:solidFill>
              </a:rPr>
              <a:t>institution’s  browsers to origin servers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15/sec</a:t>
            </a:r>
            <a:endParaRPr sz="2400"/>
          </a:p>
          <a:p>
            <a:pPr marL="375285" marR="30480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  <a:tab pos="511429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delay </a:t>
            </a:r>
            <a:r>
              <a:rPr sz="2400" u="none" dirty="0">
                <a:solidFill>
                  <a:srgbClr val="000000"/>
                </a:solidFill>
              </a:rPr>
              <a:t>from </a:t>
            </a:r>
            <a:r>
              <a:rPr sz="2400" u="none" spc="-5" dirty="0">
                <a:solidFill>
                  <a:srgbClr val="000000"/>
                </a:solidFill>
              </a:rPr>
              <a:t>institutional </a:t>
            </a:r>
            <a:r>
              <a:rPr sz="2400" u="none" dirty="0">
                <a:solidFill>
                  <a:srgbClr val="000000"/>
                </a:solidFill>
              </a:rPr>
              <a:t>router to </a:t>
            </a:r>
            <a:r>
              <a:rPr sz="2400" u="none" spc="-5" dirty="0">
                <a:solidFill>
                  <a:srgbClr val="000000"/>
                </a:solidFill>
              </a:rPr>
              <a:t>any  </a:t>
            </a:r>
            <a:r>
              <a:rPr sz="2400" u="none" dirty="0">
                <a:solidFill>
                  <a:srgbClr val="000000"/>
                </a:solidFill>
              </a:rPr>
              <a:t>origin </a:t>
            </a:r>
            <a:r>
              <a:rPr sz="2400" u="none" spc="-5" dirty="0">
                <a:solidFill>
                  <a:srgbClr val="000000"/>
                </a:solidFill>
              </a:rPr>
              <a:t>server and </a:t>
            </a:r>
            <a:r>
              <a:rPr sz="2400" u="none" dirty="0">
                <a:solidFill>
                  <a:srgbClr val="000000"/>
                </a:solidFill>
              </a:rPr>
              <a:t>back</a:t>
            </a:r>
            <a:r>
              <a:rPr sz="2400" u="none" spc="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to</a:t>
            </a:r>
            <a:r>
              <a:rPr sz="2400" u="none" spc="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router	= 2  sec</a:t>
            </a:r>
            <a:endParaRPr sz="2400"/>
          </a:p>
          <a:p>
            <a:pPr marL="57785">
              <a:lnSpc>
                <a:spcPct val="100000"/>
              </a:lnSpc>
              <a:spcBef>
                <a:spcPts val="1620"/>
              </a:spcBef>
            </a:pPr>
            <a:r>
              <a:rPr spc="-5" dirty="0"/>
              <a:t>consequences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utilization </a:t>
            </a:r>
            <a:r>
              <a:rPr sz="2400" u="none" dirty="0">
                <a:solidFill>
                  <a:srgbClr val="000000"/>
                </a:solidFill>
              </a:rPr>
              <a:t>on </a:t>
            </a:r>
            <a:r>
              <a:rPr sz="2400" u="none" spc="-5" dirty="0">
                <a:solidFill>
                  <a:srgbClr val="000000"/>
                </a:solidFill>
              </a:rPr>
              <a:t>LAN </a:t>
            </a:r>
            <a:r>
              <a:rPr sz="2400" u="none" dirty="0">
                <a:solidFill>
                  <a:srgbClr val="000000"/>
                </a:solidFill>
              </a:rPr>
              <a:t>=</a:t>
            </a:r>
            <a:r>
              <a:rPr sz="2400" u="none" spc="-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15%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6730"/>
            <a:ext cx="4840605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1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395"/>
              </a:spcBef>
            </a:pPr>
            <a:r>
              <a:rPr spc="-5" dirty="0"/>
              <a:t>assumptions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average object size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100,000</a:t>
            </a:r>
            <a:r>
              <a:rPr sz="2400" u="none" dirty="0">
                <a:solidFill>
                  <a:srgbClr val="000000"/>
                </a:solidFill>
              </a:rPr>
              <a:t> bits</a:t>
            </a:r>
            <a:endParaRPr sz="2400"/>
          </a:p>
          <a:p>
            <a:pPr marL="375285" marR="299085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avg. request </a:t>
            </a:r>
            <a:r>
              <a:rPr sz="2400" u="none" dirty="0">
                <a:solidFill>
                  <a:srgbClr val="000000"/>
                </a:solidFill>
              </a:rPr>
              <a:t>rate from </a:t>
            </a:r>
            <a:r>
              <a:rPr sz="2400" u="none" spc="-5" dirty="0">
                <a:solidFill>
                  <a:srgbClr val="000000"/>
                </a:solidFill>
              </a:rPr>
              <a:t>institution’s  browsers to origin servers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15/sec</a:t>
            </a:r>
            <a:endParaRPr sz="2400"/>
          </a:p>
          <a:p>
            <a:pPr marL="375285" marR="30480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  <a:tab pos="511429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delay </a:t>
            </a:r>
            <a:r>
              <a:rPr sz="2400" u="none" dirty="0">
                <a:solidFill>
                  <a:srgbClr val="000000"/>
                </a:solidFill>
              </a:rPr>
              <a:t>from </a:t>
            </a:r>
            <a:r>
              <a:rPr sz="2400" u="none" spc="-5" dirty="0">
                <a:solidFill>
                  <a:srgbClr val="000000"/>
                </a:solidFill>
              </a:rPr>
              <a:t>institutional </a:t>
            </a:r>
            <a:r>
              <a:rPr sz="2400" u="none" dirty="0">
                <a:solidFill>
                  <a:srgbClr val="000000"/>
                </a:solidFill>
              </a:rPr>
              <a:t>router to </a:t>
            </a:r>
            <a:r>
              <a:rPr sz="2400" u="none" spc="-5" dirty="0">
                <a:solidFill>
                  <a:srgbClr val="000000"/>
                </a:solidFill>
              </a:rPr>
              <a:t>any  </a:t>
            </a:r>
            <a:r>
              <a:rPr sz="2400" u="none" dirty="0">
                <a:solidFill>
                  <a:srgbClr val="000000"/>
                </a:solidFill>
              </a:rPr>
              <a:t>origin </a:t>
            </a:r>
            <a:r>
              <a:rPr sz="2400" u="none" spc="-5" dirty="0">
                <a:solidFill>
                  <a:srgbClr val="000000"/>
                </a:solidFill>
              </a:rPr>
              <a:t>server and </a:t>
            </a:r>
            <a:r>
              <a:rPr sz="2400" u="none" dirty="0">
                <a:solidFill>
                  <a:srgbClr val="000000"/>
                </a:solidFill>
              </a:rPr>
              <a:t>back</a:t>
            </a:r>
            <a:r>
              <a:rPr sz="2400" u="none" spc="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to</a:t>
            </a:r>
            <a:r>
              <a:rPr sz="2400" u="none" spc="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router	= 2  sec</a:t>
            </a:r>
            <a:endParaRPr sz="2400"/>
          </a:p>
          <a:p>
            <a:pPr marL="57785">
              <a:lnSpc>
                <a:spcPct val="100000"/>
              </a:lnSpc>
              <a:spcBef>
                <a:spcPts val="1620"/>
              </a:spcBef>
            </a:pPr>
            <a:r>
              <a:rPr spc="-5" dirty="0"/>
              <a:t>consequences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utilization </a:t>
            </a:r>
            <a:r>
              <a:rPr sz="2400" u="none" dirty="0">
                <a:solidFill>
                  <a:srgbClr val="000000"/>
                </a:solidFill>
              </a:rPr>
              <a:t>on </a:t>
            </a:r>
            <a:r>
              <a:rPr sz="2400" u="none" spc="-5" dirty="0">
                <a:solidFill>
                  <a:srgbClr val="000000"/>
                </a:solidFill>
              </a:rPr>
              <a:t>LAN </a:t>
            </a:r>
            <a:r>
              <a:rPr sz="2400" u="none" dirty="0">
                <a:solidFill>
                  <a:srgbClr val="000000"/>
                </a:solidFill>
              </a:rPr>
              <a:t>=</a:t>
            </a:r>
            <a:r>
              <a:rPr sz="2400" u="none" spc="-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15%</a:t>
            </a:r>
            <a:endParaRPr sz="2400"/>
          </a:p>
          <a:p>
            <a:pPr marL="375285" indent="-33782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utilization </a:t>
            </a:r>
            <a:r>
              <a:rPr sz="2400" u="none" dirty="0">
                <a:solidFill>
                  <a:srgbClr val="000000"/>
                </a:solidFill>
              </a:rPr>
              <a:t>on access </a:t>
            </a:r>
            <a:r>
              <a:rPr sz="2400" u="none" spc="-5" dirty="0">
                <a:solidFill>
                  <a:srgbClr val="000000"/>
                </a:solidFill>
              </a:rPr>
              <a:t>link </a:t>
            </a:r>
            <a:r>
              <a:rPr sz="2400" u="none" dirty="0">
                <a:solidFill>
                  <a:srgbClr val="000000"/>
                </a:solidFill>
              </a:rPr>
              <a:t>=</a:t>
            </a:r>
            <a:r>
              <a:rPr sz="2400" u="none" spc="-2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100%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6730"/>
            <a:ext cx="4840605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1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395"/>
              </a:spcBef>
            </a:pPr>
            <a:r>
              <a:rPr spc="-5" dirty="0"/>
              <a:t>assumptions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average object size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100,000</a:t>
            </a:r>
            <a:r>
              <a:rPr sz="2400" u="none" dirty="0">
                <a:solidFill>
                  <a:srgbClr val="000000"/>
                </a:solidFill>
              </a:rPr>
              <a:t> bits</a:t>
            </a:r>
            <a:endParaRPr sz="2400"/>
          </a:p>
          <a:p>
            <a:pPr marL="375285" marR="299085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avg. request </a:t>
            </a:r>
            <a:r>
              <a:rPr sz="2400" u="none" dirty="0">
                <a:solidFill>
                  <a:srgbClr val="000000"/>
                </a:solidFill>
              </a:rPr>
              <a:t>rate from </a:t>
            </a:r>
            <a:r>
              <a:rPr sz="2400" u="none" spc="-5" dirty="0">
                <a:solidFill>
                  <a:srgbClr val="000000"/>
                </a:solidFill>
              </a:rPr>
              <a:t>institution’s  browsers to origin servers </a:t>
            </a:r>
            <a:r>
              <a:rPr sz="2400" u="none" dirty="0">
                <a:solidFill>
                  <a:srgbClr val="000000"/>
                </a:solidFill>
              </a:rPr>
              <a:t>= </a:t>
            </a:r>
            <a:r>
              <a:rPr sz="2400" u="none" spc="-5" dirty="0">
                <a:solidFill>
                  <a:srgbClr val="000000"/>
                </a:solidFill>
              </a:rPr>
              <a:t>15/sec</a:t>
            </a:r>
            <a:endParaRPr sz="2400"/>
          </a:p>
          <a:p>
            <a:pPr marL="375285" marR="30480" indent="-33782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  <a:tab pos="511429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delay </a:t>
            </a:r>
            <a:r>
              <a:rPr sz="2400" u="none" dirty="0">
                <a:solidFill>
                  <a:srgbClr val="000000"/>
                </a:solidFill>
              </a:rPr>
              <a:t>from </a:t>
            </a:r>
            <a:r>
              <a:rPr sz="2400" u="none" spc="-5" dirty="0">
                <a:solidFill>
                  <a:srgbClr val="000000"/>
                </a:solidFill>
              </a:rPr>
              <a:t>institutional </a:t>
            </a:r>
            <a:r>
              <a:rPr sz="2400" u="none" dirty="0">
                <a:solidFill>
                  <a:srgbClr val="000000"/>
                </a:solidFill>
              </a:rPr>
              <a:t>router to </a:t>
            </a:r>
            <a:r>
              <a:rPr sz="2400" u="none" spc="-5" dirty="0">
                <a:solidFill>
                  <a:srgbClr val="000000"/>
                </a:solidFill>
              </a:rPr>
              <a:t>any  </a:t>
            </a:r>
            <a:r>
              <a:rPr sz="2400" u="none" dirty="0">
                <a:solidFill>
                  <a:srgbClr val="000000"/>
                </a:solidFill>
              </a:rPr>
              <a:t>origin </a:t>
            </a:r>
            <a:r>
              <a:rPr sz="2400" u="none" spc="-5" dirty="0">
                <a:solidFill>
                  <a:srgbClr val="000000"/>
                </a:solidFill>
              </a:rPr>
              <a:t>server and </a:t>
            </a:r>
            <a:r>
              <a:rPr sz="2400" u="none" dirty="0">
                <a:solidFill>
                  <a:srgbClr val="000000"/>
                </a:solidFill>
              </a:rPr>
              <a:t>back</a:t>
            </a:r>
            <a:r>
              <a:rPr sz="2400" u="none" spc="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to</a:t>
            </a:r>
            <a:r>
              <a:rPr sz="2400" u="none" spc="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router	= 2  sec</a:t>
            </a:r>
            <a:endParaRPr sz="2400"/>
          </a:p>
          <a:p>
            <a:pPr marL="57785">
              <a:lnSpc>
                <a:spcPct val="100000"/>
              </a:lnSpc>
              <a:spcBef>
                <a:spcPts val="1620"/>
              </a:spcBef>
            </a:pPr>
            <a:r>
              <a:rPr spc="-5" dirty="0"/>
              <a:t>consequences</a:t>
            </a: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utilization </a:t>
            </a:r>
            <a:r>
              <a:rPr sz="2400" u="none" dirty="0">
                <a:solidFill>
                  <a:srgbClr val="000000"/>
                </a:solidFill>
              </a:rPr>
              <a:t>on </a:t>
            </a:r>
            <a:r>
              <a:rPr sz="2400" u="none" spc="-5" dirty="0">
                <a:solidFill>
                  <a:srgbClr val="000000"/>
                </a:solidFill>
              </a:rPr>
              <a:t>LAN </a:t>
            </a:r>
            <a:r>
              <a:rPr sz="2400" u="none" dirty="0">
                <a:solidFill>
                  <a:srgbClr val="000000"/>
                </a:solidFill>
              </a:rPr>
              <a:t>=</a:t>
            </a:r>
            <a:r>
              <a:rPr sz="2400" u="none" spc="-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15%</a:t>
            </a:r>
            <a:endParaRPr sz="2400"/>
          </a:p>
          <a:p>
            <a:pPr marL="375285" indent="-33782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285" algn="l"/>
                <a:tab pos="375920" algn="l"/>
              </a:tabLst>
            </a:pPr>
            <a:r>
              <a:rPr sz="2400" u="none" spc="-5" dirty="0">
                <a:solidFill>
                  <a:srgbClr val="000000"/>
                </a:solidFill>
              </a:rPr>
              <a:t>utilization </a:t>
            </a:r>
            <a:r>
              <a:rPr sz="2400" u="none" dirty="0">
                <a:solidFill>
                  <a:srgbClr val="000000"/>
                </a:solidFill>
              </a:rPr>
              <a:t>on access </a:t>
            </a:r>
            <a:r>
              <a:rPr sz="2400" u="none" spc="-5" dirty="0">
                <a:solidFill>
                  <a:srgbClr val="000000"/>
                </a:solidFill>
              </a:rPr>
              <a:t>link </a:t>
            </a:r>
            <a:r>
              <a:rPr sz="2400" u="none" dirty="0">
                <a:solidFill>
                  <a:srgbClr val="000000"/>
                </a:solidFill>
              </a:rPr>
              <a:t>=</a:t>
            </a:r>
            <a:r>
              <a:rPr sz="2400" u="none" spc="-2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100%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29262" y="7236459"/>
            <a:ext cx="4862830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74930" indent="-337820">
              <a:lnSpc>
                <a:spcPct val="114599"/>
              </a:lnSpc>
              <a:spcBef>
                <a:spcPts val="100"/>
              </a:spcBef>
              <a:tabLst>
                <a:tab pos="413384" algn="l"/>
                <a:tab pos="2208530" algn="l"/>
              </a:tabLst>
            </a:pPr>
            <a:r>
              <a:rPr sz="2700" spc="-382" baseline="9259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700" spc="-382" baseline="9259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total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delay	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5" dirty="0">
                <a:latin typeface="Comic Sans MS"/>
                <a:cs typeface="Comic Sans MS"/>
              </a:rPr>
              <a:t>Internet delay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+  access delay + </a:t>
            </a:r>
            <a:r>
              <a:rPr sz="2400" spc="-5" dirty="0">
                <a:latin typeface="Comic Sans MS"/>
                <a:cs typeface="Comic Sans MS"/>
              </a:rPr>
              <a:t>LAN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delay</a:t>
            </a:r>
            <a:endParaRPr sz="2400">
              <a:latin typeface="Comic Sans MS"/>
              <a:cs typeface="Comic Sans MS"/>
            </a:endParaRPr>
          </a:p>
          <a:p>
            <a:pPr marL="278130">
              <a:lnSpc>
                <a:spcPct val="100000"/>
              </a:lnSpc>
              <a:spcBef>
                <a:spcPts val="1520"/>
              </a:spcBef>
              <a:tabLst>
                <a:tab pos="615950" algn="l"/>
              </a:tabLst>
            </a:pPr>
            <a:r>
              <a:rPr sz="2400" dirty="0">
                <a:latin typeface="Comic Sans MS"/>
                <a:cs typeface="Comic Sans MS"/>
              </a:rPr>
              <a:t>=	2 sec + seconds +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milliseconds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3061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11484" y="1723730"/>
            <a:ext cx="4097020" cy="1913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735" marR="5080" indent="318135" algn="r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  <a:p>
            <a:pPr marL="12700" marR="2927350" indent="157480">
              <a:lnSpc>
                <a:spcPct val="113599"/>
              </a:lnSpc>
              <a:spcBef>
                <a:spcPts val="1065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  </a:t>
            </a:r>
            <a:r>
              <a:rPr sz="2200" dirty="0">
                <a:latin typeface="Comic Sans MS"/>
                <a:cs typeface="Comic Sans MS"/>
              </a:rPr>
              <a:t>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3061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9940" y="1823720"/>
            <a:ext cx="5285740" cy="17907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 solution</a:t>
            </a:r>
            <a:endParaRPr sz="28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110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increase bandwidth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access  link </a:t>
            </a:r>
            <a:r>
              <a:rPr sz="2800" dirty="0">
                <a:latin typeface="Comic Sans MS"/>
                <a:cs typeface="Comic Sans MS"/>
              </a:rPr>
              <a:t>to, </a:t>
            </a:r>
            <a:r>
              <a:rPr sz="2800" spc="-5" dirty="0">
                <a:latin typeface="Comic Sans MS"/>
                <a:cs typeface="Comic Sans MS"/>
              </a:rPr>
              <a:t>say, </a:t>
            </a:r>
            <a:r>
              <a:rPr sz="2800" dirty="0">
                <a:latin typeface="Comic Sans MS"/>
                <a:cs typeface="Comic Sans MS"/>
              </a:rPr>
              <a:t>10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Mbps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  </a:t>
            </a:r>
            <a:r>
              <a:rPr sz="2200" dirty="0">
                <a:latin typeface="Comic Sans MS"/>
                <a:cs typeface="Comic Sans MS"/>
              </a:rPr>
              <a:t>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3061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9940" y="1823720"/>
            <a:ext cx="5285740" cy="30734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 solution</a:t>
            </a:r>
            <a:endParaRPr sz="28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increase bandwidth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access  link </a:t>
            </a:r>
            <a:r>
              <a:rPr sz="2800" dirty="0">
                <a:latin typeface="Comic Sans MS"/>
                <a:cs typeface="Comic Sans MS"/>
              </a:rPr>
              <a:t>to, </a:t>
            </a:r>
            <a:r>
              <a:rPr sz="2800" spc="-5" dirty="0">
                <a:latin typeface="Comic Sans MS"/>
                <a:cs typeface="Comic Sans MS"/>
              </a:rPr>
              <a:t>say, </a:t>
            </a:r>
            <a:r>
              <a:rPr sz="2800" dirty="0">
                <a:latin typeface="Comic Sans MS"/>
                <a:cs typeface="Comic Sans MS"/>
              </a:rPr>
              <a:t>10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Mbps</a:t>
            </a:r>
            <a:endParaRPr sz="2800">
              <a:latin typeface="Comic Sans MS"/>
              <a:cs typeface="Comic Sans MS"/>
            </a:endParaRPr>
          </a:p>
          <a:p>
            <a:pPr marL="603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28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LAN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  </a:t>
            </a:r>
            <a:r>
              <a:rPr sz="2200" dirty="0">
                <a:latin typeface="Comic Sans MS"/>
                <a:cs typeface="Comic Sans MS"/>
              </a:rPr>
              <a:t>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3061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9940" y="1823720"/>
            <a:ext cx="5497830" cy="37084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 solution</a:t>
            </a:r>
            <a:endParaRPr sz="2800">
              <a:latin typeface="Comic Sans MS"/>
              <a:cs typeface="Comic Sans MS"/>
            </a:endParaRPr>
          </a:p>
          <a:p>
            <a:pPr marL="377825" marR="242570" indent="-34036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increase bandwidth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access  link </a:t>
            </a:r>
            <a:r>
              <a:rPr sz="2800" dirty="0">
                <a:latin typeface="Comic Sans MS"/>
                <a:cs typeface="Comic Sans MS"/>
              </a:rPr>
              <a:t>to, </a:t>
            </a:r>
            <a:r>
              <a:rPr sz="2800" spc="-5" dirty="0">
                <a:latin typeface="Comic Sans MS"/>
                <a:cs typeface="Comic Sans MS"/>
              </a:rPr>
              <a:t>say, </a:t>
            </a:r>
            <a:r>
              <a:rPr sz="2800" dirty="0">
                <a:latin typeface="Comic Sans MS"/>
                <a:cs typeface="Comic Sans MS"/>
              </a:rPr>
              <a:t>10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Mbps</a:t>
            </a:r>
            <a:endParaRPr sz="2800">
              <a:latin typeface="Comic Sans MS"/>
              <a:cs typeface="Comic Sans MS"/>
            </a:endParaRPr>
          </a:p>
          <a:p>
            <a:pPr marL="603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28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LAN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access link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  </a:t>
            </a:r>
            <a:r>
              <a:rPr sz="2200" dirty="0">
                <a:latin typeface="Comic Sans MS"/>
                <a:cs typeface="Comic Sans MS"/>
              </a:rPr>
              <a:t>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3061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1840" y="1823720"/>
            <a:ext cx="5652135" cy="48387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 solution</a:t>
            </a:r>
            <a:endParaRPr sz="2800">
              <a:latin typeface="Comic Sans MS"/>
              <a:cs typeface="Comic Sans MS"/>
            </a:endParaRPr>
          </a:p>
          <a:p>
            <a:pPr marL="416559" marR="358140" indent="-34036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16559" algn="l"/>
              </a:tabLst>
            </a:pPr>
            <a:r>
              <a:rPr sz="2800" spc="-5" dirty="0">
                <a:latin typeface="Comic Sans MS"/>
                <a:cs typeface="Comic Sans MS"/>
              </a:rPr>
              <a:t>increase bandwidth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access  link </a:t>
            </a:r>
            <a:r>
              <a:rPr sz="2800" dirty="0">
                <a:latin typeface="Comic Sans MS"/>
                <a:cs typeface="Comic Sans MS"/>
              </a:rPr>
              <a:t>to, </a:t>
            </a:r>
            <a:r>
              <a:rPr sz="2800" spc="-5" dirty="0">
                <a:latin typeface="Comic Sans MS"/>
                <a:cs typeface="Comic Sans MS"/>
              </a:rPr>
              <a:t>say, </a:t>
            </a:r>
            <a:r>
              <a:rPr sz="2800" dirty="0">
                <a:latin typeface="Comic Sans MS"/>
                <a:cs typeface="Comic Sans MS"/>
              </a:rPr>
              <a:t>10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Mbps</a:t>
            </a:r>
            <a:endParaRPr sz="2800">
              <a:latin typeface="Comic Sans MS"/>
              <a:cs typeface="Comic Sans MS"/>
            </a:endParaRPr>
          </a:p>
          <a:p>
            <a:pPr marL="984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2800">
              <a:latin typeface="Comic Sans MS"/>
              <a:cs typeface="Comic Sans MS"/>
            </a:endParaRPr>
          </a:p>
          <a:p>
            <a:pPr marL="416559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16559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LAN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416559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16559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access link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416559" marR="5588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16559" algn="l"/>
                <a:tab pos="2585720" algn="l"/>
              </a:tabLst>
            </a:pPr>
            <a:r>
              <a:rPr sz="2800" dirty="0">
                <a:latin typeface="Comic Sans MS"/>
                <a:cs typeface="Comic Sans MS"/>
              </a:rPr>
              <a:t>Total delay	= </a:t>
            </a:r>
            <a:r>
              <a:rPr sz="2800" spc="-5" dirty="0">
                <a:latin typeface="Comic Sans MS"/>
                <a:cs typeface="Comic Sans MS"/>
              </a:rPr>
              <a:t>Internet </a:t>
            </a:r>
            <a:r>
              <a:rPr sz="2800" dirty="0">
                <a:latin typeface="Comic Sans MS"/>
                <a:cs typeface="Comic Sans MS"/>
              </a:rPr>
              <a:t>delay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+  access delay + </a:t>
            </a:r>
            <a:r>
              <a:rPr sz="2800" spc="-5" dirty="0">
                <a:latin typeface="Comic Sans MS"/>
                <a:cs typeface="Comic Sans MS"/>
              </a:rPr>
              <a:t>LAN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delay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706" y="6845300"/>
            <a:ext cx="4060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2800" dirty="0">
                <a:latin typeface="Comic Sans MS"/>
                <a:cs typeface="Comic Sans MS"/>
              </a:rPr>
              <a:t>=	2 sec + msecs +</a:t>
            </a:r>
            <a:r>
              <a:rPr sz="2800" spc="-1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msecs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  </a:t>
            </a:r>
            <a:r>
              <a:rPr sz="2200" dirty="0">
                <a:latin typeface="Comic Sans MS"/>
                <a:cs typeface="Comic Sans MS"/>
              </a:rPr>
              <a:t>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3061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823720"/>
            <a:ext cx="5626735" cy="43434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 solution</a:t>
            </a:r>
            <a:endParaRPr sz="2800">
              <a:latin typeface="Comic Sans MS"/>
              <a:cs typeface="Comic Sans MS"/>
            </a:endParaRPr>
          </a:p>
          <a:p>
            <a:pPr marL="403225" marR="345440" indent="-34036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03860" algn="l"/>
              </a:tabLst>
            </a:pPr>
            <a:r>
              <a:rPr sz="2800" spc="-5" dirty="0">
                <a:latin typeface="Comic Sans MS"/>
                <a:cs typeface="Comic Sans MS"/>
              </a:rPr>
              <a:t>increase bandwidth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access  link </a:t>
            </a:r>
            <a:r>
              <a:rPr sz="2800" dirty="0">
                <a:latin typeface="Comic Sans MS"/>
                <a:cs typeface="Comic Sans MS"/>
              </a:rPr>
              <a:t>to, </a:t>
            </a:r>
            <a:r>
              <a:rPr sz="2800" spc="-5" dirty="0">
                <a:latin typeface="Comic Sans MS"/>
                <a:cs typeface="Comic Sans MS"/>
              </a:rPr>
              <a:t>say, </a:t>
            </a:r>
            <a:r>
              <a:rPr sz="2800" dirty="0">
                <a:latin typeface="Comic Sans MS"/>
                <a:cs typeface="Comic Sans MS"/>
              </a:rPr>
              <a:t>10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Mbps</a:t>
            </a:r>
            <a:endParaRPr sz="2800">
              <a:latin typeface="Comic Sans MS"/>
              <a:cs typeface="Comic Sans MS"/>
            </a:endParaRPr>
          </a:p>
          <a:p>
            <a:pPr marL="8572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2800">
              <a:latin typeface="Comic Sans MS"/>
              <a:cs typeface="Comic Sans MS"/>
            </a:endParaRPr>
          </a:p>
          <a:p>
            <a:pPr marL="403860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03860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LAN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403860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03860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access link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403860" indent="-3403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03860" algn="l"/>
                <a:tab pos="2573020" algn="l"/>
              </a:tabLst>
            </a:pPr>
            <a:r>
              <a:rPr sz="2800" dirty="0">
                <a:latin typeface="Comic Sans MS"/>
                <a:cs typeface="Comic Sans MS"/>
              </a:rPr>
              <a:t>Total delay	= </a:t>
            </a:r>
            <a:r>
              <a:rPr sz="2800" spc="-5" dirty="0">
                <a:latin typeface="Comic Sans MS"/>
                <a:cs typeface="Comic Sans MS"/>
              </a:rPr>
              <a:t>Internet </a:t>
            </a:r>
            <a:r>
              <a:rPr sz="2800" dirty="0">
                <a:latin typeface="Comic Sans MS"/>
                <a:cs typeface="Comic Sans MS"/>
              </a:rPr>
              <a:t>delay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+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700" y="6210300"/>
            <a:ext cx="41865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access delay + </a:t>
            </a:r>
            <a:r>
              <a:rPr sz="2800" spc="-5" dirty="0">
                <a:latin typeface="Comic Sans MS"/>
                <a:cs typeface="Comic Sans MS"/>
              </a:rPr>
              <a:t>LAN</a:t>
            </a:r>
            <a:r>
              <a:rPr sz="2800" spc="-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delay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" y="6637019"/>
            <a:ext cx="4347210" cy="1295400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739"/>
              </a:spcBef>
              <a:tabLst>
                <a:tab pos="667385" algn="l"/>
              </a:tabLst>
            </a:pPr>
            <a:r>
              <a:rPr sz="2800" dirty="0">
                <a:latin typeface="Comic Sans MS"/>
                <a:cs typeface="Comic Sans MS"/>
              </a:rPr>
              <a:t>=	2 sec + msecs +</a:t>
            </a:r>
            <a:r>
              <a:rPr sz="2800" spc="-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msecs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z="3150" spc="-442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1904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often a </a:t>
            </a:r>
            <a:r>
              <a:rPr sz="2800" spc="-5" dirty="0">
                <a:latin typeface="Comic Sans MS"/>
                <a:cs typeface="Comic Sans MS"/>
              </a:rPr>
              <a:t>costly</a:t>
            </a:r>
            <a:r>
              <a:rPr sz="2800" spc="-1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upgrade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55840" y="6531750"/>
            <a:ext cx="2214880" cy="18415"/>
          </a:xfrm>
          <a:custGeom>
            <a:avLst/>
            <a:gdLst/>
            <a:ahLst/>
            <a:cxnLst/>
            <a:rect l="l" t="t" r="r" b="b"/>
            <a:pathLst>
              <a:path w="2214879" h="18415">
                <a:moveTo>
                  <a:pt x="0" y="18062"/>
                </a:moveTo>
                <a:lnTo>
                  <a:pt x="2214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6139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  </a:t>
            </a:r>
            <a:r>
              <a:rPr sz="2200" dirty="0">
                <a:latin typeface="Comic Sans MS"/>
                <a:cs typeface="Comic Sans MS"/>
              </a:rPr>
              <a:t>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249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333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HTTP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request	message: general</a:t>
            </a:r>
            <a:r>
              <a:rPr sz="4400" u="heavy" spc="-3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format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9579750" y="3235396"/>
            <a:ext cx="824230" cy="2332355"/>
          </a:xfrm>
          <a:custGeom>
            <a:avLst/>
            <a:gdLst/>
            <a:ahLst/>
            <a:cxnLst/>
            <a:rect l="l" t="t" r="r" b="b"/>
            <a:pathLst>
              <a:path w="824229" h="2332354">
                <a:moveTo>
                  <a:pt x="0" y="2332283"/>
                </a:moveTo>
                <a:lnTo>
                  <a:pt x="824089" y="2332283"/>
                </a:lnTo>
                <a:lnTo>
                  <a:pt x="824089" y="0"/>
                </a:lnTo>
                <a:lnTo>
                  <a:pt x="0" y="0"/>
                </a:lnTo>
                <a:lnTo>
                  <a:pt x="0" y="2332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9270" y="3235396"/>
            <a:ext cx="887730" cy="2332355"/>
          </a:xfrm>
          <a:custGeom>
            <a:avLst/>
            <a:gdLst/>
            <a:ahLst/>
            <a:cxnLst/>
            <a:rect l="l" t="t" r="r" b="b"/>
            <a:pathLst>
              <a:path w="887729" h="2332354">
                <a:moveTo>
                  <a:pt x="0" y="2332283"/>
                </a:moveTo>
                <a:lnTo>
                  <a:pt x="887307" y="2332283"/>
                </a:lnTo>
                <a:lnTo>
                  <a:pt x="887307" y="0"/>
                </a:lnTo>
                <a:lnTo>
                  <a:pt x="0" y="0"/>
                </a:lnTo>
                <a:lnTo>
                  <a:pt x="0" y="2332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90382" y="6073421"/>
            <a:ext cx="1014094" cy="1729739"/>
          </a:xfrm>
          <a:custGeom>
            <a:avLst/>
            <a:gdLst/>
            <a:ahLst/>
            <a:cxnLst/>
            <a:rect l="l" t="t" r="r" b="b"/>
            <a:pathLst>
              <a:path w="1014095" h="1729740">
                <a:moveTo>
                  <a:pt x="0" y="0"/>
                </a:moveTo>
                <a:lnTo>
                  <a:pt x="1013741" y="0"/>
                </a:lnTo>
                <a:lnTo>
                  <a:pt x="1013741" y="1729458"/>
                </a:lnTo>
                <a:lnTo>
                  <a:pt x="0" y="1729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5964" y="2590800"/>
            <a:ext cx="9564805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8707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11484" y="1723730"/>
            <a:ext cx="4097020" cy="1913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735" marR="5080" indent="318135" algn="r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  <a:p>
            <a:pPr marL="12700" marR="2927350" indent="157480">
              <a:lnSpc>
                <a:spcPct val="113599"/>
              </a:lnSpc>
              <a:spcBef>
                <a:spcPts val="1065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55840" y="6549812"/>
            <a:ext cx="3136265" cy="2540"/>
          </a:xfrm>
          <a:custGeom>
            <a:avLst/>
            <a:gdLst/>
            <a:ahLst/>
            <a:cxnLst/>
            <a:rect l="l" t="t" r="r" b="b"/>
            <a:pathLst>
              <a:path w="3136265" h="2540">
                <a:moveTo>
                  <a:pt x="0" y="0"/>
                </a:moveTo>
                <a:lnTo>
                  <a:pt x="31360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78347" y="6549812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162257" y="6680106"/>
            <a:ext cx="459740" cy="956310"/>
          </a:xfrm>
          <a:custGeom>
            <a:avLst/>
            <a:gdLst/>
            <a:ahLst/>
            <a:cxnLst/>
            <a:rect l="l" t="t" r="r" b="b"/>
            <a:pathLst>
              <a:path w="459740" h="956309">
                <a:moveTo>
                  <a:pt x="240264" y="0"/>
                </a:moveTo>
                <a:lnTo>
                  <a:pt x="175855" y="19723"/>
                </a:lnTo>
                <a:lnTo>
                  <a:pt x="142490" y="46315"/>
                </a:lnTo>
                <a:lnTo>
                  <a:pt x="109502" y="83067"/>
                </a:lnTo>
                <a:lnTo>
                  <a:pt x="78771" y="128097"/>
                </a:lnTo>
                <a:lnTo>
                  <a:pt x="52180" y="179524"/>
                </a:lnTo>
                <a:lnTo>
                  <a:pt x="31609" y="235466"/>
                </a:lnTo>
                <a:lnTo>
                  <a:pt x="21463" y="277723"/>
                </a:lnTo>
                <a:lnTo>
                  <a:pt x="13491" y="326502"/>
                </a:lnTo>
                <a:lnTo>
                  <a:pt x="7526" y="379965"/>
                </a:lnTo>
                <a:lnTo>
                  <a:pt x="3400" y="436270"/>
                </a:lnTo>
                <a:lnTo>
                  <a:pt x="947" y="493578"/>
                </a:lnTo>
                <a:lnTo>
                  <a:pt x="0" y="550051"/>
                </a:lnTo>
                <a:lnTo>
                  <a:pt x="390" y="603847"/>
                </a:lnTo>
                <a:lnTo>
                  <a:pt x="1951" y="653128"/>
                </a:lnTo>
                <a:lnTo>
                  <a:pt x="4515" y="696053"/>
                </a:lnTo>
                <a:lnTo>
                  <a:pt x="8654" y="753156"/>
                </a:lnTo>
                <a:lnTo>
                  <a:pt x="13546" y="805932"/>
                </a:lnTo>
                <a:lnTo>
                  <a:pt x="21448" y="852686"/>
                </a:lnTo>
                <a:lnTo>
                  <a:pt x="34618" y="891727"/>
                </a:lnTo>
                <a:lnTo>
                  <a:pt x="85795" y="939893"/>
                </a:lnTo>
                <a:lnTo>
                  <a:pt x="153398" y="953292"/>
                </a:lnTo>
                <a:lnTo>
                  <a:pt x="197681" y="955949"/>
                </a:lnTo>
                <a:lnTo>
                  <a:pt x="245308" y="954425"/>
                </a:lnTo>
                <a:lnTo>
                  <a:pt x="293548" y="947605"/>
                </a:lnTo>
                <a:lnTo>
                  <a:pt x="339670" y="934374"/>
                </a:lnTo>
                <a:lnTo>
                  <a:pt x="380942" y="913617"/>
                </a:lnTo>
                <a:lnTo>
                  <a:pt x="414632" y="884220"/>
                </a:lnTo>
                <a:lnTo>
                  <a:pt x="438009" y="845066"/>
                </a:lnTo>
                <a:lnTo>
                  <a:pt x="454123" y="771448"/>
                </a:lnTo>
                <a:lnTo>
                  <a:pt x="457974" y="724176"/>
                </a:lnTo>
                <a:lnTo>
                  <a:pt x="459376" y="671645"/>
                </a:lnTo>
                <a:lnTo>
                  <a:pt x="458596" y="615146"/>
                </a:lnTo>
                <a:lnTo>
                  <a:pt x="455900" y="555966"/>
                </a:lnTo>
                <a:lnTo>
                  <a:pt x="451556" y="495393"/>
                </a:lnTo>
                <a:lnTo>
                  <a:pt x="445829" y="434717"/>
                </a:lnTo>
                <a:lnTo>
                  <a:pt x="438986" y="375226"/>
                </a:lnTo>
                <a:lnTo>
                  <a:pt x="431295" y="318208"/>
                </a:lnTo>
                <a:lnTo>
                  <a:pt x="423021" y="264952"/>
                </a:lnTo>
                <a:lnTo>
                  <a:pt x="414431" y="216747"/>
                </a:lnTo>
                <a:lnTo>
                  <a:pt x="405791" y="174880"/>
                </a:lnTo>
                <a:lnTo>
                  <a:pt x="374226" y="80903"/>
                </a:lnTo>
                <a:lnTo>
                  <a:pt x="344687" y="39793"/>
                </a:lnTo>
                <a:lnTo>
                  <a:pt x="311008" y="14487"/>
                </a:lnTo>
                <a:lnTo>
                  <a:pt x="24026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250310" y="73782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383006" y="67896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6" y="0"/>
                </a:lnTo>
                <a:lnTo>
                  <a:pt x="120476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09250" y="6797172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59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412348" y="73751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330627" y="71392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6647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982200" y="7642859"/>
            <a:ext cx="173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stitutio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al  cache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8707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857" y="1727744"/>
            <a:ext cx="3526154" cy="12014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95"/>
              </a:spcBef>
              <a:tabLst>
                <a:tab pos="180022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	solution: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3150" spc="-442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1904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install</a:t>
            </a:r>
            <a:r>
              <a:rPr sz="2800" spc="-1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cache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49812"/>
            <a:ext cx="3136265" cy="2540"/>
          </a:xfrm>
          <a:custGeom>
            <a:avLst/>
            <a:gdLst/>
            <a:ahLst/>
            <a:cxnLst/>
            <a:rect l="l" t="t" r="r" b="b"/>
            <a:pathLst>
              <a:path w="3136265" h="2540">
                <a:moveTo>
                  <a:pt x="0" y="0"/>
                </a:moveTo>
                <a:lnTo>
                  <a:pt x="31360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78347" y="6549812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62257" y="6680106"/>
            <a:ext cx="459740" cy="956310"/>
          </a:xfrm>
          <a:custGeom>
            <a:avLst/>
            <a:gdLst/>
            <a:ahLst/>
            <a:cxnLst/>
            <a:rect l="l" t="t" r="r" b="b"/>
            <a:pathLst>
              <a:path w="459740" h="956309">
                <a:moveTo>
                  <a:pt x="240264" y="0"/>
                </a:moveTo>
                <a:lnTo>
                  <a:pt x="175855" y="19723"/>
                </a:lnTo>
                <a:lnTo>
                  <a:pt x="142490" y="46315"/>
                </a:lnTo>
                <a:lnTo>
                  <a:pt x="109502" y="83067"/>
                </a:lnTo>
                <a:lnTo>
                  <a:pt x="78771" y="128097"/>
                </a:lnTo>
                <a:lnTo>
                  <a:pt x="52180" y="179524"/>
                </a:lnTo>
                <a:lnTo>
                  <a:pt x="31609" y="235466"/>
                </a:lnTo>
                <a:lnTo>
                  <a:pt x="21463" y="277723"/>
                </a:lnTo>
                <a:lnTo>
                  <a:pt x="13491" y="326502"/>
                </a:lnTo>
                <a:lnTo>
                  <a:pt x="7526" y="379965"/>
                </a:lnTo>
                <a:lnTo>
                  <a:pt x="3400" y="436270"/>
                </a:lnTo>
                <a:lnTo>
                  <a:pt x="947" y="493578"/>
                </a:lnTo>
                <a:lnTo>
                  <a:pt x="0" y="550051"/>
                </a:lnTo>
                <a:lnTo>
                  <a:pt x="390" y="603847"/>
                </a:lnTo>
                <a:lnTo>
                  <a:pt x="1951" y="653128"/>
                </a:lnTo>
                <a:lnTo>
                  <a:pt x="4515" y="696053"/>
                </a:lnTo>
                <a:lnTo>
                  <a:pt x="8654" y="753156"/>
                </a:lnTo>
                <a:lnTo>
                  <a:pt x="13546" y="805932"/>
                </a:lnTo>
                <a:lnTo>
                  <a:pt x="21448" y="852686"/>
                </a:lnTo>
                <a:lnTo>
                  <a:pt x="34618" y="891727"/>
                </a:lnTo>
                <a:lnTo>
                  <a:pt x="85795" y="939893"/>
                </a:lnTo>
                <a:lnTo>
                  <a:pt x="153398" y="953292"/>
                </a:lnTo>
                <a:lnTo>
                  <a:pt x="197681" y="955949"/>
                </a:lnTo>
                <a:lnTo>
                  <a:pt x="245308" y="954425"/>
                </a:lnTo>
                <a:lnTo>
                  <a:pt x="293548" y="947605"/>
                </a:lnTo>
                <a:lnTo>
                  <a:pt x="339670" y="934374"/>
                </a:lnTo>
                <a:lnTo>
                  <a:pt x="380942" y="913617"/>
                </a:lnTo>
                <a:lnTo>
                  <a:pt x="414632" y="884220"/>
                </a:lnTo>
                <a:lnTo>
                  <a:pt x="438009" y="845066"/>
                </a:lnTo>
                <a:lnTo>
                  <a:pt x="454123" y="771448"/>
                </a:lnTo>
                <a:lnTo>
                  <a:pt x="457974" y="724176"/>
                </a:lnTo>
                <a:lnTo>
                  <a:pt x="459376" y="671645"/>
                </a:lnTo>
                <a:lnTo>
                  <a:pt x="458596" y="615146"/>
                </a:lnTo>
                <a:lnTo>
                  <a:pt x="455900" y="555966"/>
                </a:lnTo>
                <a:lnTo>
                  <a:pt x="451556" y="495393"/>
                </a:lnTo>
                <a:lnTo>
                  <a:pt x="445829" y="434717"/>
                </a:lnTo>
                <a:lnTo>
                  <a:pt x="438986" y="375226"/>
                </a:lnTo>
                <a:lnTo>
                  <a:pt x="431295" y="318208"/>
                </a:lnTo>
                <a:lnTo>
                  <a:pt x="423021" y="264952"/>
                </a:lnTo>
                <a:lnTo>
                  <a:pt x="414431" y="216747"/>
                </a:lnTo>
                <a:lnTo>
                  <a:pt x="405791" y="174880"/>
                </a:lnTo>
                <a:lnTo>
                  <a:pt x="374226" y="80903"/>
                </a:lnTo>
                <a:lnTo>
                  <a:pt x="344687" y="39793"/>
                </a:lnTo>
                <a:lnTo>
                  <a:pt x="311008" y="14487"/>
                </a:lnTo>
                <a:lnTo>
                  <a:pt x="24026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50310" y="73782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83006" y="67896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6" y="0"/>
                </a:lnTo>
                <a:lnTo>
                  <a:pt x="120476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509250" y="6797172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59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412348" y="73751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30627" y="71392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6647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982200" y="7642859"/>
            <a:ext cx="173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stitutio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al  cache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8707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857" y="1727744"/>
            <a:ext cx="4118610" cy="2357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95"/>
              </a:spcBef>
              <a:tabLst>
                <a:tab pos="180022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	solution: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install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cache</a:t>
            </a:r>
            <a:endParaRPr sz="2800">
              <a:latin typeface="Comic Sans MS"/>
              <a:cs typeface="Comic Sans MS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suppose hit rate </a:t>
            </a:r>
            <a:r>
              <a:rPr sz="2800" dirty="0">
                <a:latin typeface="Comic Sans MS"/>
                <a:cs typeface="Comic Sans MS"/>
              </a:rPr>
              <a:t>is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0.4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49812"/>
            <a:ext cx="3136265" cy="2540"/>
          </a:xfrm>
          <a:custGeom>
            <a:avLst/>
            <a:gdLst/>
            <a:ahLst/>
            <a:cxnLst/>
            <a:rect l="l" t="t" r="r" b="b"/>
            <a:pathLst>
              <a:path w="3136265" h="2540">
                <a:moveTo>
                  <a:pt x="0" y="0"/>
                </a:moveTo>
                <a:lnTo>
                  <a:pt x="31360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78347" y="6549812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62257" y="6680106"/>
            <a:ext cx="459740" cy="956310"/>
          </a:xfrm>
          <a:custGeom>
            <a:avLst/>
            <a:gdLst/>
            <a:ahLst/>
            <a:cxnLst/>
            <a:rect l="l" t="t" r="r" b="b"/>
            <a:pathLst>
              <a:path w="459740" h="956309">
                <a:moveTo>
                  <a:pt x="240264" y="0"/>
                </a:moveTo>
                <a:lnTo>
                  <a:pt x="175855" y="19723"/>
                </a:lnTo>
                <a:lnTo>
                  <a:pt x="142490" y="46315"/>
                </a:lnTo>
                <a:lnTo>
                  <a:pt x="109502" y="83067"/>
                </a:lnTo>
                <a:lnTo>
                  <a:pt x="78771" y="128097"/>
                </a:lnTo>
                <a:lnTo>
                  <a:pt x="52180" y="179524"/>
                </a:lnTo>
                <a:lnTo>
                  <a:pt x="31609" y="235466"/>
                </a:lnTo>
                <a:lnTo>
                  <a:pt x="21463" y="277723"/>
                </a:lnTo>
                <a:lnTo>
                  <a:pt x="13491" y="326502"/>
                </a:lnTo>
                <a:lnTo>
                  <a:pt x="7526" y="379965"/>
                </a:lnTo>
                <a:lnTo>
                  <a:pt x="3400" y="436270"/>
                </a:lnTo>
                <a:lnTo>
                  <a:pt x="947" y="493578"/>
                </a:lnTo>
                <a:lnTo>
                  <a:pt x="0" y="550051"/>
                </a:lnTo>
                <a:lnTo>
                  <a:pt x="390" y="603847"/>
                </a:lnTo>
                <a:lnTo>
                  <a:pt x="1951" y="653128"/>
                </a:lnTo>
                <a:lnTo>
                  <a:pt x="4515" y="696053"/>
                </a:lnTo>
                <a:lnTo>
                  <a:pt x="8654" y="753156"/>
                </a:lnTo>
                <a:lnTo>
                  <a:pt x="13546" y="805932"/>
                </a:lnTo>
                <a:lnTo>
                  <a:pt x="21448" y="852686"/>
                </a:lnTo>
                <a:lnTo>
                  <a:pt x="34618" y="891727"/>
                </a:lnTo>
                <a:lnTo>
                  <a:pt x="85795" y="939893"/>
                </a:lnTo>
                <a:lnTo>
                  <a:pt x="153398" y="953292"/>
                </a:lnTo>
                <a:lnTo>
                  <a:pt x="197681" y="955949"/>
                </a:lnTo>
                <a:lnTo>
                  <a:pt x="245308" y="954425"/>
                </a:lnTo>
                <a:lnTo>
                  <a:pt x="293548" y="947605"/>
                </a:lnTo>
                <a:lnTo>
                  <a:pt x="339670" y="934374"/>
                </a:lnTo>
                <a:lnTo>
                  <a:pt x="380942" y="913617"/>
                </a:lnTo>
                <a:lnTo>
                  <a:pt x="414632" y="884220"/>
                </a:lnTo>
                <a:lnTo>
                  <a:pt x="438009" y="845066"/>
                </a:lnTo>
                <a:lnTo>
                  <a:pt x="454123" y="771448"/>
                </a:lnTo>
                <a:lnTo>
                  <a:pt x="457974" y="724176"/>
                </a:lnTo>
                <a:lnTo>
                  <a:pt x="459376" y="671645"/>
                </a:lnTo>
                <a:lnTo>
                  <a:pt x="458596" y="615146"/>
                </a:lnTo>
                <a:lnTo>
                  <a:pt x="455900" y="555966"/>
                </a:lnTo>
                <a:lnTo>
                  <a:pt x="451556" y="495393"/>
                </a:lnTo>
                <a:lnTo>
                  <a:pt x="445829" y="434717"/>
                </a:lnTo>
                <a:lnTo>
                  <a:pt x="438986" y="375226"/>
                </a:lnTo>
                <a:lnTo>
                  <a:pt x="431295" y="318208"/>
                </a:lnTo>
                <a:lnTo>
                  <a:pt x="423021" y="264952"/>
                </a:lnTo>
                <a:lnTo>
                  <a:pt x="414431" y="216747"/>
                </a:lnTo>
                <a:lnTo>
                  <a:pt x="405791" y="174880"/>
                </a:lnTo>
                <a:lnTo>
                  <a:pt x="374226" y="80903"/>
                </a:lnTo>
                <a:lnTo>
                  <a:pt x="344687" y="39793"/>
                </a:lnTo>
                <a:lnTo>
                  <a:pt x="311008" y="14487"/>
                </a:lnTo>
                <a:lnTo>
                  <a:pt x="24026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50310" y="73782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83006" y="67896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6" y="0"/>
                </a:lnTo>
                <a:lnTo>
                  <a:pt x="120476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509250" y="6797172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59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412348" y="73751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30627" y="71392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6647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982200" y="7642859"/>
            <a:ext cx="173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stitutio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al  cache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8707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857" y="1727744"/>
            <a:ext cx="5454650" cy="39217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95"/>
              </a:spcBef>
              <a:tabLst>
                <a:tab pos="180022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	solution: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install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cache</a:t>
            </a:r>
            <a:endParaRPr sz="2800">
              <a:latin typeface="Comic Sans MS"/>
              <a:cs typeface="Comic Sans MS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suppose hit rate </a:t>
            </a:r>
            <a:r>
              <a:rPr sz="2800" dirty="0">
                <a:latin typeface="Comic Sans MS"/>
                <a:cs typeface="Comic Sans MS"/>
              </a:rPr>
              <a:t>is</a:t>
            </a:r>
            <a:r>
              <a:rPr sz="2800" spc="-5" dirty="0">
                <a:latin typeface="Comic Sans MS"/>
                <a:cs typeface="Comic Sans MS"/>
              </a:rPr>
              <a:t> 0.4</a:t>
            </a:r>
            <a:endParaRPr sz="2800">
              <a:latin typeface="Comic Sans MS"/>
              <a:cs typeface="Comic Sans MS"/>
            </a:endParaRPr>
          </a:p>
          <a:p>
            <a:pPr marL="784860" marR="360045" lvl="1" indent="-290195">
              <a:lnSpc>
                <a:spcPts val="2700"/>
              </a:lnSpc>
              <a:spcBef>
                <a:spcPts val="7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785495" algn="l"/>
              </a:tabLst>
            </a:pPr>
            <a:r>
              <a:rPr sz="2400" dirty="0">
                <a:latin typeface="Comic Sans MS"/>
                <a:cs typeface="Comic Sans MS"/>
              </a:rPr>
              <a:t>40% </a:t>
            </a:r>
            <a:r>
              <a:rPr sz="2400" spc="-5" dirty="0">
                <a:latin typeface="Comic Sans MS"/>
                <a:cs typeface="Comic Sans MS"/>
              </a:rPr>
              <a:t>requests will </a:t>
            </a:r>
            <a:r>
              <a:rPr sz="2400" dirty="0">
                <a:latin typeface="Comic Sans MS"/>
                <a:cs typeface="Comic Sans MS"/>
              </a:rPr>
              <a:t>be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satisfied  almost</a:t>
            </a:r>
            <a:r>
              <a:rPr sz="2400" spc="-5" dirty="0">
                <a:latin typeface="Comic Sans MS"/>
                <a:cs typeface="Comic Sans MS"/>
              </a:rPr>
              <a:t> immediately</a:t>
            </a:r>
            <a:endParaRPr sz="2400">
              <a:latin typeface="Comic Sans MS"/>
              <a:cs typeface="Comic Sans MS"/>
            </a:endParaRPr>
          </a:p>
          <a:p>
            <a:pPr marL="784860" marR="30480" lvl="1" indent="-290195">
              <a:lnSpc>
                <a:spcPts val="26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785495" algn="l"/>
              </a:tabLst>
            </a:pPr>
            <a:r>
              <a:rPr sz="2400" dirty="0">
                <a:latin typeface="Comic Sans MS"/>
                <a:cs typeface="Comic Sans MS"/>
              </a:rPr>
              <a:t>60% </a:t>
            </a:r>
            <a:r>
              <a:rPr sz="2400" spc="-5" dirty="0">
                <a:latin typeface="Comic Sans MS"/>
                <a:cs typeface="Comic Sans MS"/>
              </a:rPr>
              <a:t>requests </a:t>
            </a:r>
            <a:r>
              <a:rPr sz="2400" dirty="0">
                <a:latin typeface="Comic Sans MS"/>
                <a:cs typeface="Comic Sans MS"/>
              </a:rPr>
              <a:t>satisfied by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origin 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49812"/>
            <a:ext cx="3136265" cy="2540"/>
          </a:xfrm>
          <a:custGeom>
            <a:avLst/>
            <a:gdLst/>
            <a:ahLst/>
            <a:cxnLst/>
            <a:rect l="l" t="t" r="r" b="b"/>
            <a:pathLst>
              <a:path w="3136265" h="2540">
                <a:moveTo>
                  <a:pt x="0" y="0"/>
                </a:moveTo>
                <a:lnTo>
                  <a:pt x="31360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78347" y="6549812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62257" y="6680106"/>
            <a:ext cx="459740" cy="956310"/>
          </a:xfrm>
          <a:custGeom>
            <a:avLst/>
            <a:gdLst/>
            <a:ahLst/>
            <a:cxnLst/>
            <a:rect l="l" t="t" r="r" b="b"/>
            <a:pathLst>
              <a:path w="459740" h="956309">
                <a:moveTo>
                  <a:pt x="240264" y="0"/>
                </a:moveTo>
                <a:lnTo>
                  <a:pt x="175855" y="19723"/>
                </a:lnTo>
                <a:lnTo>
                  <a:pt x="142490" y="46315"/>
                </a:lnTo>
                <a:lnTo>
                  <a:pt x="109502" y="83067"/>
                </a:lnTo>
                <a:lnTo>
                  <a:pt x="78771" y="128097"/>
                </a:lnTo>
                <a:lnTo>
                  <a:pt x="52180" y="179524"/>
                </a:lnTo>
                <a:lnTo>
                  <a:pt x="31609" y="235466"/>
                </a:lnTo>
                <a:lnTo>
                  <a:pt x="21463" y="277723"/>
                </a:lnTo>
                <a:lnTo>
                  <a:pt x="13491" y="326502"/>
                </a:lnTo>
                <a:lnTo>
                  <a:pt x="7526" y="379965"/>
                </a:lnTo>
                <a:lnTo>
                  <a:pt x="3400" y="436270"/>
                </a:lnTo>
                <a:lnTo>
                  <a:pt x="947" y="493578"/>
                </a:lnTo>
                <a:lnTo>
                  <a:pt x="0" y="550051"/>
                </a:lnTo>
                <a:lnTo>
                  <a:pt x="390" y="603847"/>
                </a:lnTo>
                <a:lnTo>
                  <a:pt x="1951" y="653128"/>
                </a:lnTo>
                <a:lnTo>
                  <a:pt x="4515" y="696053"/>
                </a:lnTo>
                <a:lnTo>
                  <a:pt x="8654" y="753156"/>
                </a:lnTo>
                <a:lnTo>
                  <a:pt x="13546" y="805932"/>
                </a:lnTo>
                <a:lnTo>
                  <a:pt x="21448" y="852686"/>
                </a:lnTo>
                <a:lnTo>
                  <a:pt x="34618" y="891727"/>
                </a:lnTo>
                <a:lnTo>
                  <a:pt x="85795" y="939893"/>
                </a:lnTo>
                <a:lnTo>
                  <a:pt x="153398" y="953292"/>
                </a:lnTo>
                <a:lnTo>
                  <a:pt x="197681" y="955949"/>
                </a:lnTo>
                <a:lnTo>
                  <a:pt x="245308" y="954425"/>
                </a:lnTo>
                <a:lnTo>
                  <a:pt x="293548" y="947605"/>
                </a:lnTo>
                <a:lnTo>
                  <a:pt x="339670" y="934374"/>
                </a:lnTo>
                <a:lnTo>
                  <a:pt x="380942" y="913617"/>
                </a:lnTo>
                <a:lnTo>
                  <a:pt x="414632" y="884220"/>
                </a:lnTo>
                <a:lnTo>
                  <a:pt x="438009" y="845066"/>
                </a:lnTo>
                <a:lnTo>
                  <a:pt x="454123" y="771448"/>
                </a:lnTo>
                <a:lnTo>
                  <a:pt x="457974" y="724176"/>
                </a:lnTo>
                <a:lnTo>
                  <a:pt x="459376" y="671645"/>
                </a:lnTo>
                <a:lnTo>
                  <a:pt x="458596" y="615146"/>
                </a:lnTo>
                <a:lnTo>
                  <a:pt x="455900" y="555966"/>
                </a:lnTo>
                <a:lnTo>
                  <a:pt x="451556" y="495393"/>
                </a:lnTo>
                <a:lnTo>
                  <a:pt x="445829" y="434717"/>
                </a:lnTo>
                <a:lnTo>
                  <a:pt x="438986" y="375226"/>
                </a:lnTo>
                <a:lnTo>
                  <a:pt x="431295" y="318208"/>
                </a:lnTo>
                <a:lnTo>
                  <a:pt x="423021" y="264952"/>
                </a:lnTo>
                <a:lnTo>
                  <a:pt x="414431" y="216747"/>
                </a:lnTo>
                <a:lnTo>
                  <a:pt x="405791" y="174880"/>
                </a:lnTo>
                <a:lnTo>
                  <a:pt x="374226" y="80903"/>
                </a:lnTo>
                <a:lnTo>
                  <a:pt x="344687" y="39793"/>
                </a:lnTo>
                <a:lnTo>
                  <a:pt x="311008" y="14487"/>
                </a:lnTo>
                <a:lnTo>
                  <a:pt x="24026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50310" y="73782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83006" y="67896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6" y="0"/>
                </a:lnTo>
                <a:lnTo>
                  <a:pt x="120476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509250" y="6797172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59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412348" y="73751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30627" y="71392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6647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982200" y="7642859"/>
            <a:ext cx="173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stitutio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al  cache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8707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857" y="1727744"/>
            <a:ext cx="5454650" cy="5659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95"/>
              </a:spcBef>
              <a:tabLst>
                <a:tab pos="180022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	solution: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install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cache</a:t>
            </a:r>
            <a:endParaRPr sz="2800">
              <a:latin typeface="Comic Sans MS"/>
              <a:cs typeface="Comic Sans MS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suppose hit rate </a:t>
            </a:r>
            <a:r>
              <a:rPr sz="2800" dirty="0">
                <a:latin typeface="Comic Sans MS"/>
                <a:cs typeface="Comic Sans MS"/>
              </a:rPr>
              <a:t>is</a:t>
            </a:r>
            <a:r>
              <a:rPr sz="2800" spc="-5" dirty="0">
                <a:latin typeface="Comic Sans MS"/>
                <a:cs typeface="Comic Sans MS"/>
              </a:rPr>
              <a:t> 0.4</a:t>
            </a:r>
            <a:endParaRPr sz="2800">
              <a:latin typeface="Comic Sans MS"/>
              <a:cs typeface="Comic Sans MS"/>
            </a:endParaRPr>
          </a:p>
          <a:p>
            <a:pPr marL="784860" marR="360045" lvl="1" indent="-290195">
              <a:lnSpc>
                <a:spcPts val="2700"/>
              </a:lnSpc>
              <a:spcBef>
                <a:spcPts val="7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785495" algn="l"/>
              </a:tabLst>
            </a:pPr>
            <a:r>
              <a:rPr sz="2400" dirty="0">
                <a:latin typeface="Comic Sans MS"/>
                <a:cs typeface="Comic Sans MS"/>
              </a:rPr>
              <a:t>40% </a:t>
            </a:r>
            <a:r>
              <a:rPr sz="2400" spc="-5" dirty="0">
                <a:latin typeface="Comic Sans MS"/>
                <a:cs typeface="Comic Sans MS"/>
              </a:rPr>
              <a:t>requests will </a:t>
            </a:r>
            <a:r>
              <a:rPr sz="2400" dirty="0">
                <a:latin typeface="Comic Sans MS"/>
                <a:cs typeface="Comic Sans MS"/>
              </a:rPr>
              <a:t>be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satisfied  almost</a:t>
            </a:r>
            <a:r>
              <a:rPr sz="2400" spc="-5" dirty="0">
                <a:latin typeface="Comic Sans MS"/>
                <a:cs typeface="Comic Sans MS"/>
              </a:rPr>
              <a:t> immediately</a:t>
            </a:r>
            <a:endParaRPr sz="2400">
              <a:latin typeface="Comic Sans MS"/>
              <a:cs typeface="Comic Sans MS"/>
            </a:endParaRPr>
          </a:p>
          <a:p>
            <a:pPr marL="784860" marR="30480" lvl="1" indent="-290195">
              <a:lnSpc>
                <a:spcPts val="26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785495" algn="l"/>
              </a:tabLst>
            </a:pPr>
            <a:r>
              <a:rPr sz="2400" dirty="0">
                <a:latin typeface="Comic Sans MS"/>
                <a:cs typeface="Comic Sans MS"/>
              </a:rPr>
              <a:t>60% </a:t>
            </a:r>
            <a:r>
              <a:rPr sz="2400" spc="-5" dirty="0">
                <a:latin typeface="Comic Sans MS"/>
                <a:cs typeface="Comic Sans MS"/>
              </a:rPr>
              <a:t>requests </a:t>
            </a:r>
            <a:r>
              <a:rPr sz="2400" dirty="0">
                <a:latin typeface="Comic Sans MS"/>
                <a:cs typeface="Comic Sans MS"/>
              </a:rPr>
              <a:t>satisfied by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origin 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78460" marR="368935" indent="-340995">
              <a:lnSpc>
                <a:spcPct val="93300"/>
              </a:lnSpc>
              <a:spcBef>
                <a:spcPts val="110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  <a:tab pos="2147570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access link  reduced </a:t>
            </a:r>
            <a:r>
              <a:rPr sz="2800" dirty="0">
                <a:latin typeface="Comic Sans MS"/>
                <a:cs typeface="Comic Sans MS"/>
              </a:rPr>
              <a:t>to 60%, </a:t>
            </a:r>
            <a:r>
              <a:rPr sz="2800" spc="-5" dirty="0">
                <a:latin typeface="Comic Sans MS"/>
                <a:cs typeface="Comic Sans MS"/>
              </a:rPr>
              <a:t>resulting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in  </a:t>
            </a:r>
            <a:r>
              <a:rPr sz="2800" spc="-5" dirty="0">
                <a:latin typeface="Comic Sans MS"/>
                <a:cs typeface="Comic Sans MS"/>
              </a:rPr>
              <a:t>negligible	delays (say </a:t>
            </a:r>
            <a:r>
              <a:rPr sz="2800" dirty="0">
                <a:latin typeface="Comic Sans MS"/>
                <a:cs typeface="Comic Sans MS"/>
              </a:rPr>
              <a:t>10  msec)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5840" y="6549812"/>
            <a:ext cx="3136265" cy="2540"/>
          </a:xfrm>
          <a:custGeom>
            <a:avLst/>
            <a:gdLst/>
            <a:ahLst/>
            <a:cxnLst/>
            <a:rect l="l" t="t" r="r" b="b"/>
            <a:pathLst>
              <a:path w="3136265" h="2540">
                <a:moveTo>
                  <a:pt x="0" y="0"/>
                </a:moveTo>
                <a:lnTo>
                  <a:pt x="31360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78347" y="6549812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62257" y="6680106"/>
            <a:ext cx="459740" cy="956310"/>
          </a:xfrm>
          <a:custGeom>
            <a:avLst/>
            <a:gdLst/>
            <a:ahLst/>
            <a:cxnLst/>
            <a:rect l="l" t="t" r="r" b="b"/>
            <a:pathLst>
              <a:path w="459740" h="956309">
                <a:moveTo>
                  <a:pt x="240264" y="0"/>
                </a:moveTo>
                <a:lnTo>
                  <a:pt x="175855" y="19723"/>
                </a:lnTo>
                <a:lnTo>
                  <a:pt x="142490" y="46315"/>
                </a:lnTo>
                <a:lnTo>
                  <a:pt x="109502" y="83067"/>
                </a:lnTo>
                <a:lnTo>
                  <a:pt x="78771" y="128097"/>
                </a:lnTo>
                <a:lnTo>
                  <a:pt x="52180" y="179524"/>
                </a:lnTo>
                <a:lnTo>
                  <a:pt x="31609" y="235466"/>
                </a:lnTo>
                <a:lnTo>
                  <a:pt x="21463" y="277723"/>
                </a:lnTo>
                <a:lnTo>
                  <a:pt x="13491" y="326502"/>
                </a:lnTo>
                <a:lnTo>
                  <a:pt x="7526" y="379965"/>
                </a:lnTo>
                <a:lnTo>
                  <a:pt x="3400" y="436270"/>
                </a:lnTo>
                <a:lnTo>
                  <a:pt x="947" y="493578"/>
                </a:lnTo>
                <a:lnTo>
                  <a:pt x="0" y="550051"/>
                </a:lnTo>
                <a:lnTo>
                  <a:pt x="390" y="603847"/>
                </a:lnTo>
                <a:lnTo>
                  <a:pt x="1951" y="653128"/>
                </a:lnTo>
                <a:lnTo>
                  <a:pt x="4515" y="696053"/>
                </a:lnTo>
                <a:lnTo>
                  <a:pt x="8654" y="753156"/>
                </a:lnTo>
                <a:lnTo>
                  <a:pt x="13546" y="805932"/>
                </a:lnTo>
                <a:lnTo>
                  <a:pt x="21448" y="852686"/>
                </a:lnTo>
                <a:lnTo>
                  <a:pt x="34618" y="891727"/>
                </a:lnTo>
                <a:lnTo>
                  <a:pt x="85795" y="939893"/>
                </a:lnTo>
                <a:lnTo>
                  <a:pt x="153398" y="953292"/>
                </a:lnTo>
                <a:lnTo>
                  <a:pt x="197681" y="955949"/>
                </a:lnTo>
                <a:lnTo>
                  <a:pt x="245308" y="954425"/>
                </a:lnTo>
                <a:lnTo>
                  <a:pt x="293548" y="947605"/>
                </a:lnTo>
                <a:lnTo>
                  <a:pt x="339670" y="934374"/>
                </a:lnTo>
                <a:lnTo>
                  <a:pt x="380942" y="913617"/>
                </a:lnTo>
                <a:lnTo>
                  <a:pt x="414632" y="884220"/>
                </a:lnTo>
                <a:lnTo>
                  <a:pt x="438009" y="845066"/>
                </a:lnTo>
                <a:lnTo>
                  <a:pt x="454123" y="771448"/>
                </a:lnTo>
                <a:lnTo>
                  <a:pt x="457974" y="724176"/>
                </a:lnTo>
                <a:lnTo>
                  <a:pt x="459376" y="671645"/>
                </a:lnTo>
                <a:lnTo>
                  <a:pt x="458596" y="615146"/>
                </a:lnTo>
                <a:lnTo>
                  <a:pt x="455900" y="555966"/>
                </a:lnTo>
                <a:lnTo>
                  <a:pt x="451556" y="495393"/>
                </a:lnTo>
                <a:lnTo>
                  <a:pt x="445829" y="434717"/>
                </a:lnTo>
                <a:lnTo>
                  <a:pt x="438986" y="375226"/>
                </a:lnTo>
                <a:lnTo>
                  <a:pt x="431295" y="318208"/>
                </a:lnTo>
                <a:lnTo>
                  <a:pt x="423021" y="264952"/>
                </a:lnTo>
                <a:lnTo>
                  <a:pt x="414431" y="216747"/>
                </a:lnTo>
                <a:lnTo>
                  <a:pt x="405791" y="174880"/>
                </a:lnTo>
                <a:lnTo>
                  <a:pt x="374226" y="80903"/>
                </a:lnTo>
                <a:lnTo>
                  <a:pt x="344687" y="39793"/>
                </a:lnTo>
                <a:lnTo>
                  <a:pt x="311008" y="14487"/>
                </a:lnTo>
                <a:lnTo>
                  <a:pt x="24026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50310" y="73782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83006" y="67896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6" y="0"/>
                </a:lnTo>
                <a:lnTo>
                  <a:pt x="120476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509250" y="6797172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59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412348" y="73751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30627" y="71392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6647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982200" y="7642859"/>
            <a:ext cx="173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stitutio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al  cache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2953172"/>
            <a:ext cx="406400" cy="162560"/>
          </a:xfrm>
          <a:custGeom>
            <a:avLst/>
            <a:gdLst/>
            <a:ahLst/>
            <a:cxnLst/>
            <a:rect l="l" t="t" r="r" b="b"/>
            <a:pathLst>
              <a:path w="406400" h="162560">
                <a:moveTo>
                  <a:pt x="0" y="0"/>
                </a:moveTo>
                <a:lnTo>
                  <a:pt x="406400" y="162560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681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 example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4" name="object 4"/>
          <p:cNvSpPr/>
          <p:nvPr/>
        </p:nvSpPr>
        <p:spPr>
          <a:xfrm>
            <a:off x="870599" y="1488707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562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857" y="1727744"/>
            <a:ext cx="5454650" cy="5659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95"/>
              </a:spcBef>
              <a:tabLst>
                <a:tab pos="180022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possible	solution: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install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cache</a:t>
            </a:r>
            <a:endParaRPr sz="2800">
              <a:latin typeface="Comic Sans MS"/>
              <a:cs typeface="Comic Sans MS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consequence</a:t>
            </a:r>
            <a:endParaRPr sz="3400">
              <a:latin typeface="Comic Sans MS"/>
              <a:cs typeface="Comic Sans MS"/>
            </a:endParaRPr>
          </a:p>
          <a:p>
            <a:pPr marL="378460" indent="-340995">
              <a:lnSpc>
                <a:spcPct val="100000"/>
              </a:lnSpc>
              <a:spcBef>
                <a:spcPts val="8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</a:tabLst>
            </a:pPr>
            <a:r>
              <a:rPr sz="2800" spc="-5" dirty="0">
                <a:latin typeface="Comic Sans MS"/>
                <a:cs typeface="Comic Sans MS"/>
              </a:rPr>
              <a:t>suppose hit rate </a:t>
            </a:r>
            <a:r>
              <a:rPr sz="2800" dirty="0">
                <a:latin typeface="Comic Sans MS"/>
                <a:cs typeface="Comic Sans MS"/>
              </a:rPr>
              <a:t>is</a:t>
            </a:r>
            <a:r>
              <a:rPr sz="2800" spc="-5" dirty="0">
                <a:latin typeface="Comic Sans MS"/>
                <a:cs typeface="Comic Sans MS"/>
              </a:rPr>
              <a:t> 0.4</a:t>
            </a:r>
            <a:endParaRPr sz="2800">
              <a:latin typeface="Comic Sans MS"/>
              <a:cs typeface="Comic Sans MS"/>
            </a:endParaRPr>
          </a:p>
          <a:p>
            <a:pPr marL="784860" marR="360045" lvl="1" indent="-290195">
              <a:lnSpc>
                <a:spcPts val="2700"/>
              </a:lnSpc>
              <a:spcBef>
                <a:spcPts val="7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785495" algn="l"/>
              </a:tabLst>
            </a:pPr>
            <a:r>
              <a:rPr sz="2400" dirty="0">
                <a:latin typeface="Comic Sans MS"/>
                <a:cs typeface="Comic Sans MS"/>
              </a:rPr>
              <a:t>40% </a:t>
            </a:r>
            <a:r>
              <a:rPr sz="2400" spc="-5" dirty="0">
                <a:latin typeface="Comic Sans MS"/>
                <a:cs typeface="Comic Sans MS"/>
              </a:rPr>
              <a:t>requests will </a:t>
            </a:r>
            <a:r>
              <a:rPr sz="2400" dirty="0">
                <a:latin typeface="Comic Sans MS"/>
                <a:cs typeface="Comic Sans MS"/>
              </a:rPr>
              <a:t>be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satisfied  almost</a:t>
            </a:r>
            <a:r>
              <a:rPr sz="2400" spc="-5" dirty="0">
                <a:latin typeface="Comic Sans MS"/>
                <a:cs typeface="Comic Sans MS"/>
              </a:rPr>
              <a:t> immediately</a:t>
            </a:r>
            <a:endParaRPr sz="2400">
              <a:latin typeface="Comic Sans MS"/>
              <a:cs typeface="Comic Sans MS"/>
            </a:endParaRPr>
          </a:p>
          <a:p>
            <a:pPr marL="784860" marR="30480" lvl="1" indent="-290195">
              <a:lnSpc>
                <a:spcPts val="26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785495" algn="l"/>
              </a:tabLst>
            </a:pPr>
            <a:r>
              <a:rPr sz="2400" dirty="0">
                <a:latin typeface="Comic Sans MS"/>
                <a:cs typeface="Comic Sans MS"/>
              </a:rPr>
              <a:t>60% </a:t>
            </a:r>
            <a:r>
              <a:rPr sz="2400" spc="-5" dirty="0">
                <a:latin typeface="Comic Sans MS"/>
                <a:cs typeface="Comic Sans MS"/>
              </a:rPr>
              <a:t>requests </a:t>
            </a:r>
            <a:r>
              <a:rPr sz="2400" dirty="0">
                <a:latin typeface="Comic Sans MS"/>
                <a:cs typeface="Comic Sans MS"/>
              </a:rPr>
              <a:t>satisfied by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origin 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78460" marR="368935" indent="-340995">
              <a:lnSpc>
                <a:spcPct val="93300"/>
              </a:lnSpc>
              <a:spcBef>
                <a:spcPts val="110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  <a:tab pos="2147570" algn="l"/>
              </a:tabLst>
            </a:pPr>
            <a:r>
              <a:rPr sz="2800" spc="-5" dirty="0"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access link  reduced </a:t>
            </a:r>
            <a:r>
              <a:rPr sz="2800" dirty="0">
                <a:latin typeface="Comic Sans MS"/>
                <a:cs typeface="Comic Sans MS"/>
              </a:rPr>
              <a:t>to 60%, </a:t>
            </a:r>
            <a:r>
              <a:rPr sz="2800" spc="-5" dirty="0">
                <a:latin typeface="Comic Sans MS"/>
                <a:cs typeface="Comic Sans MS"/>
              </a:rPr>
              <a:t>resulting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in  </a:t>
            </a:r>
            <a:r>
              <a:rPr sz="2800" spc="-5" dirty="0">
                <a:latin typeface="Comic Sans MS"/>
                <a:cs typeface="Comic Sans MS"/>
              </a:rPr>
              <a:t>negligible	delays (say </a:t>
            </a:r>
            <a:r>
              <a:rPr sz="2800" dirty="0">
                <a:latin typeface="Comic Sans MS"/>
                <a:cs typeface="Comic Sans MS"/>
              </a:rPr>
              <a:t>10  msec)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157" y="7467600"/>
            <a:ext cx="4921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   </a:t>
            </a:r>
            <a:r>
              <a:rPr sz="2800" spc="-5" dirty="0">
                <a:latin typeface="Comic Sans MS"/>
                <a:cs typeface="Comic Sans MS"/>
              </a:rPr>
              <a:t>total</a:t>
            </a:r>
            <a:r>
              <a:rPr sz="2800" spc="-1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avg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delay	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Internet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900" y="7861300"/>
            <a:ext cx="4458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delay </a:t>
            </a:r>
            <a:r>
              <a:rPr sz="2800" dirty="0">
                <a:latin typeface="Comic Sans MS"/>
                <a:cs typeface="Comic Sans MS"/>
              </a:rPr>
              <a:t>+ </a:t>
            </a:r>
            <a:r>
              <a:rPr sz="2800" spc="-5" dirty="0">
                <a:latin typeface="Comic Sans MS"/>
                <a:cs typeface="Comic Sans MS"/>
              </a:rPr>
              <a:t>access delay </a:t>
            </a:r>
            <a:r>
              <a:rPr sz="2800" dirty="0">
                <a:latin typeface="Comic Sans MS"/>
                <a:cs typeface="Comic Sans MS"/>
              </a:rPr>
              <a:t>+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900" y="8267700"/>
            <a:ext cx="37484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9515" algn="l"/>
                <a:tab pos="1593215" algn="l"/>
                <a:tab pos="3563620" algn="l"/>
              </a:tabLst>
            </a:pPr>
            <a:r>
              <a:rPr sz="2800" dirty="0">
                <a:latin typeface="Comic Sans MS"/>
                <a:cs typeface="Comic Sans MS"/>
              </a:rPr>
              <a:t>de</a:t>
            </a:r>
            <a:r>
              <a:rPr sz="2800" spc="-5" dirty="0">
                <a:latin typeface="Comic Sans MS"/>
                <a:cs typeface="Comic Sans MS"/>
              </a:rPr>
              <a:t>la</a:t>
            </a:r>
            <a:r>
              <a:rPr sz="2800" dirty="0">
                <a:latin typeface="Comic Sans MS"/>
                <a:cs typeface="Comic Sans MS"/>
              </a:rPr>
              <a:t>y	=	0</a:t>
            </a:r>
            <a:r>
              <a:rPr sz="2800" spc="-5" dirty="0">
                <a:latin typeface="Comic Sans MS"/>
                <a:cs typeface="Comic Sans MS"/>
              </a:rPr>
              <a:t>.</a:t>
            </a:r>
            <a:r>
              <a:rPr sz="2800" dirty="0">
                <a:latin typeface="Comic Sans MS"/>
                <a:cs typeface="Comic Sans MS"/>
              </a:rPr>
              <a:t>6*2 secs	+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0" y="8661400"/>
            <a:ext cx="4356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0.4*milliseconds </a:t>
            </a:r>
            <a:r>
              <a:rPr sz="2800" dirty="0">
                <a:latin typeface="Comic Sans MS"/>
                <a:cs typeface="Comic Sans MS"/>
              </a:rPr>
              <a:t>&lt; </a:t>
            </a:r>
            <a:r>
              <a:rPr sz="2800" spc="-5" dirty="0">
                <a:latin typeface="Comic Sans MS"/>
                <a:cs typeface="Comic Sans MS"/>
              </a:rPr>
              <a:t>1.4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secs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150" y="30094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849" y="24208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9897" y="258937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8150" y="241582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3702" y="242837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0189" y="30063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0849" y="26673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8469" y="27704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2177" y="22372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4875" y="16486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53923" y="18172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52177" y="1638300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07730" y="16562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14215" y="22342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4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4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4877" y="18951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5004" y="199830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13991" y="227788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46688" y="168933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2" y="0"/>
                </a:lnTo>
                <a:lnTo>
                  <a:pt x="165872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15737" y="185784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13991" y="168430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69544" y="1696853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76030" y="227485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9" y="0"/>
                </a:lnTo>
                <a:lnTo>
                  <a:pt x="109999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6688" y="193582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307" y="203894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0338" y="253527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73034" y="1946719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42083" y="2115236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40338" y="1941689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95890" y="1954239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202375" y="2532240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5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63036" y="2193207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25704" y="229632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87377" y="365964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1" y="0"/>
                </a:moveTo>
                <a:lnTo>
                  <a:pt x="100892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20074" y="307109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4" y="0"/>
                </a:lnTo>
                <a:lnTo>
                  <a:pt x="120474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89124" y="3239610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261901" y="0"/>
                </a:moveTo>
                <a:lnTo>
                  <a:pt x="100892" y="0"/>
                </a:lnTo>
                <a:lnTo>
                  <a:pt x="0" y="178578"/>
                </a:lnTo>
                <a:lnTo>
                  <a:pt x="161009" y="178578"/>
                </a:lnTo>
                <a:lnTo>
                  <a:pt x="26190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87377" y="3066061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69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742930" y="3078614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60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49415" y="365661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510077" y="331758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4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567694" y="342070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27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1031525" y="1723730"/>
            <a:ext cx="12769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5" dirty="0">
                <a:latin typeface="Comic Sans MS"/>
                <a:cs typeface="Comic Sans MS"/>
              </a:rPr>
              <a:t>igin  </a:t>
            </a:r>
            <a:r>
              <a:rPr sz="2800" dirty="0">
                <a:latin typeface="Comic Sans MS"/>
                <a:cs typeface="Comic Sans MS"/>
              </a:rPr>
              <a:t>serv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358292" y="2411307"/>
            <a:ext cx="95250" cy="393065"/>
          </a:xfrm>
          <a:custGeom>
            <a:avLst/>
            <a:gdLst/>
            <a:ahLst/>
            <a:cxnLst/>
            <a:rect l="l" t="t" r="r" b="b"/>
            <a:pathLst>
              <a:path w="95250" h="393064">
                <a:moveTo>
                  <a:pt x="0" y="0"/>
                </a:moveTo>
                <a:lnTo>
                  <a:pt x="94826" y="39285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2373" y="2465492"/>
            <a:ext cx="13970" cy="339090"/>
          </a:xfrm>
          <a:custGeom>
            <a:avLst/>
            <a:gdLst/>
            <a:ahLst/>
            <a:cxnLst/>
            <a:rect l="l" t="t" r="r" b="b"/>
            <a:pathLst>
              <a:path w="13970" h="339089">
                <a:moveTo>
                  <a:pt x="13546" y="0"/>
                </a:moveTo>
                <a:lnTo>
                  <a:pt x="0" y="338666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02613" y="2695787"/>
            <a:ext cx="189865" cy="298450"/>
          </a:xfrm>
          <a:custGeom>
            <a:avLst/>
            <a:gdLst/>
            <a:ahLst/>
            <a:cxnLst/>
            <a:rect l="l" t="t" r="r" b="b"/>
            <a:pathLst>
              <a:path w="189865" h="298450">
                <a:moveTo>
                  <a:pt x="189653" y="0"/>
                </a:moveTo>
                <a:lnTo>
                  <a:pt x="0" y="298026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34599" y="3779520"/>
            <a:ext cx="352425" cy="2540"/>
          </a:xfrm>
          <a:custGeom>
            <a:avLst/>
            <a:gdLst/>
            <a:ahLst/>
            <a:cxnLst/>
            <a:rect l="l" t="t" r="r" b="b"/>
            <a:pathLst>
              <a:path w="352425" h="2539">
                <a:moveTo>
                  <a:pt x="352213" y="2257"/>
                </a:moveTo>
                <a:lnTo>
                  <a:pt x="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68570" y="2481052"/>
            <a:ext cx="2993390" cy="2114550"/>
          </a:xfrm>
          <a:custGeom>
            <a:avLst/>
            <a:gdLst/>
            <a:ahLst/>
            <a:cxnLst/>
            <a:rect l="l" t="t" r="r" b="b"/>
            <a:pathLst>
              <a:path w="2993390" h="2114550">
                <a:moveTo>
                  <a:pt x="219392" y="0"/>
                </a:moveTo>
                <a:lnTo>
                  <a:pt x="153260" y="10167"/>
                </a:lnTo>
                <a:lnTo>
                  <a:pt x="100754" y="45720"/>
                </a:lnTo>
                <a:lnTo>
                  <a:pt x="60461" y="108043"/>
                </a:lnTo>
                <a:lnTo>
                  <a:pt x="44834" y="147282"/>
                </a:lnTo>
                <a:lnTo>
                  <a:pt x="31938" y="190962"/>
                </a:lnTo>
                <a:lnTo>
                  <a:pt x="21559" y="238372"/>
                </a:lnTo>
                <a:lnTo>
                  <a:pt x="13485" y="288805"/>
                </a:lnTo>
                <a:lnTo>
                  <a:pt x="7498" y="341638"/>
                </a:lnTo>
                <a:lnTo>
                  <a:pt x="3405" y="395902"/>
                </a:lnTo>
                <a:lnTo>
                  <a:pt x="974" y="451148"/>
                </a:lnTo>
                <a:lnTo>
                  <a:pt x="0" y="506581"/>
                </a:lnTo>
                <a:lnTo>
                  <a:pt x="268" y="561492"/>
                </a:lnTo>
                <a:lnTo>
                  <a:pt x="1569" y="615171"/>
                </a:lnTo>
                <a:lnTo>
                  <a:pt x="3689" y="666911"/>
                </a:lnTo>
                <a:lnTo>
                  <a:pt x="6415" y="716002"/>
                </a:lnTo>
                <a:lnTo>
                  <a:pt x="9536" y="761736"/>
                </a:lnTo>
                <a:lnTo>
                  <a:pt x="12839" y="803403"/>
                </a:lnTo>
                <a:lnTo>
                  <a:pt x="14492" y="859230"/>
                </a:lnTo>
                <a:lnTo>
                  <a:pt x="20627" y="913675"/>
                </a:lnTo>
                <a:lnTo>
                  <a:pt x="30836" y="966655"/>
                </a:lnTo>
                <a:lnTo>
                  <a:pt x="44713" y="1018085"/>
                </a:lnTo>
                <a:lnTo>
                  <a:pt x="61850" y="1067879"/>
                </a:lnTo>
                <a:lnTo>
                  <a:pt x="81838" y="1115954"/>
                </a:lnTo>
                <a:lnTo>
                  <a:pt x="104272" y="1162225"/>
                </a:lnTo>
                <a:lnTo>
                  <a:pt x="128743" y="1206608"/>
                </a:lnTo>
                <a:lnTo>
                  <a:pt x="154843" y="1249017"/>
                </a:lnTo>
                <a:lnTo>
                  <a:pt x="182166" y="1289368"/>
                </a:lnTo>
                <a:lnTo>
                  <a:pt x="210304" y="1327577"/>
                </a:lnTo>
                <a:lnTo>
                  <a:pt x="238850" y="1363559"/>
                </a:lnTo>
                <a:lnTo>
                  <a:pt x="271949" y="1399113"/>
                </a:lnTo>
                <a:lnTo>
                  <a:pt x="308450" y="1430268"/>
                </a:lnTo>
                <a:lnTo>
                  <a:pt x="347806" y="1457794"/>
                </a:lnTo>
                <a:lnTo>
                  <a:pt x="389467" y="1482460"/>
                </a:lnTo>
                <a:lnTo>
                  <a:pt x="432885" y="1505034"/>
                </a:lnTo>
                <a:lnTo>
                  <a:pt x="477511" y="1526284"/>
                </a:lnTo>
                <a:lnTo>
                  <a:pt x="568193" y="1567887"/>
                </a:lnTo>
                <a:lnTo>
                  <a:pt x="613153" y="1589778"/>
                </a:lnTo>
                <a:lnTo>
                  <a:pt x="657126" y="1613419"/>
                </a:lnTo>
                <a:lnTo>
                  <a:pt x="699564" y="1639579"/>
                </a:lnTo>
                <a:lnTo>
                  <a:pt x="735434" y="1666024"/>
                </a:lnTo>
                <a:lnTo>
                  <a:pt x="767757" y="1694302"/>
                </a:lnTo>
                <a:lnTo>
                  <a:pt x="797696" y="1723932"/>
                </a:lnTo>
                <a:lnTo>
                  <a:pt x="826413" y="1754437"/>
                </a:lnTo>
                <a:lnTo>
                  <a:pt x="855069" y="1785336"/>
                </a:lnTo>
                <a:lnTo>
                  <a:pt x="884827" y="1816150"/>
                </a:lnTo>
                <a:lnTo>
                  <a:pt x="916849" y="1846401"/>
                </a:lnTo>
                <a:lnTo>
                  <a:pt x="952296" y="1875609"/>
                </a:lnTo>
                <a:lnTo>
                  <a:pt x="992332" y="1903295"/>
                </a:lnTo>
                <a:lnTo>
                  <a:pt x="1038117" y="1928979"/>
                </a:lnTo>
                <a:lnTo>
                  <a:pt x="1090814" y="1952183"/>
                </a:lnTo>
                <a:lnTo>
                  <a:pt x="1151585" y="1972427"/>
                </a:lnTo>
                <a:lnTo>
                  <a:pt x="1226073" y="1992776"/>
                </a:lnTo>
                <a:lnTo>
                  <a:pt x="1267737" y="2003465"/>
                </a:lnTo>
                <a:lnTo>
                  <a:pt x="1311970" y="2014327"/>
                </a:lnTo>
                <a:lnTo>
                  <a:pt x="1358489" y="2025238"/>
                </a:lnTo>
                <a:lnTo>
                  <a:pt x="1407012" y="2036070"/>
                </a:lnTo>
                <a:lnTo>
                  <a:pt x="1457255" y="2046699"/>
                </a:lnTo>
                <a:lnTo>
                  <a:pt x="1508935" y="2056997"/>
                </a:lnTo>
                <a:lnTo>
                  <a:pt x="1561770" y="2066839"/>
                </a:lnTo>
                <a:lnTo>
                  <a:pt x="1615477" y="2076098"/>
                </a:lnTo>
                <a:lnTo>
                  <a:pt x="1669772" y="2084648"/>
                </a:lnTo>
                <a:lnTo>
                  <a:pt x="1724373" y="2092364"/>
                </a:lnTo>
                <a:lnTo>
                  <a:pt x="1778997" y="2099119"/>
                </a:lnTo>
                <a:lnTo>
                  <a:pt x="1833361" y="2104787"/>
                </a:lnTo>
                <a:lnTo>
                  <a:pt x="1887182" y="2109243"/>
                </a:lnTo>
                <a:lnTo>
                  <a:pt x="1940177" y="2112358"/>
                </a:lnTo>
                <a:lnTo>
                  <a:pt x="1992063" y="2114009"/>
                </a:lnTo>
                <a:lnTo>
                  <a:pt x="2042557" y="2114069"/>
                </a:lnTo>
                <a:lnTo>
                  <a:pt x="2091377" y="2112410"/>
                </a:lnTo>
                <a:lnTo>
                  <a:pt x="2138239" y="2108909"/>
                </a:lnTo>
                <a:lnTo>
                  <a:pt x="2182861" y="2103437"/>
                </a:lnTo>
                <a:lnTo>
                  <a:pt x="2224959" y="2095870"/>
                </a:lnTo>
                <a:lnTo>
                  <a:pt x="2264251" y="2086081"/>
                </a:lnTo>
                <a:lnTo>
                  <a:pt x="2309533" y="2071366"/>
                </a:lnTo>
                <a:lnTo>
                  <a:pt x="2353832" y="2053812"/>
                </a:lnTo>
                <a:lnTo>
                  <a:pt x="2397079" y="2033573"/>
                </a:lnTo>
                <a:lnTo>
                  <a:pt x="2439205" y="2010800"/>
                </a:lnTo>
                <a:lnTo>
                  <a:pt x="2480143" y="1985648"/>
                </a:lnTo>
                <a:lnTo>
                  <a:pt x="2519824" y="1958268"/>
                </a:lnTo>
                <a:lnTo>
                  <a:pt x="2558178" y="1928813"/>
                </a:lnTo>
                <a:lnTo>
                  <a:pt x="2595139" y="1897436"/>
                </a:lnTo>
                <a:lnTo>
                  <a:pt x="2630638" y="1864290"/>
                </a:lnTo>
                <a:lnTo>
                  <a:pt x="2664605" y="1829527"/>
                </a:lnTo>
                <a:lnTo>
                  <a:pt x="2696973" y="1793299"/>
                </a:lnTo>
                <a:lnTo>
                  <a:pt x="2727673" y="1755761"/>
                </a:lnTo>
                <a:lnTo>
                  <a:pt x="2756637" y="1717063"/>
                </a:lnTo>
                <a:lnTo>
                  <a:pt x="2783796" y="1677360"/>
                </a:lnTo>
                <a:lnTo>
                  <a:pt x="2809082" y="1636803"/>
                </a:lnTo>
                <a:lnTo>
                  <a:pt x="2832427" y="1595546"/>
                </a:lnTo>
                <a:lnTo>
                  <a:pt x="2853761" y="1553740"/>
                </a:lnTo>
                <a:lnTo>
                  <a:pt x="2873017" y="1511540"/>
                </a:lnTo>
                <a:lnTo>
                  <a:pt x="2890126" y="1469096"/>
                </a:lnTo>
                <a:lnTo>
                  <a:pt x="2903771" y="1431033"/>
                </a:lnTo>
                <a:lnTo>
                  <a:pt x="2916955" y="1390458"/>
                </a:lnTo>
                <a:lnTo>
                  <a:pt x="2929542" y="1347642"/>
                </a:lnTo>
                <a:lnTo>
                  <a:pt x="2941394" y="1302859"/>
                </a:lnTo>
                <a:lnTo>
                  <a:pt x="2952375" y="1256380"/>
                </a:lnTo>
                <a:lnTo>
                  <a:pt x="2962346" y="1208478"/>
                </a:lnTo>
                <a:lnTo>
                  <a:pt x="2971171" y="1159424"/>
                </a:lnTo>
                <a:lnTo>
                  <a:pt x="2978713" y="1109492"/>
                </a:lnTo>
                <a:lnTo>
                  <a:pt x="2984834" y="1058952"/>
                </a:lnTo>
                <a:lnTo>
                  <a:pt x="2989397" y="1008078"/>
                </a:lnTo>
                <a:lnTo>
                  <a:pt x="2992266" y="957141"/>
                </a:lnTo>
                <a:lnTo>
                  <a:pt x="2993303" y="906414"/>
                </a:lnTo>
                <a:lnTo>
                  <a:pt x="2992370" y="856169"/>
                </a:lnTo>
                <a:lnTo>
                  <a:pt x="2989332" y="806678"/>
                </a:lnTo>
                <a:lnTo>
                  <a:pt x="2984050" y="758213"/>
                </a:lnTo>
                <a:lnTo>
                  <a:pt x="2976388" y="711046"/>
                </a:lnTo>
                <a:lnTo>
                  <a:pt x="2966207" y="665450"/>
                </a:lnTo>
                <a:lnTo>
                  <a:pt x="2953372" y="621697"/>
                </a:lnTo>
                <a:lnTo>
                  <a:pt x="2937745" y="580058"/>
                </a:lnTo>
                <a:lnTo>
                  <a:pt x="2919189" y="540807"/>
                </a:lnTo>
                <a:lnTo>
                  <a:pt x="2897567" y="504215"/>
                </a:lnTo>
                <a:lnTo>
                  <a:pt x="2872741" y="470555"/>
                </a:lnTo>
                <a:lnTo>
                  <a:pt x="2818181" y="416042"/>
                </a:lnTo>
                <a:lnTo>
                  <a:pt x="2785352" y="390267"/>
                </a:lnTo>
                <a:lnTo>
                  <a:pt x="2749202" y="365468"/>
                </a:lnTo>
                <a:lnTo>
                  <a:pt x="2710013" y="341638"/>
                </a:lnTo>
                <a:lnTo>
                  <a:pt x="2668071" y="318769"/>
                </a:lnTo>
                <a:lnTo>
                  <a:pt x="2623659" y="296854"/>
                </a:lnTo>
                <a:lnTo>
                  <a:pt x="2577061" y="275884"/>
                </a:lnTo>
                <a:lnTo>
                  <a:pt x="2528560" y="255852"/>
                </a:lnTo>
                <a:lnTo>
                  <a:pt x="2478440" y="236751"/>
                </a:lnTo>
                <a:lnTo>
                  <a:pt x="2426984" y="218571"/>
                </a:lnTo>
                <a:lnTo>
                  <a:pt x="2374477" y="201306"/>
                </a:lnTo>
                <a:lnTo>
                  <a:pt x="2325993" y="186418"/>
                </a:lnTo>
                <a:lnTo>
                  <a:pt x="925574" y="186418"/>
                </a:lnTo>
                <a:lnTo>
                  <a:pt x="880144" y="183266"/>
                </a:lnTo>
                <a:lnTo>
                  <a:pt x="832948" y="176039"/>
                </a:lnTo>
                <a:lnTo>
                  <a:pt x="784338" y="165370"/>
                </a:lnTo>
                <a:lnTo>
                  <a:pt x="734669" y="151896"/>
                </a:lnTo>
                <a:lnTo>
                  <a:pt x="684293" y="136250"/>
                </a:lnTo>
                <a:lnTo>
                  <a:pt x="633564" y="119066"/>
                </a:lnTo>
                <a:lnTo>
                  <a:pt x="508496" y="73952"/>
                </a:lnTo>
                <a:lnTo>
                  <a:pt x="482789" y="64644"/>
                </a:lnTo>
                <a:lnTo>
                  <a:pt x="434180" y="47662"/>
                </a:lnTo>
                <a:lnTo>
                  <a:pt x="386983" y="32316"/>
                </a:lnTo>
                <a:lnTo>
                  <a:pt x="341553" y="19243"/>
                </a:lnTo>
                <a:lnTo>
                  <a:pt x="298242" y="9075"/>
                </a:lnTo>
                <a:lnTo>
                  <a:pt x="257404" y="2449"/>
                </a:lnTo>
                <a:lnTo>
                  <a:pt x="219392" y="0"/>
                </a:lnTo>
                <a:close/>
              </a:path>
              <a:path w="2993390" h="2114550">
                <a:moveTo>
                  <a:pt x="1615294" y="48682"/>
                </a:moveTo>
                <a:lnTo>
                  <a:pt x="1563367" y="50647"/>
                </a:lnTo>
                <a:lnTo>
                  <a:pt x="1513210" y="55855"/>
                </a:lnTo>
                <a:lnTo>
                  <a:pt x="1464611" y="63797"/>
                </a:lnTo>
                <a:lnTo>
                  <a:pt x="1417355" y="73961"/>
                </a:lnTo>
                <a:lnTo>
                  <a:pt x="1371232" y="85836"/>
                </a:lnTo>
                <a:lnTo>
                  <a:pt x="1326030" y="98913"/>
                </a:lnTo>
                <a:lnTo>
                  <a:pt x="1193818" y="140246"/>
                </a:lnTo>
                <a:lnTo>
                  <a:pt x="1150173" y="153023"/>
                </a:lnTo>
                <a:lnTo>
                  <a:pt x="1106385" y="164447"/>
                </a:lnTo>
                <a:lnTo>
                  <a:pt x="1062244" y="174010"/>
                </a:lnTo>
                <a:lnTo>
                  <a:pt x="1017537" y="181199"/>
                </a:lnTo>
                <a:lnTo>
                  <a:pt x="972051" y="185506"/>
                </a:lnTo>
                <a:lnTo>
                  <a:pt x="925574" y="186418"/>
                </a:lnTo>
                <a:lnTo>
                  <a:pt x="2325993" y="186418"/>
                </a:lnTo>
                <a:lnTo>
                  <a:pt x="2267444" y="169487"/>
                </a:lnTo>
                <a:lnTo>
                  <a:pt x="2213486" y="154919"/>
                </a:lnTo>
                <a:lnTo>
                  <a:pt x="2159610" y="141233"/>
                </a:lnTo>
                <a:lnTo>
                  <a:pt x="2106102" y="128424"/>
                </a:lnTo>
                <a:lnTo>
                  <a:pt x="2053245" y="116481"/>
                </a:lnTo>
                <a:lnTo>
                  <a:pt x="2001322" y="105399"/>
                </a:lnTo>
                <a:lnTo>
                  <a:pt x="1950618" y="95169"/>
                </a:lnTo>
                <a:lnTo>
                  <a:pt x="1901416" y="85783"/>
                </a:lnTo>
                <a:lnTo>
                  <a:pt x="1854000" y="77233"/>
                </a:lnTo>
                <a:lnTo>
                  <a:pt x="1765660" y="62613"/>
                </a:lnTo>
                <a:lnTo>
                  <a:pt x="1725304" y="56526"/>
                </a:lnTo>
                <a:lnTo>
                  <a:pt x="1669202" y="50472"/>
                </a:lnTo>
                <a:lnTo>
                  <a:pt x="1615294" y="4868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2"/>
                </a:lnTo>
                <a:lnTo>
                  <a:pt x="101498" y="26941"/>
                </a:lnTo>
                <a:lnTo>
                  <a:pt x="50749" y="43572"/>
                </a:lnTo>
                <a:lnTo>
                  <a:pt x="16916" y="62155"/>
                </a:lnTo>
                <a:lnTo>
                  <a:pt x="0" y="81909"/>
                </a:lnTo>
                <a:lnTo>
                  <a:pt x="0" y="102054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5"/>
                </a:lnTo>
                <a:lnTo>
                  <a:pt x="244374" y="179653"/>
                </a:lnTo>
                <a:lnTo>
                  <a:pt x="297493" y="182886"/>
                </a:lnTo>
                <a:lnTo>
                  <a:pt x="351642" y="183963"/>
                </a:lnTo>
                <a:lnTo>
                  <a:pt x="405790" y="182886"/>
                </a:lnTo>
                <a:lnTo>
                  <a:pt x="458909" y="179653"/>
                </a:lnTo>
                <a:lnTo>
                  <a:pt x="509968" y="174265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81909"/>
                </a:lnTo>
                <a:lnTo>
                  <a:pt x="686367" y="62155"/>
                </a:lnTo>
                <a:lnTo>
                  <a:pt x="652534" y="43572"/>
                </a:lnTo>
                <a:lnTo>
                  <a:pt x="601785" y="26941"/>
                </a:lnTo>
                <a:lnTo>
                  <a:pt x="557937" y="17242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7917" y="4259342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39454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46967" y="4244045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2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45802" y="4244171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4"/>
                </a:lnTo>
                <a:lnTo>
                  <a:pt x="0" y="111894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41972" y="4111413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41972" y="4111414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10035" y="4144232"/>
            <a:ext cx="351303" cy="15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211484" y="2849879"/>
            <a:ext cx="1174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74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public 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rn</a:t>
            </a:r>
            <a:r>
              <a:rPr sz="2200" spc="-5" dirty="0">
                <a:latin typeface="Comic Sans MS"/>
                <a:cs typeface="Comic Sans MS"/>
              </a:rPr>
              <a:t>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779603" y="5796101"/>
            <a:ext cx="4088800" cy="1920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55840" y="6549812"/>
            <a:ext cx="3136265" cy="2540"/>
          </a:xfrm>
          <a:custGeom>
            <a:avLst/>
            <a:gdLst/>
            <a:ahLst/>
            <a:cxnLst/>
            <a:rect l="l" t="t" r="r" b="b"/>
            <a:pathLst>
              <a:path w="3136265" h="2540">
                <a:moveTo>
                  <a:pt x="0" y="0"/>
                </a:moveTo>
                <a:lnTo>
                  <a:pt x="31360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66000" y="6549814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94133" y="6563359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59521" y="6553200"/>
            <a:ext cx="2540" cy="278130"/>
          </a:xfrm>
          <a:custGeom>
            <a:avLst/>
            <a:gdLst/>
            <a:ahLst/>
            <a:cxnLst/>
            <a:rect l="l" t="t" r="r" b="b"/>
            <a:pathLst>
              <a:path w="2540" h="278129">
                <a:moveTo>
                  <a:pt x="0" y="0"/>
                </a:moveTo>
                <a:lnTo>
                  <a:pt x="2257" y="2777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0719" y="6553200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78347" y="6549812"/>
            <a:ext cx="2540" cy="318770"/>
          </a:xfrm>
          <a:custGeom>
            <a:avLst/>
            <a:gdLst/>
            <a:ahLst/>
            <a:cxnLst/>
            <a:rect l="l" t="t" r="r" b="b"/>
            <a:pathLst>
              <a:path w="2540" h="318770">
                <a:moveTo>
                  <a:pt x="0" y="0"/>
                </a:moveTo>
                <a:lnTo>
                  <a:pt x="2257" y="3183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162257" y="6680106"/>
            <a:ext cx="459740" cy="956310"/>
          </a:xfrm>
          <a:custGeom>
            <a:avLst/>
            <a:gdLst/>
            <a:ahLst/>
            <a:cxnLst/>
            <a:rect l="l" t="t" r="r" b="b"/>
            <a:pathLst>
              <a:path w="459740" h="956309">
                <a:moveTo>
                  <a:pt x="240264" y="0"/>
                </a:moveTo>
                <a:lnTo>
                  <a:pt x="175855" y="19723"/>
                </a:lnTo>
                <a:lnTo>
                  <a:pt x="142490" y="46315"/>
                </a:lnTo>
                <a:lnTo>
                  <a:pt x="109502" y="83067"/>
                </a:lnTo>
                <a:lnTo>
                  <a:pt x="78771" y="128097"/>
                </a:lnTo>
                <a:lnTo>
                  <a:pt x="52180" y="179524"/>
                </a:lnTo>
                <a:lnTo>
                  <a:pt x="31609" y="235466"/>
                </a:lnTo>
                <a:lnTo>
                  <a:pt x="21463" y="277723"/>
                </a:lnTo>
                <a:lnTo>
                  <a:pt x="13491" y="326502"/>
                </a:lnTo>
                <a:lnTo>
                  <a:pt x="7526" y="379965"/>
                </a:lnTo>
                <a:lnTo>
                  <a:pt x="3400" y="436270"/>
                </a:lnTo>
                <a:lnTo>
                  <a:pt x="947" y="493578"/>
                </a:lnTo>
                <a:lnTo>
                  <a:pt x="0" y="550051"/>
                </a:lnTo>
                <a:lnTo>
                  <a:pt x="390" y="603847"/>
                </a:lnTo>
                <a:lnTo>
                  <a:pt x="1951" y="653128"/>
                </a:lnTo>
                <a:lnTo>
                  <a:pt x="4515" y="696053"/>
                </a:lnTo>
                <a:lnTo>
                  <a:pt x="8654" y="753156"/>
                </a:lnTo>
                <a:lnTo>
                  <a:pt x="13546" y="805932"/>
                </a:lnTo>
                <a:lnTo>
                  <a:pt x="21448" y="852686"/>
                </a:lnTo>
                <a:lnTo>
                  <a:pt x="34618" y="891727"/>
                </a:lnTo>
                <a:lnTo>
                  <a:pt x="85795" y="939893"/>
                </a:lnTo>
                <a:lnTo>
                  <a:pt x="153398" y="953292"/>
                </a:lnTo>
                <a:lnTo>
                  <a:pt x="197681" y="955949"/>
                </a:lnTo>
                <a:lnTo>
                  <a:pt x="245308" y="954425"/>
                </a:lnTo>
                <a:lnTo>
                  <a:pt x="293548" y="947605"/>
                </a:lnTo>
                <a:lnTo>
                  <a:pt x="339670" y="934374"/>
                </a:lnTo>
                <a:lnTo>
                  <a:pt x="380942" y="913617"/>
                </a:lnTo>
                <a:lnTo>
                  <a:pt x="414632" y="884220"/>
                </a:lnTo>
                <a:lnTo>
                  <a:pt x="438009" y="845066"/>
                </a:lnTo>
                <a:lnTo>
                  <a:pt x="454123" y="771448"/>
                </a:lnTo>
                <a:lnTo>
                  <a:pt x="457974" y="724176"/>
                </a:lnTo>
                <a:lnTo>
                  <a:pt x="459376" y="671645"/>
                </a:lnTo>
                <a:lnTo>
                  <a:pt x="458596" y="615146"/>
                </a:lnTo>
                <a:lnTo>
                  <a:pt x="455900" y="555966"/>
                </a:lnTo>
                <a:lnTo>
                  <a:pt x="451556" y="495393"/>
                </a:lnTo>
                <a:lnTo>
                  <a:pt x="445829" y="434717"/>
                </a:lnTo>
                <a:lnTo>
                  <a:pt x="438986" y="375226"/>
                </a:lnTo>
                <a:lnTo>
                  <a:pt x="431295" y="318208"/>
                </a:lnTo>
                <a:lnTo>
                  <a:pt x="423021" y="264952"/>
                </a:lnTo>
                <a:lnTo>
                  <a:pt x="414431" y="216747"/>
                </a:lnTo>
                <a:lnTo>
                  <a:pt x="405791" y="174880"/>
                </a:lnTo>
                <a:lnTo>
                  <a:pt x="374226" y="80903"/>
                </a:lnTo>
                <a:lnTo>
                  <a:pt x="344687" y="39793"/>
                </a:lnTo>
                <a:lnTo>
                  <a:pt x="311008" y="14487"/>
                </a:lnTo>
                <a:lnTo>
                  <a:pt x="24026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50310" y="7378204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83006" y="6789652"/>
            <a:ext cx="120650" cy="593725"/>
          </a:xfrm>
          <a:custGeom>
            <a:avLst/>
            <a:gdLst/>
            <a:ahLst/>
            <a:cxnLst/>
            <a:rect l="l" t="t" r="r" b="b"/>
            <a:pathLst>
              <a:path w="120650" h="593725">
                <a:moveTo>
                  <a:pt x="0" y="0"/>
                </a:moveTo>
                <a:lnTo>
                  <a:pt x="120476" y="0"/>
                </a:lnTo>
                <a:lnTo>
                  <a:pt x="120476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0" y="0"/>
                </a:lnTo>
                <a:lnTo>
                  <a:pt x="165870" y="593581"/>
                </a:lnTo>
                <a:lnTo>
                  <a:pt x="0" y="593581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252058" y="6958169"/>
            <a:ext cx="166370" cy="593725"/>
          </a:xfrm>
          <a:custGeom>
            <a:avLst/>
            <a:gdLst/>
            <a:ahLst/>
            <a:cxnLst/>
            <a:rect l="l" t="t" r="r" b="b"/>
            <a:pathLst>
              <a:path w="166370" h="593725">
                <a:moveTo>
                  <a:pt x="0" y="0"/>
                </a:moveTo>
                <a:lnTo>
                  <a:pt x="165871" y="0"/>
                </a:lnTo>
                <a:lnTo>
                  <a:pt x="165871" y="593582"/>
                </a:lnTo>
                <a:lnTo>
                  <a:pt x="0" y="5935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261903" y="0"/>
                </a:moveTo>
                <a:lnTo>
                  <a:pt x="100893" y="0"/>
                </a:lnTo>
                <a:lnTo>
                  <a:pt x="0" y="178577"/>
                </a:lnTo>
                <a:lnTo>
                  <a:pt x="161009" y="178577"/>
                </a:lnTo>
                <a:lnTo>
                  <a:pt x="26190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50310" y="6784623"/>
            <a:ext cx="262255" cy="179070"/>
          </a:xfrm>
          <a:custGeom>
            <a:avLst/>
            <a:gdLst/>
            <a:ahLst/>
            <a:cxnLst/>
            <a:rect l="l" t="t" r="r" b="b"/>
            <a:pathLst>
              <a:path w="262254" h="179070">
                <a:moveTo>
                  <a:pt x="100892" y="0"/>
                </a:moveTo>
                <a:lnTo>
                  <a:pt x="0" y="178577"/>
                </a:lnTo>
                <a:lnTo>
                  <a:pt x="161009" y="178577"/>
                </a:lnTo>
                <a:lnTo>
                  <a:pt x="261902" y="0"/>
                </a:lnTo>
                <a:lnTo>
                  <a:pt x="10089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509250" y="6797172"/>
            <a:ext cx="15240" cy="581660"/>
          </a:xfrm>
          <a:custGeom>
            <a:avLst/>
            <a:gdLst/>
            <a:ahLst/>
            <a:cxnLst/>
            <a:rect l="l" t="t" r="r" b="b"/>
            <a:pathLst>
              <a:path w="15240" h="581659">
                <a:moveTo>
                  <a:pt x="12699" y="0"/>
                </a:moveTo>
                <a:lnTo>
                  <a:pt x="14957" y="581006"/>
                </a:lnTo>
                <a:lnTo>
                  <a:pt x="2257" y="581055"/>
                </a:lnTo>
                <a:lnTo>
                  <a:pt x="0" y="49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12348" y="7375173"/>
            <a:ext cx="106045" cy="179705"/>
          </a:xfrm>
          <a:custGeom>
            <a:avLst/>
            <a:gdLst/>
            <a:ahLst/>
            <a:cxnLst/>
            <a:rect l="l" t="t" r="r" b="b"/>
            <a:pathLst>
              <a:path w="106045" h="179704">
                <a:moveTo>
                  <a:pt x="105443" y="6062"/>
                </a:moveTo>
                <a:lnTo>
                  <a:pt x="11159" y="179610"/>
                </a:lnTo>
                <a:lnTo>
                  <a:pt x="0" y="173547"/>
                </a:lnTo>
                <a:lnTo>
                  <a:pt x="94284" y="0"/>
                </a:lnTo>
                <a:lnTo>
                  <a:pt x="105443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73009" y="7036140"/>
            <a:ext cx="110489" cy="342265"/>
          </a:xfrm>
          <a:custGeom>
            <a:avLst/>
            <a:gdLst/>
            <a:ahLst/>
            <a:cxnLst/>
            <a:rect l="l" t="t" r="r" b="b"/>
            <a:pathLst>
              <a:path w="110490" h="342265">
                <a:moveTo>
                  <a:pt x="0" y="0"/>
                </a:moveTo>
                <a:lnTo>
                  <a:pt x="109998" y="0"/>
                </a:lnTo>
                <a:lnTo>
                  <a:pt x="109998" y="342064"/>
                </a:lnTo>
                <a:lnTo>
                  <a:pt x="0" y="342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330627" y="7139261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0728"/>
                </a:lnTo>
              </a:path>
            </a:pathLst>
          </a:custGeom>
          <a:ln w="838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351642" y="0"/>
                </a:moveTo>
                <a:lnTo>
                  <a:pt x="297493" y="1077"/>
                </a:lnTo>
                <a:lnTo>
                  <a:pt x="244374" y="4310"/>
                </a:lnTo>
                <a:lnTo>
                  <a:pt x="193315" y="9698"/>
                </a:lnTo>
                <a:lnTo>
                  <a:pt x="145346" y="17241"/>
                </a:lnTo>
                <a:lnTo>
                  <a:pt x="101498" y="26940"/>
                </a:lnTo>
                <a:lnTo>
                  <a:pt x="50749" y="43571"/>
                </a:lnTo>
                <a:lnTo>
                  <a:pt x="16916" y="62154"/>
                </a:lnTo>
                <a:lnTo>
                  <a:pt x="0" y="81908"/>
                </a:lnTo>
                <a:lnTo>
                  <a:pt x="0" y="102053"/>
                </a:lnTo>
                <a:lnTo>
                  <a:pt x="50749" y="140391"/>
                </a:lnTo>
                <a:lnTo>
                  <a:pt x="101498" y="157022"/>
                </a:lnTo>
                <a:lnTo>
                  <a:pt x="145346" y="166721"/>
                </a:lnTo>
                <a:lnTo>
                  <a:pt x="193315" y="174264"/>
                </a:lnTo>
                <a:lnTo>
                  <a:pt x="244374" y="179652"/>
                </a:lnTo>
                <a:lnTo>
                  <a:pt x="297493" y="182885"/>
                </a:lnTo>
                <a:lnTo>
                  <a:pt x="351642" y="183963"/>
                </a:lnTo>
                <a:lnTo>
                  <a:pt x="405790" y="182885"/>
                </a:lnTo>
                <a:lnTo>
                  <a:pt x="458909" y="179652"/>
                </a:lnTo>
                <a:lnTo>
                  <a:pt x="509968" y="174264"/>
                </a:lnTo>
                <a:lnTo>
                  <a:pt x="557937" y="166721"/>
                </a:lnTo>
                <a:lnTo>
                  <a:pt x="601785" y="157022"/>
                </a:lnTo>
                <a:lnTo>
                  <a:pt x="652534" y="140391"/>
                </a:lnTo>
                <a:lnTo>
                  <a:pt x="686367" y="121808"/>
                </a:lnTo>
                <a:lnTo>
                  <a:pt x="703284" y="102053"/>
                </a:lnTo>
                <a:lnTo>
                  <a:pt x="703284" y="81908"/>
                </a:lnTo>
                <a:lnTo>
                  <a:pt x="652534" y="43571"/>
                </a:lnTo>
                <a:lnTo>
                  <a:pt x="601785" y="26940"/>
                </a:lnTo>
                <a:lnTo>
                  <a:pt x="557937" y="17241"/>
                </a:lnTo>
                <a:lnTo>
                  <a:pt x="509968" y="9698"/>
                </a:lnTo>
                <a:lnTo>
                  <a:pt x="458909" y="4310"/>
                </a:lnTo>
                <a:lnTo>
                  <a:pt x="405790" y="1077"/>
                </a:lnTo>
                <a:lnTo>
                  <a:pt x="35164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47917" y="6094916"/>
            <a:ext cx="703580" cy="184150"/>
          </a:xfrm>
          <a:custGeom>
            <a:avLst/>
            <a:gdLst/>
            <a:ahLst/>
            <a:cxnLst/>
            <a:rect l="l" t="t" r="r" b="b"/>
            <a:pathLst>
              <a:path w="703579" h="184150">
                <a:moveTo>
                  <a:pt x="601784" y="26940"/>
                </a:moveTo>
                <a:lnTo>
                  <a:pt x="652534" y="43571"/>
                </a:lnTo>
                <a:lnTo>
                  <a:pt x="686366" y="62155"/>
                </a:lnTo>
                <a:lnTo>
                  <a:pt x="703283" y="81909"/>
                </a:lnTo>
                <a:lnTo>
                  <a:pt x="703283" y="102054"/>
                </a:lnTo>
                <a:lnTo>
                  <a:pt x="652534" y="140391"/>
                </a:lnTo>
                <a:lnTo>
                  <a:pt x="601784" y="157022"/>
                </a:lnTo>
                <a:lnTo>
                  <a:pt x="557936" y="166721"/>
                </a:lnTo>
                <a:lnTo>
                  <a:pt x="509967" y="174264"/>
                </a:lnTo>
                <a:lnTo>
                  <a:pt x="458909" y="179653"/>
                </a:lnTo>
                <a:lnTo>
                  <a:pt x="405790" y="182886"/>
                </a:lnTo>
                <a:lnTo>
                  <a:pt x="351641" y="183963"/>
                </a:lnTo>
                <a:lnTo>
                  <a:pt x="297492" y="182886"/>
                </a:lnTo>
                <a:lnTo>
                  <a:pt x="244374" y="179653"/>
                </a:lnTo>
                <a:lnTo>
                  <a:pt x="193315" y="174264"/>
                </a:lnTo>
                <a:lnTo>
                  <a:pt x="145346" y="166721"/>
                </a:lnTo>
                <a:lnTo>
                  <a:pt x="101498" y="157022"/>
                </a:lnTo>
                <a:lnTo>
                  <a:pt x="50749" y="140391"/>
                </a:lnTo>
                <a:lnTo>
                  <a:pt x="16916" y="121808"/>
                </a:lnTo>
                <a:lnTo>
                  <a:pt x="0" y="102054"/>
                </a:lnTo>
                <a:lnTo>
                  <a:pt x="0" y="81909"/>
                </a:lnTo>
                <a:lnTo>
                  <a:pt x="50749" y="43571"/>
                </a:lnTo>
                <a:lnTo>
                  <a:pt x="101498" y="26940"/>
                </a:lnTo>
                <a:lnTo>
                  <a:pt x="145346" y="17242"/>
                </a:lnTo>
                <a:lnTo>
                  <a:pt x="193315" y="9698"/>
                </a:lnTo>
                <a:lnTo>
                  <a:pt x="244374" y="4310"/>
                </a:lnTo>
                <a:lnTo>
                  <a:pt x="297492" y="1077"/>
                </a:lnTo>
                <a:lnTo>
                  <a:pt x="351641" y="0"/>
                </a:lnTo>
                <a:lnTo>
                  <a:pt x="405790" y="1077"/>
                </a:lnTo>
                <a:lnTo>
                  <a:pt x="458909" y="4310"/>
                </a:lnTo>
                <a:lnTo>
                  <a:pt x="509967" y="9698"/>
                </a:lnTo>
                <a:lnTo>
                  <a:pt x="557936" y="17242"/>
                </a:lnTo>
                <a:lnTo>
                  <a:pt x="601784" y="269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39454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46967" y="6079618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2697" y="0"/>
                </a:moveTo>
                <a:lnTo>
                  <a:pt x="14955" y="113791"/>
                </a:lnTo>
                <a:lnTo>
                  <a:pt x="2257" y="114043"/>
                </a:lnTo>
                <a:lnTo>
                  <a:pt x="0" y="251"/>
                </a:lnTo>
                <a:lnTo>
                  <a:pt x="1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45802" y="6079744"/>
            <a:ext cx="701675" cy="112395"/>
          </a:xfrm>
          <a:custGeom>
            <a:avLst/>
            <a:gdLst/>
            <a:ahLst/>
            <a:cxnLst/>
            <a:rect l="l" t="t" r="r" b="b"/>
            <a:pathLst>
              <a:path w="701675" h="112395">
                <a:moveTo>
                  <a:pt x="0" y="0"/>
                </a:moveTo>
                <a:lnTo>
                  <a:pt x="701567" y="0"/>
                </a:lnTo>
                <a:lnTo>
                  <a:pt x="701567" y="111895"/>
                </a:lnTo>
                <a:lnTo>
                  <a:pt x="0" y="11189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41972" y="5946986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351641" y="0"/>
                </a:moveTo>
                <a:lnTo>
                  <a:pt x="297493" y="1255"/>
                </a:lnTo>
                <a:lnTo>
                  <a:pt x="244374" y="5021"/>
                </a:lnTo>
                <a:lnTo>
                  <a:pt x="193315" y="11298"/>
                </a:lnTo>
                <a:lnTo>
                  <a:pt x="145346" y="20086"/>
                </a:lnTo>
                <a:lnTo>
                  <a:pt x="101498" y="31384"/>
                </a:lnTo>
                <a:lnTo>
                  <a:pt x="50749" y="50759"/>
                </a:lnTo>
                <a:lnTo>
                  <a:pt x="16916" y="72407"/>
                </a:lnTo>
                <a:lnTo>
                  <a:pt x="0" y="95420"/>
                </a:lnTo>
                <a:lnTo>
                  <a:pt x="0" y="118888"/>
                </a:lnTo>
                <a:lnTo>
                  <a:pt x="50749" y="163549"/>
                </a:lnTo>
                <a:lnTo>
                  <a:pt x="101498" y="182923"/>
                </a:lnTo>
                <a:lnTo>
                  <a:pt x="145346" y="194222"/>
                </a:lnTo>
                <a:lnTo>
                  <a:pt x="193315" y="203010"/>
                </a:lnTo>
                <a:lnTo>
                  <a:pt x="244374" y="209287"/>
                </a:lnTo>
                <a:lnTo>
                  <a:pt x="297493" y="213053"/>
                </a:lnTo>
                <a:lnTo>
                  <a:pt x="351641" y="214308"/>
                </a:lnTo>
                <a:lnTo>
                  <a:pt x="405790" y="213053"/>
                </a:lnTo>
                <a:lnTo>
                  <a:pt x="458909" y="209287"/>
                </a:lnTo>
                <a:lnTo>
                  <a:pt x="509967" y="203010"/>
                </a:lnTo>
                <a:lnTo>
                  <a:pt x="557936" y="194222"/>
                </a:lnTo>
                <a:lnTo>
                  <a:pt x="601784" y="182923"/>
                </a:lnTo>
                <a:lnTo>
                  <a:pt x="652533" y="163549"/>
                </a:lnTo>
                <a:lnTo>
                  <a:pt x="686366" y="141900"/>
                </a:lnTo>
                <a:lnTo>
                  <a:pt x="703282" y="118888"/>
                </a:lnTo>
                <a:lnTo>
                  <a:pt x="703282" y="95420"/>
                </a:lnTo>
                <a:lnTo>
                  <a:pt x="652533" y="50759"/>
                </a:lnTo>
                <a:lnTo>
                  <a:pt x="601784" y="31384"/>
                </a:lnTo>
                <a:lnTo>
                  <a:pt x="557936" y="20086"/>
                </a:lnTo>
                <a:lnTo>
                  <a:pt x="509967" y="11298"/>
                </a:lnTo>
                <a:lnTo>
                  <a:pt x="458909" y="5021"/>
                </a:lnTo>
                <a:lnTo>
                  <a:pt x="405790" y="1255"/>
                </a:lnTo>
                <a:lnTo>
                  <a:pt x="35164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41972" y="5946987"/>
            <a:ext cx="703580" cy="214629"/>
          </a:xfrm>
          <a:custGeom>
            <a:avLst/>
            <a:gdLst/>
            <a:ahLst/>
            <a:cxnLst/>
            <a:rect l="l" t="t" r="r" b="b"/>
            <a:pathLst>
              <a:path w="703579" h="214629">
                <a:moveTo>
                  <a:pt x="601784" y="31384"/>
                </a:moveTo>
                <a:lnTo>
                  <a:pt x="652534" y="50759"/>
                </a:lnTo>
                <a:lnTo>
                  <a:pt x="686366" y="72407"/>
                </a:lnTo>
                <a:lnTo>
                  <a:pt x="703283" y="95420"/>
                </a:lnTo>
                <a:lnTo>
                  <a:pt x="703283" y="118887"/>
                </a:lnTo>
                <a:lnTo>
                  <a:pt x="652534" y="163549"/>
                </a:lnTo>
                <a:lnTo>
                  <a:pt x="601784" y="182923"/>
                </a:lnTo>
                <a:lnTo>
                  <a:pt x="557936" y="194222"/>
                </a:lnTo>
                <a:lnTo>
                  <a:pt x="509967" y="203009"/>
                </a:lnTo>
                <a:lnTo>
                  <a:pt x="458909" y="209286"/>
                </a:lnTo>
                <a:lnTo>
                  <a:pt x="405790" y="213052"/>
                </a:lnTo>
                <a:lnTo>
                  <a:pt x="351641" y="214308"/>
                </a:lnTo>
                <a:lnTo>
                  <a:pt x="297492" y="213052"/>
                </a:lnTo>
                <a:lnTo>
                  <a:pt x="244374" y="209286"/>
                </a:lnTo>
                <a:lnTo>
                  <a:pt x="193315" y="203009"/>
                </a:lnTo>
                <a:lnTo>
                  <a:pt x="145346" y="194222"/>
                </a:lnTo>
                <a:lnTo>
                  <a:pt x="101498" y="182923"/>
                </a:lnTo>
                <a:lnTo>
                  <a:pt x="50749" y="163549"/>
                </a:lnTo>
                <a:lnTo>
                  <a:pt x="16916" y="141900"/>
                </a:lnTo>
                <a:lnTo>
                  <a:pt x="0" y="118887"/>
                </a:lnTo>
                <a:lnTo>
                  <a:pt x="0" y="95420"/>
                </a:lnTo>
                <a:lnTo>
                  <a:pt x="50749" y="50759"/>
                </a:lnTo>
                <a:lnTo>
                  <a:pt x="101498" y="31384"/>
                </a:lnTo>
                <a:lnTo>
                  <a:pt x="145346" y="20086"/>
                </a:lnTo>
                <a:lnTo>
                  <a:pt x="193315" y="11298"/>
                </a:lnTo>
                <a:lnTo>
                  <a:pt x="244374" y="5021"/>
                </a:lnTo>
                <a:lnTo>
                  <a:pt x="297492" y="1255"/>
                </a:lnTo>
                <a:lnTo>
                  <a:pt x="351641" y="0"/>
                </a:lnTo>
                <a:lnTo>
                  <a:pt x="405790" y="1255"/>
                </a:lnTo>
                <a:lnTo>
                  <a:pt x="458909" y="5021"/>
                </a:lnTo>
                <a:lnTo>
                  <a:pt x="509967" y="11298"/>
                </a:lnTo>
                <a:lnTo>
                  <a:pt x="557936" y="20086"/>
                </a:lnTo>
                <a:lnTo>
                  <a:pt x="601784" y="3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10035" y="5979806"/>
            <a:ext cx="351303" cy="15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89812" y="4456854"/>
            <a:ext cx="2540" cy="1510665"/>
          </a:xfrm>
          <a:custGeom>
            <a:avLst/>
            <a:gdLst/>
            <a:ahLst/>
            <a:cxnLst/>
            <a:rect l="l" t="t" r="r" b="b"/>
            <a:pathLst>
              <a:path w="2540" h="1510664">
                <a:moveTo>
                  <a:pt x="0" y="0"/>
                </a:moveTo>
                <a:lnTo>
                  <a:pt x="2257" y="15104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96587" y="6286500"/>
            <a:ext cx="2540" cy="237490"/>
          </a:xfrm>
          <a:custGeom>
            <a:avLst/>
            <a:gdLst/>
            <a:ahLst/>
            <a:cxnLst/>
            <a:rect l="l" t="t" r="r" b="b"/>
            <a:pathLst>
              <a:path w="2540" h="237490">
                <a:moveTo>
                  <a:pt x="0" y="0"/>
                </a:moveTo>
                <a:lnTo>
                  <a:pt x="2257" y="237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858000" y="5631179"/>
            <a:ext cx="1595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stitutio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al  </a:t>
            </a:r>
            <a:r>
              <a:rPr sz="2200" spc="-5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664700" y="6159500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10 Mbps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LAN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182100" y="4742179"/>
            <a:ext cx="1416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1.5 </a:t>
            </a:r>
            <a:r>
              <a:rPr sz="2200" dirty="0">
                <a:latin typeface="Comic Sans MS"/>
                <a:cs typeface="Comic Sans MS"/>
              </a:rPr>
              <a:t>Mbps  access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982200" y="7642859"/>
            <a:ext cx="173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stitutio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al  cache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9899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HTTP</a:t>
            </a:r>
            <a:r>
              <a:rPr sz="5600" spc="-100" dirty="0"/>
              <a:t> </a:t>
            </a:r>
            <a:r>
              <a:rPr sz="5600" dirty="0"/>
              <a:t>connections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962015" cy="0"/>
          </a:xfrm>
          <a:custGeom>
            <a:avLst/>
            <a:gdLst/>
            <a:ahLst/>
            <a:cxnLst/>
            <a:rect l="l" t="t" r="r" b="b"/>
            <a:pathLst>
              <a:path w="5962015">
                <a:moveTo>
                  <a:pt x="0" y="0"/>
                </a:moveTo>
                <a:lnTo>
                  <a:pt x="596150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31060"/>
            <a:ext cx="4571365" cy="20955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basic HTTP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one object sent over  TCP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connection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9899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HTTP</a:t>
            </a:r>
            <a:r>
              <a:rPr sz="5600" spc="-100" dirty="0"/>
              <a:t> </a:t>
            </a:r>
            <a:r>
              <a:rPr sz="5600" dirty="0"/>
              <a:t>connections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962015" cy="0"/>
          </a:xfrm>
          <a:custGeom>
            <a:avLst/>
            <a:gdLst/>
            <a:ahLst/>
            <a:cxnLst/>
            <a:rect l="l" t="t" r="r" b="b"/>
            <a:pathLst>
              <a:path w="5962015">
                <a:moveTo>
                  <a:pt x="0" y="0"/>
                </a:moveTo>
                <a:lnTo>
                  <a:pt x="596150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31060"/>
            <a:ext cx="4571365" cy="20955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basic HTTP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one object sent over  TCP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connection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1440" y="2156460"/>
            <a:ext cx="5083175" cy="32385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6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persistent HTTP</a:t>
            </a:r>
            <a:endParaRPr sz="3400">
              <a:latin typeface="Comic Sans MS"/>
              <a:cs typeface="Comic Sans MS"/>
            </a:endParaRPr>
          </a:p>
          <a:p>
            <a:pPr marL="378460" marR="30480" indent="-340360">
              <a:lnSpc>
                <a:spcPct val="115199"/>
              </a:lnSpc>
              <a:spcBef>
                <a:spcPts val="900"/>
              </a:spcBef>
              <a:tabLst>
                <a:tab pos="2095500" algn="l"/>
              </a:tabLst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37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multiple	objects can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be  </a:t>
            </a:r>
            <a:r>
              <a:rPr sz="3400" spc="-5" dirty="0">
                <a:latin typeface="Comic Sans MS"/>
                <a:cs typeface="Comic Sans MS"/>
              </a:rPr>
              <a:t>sent over single </a:t>
            </a:r>
            <a:r>
              <a:rPr sz="3400" dirty="0">
                <a:latin typeface="Comic Sans MS"/>
                <a:cs typeface="Comic Sans MS"/>
              </a:rPr>
              <a:t>TCP  </a:t>
            </a:r>
            <a:r>
              <a:rPr sz="3400" spc="-5" dirty="0">
                <a:latin typeface="Comic Sans MS"/>
                <a:cs typeface="Comic Sans MS"/>
              </a:rPr>
              <a:t>connection between  client,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server.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9900"/>
            <a:ext cx="968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Non-Persistent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HTTP: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Response</a:t>
            </a:r>
            <a:r>
              <a:rPr sz="4400" u="heavy" spc="-9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time</a:t>
            </a:r>
            <a:endParaRPr sz="4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9900"/>
            <a:ext cx="968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Non-Persistent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HTTP: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Response</a:t>
            </a:r>
            <a:r>
              <a:rPr sz="4400" u="heavy" spc="-9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time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8800" y="1440180"/>
            <a:ext cx="549084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4599"/>
              </a:lnSpc>
              <a:spcBef>
                <a:spcPts val="100"/>
              </a:spcBef>
            </a:pP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definition of RTT: </a:t>
            </a:r>
            <a:r>
              <a:rPr sz="3200" spc="-5" dirty="0">
                <a:latin typeface="Comic Sans MS"/>
                <a:cs typeface="Comic Sans MS"/>
              </a:rPr>
              <a:t>time for </a:t>
            </a:r>
            <a:r>
              <a:rPr sz="3200" dirty="0">
                <a:latin typeface="Comic Sans MS"/>
                <a:cs typeface="Comic Sans MS"/>
              </a:rPr>
              <a:t>a  </a:t>
            </a:r>
            <a:r>
              <a:rPr sz="3200" spc="-5" dirty="0">
                <a:latin typeface="Comic Sans MS"/>
                <a:cs typeface="Comic Sans MS"/>
              </a:rPr>
              <a:t>small packet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travel  from client to server and  back.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249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333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HTTP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request	message: general</a:t>
            </a:r>
            <a:r>
              <a:rPr sz="4400" u="heavy" spc="-3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format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9579750" y="3235396"/>
            <a:ext cx="824230" cy="2332355"/>
          </a:xfrm>
          <a:custGeom>
            <a:avLst/>
            <a:gdLst/>
            <a:ahLst/>
            <a:cxnLst/>
            <a:rect l="l" t="t" r="r" b="b"/>
            <a:pathLst>
              <a:path w="824229" h="2332354">
                <a:moveTo>
                  <a:pt x="0" y="2332283"/>
                </a:moveTo>
                <a:lnTo>
                  <a:pt x="824089" y="2332283"/>
                </a:lnTo>
                <a:lnTo>
                  <a:pt x="824089" y="0"/>
                </a:lnTo>
                <a:lnTo>
                  <a:pt x="0" y="0"/>
                </a:lnTo>
                <a:lnTo>
                  <a:pt x="0" y="2332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9270" y="3235396"/>
            <a:ext cx="887730" cy="2332355"/>
          </a:xfrm>
          <a:custGeom>
            <a:avLst/>
            <a:gdLst/>
            <a:ahLst/>
            <a:cxnLst/>
            <a:rect l="l" t="t" r="r" b="b"/>
            <a:pathLst>
              <a:path w="887729" h="2332354">
                <a:moveTo>
                  <a:pt x="0" y="2332283"/>
                </a:moveTo>
                <a:lnTo>
                  <a:pt x="887307" y="2332283"/>
                </a:lnTo>
                <a:lnTo>
                  <a:pt x="887307" y="0"/>
                </a:lnTo>
                <a:lnTo>
                  <a:pt x="0" y="0"/>
                </a:lnTo>
                <a:lnTo>
                  <a:pt x="0" y="2332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90382" y="6073421"/>
            <a:ext cx="1014094" cy="1729739"/>
          </a:xfrm>
          <a:custGeom>
            <a:avLst/>
            <a:gdLst/>
            <a:ahLst/>
            <a:cxnLst/>
            <a:rect l="l" t="t" r="r" b="b"/>
            <a:pathLst>
              <a:path w="1014095" h="1729740">
                <a:moveTo>
                  <a:pt x="0" y="0"/>
                </a:moveTo>
                <a:lnTo>
                  <a:pt x="1013741" y="0"/>
                </a:lnTo>
                <a:lnTo>
                  <a:pt x="1013741" y="1729458"/>
                </a:lnTo>
                <a:lnTo>
                  <a:pt x="0" y="1729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8082" y="2160803"/>
            <a:ext cx="2769235" cy="1270000"/>
          </a:xfrm>
          <a:custGeom>
            <a:avLst/>
            <a:gdLst/>
            <a:ahLst/>
            <a:cxnLst/>
            <a:rect l="l" t="t" r="r" b="b"/>
            <a:pathLst>
              <a:path w="2769235" h="1270000">
                <a:moveTo>
                  <a:pt x="2363809" y="185876"/>
                </a:moveTo>
                <a:lnTo>
                  <a:pt x="2414461" y="210345"/>
                </a:lnTo>
                <a:lnTo>
                  <a:pt x="2461737" y="235714"/>
                </a:lnTo>
                <a:lnTo>
                  <a:pt x="2505635" y="261921"/>
                </a:lnTo>
                <a:lnTo>
                  <a:pt x="2546157" y="288903"/>
                </a:lnTo>
                <a:lnTo>
                  <a:pt x="2583302" y="316600"/>
                </a:lnTo>
                <a:lnTo>
                  <a:pt x="2617070" y="344947"/>
                </a:lnTo>
                <a:lnTo>
                  <a:pt x="2647461" y="373885"/>
                </a:lnTo>
                <a:lnTo>
                  <a:pt x="2674475" y="403350"/>
                </a:lnTo>
                <a:lnTo>
                  <a:pt x="2698113" y="433281"/>
                </a:lnTo>
                <a:lnTo>
                  <a:pt x="2735258" y="494290"/>
                </a:lnTo>
                <a:lnTo>
                  <a:pt x="2758895" y="556416"/>
                </a:lnTo>
                <a:lnTo>
                  <a:pt x="2769026" y="619163"/>
                </a:lnTo>
                <a:lnTo>
                  <a:pt x="2769026" y="650614"/>
                </a:lnTo>
                <a:lnTo>
                  <a:pt x="2758895" y="713361"/>
                </a:lnTo>
                <a:lnTo>
                  <a:pt x="2735258" y="775488"/>
                </a:lnTo>
                <a:lnTo>
                  <a:pt x="2698113" y="836497"/>
                </a:lnTo>
                <a:lnTo>
                  <a:pt x="2674475" y="866428"/>
                </a:lnTo>
                <a:lnTo>
                  <a:pt x="2647461" y="895893"/>
                </a:lnTo>
                <a:lnTo>
                  <a:pt x="2617070" y="924830"/>
                </a:lnTo>
                <a:lnTo>
                  <a:pt x="2583302" y="953178"/>
                </a:lnTo>
                <a:lnTo>
                  <a:pt x="2546157" y="980874"/>
                </a:lnTo>
                <a:lnTo>
                  <a:pt x="2505635" y="1007857"/>
                </a:lnTo>
                <a:lnTo>
                  <a:pt x="2461737" y="1034064"/>
                </a:lnTo>
                <a:lnTo>
                  <a:pt x="2414461" y="1059433"/>
                </a:lnTo>
                <a:lnTo>
                  <a:pt x="2363809" y="1083902"/>
                </a:lnTo>
                <a:lnTo>
                  <a:pt x="2323645" y="1101604"/>
                </a:lnTo>
                <a:lnTo>
                  <a:pt x="2282340" y="1118422"/>
                </a:lnTo>
                <a:lnTo>
                  <a:pt x="2239952" y="1134354"/>
                </a:lnTo>
                <a:lnTo>
                  <a:pt x="2196540" y="1149401"/>
                </a:lnTo>
                <a:lnTo>
                  <a:pt x="2152163" y="1163563"/>
                </a:lnTo>
                <a:lnTo>
                  <a:pt x="2106879" y="1176840"/>
                </a:lnTo>
                <a:lnTo>
                  <a:pt x="2060747" y="1189232"/>
                </a:lnTo>
                <a:lnTo>
                  <a:pt x="2013825" y="1200739"/>
                </a:lnTo>
                <a:lnTo>
                  <a:pt x="1966171" y="1211360"/>
                </a:lnTo>
                <a:lnTo>
                  <a:pt x="1917845" y="1221097"/>
                </a:lnTo>
                <a:lnTo>
                  <a:pt x="1868904" y="1229948"/>
                </a:lnTo>
                <a:lnTo>
                  <a:pt x="1819407" y="1237914"/>
                </a:lnTo>
                <a:lnTo>
                  <a:pt x="1769413" y="1244995"/>
                </a:lnTo>
                <a:lnTo>
                  <a:pt x="1718981" y="1251191"/>
                </a:lnTo>
                <a:lnTo>
                  <a:pt x="1668167" y="1256502"/>
                </a:lnTo>
                <a:lnTo>
                  <a:pt x="1617033" y="1260927"/>
                </a:lnTo>
                <a:lnTo>
                  <a:pt x="1565634" y="1264468"/>
                </a:lnTo>
                <a:lnTo>
                  <a:pt x="1514032" y="1267123"/>
                </a:lnTo>
                <a:lnTo>
                  <a:pt x="1462282" y="1268894"/>
                </a:lnTo>
                <a:lnTo>
                  <a:pt x="1410445" y="1269779"/>
                </a:lnTo>
                <a:lnTo>
                  <a:pt x="1358579" y="1269779"/>
                </a:lnTo>
                <a:lnTo>
                  <a:pt x="1306742" y="1268894"/>
                </a:lnTo>
                <a:lnTo>
                  <a:pt x="1254993" y="1267123"/>
                </a:lnTo>
                <a:lnTo>
                  <a:pt x="1203390" y="1264468"/>
                </a:lnTo>
                <a:lnTo>
                  <a:pt x="1151992" y="1260927"/>
                </a:lnTo>
                <a:lnTo>
                  <a:pt x="1100857" y="1256502"/>
                </a:lnTo>
                <a:lnTo>
                  <a:pt x="1050044" y="1251191"/>
                </a:lnTo>
                <a:lnTo>
                  <a:pt x="999611" y="1244995"/>
                </a:lnTo>
                <a:lnTo>
                  <a:pt x="949617" y="1237914"/>
                </a:lnTo>
                <a:lnTo>
                  <a:pt x="900121" y="1229948"/>
                </a:lnTo>
                <a:lnTo>
                  <a:pt x="851180" y="1221097"/>
                </a:lnTo>
                <a:lnTo>
                  <a:pt x="802854" y="1211360"/>
                </a:lnTo>
                <a:lnTo>
                  <a:pt x="755200" y="1200739"/>
                </a:lnTo>
                <a:lnTo>
                  <a:pt x="708278" y="1189232"/>
                </a:lnTo>
                <a:lnTo>
                  <a:pt x="662146" y="1176840"/>
                </a:lnTo>
                <a:lnTo>
                  <a:pt x="616862" y="1163563"/>
                </a:lnTo>
                <a:lnTo>
                  <a:pt x="572485" y="1149401"/>
                </a:lnTo>
                <a:lnTo>
                  <a:pt x="529073" y="1134354"/>
                </a:lnTo>
                <a:lnTo>
                  <a:pt x="486685" y="1118422"/>
                </a:lnTo>
                <a:lnTo>
                  <a:pt x="445380" y="1101604"/>
                </a:lnTo>
                <a:lnTo>
                  <a:pt x="405216" y="1083902"/>
                </a:lnTo>
                <a:lnTo>
                  <a:pt x="354564" y="1059433"/>
                </a:lnTo>
                <a:lnTo>
                  <a:pt x="307288" y="1034064"/>
                </a:lnTo>
                <a:lnTo>
                  <a:pt x="263390" y="1007857"/>
                </a:lnTo>
                <a:lnTo>
                  <a:pt x="222868" y="980874"/>
                </a:lnTo>
                <a:lnTo>
                  <a:pt x="185724" y="953178"/>
                </a:lnTo>
                <a:lnTo>
                  <a:pt x="151956" y="924830"/>
                </a:lnTo>
                <a:lnTo>
                  <a:pt x="121564" y="895893"/>
                </a:lnTo>
                <a:lnTo>
                  <a:pt x="94550" y="866428"/>
                </a:lnTo>
                <a:lnTo>
                  <a:pt x="70912" y="836497"/>
                </a:lnTo>
                <a:lnTo>
                  <a:pt x="33768" y="775488"/>
                </a:lnTo>
                <a:lnTo>
                  <a:pt x="10130" y="713361"/>
                </a:lnTo>
                <a:lnTo>
                  <a:pt x="0" y="650614"/>
                </a:lnTo>
                <a:lnTo>
                  <a:pt x="0" y="619163"/>
                </a:lnTo>
                <a:lnTo>
                  <a:pt x="10130" y="556416"/>
                </a:lnTo>
                <a:lnTo>
                  <a:pt x="33768" y="494290"/>
                </a:lnTo>
                <a:lnTo>
                  <a:pt x="70912" y="433281"/>
                </a:lnTo>
                <a:lnTo>
                  <a:pt x="94550" y="403350"/>
                </a:lnTo>
                <a:lnTo>
                  <a:pt x="121564" y="373885"/>
                </a:lnTo>
                <a:lnTo>
                  <a:pt x="151956" y="344947"/>
                </a:lnTo>
                <a:lnTo>
                  <a:pt x="185724" y="316600"/>
                </a:lnTo>
                <a:lnTo>
                  <a:pt x="222868" y="288903"/>
                </a:lnTo>
                <a:lnTo>
                  <a:pt x="263390" y="261921"/>
                </a:lnTo>
                <a:lnTo>
                  <a:pt x="307288" y="235714"/>
                </a:lnTo>
                <a:lnTo>
                  <a:pt x="354564" y="210345"/>
                </a:lnTo>
                <a:lnTo>
                  <a:pt x="405216" y="185876"/>
                </a:lnTo>
                <a:lnTo>
                  <a:pt x="445380" y="168174"/>
                </a:lnTo>
                <a:lnTo>
                  <a:pt x="486685" y="151356"/>
                </a:lnTo>
                <a:lnTo>
                  <a:pt x="529073" y="135424"/>
                </a:lnTo>
                <a:lnTo>
                  <a:pt x="572485" y="120377"/>
                </a:lnTo>
                <a:lnTo>
                  <a:pt x="616862" y="106215"/>
                </a:lnTo>
                <a:lnTo>
                  <a:pt x="662146" y="92938"/>
                </a:lnTo>
                <a:lnTo>
                  <a:pt x="708278" y="80546"/>
                </a:lnTo>
                <a:lnTo>
                  <a:pt x="755200" y="69039"/>
                </a:lnTo>
                <a:lnTo>
                  <a:pt x="802854" y="58418"/>
                </a:lnTo>
                <a:lnTo>
                  <a:pt x="851180" y="48681"/>
                </a:lnTo>
                <a:lnTo>
                  <a:pt x="900121" y="39830"/>
                </a:lnTo>
                <a:lnTo>
                  <a:pt x="949617" y="31864"/>
                </a:lnTo>
                <a:lnTo>
                  <a:pt x="999611" y="24783"/>
                </a:lnTo>
                <a:lnTo>
                  <a:pt x="1050044" y="18587"/>
                </a:lnTo>
                <a:lnTo>
                  <a:pt x="1100857" y="13276"/>
                </a:lnTo>
                <a:lnTo>
                  <a:pt x="1151992" y="8851"/>
                </a:lnTo>
                <a:lnTo>
                  <a:pt x="1203390" y="5310"/>
                </a:lnTo>
                <a:lnTo>
                  <a:pt x="1254993" y="2655"/>
                </a:lnTo>
                <a:lnTo>
                  <a:pt x="1306742" y="885"/>
                </a:lnTo>
                <a:lnTo>
                  <a:pt x="1358579" y="0"/>
                </a:lnTo>
                <a:lnTo>
                  <a:pt x="1410445" y="0"/>
                </a:lnTo>
                <a:lnTo>
                  <a:pt x="1462282" y="885"/>
                </a:lnTo>
                <a:lnTo>
                  <a:pt x="1514032" y="2655"/>
                </a:lnTo>
                <a:lnTo>
                  <a:pt x="1565634" y="5310"/>
                </a:lnTo>
                <a:lnTo>
                  <a:pt x="1617033" y="8851"/>
                </a:lnTo>
                <a:lnTo>
                  <a:pt x="1668167" y="13276"/>
                </a:lnTo>
                <a:lnTo>
                  <a:pt x="1718981" y="18587"/>
                </a:lnTo>
                <a:lnTo>
                  <a:pt x="1769413" y="24783"/>
                </a:lnTo>
                <a:lnTo>
                  <a:pt x="1819407" y="31864"/>
                </a:lnTo>
                <a:lnTo>
                  <a:pt x="1868904" y="39830"/>
                </a:lnTo>
                <a:lnTo>
                  <a:pt x="1917845" y="48681"/>
                </a:lnTo>
                <a:lnTo>
                  <a:pt x="1966171" y="58418"/>
                </a:lnTo>
                <a:lnTo>
                  <a:pt x="2013825" y="69039"/>
                </a:lnTo>
                <a:lnTo>
                  <a:pt x="2060747" y="80546"/>
                </a:lnTo>
                <a:lnTo>
                  <a:pt x="2106879" y="92938"/>
                </a:lnTo>
                <a:lnTo>
                  <a:pt x="2152163" y="106215"/>
                </a:lnTo>
                <a:lnTo>
                  <a:pt x="2196540" y="120377"/>
                </a:lnTo>
                <a:lnTo>
                  <a:pt x="2239952" y="135424"/>
                </a:lnTo>
                <a:lnTo>
                  <a:pt x="2282340" y="151356"/>
                </a:lnTo>
                <a:lnTo>
                  <a:pt x="2323645" y="168174"/>
                </a:lnTo>
                <a:lnTo>
                  <a:pt x="2363809" y="185876"/>
                </a:lnTo>
                <a:close/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2349500"/>
            <a:ext cx="9564805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1460" y="2109892"/>
            <a:ext cx="2922270" cy="142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9900"/>
            <a:ext cx="968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Non-Persistent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HTTP: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Response</a:t>
            </a:r>
            <a:r>
              <a:rPr sz="4400" u="heavy" spc="-9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time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086" y="1440180"/>
            <a:ext cx="55384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marR="17780" indent="-482600">
              <a:lnSpc>
                <a:spcPct val="114599"/>
              </a:lnSpc>
              <a:spcBef>
                <a:spcPts val="100"/>
              </a:spcBef>
            </a:pP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definition of RTT: </a:t>
            </a:r>
            <a:r>
              <a:rPr sz="3200" spc="-5" dirty="0">
                <a:latin typeface="Comic Sans MS"/>
                <a:cs typeface="Comic Sans MS"/>
              </a:rPr>
              <a:t>time for </a:t>
            </a:r>
            <a:r>
              <a:rPr sz="3200" dirty="0">
                <a:latin typeface="Comic Sans MS"/>
                <a:cs typeface="Comic Sans MS"/>
              </a:rPr>
              <a:t>a  </a:t>
            </a:r>
            <a:r>
              <a:rPr sz="3200" spc="-5" dirty="0">
                <a:latin typeface="Comic Sans MS"/>
                <a:cs typeface="Comic Sans MS"/>
              </a:rPr>
              <a:t>small packet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travel  from client to server and  back.</a:t>
            </a:r>
            <a:endParaRPr sz="3200">
              <a:latin typeface="Comic Sans MS"/>
              <a:cs typeface="Comic Sans MS"/>
            </a:endParaRPr>
          </a:p>
          <a:p>
            <a:pPr marL="46990">
              <a:lnSpc>
                <a:spcPct val="100000"/>
              </a:lnSpc>
              <a:spcBef>
                <a:spcPts val="1660"/>
              </a:spcBef>
            </a:pP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response</a:t>
            </a:r>
            <a:r>
              <a:rPr sz="32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time:</a:t>
            </a:r>
            <a:endParaRPr sz="3200">
              <a:latin typeface="Comic Sans MS"/>
              <a:cs typeface="Comic Sans MS"/>
            </a:endParaRPr>
          </a:p>
          <a:p>
            <a:pPr marL="364490" marR="716280" indent="-339725">
              <a:lnSpc>
                <a:spcPct val="114599"/>
              </a:lnSpc>
              <a:spcBef>
                <a:spcPts val="1095"/>
              </a:spcBef>
            </a:pPr>
            <a:r>
              <a:rPr sz="3600" spc="-502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600" spc="-502" baseline="1041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one RTT </a:t>
            </a:r>
            <a:r>
              <a:rPr sz="3200" spc="-5" dirty="0">
                <a:latin typeface="Comic Sans MS"/>
                <a:cs typeface="Comic Sans MS"/>
              </a:rPr>
              <a:t>to initiate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TCP  </a:t>
            </a:r>
            <a:r>
              <a:rPr sz="3200" spc="-5" dirty="0">
                <a:latin typeface="Comic Sans MS"/>
                <a:cs typeface="Comic Sans MS"/>
              </a:rPr>
              <a:t>connection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9900"/>
            <a:ext cx="968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Non-Persistent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HTTP: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Response</a:t>
            </a:r>
            <a:r>
              <a:rPr sz="4400" u="heavy" spc="-9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time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086" y="1440180"/>
            <a:ext cx="5538470" cy="603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marR="17780" indent="-482600">
              <a:lnSpc>
                <a:spcPct val="114599"/>
              </a:lnSpc>
              <a:spcBef>
                <a:spcPts val="100"/>
              </a:spcBef>
            </a:pP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definition of RTT: </a:t>
            </a:r>
            <a:r>
              <a:rPr sz="3200" spc="-5" dirty="0">
                <a:latin typeface="Comic Sans MS"/>
                <a:cs typeface="Comic Sans MS"/>
              </a:rPr>
              <a:t>time for </a:t>
            </a:r>
            <a:r>
              <a:rPr sz="3200" dirty="0">
                <a:latin typeface="Comic Sans MS"/>
                <a:cs typeface="Comic Sans MS"/>
              </a:rPr>
              <a:t>a  </a:t>
            </a:r>
            <a:r>
              <a:rPr sz="3200" spc="-5" dirty="0">
                <a:latin typeface="Comic Sans MS"/>
                <a:cs typeface="Comic Sans MS"/>
              </a:rPr>
              <a:t>small packet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travel  from client to server and  back.</a:t>
            </a:r>
            <a:endParaRPr sz="3200">
              <a:latin typeface="Comic Sans MS"/>
              <a:cs typeface="Comic Sans MS"/>
            </a:endParaRPr>
          </a:p>
          <a:p>
            <a:pPr marL="46990">
              <a:lnSpc>
                <a:spcPct val="100000"/>
              </a:lnSpc>
              <a:spcBef>
                <a:spcPts val="1660"/>
              </a:spcBef>
            </a:pP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response</a:t>
            </a:r>
            <a:r>
              <a:rPr sz="32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time:</a:t>
            </a:r>
            <a:endParaRPr sz="3200">
              <a:latin typeface="Comic Sans MS"/>
              <a:cs typeface="Comic Sans MS"/>
            </a:endParaRPr>
          </a:p>
          <a:p>
            <a:pPr marL="364490" marR="716280" indent="-339725">
              <a:lnSpc>
                <a:spcPct val="114599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5125" algn="l"/>
              </a:tabLst>
            </a:pPr>
            <a:r>
              <a:rPr sz="3200" dirty="0">
                <a:latin typeface="Comic Sans MS"/>
                <a:cs typeface="Comic Sans MS"/>
              </a:rPr>
              <a:t>one RTT </a:t>
            </a:r>
            <a:r>
              <a:rPr sz="3200" spc="-5" dirty="0">
                <a:latin typeface="Comic Sans MS"/>
                <a:cs typeface="Comic Sans MS"/>
              </a:rPr>
              <a:t>to initiate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TCP  </a:t>
            </a:r>
            <a:r>
              <a:rPr sz="3200" spc="-5" dirty="0">
                <a:latin typeface="Comic Sans MS"/>
                <a:cs typeface="Comic Sans MS"/>
              </a:rPr>
              <a:t>connection</a:t>
            </a:r>
            <a:endParaRPr sz="3200">
              <a:latin typeface="Comic Sans MS"/>
              <a:cs typeface="Comic Sans MS"/>
            </a:endParaRPr>
          </a:p>
          <a:p>
            <a:pPr marL="364490" marR="78105" indent="-33972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5125" algn="l"/>
              </a:tabLst>
            </a:pPr>
            <a:r>
              <a:rPr sz="3200" spc="-5" dirty="0">
                <a:latin typeface="Comic Sans MS"/>
                <a:cs typeface="Comic Sans MS"/>
              </a:rPr>
              <a:t>one RTT </a:t>
            </a:r>
            <a:r>
              <a:rPr sz="3200" dirty="0">
                <a:latin typeface="Comic Sans MS"/>
                <a:cs typeface="Comic Sans MS"/>
              </a:rPr>
              <a:t>for HTTP</a:t>
            </a:r>
            <a:r>
              <a:rPr sz="3200" spc="-6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request  and first </a:t>
            </a:r>
            <a:r>
              <a:rPr sz="3200" dirty="0">
                <a:latin typeface="Comic Sans MS"/>
                <a:cs typeface="Comic Sans MS"/>
              </a:rPr>
              <a:t>few bytes </a:t>
            </a:r>
            <a:r>
              <a:rPr sz="3200" spc="-5" dirty="0">
                <a:latin typeface="Comic Sans MS"/>
                <a:cs typeface="Comic Sans MS"/>
              </a:rPr>
              <a:t>of  </a:t>
            </a:r>
            <a:r>
              <a:rPr sz="3200" dirty="0">
                <a:latin typeface="Comic Sans MS"/>
                <a:cs typeface="Comic Sans MS"/>
              </a:rPr>
              <a:t>HTTP </a:t>
            </a:r>
            <a:r>
              <a:rPr sz="3200" spc="-5" dirty="0">
                <a:latin typeface="Comic Sans MS"/>
                <a:cs typeface="Comic Sans MS"/>
              </a:rPr>
              <a:t>response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return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9900"/>
            <a:ext cx="968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Non-Persistent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HTTP: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Response</a:t>
            </a:r>
            <a:r>
              <a:rPr sz="4400" u="heavy" spc="-9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time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4086" y="1440180"/>
            <a:ext cx="5538470" cy="742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marR="17780" indent="-482600">
              <a:lnSpc>
                <a:spcPct val="114599"/>
              </a:lnSpc>
              <a:spcBef>
                <a:spcPts val="100"/>
              </a:spcBef>
            </a:pP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definition of RTT: </a:t>
            </a:r>
            <a:r>
              <a:rPr sz="3200" spc="-5" dirty="0">
                <a:latin typeface="Comic Sans MS"/>
                <a:cs typeface="Comic Sans MS"/>
              </a:rPr>
              <a:t>time for </a:t>
            </a:r>
            <a:r>
              <a:rPr sz="3200" dirty="0">
                <a:latin typeface="Comic Sans MS"/>
                <a:cs typeface="Comic Sans MS"/>
              </a:rPr>
              <a:t>a  </a:t>
            </a:r>
            <a:r>
              <a:rPr sz="3200" spc="-5" dirty="0">
                <a:latin typeface="Comic Sans MS"/>
                <a:cs typeface="Comic Sans MS"/>
              </a:rPr>
              <a:t>small packet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travel  from client to server and  back.</a:t>
            </a:r>
            <a:endParaRPr sz="3200">
              <a:latin typeface="Comic Sans MS"/>
              <a:cs typeface="Comic Sans MS"/>
            </a:endParaRPr>
          </a:p>
          <a:p>
            <a:pPr marL="46990">
              <a:lnSpc>
                <a:spcPct val="100000"/>
              </a:lnSpc>
              <a:spcBef>
                <a:spcPts val="1660"/>
              </a:spcBef>
            </a:pP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response</a:t>
            </a:r>
            <a:r>
              <a:rPr sz="32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time:</a:t>
            </a:r>
            <a:endParaRPr sz="3200">
              <a:latin typeface="Comic Sans MS"/>
              <a:cs typeface="Comic Sans MS"/>
            </a:endParaRPr>
          </a:p>
          <a:p>
            <a:pPr marL="364490" marR="716280" indent="-339725">
              <a:lnSpc>
                <a:spcPct val="114599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5125" algn="l"/>
              </a:tabLst>
            </a:pPr>
            <a:r>
              <a:rPr sz="3200" dirty="0">
                <a:latin typeface="Comic Sans MS"/>
                <a:cs typeface="Comic Sans MS"/>
              </a:rPr>
              <a:t>one RTT </a:t>
            </a:r>
            <a:r>
              <a:rPr sz="3200" spc="-5" dirty="0">
                <a:latin typeface="Comic Sans MS"/>
                <a:cs typeface="Comic Sans MS"/>
              </a:rPr>
              <a:t>to initiate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TCP  </a:t>
            </a:r>
            <a:r>
              <a:rPr sz="3200" spc="-5" dirty="0">
                <a:latin typeface="Comic Sans MS"/>
                <a:cs typeface="Comic Sans MS"/>
              </a:rPr>
              <a:t>connection</a:t>
            </a:r>
            <a:endParaRPr sz="3200">
              <a:latin typeface="Comic Sans MS"/>
              <a:cs typeface="Comic Sans MS"/>
            </a:endParaRPr>
          </a:p>
          <a:p>
            <a:pPr marL="364490" marR="78105" indent="-33972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5125" algn="l"/>
              </a:tabLst>
            </a:pPr>
            <a:r>
              <a:rPr sz="3200" spc="-5" dirty="0">
                <a:latin typeface="Comic Sans MS"/>
                <a:cs typeface="Comic Sans MS"/>
              </a:rPr>
              <a:t>one RTT </a:t>
            </a:r>
            <a:r>
              <a:rPr sz="3200" dirty="0">
                <a:latin typeface="Comic Sans MS"/>
                <a:cs typeface="Comic Sans MS"/>
              </a:rPr>
              <a:t>for HTTP</a:t>
            </a:r>
            <a:r>
              <a:rPr sz="3200" spc="-6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request  and first </a:t>
            </a:r>
            <a:r>
              <a:rPr sz="3200" dirty="0">
                <a:latin typeface="Comic Sans MS"/>
                <a:cs typeface="Comic Sans MS"/>
              </a:rPr>
              <a:t>few bytes </a:t>
            </a:r>
            <a:r>
              <a:rPr sz="3200" spc="-5" dirty="0">
                <a:latin typeface="Comic Sans MS"/>
                <a:cs typeface="Comic Sans MS"/>
              </a:rPr>
              <a:t>of  </a:t>
            </a:r>
            <a:r>
              <a:rPr sz="3200" dirty="0">
                <a:latin typeface="Comic Sans MS"/>
                <a:cs typeface="Comic Sans MS"/>
              </a:rPr>
              <a:t>HTTP </a:t>
            </a:r>
            <a:r>
              <a:rPr sz="3200" spc="-5" dirty="0">
                <a:latin typeface="Comic Sans MS"/>
                <a:cs typeface="Comic Sans MS"/>
              </a:rPr>
              <a:t>response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return</a:t>
            </a:r>
            <a:endParaRPr sz="3200">
              <a:latin typeface="Comic Sans MS"/>
              <a:cs typeface="Comic Sans MS"/>
            </a:endParaRPr>
          </a:p>
          <a:p>
            <a:pPr marL="46990" marR="276225" indent="-22225">
              <a:lnSpc>
                <a:spcPct val="143200"/>
              </a:lnSpc>
              <a:spcBef>
                <a:spcPts val="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5125" algn="l"/>
              </a:tabLst>
            </a:pPr>
            <a:r>
              <a:rPr sz="3200" spc="-5" dirty="0">
                <a:latin typeface="Comic Sans MS"/>
                <a:cs typeface="Comic Sans MS"/>
              </a:rPr>
              <a:t>file transmission </a:t>
            </a:r>
            <a:r>
              <a:rPr sz="3200" dirty="0">
                <a:latin typeface="Comic Sans MS"/>
                <a:cs typeface="Comic Sans MS"/>
              </a:rPr>
              <a:t>time </a:t>
            </a:r>
            <a:r>
              <a:rPr sz="32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total </a:t>
            </a:r>
            <a:r>
              <a:rPr sz="3200" dirty="0">
                <a:solidFill>
                  <a:srgbClr val="FF2600"/>
                </a:solidFill>
                <a:latin typeface="Comic Sans MS"/>
                <a:cs typeface="Comic Sans MS"/>
              </a:rPr>
              <a:t>=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2RTT+transmit</a:t>
            </a:r>
            <a:r>
              <a:rPr sz="32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9900"/>
            <a:ext cx="968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Non-Persistent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HTTP: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Response</a:t>
            </a:r>
            <a:r>
              <a:rPr sz="4400" u="heavy" spc="-9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time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8800" y="1440180"/>
            <a:ext cx="549084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4599"/>
              </a:lnSpc>
              <a:spcBef>
                <a:spcPts val="100"/>
              </a:spcBef>
            </a:pP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definition of RTT: </a:t>
            </a:r>
            <a:r>
              <a:rPr sz="3200" spc="-5" dirty="0">
                <a:latin typeface="Comic Sans MS"/>
                <a:cs typeface="Comic Sans MS"/>
              </a:rPr>
              <a:t>time for </a:t>
            </a:r>
            <a:r>
              <a:rPr sz="3200" dirty="0">
                <a:latin typeface="Comic Sans MS"/>
                <a:cs typeface="Comic Sans MS"/>
              </a:rPr>
              <a:t>a  </a:t>
            </a:r>
            <a:r>
              <a:rPr sz="3200" spc="-5" dirty="0">
                <a:latin typeface="Comic Sans MS"/>
                <a:cs typeface="Comic Sans MS"/>
              </a:rPr>
              <a:t>small packet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travel  from client to server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and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386" y="2976879"/>
            <a:ext cx="5502910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2669540" indent="482600">
              <a:lnSpc>
                <a:spcPct val="143200"/>
              </a:lnSpc>
              <a:spcBef>
                <a:spcPts val="100"/>
              </a:spcBef>
            </a:pPr>
            <a:r>
              <a:rPr sz="3200" spc="-5" dirty="0">
                <a:latin typeface="Comic Sans MS"/>
                <a:cs typeface="Comic Sans MS"/>
              </a:rPr>
              <a:t>back.  </a:t>
            </a: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response</a:t>
            </a:r>
            <a:r>
              <a:rPr sz="3200" u="heavy" spc="-7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time:</a:t>
            </a:r>
            <a:endParaRPr sz="3200">
              <a:latin typeface="Comic Sans MS"/>
              <a:cs typeface="Comic Sans MS"/>
            </a:endParaRPr>
          </a:p>
          <a:p>
            <a:pPr marL="377190" marR="668655" indent="-33972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</a:tabLst>
            </a:pPr>
            <a:r>
              <a:rPr sz="3200" dirty="0">
                <a:latin typeface="Comic Sans MS"/>
                <a:cs typeface="Comic Sans MS"/>
              </a:rPr>
              <a:t>one RTT </a:t>
            </a:r>
            <a:r>
              <a:rPr sz="3200" spc="-5" dirty="0">
                <a:latin typeface="Comic Sans MS"/>
                <a:cs typeface="Comic Sans MS"/>
              </a:rPr>
              <a:t>to initiate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TCP  </a:t>
            </a:r>
            <a:r>
              <a:rPr sz="3200" spc="-5" dirty="0">
                <a:latin typeface="Comic Sans MS"/>
                <a:cs typeface="Comic Sans MS"/>
              </a:rPr>
              <a:t>connection</a:t>
            </a:r>
            <a:endParaRPr sz="3200">
              <a:latin typeface="Comic Sans MS"/>
              <a:cs typeface="Comic Sans MS"/>
            </a:endParaRPr>
          </a:p>
          <a:p>
            <a:pPr marL="377190" marR="30480" indent="-33972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</a:tabLst>
            </a:pPr>
            <a:r>
              <a:rPr sz="3200" spc="-5" dirty="0">
                <a:latin typeface="Comic Sans MS"/>
                <a:cs typeface="Comic Sans MS"/>
              </a:rPr>
              <a:t>one RTT </a:t>
            </a:r>
            <a:r>
              <a:rPr sz="3200" dirty="0">
                <a:latin typeface="Comic Sans MS"/>
                <a:cs typeface="Comic Sans MS"/>
              </a:rPr>
              <a:t>for HTTP</a:t>
            </a:r>
            <a:r>
              <a:rPr sz="3200" spc="-6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request  and first </a:t>
            </a:r>
            <a:r>
              <a:rPr sz="3200" dirty="0">
                <a:latin typeface="Comic Sans MS"/>
                <a:cs typeface="Comic Sans MS"/>
              </a:rPr>
              <a:t>few bytes </a:t>
            </a:r>
            <a:r>
              <a:rPr sz="3200" spc="-5" dirty="0">
                <a:latin typeface="Comic Sans MS"/>
                <a:cs typeface="Comic Sans MS"/>
              </a:rPr>
              <a:t>of  </a:t>
            </a:r>
            <a:r>
              <a:rPr sz="3200" dirty="0">
                <a:latin typeface="Comic Sans MS"/>
                <a:cs typeface="Comic Sans MS"/>
              </a:rPr>
              <a:t>HTTP </a:t>
            </a:r>
            <a:r>
              <a:rPr sz="3200" spc="-5" dirty="0">
                <a:latin typeface="Comic Sans MS"/>
                <a:cs typeface="Comic Sans MS"/>
              </a:rPr>
              <a:t>response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return</a:t>
            </a:r>
            <a:endParaRPr sz="3200">
              <a:latin typeface="Comic Sans MS"/>
              <a:cs typeface="Comic Sans MS"/>
            </a:endParaRPr>
          </a:p>
          <a:p>
            <a:pPr marL="59690" marR="228600" indent="-22225">
              <a:lnSpc>
                <a:spcPct val="143200"/>
              </a:lnSpc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</a:tabLst>
            </a:pPr>
            <a:r>
              <a:rPr sz="3200" spc="-5" dirty="0">
                <a:latin typeface="Comic Sans MS"/>
                <a:cs typeface="Comic Sans MS"/>
              </a:rPr>
              <a:t>file transmission </a:t>
            </a:r>
            <a:r>
              <a:rPr sz="3200" dirty="0">
                <a:latin typeface="Comic Sans MS"/>
                <a:cs typeface="Comic Sans MS"/>
              </a:rPr>
              <a:t>time </a:t>
            </a:r>
            <a:r>
              <a:rPr sz="32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total </a:t>
            </a:r>
            <a:r>
              <a:rPr sz="3200" dirty="0">
                <a:solidFill>
                  <a:srgbClr val="FF2600"/>
                </a:solidFill>
                <a:latin typeface="Comic Sans MS"/>
                <a:cs typeface="Comic Sans MS"/>
              </a:rPr>
              <a:t>=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2RTT+transmit</a:t>
            </a:r>
            <a:r>
              <a:rPr sz="32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15300" y="2369720"/>
            <a:ext cx="1050043" cy="84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4756" y="2964219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717972" y="0"/>
                </a:moveTo>
                <a:lnTo>
                  <a:pt x="276585" y="0"/>
                </a:lnTo>
                <a:lnTo>
                  <a:pt x="0" y="352456"/>
                </a:lnTo>
                <a:lnTo>
                  <a:pt x="441387" y="352456"/>
                </a:lnTo>
                <a:lnTo>
                  <a:pt x="717972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78528" y="1802603"/>
            <a:ext cx="330835" cy="1171575"/>
          </a:xfrm>
          <a:custGeom>
            <a:avLst/>
            <a:gdLst/>
            <a:ahLst/>
            <a:cxnLst/>
            <a:rect l="l" t="t" r="r" b="b"/>
            <a:pathLst>
              <a:path w="330834" h="1171575">
                <a:moveTo>
                  <a:pt x="0" y="0"/>
                </a:moveTo>
                <a:lnTo>
                  <a:pt x="330267" y="0"/>
                </a:lnTo>
                <a:lnTo>
                  <a:pt x="330267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19542" y="2135202"/>
            <a:ext cx="455295" cy="1171575"/>
          </a:xfrm>
          <a:custGeom>
            <a:avLst/>
            <a:gdLst/>
            <a:ahLst/>
            <a:cxnLst/>
            <a:rect l="l" t="t" r="r" b="b"/>
            <a:pathLst>
              <a:path w="455295" h="1171575">
                <a:moveTo>
                  <a:pt x="0" y="0"/>
                </a:moveTo>
                <a:lnTo>
                  <a:pt x="454715" y="0"/>
                </a:lnTo>
                <a:lnTo>
                  <a:pt x="454715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19542" y="2135202"/>
            <a:ext cx="455295" cy="1171575"/>
          </a:xfrm>
          <a:custGeom>
            <a:avLst/>
            <a:gdLst/>
            <a:ahLst/>
            <a:cxnLst/>
            <a:rect l="l" t="t" r="r" b="b"/>
            <a:pathLst>
              <a:path w="455295" h="1171575">
                <a:moveTo>
                  <a:pt x="0" y="0"/>
                </a:moveTo>
                <a:lnTo>
                  <a:pt x="454716" y="0"/>
                </a:lnTo>
                <a:lnTo>
                  <a:pt x="454716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14756" y="1792674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717972" y="0"/>
                </a:moveTo>
                <a:lnTo>
                  <a:pt x="276585" y="0"/>
                </a:lnTo>
                <a:lnTo>
                  <a:pt x="0" y="352456"/>
                </a:lnTo>
                <a:lnTo>
                  <a:pt x="441387" y="352456"/>
                </a:lnTo>
                <a:lnTo>
                  <a:pt x="717972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4756" y="1792674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276585" y="0"/>
                </a:moveTo>
                <a:lnTo>
                  <a:pt x="0" y="352456"/>
                </a:lnTo>
                <a:lnTo>
                  <a:pt x="441387" y="352456"/>
                </a:lnTo>
                <a:lnTo>
                  <a:pt x="717973" y="0"/>
                </a:lnTo>
                <a:lnTo>
                  <a:pt x="27658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26379" y="1817484"/>
            <a:ext cx="15240" cy="1146810"/>
          </a:xfrm>
          <a:custGeom>
            <a:avLst/>
            <a:gdLst/>
            <a:ahLst/>
            <a:cxnLst/>
            <a:rect l="l" t="t" r="r" b="b"/>
            <a:pathLst>
              <a:path w="15240" h="1146810">
                <a:moveTo>
                  <a:pt x="12699" y="0"/>
                </a:moveTo>
                <a:lnTo>
                  <a:pt x="14957" y="1146723"/>
                </a:lnTo>
                <a:lnTo>
                  <a:pt x="2257" y="1146748"/>
                </a:lnTo>
                <a:lnTo>
                  <a:pt x="0" y="2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69189" y="2960394"/>
            <a:ext cx="268605" cy="350520"/>
          </a:xfrm>
          <a:custGeom>
            <a:avLst/>
            <a:gdLst/>
            <a:ahLst/>
            <a:cxnLst/>
            <a:rect l="l" t="t" r="r" b="b"/>
            <a:pathLst>
              <a:path w="268604" h="350520">
                <a:moveTo>
                  <a:pt x="268607" y="7649"/>
                </a:moveTo>
                <a:lnTo>
                  <a:pt x="10137" y="350177"/>
                </a:lnTo>
                <a:lnTo>
                  <a:pt x="0" y="342527"/>
                </a:lnTo>
                <a:lnTo>
                  <a:pt x="258470" y="0"/>
                </a:lnTo>
                <a:lnTo>
                  <a:pt x="268607" y="7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76979" y="2289092"/>
            <a:ext cx="301625" cy="675640"/>
          </a:xfrm>
          <a:custGeom>
            <a:avLst/>
            <a:gdLst/>
            <a:ahLst/>
            <a:cxnLst/>
            <a:rect l="l" t="t" r="r" b="b"/>
            <a:pathLst>
              <a:path w="301625" h="675639">
                <a:moveTo>
                  <a:pt x="0" y="0"/>
                </a:moveTo>
                <a:lnTo>
                  <a:pt x="301548" y="0"/>
                </a:lnTo>
                <a:lnTo>
                  <a:pt x="301548" y="675126"/>
                </a:lnTo>
                <a:lnTo>
                  <a:pt x="0" y="67512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76979" y="2289092"/>
            <a:ext cx="301625" cy="675640"/>
          </a:xfrm>
          <a:custGeom>
            <a:avLst/>
            <a:gdLst/>
            <a:ahLst/>
            <a:cxnLst/>
            <a:rect l="l" t="t" r="r" b="b"/>
            <a:pathLst>
              <a:path w="301625" h="675639">
                <a:moveTo>
                  <a:pt x="0" y="0"/>
                </a:moveTo>
                <a:lnTo>
                  <a:pt x="301548" y="0"/>
                </a:lnTo>
                <a:lnTo>
                  <a:pt x="301548" y="675127"/>
                </a:lnTo>
                <a:lnTo>
                  <a:pt x="0" y="6751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0056" y="2489200"/>
            <a:ext cx="229870" cy="238760"/>
          </a:xfrm>
          <a:custGeom>
            <a:avLst/>
            <a:gdLst/>
            <a:ahLst/>
            <a:cxnLst/>
            <a:rect l="l" t="t" r="r" b="b"/>
            <a:pathLst>
              <a:path w="229870" h="238760">
                <a:moveTo>
                  <a:pt x="0" y="0"/>
                </a:moveTo>
                <a:lnTo>
                  <a:pt x="229751" y="0"/>
                </a:lnTo>
                <a:lnTo>
                  <a:pt x="229751" y="238279"/>
                </a:lnTo>
                <a:lnTo>
                  <a:pt x="0" y="238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99217" y="3542454"/>
            <a:ext cx="2540" cy="3977640"/>
          </a:xfrm>
          <a:custGeom>
            <a:avLst/>
            <a:gdLst/>
            <a:ahLst/>
            <a:cxnLst/>
            <a:rect l="l" t="t" r="r" b="b"/>
            <a:pathLst>
              <a:path w="2540" h="3977640">
                <a:moveTo>
                  <a:pt x="0" y="0"/>
                </a:moveTo>
                <a:lnTo>
                  <a:pt x="2225" y="3971290"/>
                </a:lnTo>
                <a:lnTo>
                  <a:pt x="2228" y="3977640"/>
                </a:lnTo>
              </a:path>
            </a:pathLst>
          </a:custGeom>
          <a:ln w="12700">
            <a:solidFill>
              <a:srgbClr val="FF26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4137" y="7513727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609" y="0"/>
                </a:moveTo>
                <a:lnTo>
                  <a:pt x="0" y="30"/>
                </a:lnTo>
                <a:lnTo>
                  <a:pt x="27335" y="54625"/>
                </a:lnTo>
                <a:lnTo>
                  <a:pt x="5460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03752" y="3533421"/>
            <a:ext cx="2540" cy="4050029"/>
          </a:xfrm>
          <a:custGeom>
            <a:avLst/>
            <a:gdLst/>
            <a:ahLst/>
            <a:cxnLst/>
            <a:rect l="l" t="t" r="r" b="b"/>
            <a:pathLst>
              <a:path w="2540" h="4050029">
                <a:moveTo>
                  <a:pt x="0" y="0"/>
                </a:moveTo>
                <a:lnTo>
                  <a:pt x="2226" y="4043257"/>
                </a:lnTo>
                <a:lnTo>
                  <a:pt x="2230" y="4049607"/>
                </a:lnTo>
              </a:path>
            </a:pathLst>
          </a:custGeom>
          <a:ln w="12700">
            <a:solidFill>
              <a:srgbClr val="FF26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78673" y="7576663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609" y="0"/>
                </a:moveTo>
                <a:lnTo>
                  <a:pt x="0" y="30"/>
                </a:lnTo>
                <a:lnTo>
                  <a:pt x="27335" y="54625"/>
                </a:lnTo>
                <a:lnTo>
                  <a:pt x="5460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19538" y="3872088"/>
            <a:ext cx="2348865" cy="544830"/>
          </a:xfrm>
          <a:custGeom>
            <a:avLst/>
            <a:gdLst/>
            <a:ahLst/>
            <a:cxnLst/>
            <a:rect l="l" t="t" r="r" b="b"/>
            <a:pathLst>
              <a:path w="2348865" h="544829">
                <a:moveTo>
                  <a:pt x="0" y="0"/>
                </a:moveTo>
                <a:lnTo>
                  <a:pt x="2342303" y="543079"/>
                </a:lnTo>
                <a:lnTo>
                  <a:pt x="2348489" y="544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55674" y="438856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12335" y="0"/>
                </a:moveTo>
                <a:lnTo>
                  <a:pt x="0" y="53199"/>
                </a:lnTo>
                <a:lnTo>
                  <a:pt x="59366" y="38934"/>
                </a:lnTo>
                <a:lnTo>
                  <a:pt x="12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46134" y="4495236"/>
            <a:ext cx="2332990" cy="562610"/>
          </a:xfrm>
          <a:custGeom>
            <a:avLst/>
            <a:gdLst/>
            <a:ahLst/>
            <a:cxnLst/>
            <a:rect l="l" t="t" r="r" b="b"/>
            <a:pathLst>
              <a:path w="2332990" h="562610">
                <a:moveTo>
                  <a:pt x="2332781" y="0"/>
                </a:moveTo>
                <a:lnTo>
                  <a:pt x="6173" y="560681"/>
                </a:lnTo>
                <a:lnTo>
                  <a:pt x="0" y="5621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99217" y="5029372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692" y="0"/>
                </a:moveTo>
                <a:lnTo>
                  <a:pt x="0" y="39338"/>
                </a:lnTo>
                <a:lnTo>
                  <a:pt x="59486" y="53089"/>
                </a:lnTo>
                <a:lnTo>
                  <a:pt x="4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10507" y="5217725"/>
            <a:ext cx="2348865" cy="544830"/>
          </a:xfrm>
          <a:custGeom>
            <a:avLst/>
            <a:gdLst/>
            <a:ahLst/>
            <a:cxnLst/>
            <a:rect l="l" t="t" r="r" b="b"/>
            <a:pathLst>
              <a:path w="2348865" h="544829">
                <a:moveTo>
                  <a:pt x="0" y="0"/>
                </a:moveTo>
                <a:lnTo>
                  <a:pt x="2342303" y="543079"/>
                </a:lnTo>
                <a:lnTo>
                  <a:pt x="2348489" y="544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46642" y="573420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12334" y="0"/>
                </a:moveTo>
                <a:lnTo>
                  <a:pt x="0" y="53197"/>
                </a:lnTo>
                <a:lnTo>
                  <a:pt x="59366" y="38933"/>
                </a:lnTo>
                <a:lnTo>
                  <a:pt x="12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19042" y="5842161"/>
            <a:ext cx="2407920" cy="663575"/>
          </a:xfrm>
          <a:custGeom>
            <a:avLst/>
            <a:gdLst/>
            <a:ahLst/>
            <a:cxnLst/>
            <a:rect l="l" t="t" r="r" b="b"/>
            <a:pathLst>
              <a:path w="2407920" h="663575">
                <a:moveTo>
                  <a:pt x="2407782" y="123855"/>
                </a:moveTo>
                <a:lnTo>
                  <a:pt x="28084" y="663464"/>
                </a:lnTo>
                <a:lnTo>
                  <a:pt x="0" y="539608"/>
                </a:lnTo>
                <a:lnTo>
                  <a:pt x="2379697" y="0"/>
                </a:lnTo>
                <a:lnTo>
                  <a:pt x="2407782" y="123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14100" y="5784427"/>
            <a:ext cx="106680" cy="259715"/>
          </a:xfrm>
          <a:custGeom>
            <a:avLst/>
            <a:gdLst/>
            <a:ahLst/>
            <a:cxnLst/>
            <a:rect l="l" t="t" r="r" b="b"/>
            <a:pathLst>
              <a:path w="106679" h="259714">
                <a:moveTo>
                  <a:pt x="0" y="0"/>
                </a:moveTo>
                <a:lnTo>
                  <a:pt x="20652" y="1700"/>
                </a:lnTo>
                <a:lnTo>
                  <a:pt x="37517" y="6337"/>
                </a:lnTo>
                <a:lnTo>
                  <a:pt x="48888" y="13214"/>
                </a:lnTo>
                <a:lnTo>
                  <a:pt x="53057" y="21637"/>
                </a:lnTo>
                <a:lnTo>
                  <a:pt x="53057" y="108185"/>
                </a:lnTo>
                <a:lnTo>
                  <a:pt x="57227" y="116607"/>
                </a:lnTo>
                <a:lnTo>
                  <a:pt x="68598" y="123484"/>
                </a:lnTo>
                <a:lnTo>
                  <a:pt x="85463" y="128121"/>
                </a:lnTo>
                <a:lnTo>
                  <a:pt x="106115" y="129822"/>
                </a:lnTo>
                <a:lnTo>
                  <a:pt x="85463" y="131522"/>
                </a:lnTo>
                <a:lnTo>
                  <a:pt x="68598" y="136159"/>
                </a:lnTo>
                <a:lnTo>
                  <a:pt x="57227" y="143037"/>
                </a:lnTo>
                <a:lnTo>
                  <a:pt x="53057" y="151459"/>
                </a:lnTo>
                <a:lnTo>
                  <a:pt x="53057" y="238007"/>
                </a:lnTo>
                <a:lnTo>
                  <a:pt x="48888" y="246429"/>
                </a:lnTo>
                <a:lnTo>
                  <a:pt x="37517" y="253307"/>
                </a:lnTo>
                <a:lnTo>
                  <a:pt x="20652" y="257944"/>
                </a:lnTo>
                <a:lnTo>
                  <a:pt x="0" y="2596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53800" y="5372100"/>
            <a:ext cx="101917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time to  t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ransmit  </a:t>
            </a: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35716" y="3908212"/>
            <a:ext cx="182880" cy="1143000"/>
          </a:xfrm>
          <a:custGeom>
            <a:avLst/>
            <a:gdLst/>
            <a:ahLst/>
            <a:cxnLst/>
            <a:rect l="l" t="t" r="r" b="b"/>
            <a:pathLst>
              <a:path w="182879" h="1143000">
                <a:moveTo>
                  <a:pt x="182880" y="0"/>
                </a:moveTo>
                <a:lnTo>
                  <a:pt x="147287" y="7481"/>
                </a:lnTo>
                <a:lnTo>
                  <a:pt x="118222" y="27884"/>
                </a:lnTo>
                <a:lnTo>
                  <a:pt x="98625" y="58145"/>
                </a:lnTo>
                <a:lnTo>
                  <a:pt x="91440" y="95202"/>
                </a:lnTo>
                <a:lnTo>
                  <a:pt x="91440" y="476014"/>
                </a:lnTo>
                <a:lnTo>
                  <a:pt x="84254" y="513072"/>
                </a:lnTo>
                <a:lnTo>
                  <a:pt x="64657" y="543333"/>
                </a:lnTo>
                <a:lnTo>
                  <a:pt x="35592" y="563736"/>
                </a:lnTo>
                <a:lnTo>
                  <a:pt x="0" y="571217"/>
                </a:lnTo>
                <a:lnTo>
                  <a:pt x="35592" y="578699"/>
                </a:lnTo>
                <a:lnTo>
                  <a:pt x="64657" y="599102"/>
                </a:lnTo>
                <a:lnTo>
                  <a:pt x="84254" y="629363"/>
                </a:lnTo>
                <a:lnTo>
                  <a:pt x="91440" y="666420"/>
                </a:lnTo>
                <a:lnTo>
                  <a:pt x="91440" y="1047232"/>
                </a:lnTo>
                <a:lnTo>
                  <a:pt x="98625" y="1084289"/>
                </a:lnTo>
                <a:lnTo>
                  <a:pt x="118222" y="1114551"/>
                </a:lnTo>
                <a:lnTo>
                  <a:pt x="147287" y="1134954"/>
                </a:lnTo>
                <a:lnTo>
                  <a:pt x="182880" y="114243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43900" y="5207000"/>
            <a:ext cx="182880" cy="1143000"/>
          </a:xfrm>
          <a:custGeom>
            <a:avLst/>
            <a:gdLst/>
            <a:ahLst/>
            <a:cxnLst/>
            <a:rect l="l" t="t" r="r" b="b"/>
            <a:pathLst>
              <a:path w="182879" h="1143000">
                <a:moveTo>
                  <a:pt x="182880" y="0"/>
                </a:moveTo>
                <a:lnTo>
                  <a:pt x="147287" y="7481"/>
                </a:lnTo>
                <a:lnTo>
                  <a:pt x="118222" y="27884"/>
                </a:lnTo>
                <a:lnTo>
                  <a:pt x="98625" y="58145"/>
                </a:lnTo>
                <a:lnTo>
                  <a:pt x="91440" y="95202"/>
                </a:lnTo>
                <a:lnTo>
                  <a:pt x="91440" y="476014"/>
                </a:lnTo>
                <a:lnTo>
                  <a:pt x="84254" y="513072"/>
                </a:lnTo>
                <a:lnTo>
                  <a:pt x="64657" y="543333"/>
                </a:lnTo>
                <a:lnTo>
                  <a:pt x="35592" y="563736"/>
                </a:lnTo>
                <a:lnTo>
                  <a:pt x="0" y="571217"/>
                </a:lnTo>
                <a:lnTo>
                  <a:pt x="35592" y="578699"/>
                </a:lnTo>
                <a:lnTo>
                  <a:pt x="64657" y="599102"/>
                </a:lnTo>
                <a:lnTo>
                  <a:pt x="84254" y="629363"/>
                </a:lnTo>
                <a:lnTo>
                  <a:pt x="91440" y="666420"/>
                </a:lnTo>
                <a:lnTo>
                  <a:pt x="91440" y="1047232"/>
                </a:lnTo>
                <a:lnTo>
                  <a:pt x="98625" y="1084289"/>
                </a:lnTo>
                <a:lnTo>
                  <a:pt x="118222" y="1114551"/>
                </a:lnTo>
                <a:lnTo>
                  <a:pt x="147287" y="1134954"/>
                </a:lnTo>
                <a:lnTo>
                  <a:pt x="182880" y="114243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29400" y="3441700"/>
            <a:ext cx="2100580" cy="24561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860">
              <a:lnSpc>
                <a:spcPts val="2600"/>
              </a:lnSpc>
              <a:spcBef>
                <a:spcPts val="219"/>
              </a:spcBef>
              <a:tabLst>
                <a:tab pos="2069464" algn="l"/>
              </a:tabLst>
            </a:pP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initiate</a:t>
            </a:r>
            <a:r>
              <a:rPr sz="2200" spc="-13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sz="2200" spc="-1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u="heavy" dirty="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1130300">
              <a:lnSpc>
                <a:spcPct val="100000"/>
              </a:lnSpc>
              <a:spcBef>
                <a:spcPts val="880"/>
              </a:spcBef>
            </a:pPr>
            <a:r>
              <a:rPr sz="2200" spc="-15" dirty="0">
                <a:latin typeface="Arial"/>
                <a:cs typeface="Arial"/>
              </a:rPr>
              <a:t>RTT</a:t>
            </a:r>
            <a:endParaRPr sz="2200">
              <a:latin typeface="Arial"/>
              <a:cs typeface="Arial"/>
            </a:endParaRPr>
          </a:p>
          <a:p>
            <a:pPr marL="622300" marR="5080">
              <a:lnSpc>
                <a:spcPts val="2600"/>
              </a:lnSpc>
              <a:spcBef>
                <a:spcPts val="1380"/>
              </a:spcBef>
              <a:tabLst>
                <a:tab pos="2087245" algn="l"/>
              </a:tabLst>
            </a:pP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request </a:t>
            </a:r>
            <a:r>
              <a:rPr sz="2200" u="heavy" dirty="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1080"/>
              </a:spcBef>
            </a:pPr>
            <a:r>
              <a:rPr sz="2200" spc="-15" dirty="0">
                <a:latin typeface="Arial"/>
                <a:cs typeface="Arial"/>
              </a:rPr>
              <a:t>RTT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29570" y="6523144"/>
            <a:ext cx="483234" cy="15240"/>
          </a:xfrm>
          <a:custGeom>
            <a:avLst/>
            <a:gdLst/>
            <a:ahLst/>
            <a:cxnLst/>
            <a:rect l="l" t="t" r="r" b="b"/>
            <a:pathLst>
              <a:path w="483234" h="15240">
                <a:moveTo>
                  <a:pt x="482653" y="12699"/>
                </a:moveTo>
                <a:lnTo>
                  <a:pt x="58" y="14934"/>
                </a:lnTo>
                <a:lnTo>
                  <a:pt x="0" y="2234"/>
                </a:lnTo>
                <a:lnTo>
                  <a:pt x="482594" y="0"/>
                </a:lnTo>
                <a:lnTo>
                  <a:pt x="48265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56500" y="6337300"/>
            <a:ext cx="108204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file  received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70900" y="7607300"/>
            <a:ext cx="553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71200" y="7581900"/>
            <a:ext cx="553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495300"/>
            <a:ext cx="4364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210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Per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nt	H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TTP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1971" y="1874520"/>
            <a:ext cx="5149850" cy="40640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non-persistent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issues:</a:t>
            </a:r>
            <a:endParaRPr sz="2800">
              <a:latin typeface="Comic Sans MS"/>
              <a:cs typeface="Comic Sans MS"/>
            </a:endParaRPr>
          </a:p>
          <a:p>
            <a:pPr marL="381635" indent="-34417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2800" spc="-5" dirty="0">
                <a:latin typeface="Comic Sans MS"/>
                <a:cs typeface="Comic Sans MS"/>
              </a:rPr>
              <a:t>requires </a:t>
            </a:r>
            <a:r>
              <a:rPr sz="2800" dirty="0">
                <a:latin typeface="Comic Sans MS"/>
                <a:cs typeface="Comic Sans MS"/>
              </a:rPr>
              <a:t>2 </a:t>
            </a:r>
            <a:r>
              <a:rPr sz="2800" spc="-5" dirty="0">
                <a:latin typeface="Comic Sans MS"/>
                <a:cs typeface="Comic Sans MS"/>
              </a:rPr>
              <a:t>RTTs </a:t>
            </a:r>
            <a:r>
              <a:rPr sz="2800" dirty="0">
                <a:latin typeface="Comic Sans MS"/>
                <a:cs typeface="Comic Sans MS"/>
              </a:rPr>
              <a:t>per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</a:t>
            </a:r>
            <a:endParaRPr sz="2800">
              <a:latin typeface="Comic Sans MS"/>
              <a:cs typeface="Comic Sans MS"/>
            </a:endParaRPr>
          </a:p>
          <a:p>
            <a:pPr marL="381635" marR="342265" indent="-34417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2800" spc="-5" dirty="0">
                <a:latin typeface="Comic Sans MS"/>
                <a:cs typeface="Comic Sans MS"/>
              </a:rPr>
              <a:t>OS overhead for each </a:t>
            </a:r>
            <a:r>
              <a:rPr sz="2800" dirty="0">
                <a:latin typeface="Comic Sans MS"/>
                <a:cs typeface="Comic Sans MS"/>
              </a:rPr>
              <a:t>TCP  </a:t>
            </a:r>
            <a:r>
              <a:rPr sz="2800" spc="-5" dirty="0">
                <a:latin typeface="Comic Sans MS"/>
                <a:cs typeface="Comic Sans MS"/>
              </a:rPr>
              <a:t>connection</a:t>
            </a:r>
            <a:endParaRPr sz="2800">
              <a:latin typeface="Comic Sans MS"/>
              <a:cs typeface="Comic Sans MS"/>
            </a:endParaRPr>
          </a:p>
          <a:p>
            <a:pPr marL="381635" marR="30480" indent="-344170">
              <a:lnSpc>
                <a:spcPct val="116100"/>
              </a:lnSpc>
              <a:spcBef>
                <a:spcPts val="11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2800" spc="-5" dirty="0">
                <a:latin typeface="Comic Sans MS"/>
                <a:cs typeface="Comic Sans MS"/>
              </a:rPr>
              <a:t>browsers </a:t>
            </a:r>
            <a:r>
              <a:rPr sz="2800" dirty="0">
                <a:latin typeface="Comic Sans MS"/>
                <a:cs typeface="Comic Sans MS"/>
              </a:rPr>
              <a:t>often </a:t>
            </a:r>
            <a:r>
              <a:rPr sz="2800" spc="-5" dirty="0">
                <a:latin typeface="Comic Sans MS"/>
                <a:cs typeface="Comic Sans MS"/>
              </a:rPr>
              <a:t>open parallel  </a:t>
            </a: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connections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fetch  referenced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495300"/>
            <a:ext cx="4364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210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Per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nt	H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TTP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1971" y="1874520"/>
            <a:ext cx="5149850" cy="40640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7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non-persistent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issues:</a:t>
            </a:r>
            <a:endParaRPr sz="2800">
              <a:latin typeface="Comic Sans MS"/>
              <a:cs typeface="Comic Sans MS"/>
            </a:endParaRPr>
          </a:p>
          <a:p>
            <a:pPr marL="381635" indent="-34417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2800" spc="-5" dirty="0">
                <a:latin typeface="Comic Sans MS"/>
                <a:cs typeface="Comic Sans MS"/>
              </a:rPr>
              <a:t>requires </a:t>
            </a:r>
            <a:r>
              <a:rPr sz="2800" dirty="0">
                <a:latin typeface="Comic Sans MS"/>
                <a:cs typeface="Comic Sans MS"/>
              </a:rPr>
              <a:t>2 </a:t>
            </a:r>
            <a:r>
              <a:rPr sz="2800" spc="-5" dirty="0">
                <a:latin typeface="Comic Sans MS"/>
                <a:cs typeface="Comic Sans MS"/>
              </a:rPr>
              <a:t>RTTs </a:t>
            </a:r>
            <a:r>
              <a:rPr sz="2800" dirty="0">
                <a:latin typeface="Comic Sans MS"/>
                <a:cs typeface="Comic Sans MS"/>
              </a:rPr>
              <a:t>per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</a:t>
            </a:r>
            <a:endParaRPr sz="2800">
              <a:latin typeface="Comic Sans MS"/>
              <a:cs typeface="Comic Sans MS"/>
            </a:endParaRPr>
          </a:p>
          <a:p>
            <a:pPr marL="381635" marR="342265" indent="-34417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2800" spc="-5" dirty="0">
                <a:latin typeface="Comic Sans MS"/>
                <a:cs typeface="Comic Sans MS"/>
              </a:rPr>
              <a:t>OS overhead for each </a:t>
            </a:r>
            <a:r>
              <a:rPr sz="2800" dirty="0">
                <a:latin typeface="Comic Sans MS"/>
                <a:cs typeface="Comic Sans MS"/>
              </a:rPr>
              <a:t>TCP  </a:t>
            </a:r>
            <a:r>
              <a:rPr sz="2800" spc="-5" dirty="0">
                <a:latin typeface="Comic Sans MS"/>
                <a:cs typeface="Comic Sans MS"/>
              </a:rPr>
              <a:t>connection</a:t>
            </a:r>
            <a:endParaRPr sz="2800">
              <a:latin typeface="Comic Sans MS"/>
              <a:cs typeface="Comic Sans MS"/>
            </a:endParaRPr>
          </a:p>
          <a:p>
            <a:pPr marL="381635" marR="30480" indent="-344170">
              <a:lnSpc>
                <a:spcPct val="116100"/>
              </a:lnSpc>
              <a:spcBef>
                <a:spcPts val="11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270" algn="l"/>
              </a:tabLst>
            </a:pPr>
            <a:r>
              <a:rPr sz="2800" spc="-5" dirty="0">
                <a:latin typeface="Comic Sans MS"/>
                <a:cs typeface="Comic Sans MS"/>
              </a:rPr>
              <a:t>browsers </a:t>
            </a:r>
            <a:r>
              <a:rPr sz="2800" dirty="0">
                <a:latin typeface="Comic Sans MS"/>
                <a:cs typeface="Comic Sans MS"/>
              </a:rPr>
              <a:t>often </a:t>
            </a:r>
            <a:r>
              <a:rPr sz="2800" spc="-5" dirty="0">
                <a:latin typeface="Comic Sans MS"/>
                <a:cs typeface="Comic Sans MS"/>
              </a:rPr>
              <a:t>open parallel  </a:t>
            </a: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connections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fetch  referenced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7047" y="1950720"/>
            <a:ext cx="5240020" cy="598170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49530" algn="just">
              <a:lnSpc>
                <a:spcPct val="100000"/>
              </a:lnSpc>
              <a:spcBef>
                <a:spcPts val="14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persistent HTTP</a:t>
            </a:r>
            <a:endParaRPr sz="2800">
              <a:latin typeface="Comic Sans MS"/>
              <a:cs typeface="Comic Sans MS"/>
            </a:endParaRPr>
          </a:p>
          <a:p>
            <a:pPr marL="379730" marR="168910" indent="-342265" algn="just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0365" algn="l"/>
              </a:tabLst>
            </a:pPr>
            <a:r>
              <a:rPr sz="2800" spc="-5" dirty="0">
                <a:latin typeface="Comic Sans MS"/>
                <a:cs typeface="Comic Sans MS"/>
              </a:rPr>
              <a:t>server leaves connection  </a:t>
            </a:r>
            <a:r>
              <a:rPr sz="2800" dirty="0">
                <a:latin typeface="Comic Sans MS"/>
                <a:cs typeface="Comic Sans MS"/>
              </a:rPr>
              <a:t>open after </a:t>
            </a:r>
            <a:r>
              <a:rPr sz="2800" spc="-5" dirty="0">
                <a:latin typeface="Comic Sans MS"/>
                <a:cs typeface="Comic Sans MS"/>
              </a:rPr>
              <a:t>sending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response</a:t>
            </a:r>
            <a:endParaRPr sz="2800">
              <a:latin typeface="Comic Sans MS"/>
              <a:cs typeface="Comic Sans MS"/>
            </a:endParaRPr>
          </a:p>
          <a:p>
            <a:pPr marL="379730" marR="233045" indent="-342265" algn="just">
              <a:lnSpc>
                <a:spcPct val="116100"/>
              </a:lnSpc>
              <a:spcBef>
                <a:spcPts val="7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0365" algn="l"/>
              </a:tabLst>
            </a:pPr>
            <a:r>
              <a:rPr sz="2800" spc="-5" dirty="0">
                <a:latin typeface="Comic Sans MS"/>
                <a:cs typeface="Comic Sans MS"/>
              </a:rPr>
              <a:t>subsequent </a:t>
            </a:r>
            <a:r>
              <a:rPr sz="2800" dirty="0">
                <a:latin typeface="Comic Sans MS"/>
                <a:cs typeface="Comic Sans MS"/>
              </a:rPr>
              <a:t>HTTP </a:t>
            </a:r>
            <a:r>
              <a:rPr sz="2800" spc="-5" dirty="0">
                <a:latin typeface="Comic Sans MS"/>
                <a:cs typeface="Comic Sans MS"/>
              </a:rPr>
              <a:t>messages  between same client/server  </a:t>
            </a:r>
            <a:r>
              <a:rPr sz="2800" dirty="0">
                <a:latin typeface="Comic Sans MS"/>
                <a:cs typeface="Comic Sans MS"/>
              </a:rPr>
              <a:t>sent </a:t>
            </a:r>
            <a:r>
              <a:rPr sz="2800" spc="-5" dirty="0">
                <a:latin typeface="Comic Sans MS"/>
                <a:cs typeface="Comic Sans MS"/>
              </a:rPr>
              <a:t>over open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connection</a:t>
            </a:r>
            <a:endParaRPr sz="2800">
              <a:latin typeface="Comic Sans MS"/>
              <a:cs typeface="Comic Sans MS"/>
            </a:endParaRPr>
          </a:p>
          <a:p>
            <a:pPr marL="379730" marR="30480" indent="-342265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0365" algn="l"/>
              </a:tabLst>
            </a:pPr>
            <a:r>
              <a:rPr sz="2800" spc="-5" dirty="0">
                <a:latin typeface="Comic Sans MS"/>
                <a:cs typeface="Comic Sans MS"/>
              </a:rPr>
              <a:t>client sends requests as </a:t>
            </a:r>
            <a:r>
              <a:rPr sz="2800" dirty="0">
                <a:latin typeface="Comic Sans MS"/>
                <a:cs typeface="Comic Sans MS"/>
              </a:rPr>
              <a:t>soon  </a:t>
            </a:r>
            <a:r>
              <a:rPr sz="2800" spc="-5" dirty="0">
                <a:latin typeface="Comic Sans MS"/>
                <a:cs typeface="Comic Sans MS"/>
              </a:rPr>
              <a:t>as </a:t>
            </a:r>
            <a:r>
              <a:rPr sz="2800" dirty="0">
                <a:latin typeface="Comic Sans MS"/>
                <a:cs typeface="Comic Sans MS"/>
              </a:rPr>
              <a:t>it </a:t>
            </a:r>
            <a:r>
              <a:rPr sz="2800" spc="-5" dirty="0">
                <a:latin typeface="Comic Sans MS"/>
                <a:cs typeface="Comic Sans MS"/>
              </a:rPr>
              <a:t>encounters </a:t>
            </a:r>
            <a:r>
              <a:rPr sz="2800" dirty="0">
                <a:latin typeface="Comic Sans MS"/>
                <a:cs typeface="Comic Sans MS"/>
              </a:rPr>
              <a:t>a  </a:t>
            </a:r>
            <a:r>
              <a:rPr sz="2800" spc="-5" dirty="0">
                <a:latin typeface="Comic Sans MS"/>
                <a:cs typeface="Comic Sans MS"/>
              </a:rPr>
              <a:t>referenced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</a:t>
            </a:r>
            <a:endParaRPr sz="2800">
              <a:latin typeface="Comic Sans MS"/>
              <a:cs typeface="Comic Sans MS"/>
            </a:endParaRPr>
          </a:p>
          <a:p>
            <a:pPr marL="379730" marR="487680" indent="-342265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0365" algn="l"/>
              </a:tabLst>
            </a:pPr>
            <a:r>
              <a:rPr sz="2800" dirty="0">
                <a:latin typeface="Comic Sans MS"/>
                <a:cs typeface="Comic Sans MS"/>
              </a:rPr>
              <a:t>as </a:t>
            </a:r>
            <a:r>
              <a:rPr sz="2800" spc="-5" dirty="0">
                <a:latin typeface="Comic Sans MS"/>
                <a:cs typeface="Comic Sans MS"/>
              </a:rPr>
              <a:t>little </a:t>
            </a:r>
            <a:r>
              <a:rPr sz="2800" dirty="0">
                <a:latin typeface="Comic Sans MS"/>
                <a:cs typeface="Comic Sans MS"/>
              </a:rPr>
              <a:t>as </a:t>
            </a:r>
            <a:r>
              <a:rPr sz="2800" spc="-5" dirty="0">
                <a:latin typeface="Comic Sans MS"/>
                <a:cs typeface="Comic Sans MS"/>
              </a:rPr>
              <a:t>one </a:t>
            </a:r>
            <a:r>
              <a:rPr sz="2800" dirty="0">
                <a:latin typeface="Comic Sans MS"/>
                <a:cs typeface="Comic Sans MS"/>
              </a:rPr>
              <a:t>RTT </a:t>
            </a:r>
            <a:r>
              <a:rPr sz="2800" spc="-5" dirty="0">
                <a:latin typeface="Comic Sans MS"/>
                <a:cs typeface="Comic Sans MS"/>
              </a:rPr>
              <a:t>for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all  </a:t>
            </a:r>
            <a:r>
              <a:rPr sz="2800" spc="-5" dirty="0">
                <a:latin typeface="Comic Sans MS"/>
                <a:cs typeface="Comic Sans MS"/>
              </a:rPr>
              <a:t>the referenced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249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333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HTTP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request	message: general</a:t>
            </a:r>
            <a:r>
              <a:rPr sz="4400" u="heavy" spc="-3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format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00200" y="2349500"/>
            <a:ext cx="9564805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9750" y="3235396"/>
            <a:ext cx="824230" cy="2332355"/>
          </a:xfrm>
          <a:custGeom>
            <a:avLst/>
            <a:gdLst/>
            <a:ahLst/>
            <a:cxnLst/>
            <a:rect l="l" t="t" r="r" b="b"/>
            <a:pathLst>
              <a:path w="824229" h="2332354">
                <a:moveTo>
                  <a:pt x="0" y="2332283"/>
                </a:moveTo>
                <a:lnTo>
                  <a:pt x="824089" y="2332283"/>
                </a:lnTo>
                <a:lnTo>
                  <a:pt x="824089" y="0"/>
                </a:lnTo>
                <a:lnTo>
                  <a:pt x="0" y="0"/>
                </a:lnTo>
                <a:lnTo>
                  <a:pt x="0" y="2332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9270" y="3235396"/>
            <a:ext cx="887730" cy="2332355"/>
          </a:xfrm>
          <a:custGeom>
            <a:avLst/>
            <a:gdLst/>
            <a:ahLst/>
            <a:cxnLst/>
            <a:rect l="l" t="t" r="r" b="b"/>
            <a:pathLst>
              <a:path w="887729" h="2332354">
                <a:moveTo>
                  <a:pt x="0" y="2332283"/>
                </a:moveTo>
                <a:lnTo>
                  <a:pt x="887307" y="2332283"/>
                </a:lnTo>
                <a:lnTo>
                  <a:pt x="887307" y="0"/>
                </a:lnTo>
                <a:lnTo>
                  <a:pt x="0" y="0"/>
                </a:lnTo>
                <a:lnTo>
                  <a:pt x="0" y="2332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90382" y="6073421"/>
            <a:ext cx="1014094" cy="1729739"/>
          </a:xfrm>
          <a:custGeom>
            <a:avLst/>
            <a:gdLst/>
            <a:ahLst/>
            <a:cxnLst/>
            <a:rect l="l" t="t" r="r" b="b"/>
            <a:pathLst>
              <a:path w="1014095" h="1729740">
                <a:moveTo>
                  <a:pt x="0" y="0"/>
                </a:moveTo>
                <a:lnTo>
                  <a:pt x="1013741" y="0"/>
                </a:lnTo>
                <a:lnTo>
                  <a:pt x="1013741" y="1729458"/>
                </a:lnTo>
                <a:lnTo>
                  <a:pt x="0" y="1729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07600" y="6599584"/>
            <a:ext cx="19812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02960" y="6548825"/>
            <a:ext cx="4940300" cy="2688590"/>
          </a:xfrm>
          <a:custGeom>
            <a:avLst/>
            <a:gdLst/>
            <a:ahLst/>
            <a:cxnLst/>
            <a:rect l="l" t="t" r="r" b="b"/>
            <a:pathLst>
              <a:path w="4940300" h="2688590">
                <a:moveTo>
                  <a:pt x="0" y="0"/>
                </a:moveTo>
                <a:lnTo>
                  <a:pt x="4940148" y="0"/>
                </a:lnTo>
                <a:lnTo>
                  <a:pt x="4940148" y="2688294"/>
                </a:lnTo>
                <a:lnTo>
                  <a:pt x="0" y="26882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2960" y="6548825"/>
            <a:ext cx="4940300" cy="2688590"/>
          </a:xfrm>
          <a:custGeom>
            <a:avLst/>
            <a:gdLst/>
            <a:ahLst/>
            <a:cxnLst/>
            <a:rect l="l" t="t" r="r" b="b"/>
            <a:pathLst>
              <a:path w="4940300" h="2688590">
                <a:moveTo>
                  <a:pt x="0" y="0"/>
                </a:moveTo>
                <a:lnTo>
                  <a:pt x="4940148" y="0"/>
                </a:lnTo>
                <a:lnTo>
                  <a:pt x="4940148" y="2688295"/>
                </a:lnTo>
                <a:lnTo>
                  <a:pt x="0" y="26882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21300" y="6578600"/>
            <a:ext cx="5508625" cy="2583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lnSpc>
                <a:spcPct val="100200"/>
              </a:lnSpc>
              <a:spcBef>
                <a:spcPts val="90"/>
              </a:spcBef>
              <a:tabLst>
                <a:tab pos="2273935" algn="l"/>
                <a:tab pos="2571115" algn="l"/>
                <a:tab pos="4883785" algn="l"/>
              </a:tabLst>
            </a:pPr>
            <a:r>
              <a:rPr sz="4200" dirty="0">
                <a:solidFill>
                  <a:srgbClr val="0433FF"/>
                </a:solidFill>
                <a:latin typeface="Courier New"/>
                <a:cs typeface="Courier New"/>
              </a:rPr>
              <a:t>HEAD</a:t>
            </a:r>
            <a:r>
              <a:rPr sz="4200" spc="-135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me</a:t>
            </a:r>
            <a:r>
              <a:rPr sz="4200" spc="-5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hod:</a:t>
            </a:r>
            <a:r>
              <a:rPr sz="4200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asks	</a:t>
            </a:r>
            <a:r>
              <a:rPr sz="4200" baseline="31746" dirty="0" smtClean="0">
                <a:solidFill>
                  <a:srgbClr val="FF2600"/>
                </a:solidFill>
                <a:latin typeface="Arial"/>
                <a:cs typeface="Arial"/>
              </a:rPr>
              <a:t>  </a:t>
            </a: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server</a:t>
            </a:r>
            <a:r>
              <a:rPr sz="4200" spc="-5" dirty="0">
                <a:solidFill>
                  <a:srgbClr val="0433FF"/>
                </a:solidFill>
                <a:latin typeface="Arial"/>
                <a:cs typeface="Arial"/>
              </a:rPr>
              <a:t> to	</a:t>
            </a: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leave  </a:t>
            </a:r>
            <a:r>
              <a:rPr sz="4200" spc="-5" dirty="0">
                <a:solidFill>
                  <a:srgbClr val="0433FF"/>
                </a:solidFill>
                <a:latin typeface="Arial"/>
                <a:cs typeface="Arial"/>
              </a:rPr>
              <a:t>requested	</a:t>
            </a: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object</a:t>
            </a:r>
            <a:endParaRPr sz="4200" dirty="0">
              <a:latin typeface="Arial"/>
              <a:cs typeface="Arial"/>
            </a:endParaRPr>
          </a:p>
          <a:p>
            <a:pPr marL="50800">
              <a:lnSpc>
                <a:spcPts val="5000"/>
              </a:lnSpc>
            </a:pP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out of</a:t>
            </a:r>
            <a:r>
              <a:rPr sz="4200" spc="-2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0433FF"/>
                </a:solidFill>
                <a:latin typeface="Arial"/>
                <a:cs typeface="Arial"/>
              </a:rPr>
              <a:t>response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1460" y="2109892"/>
            <a:ext cx="2922270" cy="142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8082" y="2160803"/>
            <a:ext cx="2769235" cy="1270000"/>
          </a:xfrm>
          <a:custGeom>
            <a:avLst/>
            <a:gdLst/>
            <a:ahLst/>
            <a:cxnLst/>
            <a:rect l="l" t="t" r="r" b="b"/>
            <a:pathLst>
              <a:path w="2769235" h="1270000">
                <a:moveTo>
                  <a:pt x="2363809" y="185876"/>
                </a:moveTo>
                <a:lnTo>
                  <a:pt x="2414461" y="210345"/>
                </a:lnTo>
                <a:lnTo>
                  <a:pt x="2461737" y="235714"/>
                </a:lnTo>
                <a:lnTo>
                  <a:pt x="2505635" y="261921"/>
                </a:lnTo>
                <a:lnTo>
                  <a:pt x="2546157" y="288903"/>
                </a:lnTo>
                <a:lnTo>
                  <a:pt x="2583302" y="316600"/>
                </a:lnTo>
                <a:lnTo>
                  <a:pt x="2617070" y="344947"/>
                </a:lnTo>
                <a:lnTo>
                  <a:pt x="2647461" y="373885"/>
                </a:lnTo>
                <a:lnTo>
                  <a:pt x="2674475" y="403350"/>
                </a:lnTo>
                <a:lnTo>
                  <a:pt x="2698113" y="433281"/>
                </a:lnTo>
                <a:lnTo>
                  <a:pt x="2735258" y="494290"/>
                </a:lnTo>
                <a:lnTo>
                  <a:pt x="2758895" y="556416"/>
                </a:lnTo>
                <a:lnTo>
                  <a:pt x="2769026" y="619163"/>
                </a:lnTo>
                <a:lnTo>
                  <a:pt x="2769026" y="650614"/>
                </a:lnTo>
                <a:lnTo>
                  <a:pt x="2758895" y="713361"/>
                </a:lnTo>
                <a:lnTo>
                  <a:pt x="2735258" y="775488"/>
                </a:lnTo>
                <a:lnTo>
                  <a:pt x="2698113" y="836497"/>
                </a:lnTo>
                <a:lnTo>
                  <a:pt x="2674475" y="866428"/>
                </a:lnTo>
                <a:lnTo>
                  <a:pt x="2647461" y="895893"/>
                </a:lnTo>
                <a:lnTo>
                  <a:pt x="2617070" y="924830"/>
                </a:lnTo>
                <a:lnTo>
                  <a:pt x="2583302" y="953178"/>
                </a:lnTo>
                <a:lnTo>
                  <a:pt x="2546157" y="980874"/>
                </a:lnTo>
                <a:lnTo>
                  <a:pt x="2505635" y="1007857"/>
                </a:lnTo>
                <a:lnTo>
                  <a:pt x="2461737" y="1034064"/>
                </a:lnTo>
                <a:lnTo>
                  <a:pt x="2414461" y="1059433"/>
                </a:lnTo>
                <a:lnTo>
                  <a:pt x="2363809" y="1083902"/>
                </a:lnTo>
                <a:lnTo>
                  <a:pt x="2323645" y="1101604"/>
                </a:lnTo>
                <a:lnTo>
                  <a:pt x="2282340" y="1118422"/>
                </a:lnTo>
                <a:lnTo>
                  <a:pt x="2239952" y="1134354"/>
                </a:lnTo>
                <a:lnTo>
                  <a:pt x="2196540" y="1149401"/>
                </a:lnTo>
                <a:lnTo>
                  <a:pt x="2152163" y="1163563"/>
                </a:lnTo>
                <a:lnTo>
                  <a:pt x="2106879" y="1176840"/>
                </a:lnTo>
                <a:lnTo>
                  <a:pt x="2060747" y="1189232"/>
                </a:lnTo>
                <a:lnTo>
                  <a:pt x="2013825" y="1200739"/>
                </a:lnTo>
                <a:lnTo>
                  <a:pt x="1966171" y="1211360"/>
                </a:lnTo>
                <a:lnTo>
                  <a:pt x="1917845" y="1221097"/>
                </a:lnTo>
                <a:lnTo>
                  <a:pt x="1868904" y="1229948"/>
                </a:lnTo>
                <a:lnTo>
                  <a:pt x="1819407" y="1237914"/>
                </a:lnTo>
                <a:lnTo>
                  <a:pt x="1769413" y="1244995"/>
                </a:lnTo>
                <a:lnTo>
                  <a:pt x="1718981" y="1251191"/>
                </a:lnTo>
                <a:lnTo>
                  <a:pt x="1668167" y="1256502"/>
                </a:lnTo>
                <a:lnTo>
                  <a:pt x="1617033" y="1260927"/>
                </a:lnTo>
                <a:lnTo>
                  <a:pt x="1565634" y="1264468"/>
                </a:lnTo>
                <a:lnTo>
                  <a:pt x="1514032" y="1267123"/>
                </a:lnTo>
                <a:lnTo>
                  <a:pt x="1462282" y="1268894"/>
                </a:lnTo>
                <a:lnTo>
                  <a:pt x="1410445" y="1269779"/>
                </a:lnTo>
                <a:lnTo>
                  <a:pt x="1358579" y="1269779"/>
                </a:lnTo>
                <a:lnTo>
                  <a:pt x="1306742" y="1268894"/>
                </a:lnTo>
                <a:lnTo>
                  <a:pt x="1254993" y="1267123"/>
                </a:lnTo>
                <a:lnTo>
                  <a:pt x="1203390" y="1264468"/>
                </a:lnTo>
                <a:lnTo>
                  <a:pt x="1151992" y="1260927"/>
                </a:lnTo>
                <a:lnTo>
                  <a:pt x="1100857" y="1256502"/>
                </a:lnTo>
                <a:lnTo>
                  <a:pt x="1050044" y="1251191"/>
                </a:lnTo>
                <a:lnTo>
                  <a:pt x="999611" y="1244995"/>
                </a:lnTo>
                <a:lnTo>
                  <a:pt x="949617" y="1237914"/>
                </a:lnTo>
                <a:lnTo>
                  <a:pt x="900121" y="1229948"/>
                </a:lnTo>
                <a:lnTo>
                  <a:pt x="851180" y="1221097"/>
                </a:lnTo>
                <a:lnTo>
                  <a:pt x="802854" y="1211360"/>
                </a:lnTo>
                <a:lnTo>
                  <a:pt x="755200" y="1200739"/>
                </a:lnTo>
                <a:lnTo>
                  <a:pt x="708278" y="1189232"/>
                </a:lnTo>
                <a:lnTo>
                  <a:pt x="662146" y="1176840"/>
                </a:lnTo>
                <a:lnTo>
                  <a:pt x="616862" y="1163563"/>
                </a:lnTo>
                <a:lnTo>
                  <a:pt x="572485" y="1149401"/>
                </a:lnTo>
                <a:lnTo>
                  <a:pt x="529073" y="1134354"/>
                </a:lnTo>
                <a:lnTo>
                  <a:pt x="486685" y="1118422"/>
                </a:lnTo>
                <a:lnTo>
                  <a:pt x="445380" y="1101604"/>
                </a:lnTo>
                <a:lnTo>
                  <a:pt x="405216" y="1083902"/>
                </a:lnTo>
                <a:lnTo>
                  <a:pt x="354564" y="1059433"/>
                </a:lnTo>
                <a:lnTo>
                  <a:pt x="307288" y="1034064"/>
                </a:lnTo>
                <a:lnTo>
                  <a:pt x="263390" y="1007857"/>
                </a:lnTo>
                <a:lnTo>
                  <a:pt x="222868" y="980874"/>
                </a:lnTo>
                <a:lnTo>
                  <a:pt x="185724" y="953178"/>
                </a:lnTo>
                <a:lnTo>
                  <a:pt x="151956" y="924830"/>
                </a:lnTo>
                <a:lnTo>
                  <a:pt x="121564" y="895893"/>
                </a:lnTo>
                <a:lnTo>
                  <a:pt x="94550" y="866428"/>
                </a:lnTo>
                <a:lnTo>
                  <a:pt x="70912" y="836497"/>
                </a:lnTo>
                <a:lnTo>
                  <a:pt x="33768" y="775488"/>
                </a:lnTo>
                <a:lnTo>
                  <a:pt x="10130" y="713361"/>
                </a:lnTo>
                <a:lnTo>
                  <a:pt x="0" y="650614"/>
                </a:lnTo>
                <a:lnTo>
                  <a:pt x="0" y="619163"/>
                </a:lnTo>
                <a:lnTo>
                  <a:pt x="10130" y="556416"/>
                </a:lnTo>
                <a:lnTo>
                  <a:pt x="33768" y="494290"/>
                </a:lnTo>
                <a:lnTo>
                  <a:pt x="70912" y="433281"/>
                </a:lnTo>
                <a:lnTo>
                  <a:pt x="94550" y="403350"/>
                </a:lnTo>
                <a:lnTo>
                  <a:pt x="121564" y="373885"/>
                </a:lnTo>
                <a:lnTo>
                  <a:pt x="151956" y="344947"/>
                </a:lnTo>
                <a:lnTo>
                  <a:pt x="185724" y="316600"/>
                </a:lnTo>
                <a:lnTo>
                  <a:pt x="222868" y="288903"/>
                </a:lnTo>
                <a:lnTo>
                  <a:pt x="263390" y="261921"/>
                </a:lnTo>
                <a:lnTo>
                  <a:pt x="307288" y="235714"/>
                </a:lnTo>
                <a:lnTo>
                  <a:pt x="354564" y="210345"/>
                </a:lnTo>
                <a:lnTo>
                  <a:pt x="405216" y="185876"/>
                </a:lnTo>
                <a:lnTo>
                  <a:pt x="445380" y="168174"/>
                </a:lnTo>
                <a:lnTo>
                  <a:pt x="486685" y="151356"/>
                </a:lnTo>
                <a:lnTo>
                  <a:pt x="529073" y="135424"/>
                </a:lnTo>
                <a:lnTo>
                  <a:pt x="572485" y="120377"/>
                </a:lnTo>
                <a:lnTo>
                  <a:pt x="616862" y="106215"/>
                </a:lnTo>
                <a:lnTo>
                  <a:pt x="662146" y="92938"/>
                </a:lnTo>
                <a:lnTo>
                  <a:pt x="708278" y="80546"/>
                </a:lnTo>
                <a:lnTo>
                  <a:pt x="755200" y="69039"/>
                </a:lnTo>
                <a:lnTo>
                  <a:pt x="802854" y="58418"/>
                </a:lnTo>
                <a:lnTo>
                  <a:pt x="851180" y="48681"/>
                </a:lnTo>
                <a:lnTo>
                  <a:pt x="900121" y="39830"/>
                </a:lnTo>
                <a:lnTo>
                  <a:pt x="949617" y="31864"/>
                </a:lnTo>
                <a:lnTo>
                  <a:pt x="999611" y="24783"/>
                </a:lnTo>
                <a:lnTo>
                  <a:pt x="1050044" y="18587"/>
                </a:lnTo>
                <a:lnTo>
                  <a:pt x="1100857" y="13276"/>
                </a:lnTo>
                <a:lnTo>
                  <a:pt x="1151992" y="8851"/>
                </a:lnTo>
                <a:lnTo>
                  <a:pt x="1203390" y="5310"/>
                </a:lnTo>
                <a:lnTo>
                  <a:pt x="1254993" y="2655"/>
                </a:lnTo>
                <a:lnTo>
                  <a:pt x="1306742" y="885"/>
                </a:lnTo>
                <a:lnTo>
                  <a:pt x="1358579" y="0"/>
                </a:lnTo>
                <a:lnTo>
                  <a:pt x="1410445" y="0"/>
                </a:lnTo>
                <a:lnTo>
                  <a:pt x="1462282" y="885"/>
                </a:lnTo>
                <a:lnTo>
                  <a:pt x="1514032" y="2655"/>
                </a:lnTo>
                <a:lnTo>
                  <a:pt x="1565634" y="5310"/>
                </a:lnTo>
                <a:lnTo>
                  <a:pt x="1617033" y="8851"/>
                </a:lnTo>
                <a:lnTo>
                  <a:pt x="1668167" y="13276"/>
                </a:lnTo>
                <a:lnTo>
                  <a:pt x="1718981" y="18587"/>
                </a:lnTo>
                <a:lnTo>
                  <a:pt x="1769413" y="24783"/>
                </a:lnTo>
                <a:lnTo>
                  <a:pt x="1819407" y="31864"/>
                </a:lnTo>
                <a:lnTo>
                  <a:pt x="1868904" y="39830"/>
                </a:lnTo>
                <a:lnTo>
                  <a:pt x="1917845" y="48681"/>
                </a:lnTo>
                <a:lnTo>
                  <a:pt x="1966171" y="58418"/>
                </a:lnTo>
                <a:lnTo>
                  <a:pt x="2013825" y="69039"/>
                </a:lnTo>
                <a:lnTo>
                  <a:pt x="2060747" y="80546"/>
                </a:lnTo>
                <a:lnTo>
                  <a:pt x="2106879" y="92938"/>
                </a:lnTo>
                <a:lnTo>
                  <a:pt x="2152163" y="106215"/>
                </a:lnTo>
                <a:lnTo>
                  <a:pt x="2196540" y="120377"/>
                </a:lnTo>
                <a:lnTo>
                  <a:pt x="2239952" y="135424"/>
                </a:lnTo>
                <a:lnTo>
                  <a:pt x="2282340" y="151356"/>
                </a:lnTo>
                <a:lnTo>
                  <a:pt x="2323645" y="168174"/>
                </a:lnTo>
                <a:lnTo>
                  <a:pt x="2363809" y="185876"/>
                </a:lnTo>
                <a:close/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6107" y="3426203"/>
            <a:ext cx="2660650" cy="3021330"/>
          </a:xfrm>
          <a:custGeom>
            <a:avLst/>
            <a:gdLst/>
            <a:ahLst/>
            <a:cxnLst/>
            <a:rect l="l" t="t" r="r" b="b"/>
            <a:pathLst>
              <a:path w="2660650" h="3021329">
                <a:moveTo>
                  <a:pt x="0" y="0"/>
                </a:moveTo>
                <a:lnTo>
                  <a:pt x="2634888" y="2992160"/>
                </a:lnTo>
                <a:lnTo>
                  <a:pt x="2660067" y="3020754"/>
                </a:lnTo>
              </a:path>
            </a:pathLst>
          </a:custGeom>
          <a:ln w="761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6620" y="6317645"/>
            <a:ext cx="316230" cy="329565"/>
          </a:xfrm>
          <a:custGeom>
            <a:avLst/>
            <a:gdLst/>
            <a:ahLst/>
            <a:cxnLst/>
            <a:rect l="l" t="t" r="r" b="b"/>
            <a:pathLst>
              <a:path w="316229" h="329565">
                <a:moveTo>
                  <a:pt x="228749" y="0"/>
                </a:moveTo>
                <a:lnTo>
                  <a:pt x="0" y="201437"/>
                </a:lnTo>
                <a:lnTo>
                  <a:pt x="315810" y="329468"/>
                </a:lnTo>
                <a:lnTo>
                  <a:pt x="22874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177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 </a:t>
            </a:r>
            <a:r>
              <a:rPr spc="-5" dirty="0"/>
              <a:t>response</a:t>
            </a:r>
            <a:r>
              <a:rPr spc="-105" dirty="0"/>
              <a:t> </a:t>
            </a:r>
            <a:r>
              <a:rPr dirty="0"/>
              <a:t>message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155815" cy="0"/>
          </a:xfrm>
          <a:custGeom>
            <a:avLst/>
            <a:gdLst/>
            <a:ahLst/>
            <a:cxnLst/>
            <a:rect l="l" t="t" r="r" b="b"/>
            <a:pathLst>
              <a:path w="7155815">
                <a:moveTo>
                  <a:pt x="0" y="0"/>
                </a:moveTo>
                <a:lnTo>
                  <a:pt x="715522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882900"/>
            <a:ext cx="10633075" cy="462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100"/>
              </a:spcBef>
            </a:pPr>
            <a:r>
              <a:rPr sz="2900" b="1" spc="-5" dirty="0">
                <a:latin typeface="Courier New"/>
                <a:cs typeface="Courier New"/>
              </a:rPr>
              <a:t>HTTP/1.1 200</a:t>
            </a:r>
            <a:r>
              <a:rPr sz="2900" b="1" spc="-1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OK\r\n</a:t>
            </a:r>
            <a:endParaRPr sz="2900">
              <a:latin typeface="Courier New"/>
              <a:cs typeface="Courier New"/>
            </a:endParaRPr>
          </a:p>
          <a:p>
            <a:pPr marL="12700" marR="1993900">
              <a:lnSpc>
                <a:spcPts val="2900"/>
              </a:lnSpc>
              <a:spcBef>
                <a:spcPts val="340"/>
              </a:spcBef>
            </a:pPr>
            <a:r>
              <a:rPr sz="2900" b="1" spc="-5" dirty="0">
                <a:latin typeface="Courier New"/>
                <a:cs typeface="Courier New"/>
              </a:rPr>
              <a:t>Date: Sun, 26 Sep 2010 20:09:20 GMT\r\n  Server: Apache/2.0.52</a:t>
            </a:r>
            <a:r>
              <a:rPr sz="2900" b="1" spc="-3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(CentOS)\r\n</a:t>
            </a:r>
            <a:endParaRPr sz="2900">
              <a:latin typeface="Courier New"/>
              <a:cs typeface="Courier New"/>
            </a:endParaRPr>
          </a:p>
          <a:p>
            <a:pPr marL="12700" marR="5080">
              <a:lnSpc>
                <a:spcPts val="3000"/>
              </a:lnSpc>
              <a:spcBef>
                <a:spcPts val="20"/>
              </a:spcBef>
            </a:pPr>
            <a:r>
              <a:rPr sz="2900" b="1" spc="-5" dirty="0">
                <a:latin typeface="Courier New"/>
                <a:cs typeface="Courier New"/>
              </a:rPr>
              <a:t>Last-Modified: Tue, 30 Oct 2007 17:00:02 GMT\r\n  ETag:</a:t>
            </a:r>
            <a:r>
              <a:rPr sz="2900" b="1" spc="-1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"17dc6-a5c-bf716880"\r\n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900" b="1" spc="-5" dirty="0">
                <a:latin typeface="Courier New"/>
                <a:cs typeface="Courier New"/>
              </a:rPr>
              <a:t>Accept-Ranges:</a:t>
            </a:r>
            <a:r>
              <a:rPr sz="2900" b="1" spc="-10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bytes\r\n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3000"/>
              </a:lnSpc>
            </a:pPr>
            <a:r>
              <a:rPr sz="2900" b="1" spc="-5" dirty="0">
                <a:latin typeface="Courier New"/>
                <a:cs typeface="Courier New"/>
              </a:rPr>
              <a:t>Content-Length:</a:t>
            </a:r>
            <a:r>
              <a:rPr sz="2900" b="1" spc="-10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2652\r\n</a:t>
            </a:r>
            <a:endParaRPr sz="2900">
              <a:latin typeface="Courier New"/>
              <a:cs typeface="Courier New"/>
            </a:endParaRPr>
          </a:p>
          <a:p>
            <a:pPr marL="12700" marR="2877820">
              <a:lnSpc>
                <a:spcPts val="2900"/>
              </a:lnSpc>
              <a:spcBef>
                <a:spcPts val="340"/>
              </a:spcBef>
            </a:pPr>
            <a:r>
              <a:rPr sz="2900" b="1" spc="-5" dirty="0">
                <a:latin typeface="Courier New"/>
                <a:cs typeface="Courier New"/>
              </a:rPr>
              <a:t>Keep-Alive: timeout=10, max=100\r\n  Connection:</a:t>
            </a:r>
            <a:r>
              <a:rPr sz="2900" b="1" spc="-1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Keep-Alive\r\n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2760"/>
              </a:lnSpc>
            </a:pPr>
            <a:r>
              <a:rPr sz="2900" b="1" spc="-5" dirty="0">
                <a:latin typeface="Courier New"/>
                <a:cs typeface="Courier New"/>
              </a:rPr>
              <a:t>Content-Type: text/html;</a:t>
            </a:r>
            <a:r>
              <a:rPr sz="2900" b="1" spc="-6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charset=ISO-8859-1\r\n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3000"/>
              </a:lnSpc>
            </a:pPr>
            <a:r>
              <a:rPr sz="2900" b="1" spc="-5" dirty="0">
                <a:latin typeface="Courier New"/>
                <a:cs typeface="Courier New"/>
              </a:rPr>
              <a:t>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3240"/>
              </a:lnSpc>
            </a:pPr>
            <a:r>
              <a:rPr sz="2900" b="1" spc="-5" dirty="0">
                <a:latin typeface="Courier New"/>
                <a:cs typeface="Courier New"/>
              </a:rPr>
              <a:t>data data data data data</a:t>
            </a:r>
            <a:r>
              <a:rPr sz="2900" b="1" spc="-2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...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177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 </a:t>
            </a:r>
            <a:r>
              <a:rPr spc="-5" dirty="0"/>
              <a:t>response</a:t>
            </a:r>
            <a:r>
              <a:rPr spc="-105" dirty="0"/>
              <a:t> </a:t>
            </a:r>
            <a:r>
              <a:rPr dirty="0"/>
              <a:t>message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155815" cy="0"/>
          </a:xfrm>
          <a:custGeom>
            <a:avLst/>
            <a:gdLst/>
            <a:ahLst/>
            <a:cxnLst/>
            <a:rect l="l" t="t" r="r" b="b"/>
            <a:pathLst>
              <a:path w="7155815">
                <a:moveTo>
                  <a:pt x="0" y="0"/>
                </a:moveTo>
                <a:lnTo>
                  <a:pt x="715522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882900"/>
            <a:ext cx="1063307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100"/>
              </a:spcBef>
            </a:pPr>
            <a:r>
              <a:rPr sz="2900" b="1" spc="-5" dirty="0">
                <a:latin typeface="Courier New"/>
                <a:cs typeface="Courier New"/>
              </a:rPr>
              <a:t>HTTP/1.1 200</a:t>
            </a:r>
            <a:r>
              <a:rPr sz="2900" b="1" spc="-1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OK\r\n</a:t>
            </a:r>
            <a:endParaRPr sz="2900">
              <a:latin typeface="Courier New"/>
              <a:cs typeface="Courier New"/>
            </a:endParaRPr>
          </a:p>
          <a:p>
            <a:pPr marL="12700" marR="1993900">
              <a:lnSpc>
                <a:spcPts val="2900"/>
              </a:lnSpc>
              <a:spcBef>
                <a:spcPts val="340"/>
              </a:spcBef>
            </a:pPr>
            <a:r>
              <a:rPr sz="2900" b="1" spc="-5" dirty="0">
                <a:latin typeface="Courier New"/>
                <a:cs typeface="Courier New"/>
              </a:rPr>
              <a:t>Date: Sun, 26 Sep 2010 20:09:20 GMT\r\n  Server: Apache/2.0.52</a:t>
            </a:r>
            <a:r>
              <a:rPr sz="2900" b="1" spc="-3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(CentOS)\r\n</a:t>
            </a:r>
            <a:endParaRPr sz="2900">
              <a:latin typeface="Courier New"/>
              <a:cs typeface="Courier New"/>
            </a:endParaRPr>
          </a:p>
          <a:p>
            <a:pPr marL="12700" marR="5080">
              <a:lnSpc>
                <a:spcPts val="3000"/>
              </a:lnSpc>
              <a:spcBef>
                <a:spcPts val="20"/>
              </a:spcBef>
            </a:pPr>
            <a:r>
              <a:rPr sz="2900" b="1" spc="-5" dirty="0">
                <a:latin typeface="Courier New"/>
                <a:cs typeface="Courier New"/>
              </a:rPr>
              <a:t>Last-Modified: Tue, 30 Oct 2007 17:00:02 GMT\r\n  ETag:</a:t>
            </a:r>
            <a:r>
              <a:rPr sz="2900" b="1" spc="-1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"17dc6-a5c-bf716880"\r\n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900" b="1" spc="-5" dirty="0">
                <a:latin typeface="Courier New"/>
                <a:cs typeface="Courier New"/>
              </a:rPr>
              <a:t>Accept-Ranges:</a:t>
            </a:r>
            <a:r>
              <a:rPr sz="2900" b="1" spc="-10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bytes\r\n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3000"/>
              </a:lnSpc>
            </a:pPr>
            <a:r>
              <a:rPr sz="2900" b="1" spc="-5" dirty="0">
                <a:latin typeface="Courier New"/>
                <a:cs typeface="Courier New"/>
              </a:rPr>
              <a:t>Content-Length:</a:t>
            </a:r>
            <a:r>
              <a:rPr sz="2900" b="1" spc="-10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2652\r\n</a:t>
            </a:r>
            <a:endParaRPr sz="2900">
              <a:latin typeface="Courier New"/>
              <a:cs typeface="Courier New"/>
            </a:endParaRPr>
          </a:p>
          <a:p>
            <a:pPr marL="12700" marR="2877820">
              <a:lnSpc>
                <a:spcPts val="2900"/>
              </a:lnSpc>
              <a:spcBef>
                <a:spcPts val="340"/>
              </a:spcBef>
            </a:pPr>
            <a:r>
              <a:rPr sz="2900" b="1" spc="-5" dirty="0">
                <a:latin typeface="Courier New"/>
                <a:cs typeface="Courier New"/>
              </a:rPr>
              <a:t>Keep-Alive: timeout=10, max=100\r\n  Connection:</a:t>
            </a:r>
            <a:r>
              <a:rPr sz="2900" b="1" spc="-1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Keep-Alive\r\n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2760"/>
              </a:lnSpc>
            </a:pPr>
            <a:r>
              <a:rPr sz="2900" b="1" spc="-5" dirty="0">
                <a:latin typeface="Courier New"/>
                <a:cs typeface="Courier New"/>
              </a:rPr>
              <a:t>Content-Type: text/html;</a:t>
            </a:r>
            <a:r>
              <a:rPr sz="2900" b="1" spc="-65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charset=ISO-8859-1\r\n</a:t>
            </a: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3240"/>
              </a:lnSpc>
            </a:pPr>
            <a:r>
              <a:rPr sz="2900" b="1" spc="-5" dirty="0">
                <a:latin typeface="Courier New"/>
                <a:cs typeface="Courier New"/>
              </a:rPr>
              <a:t>\r\n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300" y="7110183"/>
            <a:ext cx="618807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sz="2900" b="1" spc="-5" dirty="0">
                <a:latin typeface="Courier New"/>
                <a:cs typeface="Courier New"/>
              </a:rPr>
              <a:t>data data data data data</a:t>
            </a:r>
            <a:r>
              <a:rPr sz="2900" b="1" spc="-80" dirty="0">
                <a:latin typeface="Courier New"/>
                <a:cs typeface="Courier New"/>
              </a:rPr>
              <a:t> </a:t>
            </a:r>
            <a:r>
              <a:rPr sz="2900" b="1" spc="-5" dirty="0">
                <a:latin typeface="Courier New"/>
                <a:cs typeface="Courier New"/>
              </a:rPr>
              <a:t>...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304" y="7312464"/>
            <a:ext cx="6960234" cy="0"/>
          </a:xfrm>
          <a:custGeom>
            <a:avLst/>
            <a:gdLst/>
            <a:ahLst/>
            <a:cxnLst/>
            <a:rect l="l" t="t" r="r" b="b"/>
            <a:pathLst>
              <a:path w="6960234">
                <a:moveTo>
                  <a:pt x="0" y="0"/>
                </a:moveTo>
                <a:lnTo>
                  <a:pt x="6959795" y="0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2-44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87400"/>
            <a:ext cx="4155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Conditional</a:t>
            </a:r>
            <a:r>
              <a:rPr sz="4400" u="heavy" spc="-6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GET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040" y="2153920"/>
            <a:ext cx="5179060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Goal: </a:t>
            </a:r>
            <a:r>
              <a:rPr sz="2800" spc="-5" dirty="0">
                <a:latin typeface="Comic Sans MS"/>
                <a:cs typeface="Comic Sans MS"/>
              </a:rPr>
              <a:t>don’t </a:t>
            </a:r>
            <a:r>
              <a:rPr sz="2800" dirty="0">
                <a:latin typeface="Comic Sans MS"/>
                <a:cs typeface="Comic Sans MS"/>
              </a:rPr>
              <a:t>send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cache has up-to-date cached  version</a:t>
            </a:r>
            <a:endParaRPr sz="2800">
              <a:latin typeface="Comic Sans MS"/>
              <a:cs typeface="Comic Sans MS"/>
            </a:endParaRPr>
          </a:p>
          <a:p>
            <a:pPr marL="377825" marR="109093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cache: </a:t>
            </a:r>
            <a:r>
              <a:rPr sz="2800" spc="-5" dirty="0">
                <a:latin typeface="Comic Sans MS"/>
                <a:cs typeface="Comic Sans MS"/>
              </a:rPr>
              <a:t>specify date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dirty="0">
                <a:latin typeface="Comic Sans MS"/>
                <a:cs typeface="Comic Sans MS"/>
              </a:rPr>
              <a:t>cached copy in </a:t>
            </a:r>
            <a:r>
              <a:rPr sz="2800" spc="-5" dirty="0">
                <a:latin typeface="Comic Sans MS"/>
                <a:cs typeface="Comic Sans MS"/>
              </a:rPr>
              <a:t>HTTP  request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740"/>
              </a:spcBef>
            </a:pPr>
            <a:r>
              <a:rPr sz="2400" b="1" spc="-5" dirty="0">
                <a:latin typeface="Courier New"/>
                <a:cs typeface="Courier New"/>
              </a:rPr>
              <a:t>If-modified-since: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&lt;date&gt;</a:t>
            </a:r>
            <a:endParaRPr sz="2400">
              <a:latin typeface="Courier New"/>
              <a:cs typeface="Courier New"/>
            </a:endParaRPr>
          </a:p>
          <a:p>
            <a:pPr marL="377825" marR="80645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server: response contains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object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cached </a:t>
            </a:r>
            <a:r>
              <a:rPr sz="2800" dirty="0">
                <a:latin typeface="Comic Sans MS"/>
                <a:cs typeface="Comic Sans MS"/>
              </a:rPr>
              <a:t>copy is </a:t>
            </a:r>
            <a:r>
              <a:rPr sz="2800" spc="-5" dirty="0">
                <a:latin typeface="Comic Sans MS"/>
                <a:cs typeface="Comic Sans MS"/>
              </a:rPr>
              <a:t>up-  to-date:</a:t>
            </a:r>
            <a:endParaRPr sz="2800">
              <a:latin typeface="Comic Sans MS"/>
              <a:cs typeface="Comic Sans MS"/>
            </a:endParaRPr>
          </a:p>
          <a:p>
            <a:pPr marL="708660">
              <a:lnSpc>
                <a:spcPts val="2790"/>
              </a:lnSpc>
              <a:spcBef>
                <a:spcPts val="840"/>
              </a:spcBef>
            </a:pPr>
            <a:r>
              <a:rPr sz="2400" b="1" spc="-5" dirty="0">
                <a:latin typeface="Courier New"/>
                <a:cs typeface="Courier New"/>
              </a:rPr>
              <a:t>HTTP/1.0 304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  <a:p>
            <a:pPr marL="1115060">
              <a:lnSpc>
                <a:spcPts val="2790"/>
              </a:lnSpc>
            </a:pPr>
            <a:r>
              <a:rPr sz="2400" b="1" dirty="0">
                <a:latin typeface="Courier New"/>
                <a:cs typeface="Courier New"/>
              </a:rPr>
              <a:t>Modified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2083</Words>
  <Application>Microsoft Office PowerPoint</Application>
  <PresentationFormat>Custom</PresentationFormat>
  <Paragraphs>577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Comic Sans MS</vt:lpstr>
      <vt:lpstr>Courier New</vt:lpstr>
      <vt:lpstr>Tahoma</vt:lpstr>
      <vt:lpstr>Times New Roman</vt:lpstr>
      <vt:lpstr>Trebuchet MS</vt:lpstr>
      <vt:lpstr>Wingdings</vt:lpstr>
      <vt:lpstr>Office Theme</vt:lpstr>
      <vt:lpstr>Application Layer  Part 4</vt:lpstr>
      <vt:lpstr>PowerPoint Presentation</vt:lpstr>
      <vt:lpstr>Beyond Basic HTTP</vt:lpstr>
      <vt:lpstr>HTTP request message: general format</vt:lpstr>
      <vt:lpstr>HTTP request message: general format</vt:lpstr>
      <vt:lpstr>HTTP request message: general format</vt:lpstr>
      <vt:lpstr>HTTP response message</vt:lpstr>
      <vt:lpstr>HTTP response message</vt:lpstr>
      <vt:lpstr>Conditional GET</vt:lpstr>
      <vt:lpstr>Conditional GET</vt:lpstr>
      <vt:lpstr>Conditional GET</vt:lpstr>
      <vt:lpstr>Conditional GET</vt:lpstr>
      <vt:lpstr>Conditional GET</vt:lpstr>
      <vt:lpstr>Conditional GET</vt:lpstr>
      <vt:lpstr>Conditional GET</vt:lpstr>
      <vt:lpstr>Conditional GET</vt:lpstr>
      <vt:lpstr>Web caches (proxy server)</vt:lpstr>
      <vt:lpstr>Web caches (proxy server)</vt:lpstr>
      <vt:lpstr>Web caches (proxy server)</vt:lpstr>
      <vt:lpstr>Web caches (proxy server)</vt:lpstr>
      <vt:lpstr>Web caches (proxy server)</vt:lpstr>
      <vt:lpstr>Web caches (proxy server)</vt:lpstr>
      <vt:lpstr>More about Web caching</vt:lpstr>
      <vt:lpstr>More about Web caching</vt:lpstr>
      <vt:lpstr>More about Web caching</vt:lpstr>
      <vt:lpstr>More about Web caching</vt:lpstr>
      <vt:lpstr>More about Web caching</vt:lpstr>
      <vt:lpstr>Caching example</vt:lpstr>
      <vt:lpstr>Caching example</vt:lpstr>
      <vt:lpstr>Caching example</vt:lpstr>
      <vt:lpstr>Caching example</vt:lpstr>
      <vt:lpstr>Caching example</vt:lpstr>
      <vt:lpstr>Caching example</vt:lpstr>
      <vt:lpstr>Caching example (cont)</vt:lpstr>
      <vt:lpstr>Caching example (cont)</vt:lpstr>
      <vt:lpstr>Caching example (cont)</vt:lpstr>
      <vt:lpstr>Caching example (cont)</vt:lpstr>
      <vt:lpstr>Caching example (cont)</vt:lpstr>
      <vt:lpstr>Caching example (cont)</vt:lpstr>
      <vt:lpstr>Caching example (cont)</vt:lpstr>
      <vt:lpstr>Caching example (cont)</vt:lpstr>
      <vt:lpstr>Caching example (cont)</vt:lpstr>
      <vt:lpstr>Caching example (cont)</vt:lpstr>
      <vt:lpstr>Caching example (cont)</vt:lpstr>
      <vt:lpstr>Caching example (cont)</vt:lpstr>
      <vt:lpstr>HTTP connections</vt:lpstr>
      <vt:lpstr>HTTP connections</vt:lpstr>
      <vt:lpstr>Non-Persistent HTTP: Response time</vt:lpstr>
      <vt:lpstr>Non-Persistent HTTP: Response time</vt:lpstr>
      <vt:lpstr>Non-Persistent HTTP: Response time</vt:lpstr>
      <vt:lpstr>Non-Persistent HTTP: Response time</vt:lpstr>
      <vt:lpstr>Non-Persistent HTTP: Response time</vt:lpstr>
      <vt:lpstr>Non-Persistent HTTP: Response time</vt:lpstr>
      <vt:lpstr>Persistent HTTP</vt:lpstr>
      <vt:lpstr>Persistent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  Part 4</dc:title>
  <cp:lastModifiedBy>Jacob Alspaw</cp:lastModifiedBy>
  <cp:revision>1</cp:revision>
  <dcterms:created xsi:type="dcterms:W3CDTF">2018-10-08T21:49:09Z</dcterms:created>
  <dcterms:modified xsi:type="dcterms:W3CDTF">2018-10-09T07:53:42Z</dcterms:modified>
</cp:coreProperties>
</file>