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600" y="762000"/>
            <a:ext cx="112776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1840" y="1866900"/>
            <a:ext cx="5440680" cy="671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600" y="774700"/>
            <a:ext cx="4295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7102" y="1854448"/>
            <a:ext cx="8110855" cy="2059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kko.com/tools/docstat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kko.com/tools/docsta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bob@someschool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bob@someschool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bob@someschool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bob@someschool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bob@someschool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bob@someschool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52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5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900" y="8013700"/>
            <a:ext cx="5581650" cy="1102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06400" marR="392430" algn="ctr">
              <a:lnSpc>
                <a:spcPts val="2800"/>
              </a:lnSpc>
              <a:spcBef>
                <a:spcPts val="259"/>
              </a:spcBef>
            </a:pP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“Well,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beat the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drum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and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hold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phone,  </a:t>
            </a:r>
            <a:r>
              <a:rPr sz="2400" i="1" spc="-55" dirty="0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sun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came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out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today,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720"/>
              </a:lnSpc>
            </a:pP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We're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born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again, </a:t>
            </a: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there's 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new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grass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on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the</a:t>
            </a:r>
            <a:r>
              <a:rPr sz="2400" i="1" spc="-7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80" dirty="0">
                <a:solidFill>
                  <a:srgbClr val="011993"/>
                </a:solidFill>
                <a:latin typeface="Calibri"/>
                <a:cs typeface="Calibri"/>
              </a:rPr>
              <a:t>field”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0" y="3937000"/>
            <a:ext cx="264287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ts val="4210"/>
              </a:lnSpc>
              <a:spcBef>
                <a:spcPts val="100"/>
              </a:spcBef>
            </a:pPr>
            <a:r>
              <a:rPr sz="3600" spc="-130" dirty="0">
                <a:solidFill>
                  <a:srgbClr val="011993"/>
                </a:solidFill>
                <a:latin typeface="Arial"/>
                <a:cs typeface="Arial"/>
              </a:rPr>
              <a:t>Mark</a:t>
            </a:r>
            <a:r>
              <a:rPr sz="3600" spc="-39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011993"/>
                </a:solidFill>
                <a:latin typeface="Arial"/>
                <a:cs typeface="Arial"/>
              </a:rPr>
              <a:t>Allman</a:t>
            </a:r>
            <a:endParaRPr sz="3600">
              <a:latin typeface="Arial"/>
              <a:cs typeface="Arial"/>
            </a:endParaRPr>
          </a:p>
          <a:p>
            <a:pPr marL="11430" algn="ctr">
              <a:lnSpc>
                <a:spcPts val="4210"/>
              </a:lnSpc>
            </a:pPr>
            <a:r>
              <a:rPr sz="3600" i="1" spc="-85" dirty="0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sz="3600" i="1" spc="-385" dirty="0">
                <a:solidFill>
                  <a:srgbClr val="011993"/>
                </a:solidFill>
                <a:latin typeface="Calibri"/>
                <a:cs typeface="Calibri"/>
              </a:rPr>
              <a:t>/</a:t>
            </a:r>
            <a:r>
              <a:rPr sz="3600" i="1" spc="-30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3600" i="1" spc="5" dirty="0">
                <a:solidFill>
                  <a:srgbClr val="011993"/>
                </a:solidFill>
                <a:latin typeface="Calibri"/>
                <a:cs typeface="Calibri"/>
              </a:rPr>
              <a:t>ICSI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</a:pPr>
            <a:r>
              <a:rPr sz="3600" spc="-505" dirty="0">
                <a:solidFill>
                  <a:srgbClr val="011993"/>
                </a:solidFill>
                <a:latin typeface="Arial"/>
                <a:cs typeface="Arial"/>
              </a:rPr>
              <a:t>EECS</a:t>
            </a:r>
            <a:r>
              <a:rPr sz="3600" spc="-70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011993"/>
                </a:solidFill>
                <a:latin typeface="Arial"/>
                <a:cs typeface="Arial"/>
              </a:rPr>
              <a:t>325/425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sz="3600" spc="-254" dirty="0">
                <a:solidFill>
                  <a:srgbClr val="011993"/>
                </a:solidFill>
                <a:latin typeface="Arial"/>
                <a:cs typeface="Arial"/>
              </a:rPr>
              <a:t>Fall</a:t>
            </a:r>
            <a:r>
              <a:rPr sz="3600" spc="-2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204" dirty="0">
                <a:solidFill>
                  <a:srgbClr val="011993"/>
                </a:solidFill>
                <a:latin typeface="Arial"/>
                <a:cs typeface="Arial"/>
              </a:rPr>
              <a:t>2018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0" y="850900"/>
            <a:ext cx="532003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52600" marR="5080" indent="-1739900">
              <a:lnSpc>
                <a:spcPts val="6400"/>
              </a:lnSpc>
              <a:spcBef>
                <a:spcPts val="380"/>
              </a:spcBef>
            </a:pPr>
            <a:r>
              <a:rPr sz="5400" b="1" spc="114" dirty="0">
                <a:solidFill>
                  <a:srgbClr val="011993"/>
                </a:solidFill>
                <a:latin typeface="Calibri"/>
                <a:cs typeface="Calibri"/>
              </a:rPr>
              <a:t>Application </a:t>
            </a:r>
            <a:r>
              <a:rPr sz="5400" b="1" spc="210" dirty="0">
                <a:solidFill>
                  <a:srgbClr val="011993"/>
                </a:solidFill>
                <a:latin typeface="Calibri"/>
                <a:cs typeface="Calibri"/>
              </a:rPr>
              <a:t>Layer  </a:t>
            </a:r>
            <a:r>
              <a:rPr sz="5400" b="1" spc="165" dirty="0">
                <a:solidFill>
                  <a:srgbClr val="011993"/>
                </a:solidFill>
                <a:latin typeface="Calibri"/>
                <a:cs typeface="Calibri"/>
              </a:rPr>
              <a:t>Part</a:t>
            </a:r>
            <a:r>
              <a:rPr sz="5400" b="1" spc="26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5400" b="1" spc="110" dirty="0">
                <a:solidFill>
                  <a:srgbClr val="011993"/>
                </a:solidFill>
                <a:latin typeface="Calibri"/>
                <a:cs typeface="Calibri"/>
              </a:rPr>
              <a:t>5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0" y="355600"/>
            <a:ext cx="1902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5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6400" b="1" spc="45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6400" b="1" spc="125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6400" b="1" spc="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71500"/>
            <a:ext cx="6805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File	distribution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time:</a:t>
            </a:r>
            <a:r>
              <a:rPr sz="4400" u="heavy" spc="-5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P2P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40700" y="2959100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baseline="-17361" dirty="0">
                <a:latin typeface="Arial"/>
                <a:cs typeface="Arial"/>
              </a:rPr>
              <a:t>s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900" y="1909826"/>
            <a:ext cx="5019463" cy="4088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69500" y="25654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9015" y="27319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6400" y="2857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5915" y="30240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7300" y="2692400"/>
            <a:ext cx="96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1	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1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21490" y="4827551"/>
            <a:ext cx="118815" cy="15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3739" y="4171950"/>
            <a:ext cx="118815" cy="15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69200" y="3835400"/>
            <a:ext cx="393065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N</a:t>
            </a:r>
            <a:endParaRPr sz="2400" baseline="-1736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42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N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2200" y="1905000"/>
            <a:ext cx="101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erve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0900" y="3743959"/>
            <a:ext cx="29895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Network (with  </a:t>
            </a:r>
            <a:r>
              <a:rPr sz="2400" spc="-5" dirty="0">
                <a:latin typeface="Comic Sans MS"/>
                <a:cs typeface="Comic Sans MS"/>
              </a:rPr>
              <a:t>abundant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bandwidth)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000" y="2667000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980" y="2296160"/>
            <a:ext cx="5513070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marR="843915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812925" algn="l"/>
                <a:tab pos="2915285" algn="l"/>
              </a:tabLst>
            </a:pPr>
            <a:r>
              <a:rPr sz="3400" spc="-5" dirty="0">
                <a:latin typeface="Comic Sans MS"/>
                <a:cs typeface="Comic Sans MS"/>
              </a:rPr>
              <a:t>server	must	send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one  </a:t>
            </a:r>
            <a:r>
              <a:rPr sz="3400" dirty="0">
                <a:latin typeface="Comic Sans MS"/>
                <a:cs typeface="Comic Sans MS"/>
              </a:rPr>
              <a:t>copy: </a:t>
            </a:r>
            <a:r>
              <a:rPr sz="3400" spc="-5" dirty="0">
                <a:latin typeface="Comic Sans MS"/>
                <a:cs typeface="Comic Sans MS"/>
              </a:rPr>
              <a:t>F/u</a:t>
            </a:r>
            <a:r>
              <a:rPr sz="3375" spc="-7" baseline="-19753" dirty="0">
                <a:latin typeface="Comic Sans MS"/>
                <a:cs typeface="Comic Sans MS"/>
              </a:rPr>
              <a:t>s</a:t>
            </a:r>
            <a:r>
              <a:rPr sz="3375" spc="-15" baseline="-19753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  <a:p>
            <a:pPr marL="375920" marR="30480" indent="-337820">
              <a:lnSpc>
                <a:spcPct val="125000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631950" algn="l"/>
                <a:tab pos="1881505" algn="l"/>
              </a:tabLst>
            </a:pPr>
            <a:r>
              <a:rPr sz="3400" spc="-5" dirty="0">
                <a:latin typeface="Comic Sans MS"/>
                <a:cs typeface="Comic Sans MS"/>
              </a:rPr>
              <a:t>client	</a:t>
            </a:r>
            <a:r>
              <a:rPr sz="3400" dirty="0">
                <a:latin typeface="Comic Sans MS"/>
                <a:cs typeface="Comic Sans MS"/>
              </a:rPr>
              <a:t>i	</a:t>
            </a:r>
            <a:r>
              <a:rPr sz="3400" spc="-5" dirty="0">
                <a:latin typeface="Comic Sans MS"/>
                <a:cs typeface="Comic Sans MS"/>
              </a:rPr>
              <a:t>takes F/d</a:t>
            </a:r>
            <a:r>
              <a:rPr sz="3375" spc="-7" baseline="-19753" dirty="0">
                <a:latin typeface="Comic Sans MS"/>
                <a:cs typeface="Comic Sans MS"/>
              </a:rPr>
              <a:t>i </a:t>
            </a:r>
            <a:r>
              <a:rPr sz="3400" spc="-5" dirty="0">
                <a:latin typeface="Comic Sans MS"/>
                <a:cs typeface="Comic Sans MS"/>
              </a:rPr>
              <a:t>time to  download</a:t>
            </a:r>
            <a:endParaRPr sz="3400">
              <a:latin typeface="Comic Sans MS"/>
              <a:cs typeface="Comic Sans MS"/>
            </a:endParaRPr>
          </a:p>
          <a:p>
            <a:pPr marL="375920" marR="361315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133090" algn="l"/>
              </a:tabLst>
            </a:pPr>
            <a:r>
              <a:rPr sz="3400" dirty="0">
                <a:latin typeface="Comic Sans MS"/>
                <a:cs typeface="Comic Sans MS"/>
              </a:rPr>
              <a:t>NF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bits </a:t>
            </a:r>
            <a:r>
              <a:rPr sz="3400" spc="-5" dirty="0">
                <a:latin typeface="Comic Sans MS"/>
                <a:cs typeface="Comic Sans MS"/>
              </a:rPr>
              <a:t>must	</a:t>
            </a:r>
            <a:r>
              <a:rPr sz="3400" dirty="0">
                <a:latin typeface="Comic Sans MS"/>
                <a:cs typeface="Comic Sans MS"/>
              </a:rPr>
              <a:t>be  </a:t>
            </a:r>
            <a:r>
              <a:rPr sz="3400" spc="-5" dirty="0">
                <a:latin typeface="Comic Sans MS"/>
                <a:cs typeface="Comic Sans MS"/>
              </a:rPr>
              <a:t>downloaded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(aggregate)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6217" y="6337300"/>
            <a:ext cx="7789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1000" algn="l"/>
                <a:tab pos="2014220" algn="l"/>
                <a:tab pos="3753485" algn="l"/>
                <a:tab pos="6778625" algn="l"/>
                <a:tab pos="7114540" algn="l"/>
              </a:tabLst>
            </a:pPr>
            <a:r>
              <a:rPr sz="3825" spc="-2632" baseline="544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825" spc="-2632" baseline="5446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latin typeface="Comic Sans MS"/>
                <a:cs typeface="Comic Sans MS"/>
              </a:rPr>
              <a:t>fastest	possible	upload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rate: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u</a:t>
            </a:r>
            <a:r>
              <a:rPr sz="3375" baseline="-19753" dirty="0">
                <a:latin typeface="Comic Sans MS"/>
                <a:cs typeface="Comic Sans MS"/>
              </a:rPr>
              <a:t>s	</a:t>
            </a:r>
            <a:r>
              <a:rPr sz="3400" dirty="0">
                <a:latin typeface="Comic Sans MS"/>
                <a:cs typeface="Comic Sans MS"/>
              </a:rPr>
              <a:t>+	</a:t>
            </a:r>
            <a:r>
              <a:rPr sz="4400" dirty="0">
                <a:latin typeface="Symbol"/>
                <a:cs typeface="Symbol"/>
              </a:rPr>
              <a:t></a:t>
            </a:r>
            <a:r>
              <a:rPr sz="3400" dirty="0">
                <a:latin typeface="Comic Sans MS"/>
                <a:cs typeface="Comic Sans MS"/>
              </a:rPr>
              <a:t>u</a:t>
            </a:r>
            <a:r>
              <a:rPr sz="3375" baseline="-19753" dirty="0">
                <a:latin typeface="Comic Sans MS"/>
                <a:cs typeface="Comic Sans MS"/>
              </a:rPr>
              <a:t>i</a:t>
            </a:r>
            <a:endParaRPr sz="3375" baseline="-1975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71500"/>
            <a:ext cx="6805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File	distribution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time:</a:t>
            </a:r>
            <a:r>
              <a:rPr sz="4400" u="heavy" spc="-5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P2P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40700" y="2959100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baseline="-17361" dirty="0">
                <a:latin typeface="Arial"/>
                <a:cs typeface="Arial"/>
              </a:rPr>
              <a:t>s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900" y="1909826"/>
            <a:ext cx="5019463" cy="4088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69500" y="25654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9015" y="27319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6400" y="2857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5915" y="30240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7300" y="2692400"/>
            <a:ext cx="96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1	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1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21490" y="4827551"/>
            <a:ext cx="118815" cy="15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3739" y="4171950"/>
            <a:ext cx="118815" cy="15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69200" y="3835400"/>
            <a:ext cx="393065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N</a:t>
            </a:r>
            <a:endParaRPr sz="2400" baseline="-1736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42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N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2200" y="1905000"/>
            <a:ext cx="101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erve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0900" y="3743959"/>
            <a:ext cx="29895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Network (with  </a:t>
            </a:r>
            <a:r>
              <a:rPr sz="2400" spc="-5" dirty="0">
                <a:latin typeface="Comic Sans MS"/>
                <a:cs typeface="Comic Sans MS"/>
              </a:rPr>
              <a:t>abundant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bandwidth)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000" y="2667000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980" y="2296160"/>
            <a:ext cx="5513070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marR="843915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812925" algn="l"/>
                <a:tab pos="2915285" algn="l"/>
              </a:tabLst>
            </a:pPr>
            <a:r>
              <a:rPr sz="3400" spc="-5" dirty="0">
                <a:latin typeface="Comic Sans MS"/>
                <a:cs typeface="Comic Sans MS"/>
              </a:rPr>
              <a:t>server	must	send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one  </a:t>
            </a:r>
            <a:r>
              <a:rPr sz="3400" dirty="0">
                <a:latin typeface="Comic Sans MS"/>
                <a:cs typeface="Comic Sans MS"/>
              </a:rPr>
              <a:t>copy: </a:t>
            </a:r>
            <a:r>
              <a:rPr sz="3400" spc="-5" dirty="0">
                <a:latin typeface="Comic Sans MS"/>
                <a:cs typeface="Comic Sans MS"/>
              </a:rPr>
              <a:t>F/u</a:t>
            </a:r>
            <a:r>
              <a:rPr sz="3375" spc="-7" baseline="-19753" dirty="0">
                <a:latin typeface="Comic Sans MS"/>
                <a:cs typeface="Comic Sans MS"/>
              </a:rPr>
              <a:t>s</a:t>
            </a:r>
            <a:r>
              <a:rPr sz="3375" spc="-15" baseline="-19753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  <a:p>
            <a:pPr marL="375920" marR="30480" indent="-337820">
              <a:lnSpc>
                <a:spcPct val="125000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631950" algn="l"/>
                <a:tab pos="1881505" algn="l"/>
              </a:tabLst>
            </a:pPr>
            <a:r>
              <a:rPr sz="3400" spc="-5" dirty="0">
                <a:latin typeface="Comic Sans MS"/>
                <a:cs typeface="Comic Sans MS"/>
              </a:rPr>
              <a:t>client	</a:t>
            </a:r>
            <a:r>
              <a:rPr sz="3400" dirty="0">
                <a:latin typeface="Comic Sans MS"/>
                <a:cs typeface="Comic Sans MS"/>
              </a:rPr>
              <a:t>i	</a:t>
            </a:r>
            <a:r>
              <a:rPr sz="3400" spc="-5" dirty="0">
                <a:latin typeface="Comic Sans MS"/>
                <a:cs typeface="Comic Sans MS"/>
              </a:rPr>
              <a:t>takes F/d</a:t>
            </a:r>
            <a:r>
              <a:rPr sz="3375" spc="-7" baseline="-19753" dirty="0">
                <a:latin typeface="Comic Sans MS"/>
                <a:cs typeface="Comic Sans MS"/>
              </a:rPr>
              <a:t>i </a:t>
            </a:r>
            <a:r>
              <a:rPr sz="3400" spc="-5" dirty="0">
                <a:latin typeface="Comic Sans MS"/>
                <a:cs typeface="Comic Sans MS"/>
              </a:rPr>
              <a:t>time to  download</a:t>
            </a:r>
            <a:endParaRPr sz="3400">
              <a:latin typeface="Comic Sans MS"/>
              <a:cs typeface="Comic Sans MS"/>
            </a:endParaRPr>
          </a:p>
          <a:p>
            <a:pPr marL="375920" marR="361315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133090" algn="l"/>
              </a:tabLst>
            </a:pPr>
            <a:r>
              <a:rPr sz="3400" dirty="0">
                <a:latin typeface="Comic Sans MS"/>
                <a:cs typeface="Comic Sans MS"/>
              </a:rPr>
              <a:t>NF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bits </a:t>
            </a:r>
            <a:r>
              <a:rPr sz="3400" spc="-5" dirty="0">
                <a:latin typeface="Comic Sans MS"/>
                <a:cs typeface="Comic Sans MS"/>
              </a:rPr>
              <a:t>must	</a:t>
            </a:r>
            <a:r>
              <a:rPr sz="3400" dirty="0">
                <a:latin typeface="Comic Sans MS"/>
                <a:cs typeface="Comic Sans MS"/>
              </a:rPr>
              <a:t>be  </a:t>
            </a:r>
            <a:r>
              <a:rPr sz="3400" spc="-5" dirty="0">
                <a:latin typeface="Comic Sans MS"/>
                <a:cs typeface="Comic Sans MS"/>
              </a:rPr>
              <a:t>downloaded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(aggregate)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6217" y="6337300"/>
            <a:ext cx="7789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1000" algn="l"/>
                <a:tab pos="2014220" algn="l"/>
                <a:tab pos="3753485" algn="l"/>
                <a:tab pos="6778625" algn="l"/>
                <a:tab pos="7114540" algn="l"/>
              </a:tabLst>
            </a:pPr>
            <a:r>
              <a:rPr sz="3825" spc="-2632" baseline="544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825" spc="-2632" baseline="5446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latin typeface="Comic Sans MS"/>
                <a:cs typeface="Comic Sans MS"/>
              </a:rPr>
              <a:t>fastest	possible	upload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rate: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u</a:t>
            </a:r>
            <a:r>
              <a:rPr sz="3375" baseline="-19753" dirty="0">
                <a:latin typeface="Comic Sans MS"/>
                <a:cs typeface="Comic Sans MS"/>
              </a:rPr>
              <a:t>s	</a:t>
            </a:r>
            <a:r>
              <a:rPr sz="3400" dirty="0">
                <a:latin typeface="Comic Sans MS"/>
                <a:cs typeface="Comic Sans MS"/>
              </a:rPr>
              <a:t>+	</a:t>
            </a:r>
            <a:r>
              <a:rPr sz="4400" dirty="0">
                <a:latin typeface="Symbol"/>
                <a:cs typeface="Symbol"/>
              </a:rPr>
              <a:t></a:t>
            </a:r>
            <a:r>
              <a:rPr sz="3400" dirty="0">
                <a:latin typeface="Comic Sans MS"/>
                <a:cs typeface="Comic Sans MS"/>
              </a:rPr>
              <a:t>u</a:t>
            </a:r>
            <a:r>
              <a:rPr sz="3375" baseline="-19753" dirty="0">
                <a:latin typeface="Comic Sans MS"/>
                <a:cs typeface="Comic Sans MS"/>
              </a:rPr>
              <a:t>i</a:t>
            </a:r>
            <a:endParaRPr sz="3375" baseline="-19753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6889" y="7563554"/>
            <a:ext cx="9712960" cy="1558290"/>
          </a:xfrm>
          <a:prstGeom prst="rect">
            <a:avLst/>
          </a:prstGeom>
          <a:ln w="12700">
            <a:solidFill>
              <a:srgbClr val="FF4C00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245"/>
              </a:spcBef>
              <a:tabLst>
                <a:tab pos="1341755" algn="l"/>
                <a:tab pos="7706359" algn="l"/>
                <a:tab pos="8042909" algn="l"/>
              </a:tabLst>
            </a:pPr>
            <a:r>
              <a:rPr sz="3400" spc="5" dirty="0">
                <a:latin typeface="Comic Sans MS"/>
                <a:cs typeface="Comic Sans MS"/>
              </a:rPr>
              <a:t>d</a:t>
            </a:r>
            <a:r>
              <a:rPr sz="3375" spc="7" baseline="-19753" dirty="0">
                <a:latin typeface="Comic Sans MS"/>
                <a:cs typeface="Comic Sans MS"/>
              </a:rPr>
              <a:t>P2P	</a:t>
            </a:r>
            <a:r>
              <a:rPr sz="3400" dirty="0">
                <a:latin typeface="Comic Sans MS"/>
                <a:cs typeface="Comic Sans MS"/>
              </a:rPr>
              <a:t>= </a:t>
            </a:r>
            <a:r>
              <a:rPr sz="3400" spc="-5" dirty="0">
                <a:latin typeface="Comic Sans MS"/>
                <a:cs typeface="Comic Sans MS"/>
              </a:rPr>
              <a:t>max </a:t>
            </a:r>
            <a:r>
              <a:rPr sz="3800" dirty="0">
                <a:latin typeface="Comic Sans MS"/>
                <a:cs typeface="Comic Sans MS"/>
              </a:rPr>
              <a:t>{ </a:t>
            </a:r>
            <a:r>
              <a:rPr sz="3400" spc="-5" dirty="0">
                <a:latin typeface="Comic Sans MS"/>
                <a:cs typeface="Comic Sans MS"/>
              </a:rPr>
              <a:t>F/u</a:t>
            </a:r>
            <a:r>
              <a:rPr sz="3375" spc="-7" baseline="-19753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, F/min(d</a:t>
            </a:r>
            <a:r>
              <a:rPr sz="3375" spc="-7" baseline="-19753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)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,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NF/(u</a:t>
            </a:r>
            <a:r>
              <a:rPr sz="3375" spc="-7" baseline="-19753" dirty="0">
                <a:latin typeface="Comic Sans MS"/>
                <a:cs typeface="Comic Sans MS"/>
              </a:rPr>
              <a:t>s	</a:t>
            </a:r>
            <a:r>
              <a:rPr sz="3400" dirty="0">
                <a:latin typeface="Comic Sans MS"/>
                <a:cs typeface="Comic Sans MS"/>
              </a:rPr>
              <a:t>+	</a:t>
            </a:r>
            <a:r>
              <a:rPr sz="4400" dirty="0">
                <a:latin typeface="Symbol"/>
                <a:cs typeface="Symbol"/>
              </a:rPr>
              <a:t></a:t>
            </a:r>
            <a:r>
              <a:rPr sz="3400" dirty="0">
                <a:latin typeface="Comic Sans MS"/>
                <a:cs typeface="Comic Sans MS"/>
              </a:rPr>
              <a:t>u</a:t>
            </a:r>
            <a:r>
              <a:rPr sz="3375" baseline="-19753" dirty="0">
                <a:latin typeface="Comic Sans MS"/>
                <a:cs typeface="Comic Sans MS"/>
              </a:rPr>
              <a:t>i</a:t>
            </a:r>
            <a:r>
              <a:rPr sz="3400" dirty="0">
                <a:latin typeface="Comic Sans MS"/>
                <a:cs typeface="Comic Sans MS"/>
              </a:rPr>
              <a:t>)</a:t>
            </a:r>
            <a:r>
              <a:rPr sz="3400" spc="-35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}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9300" y="6940550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9300" y="5721350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9300" y="4502150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2950" y="3282949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9550" y="3282949"/>
            <a:ext cx="0" cy="4876800"/>
          </a:xfrm>
          <a:custGeom>
            <a:avLst/>
            <a:gdLst/>
            <a:ahLst/>
            <a:cxnLst/>
            <a:rect l="l" t="t" r="r" b="b"/>
            <a:pathLst>
              <a:path h="4876800">
                <a:moveTo>
                  <a:pt x="0" y="4876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2950" y="3282949"/>
            <a:ext cx="0" cy="4876800"/>
          </a:xfrm>
          <a:custGeom>
            <a:avLst/>
            <a:gdLst/>
            <a:ahLst/>
            <a:cxnLst/>
            <a:rect l="l" t="t" r="r" b="b"/>
            <a:pathLst>
              <a:path h="4876800">
                <a:moveTo>
                  <a:pt x="0" y="4876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1200" y="81597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1200" y="69405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1200" y="57213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1200" y="4502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1200" y="32829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69593" y="4069000"/>
            <a:ext cx="337820" cy="3317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dirty="0">
                <a:latin typeface="Arial"/>
                <a:cs typeface="Arial"/>
              </a:rPr>
              <a:t>Minimum </a:t>
            </a:r>
            <a:r>
              <a:rPr sz="2200" spc="-5" dirty="0">
                <a:latin typeface="Arial"/>
                <a:cs typeface="Arial"/>
              </a:rPr>
              <a:t>Distribution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0000" y="79883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0.00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0000" y="67691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1.25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0000" y="55499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2.50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0000" y="43307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3.75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000" y="31115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5.00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2950" y="8159750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29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9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49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82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342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02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662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69550" y="81661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699"/>
                </a:moveTo>
                <a:lnTo>
                  <a:pt x="635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18300" y="8712200"/>
            <a:ext cx="2273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0400" y="8280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16400" y="82804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6200" y="8280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72200" y="8280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88200" y="8280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91500" y="8280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7500" y="8280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23500" y="82804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52800" y="4940300"/>
            <a:ext cx="65532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32193" y="80113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5" y="4491"/>
                </a:lnTo>
                <a:lnTo>
                  <a:pt x="16739" y="16739"/>
                </a:lnTo>
                <a:lnTo>
                  <a:pt x="4491" y="34905"/>
                </a:lnTo>
                <a:lnTo>
                  <a:pt x="0" y="57150"/>
                </a:lnTo>
                <a:lnTo>
                  <a:pt x="4491" y="79395"/>
                </a:lnTo>
                <a:lnTo>
                  <a:pt x="16739" y="97561"/>
                </a:lnTo>
                <a:lnTo>
                  <a:pt x="34905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5"/>
                </a:lnTo>
                <a:lnTo>
                  <a:pt x="97561" y="16739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2193" y="80113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57150"/>
                </a:move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49" y="114300"/>
                </a:lnTo>
                <a:lnTo>
                  <a:pt x="34905" y="109808"/>
                </a:lnTo>
                <a:lnTo>
                  <a:pt x="16739" y="97561"/>
                </a:lnTo>
                <a:lnTo>
                  <a:pt x="4491" y="79395"/>
                </a:lnTo>
                <a:lnTo>
                  <a:pt x="0" y="57150"/>
                </a:lnTo>
                <a:lnTo>
                  <a:pt x="4491" y="34904"/>
                </a:lnTo>
                <a:lnTo>
                  <a:pt x="16739" y="16738"/>
                </a:lnTo>
                <a:lnTo>
                  <a:pt x="34905" y="4491"/>
                </a:lnTo>
                <a:lnTo>
                  <a:pt x="57149" y="0"/>
                </a:ln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299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34668" y="791376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9"/>
                </a:lnTo>
                <a:lnTo>
                  <a:pt x="4491" y="34905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5"/>
                </a:lnTo>
                <a:lnTo>
                  <a:pt x="97561" y="16739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34668" y="791376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49"/>
                </a:move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50" y="114299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49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50" y="0"/>
                </a:ln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300" y="571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37143" y="781623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9"/>
                </a:lnTo>
                <a:lnTo>
                  <a:pt x="4491" y="34905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4" y="109808"/>
                </a:lnTo>
                <a:lnTo>
                  <a:pt x="97560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5"/>
                </a:lnTo>
                <a:lnTo>
                  <a:pt x="97560" y="16739"/>
                </a:lnTo>
                <a:lnTo>
                  <a:pt x="79394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7143" y="781623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808" y="79395"/>
                </a:lnTo>
                <a:lnTo>
                  <a:pt x="97560" y="97561"/>
                </a:lnTo>
                <a:lnTo>
                  <a:pt x="79394" y="109808"/>
                </a:lnTo>
                <a:lnTo>
                  <a:pt x="57150" y="114300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50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50" y="0"/>
                </a:lnTo>
                <a:lnTo>
                  <a:pt x="79394" y="4491"/>
                </a:lnTo>
                <a:lnTo>
                  <a:pt x="97560" y="16738"/>
                </a:lnTo>
                <a:lnTo>
                  <a:pt x="109808" y="34904"/>
                </a:lnTo>
                <a:lnTo>
                  <a:pt x="11430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9617" y="771869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9"/>
                </a:lnTo>
                <a:lnTo>
                  <a:pt x="4491" y="34905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5"/>
                </a:lnTo>
                <a:lnTo>
                  <a:pt x="97561" y="16739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39617" y="771869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50" y="114300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50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50" y="0"/>
                </a:ln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30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35742" y="7614809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38215" y="7517273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0690" y="7419737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3164" y="7322201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45638" y="7224665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48113" y="7127129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50587" y="7029593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53061" y="6932057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55535" y="6834521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58010" y="6736985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60484" y="6639449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62958" y="6541913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5433" y="6444377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67907" y="6346841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70382" y="6249305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72855" y="6151769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75330" y="6054233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7804" y="5956697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80278" y="5859161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82753" y="5761625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85227" y="5664089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87702" y="5566553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90175" y="5469017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92650" y="5371481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95123" y="5273945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97599" y="5176409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00073" y="5078873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702547" y="4981337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52800" y="7315200"/>
            <a:ext cx="6553200" cy="927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32193" y="80113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99" y="0"/>
                </a:lnTo>
                <a:lnTo>
                  <a:pt x="114299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34668" y="79462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37143" y="788375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39617" y="783016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42092" y="778371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99" y="0"/>
                </a:lnTo>
                <a:lnTo>
                  <a:pt x="11429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44565" y="77430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47040" y="770722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49514" y="767534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51988" y="764682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54463" y="762115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56937" y="759793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59411" y="75768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61885" y="755754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64360" y="75398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66834" y="752362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69308" y="750861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71783" y="749472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74257" y="748182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76732" y="74698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79205" y="74585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81680" y="744811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84154" y="74382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86628" y="74290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99" y="0"/>
                </a:lnTo>
                <a:lnTo>
                  <a:pt x="114299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89103" y="74203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99" y="0"/>
                </a:lnTo>
                <a:lnTo>
                  <a:pt x="114299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91577" y="741215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99" y="0"/>
                </a:lnTo>
                <a:lnTo>
                  <a:pt x="114299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94052" y="740441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96525" y="739709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99000" y="739015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01473" y="738357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303949" y="737731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506423" y="737137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708897" y="736570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71620" y="34112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137159" y="0"/>
                </a:lnTo>
                <a:lnTo>
                  <a:pt x="13715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65270" y="3684270"/>
            <a:ext cx="149859" cy="149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600450" y="3321049"/>
            <a:ext cx="2717800" cy="584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0">
              <a:lnSpc>
                <a:spcPts val="2250"/>
              </a:lnSpc>
            </a:pPr>
            <a:r>
              <a:rPr sz="2000" dirty="0">
                <a:latin typeface="Arial"/>
                <a:cs typeface="Arial"/>
              </a:rPr>
              <a:t>P2P</a:t>
            </a:r>
            <a:endParaRPr sz="2000">
              <a:latin typeface="Arial"/>
              <a:cs typeface="Arial"/>
            </a:endParaRPr>
          </a:p>
          <a:p>
            <a:pPr marL="806450">
              <a:lnSpc>
                <a:spcPts val="2300"/>
              </a:lnSpc>
            </a:pPr>
            <a:r>
              <a:rPr sz="2000" spc="-5" dirty="0">
                <a:latin typeface="Arial"/>
                <a:cs typeface="Arial"/>
              </a:rPr>
              <a:t>Client-Server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571500" y="469900"/>
            <a:ext cx="791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919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Server-client	vs.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P2P:</a:t>
            </a:r>
            <a:r>
              <a:rPr sz="4400" u="heavy" spc="-8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example</a:t>
            </a:r>
            <a:endParaRPr sz="4400"/>
          </a:p>
        </p:txBody>
      </p:sp>
      <p:sp>
        <p:nvSpPr>
          <p:cNvPr id="111" name="object 111"/>
          <p:cNvSpPr txBox="1"/>
          <p:nvPr/>
        </p:nvSpPr>
        <p:spPr>
          <a:xfrm>
            <a:off x="685800" y="1917700"/>
            <a:ext cx="109194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32230" algn="l"/>
                <a:tab pos="3733800" algn="l"/>
                <a:tab pos="4083050" algn="l"/>
                <a:tab pos="4685665" algn="l"/>
                <a:tab pos="5871210" algn="l"/>
                <a:tab pos="6195060" algn="l"/>
                <a:tab pos="7480934" algn="l"/>
                <a:tab pos="7974965" algn="l"/>
                <a:tab pos="8324215" algn="l"/>
                <a:tab pos="9384030" algn="l"/>
                <a:tab pos="10222230" algn="l"/>
              </a:tabLst>
            </a:pPr>
            <a:r>
              <a:rPr sz="3400" spc="-5" dirty="0">
                <a:latin typeface="Comic Sans MS"/>
                <a:cs typeface="Comic Sans MS"/>
              </a:rPr>
              <a:t>Client	upload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rate	</a:t>
            </a:r>
            <a:r>
              <a:rPr sz="3400" dirty="0">
                <a:latin typeface="Comic Sans MS"/>
                <a:cs typeface="Comic Sans MS"/>
              </a:rPr>
              <a:t>=	</a:t>
            </a:r>
            <a:r>
              <a:rPr sz="3400" spc="-5" dirty="0">
                <a:latin typeface="Comic Sans MS"/>
                <a:cs typeface="Comic Sans MS"/>
              </a:rPr>
              <a:t>u,	F/u </a:t>
            </a:r>
            <a:r>
              <a:rPr sz="3400" dirty="0">
                <a:latin typeface="Comic Sans MS"/>
                <a:cs typeface="Comic Sans MS"/>
              </a:rPr>
              <a:t>=	1	</a:t>
            </a:r>
            <a:r>
              <a:rPr sz="3400" spc="-5" dirty="0">
                <a:latin typeface="Comic Sans MS"/>
                <a:cs typeface="Comic Sans MS"/>
              </a:rPr>
              <a:t>hour,	</a:t>
            </a:r>
            <a:r>
              <a:rPr sz="3400" dirty="0">
                <a:latin typeface="Comic Sans MS"/>
                <a:cs typeface="Comic Sans MS"/>
              </a:rPr>
              <a:t>u</a:t>
            </a:r>
            <a:r>
              <a:rPr sz="3375" baseline="-19753" dirty="0">
                <a:latin typeface="Comic Sans MS"/>
                <a:cs typeface="Comic Sans MS"/>
              </a:rPr>
              <a:t>s	</a:t>
            </a:r>
            <a:r>
              <a:rPr sz="3400" dirty="0">
                <a:latin typeface="Comic Sans MS"/>
                <a:cs typeface="Comic Sans MS"/>
              </a:rPr>
              <a:t>=	</a:t>
            </a:r>
            <a:r>
              <a:rPr sz="3400" spc="-5" dirty="0">
                <a:latin typeface="Comic Sans MS"/>
                <a:cs typeface="Comic Sans MS"/>
              </a:rPr>
              <a:t>10u,	</a:t>
            </a:r>
            <a:r>
              <a:rPr sz="3400" spc="5" dirty="0">
                <a:latin typeface="Comic Sans MS"/>
                <a:cs typeface="Comic Sans MS"/>
              </a:rPr>
              <a:t>d</a:t>
            </a:r>
            <a:r>
              <a:rPr sz="3375" spc="7" baseline="-19753" dirty="0">
                <a:latin typeface="Comic Sans MS"/>
                <a:cs typeface="Comic Sans MS"/>
              </a:rPr>
              <a:t>min	</a:t>
            </a:r>
            <a:r>
              <a:rPr sz="3400" dirty="0">
                <a:latin typeface="Comic Sans MS"/>
                <a:cs typeface="Comic Sans MS"/>
              </a:rPr>
              <a:t>≥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u</a:t>
            </a:r>
            <a:r>
              <a:rPr sz="3375" baseline="-19753" dirty="0">
                <a:latin typeface="Comic Sans MS"/>
                <a:cs typeface="Comic Sans MS"/>
              </a:rPr>
              <a:t>s</a:t>
            </a:r>
            <a:endParaRPr sz="3375" baseline="-1975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0" y="355600"/>
            <a:ext cx="1902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5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6400" b="1" spc="45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6400" b="1" spc="125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6400" b="1" spc="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3200400"/>
            <a:ext cx="6027420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55" dirty="0">
                <a:latin typeface="Arial"/>
                <a:cs typeface="Arial"/>
              </a:rPr>
              <a:t>Over </a:t>
            </a:r>
            <a:r>
              <a:rPr sz="3800" spc="-220" dirty="0">
                <a:latin typeface="Arial"/>
                <a:cs typeface="Arial"/>
              </a:rPr>
              <a:t>8,400 </a:t>
            </a:r>
            <a:r>
              <a:rPr sz="3800" spc="-370" dirty="0">
                <a:latin typeface="Arial"/>
                <a:cs typeface="Arial"/>
              </a:rPr>
              <a:t>RFCs</a:t>
            </a:r>
            <a:r>
              <a:rPr sz="3800" spc="215" dirty="0">
                <a:latin typeface="Arial"/>
                <a:cs typeface="Arial"/>
              </a:rPr>
              <a:t> </a:t>
            </a:r>
            <a:r>
              <a:rPr sz="3800" spc="-200" dirty="0">
                <a:latin typeface="Arial"/>
                <a:cs typeface="Arial"/>
              </a:rPr>
              <a:t>published</a:t>
            </a:r>
            <a:endParaRPr sz="3800">
              <a:latin typeface="Arial"/>
              <a:cs typeface="Arial"/>
            </a:endParaRPr>
          </a:p>
          <a:p>
            <a:pPr marL="10541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54100" algn="l"/>
              </a:tabLst>
            </a:pPr>
            <a:r>
              <a:rPr sz="3800" spc="-170" dirty="0">
                <a:latin typeface="Arial"/>
                <a:cs typeface="Arial"/>
              </a:rPr>
              <a:t>1st: </a:t>
            </a:r>
            <a:r>
              <a:rPr sz="3800" dirty="0">
                <a:latin typeface="Arial"/>
                <a:cs typeface="Arial"/>
              </a:rPr>
              <a:t>April</a:t>
            </a:r>
            <a:r>
              <a:rPr sz="3800" spc="-6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1969</a:t>
            </a:r>
            <a:endParaRPr sz="3800">
              <a:latin typeface="Arial"/>
              <a:cs typeface="Arial"/>
            </a:endParaRPr>
          </a:p>
          <a:p>
            <a:pPr marL="10541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54100" algn="l"/>
              </a:tabLst>
            </a:pPr>
            <a:r>
              <a:rPr sz="3800" spc="-240" dirty="0">
                <a:latin typeface="Arial"/>
                <a:cs typeface="Arial"/>
              </a:rPr>
              <a:t>Last: </a:t>
            </a:r>
            <a:r>
              <a:rPr sz="3800" spc="-215" dirty="0">
                <a:latin typeface="Arial"/>
                <a:cs typeface="Arial"/>
              </a:rPr>
              <a:t>September </a:t>
            </a:r>
            <a:r>
              <a:rPr sz="3800" spc="-220" dirty="0">
                <a:latin typeface="Arial"/>
                <a:cs typeface="Arial"/>
              </a:rPr>
              <a:t>6,</a:t>
            </a:r>
            <a:r>
              <a:rPr sz="3800" spc="-35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2018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0" y="355600"/>
            <a:ext cx="1902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5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6400" b="1" spc="45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6400" b="1" spc="125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6400" b="1" spc="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3200400"/>
            <a:ext cx="7018655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55" dirty="0">
                <a:latin typeface="Arial"/>
                <a:cs typeface="Arial"/>
              </a:rPr>
              <a:t>Over </a:t>
            </a:r>
            <a:r>
              <a:rPr sz="3800" spc="-220" dirty="0">
                <a:latin typeface="Arial"/>
                <a:cs typeface="Arial"/>
              </a:rPr>
              <a:t>8,400 </a:t>
            </a:r>
            <a:r>
              <a:rPr sz="3800" spc="-370" dirty="0">
                <a:latin typeface="Arial"/>
                <a:cs typeface="Arial"/>
              </a:rPr>
              <a:t>RFCs</a:t>
            </a:r>
            <a:r>
              <a:rPr sz="3800" spc="245" dirty="0">
                <a:latin typeface="Arial"/>
                <a:cs typeface="Arial"/>
              </a:rPr>
              <a:t> </a:t>
            </a:r>
            <a:r>
              <a:rPr sz="3800" spc="-200" dirty="0">
                <a:latin typeface="Arial"/>
                <a:cs typeface="Arial"/>
              </a:rPr>
              <a:t>published</a:t>
            </a:r>
            <a:endParaRPr sz="3800">
              <a:latin typeface="Arial"/>
              <a:cs typeface="Arial"/>
            </a:endParaRPr>
          </a:p>
          <a:p>
            <a:pPr marL="10541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54100" algn="l"/>
              </a:tabLst>
            </a:pPr>
            <a:r>
              <a:rPr sz="3800" spc="-170" dirty="0">
                <a:latin typeface="Arial"/>
                <a:cs typeface="Arial"/>
              </a:rPr>
              <a:t>1st: </a:t>
            </a:r>
            <a:r>
              <a:rPr sz="3800" dirty="0">
                <a:latin typeface="Arial"/>
                <a:cs typeface="Arial"/>
              </a:rPr>
              <a:t>April</a:t>
            </a:r>
            <a:r>
              <a:rPr sz="3800" spc="-605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1969</a:t>
            </a:r>
            <a:endParaRPr sz="3800">
              <a:latin typeface="Arial"/>
              <a:cs typeface="Arial"/>
            </a:endParaRPr>
          </a:p>
          <a:p>
            <a:pPr marL="10541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54100" algn="l"/>
              </a:tabLst>
            </a:pPr>
            <a:r>
              <a:rPr sz="3800" spc="-240" dirty="0">
                <a:latin typeface="Arial"/>
                <a:cs typeface="Arial"/>
              </a:rPr>
              <a:t>Last: </a:t>
            </a:r>
            <a:r>
              <a:rPr sz="3800" spc="-215" dirty="0">
                <a:latin typeface="Arial"/>
                <a:cs typeface="Arial"/>
              </a:rPr>
              <a:t>September </a:t>
            </a:r>
            <a:r>
              <a:rPr sz="3800" spc="-220" dirty="0">
                <a:latin typeface="Arial"/>
                <a:cs typeface="Arial"/>
              </a:rPr>
              <a:t>6,</a:t>
            </a:r>
            <a:r>
              <a:rPr sz="3800" spc="-325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2018</a:t>
            </a:r>
            <a:endParaRPr sz="3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7850">
              <a:latin typeface="Times New Roman"/>
              <a:cs typeface="Times New Roman"/>
            </a:endParaRPr>
          </a:p>
          <a:p>
            <a:pPr marL="609600" indent="-571500">
              <a:lnSpc>
                <a:spcPct val="100000"/>
              </a:lnSpc>
              <a:buSzPct val="171052"/>
              <a:buChar char="•"/>
              <a:tabLst>
                <a:tab pos="609600" algn="l"/>
                <a:tab pos="2475865" algn="l"/>
              </a:tabLst>
            </a:pPr>
            <a:r>
              <a:rPr sz="3800" spc="-185" dirty="0">
                <a:latin typeface="Arial"/>
                <a:cs typeface="Arial"/>
              </a:rPr>
              <a:t>(be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100" dirty="0">
                <a:latin typeface="Arial"/>
                <a:cs typeface="Arial"/>
              </a:rPr>
              <a:t>wary	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370" dirty="0">
                <a:latin typeface="Arial"/>
                <a:cs typeface="Arial"/>
              </a:rPr>
              <a:t>RFCs </a:t>
            </a:r>
            <a:r>
              <a:rPr sz="3800" spc="-190" dirty="0">
                <a:latin typeface="Arial"/>
                <a:cs typeface="Arial"/>
              </a:rPr>
              <a:t>dated </a:t>
            </a:r>
            <a:r>
              <a:rPr sz="3800" dirty="0">
                <a:latin typeface="Arial"/>
                <a:cs typeface="Arial"/>
              </a:rPr>
              <a:t>April</a:t>
            </a:r>
            <a:r>
              <a:rPr sz="3800" spc="-51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1!)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0" y="355600"/>
            <a:ext cx="1902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5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6400" b="1" spc="45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6400" b="1" spc="125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6400" b="1" spc="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854200"/>
            <a:ext cx="12242800" cy="604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3625" y="8902700"/>
            <a:ext cx="5797550" cy="495300"/>
          </a:xfrm>
          <a:custGeom>
            <a:avLst/>
            <a:gdLst/>
            <a:ahLst/>
            <a:cxnLst/>
            <a:rect l="l" t="t" r="r" b="b"/>
            <a:pathLst>
              <a:path w="5797550" h="495300">
                <a:moveTo>
                  <a:pt x="0" y="0"/>
                </a:moveTo>
                <a:lnTo>
                  <a:pt x="5797550" y="0"/>
                </a:lnTo>
                <a:lnTo>
                  <a:pt x="579755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600" y="9010898"/>
            <a:ext cx="56832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-5" dirty="0">
                <a:latin typeface="Arial"/>
                <a:cs typeface="Arial"/>
              </a:rPr>
              <a:t>https://</a:t>
            </a:r>
            <a:r>
              <a:rPr sz="2400" spc="-5" dirty="0">
                <a:latin typeface="Arial"/>
                <a:cs typeface="Arial"/>
                <a:hlinkClick r:id="rId3"/>
              </a:rPr>
              <a:t>www.arkko.com/tools/docstats.html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0" y="355600"/>
            <a:ext cx="1902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5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6400" b="1" spc="45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6400" b="1" spc="125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6400" b="1" spc="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900" y="1981200"/>
            <a:ext cx="118110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3625" y="8902700"/>
            <a:ext cx="5797550" cy="495300"/>
          </a:xfrm>
          <a:custGeom>
            <a:avLst/>
            <a:gdLst/>
            <a:ahLst/>
            <a:cxnLst/>
            <a:rect l="l" t="t" r="r" b="b"/>
            <a:pathLst>
              <a:path w="5797550" h="495300">
                <a:moveTo>
                  <a:pt x="0" y="0"/>
                </a:moveTo>
                <a:lnTo>
                  <a:pt x="5797550" y="0"/>
                </a:lnTo>
                <a:lnTo>
                  <a:pt x="579755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600" y="9010898"/>
            <a:ext cx="56832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-5" dirty="0">
                <a:latin typeface="Arial"/>
                <a:cs typeface="Arial"/>
              </a:rPr>
              <a:t>https://</a:t>
            </a:r>
            <a:r>
              <a:rPr sz="2400" spc="-5" dirty="0">
                <a:latin typeface="Arial"/>
                <a:cs typeface="Arial"/>
                <a:hlinkClick r:id="rId3"/>
              </a:rPr>
              <a:t>www.arkko.com/tools/docstats.html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0" y="355600"/>
            <a:ext cx="170116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3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6400" b="1" spc="5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6400" b="1" spc="785" dirty="0">
                <a:solidFill>
                  <a:srgbClr val="000000"/>
                </a:solidFill>
                <a:latin typeface="Calibri"/>
                <a:cs typeface="Calibri"/>
              </a:rPr>
              <a:t>TF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300" y="3263900"/>
            <a:ext cx="3606800" cy="359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0" y="355600"/>
            <a:ext cx="170116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3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6400" b="1" spc="5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6400" b="1" spc="785" dirty="0">
                <a:solidFill>
                  <a:srgbClr val="000000"/>
                </a:solidFill>
                <a:latin typeface="Calibri"/>
                <a:cs typeface="Calibri"/>
              </a:rPr>
              <a:t>TF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300" y="3263900"/>
            <a:ext cx="3606800" cy="359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18134" y="3826448"/>
            <a:ext cx="7027545" cy="24765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72390" marR="60960">
              <a:lnSpc>
                <a:spcPct val="100899"/>
              </a:lnSpc>
              <a:spcBef>
                <a:spcPts val="430"/>
              </a:spcBef>
              <a:tabLst>
                <a:tab pos="1082675" algn="l"/>
                <a:tab pos="1762760" algn="l"/>
                <a:tab pos="2612390" algn="l"/>
                <a:tab pos="3453765" algn="l"/>
                <a:tab pos="4785360" algn="l"/>
                <a:tab pos="5197475" algn="l"/>
              </a:tabLst>
            </a:pPr>
            <a:r>
              <a:rPr sz="3800" spc="-25" dirty="0">
                <a:latin typeface="Arial"/>
                <a:cs typeface="Arial"/>
              </a:rPr>
              <a:t>“We	</a:t>
            </a:r>
            <a:r>
              <a:rPr sz="3800" dirty="0">
                <a:latin typeface="Arial"/>
                <a:cs typeface="Arial"/>
              </a:rPr>
              <a:t>reject kings, </a:t>
            </a:r>
            <a:r>
              <a:rPr sz="3800" spc="-5" dirty="0">
                <a:latin typeface="Arial"/>
                <a:cs typeface="Arial"/>
              </a:rPr>
              <a:t>presidents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  </a:t>
            </a:r>
            <a:r>
              <a:rPr sz="3800" spc="-5" dirty="0">
                <a:latin typeface="Arial"/>
                <a:cs typeface="Arial"/>
              </a:rPr>
              <a:t>voting.	</a:t>
            </a:r>
            <a:r>
              <a:rPr sz="3800" spc="-35" dirty="0">
                <a:latin typeface="Arial"/>
                <a:cs typeface="Arial"/>
              </a:rPr>
              <a:t>We	</a:t>
            </a:r>
            <a:r>
              <a:rPr sz="3800" dirty="0">
                <a:latin typeface="Arial"/>
                <a:cs typeface="Arial"/>
              </a:rPr>
              <a:t>believe in	rough  consensus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	running	</a:t>
            </a:r>
            <a:r>
              <a:rPr sz="3800" spc="-5" dirty="0">
                <a:latin typeface="Arial"/>
                <a:cs typeface="Arial"/>
              </a:rPr>
              <a:t>code.”</a:t>
            </a:r>
            <a:endParaRPr sz="38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40"/>
              </a:spcBef>
              <a:tabLst>
                <a:tab pos="1923414" algn="l"/>
              </a:tabLst>
            </a:pPr>
            <a:r>
              <a:rPr sz="3800" dirty="0">
                <a:latin typeface="Arial"/>
                <a:cs typeface="Arial"/>
              </a:rPr>
              <a:t>—David	Clark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0" y="355600"/>
            <a:ext cx="38030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85" dirty="0">
                <a:solidFill>
                  <a:srgbClr val="000000"/>
                </a:solidFill>
                <a:latin typeface="Calibri"/>
                <a:cs typeface="Calibri"/>
              </a:rPr>
              <a:t>Consensus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3505200"/>
            <a:ext cx="10083800" cy="353686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609600" algn="l"/>
                <a:tab pos="1789430" algn="l"/>
                <a:tab pos="3549015" algn="l"/>
                <a:tab pos="7430134" algn="l"/>
              </a:tabLst>
            </a:pPr>
            <a:r>
              <a:rPr sz="3800" spc="-70" dirty="0">
                <a:latin typeface="Arial"/>
                <a:cs typeface="Arial"/>
              </a:rPr>
              <a:t>WGs	</a:t>
            </a:r>
            <a:r>
              <a:rPr sz="3800" spc="-295" dirty="0">
                <a:latin typeface="Arial"/>
                <a:cs typeface="Arial"/>
              </a:rPr>
              <a:t>and 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120" dirty="0">
                <a:latin typeface="Arial"/>
                <a:cs typeface="Arial"/>
              </a:rPr>
              <a:t>broader </a:t>
            </a:r>
            <a:r>
              <a:rPr sz="3800" spc="-330" dirty="0">
                <a:latin typeface="Arial"/>
                <a:cs typeface="Arial"/>
              </a:rPr>
              <a:t>IETF</a:t>
            </a:r>
            <a:r>
              <a:rPr sz="3800" spc="-190" dirty="0">
                <a:latin typeface="Arial"/>
                <a:cs typeface="Arial"/>
              </a:rPr>
              <a:t> </a:t>
            </a:r>
            <a:r>
              <a:rPr sz="3800" spc="-365" dirty="0">
                <a:latin typeface="Arial"/>
                <a:cs typeface="Arial"/>
              </a:rPr>
              <a:t>have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495" dirty="0">
                <a:latin typeface="Arial"/>
                <a:cs typeface="Arial"/>
              </a:rPr>
              <a:t>a	</a:t>
            </a:r>
            <a:r>
              <a:rPr sz="3800" spc="-120" dirty="0">
                <a:latin typeface="Arial"/>
                <a:cs typeface="Arial"/>
              </a:rPr>
              <a:t>variety </a:t>
            </a:r>
            <a:r>
              <a:rPr sz="3800" spc="-65" dirty="0">
                <a:latin typeface="Arial"/>
                <a:cs typeface="Arial"/>
              </a:rPr>
              <a:t>of  </a:t>
            </a:r>
            <a:r>
              <a:rPr sz="3800" spc="-335" dirty="0">
                <a:latin typeface="Arial"/>
                <a:cs typeface="Arial"/>
              </a:rPr>
              <a:t>ways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to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425" dirty="0">
                <a:latin typeface="Arial"/>
                <a:cs typeface="Arial"/>
              </a:rPr>
              <a:t>assess	</a:t>
            </a:r>
            <a:r>
              <a:rPr sz="3800" spc="-280" dirty="0">
                <a:latin typeface="Arial"/>
                <a:cs typeface="Arial"/>
              </a:rPr>
              <a:t>consensus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700" dirty="0">
              <a:latin typeface="Times New Roman"/>
              <a:cs typeface="Times New Roman"/>
            </a:endParaRPr>
          </a:p>
          <a:p>
            <a:pPr marL="609600" marR="117475" indent="-571500">
              <a:lnSpc>
                <a:spcPts val="4400"/>
              </a:lnSpc>
              <a:buSzPct val="171052"/>
              <a:buChar char="•"/>
              <a:tabLst>
                <a:tab pos="609600" algn="l"/>
                <a:tab pos="2038350" algn="l"/>
              </a:tabLst>
            </a:pPr>
            <a:r>
              <a:rPr sz="3800" spc="-114" dirty="0">
                <a:latin typeface="Arial"/>
                <a:cs typeface="Arial"/>
              </a:rPr>
              <a:t>One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229" dirty="0">
                <a:latin typeface="Arial"/>
                <a:cs typeface="Arial"/>
              </a:rPr>
              <a:t>is	</a:t>
            </a:r>
            <a:r>
              <a:rPr sz="3800" spc="95" dirty="0">
                <a:latin typeface="Arial"/>
                <a:cs typeface="Arial"/>
              </a:rPr>
              <a:t>to </a:t>
            </a:r>
            <a:r>
              <a:rPr sz="3800" spc="-195" dirty="0">
                <a:latin typeface="Arial"/>
                <a:cs typeface="Arial"/>
              </a:rPr>
              <a:t>get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225" dirty="0">
                <a:latin typeface="Arial"/>
                <a:cs typeface="Arial"/>
              </a:rPr>
              <a:t>“sense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45" dirty="0">
                <a:latin typeface="Arial"/>
                <a:cs typeface="Arial"/>
              </a:rPr>
              <a:t>room” </a:t>
            </a:r>
            <a:r>
              <a:rPr sz="3800" spc="-145" dirty="0">
                <a:latin typeface="Arial"/>
                <a:cs typeface="Arial"/>
              </a:rPr>
              <a:t>at </a:t>
            </a:r>
            <a:r>
              <a:rPr sz="3800" spc="-90" dirty="0">
                <a:latin typeface="Arial"/>
                <a:cs typeface="Arial"/>
              </a:rPr>
              <a:t>in-  </a:t>
            </a:r>
            <a:r>
              <a:rPr sz="3800" spc="-160" dirty="0">
                <a:latin typeface="Arial"/>
                <a:cs typeface="Arial"/>
              </a:rPr>
              <a:t>person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meetings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355600"/>
            <a:ext cx="7135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40" dirty="0">
                <a:solidFill>
                  <a:srgbClr val="000000"/>
                </a:solidFill>
                <a:latin typeface="Calibri"/>
                <a:cs typeface="Calibri"/>
              </a:rPr>
              <a:t>Beyond </a:t>
            </a:r>
            <a:r>
              <a:rPr sz="6400" b="1" spc="130" dirty="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sz="6400" b="1" spc="4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400" b="1" spc="844" dirty="0">
                <a:solidFill>
                  <a:srgbClr val="000000"/>
                </a:solidFill>
                <a:latin typeface="Calibri"/>
                <a:cs typeface="Calibri"/>
              </a:rPr>
              <a:t>HTTP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900" y="3771900"/>
            <a:ext cx="9660255" cy="29591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177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96900" algn="l"/>
                <a:tab pos="2336800" algn="l"/>
                <a:tab pos="5434965" algn="l"/>
              </a:tabLst>
            </a:pPr>
            <a:r>
              <a:rPr sz="3800" spc="-160" dirty="0">
                <a:latin typeface="Arial"/>
                <a:cs typeface="Arial"/>
              </a:rPr>
              <a:t>HTTP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29" dirty="0">
                <a:latin typeface="Arial"/>
                <a:cs typeface="Arial"/>
              </a:rPr>
              <a:t>is	</a:t>
            </a:r>
            <a:r>
              <a:rPr sz="3800" spc="-495" dirty="0">
                <a:latin typeface="Arial"/>
                <a:cs typeface="Arial"/>
              </a:rPr>
              <a:t>a  </a:t>
            </a:r>
            <a:r>
              <a:rPr sz="3800" i="1" spc="-225" dirty="0">
                <a:latin typeface="Calibri"/>
                <a:cs typeface="Calibri"/>
              </a:rPr>
              <a:t>big</a:t>
            </a:r>
            <a:r>
              <a:rPr sz="3800" i="1" spc="150" dirty="0">
                <a:latin typeface="Calibri"/>
                <a:cs typeface="Calibri"/>
              </a:rPr>
              <a:t> </a:t>
            </a:r>
            <a:r>
              <a:rPr sz="3800" spc="-25" dirty="0">
                <a:latin typeface="Arial"/>
                <a:cs typeface="Arial"/>
              </a:rPr>
              <a:t>protocol</a:t>
            </a:r>
            <a:r>
              <a:rPr sz="3800" spc="10" dirty="0">
                <a:latin typeface="Arial"/>
                <a:cs typeface="Arial"/>
              </a:rPr>
              <a:t> /	</a:t>
            </a:r>
            <a:r>
              <a:rPr sz="3800" spc="-225" dirty="0">
                <a:latin typeface="Arial"/>
                <a:cs typeface="Arial"/>
              </a:rPr>
              <a:t>ecosystem </a:t>
            </a:r>
            <a:r>
              <a:rPr sz="3800" spc="-15" dirty="0">
                <a:latin typeface="Arial"/>
                <a:cs typeface="Arial"/>
              </a:rPr>
              <a:t>with </a:t>
            </a:r>
            <a:r>
              <a:rPr sz="3800" spc="-320" dirty="0">
                <a:latin typeface="Arial"/>
                <a:cs typeface="Arial"/>
              </a:rPr>
              <a:t>many  </a:t>
            </a:r>
            <a:r>
              <a:rPr sz="3800" spc="-175" dirty="0">
                <a:latin typeface="Arial"/>
                <a:cs typeface="Arial"/>
              </a:rPr>
              <a:t>extensions </a:t>
            </a:r>
            <a:r>
              <a:rPr sz="3800" spc="-295" dirty="0">
                <a:latin typeface="Arial"/>
                <a:cs typeface="Arial"/>
              </a:rPr>
              <a:t>and</a:t>
            </a:r>
            <a:r>
              <a:rPr sz="3800" spc="160" dirty="0">
                <a:latin typeface="Arial"/>
                <a:cs typeface="Arial"/>
              </a:rPr>
              <a:t> </a:t>
            </a:r>
            <a:r>
              <a:rPr sz="3800" spc="-180" dirty="0">
                <a:latin typeface="Arial"/>
                <a:cs typeface="Arial"/>
              </a:rPr>
              <a:t>variants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596900" indent="-571500">
              <a:lnSpc>
                <a:spcPct val="100000"/>
              </a:lnSpc>
              <a:buSzPct val="171052"/>
              <a:buChar char="•"/>
              <a:tabLst>
                <a:tab pos="596900" algn="l"/>
              </a:tabLst>
            </a:pPr>
            <a:r>
              <a:rPr sz="3800" spc="-114" dirty="0">
                <a:latin typeface="Arial"/>
                <a:cs typeface="Arial"/>
              </a:rPr>
              <a:t>One </a:t>
            </a:r>
            <a:r>
              <a:rPr sz="3800" spc="-100" dirty="0">
                <a:latin typeface="Arial"/>
                <a:cs typeface="Arial"/>
              </a:rPr>
              <a:t>more </a:t>
            </a:r>
            <a:r>
              <a:rPr sz="3800" spc="-225" dirty="0">
                <a:latin typeface="Arial"/>
                <a:cs typeface="Arial"/>
              </a:rPr>
              <a:t>example </a:t>
            </a:r>
            <a:r>
              <a:rPr sz="3800" spc="-145" dirty="0">
                <a:latin typeface="Arial"/>
                <a:cs typeface="Arial"/>
              </a:rPr>
              <a:t>extension</a:t>
            </a:r>
            <a:r>
              <a:rPr sz="3800" spc="41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89127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HTTP</a:t>
            </a:r>
            <a:r>
              <a:rPr sz="5600" spc="-100" dirty="0"/>
              <a:t> </a:t>
            </a:r>
            <a:r>
              <a:rPr sz="5600" spc="-5" dirty="0"/>
              <a:t>state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865879" cy="0"/>
          </a:xfrm>
          <a:custGeom>
            <a:avLst/>
            <a:gdLst/>
            <a:ahLst/>
            <a:cxnLst/>
            <a:rect l="l" t="t" r="r" b="b"/>
            <a:pathLst>
              <a:path w="3865879">
                <a:moveTo>
                  <a:pt x="0" y="0"/>
                </a:moveTo>
                <a:lnTo>
                  <a:pt x="3865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2</a:t>
            </a:fld>
            <a:endParaRPr spc="-135" dirty="0"/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7292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Many of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 </a:t>
            </a:r>
            <a:r>
              <a:rPr sz="2400" dirty="0">
                <a:latin typeface="Arial"/>
                <a:cs typeface="Arial"/>
              </a:rPr>
              <a:t>slide set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 their </a:t>
            </a:r>
            <a:r>
              <a:rPr sz="2400" dirty="0">
                <a:latin typeface="Arial"/>
                <a:cs typeface="Arial"/>
              </a:rPr>
              <a:t>book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Approach,  </a:t>
            </a:r>
            <a:r>
              <a:rPr sz="2400" spc="-5" dirty="0">
                <a:latin typeface="Arial"/>
                <a:cs typeface="Arial"/>
              </a:rPr>
              <a:t>5th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435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89127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HTTP</a:t>
            </a:r>
            <a:r>
              <a:rPr sz="5600" spc="-100" dirty="0"/>
              <a:t> </a:t>
            </a:r>
            <a:r>
              <a:rPr sz="5600" spc="-5" dirty="0"/>
              <a:t>state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865879" cy="0"/>
          </a:xfrm>
          <a:custGeom>
            <a:avLst/>
            <a:gdLst/>
            <a:ahLst/>
            <a:cxnLst/>
            <a:rect l="l" t="t" r="r" b="b"/>
            <a:pathLst>
              <a:path w="3865879">
                <a:moveTo>
                  <a:pt x="0" y="0"/>
                </a:moveTo>
                <a:lnTo>
                  <a:pt x="3865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3223" y="2117815"/>
            <a:ext cx="10104755" cy="13696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825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is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“stateless”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 maintains no information about past client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requests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89127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HTTP</a:t>
            </a:r>
            <a:r>
              <a:rPr sz="5600" spc="-100" dirty="0"/>
              <a:t> </a:t>
            </a:r>
            <a:r>
              <a:rPr sz="5600" spc="-5" dirty="0"/>
              <a:t>state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865879" cy="0"/>
          </a:xfrm>
          <a:custGeom>
            <a:avLst/>
            <a:gdLst/>
            <a:ahLst/>
            <a:cxnLst/>
            <a:rect l="l" t="t" r="r" b="b"/>
            <a:pathLst>
              <a:path w="3865879">
                <a:moveTo>
                  <a:pt x="0" y="0"/>
                </a:moveTo>
                <a:lnTo>
                  <a:pt x="3865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523" y="2117815"/>
            <a:ext cx="10130155" cy="29089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825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is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“stateless”</a:t>
            </a:r>
            <a:endParaRPr sz="34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42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 maintains no information about past client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requests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protocols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that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maintain “state” are</a:t>
            </a:r>
            <a:r>
              <a:rPr sz="3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complex!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89127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HTTP</a:t>
            </a:r>
            <a:r>
              <a:rPr sz="5600" spc="-100" dirty="0"/>
              <a:t> </a:t>
            </a:r>
            <a:r>
              <a:rPr sz="5600" spc="-5" dirty="0"/>
              <a:t>state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865879" cy="0"/>
          </a:xfrm>
          <a:custGeom>
            <a:avLst/>
            <a:gdLst/>
            <a:ahLst/>
            <a:cxnLst/>
            <a:rect l="l" t="t" r="r" b="b"/>
            <a:pathLst>
              <a:path w="3865879">
                <a:moveTo>
                  <a:pt x="0" y="0"/>
                </a:moveTo>
                <a:lnTo>
                  <a:pt x="3865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523" y="2117815"/>
            <a:ext cx="10130155" cy="46462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825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is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“stateless”</a:t>
            </a:r>
            <a:endParaRPr sz="3400">
              <a:latin typeface="Comic Sans MS"/>
              <a:cs typeface="Comic Sans MS"/>
            </a:endParaRPr>
          </a:p>
          <a:p>
            <a:pPr marL="391160" indent="-340995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795" algn="l"/>
              </a:tabLst>
            </a:pPr>
            <a:r>
              <a:rPr sz="2800" spc="-5" dirty="0">
                <a:latin typeface="Comic Sans MS"/>
                <a:cs typeface="Comic Sans MS"/>
              </a:rPr>
              <a:t>server maintains no information about past client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requests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021EAA"/>
              </a:buClr>
              <a:buFont typeface="Wingdings"/>
              <a:buChar char=""/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21EAA"/>
              </a:buClr>
              <a:buFont typeface="Wingdings"/>
              <a:buChar char=""/>
            </a:pPr>
            <a:endParaRPr sz="30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protocols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that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maintain “state” are</a:t>
            </a:r>
            <a:r>
              <a:rPr sz="3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complex!</a:t>
            </a:r>
            <a:endParaRPr sz="3400">
              <a:latin typeface="Comic Sans MS"/>
              <a:cs typeface="Comic Sans MS"/>
            </a:endParaRPr>
          </a:p>
          <a:p>
            <a:pPr marL="391160" indent="-34099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795" algn="l"/>
              </a:tabLst>
            </a:pPr>
            <a:r>
              <a:rPr sz="2800" spc="-5" dirty="0">
                <a:latin typeface="Comic Sans MS"/>
                <a:cs typeface="Comic Sans MS"/>
              </a:rPr>
              <a:t>past history (state) must </a:t>
            </a:r>
            <a:r>
              <a:rPr sz="2800" dirty="0">
                <a:latin typeface="Comic Sans MS"/>
                <a:cs typeface="Comic Sans MS"/>
              </a:rPr>
              <a:t>be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maintained</a:t>
            </a:r>
            <a:endParaRPr sz="2800">
              <a:latin typeface="Comic Sans MS"/>
              <a:cs typeface="Comic Sans MS"/>
            </a:endParaRPr>
          </a:p>
          <a:p>
            <a:pPr marL="391160" marR="730250" indent="-34099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795" algn="l"/>
              </a:tabLst>
            </a:pPr>
            <a:r>
              <a:rPr sz="2800" spc="-5" dirty="0">
                <a:latin typeface="Comic Sans MS"/>
                <a:cs typeface="Comic Sans MS"/>
              </a:rPr>
              <a:t>if server/client crashes, their views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“state” may be  inconsistent, must </a:t>
            </a:r>
            <a:r>
              <a:rPr sz="2800" dirty="0">
                <a:latin typeface="Comic Sans MS"/>
                <a:cs typeface="Comic Sans MS"/>
              </a:rPr>
              <a:t>be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reconciled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18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7360" algn="l"/>
              </a:tabLst>
            </a:pPr>
            <a:r>
              <a:rPr sz="5600" spc="-5" dirty="0"/>
              <a:t>User-server	state:</a:t>
            </a:r>
            <a:r>
              <a:rPr sz="5600" spc="-55" dirty="0"/>
              <a:t> </a:t>
            </a:r>
            <a:r>
              <a:rPr sz="5600" spc="-5" dirty="0"/>
              <a:t>cookies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3175" cy="0"/>
          </a:xfrm>
          <a:custGeom>
            <a:avLst/>
            <a:gdLst/>
            <a:ahLst/>
            <a:cxnLst/>
            <a:rect l="l" t="t" r="r" b="b"/>
            <a:pathLst>
              <a:path w="8893175">
                <a:moveTo>
                  <a:pt x="0" y="0"/>
                </a:moveTo>
                <a:lnTo>
                  <a:pt x="889277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18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7360" algn="l"/>
              </a:tabLst>
            </a:pPr>
            <a:r>
              <a:rPr sz="5600" spc="-5" dirty="0"/>
              <a:t>User-server	state:</a:t>
            </a:r>
            <a:r>
              <a:rPr sz="5600" spc="-55" dirty="0"/>
              <a:t> </a:t>
            </a:r>
            <a:r>
              <a:rPr sz="5600" spc="-5" dirty="0"/>
              <a:t>cookies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3175" cy="0"/>
          </a:xfrm>
          <a:custGeom>
            <a:avLst/>
            <a:gdLst/>
            <a:ahLst/>
            <a:cxnLst/>
            <a:rect l="l" t="t" r="r" b="b"/>
            <a:pathLst>
              <a:path w="8893175">
                <a:moveTo>
                  <a:pt x="0" y="0"/>
                </a:moveTo>
                <a:lnTo>
                  <a:pt x="889277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968500"/>
            <a:ext cx="5086985" cy="6243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95300" marR="1077595" indent="-482600">
              <a:lnSpc>
                <a:spcPts val="4200"/>
              </a:lnSpc>
              <a:spcBef>
                <a:spcPts val="140"/>
              </a:spcBef>
              <a:tabLst>
                <a:tab pos="2219325" algn="l"/>
              </a:tabLst>
            </a:pPr>
            <a:r>
              <a:rPr sz="3400" spc="-5" dirty="0">
                <a:latin typeface="Comic Sans MS"/>
                <a:cs typeface="Comic Sans MS"/>
              </a:rPr>
              <a:t>many</a:t>
            </a:r>
            <a:r>
              <a:rPr sz="3400" dirty="0">
                <a:latin typeface="Comic Sans MS"/>
                <a:cs typeface="Comic Sans MS"/>
              </a:rPr>
              <a:t> Web	</a:t>
            </a:r>
            <a:r>
              <a:rPr sz="3400" spc="-5" dirty="0">
                <a:latin typeface="Comic Sans MS"/>
                <a:cs typeface="Comic Sans MS"/>
              </a:rPr>
              <a:t>sites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use  cookies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four components:</a:t>
            </a:r>
            <a:endParaRPr sz="3400">
              <a:latin typeface="Comic Sans MS"/>
              <a:cs typeface="Comic Sans MS"/>
            </a:endParaRPr>
          </a:p>
          <a:p>
            <a:pPr marL="1066800" marR="5080" indent="-406400">
              <a:lnSpc>
                <a:spcPct val="104200"/>
              </a:lnSpc>
              <a:spcBef>
                <a:spcPts val="875"/>
              </a:spcBef>
              <a:buAutoNum type="arabicParenR"/>
              <a:tabLst>
                <a:tab pos="1057275" algn="l"/>
              </a:tabLst>
            </a:pPr>
            <a:r>
              <a:rPr sz="2800" spc="-5" dirty="0">
                <a:latin typeface="Comic Sans MS"/>
                <a:cs typeface="Comic Sans MS"/>
              </a:rPr>
              <a:t>cookie header line </a:t>
            </a:r>
            <a:r>
              <a:rPr sz="2800" dirty="0">
                <a:latin typeface="Comic Sans MS"/>
                <a:cs typeface="Comic Sans MS"/>
              </a:rPr>
              <a:t>of  HTTP </a:t>
            </a:r>
            <a:r>
              <a:rPr sz="2800" spc="-5" dirty="0">
                <a:latin typeface="Comic Sans MS"/>
                <a:cs typeface="Comic Sans MS"/>
              </a:rPr>
              <a:t>response</a:t>
            </a:r>
            <a:r>
              <a:rPr sz="2800" spc="-9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message</a:t>
            </a:r>
            <a:endParaRPr sz="2800">
              <a:latin typeface="Comic Sans MS"/>
              <a:cs typeface="Comic Sans MS"/>
            </a:endParaRPr>
          </a:p>
          <a:p>
            <a:pPr marL="1066800" marR="203835" indent="-406400">
              <a:lnSpc>
                <a:spcPct val="104200"/>
              </a:lnSpc>
              <a:spcBef>
                <a:spcPts val="1000"/>
              </a:spcBef>
              <a:buFont typeface="Comic Sans MS"/>
              <a:buAutoNum type="arabicParenR"/>
              <a:tabLst>
                <a:tab pos="1114425" algn="l"/>
              </a:tabLst>
            </a:pPr>
            <a:r>
              <a:rPr dirty="0"/>
              <a:t>	</a:t>
            </a:r>
            <a:r>
              <a:rPr sz="2800" spc="-5" dirty="0">
                <a:latin typeface="Comic Sans MS"/>
                <a:cs typeface="Comic Sans MS"/>
              </a:rPr>
              <a:t>cookie header line </a:t>
            </a:r>
            <a:r>
              <a:rPr sz="2800" dirty="0">
                <a:latin typeface="Comic Sans MS"/>
                <a:cs typeface="Comic Sans MS"/>
              </a:rPr>
              <a:t>in  HTTP </a:t>
            </a:r>
            <a:r>
              <a:rPr sz="2800" spc="-5" dirty="0">
                <a:latin typeface="Comic Sans MS"/>
                <a:cs typeface="Comic Sans MS"/>
              </a:rPr>
              <a:t>request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message</a:t>
            </a:r>
            <a:endParaRPr sz="2800">
              <a:latin typeface="Comic Sans MS"/>
              <a:cs typeface="Comic Sans MS"/>
            </a:endParaRPr>
          </a:p>
          <a:p>
            <a:pPr marL="1066800" marR="85725" indent="-406400">
              <a:lnSpc>
                <a:spcPct val="105700"/>
              </a:lnSpc>
              <a:spcBef>
                <a:spcPts val="850"/>
              </a:spcBef>
              <a:buFont typeface="Comic Sans MS"/>
              <a:buAutoNum type="arabicParenR"/>
              <a:tabLst>
                <a:tab pos="1114425" algn="l"/>
              </a:tabLst>
            </a:pPr>
            <a:r>
              <a:rPr dirty="0"/>
              <a:t>	</a:t>
            </a:r>
            <a:r>
              <a:rPr sz="2800" spc="-5" dirty="0">
                <a:latin typeface="Comic Sans MS"/>
                <a:cs typeface="Comic Sans MS"/>
              </a:rPr>
              <a:t>cookie file kept </a:t>
            </a:r>
            <a:r>
              <a:rPr sz="2800" dirty="0">
                <a:latin typeface="Comic Sans MS"/>
                <a:cs typeface="Comic Sans MS"/>
              </a:rPr>
              <a:t>on  </a:t>
            </a:r>
            <a:r>
              <a:rPr sz="2800" spc="-5" dirty="0">
                <a:latin typeface="Comic Sans MS"/>
                <a:cs typeface="Comic Sans MS"/>
              </a:rPr>
              <a:t>user’s host, managed </a:t>
            </a:r>
            <a:r>
              <a:rPr sz="2800" dirty="0">
                <a:latin typeface="Comic Sans MS"/>
                <a:cs typeface="Comic Sans MS"/>
              </a:rPr>
              <a:t>by  </a:t>
            </a:r>
            <a:r>
              <a:rPr sz="2800" spc="-5" dirty="0">
                <a:latin typeface="Comic Sans MS"/>
                <a:cs typeface="Comic Sans MS"/>
              </a:rPr>
              <a:t>user’s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browser</a:t>
            </a:r>
            <a:endParaRPr sz="2800">
              <a:latin typeface="Comic Sans MS"/>
              <a:cs typeface="Comic Sans MS"/>
            </a:endParaRPr>
          </a:p>
          <a:p>
            <a:pPr marL="1066800" marR="396240" indent="-406400">
              <a:lnSpc>
                <a:spcPct val="104200"/>
              </a:lnSpc>
              <a:spcBef>
                <a:spcPts val="900"/>
              </a:spcBef>
              <a:buFont typeface="Comic Sans MS"/>
              <a:buAutoNum type="arabicParenR"/>
              <a:tabLst>
                <a:tab pos="1114425" algn="l"/>
              </a:tabLst>
            </a:pPr>
            <a:r>
              <a:rPr dirty="0"/>
              <a:t>	</a:t>
            </a:r>
            <a:r>
              <a:rPr sz="2800" spc="-5" dirty="0">
                <a:latin typeface="Comic Sans MS"/>
                <a:cs typeface="Comic Sans MS"/>
              </a:rPr>
              <a:t>back-end database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  </a:t>
            </a:r>
            <a:r>
              <a:rPr sz="2800" dirty="0">
                <a:latin typeface="Comic Sans MS"/>
                <a:cs typeface="Comic Sans MS"/>
              </a:rPr>
              <a:t>Web</a:t>
            </a:r>
            <a:r>
              <a:rPr sz="2800" spc="-5" dirty="0">
                <a:latin typeface="Comic Sans MS"/>
                <a:cs typeface="Comic Sans MS"/>
              </a:rPr>
              <a:t> site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18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7360" algn="l"/>
              </a:tabLst>
            </a:pPr>
            <a:r>
              <a:rPr sz="5600" spc="-5" dirty="0"/>
              <a:t>User-server	state:</a:t>
            </a:r>
            <a:r>
              <a:rPr sz="5600" spc="-55" dirty="0"/>
              <a:t> </a:t>
            </a:r>
            <a:r>
              <a:rPr sz="5600" spc="-5" dirty="0"/>
              <a:t>cookies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3175" cy="0"/>
          </a:xfrm>
          <a:custGeom>
            <a:avLst/>
            <a:gdLst/>
            <a:ahLst/>
            <a:cxnLst/>
            <a:rect l="l" t="t" r="r" b="b"/>
            <a:pathLst>
              <a:path w="8893175">
                <a:moveTo>
                  <a:pt x="0" y="0"/>
                </a:moveTo>
                <a:lnTo>
                  <a:pt x="889277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968500"/>
            <a:ext cx="5086985" cy="6243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95300" marR="1077595" indent="-482600">
              <a:lnSpc>
                <a:spcPts val="4200"/>
              </a:lnSpc>
              <a:spcBef>
                <a:spcPts val="140"/>
              </a:spcBef>
              <a:tabLst>
                <a:tab pos="2219325" algn="l"/>
              </a:tabLst>
            </a:pPr>
            <a:r>
              <a:rPr sz="3400" spc="-5" dirty="0">
                <a:latin typeface="Comic Sans MS"/>
                <a:cs typeface="Comic Sans MS"/>
              </a:rPr>
              <a:t>many</a:t>
            </a:r>
            <a:r>
              <a:rPr sz="3400" dirty="0">
                <a:latin typeface="Comic Sans MS"/>
                <a:cs typeface="Comic Sans MS"/>
              </a:rPr>
              <a:t> Web	</a:t>
            </a:r>
            <a:r>
              <a:rPr sz="3400" spc="-5" dirty="0">
                <a:latin typeface="Comic Sans MS"/>
                <a:cs typeface="Comic Sans MS"/>
              </a:rPr>
              <a:t>sites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use  cookies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four components:</a:t>
            </a:r>
            <a:endParaRPr sz="3400">
              <a:latin typeface="Comic Sans MS"/>
              <a:cs typeface="Comic Sans MS"/>
            </a:endParaRPr>
          </a:p>
          <a:p>
            <a:pPr marL="1066800" marR="5080" indent="-406400">
              <a:lnSpc>
                <a:spcPct val="104200"/>
              </a:lnSpc>
              <a:spcBef>
                <a:spcPts val="875"/>
              </a:spcBef>
              <a:buAutoNum type="arabicParenR"/>
              <a:tabLst>
                <a:tab pos="1057275" algn="l"/>
              </a:tabLst>
            </a:pPr>
            <a:r>
              <a:rPr sz="2800" spc="-5" dirty="0">
                <a:latin typeface="Comic Sans MS"/>
                <a:cs typeface="Comic Sans MS"/>
              </a:rPr>
              <a:t>cookie header line </a:t>
            </a:r>
            <a:r>
              <a:rPr sz="2800" dirty="0">
                <a:latin typeface="Comic Sans MS"/>
                <a:cs typeface="Comic Sans MS"/>
              </a:rPr>
              <a:t>of  HTTP </a:t>
            </a:r>
            <a:r>
              <a:rPr sz="2800" spc="-5" dirty="0">
                <a:latin typeface="Comic Sans MS"/>
                <a:cs typeface="Comic Sans MS"/>
              </a:rPr>
              <a:t>response</a:t>
            </a:r>
            <a:r>
              <a:rPr sz="2800" spc="-9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message</a:t>
            </a:r>
            <a:endParaRPr sz="2800">
              <a:latin typeface="Comic Sans MS"/>
              <a:cs typeface="Comic Sans MS"/>
            </a:endParaRPr>
          </a:p>
          <a:p>
            <a:pPr marL="1066800" marR="203835" indent="-406400">
              <a:lnSpc>
                <a:spcPct val="104200"/>
              </a:lnSpc>
              <a:spcBef>
                <a:spcPts val="1000"/>
              </a:spcBef>
              <a:buFont typeface="Comic Sans MS"/>
              <a:buAutoNum type="arabicParenR"/>
              <a:tabLst>
                <a:tab pos="1114425" algn="l"/>
              </a:tabLst>
            </a:pPr>
            <a:r>
              <a:rPr dirty="0"/>
              <a:t>	</a:t>
            </a:r>
            <a:r>
              <a:rPr sz="2800" spc="-5" dirty="0">
                <a:latin typeface="Comic Sans MS"/>
                <a:cs typeface="Comic Sans MS"/>
              </a:rPr>
              <a:t>cookie header line </a:t>
            </a:r>
            <a:r>
              <a:rPr sz="2800" dirty="0">
                <a:latin typeface="Comic Sans MS"/>
                <a:cs typeface="Comic Sans MS"/>
              </a:rPr>
              <a:t>in  HTTP </a:t>
            </a:r>
            <a:r>
              <a:rPr sz="2800" spc="-5" dirty="0">
                <a:latin typeface="Comic Sans MS"/>
                <a:cs typeface="Comic Sans MS"/>
              </a:rPr>
              <a:t>request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message</a:t>
            </a:r>
            <a:endParaRPr sz="2800">
              <a:latin typeface="Comic Sans MS"/>
              <a:cs typeface="Comic Sans MS"/>
            </a:endParaRPr>
          </a:p>
          <a:p>
            <a:pPr marL="1066800" marR="85725" indent="-406400">
              <a:lnSpc>
                <a:spcPct val="105700"/>
              </a:lnSpc>
              <a:spcBef>
                <a:spcPts val="850"/>
              </a:spcBef>
              <a:buFont typeface="Comic Sans MS"/>
              <a:buAutoNum type="arabicParenR"/>
              <a:tabLst>
                <a:tab pos="1114425" algn="l"/>
              </a:tabLst>
            </a:pPr>
            <a:r>
              <a:rPr dirty="0"/>
              <a:t>	</a:t>
            </a:r>
            <a:r>
              <a:rPr sz="2800" spc="-5" dirty="0">
                <a:latin typeface="Comic Sans MS"/>
                <a:cs typeface="Comic Sans MS"/>
              </a:rPr>
              <a:t>cookie file kept </a:t>
            </a:r>
            <a:r>
              <a:rPr sz="2800" dirty="0">
                <a:latin typeface="Comic Sans MS"/>
                <a:cs typeface="Comic Sans MS"/>
              </a:rPr>
              <a:t>on  </a:t>
            </a:r>
            <a:r>
              <a:rPr sz="2800" spc="-5" dirty="0">
                <a:latin typeface="Comic Sans MS"/>
                <a:cs typeface="Comic Sans MS"/>
              </a:rPr>
              <a:t>user’s host, managed </a:t>
            </a:r>
            <a:r>
              <a:rPr sz="2800" dirty="0">
                <a:latin typeface="Comic Sans MS"/>
                <a:cs typeface="Comic Sans MS"/>
              </a:rPr>
              <a:t>by  </a:t>
            </a:r>
            <a:r>
              <a:rPr sz="2800" spc="-5" dirty="0">
                <a:latin typeface="Comic Sans MS"/>
                <a:cs typeface="Comic Sans MS"/>
              </a:rPr>
              <a:t>user’s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browser</a:t>
            </a:r>
            <a:endParaRPr sz="2800">
              <a:latin typeface="Comic Sans MS"/>
              <a:cs typeface="Comic Sans MS"/>
            </a:endParaRPr>
          </a:p>
          <a:p>
            <a:pPr marL="1066800" marR="396240" indent="-406400">
              <a:lnSpc>
                <a:spcPct val="104200"/>
              </a:lnSpc>
              <a:spcBef>
                <a:spcPts val="900"/>
              </a:spcBef>
              <a:buFont typeface="Comic Sans MS"/>
              <a:buAutoNum type="arabicParenR"/>
              <a:tabLst>
                <a:tab pos="1114425" algn="l"/>
              </a:tabLst>
            </a:pPr>
            <a:r>
              <a:rPr dirty="0"/>
              <a:t>	</a:t>
            </a:r>
            <a:r>
              <a:rPr sz="2800" spc="-5" dirty="0">
                <a:latin typeface="Comic Sans MS"/>
                <a:cs typeface="Comic Sans MS"/>
              </a:rPr>
              <a:t>back-end database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  </a:t>
            </a:r>
            <a:r>
              <a:rPr sz="2800" dirty="0">
                <a:latin typeface="Comic Sans MS"/>
                <a:cs typeface="Comic Sans MS"/>
              </a:rPr>
              <a:t>Web</a:t>
            </a:r>
            <a:r>
              <a:rPr sz="2800" spc="-5" dirty="0">
                <a:latin typeface="Comic Sans MS"/>
                <a:cs typeface="Comic Sans MS"/>
              </a:rPr>
              <a:t> site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9625" y="1584960"/>
            <a:ext cx="6555175" cy="6747488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620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example:</a:t>
            </a:r>
            <a:endParaRPr sz="3400">
              <a:latin typeface="Comic Sans MS"/>
              <a:cs typeface="Comic Sans MS"/>
            </a:endParaRPr>
          </a:p>
          <a:p>
            <a:pPr marL="382905" marR="1191895" indent="-34544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Susan always access  Internet from</a:t>
            </a:r>
            <a:r>
              <a:rPr sz="3400" spc="-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PC</a:t>
            </a:r>
            <a:endParaRPr sz="3400" dirty="0">
              <a:latin typeface="Comic Sans MS"/>
              <a:cs typeface="Comic Sans MS"/>
            </a:endParaRPr>
          </a:p>
          <a:p>
            <a:pPr marL="382905" marR="445134" indent="-34544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visits specific </a:t>
            </a:r>
            <a:r>
              <a:rPr sz="3400" dirty="0">
                <a:latin typeface="Comic Sans MS"/>
                <a:cs typeface="Comic Sans MS"/>
              </a:rPr>
              <a:t>e-  commerce </a:t>
            </a:r>
            <a:r>
              <a:rPr sz="3400" spc="-5" dirty="0">
                <a:latin typeface="Comic Sans MS"/>
                <a:cs typeface="Comic Sans MS"/>
              </a:rPr>
              <a:t>site for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first  time</a:t>
            </a:r>
            <a:endParaRPr sz="3400" dirty="0">
              <a:latin typeface="Comic Sans MS"/>
              <a:cs typeface="Comic Sans MS"/>
            </a:endParaRPr>
          </a:p>
          <a:p>
            <a:pPr marL="382905" marR="30480" indent="-34544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when initial </a:t>
            </a:r>
            <a:r>
              <a:rPr sz="3400" dirty="0">
                <a:latin typeface="Comic Sans MS"/>
                <a:cs typeface="Comic Sans MS"/>
              </a:rPr>
              <a:t>HTTP </a:t>
            </a:r>
            <a:r>
              <a:rPr sz="3400" spc="-5" dirty="0">
                <a:latin typeface="Comic Sans MS"/>
                <a:cs typeface="Comic Sans MS"/>
              </a:rPr>
              <a:t>request  arrives at site, site  creates:</a:t>
            </a:r>
            <a:endParaRPr sz="3400" dirty="0">
              <a:latin typeface="Comic Sans MS"/>
              <a:cs typeface="Comic Sans MS"/>
            </a:endParaRPr>
          </a:p>
          <a:p>
            <a:pPr marL="776605" lvl="1" indent="-28194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3400" spc="-5" dirty="0">
                <a:latin typeface="Comic Sans MS"/>
                <a:cs typeface="Comic Sans MS"/>
              </a:rPr>
              <a:t>unique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ID</a:t>
            </a:r>
          </a:p>
          <a:p>
            <a:pPr marL="776605" marR="1497965" lvl="1" indent="-28194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3400" spc="-5" dirty="0">
                <a:latin typeface="Comic Sans MS"/>
                <a:cs typeface="Comic Sans MS"/>
              </a:rPr>
              <a:t>entry </a:t>
            </a:r>
            <a:r>
              <a:rPr sz="3400" dirty="0">
                <a:latin typeface="Comic Sans MS"/>
                <a:cs typeface="Comic Sans MS"/>
              </a:rPr>
              <a:t>in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backend  database for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47700"/>
            <a:ext cx="8128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  <a:tab pos="6430645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oo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k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ie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: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 ke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epi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g	“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te”	(co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98600" y="1701800"/>
            <a:ext cx="11537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client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6200" y="1521460"/>
            <a:ext cx="158242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5199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Ama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z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" y="3670300"/>
            <a:ext cx="1748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cookie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file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7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4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4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3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5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2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8" y="67932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8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5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3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2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3" y="43782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9848" y="2567092"/>
            <a:ext cx="1930400" cy="274320"/>
          </a:xfrm>
          <a:custGeom>
            <a:avLst/>
            <a:gdLst/>
            <a:ahLst/>
            <a:cxnLst/>
            <a:rect l="l" t="t" r="r" b="b"/>
            <a:pathLst>
              <a:path w="1930400" h="27431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2903" y="147879"/>
                </a:lnTo>
                <a:lnTo>
                  <a:pt x="44746" y="178560"/>
                </a:lnTo>
                <a:lnTo>
                  <a:pt x="98103" y="197479"/>
                </a:lnTo>
                <a:lnTo>
                  <a:pt x="169829" y="214886"/>
                </a:lnTo>
                <a:lnTo>
                  <a:pt x="212043" y="222946"/>
                </a:lnTo>
                <a:lnTo>
                  <a:pt x="258205" y="230537"/>
                </a:lnTo>
                <a:lnTo>
                  <a:pt x="308101" y="237627"/>
                </a:lnTo>
                <a:lnTo>
                  <a:pt x="361516" y="244187"/>
                </a:lnTo>
                <a:lnTo>
                  <a:pt x="418235" y="250186"/>
                </a:lnTo>
                <a:lnTo>
                  <a:pt x="478044" y="255593"/>
                </a:lnTo>
                <a:lnTo>
                  <a:pt x="540729" y="260378"/>
                </a:lnTo>
                <a:lnTo>
                  <a:pt x="606074" y="264511"/>
                </a:lnTo>
                <a:lnTo>
                  <a:pt x="673865" y="267961"/>
                </a:lnTo>
                <a:lnTo>
                  <a:pt x="743888" y="270697"/>
                </a:lnTo>
                <a:lnTo>
                  <a:pt x="815928" y="272689"/>
                </a:lnTo>
                <a:lnTo>
                  <a:pt x="889770" y="273907"/>
                </a:lnTo>
                <a:lnTo>
                  <a:pt x="965200" y="274320"/>
                </a:lnTo>
                <a:lnTo>
                  <a:pt x="1040629" y="273907"/>
                </a:lnTo>
                <a:lnTo>
                  <a:pt x="1114471" y="272689"/>
                </a:lnTo>
                <a:lnTo>
                  <a:pt x="1186511" y="270697"/>
                </a:lnTo>
                <a:lnTo>
                  <a:pt x="1256534" y="267961"/>
                </a:lnTo>
                <a:lnTo>
                  <a:pt x="1324325" y="264511"/>
                </a:lnTo>
                <a:lnTo>
                  <a:pt x="1389670" y="260378"/>
                </a:lnTo>
                <a:lnTo>
                  <a:pt x="1452354" y="255593"/>
                </a:lnTo>
                <a:lnTo>
                  <a:pt x="1512163" y="250186"/>
                </a:lnTo>
                <a:lnTo>
                  <a:pt x="1568883" y="244187"/>
                </a:lnTo>
                <a:lnTo>
                  <a:pt x="1622298" y="237627"/>
                </a:lnTo>
                <a:lnTo>
                  <a:pt x="1672194" y="230537"/>
                </a:lnTo>
                <a:lnTo>
                  <a:pt x="1718356" y="222946"/>
                </a:lnTo>
                <a:lnTo>
                  <a:pt x="1760570" y="214886"/>
                </a:lnTo>
                <a:lnTo>
                  <a:pt x="1798621" y="206387"/>
                </a:lnTo>
                <a:lnTo>
                  <a:pt x="1861378" y="188193"/>
                </a:lnTo>
                <a:lnTo>
                  <a:pt x="1904908" y="168609"/>
                </a:lnTo>
                <a:lnTo>
                  <a:pt x="1930400" y="137160"/>
                </a:lnTo>
                <a:lnTo>
                  <a:pt x="1927496" y="126441"/>
                </a:lnTo>
                <a:lnTo>
                  <a:pt x="1885653" y="95760"/>
                </a:lnTo>
                <a:lnTo>
                  <a:pt x="1832295" y="76840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9848" y="2704252"/>
            <a:ext cx="1930400" cy="137160"/>
          </a:xfrm>
          <a:custGeom>
            <a:avLst/>
            <a:gdLst/>
            <a:ahLst/>
            <a:cxnLst/>
            <a:rect l="l" t="t" r="r" b="b"/>
            <a:pathLst>
              <a:path w="1930400" h="137160">
                <a:moveTo>
                  <a:pt x="0" y="0"/>
                </a:moveTo>
                <a:lnTo>
                  <a:pt x="25491" y="31449"/>
                </a:lnTo>
                <a:lnTo>
                  <a:pt x="69021" y="51033"/>
                </a:lnTo>
                <a:lnTo>
                  <a:pt x="131778" y="69227"/>
                </a:lnTo>
                <a:lnTo>
                  <a:pt x="169829" y="77726"/>
                </a:lnTo>
                <a:lnTo>
                  <a:pt x="212043" y="85786"/>
                </a:lnTo>
                <a:lnTo>
                  <a:pt x="258205" y="93377"/>
                </a:lnTo>
                <a:lnTo>
                  <a:pt x="308101" y="100467"/>
                </a:lnTo>
                <a:lnTo>
                  <a:pt x="361516" y="107027"/>
                </a:lnTo>
                <a:lnTo>
                  <a:pt x="418235" y="113026"/>
                </a:lnTo>
                <a:lnTo>
                  <a:pt x="478045" y="118433"/>
                </a:lnTo>
                <a:lnTo>
                  <a:pt x="540729" y="123218"/>
                </a:lnTo>
                <a:lnTo>
                  <a:pt x="606074" y="127351"/>
                </a:lnTo>
                <a:lnTo>
                  <a:pt x="673865" y="130801"/>
                </a:lnTo>
                <a:lnTo>
                  <a:pt x="743888" y="133537"/>
                </a:lnTo>
                <a:lnTo>
                  <a:pt x="815928" y="135529"/>
                </a:lnTo>
                <a:lnTo>
                  <a:pt x="889770" y="136747"/>
                </a:lnTo>
                <a:lnTo>
                  <a:pt x="965200" y="137160"/>
                </a:lnTo>
                <a:lnTo>
                  <a:pt x="1040629" y="136747"/>
                </a:lnTo>
                <a:lnTo>
                  <a:pt x="1114471" y="135529"/>
                </a:lnTo>
                <a:lnTo>
                  <a:pt x="1186511" y="133537"/>
                </a:lnTo>
                <a:lnTo>
                  <a:pt x="1256534" y="130801"/>
                </a:lnTo>
                <a:lnTo>
                  <a:pt x="1324325" y="127351"/>
                </a:lnTo>
                <a:lnTo>
                  <a:pt x="1389670" y="123218"/>
                </a:lnTo>
                <a:lnTo>
                  <a:pt x="1452354" y="118433"/>
                </a:lnTo>
                <a:lnTo>
                  <a:pt x="1512163" y="113026"/>
                </a:lnTo>
                <a:lnTo>
                  <a:pt x="1568883" y="107027"/>
                </a:lnTo>
                <a:lnTo>
                  <a:pt x="1622298" y="100467"/>
                </a:lnTo>
                <a:lnTo>
                  <a:pt x="1672193" y="93377"/>
                </a:lnTo>
                <a:lnTo>
                  <a:pt x="1718356" y="85786"/>
                </a:lnTo>
                <a:lnTo>
                  <a:pt x="1760570" y="77726"/>
                </a:lnTo>
                <a:lnTo>
                  <a:pt x="1798621" y="69227"/>
                </a:lnTo>
                <a:lnTo>
                  <a:pt x="1861378" y="51033"/>
                </a:lnTo>
                <a:lnTo>
                  <a:pt x="1904908" y="31449"/>
                </a:lnTo>
                <a:lnTo>
                  <a:pt x="1927496" y="10718"/>
                </a:lnTo>
                <a:lnTo>
                  <a:pt x="193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8400" y="2794000"/>
            <a:ext cx="1362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0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8" y="34349"/>
                </a:lnTo>
                <a:lnTo>
                  <a:pt x="88146" y="51951"/>
                </a:lnTo>
                <a:lnTo>
                  <a:pt x="51170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8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0" y="1168400"/>
                </a:lnTo>
                <a:lnTo>
                  <a:pt x="442160" y="1166046"/>
                </a:lnTo>
                <a:lnTo>
                  <a:pt x="505568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1" y="1022350"/>
                </a:lnTo>
                <a:lnTo>
                  <a:pt x="749581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8" y="9137"/>
                </a:lnTo>
                <a:lnTo>
                  <a:pt x="442160" y="2353"/>
                </a:lnTo>
                <a:lnTo>
                  <a:pt x="37479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1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7" y="34349"/>
                </a:lnTo>
                <a:lnTo>
                  <a:pt x="88146" y="51951"/>
                </a:lnTo>
                <a:lnTo>
                  <a:pt x="51169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7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1" y="1168400"/>
                </a:lnTo>
                <a:lnTo>
                  <a:pt x="442160" y="1166046"/>
                </a:lnTo>
                <a:lnTo>
                  <a:pt x="505567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2" y="1022350"/>
                </a:lnTo>
                <a:lnTo>
                  <a:pt x="749582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7" y="9137"/>
                </a:lnTo>
                <a:lnTo>
                  <a:pt x="442160" y="2353"/>
                </a:lnTo>
                <a:lnTo>
                  <a:pt x="37479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5982" y="4754879"/>
            <a:ext cx="749935" cy="294005"/>
          </a:xfrm>
          <a:custGeom>
            <a:avLst/>
            <a:gdLst/>
            <a:ahLst/>
            <a:cxnLst/>
            <a:rect l="l" t="t" r="r" b="b"/>
            <a:pathLst>
              <a:path w="749934" h="294004">
                <a:moveTo>
                  <a:pt x="374790" y="0"/>
                </a:moveTo>
                <a:lnTo>
                  <a:pt x="307421" y="2364"/>
                </a:lnTo>
                <a:lnTo>
                  <a:pt x="244014" y="9181"/>
                </a:lnTo>
                <a:lnTo>
                  <a:pt x="185626" y="20036"/>
                </a:lnTo>
                <a:lnTo>
                  <a:pt x="133318" y="34515"/>
                </a:lnTo>
                <a:lnTo>
                  <a:pt x="88146" y="52202"/>
                </a:lnTo>
                <a:lnTo>
                  <a:pt x="51170" y="72685"/>
                </a:lnTo>
                <a:lnTo>
                  <a:pt x="6038" y="120376"/>
                </a:lnTo>
                <a:lnTo>
                  <a:pt x="0" y="146756"/>
                </a:lnTo>
                <a:lnTo>
                  <a:pt x="6038" y="173135"/>
                </a:lnTo>
                <a:lnTo>
                  <a:pt x="51170" y="220825"/>
                </a:lnTo>
                <a:lnTo>
                  <a:pt x="88146" y="241308"/>
                </a:lnTo>
                <a:lnTo>
                  <a:pt x="133318" y="258995"/>
                </a:lnTo>
                <a:lnTo>
                  <a:pt x="185626" y="273474"/>
                </a:lnTo>
                <a:lnTo>
                  <a:pt x="244014" y="284329"/>
                </a:lnTo>
                <a:lnTo>
                  <a:pt x="307421" y="291146"/>
                </a:lnTo>
                <a:lnTo>
                  <a:pt x="374790" y="293510"/>
                </a:lnTo>
                <a:lnTo>
                  <a:pt x="442160" y="291146"/>
                </a:lnTo>
                <a:lnTo>
                  <a:pt x="505568" y="284329"/>
                </a:lnTo>
                <a:lnTo>
                  <a:pt x="563955" y="273474"/>
                </a:lnTo>
                <a:lnTo>
                  <a:pt x="616264" y="258995"/>
                </a:lnTo>
                <a:lnTo>
                  <a:pt x="661436" y="241308"/>
                </a:lnTo>
                <a:lnTo>
                  <a:pt x="698412" y="220825"/>
                </a:lnTo>
                <a:lnTo>
                  <a:pt x="743543" y="173135"/>
                </a:lnTo>
                <a:lnTo>
                  <a:pt x="749581" y="146756"/>
                </a:lnTo>
                <a:lnTo>
                  <a:pt x="743543" y="120376"/>
                </a:lnTo>
                <a:lnTo>
                  <a:pt x="698412" y="72685"/>
                </a:lnTo>
                <a:lnTo>
                  <a:pt x="661436" y="52202"/>
                </a:lnTo>
                <a:lnTo>
                  <a:pt x="616264" y="34515"/>
                </a:lnTo>
                <a:lnTo>
                  <a:pt x="563955" y="20036"/>
                </a:lnTo>
                <a:lnTo>
                  <a:pt x="505568" y="9181"/>
                </a:lnTo>
                <a:lnTo>
                  <a:pt x="442160" y="2364"/>
                </a:lnTo>
                <a:lnTo>
                  <a:pt x="374790" y="0"/>
                </a:lnTo>
                <a:close/>
              </a:path>
            </a:pathLst>
          </a:custGeom>
          <a:solidFill>
            <a:srgbClr val="3BB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15982" y="4901636"/>
            <a:ext cx="749935" cy="147320"/>
          </a:xfrm>
          <a:custGeom>
            <a:avLst/>
            <a:gdLst/>
            <a:ahLst/>
            <a:cxnLst/>
            <a:rect l="l" t="t" r="r" b="b"/>
            <a:pathLst>
              <a:path w="749934" h="147320">
                <a:moveTo>
                  <a:pt x="0" y="0"/>
                </a:moveTo>
                <a:lnTo>
                  <a:pt x="23447" y="51207"/>
                </a:lnTo>
                <a:lnTo>
                  <a:pt x="88146" y="94552"/>
                </a:lnTo>
                <a:lnTo>
                  <a:pt x="133317" y="112240"/>
                </a:lnTo>
                <a:lnTo>
                  <a:pt x="185626" y="126719"/>
                </a:lnTo>
                <a:lnTo>
                  <a:pt x="244014" y="137574"/>
                </a:lnTo>
                <a:lnTo>
                  <a:pt x="307421" y="144391"/>
                </a:lnTo>
                <a:lnTo>
                  <a:pt x="374791" y="146755"/>
                </a:lnTo>
                <a:lnTo>
                  <a:pt x="442160" y="144391"/>
                </a:lnTo>
                <a:lnTo>
                  <a:pt x="505567" y="137574"/>
                </a:lnTo>
                <a:lnTo>
                  <a:pt x="563955" y="126719"/>
                </a:lnTo>
                <a:lnTo>
                  <a:pt x="616264" y="112240"/>
                </a:lnTo>
                <a:lnTo>
                  <a:pt x="661436" y="94552"/>
                </a:lnTo>
                <a:lnTo>
                  <a:pt x="698412" y="74070"/>
                </a:lnTo>
                <a:lnTo>
                  <a:pt x="743543" y="26379"/>
                </a:lnTo>
                <a:lnTo>
                  <a:pt x="7495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39500" y="6055359"/>
            <a:ext cx="13119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backend  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-5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47700"/>
            <a:ext cx="8128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  <a:tab pos="6430645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oo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k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ie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: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 ke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epi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g	“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te”	(co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98600" y="1701800"/>
            <a:ext cx="11537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client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7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4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4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3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5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2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8" y="67932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8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5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3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2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3" y="43782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9848" y="2567092"/>
            <a:ext cx="1930400" cy="274320"/>
          </a:xfrm>
          <a:custGeom>
            <a:avLst/>
            <a:gdLst/>
            <a:ahLst/>
            <a:cxnLst/>
            <a:rect l="l" t="t" r="r" b="b"/>
            <a:pathLst>
              <a:path w="1930400" h="27431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2903" y="147879"/>
                </a:lnTo>
                <a:lnTo>
                  <a:pt x="44746" y="178560"/>
                </a:lnTo>
                <a:lnTo>
                  <a:pt x="98103" y="197479"/>
                </a:lnTo>
                <a:lnTo>
                  <a:pt x="169829" y="214886"/>
                </a:lnTo>
                <a:lnTo>
                  <a:pt x="212043" y="222946"/>
                </a:lnTo>
                <a:lnTo>
                  <a:pt x="258205" y="230537"/>
                </a:lnTo>
                <a:lnTo>
                  <a:pt x="308101" y="237627"/>
                </a:lnTo>
                <a:lnTo>
                  <a:pt x="361516" y="244187"/>
                </a:lnTo>
                <a:lnTo>
                  <a:pt x="418235" y="250186"/>
                </a:lnTo>
                <a:lnTo>
                  <a:pt x="478044" y="255593"/>
                </a:lnTo>
                <a:lnTo>
                  <a:pt x="540729" y="260378"/>
                </a:lnTo>
                <a:lnTo>
                  <a:pt x="606074" y="264511"/>
                </a:lnTo>
                <a:lnTo>
                  <a:pt x="673865" y="267961"/>
                </a:lnTo>
                <a:lnTo>
                  <a:pt x="743888" y="270697"/>
                </a:lnTo>
                <a:lnTo>
                  <a:pt x="815928" y="272689"/>
                </a:lnTo>
                <a:lnTo>
                  <a:pt x="889770" y="273907"/>
                </a:lnTo>
                <a:lnTo>
                  <a:pt x="965200" y="274320"/>
                </a:lnTo>
                <a:lnTo>
                  <a:pt x="1040629" y="273907"/>
                </a:lnTo>
                <a:lnTo>
                  <a:pt x="1114471" y="272689"/>
                </a:lnTo>
                <a:lnTo>
                  <a:pt x="1186511" y="270697"/>
                </a:lnTo>
                <a:lnTo>
                  <a:pt x="1256534" y="267961"/>
                </a:lnTo>
                <a:lnTo>
                  <a:pt x="1324325" y="264511"/>
                </a:lnTo>
                <a:lnTo>
                  <a:pt x="1389670" y="260378"/>
                </a:lnTo>
                <a:lnTo>
                  <a:pt x="1452354" y="255593"/>
                </a:lnTo>
                <a:lnTo>
                  <a:pt x="1512163" y="250186"/>
                </a:lnTo>
                <a:lnTo>
                  <a:pt x="1568883" y="244187"/>
                </a:lnTo>
                <a:lnTo>
                  <a:pt x="1622298" y="237627"/>
                </a:lnTo>
                <a:lnTo>
                  <a:pt x="1672194" y="230537"/>
                </a:lnTo>
                <a:lnTo>
                  <a:pt x="1718356" y="222946"/>
                </a:lnTo>
                <a:lnTo>
                  <a:pt x="1760570" y="214886"/>
                </a:lnTo>
                <a:lnTo>
                  <a:pt x="1798621" y="206387"/>
                </a:lnTo>
                <a:lnTo>
                  <a:pt x="1861378" y="188193"/>
                </a:lnTo>
                <a:lnTo>
                  <a:pt x="1904908" y="168609"/>
                </a:lnTo>
                <a:lnTo>
                  <a:pt x="1930400" y="137160"/>
                </a:lnTo>
                <a:lnTo>
                  <a:pt x="1927496" y="126441"/>
                </a:lnTo>
                <a:lnTo>
                  <a:pt x="1885653" y="95760"/>
                </a:lnTo>
                <a:lnTo>
                  <a:pt x="1832295" y="76840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9848" y="2704252"/>
            <a:ext cx="1930400" cy="137160"/>
          </a:xfrm>
          <a:custGeom>
            <a:avLst/>
            <a:gdLst/>
            <a:ahLst/>
            <a:cxnLst/>
            <a:rect l="l" t="t" r="r" b="b"/>
            <a:pathLst>
              <a:path w="1930400" h="137160">
                <a:moveTo>
                  <a:pt x="0" y="0"/>
                </a:moveTo>
                <a:lnTo>
                  <a:pt x="25491" y="31449"/>
                </a:lnTo>
                <a:lnTo>
                  <a:pt x="69021" y="51033"/>
                </a:lnTo>
                <a:lnTo>
                  <a:pt x="131778" y="69227"/>
                </a:lnTo>
                <a:lnTo>
                  <a:pt x="169829" y="77726"/>
                </a:lnTo>
                <a:lnTo>
                  <a:pt x="212043" y="85786"/>
                </a:lnTo>
                <a:lnTo>
                  <a:pt x="258205" y="93377"/>
                </a:lnTo>
                <a:lnTo>
                  <a:pt x="308101" y="100467"/>
                </a:lnTo>
                <a:lnTo>
                  <a:pt x="361516" y="107027"/>
                </a:lnTo>
                <a:lnTo>
                  <a:pt x="418235" y="113026"/>
                </a:lnTo>
                <a:lnTo>
                  <a:pt x="478045" y="118433"/>
                </a:lnTo>
                <a:lnTo>
                  <a:pt x="540729" y="123218"/>
                </a:lnTo>
                <a:lnTo>
                  <a:pt x="606074" y="127351"/>
                </a:lnTo>
                <a:lnTo>
                  <a:pt x="673865" y="130801"/>
                </a:lnTo>
                <a:lnTo>
                  <a:pt x="743888" y="133537"/>
                </a:lnTo>
                <a:lnTo>
                  <a:pt x="815928" y="135529"/>
                </a:lnTo>
                <a:lnTo>
                  <a:pt x="889770" y="136747"/>
                </a:lnTo>
                <a:lnTo>
                  <a:pt x="965200" y="137160"/>
                </a:lnTo>
                <a:lnTo>
                  <a:pt x="1040629" y="136747"/>
                </a:lnTo>
                <a:lnTo>
                  <a:pt x="1114471" y="135529"/>
                </a:lnTo>
                <a:lnTo>
                  <a:pt x="1186511" y="133537"/>
                </a:lnTo>
                <a:lnTo>
                  <a:pt x="1256534" y="130801"/>
                </a:lnTo>
                <a:lnTo>
                  <a:pt x="1324325" y="127351"/>
                </a:lnTo>
                <a:lnTo>
                  <a:pt x="1389670" y="123218"/>
                </a:lnTo>
                <a:lnTo>
                  <a:pt x="1452354" y="118433"/>
                </a:lnTo>
                <a:lnTo>
                  <a:pt x="1512163" y="113026"/>
                </a:lnTo>
                <a:lnTo>
                  <a:pt x="1568883" y="107027"/>
                </a:lnTo>
                <a:lnTo>
                  <a:pt x="1622298" y="100467"/>
                </a:lnTo>
                <a:lnTo>
                  <a:pt x="1672193" y="93377"/>
                </a:lnTo>
                <a:lnTo>
                  <a:pt x="1718356" y="85786"/>
                </a:lnTo>
                <a:lnTo>
                  <a:pt x="1760570" y="77726"/>
                </a:lnTo>
                <a:lnTo>
                  <a:pt x="1798621" y="69227"/>
                </a:lnTo>
                <a:lnTo>
                  <a:pt x="1861378" y="51033"/>
                </a:lnTo>
                <a:lnTo>
                  <a:pt x="1904908" y="31449"/>
                </a:lnTo>
                <a:lnTo>
                  <a:pt x="1927496" y="10718"/>
                </a:lnTo>
                <a:lnTo>
                  <a:pt x="193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794000"/>
            <a:ext cx="1362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0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8" y="34349"/>
                </a:lnTo>
                <a:lnTo>
                  <a:pt x="88146" y="51951"/>
                </a:lnTo>
                <a:lnTo>
                  <a:pt x="51170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8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0" y="1168400"/>
                </a:lnTo>
                <a:lnTo>
                  <a:pt x="442160" y="1166046"/>
                </a:lnTo>
                <a:lnTo>
                  <a:pt x="505568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1" y="1022350"/>
                </a:lnTo>
                <a:lnTo>
                  <a:pt x="749581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8" y="9137"/>
                </a:lnTo>
                <a:lnTo>
                  <a:pt x="442160" y="2353"/>
                </a:lnTo>
                <a:lnTo>
                  <a:pt x="37479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1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7" y="34349"/>
                </a:lnTo>
                <a:lnTo>
                  <a:pt x="88146" y="51951"/>
                </a:lnTo>
                <a:lnTo>
                  <a:pt x="51169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7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1" y="1168400"/>
                </a:lnTo>
                <a:lnTo>
                  <a:pt x="442160" y="1166046"/>
                </a:lnTo>
                <a:lnTo>
                  <a:pt x="505567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2" y="1022350"/>
                </a:lnTo>
                <a:lnTo>
                  <a:pt x="749582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7" y="9137"/>
                </a:lnTo>
                <a:lnTo>
                  <a:pt x="442160" y="2353"/>
                </a:lnTo>
                <a:lnTo>
                  <a:pt x="37479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15982" y="4754879"/>
            <a:ext cx="749935" cy="294005"/>
          </a:xfrm>
          <a:custGeom>
            <a:avLst/>
            <a:gdLst/>
            <a:ahLst/>
            <a:cxnLst/>
            <a:rect l="l" t="t" r="r" b="b"/>
            <a:pathLst>
              <a:path w="749934" h="294004">
                <a:moveTo>
                  <a:pt x="374790" y="0"/>
                </a:moveTo>
                <a:lnTo>
                  <a:pt x="307421" y="2364"/>
                </a:lnTo>
                <a:lnTo>
                  <a:pt x="244014" y="9181"/>
                </a:lnTo>
                <a:lnTo>
                  <a:pt x="185626" y="20036"/>
                </a:lnTo>
                <a:lnTo>
                  <a:pt x="133318" y="34515"/>
                </a:lnTo>
                <a:lnTo>
                  <a:pt x="88146" y="52202"/>
                </a:lnTo>
                <a:lnTo>
                  <a:pt x="51170" y="72685"/>
                </a:lnTo>
                <a:lnTo>
                  <a:pt x="6038" y="120376"/>
                </a:lnTo>
                <a:lnTo>
                  <a:pt x="0" y="146756"/>
                </a:lnTo>
                <a:lnTo>
                  <a:pt x="6038" y="173135"/>
                </a:lnTo>
                <a:lnTo>
                  <a:pt x="51170" y="220825"/>
                </a:lnTo>
                <a:lnTo>
                  <a:pt x="88146" y="241308"/>
                </a:lnTo>
                <a:lnTo>
                  <a:pt x="133318" y="258995"/>
                </a:lnTo>
                <a:lnTo>
                  <a:pt x="185626" y="273474"/>
                </a:lnTo>
                <a:lnTo>
                  <a:pt x="244014" y="284329"/>
                </a:lnTo>
                <a:lnTo>
                  <a:pt x="307421" y="291146"/>
                </a:lnTo>
                <a:lnTo>
                  <a:pt x="374790" y="293510"/>
                </a:lnTo>
                <a:lnTo>
                  <a:pt x="442160" y="291146"/>
                </a:lnTo>
                <a:lnTo>
                  <a:pt x="505568" y="284329"/>
                </a:lnTo>
                <a:lnTo>
                  <a:pt x="563955" y="273474"/>
                </a:lnTo>
                <a:lnTo>
                  <a:pt x="616264" y="258995"/>
                </a:lnTo>
                <a:lnTo>
                  <a:pt x="661436" y="241308"/>
                </a:lnTo>
                <a:lnTo>
                  <a:pt x="698412" y="220825"/>
                </a:lnTo>
                <a:lnTo>
                  <a:pt x="743543" y="173135"/>
                </a:lnTo>
                <a:lnTo>
                  <a:pt x="749581" y="146756"/>
                </a:lnTo>
                <a:lnTo>
                  <a:pt x="743543" y="120376"/>
                </a:lnTo>
                <a:lnTo>
                  <a:pt x="698412" y="72685"/>
                </a:lnTo>
                <a:lnTo>
                  <a:pt x="661436" y="52202"/>
                </a:lnTo>
                <a:lnTo>
                  <a:pt x="616264" y="34515"/>
                </a:lnTo>
                <a:lnTo>
                  <a:pt x="563955" y="20036"/>
                </a:lnTo>
                <a:lnTo>
                  <a:pt x="505568" y="9181"/>
                </a:lnTo>
                <a:lnTo>
                  <a:pt x="442160" y="2364"/>
                </a:lnTo>
                <a:lnTo>
                  <a:pt x="374790" y="0"/>
                </a:lnTo>
                <a:close/>
              </a:path>
            </a:pathLst>
          </a:custGeom>
          <a:solidFill>
            <a:srgbClr val="3BB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5982" y="4901636"/>
            <a:ext cx="749935" cy="147320"/>
          </a:xfrm>
          <a:custGeom>
            <a:avLst/>
            <a:gdLst/>
            <a:ahLst/>
            <a:cxnLst/>
            <a:rect l="l" t="t" r="r" b="b"/>
            <a:pathLst>
              <a:path w="749934" h="147320">
                <a:moveTo>
                  <a:pt x="0" y="0"/>
                </a:moveTo>
                <a:lnTo>
                  <a:pt x="23447" y="51207"/>
                </a:lnTo>
                <a:lnTo>
                  <a:pt x="88146" y="94552"/>
                </a:lnTo>
                <a:lnTo>
                  <a:pt x="133317" y="112240"/>
                </a:lnTo>
                <a:lnTo>
                  <a:pt x="185626" y="126719"/>
                </a:lnTo>
                <a:lnTo>
                  <a:pt x="244014" y="137574"/>
                </a:lnTo>
                <a:lnTo>
                  <a:pt x="307421" y="144391"/>
                </a:lnTo>
                <a:lnTo>
                  <a:pt x="374791" y="146755"/>
                </a:lnTo>
                <a:lnTo>
                  <a:pt x="442160" y="144391"/>
                </a:lnTo>
                <a:lnTo>
                  <a:pt x="505567" y="137574"/>
                </a:lnTo>
                <a:lnTo>
                  <a:pt x="563955" y="126719"/>
                </a:lnTo>
                <a:lnTo>
                  <a:pt x="616264" y="112240"/>
                </a:lnTo>
                <a:lnTo>
                  <a:pt x="661436" y="94552"/>
                </a:lnTo>
                <a:lnTo>
                  <a:pt x="698412" y="74070"/>
                </a:lnTo>
                <a:lnTo>
                  <a:pt x="743543" y="26379"/>
                </a:lnTo>
                <a:lnTo>
                  <a:pt x="7495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9279" y="3059289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8169" y="3547750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0"/>
                </a:lnTo>
                <a:lnTo>
                  <a:pt x="91803" y="53406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9716" y="299607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0" y="0"/>
                </a:moveTo>
                <a:lnTo>
                  <a:pt x="3810000" y="0"/>
                </a:lnTo>
                <a:lnTo>
                  <a:pt x="3810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9716" y="2996070"/>
            <a:ext cx="3810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56500" y="1521460"/>
            <a:ext cx="249047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772795" indent="-127000">
              <a:lnSpc>
                <a:spcPct val="115199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Ama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z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30200" marR="5080" indent="-317500">
              <a:lnSpc>
                <a:spcPct val="116100"/>
              </a:lnSpc>
              <a:spcBef>
                <a:spcPts val="3375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Amazon</a:t>
            </a:r>
            <a:r>
              <a:rPr sz="280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  creates</a:t>
            </a:r>
            <a:r>
              <a:rPr sz="2800" spc="-2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82292" y="3905956"/>
            <a:ext cx="1447165" cy="909319"/>
          </a:xfrm>
          <a:custGeom>
            <a:avLst/>
            <a:gdLst/>
            <a:ahLst/>
            <a:cxnLst/>
            <a:rect l="l" t="t" r="r" b="b"/>
            <a:pathLst>
              <a:path w="1447165" h="909320">
                <a:moveTo>
                  <a:pt x="0" y="0"/>
                </a:moveTo>
                <a:lnTo>
                  <a:pt x="1441633" y="905669"/>
                </a:lnTo>
                <a:lnTo>
                  <a:pt x="1447010" y="9090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09401" y="4788504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49" y="0"/>
                </a:moveTo>
                <a:lnTo>
                  <a:pt x="0" y="46241"/>
                </a:lnTo>
                <a:lnTo>
                  <a:pt x="60766" y="52171"/>
                </a:lnTo>
                <a:lnTo>
                  <a:pt x="29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92266" y="4106898"/>
            <a:ext cx="1359535" cy="548640"/>
          </a:xfrm>
          <a:custGeom>
            <a:avLst/>
            <a:gdLst/>
            <a:ahLst/>
            <a:cxnLst/>
            <a:rect l="l" t="t" r="r" b="b"/>
            <a:pathLst>
              <a:path w="1359534" h="548639">
                <a:moveTo>
                  <a:pt x="0" y="0"/>
                </a:moveTo>
                <a:lnTo>
                  <a:pt x="1359181" y="0"/>
                </a:lnTo>
                <a:lnTo>
                  <a:pt x="135918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0000" y="4203700"/>
            <a:ext cx="3350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1678 for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user</a:t>
            </a:r>
            <a:r>
              <a:rPr sz="2800" spc="-5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3600" spc="-7" baseline="25462" dirty="0">
                <a:latin typeface="Comic Sans MS"/>
                <a:cs typeface="Comic Sans MS"/>
              </a:rPr>
              <a:t>create</a:t>
            </a:r>
            <a:endParaRPr sz="3600" baseline="25462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46497" y="4432300"/>
            <a:ext cx="80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39500" y="6055359"/>
            <a:ext cx="13119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backend  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-5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47700"/>
            <a:ext cx="8128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  <a:tab pos="6430645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oo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k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ie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: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 ke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epi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g	“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te”	(co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98600" y="1701800"/>
            <a:ext cx="11537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client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7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4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4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3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5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2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8" y="67932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8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5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3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2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3" y="43782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9848" y="2567092"/>
            <a:ext cx="1930400" cy="274320"/>
          </a:xfrm>
          <a:custGeom>
            <a:avLst/>
            <a:gdLst/>
            <a:ahLst/>
            <a:cxnLst/>
            <a:rect l="l" t="t" r="r" b="b"/>
            <a:pathLst>
              <a:path w="1930400" h="27431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2903" y="147879"/>
                </a:lnTo>
                <a:lnTo>
                  <a:pt x="44746" y="178560"/>
                </a:lnTo>
                <a:lnTo>
                  <a:pt x="98103" y="197479"/>
                </a:lnTo>
                <a:lnTo>
                  <a:pt x="169829" y="214886"/>
                </a:lnTo>
                <a:lnTo>
                  <a:pt x="212043" y="222946"/>
                </a:lnTo>
                <a:lnTo>
                  <a:pt x="258205" y="230537"/>
                </a:lnTo>
                <a:lnTo>
                  <a:pt x="308101" y="237627"/>
                </a:lnTo>
                <a:lnTo>
                  <a:pt x="361516" y="244187"/>
                </a:lnTo>
                <a:lnTo>
                  <a:pt x="418235" y="250186"/>
                </a:lnTo>
                <a:lnTo>
                  <a:pt x="478044" y="255593"/>
                </a:lnTo>
                <a:lnTo>
                  <a:pt x="540729" y="260378"/>
                </a:lnTo>
                <a:lnTo>
                  <a:pt x="606074" y="264511"/>
                </a:lnTo>
                <a:lnTo>
                  <a:pt x="673865" y="267961"/>
                </a:lnTo>
                <a:lnTo>
                  <a:pt x="743888" y="270697"/>
                </a:lnTo>
                <a:lnTo>
                  <a:pt x="815928" y="272689"/>
                </a:lnTo>
                <a:lnTo>
                  <a:pt x="889770" y="273907"/>
                </a:lnTo>
                <a:lnTo>
                  <a:pt x="965200" y="274320"/>
                </a:lnTo>
                <a:lnTo>
                  <a:pt x="1040629" y="273907"/>
                </a:lnTo>
                <a:lnTo>
                  <a:pt x="1114471" y="272689"/>
                </a:lnTo>
                <a:lnTo>
                  <a:pt x="1186511" y="270697"/>
                </a:lnTo>
                <a:lnTo>
                  <a:pt x="1256534" y="267961"/>
                </a:lnTo>
                <a:lnTo>
                  <a:pt x="1324325" y="264511"/>
                </a:lnTo>
                <a:lnTo>
                  <a:pt x="1389670" y="260378"/>
                </a:lnTo>
                <a:lnTo>
                  <a:pt x="1452354" y="255593"/>
                </a:lnTo>
                <a:lnTo>
                  <a:pt x="1512163" y="250186"/>
                </a:lnTo>
                <a:lnTo>
                  <a:pt x="1568883" y="244187"/>
                </a:lnTo>
                <a:lnTo>
                  <a:pt x="1622298" y="237627"/>
                </a:lnTo>
                <a:lnTo>
                  <a:pt x="1672194" y="230537"/>
                </a:lnTo>
                <a:lnTo>
                  <a:pt x="1718356" y="222946"/>
                </a:lnTo>
                <a:lnTo>
                  <a:pt x="1760570" y="214886"/>
                </a:lnTo>
                <a:lnTo>
                  <a:pt x="1798621" y="206387"/>
                </a:lnTo>
                <a:lnTo>
                  <a:pt x="1861378" y="188193"/>
                </a:lnTo>
                <a:lnTo>
                  <a:pt x="1904908" y="168609"/>
                </a:lnTo>
                <a:lnTo>
                  <a:pt x="1930400" y="137160"/>
                </a:lnTo>
                <a:lnTo>
                  <a:pt x="1927496" y="126441"/>
                </a:lnTo>
                <a:lnTo>
                  <a:pt x="1885653" y="95760"/>
                </a:lnTo>
                <a:lnTo>
                  <a:pt x="1832295" y="76840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9848" y="2704252"/>
            <a:ext cx="1930400" cy="137160"/>
          </a:xfrm>
          <a:custGeom>
            <a:avLst/>
            <a:gdLst/>
            <a:ahLst/>
            <a:cxnLst/>
            <a:rect l="l" t="t" r="r" b="b"/>
            <a:pathLst>
              <a:path w="1930400" h="137160">
                <a:moveTo>
                  <a:pt x="0" y="0"/>
                </a:moveTo>
                <a:lnTo>
                  <a:pt x="25491" y="31449"/>
                </a:lnTo>
                <a:lnTo>
                  <a:pt x="69021" y="51033"/>
                </a:lnTo>
                <a:lnTo>
                  <a:pt x="131778" y="69227"/>
                </a:lnTo>
                <a:lnTo>
                  <a:pt x="169829" y="77726"/>
                </a:lnTo>
                <a:lnTo>
                  <a:pt x="212043" y="85786"/>
                </a:lnTo>
                <a:lnTo>
                  <a:pt x="258205" y="93377"/>
                </a:lnTo>
                <a:lnTo>
                  <a:pt x="308101" y="100467"/>
                </a:lnTo>
                <a:lnTo>
                  <a:pt x="361516" y="107027"/>
                </a:lnTo>
                <a:lnTo>
                  <a:pt x="418235" y="113026"/>
                </a:lnTo>
                <a:lnTo>
                  <a:pt x="478045" y="118433"/>
                </a:lnTo>
                <a:lnTo>
                  <a:pt x="540729" y="123218"/>
                </a:lnTo>
                <a:lnTo>
                  <a:pt x="606074" y="127351"/>
                </a:lnTo>
                <a:lnTo>
                  <a:pt x="673865" y="130801"/>
                </a:lnTo>
                <a:lnTo>
                  <a:pt x="743888" y="133537"/>
                </a:lnTo>
                <a:lnTo>
                  <a:pt x="815928" y="135529"/>
                </a:lnTo>
                <a:lnTo>
                  <a:pt x="889770" y="136747"/>
                </a:lnTo>
                <a:lnTo>
                  <a:pt x="965200" y="137160"/>
                </a:lnTo>
                <a:lnTo>
                  <a:pt x="1040629" y="136747"/>
                </a:lnTo>
                <a:lnTo>
                  <a:pt x="1114471" y="135529"/>
                </a:lnTo>
                <a:lnTo>
                  <a:pt x="1186511" y="133537"/>
                </a:lnTo>
                <a:lnTo>
                  <a:pt x="1256534" y="130801"/>
                </a:lnTo>
                <a:lnTo>
                  <a:pt x="1324325" y="127351"/>
                </a:lnTo>
                <a:lnTo>
                  <a:pt x="1389670" y="123218"/>
                </a:lnTo>
                <a:lnTo>
                  <a:pt x="1452354" y="118433"/>
                </a:lnTo>
                <a:lnTo>
                  <a:pt x="1512163" y="113026"/>
                </a:lnTo>
                <a:lnTo>
                  <a:pt x="1568883" y="107027"/>
                </a:lnTo>
                <a:lnTo>
                  <a:pt x="1622298" y="100467"/>
                </a:lnTo>
                <a:lnTo>
                  <a:pt x="1672193" y="93377"/>
                </a:lnTo>
                <a:lnTo>
                  <a:pt x="1718356" y="85786"/>
                </a:lnTo>
                <a:lnTo>
                  <a:pt x="1760570" y="77726"/>
                </a:lnTo>
                <a:lnTo>
                  <a:pt x="1798621" y="69227"/>
                </a:lnTo>
                <a:lnTo>
                  <a:pt x="1861378" y="51033"/>
                </a:lnTo>
                <a:lnTo>
                  <a:pt x="1904908" y="31449"/>
                </a:lnTo>
                <a:lnTo>
                  <a:pt x="1927496" y="10718"/>
                </a:lnTo>
                <a:lnTo>
                  <a:pt x="193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794000"/>
            <a:ext cx="1362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0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8" y="34349"/>
                </a:lnTo>
                <a:lnTo>
                  <a:pt x="88146" y="51951"/>
                </a:lnTo>
                <a:lnTo>
                  <a:pt x="51170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8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0" y="1168400"/>
                </a:lnTo>
                <a:lnTo>
                  <a:pt x="442160" y="1166046"/>
                </a:lnTo>
                <a:lnTo>
                  <a:pt x="505568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1" y="1022350"/>
                </a:lnTo>
                <a:lnTo>
                  <a:pt x="749581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8" y="9137"/>
                </a:lnTo>
                <a:lnTo>
                  <a:pt x="442160" y="2353"/>
                </a:lnTo>
                <a:lnTo>
                  <a:pt x="37479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1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7" y="34349"/>
                </a:lnTo>
                <a:lnTo>
                  <a:pt x="88146" y="51951"/>
                </a:lnTo>
                <a:lnTo>
                  <a:pt x="51169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7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1" y="1168400"/>
                </a:lnTo>
                <a:lnTo>
                  <a:pt x="442160" y="1166046"/>
                </a:lnTo>
                <a:lnTo>
                  <a:pt x="505567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2" y="1022350"/>
                </a:lnTo>
                <a:lnTo>
                  <a:pt x="749582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7" y="9137"/>
                </a:lnTo>
                <a:lnTo>
                  <a:pt x="442160" y="2353"/>
                </a:lnTo>
                <a:lnTo>
                  <a:pt x="37479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15982" y="4754879"/>
            <a:ext cx="749935" cy="294005"/>
          </a:xfrm>
          <a:custGeom>
            <a:avLst/>
            <a:gdLst/>
            <a:ahLst/>
            <a:cxnLst/>
            <a:rect l="l" t="t" r="r" b="b"/>
            <a:pathLst>
              <a:path w="749934" h="294004">
                <a:moveTo>
                  <a:pt x="374790" y="0"/>
                </a:moveTo>
                <a:lnTo>
                  <a:pt x="307421" y="2364"/>
                </a:lnTo>
                <a:lnTo>
                  <a:pt x="244014" y="9181"/>
                </a:lnTo>
                <a:lnTo>
                  <a:pt x="185626" y="20036"/>
                </a:lnTo>
                <a:lnTo>
                  <a:pt x="133318" y="34515"/>
                </a:lnTo>
                <a:lnTo>
                  <a:pt x="88146" y="52202"/>
                </a:lnTo>
                <a:lnTo>
                  <a:pt x="51170" y="72685"/>
                </a:lnTo>
                <a:lnTo>
                  <a:pt x="6038" y="120376"/>
                </a:lnTo>
                <a:lnTo>
                  <a:pt x="0" y="146756"/>
                </a:lnTo>
                <a:lnTo>
                  <a:pt x="6038" y="173135"/>
                </a:lnTo>
                <a:lnTo>
                  <a:pt x="51170" y="220825"/>
                </a:lnTo>
                <a:lnTo>
                  <a:pt x="88146" y="241308"/>
                </a:lnTo>
                <a:lnTo>
                  <a:pt x="133318" y="258995"/>
                </a:lnTo>
                <a:lnTo>
                  <a:pt x="185626" y="273474"/>
                </a:lnTo>
                <a:lnTo>
                  <a:pt x="244014" y="284329"/>
                </a:lnTo>
                <a:lnTo>
                  <a:pt x="307421" y="291146"/>
                </a:lnTo>
                <a:lnTo>
                  <a:pt x="374790" y="293510"/>
                </a:lnTo>
                <a:lnTo>
                  <a:pt x="442160" y="291146"/>
                </a:lnTo>
                <a:lnTo>
                  <a:pt x="505568" y="284329"/>
                </a:lnTo>
                <a:lnTo>
                  <a:pt x="563955" y="273474"/>
                </a:lnTo>
                <a:lnTo>
                  <a:pt x="616264" y="258995"/>
                </a:lnTo>
                <a:lnTo>
                  <a:pt x="661436" y="241308"/>
                </a:lnTo>
                <a:lnTo>
                  <a:pt x="698412" y="220825"/>
                </a:lnTo>
                <a:lnTo>
                  <a:pt x="743543" y="173135"/>
                </a:lnTo>
                <a:lnTo>
                  <a:pt x="749581" y="146756"/>
                </a:lnTo>
                <a:lnTo>
                  <a:pt x="743543" y="120376"/>
                </a:lnTo>
                <a:lnTo>
                  <a:pt x="698412" y="72685"/>
                </a:lnTo>
                <a:lnTo>
                  <a:pt x="661436" y="52202"/>
                </a:lnTo>
                <a:lnTo>
                  <a:pt x="616264" y="34515"/>
                </a:lnTo>
                <a:lnTo>
                  <a:pt x="563955" y="20036"/>
                </a:lnTo>
                <a:lnTo>
                  <a:pt x="505568" y="9181"/>
                </a:lnTo>
                <a:lnTo>
                  <a:pt x="442160" y="2364"/>
                </a:lnTo>
                <a:lnTo>
                  <a:pt x="374790" y="0"/>
                </a:lnTo>
                <a:close/>
              </a:path>
            </a:pathLst>
          </a:custGeom>
          <a:solidFill>
            <a:srgbClr val="3BB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5982" y="4901636"/>
            <a:ext cx="749935" cy="147320"/>
          </a:xfrm>
          <a:custGeom>
            <a:avLst/>
            <a:gdLst/>
            <a:ahLst/>
            <a:cxnLst/>
            <a:rect l="l" t="t" r="r" b="b"/>
            <a:pathLst>
              <a:path w="749934" h="147320">
                <a:moveTo>
                  <a:pt x="0" y="0"/>
                </a:moveTo>
                <a:lnTo>
                  <a:pt x="23447" y="51207"/>
                </a:lnTo>
                <a:lnTo>
                  <a:pt x="88146" y="94552"/>
                </a:lnTo>
                <a:lnTo>
                  <a:pt x="133317" y="112240"/>
                </a:lnTo>
                <a:lnTo>
                  <a:pt x="185626" y="126719"/>
                </a:lnTo>
                <a:lnTo>
                  <a:pt x="244014" y="137574"/>
                </a:lnTo>
                <a:lnTo>
                  <a:pt x="307421" y="144391"/>
                </a:lnTo>
                <a:lnTo>
                  <a:pt x="374791" y="146755"/>
                </a:lnTo>
                <a:lnTo>
                  <a:pt x="442160" y="144391"/>
                </a:lnTo>
                <a:lnTo>
                  <a:pt x="505567" y="137574"/>
                </a:lnTo>
                <a:lnTo>
                  <a:pt x="563955" y="126719"/>
                </a:lnTo>
                <a:lnTo>
                  <a:pt x="616264" y="112240"/>
                </a:lnTo>
                <a:lnTo>
                  <a:pt x="661436" y="94552"/>
                </a:lnTo>
                <a:lnTo>
                  <a:pt x="698412" y="74070"/>
                </a:lnTo>
                <a:lnTo>
                  <a:pt x="743543" y="26379"/>
                </a:lnTo>
                <a:lnTo>
                  <a:pt x="7495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9279" y="3059289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8169" y="3547750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0"/>
                </a:lnTo>
                <a:lnTo>
                  <a:pt x="91803" y="53406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9716" y="299607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0" y="0"/>
                </a:moveTo>
                <a:lnTo>
                  <a:pt x="3810000" y="0"/>
                </a:lnTo>
                <a:lnTo>
                  <a:pt x="3810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9716" y="2996070"/>
            <a:ext cx="3810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56500" y="1521460"/>
            <a:ext cx="249047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772795" indent="-127000">
              <a:lnSpc>
                <a:spcPct val="115199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Ama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z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30200" marR="5080" indent="-317500">
              <a:lnSpc>
                <a:spcPct val="116100"/>
              </a:lnSpc>
              <a:spcBef>
                <a:spcPts val="3375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Amazon</a:t>
            </a:r>
            <a:r>
              <a:rPr sz="280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  creates</a:t>
            </a:r>
            <a:r>
              <a:rPr sz="2800" spc="-2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82292" y="3905956"/>
            <a:ext cx="1447165" cy="909319"/>
          </a:xfrm>
          <a:custGeom>
            <a:avLst/>
            <a:gdLst/>
            <a:ahLst/>
            <a:cxnLst/>
            <a:rect l="l" t="t" r="r" b="b"/>
            <a:pathLst>
              <a:path w="1447165" h="909320">
                <a:moveTo>
                  <a:pt x="0" y="0"/>
                </a:moveTo>
                <a:lnTo>
                  <a:pt x="1441633" y="905669"/>
                </a:lnTo>
                <a:lnTo>
                  <a:pt x="1447010" y="9090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09401" y="4788504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49" y="0"/>
                </a:moveTo>
                <a:lnTo>
                  <a:pt x="0" y="46241"/>
                </a:lnTo>
                <a:lnTo>
                  <a:pt x="60766" y="52171"/>
                </a:lnTo>
                <a:lnTo>
                  <a:pt x="29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92266" y="4106898"/>
            <a:ext cx="1359535" cy="548640"/>
          </a:xfrm>
          <a:custGeom>
            <a:avLst/>
            <a:gdLst/>
            <a:ahLst/>
            <a:cxnLst/>
            <a:rect l="l" t="t" r="r" b="b"/>
            <a:pathLst>
              <a:path w="1359534" h="548639">
                <a:moveTo>
                  <a:pt x="0" y="0"/>
                </a:moveTo>
                <a:lnTo>
                  <a:pt x="1359181" y="0"/>
                </a:lnTo>
                <a:lnTo>
                  <a:pt x="135918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0000" y="4203700"/>
            <a:ext cx="3350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1678 for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user</a:t>
            </a:r>
            <a:r>
              <a:rPr sz="2800" spc="-5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3600" spc="-7" baseline="25462" dirty="0">
                <a:latin typeface="Comic Sans MS"/>
                <a:cs typeface="Comic Sans MS"/>
              </a:rPr>
              <a:t>create</a:t>
            </a:r>
            <a:endParaRPr sz="3600" baseline="25462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46497" y="4432300"/>
            <a:ext cx="80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4104" y="369598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9920" y="418444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5200" y="3725333"/>
            <a:ext cx="3759200" cy="843280"/>
          </a:xfrm>
          <a:custGeom>
            <a:avLst/>
            <a:gdLst/>
            <a:ahLst/>
            <a:cxnLst/>
            <a:rect l="l" t="t" r="r" b="b"/>
            <a:pathLst>
              <a:path w="3759200" h="843279">
                <a:moveTo>
                  <a:pt x="0" y="0"/>
                </a:moveTo>
                <a:lnTo>
                  <a:pt x="3759200" y="0"/>
                </a:lnTo>
                <a:lnTo>
                  <a:pt x="3759200" y="843279"/>
                </a:lnTo>
                <a:lnTo>
                  <a:pt x="0" y="843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05200" y="3725333"/>
            <a:ext cx="37592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445" algn="ctr">
              <a:lnSpc>
                <a:spcPts val="2390"/>
              </a:lnSpc>
              <a:spcBef>
                <a:spcPts val="665"/>
              </a:spcBef>
            </a:pPr>
            <a:r>
              <a:rPr sz="2400" spc="-5" dirty="0">
                <a:latin typeface="Comic Sans MS"/>
                <a:cs typeface="Comic Sans MS"/>
              </a:rPr>
              <a:t>usual http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10160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Set-cookie: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5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5" y="1096825"/>
                </a:lnTo>
                <a:lnTo>
                  <a:pt x="935849" y="1097280"/>
                </a:lnTo>
                <a:lnTo>
                  <a:pt x="1012603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1" y="1049382"/>
                </a:lnTo>
                <a:lnTo>
                  <a:pt x="1691132" y="1041125"/>
                </a:lnTo>
                <a:lnTo>
                  <a:pt x="1731485" y="1032370"/>
                </a:lnTo>
                <a:lnTo>
                  <a:pt x="1798153" y="1013508"/>
                </a:lnTo>
                <a:lnTo>
                  <a:pt x="1844498" y="993081"/>
                </a:lnTo>
                <a:lnTo>
                  <a:pt x="1871697" y="960120"/>
                </a:lnTo>
                <a:lnTo>
                  <a:pt x="1871697" y="137160"/>
                </a:lnTo>
                <a:lnTo>
                  <a:pt x="1844498" y="104198"/>
                </a:lnTo>
                <a:lnTo>
                  <a:pt x="1798153" y="83771"/>
                </a:lnTo>
                <a:lnTo>
                  <a:pt x="1731485" y="64909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8" y="0"/>
                </a:moveTo>
                <a:lnTo>
                  <a:pt x="859094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5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4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4" y="1096825"/>
                </a:lnTo>
                <a:lnTo>
                  <a:pt x="935848" y="1097280"/>
                </a:lnTo>
                <a:lnTo>
                  <a:pt x="1012602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2" y="1049382"/>
                </a:lnTo>
                <a:lnTo>
                  <a:pt x="1691133" y="1041124"/>
                </a:lnTo>
                <a:lnTo>
                  <a:pt x="1731486" y="1032370"/>
                </a:lnTo>
                <a:lnTo>
                  <a:pt x="1798154" y="1013508"/>
                </a:lnTo>
                <a:lnTo>
                  <a:pt x="1844499" y="993081"/>
                </a:lnTo>
                <a:lnTo>
                  <a:pt x="1871698" y="960120"/>
                </a:lnTo>
                <a:lnTo>
                  <a:pt x="1871698" y="137160"/>
                </a:lnTo>
                <a:lnTo>
                  <a:pt x="1844499" y="104198"/>
                </a:lnTo>
                <a:lnTo>
                  <a:pt x="1798154" y="83771"/>
                </a:lnTo>
                <a:lnTo>
                  <a:pt x="1731486" y="64909"/>
                </a:lnTo>
                <a:lnTo>
                  <a:pt x="1691133" y="56155"/>
                </a:lnTo>
                <a:lnTo>
                  <a:pt x="1646422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2" y="454"/>
                </a:lnTo>
                <a:lnTo>
                  <a:pt x="935848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1466" y="4145279"/>
            <a:ext cx="1871980" cy="274320"/>
          </a:xfrm>
          <a:custGeom>
            <a:avLst/>
            <a:gdLst/>
            <a:ahLst/>
            <a:cxnLst/>
            <a:rect l="l" t="t" r="r" b="b"/>
            <a:pathLst>
              <a:path w="1871980" h="274320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3102" y="148409"/>
                </a:lnTo>
                <a:lnTo>
                  <a:pt x="47710" y="180513"/>
                </a:lnTo>
                <a:lnTo>
                  <a:pt x="104457" y="200193"/>
                </a:lnTo>
                <a:lnTo>
                  <a:pt x="180564" y="218165"/>
                </a:lnTo>
                <a:lnTo>
                  <a:pt x="225275" y="226422"/>
                </a:lnTo>
                <a:lnTo>
                  <a:pt x="274103" y="234146"/>
                </a:lnTo>
                <a:lnTo>
                  <a:pt x="326808" y="241303"/>
                </a:lnTo>
                <a:lnTo>
                  <a:pt x="383148" y="247856"/>
                </a:lnTo>
                <a:lnTo>
                  <a:pt x="442883" y="253770"/>
                </a:lnTo>
                <a:lnTo>
                  <a:pt x="505772" y="259010"/>
                </a:lnTo>
                <a:lnTo>
                  <a:pt x="571574" y="263541"/>
                </a:lnTo>
                <a:lnTo>
                  <a:pt x="640048" y="267327"/>
                </a:lnTo>
                <a:lnTo>
                  <a:pt x="710953" y="270333"/>
                </a:lnTo>
                <a:lnTo>
                  <a:pt x="784049" y="272524"/>
                </a:lnTo>
                <a:lnTo>
                  <a:pt x="859095" y="273865"/>
                </a:lnTo>
                <a:lnTo>
                  <a:pt x="935849" y="274320"/>
                </a:lnTo>
                <a:lnTo>
                  <a:pt x="1012603" y="273865"/>
                </a:lnTo>
                <a:lnTo>
                  <a:pt x="1087648" y="272524"/>
                </a:lnTo>
                <a:lnTo>
                  <a:pt x="1160744" y="270333"/>
                </a:lnTo>
                <a:lnTo>
                  <a:pt x="1231649" y="267327"/>
                </a:lnTo>
                <a:lnTo>
                  <a:pt x="1300123" y="263541"/>
                </a:lnTo>
                <a:lnTo>
                  <a:pt x="1365925" y="259010"/>
                </a:lnTo>
                <a:lnTo>
                  <a:pt x="1428814" y="253770"/>
                </a:lnTo>
                <a:lnTo>
                  <a:pt x="1488548" y="247856"/>
                </a:lnTo>
                <a:lnTo>
                  <a:pt x="1544889" y="241303"/>
                </a:lnTo>
                <a:lnTo>
                  <a:pt x="1597593" y="234146"/>
                </a:lnTo>
                <a:lnTo>
                  <a:pt x="1646421" y="226422"/>
                </a:lnTo>
                <a:lnTo>
                  <a:pt x="1691132" y="218165"/>
                </a:lnTo>
                <a:lnTo>
                  <a:pt x="1731485" y="209410"/>
                </a:lnTo>
                <a:lnTo>
                  <a:pt x="1798153" y="190548"/>
                </a:lnTo>
                <a:lnTo>
                  <a:pt x="1844498" y="170121"/>
                </a:lnTo>
                <a:lnTo>
                  <a:pt x="1871697" y="137160"/>
                </a:lnTo>
                <a:lnTo>
                  <a:pt x="1868594" y="125910"/>
                </a:lnTo>
                <a:lnTo>
                  <a:pt x="1823987" y="93806"/>
                </a:lnTo>
                <a:lnTo>
                  <a:pt x="1767239" y="74126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1466" y="4282440"/>
            <a:ext cx="1871980" cy="137160"/>
          </a:xfrm>
          <a:custGeom>
            <a:avLst/>
            <a:gdLst/>
            <a:ahLst/>
            <a:cxnLst/>
            <a:rect l="l" t="t" r="r" b="b"/>
            <a:pathLst>
              <a:path w="1871980" h="137160">
                <a:moveTo>
                  <a:pt x="0" y="0"/>
                </a:moveTo>
                <a:lnTo>
                  <a:pt x="27198" y="32961"/>
                </a:lnTo>
                <a:lnTo>
                  <a:pt x="73543" y="53388"/>
                </a:lnTo>
                <a:lnTo>
                  <a:pt x="140211" y="72250"/>
                </a:lnTo>
                <a:lnTo>
                  <a:pt x="180564" y="81004"/>
                </a:lnTo>
                <a:lnTo>
                  <a:pt x="225275" y="89262"/>
                </a:lnTo>
                <a:lnTo>
                  <a:pt x="274103" y="96986"/>
                </a:lnTo>
                <a:lnTo>
                  <a:pt x="326808" y="104143"/>
                </a:lnTo>
                <a:lnTo>
                  <a:pt x="383148" y="110696"/>
                </a:lnTo>
                <a:lnTo>
                  <a:pt x="442883" y="116610"/>
                </a:lnTo>
                <a:lnTo>
                  <a:pt x="505772" y="121850"/>
                </a:lnTo>
                <a:lnTo>
                  <a:pt x="571574" y="126381"/>
                </a:lnTo>
                <a:lnTo>
                  <a:pt x="640048" y="130167"/>
                </a:lnTo>
                <a:lnTo>
                  <a:pt x="710953" y="133173"/>
                </a:lnTo>
                <a:lnTo>
                  <a:pt x="784049" y="135364"/>
                </a:lnTo>
                <a:lnTo>
                  <a:pt x="859094" y="136705"/>
                </a:lnTo>
                <a:lnTo>
                  <a:pt x="935848" y="137160"/>
                </a:lnTo>
                <a:lnTo>
                  <a:pt x="1012602" y="136705"/>
                </a:lnTo>
                <a:lnTo>
                  <a:pt x="1087648" y="135364"/>
                </a:lnTo>
                <a:lnTo>
                  <a:pt x="1160744" y="133173"/>
                </a:lnTo>
                <a:lnTo>
                  <a:pt x="1231649" y="130167"/>
                </a:lnTo>
                <a:lnTo>
                  <a:pt x="1300123" y="126381"/>
                </a:lnTo>
                <a:lnTo>
                  <a:pt x="1365925" y="121850"/>
                </a:lnTo>
                <a:lnTo>
                  <a:pt x="1428814" y="116610"/>
                </a:lnTo>
                <a:lnTo>
                  <a:pt x="1488548" y="110696"/>
                </a:lnTo>
                <a:lnTo>
                  <a:pt x="1544889" y="104143"/>
                </a:lnTo>
                <a:lnTo>
                  <a:pt x="1597593" y="96986"/>
                </a:lnTo>
                <a:lnTo>
                  <a:pt x="1646422" y="89262"/>
                </a:lnTo>
                <a:lnTo>
                  <a:pt x="1691133" y="81004"/>
                </a:lnTo>
                <a:lnTo>
                  <a:pt x="1731486" y="72250"/>
                </a:lnTo>
                <a:lnTo>
                  <a:pt x="1798154" y="53388"/>
                </a:lnTo>
                <a:lnTo>
                  <a:pt x="1844499" y="32961"/>
                </a:lnTo>
                <a:lnTo>
                  <a:pt x="1868595" y="11249"/>
                </a:lnTo>
                <a:lnTo>
                  <a:pt x="18716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30300" y="4356100"/>
            <a:ext cx="176530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39500" y="6055359"/>
            <a:ext cx="13119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backend  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-5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355600"/>
            <a:ext cx="9014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400" dirty="0">
                <a:solidFill>
                  <a:srgbClr val="000000"/>
                </a:solidFill>
                <a:latin typeface="Calibri"/>
                <a:cs typeface="Calibri"/>
              </a:rPr>
              <a:t>An </a:t>
            </a:r>
            <a:r>
              <a:rPr sz="6400" b="1" spc="190" dirty="0">
                <a:solidFill>
                  <a:srgbClr val="000000"/>
                </a:solidFill>
                <a:latin typeface="Calibri"/>
                <a:cs typeface="Calibri"/>
              </a:rPr>
              <a:t>Aside </a:t>
            </a:r>
            <a:r>
              <a:rPr sz="6400" b="1" spc="125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sz="6400" b="1" spc="190" dirty="0">
                <a:solidFill>
                  <a:srgbClr val="000000"/>
                </a:solidFill>
                <a:latin typeface="Calibri"/>
                <a:cs typeface="Calibri"/>
              </a:rPr>
              <a:t>Protocols</a:t>
            </a:r>
            <a:r>
              <a:rPr sz="6400" b="1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400" b="1" spc="1845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47700"/>
            <a:ext cx="8128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  <a:tab pos="6430645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oo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k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ie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: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 ke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epi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g	“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te”	(co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98600" y="1701800"/>
            <a:ext cx="11537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client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65" y="6012462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9279" y="6500922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7"/>
                </a:lnTo>
                <a:lnTo>
                  <a:pt x="91804" y="86801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7937" y="6108700"/>
            <a:ext cx="3820160" cy="447040"/>
          </a:xfrm>
          <a:custGeom>
            <a:avLst/>
            <a:gdLst/>
            <a:ahLst/>
            <a:cxnLst/>
            <a:rect l="l" t="t" r="r" b="b"/>
            <a:pathLst>
              <a:path w="3820159" h="447040">
                <a:moveTo>
                  <a:pt x="0" y="0"/>
                </a:moveTo>
                <a:lnTo>
                  <a:pt x="3820160" y="0"/>
                </a:lnTo>
                <a:lnTo>
                  <a:pt x="3820160" y="447040"/>
                </a:lnTo>
                <a:lnTo>
                  <a:pt x="0" y="4470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6082454"/>
            <a:ext cx="3937000" cy="533400"/>
          </a:xfrm>
          <a:custGeom>
            <a:avLst/>
            <a:gdLst/>
            <a:ahLst/>
            <a:cxnLst/>
            <a:rect l="l" t="t" r="r" b="b"/>
            <a:pathLst>
              <a:path w="3937000" h="533400">
                <a:moveTo>
                  <a:pt x="0" y="0"/>
                </a:moveTo>
                <a:lnTo>
                  <a:pt x="3937000" y="0"/>
                </a:lnTo>
                <a:lnTo>
                  <a:pt x="3937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200" y="6082454"/>
            <a:ext cx="3937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response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6900" y="532158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5788" y="581004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6" y="0"/>
                </a:moveTo>
                <a:lnTo>
                  <a:pt x="0" y="86801"/>
                </a:lnTo>
                <a:lnTo>
                  <a:pt x="91804" y="53407"/>
                </a:lnTo>
                <a:lnTo>
                  <a:pt x="10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6169" y="5104836"/>
            <a:ext cx="3810000" cy="843280"/>
          </a:xfrm>
          <a:custGeom>
            <a:avLst/>
            <a:gdLst/>
            <a:ahLst/>
            <a:cxnLst/>
            <a:rect l="l" t="t" r="r" b="b"/>
            <a:pathLst>
              <a:path w="3810000" h="843279">
                <a:moveTo>
                  <a:pt x="0" y="0"/>
                </a:moveTo>
                <a:lnTo>
                  <a:pt x="3810000" y="0"/>
                </a:lnTo>
                <a:lnTo>
                  <a:pt x="3810000" y="843279"/>
                </a:lnTo>
                <a:lnTo>
                  <a:pt x="0" y="843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96169" y="5104836"/>
            <a:ext cx="38100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6985" algn="ctr">
              <a:lnSpc>
                <a:spcPts val="239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  <a:p>
            <a:pPr marR="4445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cookie: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500" y="5265420"/>
            <a:ext cx="13296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 algn="just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cookie-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specific 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action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45051" y="5361645"/>
            <a:ext cx="1472565" cy="572770"/>
          </a:xfrm>
          <a:custGeom>
            <a:avLst/>
            <a:gdLst/>
            <a:ahLst/>
            <a:cxnLst/>
            <a:rect l="l" t="t" r="r" b="b"/>
            <a:pathLst>
              <a:path w="1472565" h="572770">
                <a:moveTo>
                  <a:pt x="0" y="572371"/>
                </a:moveTo>
                <a:lnTo>
                  <a:pt x="5918" y="570070"/>
                </a:lnTo>
                <a:lnTo>
                  <a:pt x="1466501" y="2300"/>
                </a:lnTo>
                <a:lnTo>
                  <a:pt x="147242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01660" y="5338497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5">
                <a:moveTo>
                  <a:pt x="0" y="0"/>
                </a:moveTo>
                <a:lnTo>
                  <a:pt x="19786" y="50899"/>
                </a:lnTo>
                <a:lnTo>
                  <a:pt x="60792" y="56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00070" y="5906267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5">
                <a:moveTo>
                  <a:pt x="41007" y="0"/>
                </a:moveTo>
                <a:lnTo>
                  <a:pt x="0" y="45236"/>
                </a:lnTo>
                <a:lnTo>
                  <a:pt x="60792" y="50899"/>
                </a:lnTo>
                <a:lnTo>
                  <a:pt x="41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17100" y="5397500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access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7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4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4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3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5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2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8" y="67932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8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5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3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2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3" y="43782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48" y="2567092"/>
            <a:ext cx="1930400" cy="274320"/>
          </a:xfrm>
          <a:custGeom>
            <a:avLst/>
            <a:gdLst/>
            <a:ahLst/>
            <a:cxnLst/>
            <a:rect l="l" t="t" r="r" b="b"/>
            <a:pathLst>
              <a:path w="1930400" h="27431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2903" y="147879"/>
                </a:lnTo>
                <a:lnTo>
                  <a:pt x="44746" y="178560"/>
                </a:lnTo>
                <a:lnTo>
                  <a:pt x="98103" y="197479"/>
                </a:lnTo>
                <a:lnTo>
                  <a:pt x="169829" y="214886"/>
                </a:lnTo>
                <a:lnTo>
                  <a:pt x="212043" y="222946"/>
                </a:lnTo>
                <a:lnTo>
                  <a:pt x="258205" y="230537"/>
                </a:lnTo>
                <a:lnTo>
                  <a:pt x="308101" y="237627"/>
                </a:lnTo>
                <a:lnTo>
                  <a:pt x="361516" y="244187"/>
                </a:lnTo>
                <a:lnTo>
                  <a:pt x="418235" y="250186"/>
                </a:lnTo>
                <a:lnTo>
                  <a:pt x="478044" y="255593"/>
                </a:lnTo>
                <a:lnTo>
                  <a:pt x="540729" y="260378"/>
                </a:lnTo>
                <a:lnTo>
                  <a:pt x="606074" y="264511"/>
                </a:lnTo>
                <a:lnTo>
                  <a:pt x="673865" y="267961"/>
                </a:lnTo>
                <a:lnTo>
                  <a:pt x="743888" y="270697"/>
                </a:lnTo>
                <a:lnTo>
                  <a:pt x="815928" y="272689"/>
                </a:lnTo>
                <a:lnTo>
                  <a:pt x="889770" y="273907"/>
                </a:lnTo>
                <a:lnTo>
                  <a:pt x="965200" y="274320"/>
                </a:lnTo>
                <a:lnTo>
                  <a:pt x="1040629" y="273907"/>
                </a:lnTo>
                <a:lnTo>
                  <a:pt x="1114471" y="272689"/>
                </a:lnTo>
                <a:lnTo>
                  <a:pt x="1186511" y="270697"/>
                </a:lnTo>
                <a:lnTo>
                  <a:pt x="1256534" y="267961"/>
                </a:lnTo>
                <a:lnTo>
                  <a:pt x="1324325" y="264511"/>
                </a:lnTo>
                <a:lnTo>
                  <a:pt x="1389670" y="260378"/>
                </a:lnTo>
                <a:lnTo>
                  <a:pt x="1452354" y="255593"/>
                </a:lnTo>
                <a:lnTo>
                  <a:pt x="1512163" y="250186"/>
                </a:lnTo>
                <a:lnTo>
                  <a:pt x="1568883" y="244187"/>
                </a:lnTo>
                <a:lnTo>
                  <a:pt x="1622298" y="237627"/>
                </a:lnTo>
                <a:lnTo>
                  <a:pt x="1672194" y="230537"/>
                </a:lnTo>
                <a:lnTo>
                  <a:pt x="1718356" y="222946"/>
                </a:lnTo>
                <a:lnTo>
                  <a:pt x="1760570" y="214886"/>
                </a:lnTo>
                <a:lnTo>
                  <a:pt x="1798621" y="206387"/>
                </a:lnTo>
                <a:lnTo>
                  <a:pt x="1861378" y="188193"/>
                </a:lnTo>
                <a:lnTo>
                  <a:pt x="1904908" y="168609"/>
                </a:lnTo>
                <a:lnTo>
                  <a:pt x="1930400" y="137160"/>
                </a:lnTo>
                <a:lnTo>
                  <a:pt x="1927496" y="126441"/>
                </a:lnTo>
                <a:lnTo>
                  <a:pt x="1885653" y="95760"/>
                </a:lnTo>
                <a:lnTo>
                  <a:pt x="1832295" y="76840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9848" y="2704252"/>
            <a:ext cx="1930400" cy="137160"/>
          </a:xfrm>
          <a:custGeom>
            <a:avLst/>
            <a:gdLst/>
            <a:ahLst/>
            <a:cxnLst/>
            <a:rect l="l" t="t" r="r" b="b"/>
            <a:pathLst>
              <a:path w="1930400" h="137160">
                <a:moveTo>
                  <a:pt x="0" y="0"/>
                </a:moveTo>
                <a:lnTo>
                  <a:pt x="25491" y="31449"/>
                </a:lnTo>
                <a:lnTo>
                  <a:pt x="69021" y="51033"/>
                </a:lnTo>
                <a:lnTo>
                  <a:pt x="131778" y="69227"/>
                </a:lnTo>
                <a:lnTo>
                  <a:pt x="169829" y="77726"/>
                </a:lnTo>
                <a:lnTo>
                  <a:pt x="212043" y="85786"/>
                </a:lnTo>
                <a:lnTo>
                  <a:pt x="258205" y="93377"/>
                </a:lnTo>
                <a:lnTo>
                  <a:pt x="308101" y="100467"/>
                </a:lnTo>
                <a:lnTo>
                  <a:pt x="361516" y="107027"/>
                </a:lnTo>
                <a:lnTo>
                  <a:pt x="418235" y="113026"/>
                </a:lnTo>
                <a:lnTo>
                  <a:pt x="478045" y="118433"/>
                </a:lnTo>
                <a:lnTo>
                  <a:pt x="540729" y="123218"/>
                </a:lnTo>
                <a:lnTo>
                  <a:pt x="606074" y="127351"/>
                </a:lnTo>
                <a:lnTo>
                  <a:pt x="673865" y="130801"/>
                </a:lnTo>
                <a:lnTo>
                  <a:pt x="743888" y="133537"/>
                </a:lnTo>
                <a:lnTo>
                  <a:pt x="815928" y="135529"/>
                </a:lnTo>
                <a:lnTo>
                  <a:pt x="889770" y="136747"/>
                </a:lnTo>
                <a:lnTo>
                  <a:pt x="965200" y="137160"/>
                </a:lnTo>
                <a:lnTo>
                  <a:pt x="1040629" y="136747"/>
                </a:lnTo>
                <a:lnTo>
                  <a:pt x="1114471" y="135529"/>
                </a:lnTo>
                <a:lnTo>
                  <a:pt x="1186511" y="133537"/>
                </a:lnTo>
                <a:lnTo>
                  <a:pt x="1256534" y="130801"/>
                </a:lnTo>
                <a:lnTo>
                  <a:pt x="1324325" y="127351"/>
                </a:lnTo>
                <a:lnTo>
                  <a:pt x="1389670" y="123218"/>
                </a:lnTo>
                <a:lnTo>
                  <a:pt x="1452354" y="118433"/>
                </a:lnTo>
                <a:lnTo>
                  <a:pt x="1512163" y="113026"/>
                </a:lnTo>
                <a:lnTo>
                  <a:pt x="1568883" y="107027"/>
                </a:lnTo>
                <a:lnTo>
                  <a:pt x="1622298" y="100467"/>
                </a:lnTo>
                <a:lnTo>
                  <a:pt x="1672193" y="93377"/>
                </a:lnTo>
                <a:lnTo>
                  <a:pt x="1718356" y="85786"/>
                </a:lnTo>
                <a:lnTo>
                  <a:pt x="1760570" y="77726"/>
                </a:lnTo>
                <a:lnTo>
                  <a:pt x="1798621" y="69227"/>
                </a:lnTo>
                <a:lnTo>
                  <a:pt x="1861378" y="51033"/>
                </a:lnTo>
                <a:lnTo>
                  <a:pt x="1904908" y="31449"/>
                </a:lnTo>
                <a:lnTo>
                  <a:pt x="1927496" y="10718"/>
                </a:lnTo>
                <a:lnTo>
                  <a:pt x="193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68400" y="2794000"/>
            <a:ext cx="1362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0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8" y="34349"/>
                </a:lnTo>
                <a:lnTo>
                  <a:pt x="88146" y="51951"/>
                </a:lnTo>
                <a:lnTo>
                  <a:pt x="51170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8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0" y="1168400"/>
                </a:lnTo>
                <a:lnTo>
                  <a:pt x="442160" y="1166046"/>
                </a:lnTo>
                <a:lnTo>
                  <a:pt x="505568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1" y="1022350"/>
                </a:lnTo>
                <a:lnTo>
                  <a:pt x="749581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8" y="9137"/>
                </a:lnTo>
                <a:lnTo>
                  <a:pt x="442160" y="2353"/>
                </a:lnTo>
                <a:lnTo>
                  <a:pt x="37479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1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7" y="34349"/>
                </a:lnTo>
                <a:lnTo>
                  <a:pt x="88146" y="51951"/>
                </a:lnTo>
                <a:lnTo>
                  <a:pt x="51169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7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1" y="1168400"/>
                </a:lnTo>
                <a:lnTo>
                  <a:pt x="442160" y="1166046"/>
                </a:lnTo>
                <a:lnTo>
                  <a:pt x="505567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2" y="1022350"/>
                </a:lnTo>
                <a:lnTo>
                  <a:pt x="749582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7" y="9137"/>
                </a:lnTo>
                <a:lnTo>
                  <a:pt x="442160" y="2353"/>
                </a:lnTo>
                <a:lnTo>
                  <a:pt x="37479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15982" y="4754879"/>
            <a:ext cx="749935" cy="294005"/>
          </a:xfrm>
          <a:custGeom>
            <a:avLst/>
            <a:gdLst/>
            <a:ahLst/>
            <a:cxnLst/>
            <a:rect l="l" t="t" r="r" b="b"/>
            <a:pathLst>
              <a:path w="749934" h="294004">
                <a:moveTo>
                  <a:pt x="374790" y="0"/>
                </a:moveTo>
                <a:lnTo>
                  <a:pt x="307421" y="2364"/>
                </a:lnTo>
                <a:lnTo>
                  <a:pt x="244014" y="9181"/>
                </a:lnTo>
                <a:lnTo>
                  <a:pt x="185626" y="20036"/>
                </a:lnTo>
                <a:lnTo>
                  <a:pt x="133318" y="34515"/>
                </a:lnTo>
                <a:lnTo>
                  <a:pt x="88146" y="52202"/>
                </a:lnTo>
                <a:lnTo>
                  <a:pt x="51170" y="72685"/>
                </a:lnTo>
                <a:lnTo>
                  <a:pt x="6038" y="120376"/>
                </a:lnTo>
                <a:lnTo>
                  <a:pt x="0" y="146756"/>
                </a:lnTo>
                <a:lnTo>
                  <a:pt x="6038" y="173135"/>
                </a:lnTo>
                <a:lnTo>
                  <a:pt x="51170" y="220825"/>
                </a:lnTo>
                <a:lnTo>
                  <a:pt x="88146" y="241308"/>
                </a:lnTo>
                <a:lnTo>
                  <a:pt x="133318" y="258995"/>
                </a:lnTo>
                <a:lnTo>
                  <a:pt x="185626" y="273474"/>
                </a:lnTo>
                <a:lnTo>
                  <a:pt x="244014" y="284329"/>
                </a:lnTo>
                <a:lnTo>
                  <a:pt x="307421" y="291146"/>
                </a:lnTo>
                <a:lnTo>
                  <a:pt x="374790" y="293510"/>
                </a:lnTo>
                <a:lnTo>
                  <a:pt x="442160" y="291146"/>
                </a:lnTo>
                <a:lnTo>
                  <a:pt x="505568" y="284329"/>
                </a:lnTo>
                <a:lnTo>
                  <a:pt x="563955" y="273474"/>
                </a:lnTo>
                <a:lnTo>
                  <a:pt x="616264" y="258995"/>
                </a:lnTo>
                <a:lnTo>
                  <a:pt x="661436" y="241308"/>
                </a:lnTo>
                <a:lnTo>
                  <a:pt x="698412" y="220825"/>
                </a:lnTo>
                <a:lnTo>
                  <a:pt x="743543" y="173135"/>
                </a:lnTo>
                <a:lnTo>
                  <a:pt x="749581" y="146756"/>
                </a:lnTo>
                <a:lnTo>
                  <a:pt x="743543" y="120376"/>
                </a:lnTo>
                <a:lnTo>
                  <a:pt x="698412" y="72685"/>
                </a:lnTo>
                <a:lnTo>
                  <a:pt x="661436" y="52202"/>
                </a:lnTo>
                <a:lnTo>
                  <a:pt x="616264" y="34515"/>
                </a:lnTo>
                <a:lnTo>
                  <a:pt x="563955" y="20036"/>
                </a:lnTo>
                <a:lnTo>
                  <a:pt x="505568" y="9181"/>
                </a:lnTo>
                <a:lnTo>
                  <a:pt x="442160" y="2364"/>
                </a:lnTo>
                <a:lnTo>
                  <a:pt x="374790" y="0"/>
                </a:lnTo>
                <a:close/>
              </a:path>
            </a:pathLst>
          </a:custGeom>
          <a:solidFill>
            <a:srgbClr val="3BB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15982" y="4901636"/>
            <a:ext cx="749935" cy="147320"/>
          </a:xfrm>
          <a:custGeom>
            <a:avLst/>
            <a:gdLst/>
            <a:ahLst/>
            <a:cxnLst/>
            <a:rect l="l" t="t" r="r" b="b"/>
            <a:pathLst>
              <a:path w="749934" h="147320">
                <a:moveTo>
                  <a:pt x="0" y="0"/>
                </a:moveTo>
                <a:lnTo>
                  <a:pt x="23447" y="51207"/>
                </a:lnTo>
                <a:lnTo>
                  <a:pt x="88146" y="94552"/>
                </a:lnTo>
                <a:lnTo>
                  <a:pt x="133317" y="112240"/>
                </a:lnTo>
                <a:lnTo>
                  <a:pt x="185626" y="126719"/>
                </a:lnTo>
                <a:lnTo>
                  <a:pt x="244014" y="137574"/>
                </a:lnTo>
                <a:lnTo>
                  <a:pt x="307421" y="144391"/>
                </a:lnTo>
                <a:lnTo>
                  <a:pt x="374791" y="146755"/>
                </a:lnTo>
                <a:lnTo>
                  <a:pt x="442160" y="144391"/>
                </a:lnTo>
                <a:lnTo>
                  <a:pt x="505567" y="137574"/>
                </a:lnTo>
                <a:lnTo>
                  <a:pt x="563955" y="126719"/>
                </a:lnTo>
                <a:lnTo>
                  <a:pt x="616264" y="112240"/>
                </a:lnTo>
                <a:lnTo>
                  <a:pt x="661436" y="94552"/>
                </a:lnTo>
                <a:lnTo>
                  <a:pt x="698412" y="74070"/>
                </a:lnTo>
                <a:lnTo>
                  <a:pt x="743543" y="26379"/>
                </a:lnTo>
                <a:lnTo>
                  <a:pt x="7495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9279" y="3059289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8169" y="3547750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0"/>
                </a:lnTo>
                <a:lnTo>
                  <a:pt x="91803" y="53406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9716" y="299607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0" y="0"/>
                </a:moveTo>
                <a:lnTo>
                  <a:pt x="3810000" y="0"/>
                </a:lnTo>
                <a:lnTo>
                  <a:pt x="3810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09716" y="2996070"/>
            <a:ext cx="3810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56500" y="1521460"/>
            <a:ext cx="249047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772795" indent="-127000">
              <a:lnSpc>
                <a:spcPct val="115199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Ama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z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30200" marR="5080" indent="-317500">
              <a:lnSpc>
                <a:spcPct val="116100"/>
              </a:lnSpc>
              <a:spcBef>
                <a:spcPts val="3375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Amazon</a:t>
            </a:r>
            <a:r>
              <a:rPr sz="280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  creates</a:t>
            </a:r>
            <a:r>
              <a:rPr sz="2800" spc="-2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882292" y="3905956"/>
            <a:ext cx="1447165" cy="909319"/>
          </a:xfrm>
          <a:custGeom>
            <a:avLst/>
            <a:gdLst/>
            <a:ahLst/>
            <a:cxnLst/>
            <a:rect l="l" t="t" r="r" b="b"/>
            <a:pathLst>
              <a:path w="1447165" h="909320">
                <a:moveTo>
                  <a:pt x="0" y="0"/>
                </a:moveTo>
                <a:lnTo>
                  <a:pt x="1441633" y="905669"/>
                </a:lnTo>
                <a:lnTo>
                  <a:pt x="1447010" y="9090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309401" y="4788504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49" y="0"/>
                </a:moveTo>
                <a:lnTo>
                  <a:pt x="0" y="46241"/>
                </a:lnTo>
                <a:lnTo>
                  <a:pt x="60766" y="52171"/>
                </a:lnTo>
                <a:lnTo>
                  <a:pt x="29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92266" y="4106898"/>
            <a:ext cx="1359535" cy="548640"/>
          </a:xfrm>
          <a:custGeom>
            <a:avLst/>
            <a:gdLst/>
            <a:ahLst/>
            <a:cxnLst/>
            <a:rect l="l" t="t" r="r" b="b"/>
            <a:pathLst>
              <a:path w="1359534" h="548639">
                <a:moveTo>
                  <a:pt x="0" y="0"/>
                </a:moveTo>
                <a:lnTo>
                  <a:pt x="1359181" y="0"/>
                </a:lnTo>
                <a:lnTo>
                  <a:pt x="135918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0000" y="4203700"/>
            <a:ext cx="3350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1678 for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user</a:t>
            </a:r>
            <a:r>
              <a:rPr sz="2800" spc="-5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3600" spc="-7" baseline="25462" dirty="0">
                <a:latin typeface="Comic Sans MS"/>
                <a:cs typeface="Comic Sans MS"/>
              </a:rPr>
              <a:t>create</a:t>
            </a:r>
            <a:endParaRPr sz="3600" baseline="25462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46497" y="4432300"/>
            <a:ext cx="80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44104" y="369598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69920" y="418444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5200" y="3725333"/>
            <a:ext cx="3759200" cy="843280"/>
          </a:xfrm>
          <a:custGeom>
            <a:avLst/>
            <a:gdLst/>
            <a:ahLst/>
            <a:cxnLst/>
            <a:rect l="l" t="t" r="r" b="b"/>
            <a:pathLst>
              <a:path w="3759200" h="843279">
                <a:moveTo>
                  <a:pt x="0" y="0"/>
                </a:moveTo>
                <a:lnTo>
                  <a:pt x="3759200" y="0"/>
                </a:lnTo>
                <a:lnTo>
                  <a:pt x="3759200" y="843279"/>
                </a:lnTo>
                <a:lnTo>
                  <a:pt x="0" y="843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05200" y="3725333"/>
            <a:ext cx="37592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445" algn="ctr">
              <a:lnSpc>
                <a:spcPts val="2390"/>
              </a:lnSpc>
              <a:spcBef>
                <a:spcPts val="665"/>
              </a:spcBef>
            </a:pPr>
            <a:r>
              <a:rPr sz="2400" spc="-5" dirty="0">
                <a:latin typeface="Comic Sans MS"/>
                <a:cs typeface="Comic Sans MS"/>
              </a:rPr>
              <a:t>usual http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10160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Set-cookie: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5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5" y="1096825"/>
                </a:lnTo>
                <a:lnTo>
                  <a:pt x="935849" y="1097280"/>
                </a:lnTo>
                <a:lnTo>
                  <a:pt x="1012603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1" y="1049382"/>
                </a:lnTo>
                <a:lnTo>
                  <a:pt x="1691132" y="1041125"/>
                </a:lnTo>
                <a:lnTo>
                  <a:pt x="1731485" y="1032370"/>
                </a:lnTo>
                <a:lnTo>
                  <a:pt x="1798153" y="1013508"/>
                </a:lnTo>
                <a:lnTo>
                  <a:pt x="1844498" y="993081"/>
                </a:lnTo>
                <a:lnTo>
                  <a:pt x="1871697" y="960120"/>
                </a:lnTo>
                <a:lnTo>
                  <a:pt x="1871697" y="137160"/>
                </a:lnTo>
                <a:lnTo>
                  <a:pt x="1844498" y="104198"/>
                </a:lnTo>
                <a:lnTo>
                  <a:pt x="1798153" y="83771"/>
                </a:lnTo>
                <a:lnTo>
                  <a:pt x="1731485" y="64909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8" y="0"/>
                </a:moveTo>
                <a:lnTo>
                  <a:pt x="859094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5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4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4" y="1096825"/>
                </a:lnTo>
                <a:lnTo>
                  <a:pt x="935848" y="1097280"/>
                </a:lnTo>
                <a:lnTo>
                  <a:pt x="1012602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2" y="1049382"/>
                </a:lnTo>
                <a:lnTo>
                  <a:pt x="1691133" y="1041124"/>
                </a:lnTo>
                <a:lnTo>
                  <a:pt x="1731486" y="1032370"/>
                </a:lnTo>
                <a:lnTo>
                  <a:pt x="1798154" y="1013508"/>
                </a:lnTo>
                <a:lnTo>
                  <a:pt x="1844499" y="993081"/>
                </a:lnTo>
                <a:lnTo>
                  <a:pt x="1871698" y="960120"/>
                </a:lnTo>
                <a:lnTo>
                  <a:pt x="1871698" y="137160"/>
                </a:lnTo>
                <a:lnTo>
                  <a:pt x="1844499" y="104198"/>
                </a:lnTo>
                <a:lnTo>
                  <a:pt x="1798154" y="83771"/>
                </a:lnTo>
                <a:lnTo>
                  <a:pt x="1731486" y="64909"/>
                </a:lnTo>
                <a:lnTo>
                  <a:pt x="1691133" y="56155"/>
                </a:lnTo>
                <a:lnTo>
                  <a:pt x="1646422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2" y="454"/>
                </a:lnTo>
                <a:lnTo>
                  <a:pt x="935848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1466" y="4145279"/>
            <a:ext cx="1871980" cy="274320"/>
          </a:xfrm>
          <a:custGeom>
            <a:avLst/>
            <a:gdLst/>
            <a:ahLst/>
            <a:cxnLst/>
            <a:rect l="l" t="t" r="r" b="b"/>
            <a:pathLst>
              <a:path w="1871980" h="274320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3102" y="148409"/>
                </a:lnTo>
                <a:lnTo>
                  <a:pt x="47710" y="180513"/>
                </a:lnTo>
                <a:lnTo>
                  <a:pt x="104457" y="200193"/>
                </a:lnTo>
                <a:lnTo>
                  <a:pt x="180564" y="218165"/>
                </a:lnTo>
                <a:lnTo>
                  <a:pt x="225275" y="226422"/>
                </a:lnTo>
                <a:lnTo>
                  <a:pt x="274103" y="234146"/>
                </a:lnTo>
                <a:lnTo>
                  <a:pt x="326808" y="241303"/>
                </a:lnTo>
                <a:lnTo>
                  <a:pt x="383148" y="247856"/>
                </a:lnTo>
                <a:lnTo>
                  <a:pt x="442883" y="253770"/>
                </a:lnTo>
                <a:lnTo>
                  <a:pt x="505772" y="259010"/>
                </a:lnTo>
                <a:lnTo>
                  <a:pt x="571574" y="263541"/>
                </a:lnTo>
                <a:lnTo>
                  <a:pt x="640048" y="267327"/>
                </a:lnTo>
                <a:lnTo>
                  <a:pt x="710953" y="270333"/>
                </a:lnTo>
                <a:lnTo>
                  <a:pt x="784049" y="272524"/>
                </a:lnTo>
                <a:lnTo>
                  <a:pt x="859095" y="273865"/>
                </a:lnTo>
                <a:lnTo>
                  <a:pt x="935849" y="274320"/>
                </a:lnTo>
                <a:lnTo>
                  <a:pt x="1012603" y="273865"/>
                </a:lnTo>
                <a:lnTo>
                  <a:pt x="1087648" y="272524"/>
                </a:lnTo>
                <a:lnTo>
                  <a:pt x="1160744" y="270333"/>
                </a:lnTo>
                <a:lnTo>
                  <a:pt x="1231649" y="267327"/>
                </a:lnTo>
                <a:lnTo>
                  <a:pt x="1300123" y="263541"/>
                </a:lnTo>
                <a:lnTo>
                  <a:pt x="1365925" y="259010"/>
                </a:lnTo>
                <a:lnTo>
                  <a:pt x="1428814" y="253770"/>
                </a:lnTo>
                <a:lnTo>
                  <a:pt x="1488548" y="247856"/>
                </a:lnTo>
                <a:lnTo>
                  <a:pt x="1544889" y="241303"/>
                </a:lnTo>
                <a:lnTo>
                  <a:pt x="1597593" y="234146"/>
                </a:lnTo>
                <a:lnTo>
                  <a:pt x="1646421" y="226422"/>
                </a:lnTo>
                <a:lnTo>
                  <a:pt x="1691132" y="218165"/>
                </a:lnTo>
                <a:lnTo>
                  <a:pt x="1731485" y="209410"/>
                </a:lnTo>
                <a:lnTo>
                  <a:pt x="1798153" y="190548"/>
                </a:lnTo>
                <a:lnTo>
                  <a:pt x="1844498" y="170121"/>
                </a:lnTo>
                <a:lnTo>
                  <a:pt x="1871697" y="137160"/>
                </a:lnTo>
                <a:lnTo>
                  <a:pt x="1868594" y="125910"/>
                </a:lnTo>
                <a:lnTo>
                  <a:pt x="1823987" y="93806"/>
                </a:lnTo>
                <a:lnTo>
                  <a:pt x="1767239" y="74126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1466" y="4282440"/>
            <a:ext cx="1871980" cy="137160"/>
          </a:xfrm>
          <a:custGeom>
            <a:avLst/>
            <a:gdLst/>
            <a:ahLst/>
            <a:cxnLst/>
            <a:rect l="l" t="t" r="r" b="b"/>
            <a:pathLst>
              <a:path w="1871980" h="137160">
                <a:moveTo>
                  <a:pt x="0" y="0"/>
                </a:moveTo>
                <a:lnTo>
                  <a:pt x="27198" y="32961"/>
                </a:lnTo>
                <a:lnTo>
                  <a:pt x="73543" y="53388"/>
                </a:lnTo>
                <a:lnTo>
                  <a:pt x="140211" y="72250"/>
                </a:lnTo>
                <a:lnTo>
                  <a:pt x="180564" y="81004"/>
                </a:lnTo>
                <a:lnTo>
                  <a:pt x="225275" y="89262"/>
                </a:lnTo>
                <a:lnTo>
                  <a:pt x="274103" y="96986"/>
                </a:lnTo>
                <a:lnTo>
                  <a:pt x="326808" y="104143"/>
                </a:lnTo>
                <a:lnTo>
                  <a:pt x="383148" y="110696"/>
                </a:lnTo>
                <a:lnTo>
                  <a:pt x="442883" y="116610"/>
                </a:lnTo>
                <a:lnTo>
                  <a:pt x="505772" y="121850"/>
                </a:lnTo>
                <a:lnTo>
                  <a:pt x="571574" y="126381"/>
                </a:lnTo>
                <a:lnTo>
                  <a:pt x="640048" y="130167"/>
                </a:lnTo>
                <a:lnTo>
                  <a:pt x="710953" y="133173"/>
                </a:lnTo>
                <a:lnTo>
                  <a:pt x="784049" y="135364"/>
                </a:lnTo>
                <a:lnTo>
                  <a:pt x="859094" y="136705"/>
                </a:lnTo>
                <a:lnTo>
                  <a:pt x="935848" y="137160"/>
                </a:lnTo>
                <a:lnTo>
                  <a:pt x="1012602" y="136705"/>
                </a:lnTo>
                <a:lnTo>
                  <a:pt x="1087648" y="135364"/>
                </a:lnTo>
                <a:lnTo>
                  <a:pt x="1160744" y="133173"/>
                </a:lnTo>
                <a:lnTo>
                  <a:pt x="1231649" y="130167"/>
                </a:lnTo>
                <a:lnTo>
                  <a:pt x="1300123" y="126381"/>
                </a:lnTo>
                <a:lnTo>
                  <a:pt x="1365925" y="121850"/>
                </a:lnTo>
                <a:lnTo>
                  <a:pt x="1428814" y="116610"/>
                </a:lnTo>
                <a:lnTo>
                  <a:pt x="1488548" y="110696"/>
                </a:lnTo>
                <a:lnTo>
                  <a:pt x="1544889" y="104143"/>
                </a:lnTo>
                <a:lnTo>
                  <a:pt x="1597593" y="96986"/>
                </a:lnTo>
                <a:lnTo>
                  <a:pt x="1646422" y="89262"/>
                </a:lnTo>
                <a:lnTo>
                  <a:pt x="1691133" y="81004"/>
                </a:lnTo>
                <a:lnTo>
                  <a:pt x="1731486" y="72250"/>
                </a:lnTo>
                <a:lnTo>
                  <a:pt x="1798154" y="53388"/>
                </a:lnTo>
                <a:lnTo>
                  <a:pt x="1844499" y="32961"/>
                </a:lnTo>
                <a:lnTo>
                  <a:pt x="1868595" y="11249"/>
                </a:lnTo>
                <a:lnTo>
                  <a:pt x="18716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30300" y="4356100"/>
            <a:ext cx="176530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2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39500" y="6055359"/>
            <a:ext cx="13119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backend  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-5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47700"/>
            <a:ext cx="8128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  <a:tab pos="6430645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oo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k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ie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: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 ke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epi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g	“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te”	(co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98600" y="1701800"/>
            <a:ext cx="11537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client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65" y="6012462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9279" y="6500922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7"/>
                </a:lnTo>
                <a:lnTo>
                  <a:pt x="91804" y="86801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7937" y="6108700"/>
            <a:ext cx="3820160" cy="447040"/>
          </a:xfrm>
          <a:custGeom>
            <a:avLst/>
            <a:gdLst/>
            <a:ahLst/>
            <a:cxnLst/>
            <a:rect l="l" t="t" r="r" b="b"/>
            <a:pathLst>
              <a:path w="3820159" h="447040">
                <a:moveTo>
                  <a:pt x="0" y="0"/>
                </a:moveTo>
                <a:lnTo>
                  <a:pt x="3820160" y="0"/>
                </a:lnTo>
                <a:lnTo>
                  <a:pt x="3820160" y="447040"/>
                </a:lnTo>
                <a:lnTo>
                  <a:pt x="0" y="4470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6082454"/>
            <a:ext cx="3937000" cy="533400"/>
          </a:xfrm>
          <a:custGeom>
            <a:avLst/>
            <a:gdLst/>
            <a:ahLst/>
            <a:cxnLst/>
            <a:rect l="l" t="t" r="r" b="b"/>
            <a:pathLst>
              <a:path w="3937000" h="533400">
                <a:moveTo>
                  <a:pt x="0" y="0"/>
                </a:moveTo>
                <a:lnTo>
                  <a:pt x="3937000" y="0"/>
                </a:lnTo>
                <a:lnTo>
                  <a:pt x="3937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200" y="6082454"/>
            <a:ext cx="3937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response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" y="6184900"/>
            <a:ext cx="2189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one </a:t>
            </a:r>
            <a:r>
              <a:rPr sz="2400" dirty="0">
                <a:latin typeface="Comic Sans MS"/>
                <a:cs typeface="Comic Sans MS"/>
              </a:rPr>
              <a:t>week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later: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6900" y="532158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5788" y="581004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6" y="0"/>
                </a:moveTo>
                <a:lnTo>
                  <a:pt x="0" y="86801"/>
                </a:lnTo>
                <a:lnTo>
                  <a:pt x="91804" y="53407"/>
                </a:lnTo>
                <a:lnTo>
                  <a:pt x="10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6169" y="5104836"/>
            <a:ext cx="3810000" cy="843280"/>
          </a:xfrm>
          <a:custGeom>
            <a:avLst/>
            <a:gdLst/>
            <a:ahLst/>
            <a:cxnLst/>
            <a:rect l="l" t="t" r="r" b="b"/>
            <a:pathLst>
              <a:path w="3810000" h="843279">
                <a:moveTo>
                  <a:pt x="0" y="0"/>
                </a:moveTo>
                <a:lnTo>
                  <a:pt x="3810000" y="0"/>
                </a:lnTo>
                <a:lnTo>
                  <a:pt x="3810000" y="843279"/>
                </a:lnTo>
                <a:lnTo>
                  <a:pt x="0" y="843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96169" y="5104836"/>
            <a:ext cx="38100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6985" algn="ctr">
              <a:lnSpc>
                <a:spcPts val="239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  <a:p>
            <a:pPr marR="4445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cookie: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64500" y="5265420"/>
            <a:ext cx="13296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 algn="just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cookie-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specific 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action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5051" y="5361645"/>
            <a:ext cx="1472565" cy="572770"/>
          </a:xfrm>
          <a:custGeom>
            <a:avLst/>
            <a:gdLst/>
            <a:ahLst/>
            <a:cxnLst/>
            <a:rect l="l" t="t" r="r" b="b"/>
            <a:pathLst>
              <a:path w="1472565" h="572770">
                <a:moveTo>
                  <a:pt x="0" y="572371"/>
                </a:moveTo>
                <a:lnTo>
                  <a:pt x="5918" y="570070"/>
                </a:lnTo>
                <a:lnTo>
                  <a:pt x="1466501" y="2300"/>
                </a:lnTo>
                <a:lnTo>
                  <a:pt x="147242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01660" y="5338497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5">
                <a:moveTo>
                  <a:pt x="0" y="0"/>
                </a:moveTo>
                <a:lnTo>
                  <a:pt x="19786" y="50899"/>
                </a:lnTo>
                <a:lnTo>
                  <a:pt x="60792" y="56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00070" y="5906267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5">
                <a:moveTo>
                  <a:pt x="41007" y="0"/>
                </a:moveTo>
                <a:lnTo>
                  <a:pt x="0" y="45236"/>
                </a:lnTo>
                <a:lnTo>
                  <a:pt x="60792" y="50899"/>
                </a:lnTo>
                <a:lnTo>
                  <a:pt x="41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817100" y="5397500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access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7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4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4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3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5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2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8" y="67932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8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5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3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2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3" y="43782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9848" y="2567092"/>
            <a:ext cx="1930400" cy="274320"/>
          </a:xfrm>
          <a:custGeom>
            <a:avLst/>
            <a:gdLst/>
            <a:ahLst/>
            <a:cxnLst/>
            <a:rect l="l" t="t" r="r" b="b"/>
            <a:pathLst>
              <a:path w="1930400" h="27431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2903" y="147879"/>
                </a:lnTo>
                <a:lnTo>
                  <a:pt x="44746" y="178560"/>
                </a:lnTo>
                <a:lnTo>
                  <a:pt x="98103" y="197479"/>
                </a:lnTo>
                <a:lnTo>
                  <a:pt x="169829" y="214886"/>
                </a:lnTo>
                <a:lnTo>
                  <a:pt x="212043" y="222946"/>
                </a:lnTo>
                <a:lnTo>
                  <a:pt x="258205" y="230537"/>
                </a:lnTo>
                <a:lnTo>
                  <a:pt x="308101" y="237627"/>
                </a:lnTo>
                <a:lnTo>
                  <a:pt x="361516" y="244187"/>
                </a:lnTo>
                <a:lnTo>
                  <a:pt x="418235" y="250186"/>
                </a:lnTo>
                <a:lnTo>
                  <a:pt x="478044" y="255593"/>
                </a:lnTo>
                <a:lnTo>
                  <a:pt x="540729" y="260378"/>
                </a:lnTo>
                <a:lnTo>
                  <a:pt x="606074" y="264511"/>
                </a:lnTo>
                <a:lnTo>
                  <a:pt x="673865" y="267961"/>
                </a:lnTo>
                <a:lnTo>
                  <a:pt x="743888" y="270697"/>
                </a:lnTo>
                <a:lnTo>
                  <a:pt x="815928" y="272689"/>
                </a:lnTo>
                <a:lnTo>
                  <a:pt x="889770" y="273907"/>
                </a:lnTo>
                <a:lnTo>
                  <a:pt x="965200" y="274320"/>
                </a:lnTo>
                <a:lnTo>
                  <a:pt x="1040629" y="273907"/>
                </a:lnTo>
                <a:lnTo>
                  <a:pt x="1114471" y="272689"/>
                </a:lnTo>
                <a:lnTo>
                  <a:pt x="1186511" y="270697"/>
                </a:lnTo>
                <a:lnTo>
                  <a:pt x="1256534" y="267961"/>
                </a:lnTo>
                <a:lnTo>
                  <a:pt x="1324325" y="264511"/>
                </a:lnTo>
                <a:lnTo>
                  <a:pt x="1389670" y="260378"/>
                </a:lnTo>
                <a:lnTo>
                  <a:pt x="1452354" y="255593"/>
                </a:lnTo>
                <a:lnTo>
                  <a:pt x="1512163" y="250186"/>
                </a:lnTo>
                <a:lnTo>
                  <a:pt x="1568883" y="244187"/>
                </a:lnTo>
                <a:lnTo>
                  <a:pt x="1622298" y="237627"/>
                </a:lnTo>
                <a:lnTo>
                  <a:pt x="1672194" y="230537"/>
                </a:lnTo>
                <a:lnTo>
                  <a:pt x="1718356" y="222946"/>
                </a:lnTo>
                <a:lnTo>
                  <a:pt x="1760570" y="214886"/>
                </a:lnTo>
                <a:lnTo>
                  <a:pt x="1798621" y="206387"/>
                </a:lnTo>
                <a:lnTo>
                  <a:pt x="1861378" y="188193"/>
                </a:lnTo>
                <a:lnTo>
                  <a:pt x="1904908" y="168609"/>
                </a:lnTo>
                <a:lnTo>
                  <a:pt x="1930400" y="137160"/>
                </a:lnTo>
                <a:lnTo>
                  <a:pt x="1927496" y="126441"/>
                </a:lnTo>
                <a:lnTo>
                  <a:pt x="1885653" y="95760"/>
                </a:lnTo>
                <a:lnTo>
                  <a:pt x="1832295" y="76840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9848" y="2704252"/>
            <a:ext cx="1930400" cy="137160"/>
          </a:xfrm>
          <a:custGeom>
            <a:avLst/>
            <a:gdLst/>
            <a:ahLst/>
            <a:cxnLst/>
            <a:rect l="l" t="t" r="r" b="b"/>
            <a:pathLst>
              <a:path w="1930400" h="137160">
                <a:moveTo>
                  <a:pt x="0" y="0"/>
                </a:moveTo>
                <a:lnTo>
                  <a:pt x="25491" y="31449"/>
                </a:lnTo>
                <a:lnTo>
                  <a:pt x="69021" y="51033"/>
                </a:lnTo>
                <a:lnTo>
                  <a:pt x="131778" y="69227"/>
                </a:lnTo>
                <a:lnTo>
                  <a:pt x="169829" y="77726"/>
                </a:lnTo>
                <a:lnTo>
                  <a:pt x="212043" y="85786"/>
                </a:lnTo>
                <a:lnTo>
                  <a:pt x="258205" y="93377"/>
                </a:lnTo>
                <a:lnTo>
                  <a:pt x="308101" y="100467"/>
                </a:lnTo>
                <a:lnTo>
                  <a:pt x="361516" y="107027"/>
                </a:lnTo>
                <a:lnTo>
                  <a:pt x="418235" y="113026"/>
                </a:lnTo>
                <a:lnTo>
                  <a:pt x="478045" y="118433"/>
                </a:lnTo>
                <a:lnTo>
                  <a:pt x="540729" y="123218"/>
                </a:lnTo>
                <a:lnTo>
                  <a:pt x="606074" y="127351"/>
                </a:lnTo>
                <a:lnTo>
                  <a:pt x="673865" y="130801"/>
                </a:lnTo>
                <a:lnTo>
                  <a:pt x="743888" y="133537"/>
                </a:lnTo>
                <a:lnTo>
                  <a:pt x="815928" y="135529"/>
                </a:lnTo>
                <a:lnTo>
                  <a:pt x="889770" y="136747"/>
                </a:lnTo>
                <a:lnTo>
                  <a:pt x="965200" y="137160"/>
                </a:lnTo>
                <a:lnTo>
                  <a:pt x="1040629" y="136747"/>
                </a:lnTo>
                <a:lnTo>
                  <a:pt x="1114471" y="135529"/>
                </a:lnTo>
                <a:lnTo>
                  <a:pt x="1186511" y="133537"/>
                </a:lnTo>
                <a:lnTo>
                  <a:pt x="1256534" y="130801"/>
                </a:lnTo>
                <a:lnTo>
                  <a:pt x="1324325" y="127351"/>
                </a:lnTo>
                <a:lnTo>
                  <a:pt x="1389670" y="123218"/>
                </a:lnTo>
                <a:lnTo>
                  <a:pt x="1452354" y="118433"/>
                </a:lnTo>
                <a:lnTo>
                  <a:pt x="1512163" y="113026"/>
                </a:lnTo>
                <a:lnTo>
                  <a:pt x="1568883" y="107027"/>
                </a:lnTo>
                <a:lnTo>
                  <a:pt x="1622298" y="100467"/>
                </a:lnTo>
                <a:lnTo>
                  <a:pt x="1672193" y="93377"/>
                </a:lnTo>
                <a:lnTo>
                  <a:pt x="1718356" y="85786"/>
                </a:lnTo>
                <a:lnTo>
                  <a:pt x="1760570" y="77726"/>
                </a:lnTo>
                <a:lnTo>
                  <a:pt x="1798621" y="69227"/>
                </a:lnTo>
                <a:lnTo>
                  <a:pt x="1861378" y="51033"/>
                </a:lnTo>
                <a:lnTo>
                  <a:pt x="1904908" y="31449"/>
                </a:lnTo>
                <a:lnTo>
                  <a:pt x="1927496" y="10718"/>
                </a:lnTo>
                <a:lnTo>
                  <a:pt x="193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68400" y="2794000"/>
            <a:ext cx="1362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0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8" y="34349"/>
                </a:lnTo>
                <a:lnTo>
                  <a:pt x="88146" y="51951"/>
                </a:lnTo>
                <a:lnTo>
                  <a:pt x="51170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8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0" y="1168400"/>
                </a:lnTo>
                <a:lnTo>
                  <a:pt x="442160" y="1166046"/>
                </a:lnTo>
                <a:lnTo>
                  <a:pt x="505568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1" y="1022350"/>
                </a:lnTo>
                <a:lnTo>
                  <a:pt x="749581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8" y="9137"/>
                </a:lnTo>
                <a:lnTo>
                  <a:pt x="442160" y="2353"/>
                </a:lnTo>
                <a:lnTo>
                  <a:pt x="37479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1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7" y="34349"/>
                </a:lnTo>
                <a:lnTo>
                  <a:pt x="88146" y="51951"/>
                </a:lnTo>
                <a:lnTo>
                  <a:pt x="51169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7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1" y="1168400"/>
                </a:lnTo>
                <a:lnTo>
                  <a:pt x="442160" y="1166046"/>
                </a:lnTo>
                <a:lnTo>
                  <a:pt x="505567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2" y="1022350"/>
                </a:lnTo>
                <a:lnTo>
                  <a:pt x="749582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7" y="9137"/>
                </a:lnTo>
                <a:lnTo>
                  <a:pt x="442160" y="2353"/>
                </a:lnTo>
                <a:lnTo>
                  <a:pt x="37479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15982" y="4754879"/>
            <a:ext cx="749935" cy="294005"/>
          </a:xfrm>
          <a:custGeom>
            <a:avLst/>
            <a:gdLst/>
            <a:ahLst/>
            <a:cxnLst/>
            <a:rect l="l" t="t" r="r" b="b"/>
            <a:pathLst>
              <a:path w="749934" h="294004">
                <a:moveTo>
                  <a:pt x="374790" y="0"/>
                </a:moveTo>
                <a:lnTo>
                  <a:pt x="307421" y="2364"/>
                </a:lnTo>
                <a:lnTo>
                  <a:pt x="244014" y="9181"/>
                </a:lnTo>
                <a:lnTo>
                  <a:pt x="185626" y="20036"/>
                </a:lnTo>
                <a:lnTo>
                  <a:pt x="133318" y="34515"/>
                </a:lnTo>
                <a:lnTo>
                  <a:pt x="88146" y="52202"/>
                </a:lnTo>
                <a:lnTo>
                  <a:pt x="51170" y="72685"/>
                </a:lnTo>
                <a:lnTo>
                  <a:pt x="6038" y="120376"/>
                </a:lnTo>
                <a:lnTo>
                  <a:pt x="0" y="146756"/>
                </a:lnTo>
                <a:lnTo>
                  <a:pt x="6038" y="173135"/>
                </a:lnTo>
                <a:lnTo>
                  <a:pt x="51170" y="220825"/>
                </a:lnTo>
                <a:lnTo>
                  <a:pt x="88146" y="241308"/>
                </a:lnTo>
                <a:lnTo>
                  <a:pt x="133318" y="258995"/>
                </a:lnTo>
                <a:lnTo>
                  <a:pt x="185626" y="273474"/>
                </a:lnTo>
                <a:lnTo>
                  <a:pt x="244014" y="284329"/>
                </a:lnTo>
                <a:lnTo>
                  <a:pt x="307421" y="291146"/>
                </a:lnTo>
                <a:lnTo>
                  <a:pt x="374790" y="293510"/>
                </a:lnTo>
                <a:lnTo>
                  <a:pt x="442160" y="291146"/>
                </a:lnTo>
                <a:lnTo>
                  <a:pt x="505568" y="284329"/>
                </a:lnTo>
                <a:lnTo>
                  <a:pt x="563955" y="273474"/>
                </a:lnTo>
                <a:lnTo>
                  <a:pt x="616264" y="258995"/>
                </a:lnTo>
                <a:lnTo>
                  <a:pt x="661436" y="241308"/>
                </a:lnTo>
                <a:lnTo>
                  <a:pt x="698412" y="220825"/>
                </a:lnTo>
                <a:lnTo>
                  <a:pt x="743543" y="173135"/>
                </a:lnTo>
                <a:lnTo>
                  <a:pt x="749581" y="146756"/>
                </a:lnTo>
                <a:lnTo>
                  <a:pt x="743543" y="120376"/>
                </a:lnTo>
                <a:lnTo>
                  <a:pt x="698412" y="72685"/>
                </a:lnTo>
                <a:lnTo>
                  <a:pt x="661436" y="52202"/>
                </a:lnTo>
                <a:lnTo>
                  <a:pt x="616264" y="34515"/>
                </a:lnTo>
                <a:lnTo>
                  <a:pt x="563955" y="20036"/>
                </a:lnTo>
                <a:lnTo>
                  <a:pt x="505568" y="9181"/>
                </a:lnTo>
                <a:lnTo>
                  <a:pt x="442160" y="2364"/>
                </a:lnTo>
                <a:lnTo>
                  <a:pt x="374790" y="0"/>
                </a:lnTo>
                <a:close/>
              </a:path>
            </a:pathLst>
          </a:custGeom>
          <a:solidFill>
            <a:srgbClr val="3BB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315982" y="4901636"/>
            <a:ext cx="749935" cy="147320"/>
          </a:xfrm>
          <a:custGeom>
            <a:avLst/>
            <a:gdLst/>
            <a:ahLst/>
            <a:cxnLst/>
            <a:rect l="l" t="t" r="r" b="b"/>
            <a:pathLst>
              <a:path w="749934" h="147320">
                <a:moveTo>
                  <a:pt x="0" y="0"/>
                </a:moveTo>
                <a:lnTo>
                  <a:pt x="23447" y="51207"/>
                </a:lnTo>
                <a:lnTo>
                  <a:pt x="88146" y="94552"/>
                </a:lnTo>
                <a:lnTo>
                  <a:pt x="133317" y="112240"/>
                </a:lnTo>
                <a:lnTo>
                  <a:pt x="185626" y="126719"/>
                </a:lnTo>
                <a:lnTo>
                  <a:pt x="244014" y="137574"/>
                </a:lnTo>
                <a:lnTo>
                  <a:pt x="307421" y="144391"/>
                </a:lnTo>
                <a:lnTo>
                  <a:pt x="374791" y="146755"/>
                </a:lnTo>
                <a:lnTo>
                  <a:pt x="442160" y="144391"/>
                </a:lnTo>
                <a:lnTo>
                  <a:pt x="505567" y="137574"/>
                </a:lnTo>
                <a:lnTo>
                  <a:pt x="563955" y="126719"/>
                </a:lnTo>
                <a:lnTo>
                  <a:pt x="616264" y="112240"/>
                </a:lnTo>
                <a:lnTo>
                  <a:pt x="661436" y="94552"/>
                </a:lnTo>
                <a:lnTo>
                  <a:pt x="698412" y="74070"/>
                </a:lnTo>
                <a:lnTo>
                  <a:pt x="743543" y="26379"/>
                </a:lnTo>
                <a:lnTo>
                  <a:pt x="7495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9279" y="3059289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8169" y="3547750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0"/>
                </a:lnTo>
                <a:lnTo>
                  <a:pt x="91803" y="53406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9716" y="299607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0" y="0"/>
                </a:moveTo>
                <a:lnTo>
                  <a:pt x="3810000" y="0"/>
                </a:lnTo>
                <a:lnTo>
                  <a:pt x="3810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9716" y="2996070"/>
            <a:ext cx="3810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56500" y="1521460"/>
            <a:ext cx="249047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772795" indent="-127000">
              <a:lnSpc>
                <a:spcPct val="115199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Ama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z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30200" marR="5080" indent="-317500">
              <a:lnSpc>
                <a:spcPct val="116100"/>
              </a:lnSpc>
              <a:spcBef>
                <a:spcPts val="3375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Amazon</a:t>
            </a:r>
            <a:r>
              <a:rPr sz="280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  creates</a:t>
            </a:r>
            <a:r>
              <a:rPr sz="2800" spc="-2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82292" y="3905956"/>
            <a:ext cx="1447165" cy="909319"/>
          </a:xfrm>
          <a:custGeom>
            <a:avLst/>
            <a:gdLst/>
            <a:ahLst/>
            <a:cxnLst/>
            <a:rect l="l" t="t" r="r" b="b"/>
            <a:pathLst>
              <a:path w="1447165" h="909320">
                <a:moveTo>
                  <a:pt x="0" y="0"/>
                </a:moveTo>
                <a:lnTo>
                  <a:pt x="1441633" y="905669"/>
                </a:lnTo>
                <a:lnTo>
                  <a:pt x="1447010" y="9090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09401" y="4788504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49" y="0"/>
                </a:moveTo>
                <a:lnTo>
                  <a:pt x="0" y="46241"/>
                </a:lnTo>
                <a:lnTo>
                  <a:pt x="60766" y="52171"/>
                </a:lnTo>
                <a:lnTo>
                  <a:pt x="29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92266" y="4106898"/>
            <a:ext cx="1359535" cy="548640"/>
          </a:xfrm>
          <a:custGeom>
            <a:avLst/>
            <a:gdLst/>
            <a:ahLst/>
            <a:cxnLst/>
            <a:rect l="l" t="t" r="r" b="b"/>
            <a:pathLst>
              <a:path w="1359534" h="548639">
                <a:moveTo>
                  <a:pt x="0" y="0"/>
                </a:moveTo>
                <a:lnTo>
                  <a:pt x="1359181" y="0"/>
                </a:lnTo>
                <a:lnTo>
                  <a:pt x="135918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20000" y="4203700"/>
            <a:ext cx="3350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1678 for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user</a:t>
            </a:r>
            <a:r>
              <a:rPr sz="2800" spc="-5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3600" spc="-7" baseline="25462" dirty="0">
                <a:latin typeface="Comic Sans MS"/>
                <a:cs typeface="Comic Sans MS"/>
              </a:rPr>
              <a:t>create</a:t>
            </a:r>
            <a:endParaRPr sz="3600" baseline="25462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346497" y="4432300"/>
            <a:ext cx="80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44104" y="369598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69920" y="418444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05200" y="3725333"/>
            <a:ext cx="3759200" cy="843280"/>
          </a:xfrm>
          <a:custGeom>
            <a:avLst/>
            <a:gdLst/>
            <a:ahLst/>
            <a:cxnLst/>
            <a:rect l="l" t="t" r="r" b="b"/>
            <a:pathLst>
              <a:path w="3759200" h="843279">
                <a:moveTo>
                  <a:pt x="0" y="0"/>
                </a:moveTo>
                <a:lnTo>
                  <a:pt x="3759200" y="0"/>
                </a:lnTo>
                <a:lnTo>
                  <a:pt x="3759200" y="843279"/>
                </a:lnTo>
                <a:lnTo>
                  <a:pt x="0" y="843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505200" y="3725333"/>
            <a:ext cx="37592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445" algn="ctr">
              <a:lnSpc>
                <a:spcPts val="2390"/>
              </a:lnSpc>
              <a:spcBef>
                <a:spcPts val="665"/>
              </a:spcBef>
            </a:pPr>
            <a:r>
              <a:rPr sz="2400" spc="-5" dirty="0">
                <a:latin typeface="Comic Sans MS"/>
                <a:cs typeface="Comic Sans MS"/>
              </a:rPr>
              <a:t>usual http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10160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Set-cookie: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5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5" y="1096825"/>
                </a:lnTo>
                <a:lnTo>
                  <a:pt x="935849" y="1097280"/>
                </a:lnTo>
                <a:lnTo>
                  <a:pt x="1012603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1" y="1049382"/>
                </a:lnTo>
                <a:lnTo>
                  <a:pt x="1691132" y="1041125"/>
                </a:lnTo>
                <a:lnTo>
                  <a:pt x="1731485" y="1032370"/>
                </a:lnTo>
                <a:lnTo>
                  <a:pt x="1798153" y="1013508"/>
                </a:lnTo>
                <a:lnTo>
                  <a:pt x="1844498" y="993081"/>
                </a:lnTo>
                <a:lnTo>
                  <a:pt x="1871697" y="960120"/>
                </a:lnTo>
                <a:lnTo>
                  <a:pt x="1871697" y="137160"/>
                </a:lnTo>
                <a:lnTo>
                  <a:pt x="1844498" y="104198"/>
                </a:lnTo>
                <a:lnTo>
                  <a:pt x="1798153" y="83771"/>
                </a:lnTo>
                <a:lnTo>
                  <a:pt x="1731485" y="64909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8" y="0"/>
                </a:moveTo>
                <a:lnTo>
                  <a:pt x="859094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5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4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4" y="1096825"/>
                </a:lnTo>
                <a:lnTo>
                  <a:pt x="935848" y="1097280"/>
                </a:lnTo>
                <a:lnTo>
                  <a:pt x="1012602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2" y="1049382"/>
                </a:lnTo>
                <a:lnTo>
                  <a:pt x="1691133" y="1041124"/>
                </a:lnTo>
                <a:lnTo>
                  <a:pt x="1731486" y="1032370"/>
                </a:lnTo>
                <a:lnTo>
                  <a:pt x="1798154" y="1013508"/>
                </a:lnTo>
                <a:lnTo>
                  <a:pt x="1844499" y="993081"/>
                </a:lnTo>
                <a:lnTo>
                  <a:pt x="1871698" y="960120"/>
                </a:lnTo>
                <a:lnTo>
                  <a:pt x="1871698" y="137160"/>
                </a:lnTo>
                <a:lnTo>
                  <a:pt x="1844499" y="104198"/>
                </a:lnTo>
                <a:lnTo>
                  <a:pt x="1798154" y="83771"/>
                </a:lnTo>
                <a:lnTo>
                  <a:pt x="1731486" y="64909"/>
                </a:lnTo>
                <a:lnTo>
                  <a:pt x="1691133" y="56155"/>
                </a:lnTo>
                <a:lnTo>
                  <a:pt x="1646422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2" y="454"/>
                </a:lnTo>
                <a:lnTo>
                  <a:pt x="935848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1466" y="4145279"/>
            <a:ext cx="1871980" cy="274320"/>
          </a:xfrm>
          <a:custGeom>
            <a:avLst/>
            <a:gdLst/>
            <a:ahLst/>
            <a:cxnLst/>
            <a:rect l="l" t="t" r="r" b="b"/>
            <a:pathLst>
              <a:path w="1871980" h="274320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3102" y="148409"/>
                </a:lnTo>
                <a:lnTo>
                  <a:pt x="47710" y="180513"/>
                </a:lnTo>
                <a:lnTo>
                  <a:pt x="104457" y="200193"/>
                </a:lnTo>
                <a:lnTo>
                  <a:pt x="180564" y="218165"/>
                </a:lnTo>
                <a:lnTo>
                  <a:pt x="225275" y="226422"/>
                </a:lnTo>
                <a:lnTo>
                  <a:pt x="274103" y="234146"/>
                </a:lnTo>
                <a:lnTo>
                  <a:pt x="326808" y="241303"/>
                </a:lnTo>
                <a:lnTo>
                  <a:pt x="383148" y="247856"/>
                </a:lnTo>
                <a:lnTo>
                  <a:pt x="442883" y="253770"/>
                </a:lnTo>
                <a:lnTo>
                  <a:pt x="505772" y="259010"/>
                </a:lnTo>
                <a:lnTo>
                  <a:pt x="571574" y="263541"/>
                </a:lnTo>
                <a:lnTo>
                  <a:pt x="640048" y="267327"/>
                </a:lnTo>
                <a:lnTo>
                  <a:pt x="710953" y="270333"/>
                </a:lnTo>
                <a:lnTo>
                  <a:pt x="784049" y="272524"/>
                </a:lnTo>
                <a:lnTo>
                  <a:pt x="859095" y="273865"/>
                </a:lnTo>
                <a:lnTo>
                  <a:pt x="935849" y="274320"/>
                </a:lnTo>
                <a:lnTo>
                  <a:pt x="1012603" y="273865"/>
                </a:lnTo>
                <a:lnTo>
                  <a:pt x="1087648" y="272524"/>
                </a:lnTo>
                <a:lnTo>
                  <a:pt x="1160744" y="270333"/>
                </a:lnTo>
                <a:lnTo>
                  <a:pt x="1231649" y="267327"/>
                </a:lnTo>
                <a:lnTo>
                  <a:pt x="1300123" y="263541"/>
                </a:lnTo>
                <a:lnTo>
                  <a:pt x="1365925" y="259010"/>
                </a:lnTo>
                <a:lnTo>
                  <a:pt x="1428814" y="253770"/>
                </a:lnTo>
                <a:lnTo>
                  <a:pt x="1488548" y="247856"/>
                </a:lnTo>
                <a:lnTo>
                  <a:pt x="1544889" y="241303"/>
                </a:lnTo>
                <a:lnTo>
                  <a:pt x="1597593" y="234146"/>
                </a:lnTo>
                <a:lnTo>
                  <a:pt x="1646421" y="226422"/>
                </a:lnTo>
                <a:lnTo>
                  <a:pt x="1691132" y="218165"/>
                </a:lnTo>
                <a:lnTo>
                  <a:pt x="1731485" y="209410"/>
                </a:lnTo>
                <a:lnTo>
                  <a:pt x="1798153" y="190548"/>
                </a:lnTo>
                <a:lnTo>
                  <a:pt x="1844498" y="170121"/>
                </a:lnTo>
                <a:lnTo>
                  <a:pt x="1871697" y="137160"/>
                </a:lnTo>
                <a:lnTo>
                  <a:pt x="1868594" y="125910"/>
                </a:lnTo>
                <a:lnTo>
                  <a:pt x="1823987" y="93806"/>
                </a:lnTo>
                <a:lnTo>
                  <a:pt x="1767239" y="74126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1466" y="4282440"/>
            <a:ext cx="1871980" cy="137160"/>
          </a:xfrm>
          <a:custGeom>
            <a:avLst/>
            <a:gdLst/>
            <a:ahLst/>
            <a:cxnLst/>
            <a:rect l="l" t="t" r="r" b="b"/>
            <a:pathLst>
              <a:path w="1871980" h="137160">
                <a:moveTo>
                  <a:pt x="0" y="0"/>
                </a:moveTo>
                <a:lnTo>
                  <a:pt x="27198" y="32961"/>
                </a:lnTo>
                <a:lnTo>
                  <a:pt x="73543" y="53388"/>
                </a:lnTo>
                <a:lnTo>
                  <a:pt x="140211" y="72250"/>
                </a:lnTo>
                <a:lnTo>
                  <a:pt x="180564" y="81004"/>
                </a:lnTo>
                <a:lnTo>
                  <a:pt x="225275" y="89262"/>
                </a:lnTo>
                <a:lnTo>
                  <a:pt x="274103" y="96986"/>
                </a:lnTo>
                <a:lnTo>
                  <a:pt x="326808" y="104143"/>
                </a:lnTo>
                <a:lnTo>
                  <a:pt x="383148" y="110696"/>
                </a:lnTo>
                <a:lnTo>
                  <a:pt x="442883" y="116610"/>
                </a:lnTo>
                <a:lnTo>
                  <a:pt x="505772" y="121850"/>
                </a:lnTo>
                <a:lnTo>
                  <a:pt x="571574" y="126381"/>
                </a:lnTo>
                <a:lnTo>
                  <a:pt x="640048" y="130167"/>
                </a:lnTo>
                <a:lnTo>
                  <a:pt x="710953" y="133173"/>
                </a:lnTo>
                <a:lnTo>
                  <a:pt x="784049" y="135364"/>
                </a:lnTo>
                <a:lnTo>
                  <a:pt x="859094" y="136705"/>
                </a:lnTo>
                <a:lnTo>
                  <a:pt x="935848" y="137160"/>
                </a:lnTo>
                <a:lnTo>
                  <a:pt x="1012602" y="136705"/>
                </a:lnTo>
                <a:lnTo>
                  <a:pt x="1087648" y="135364"/>
                </a:lnTo>
                <a:lnTo>
                  <a:pt x="1160744" y="133173"/>
                </a:lnTo>
                <a:lnTo>
                  <a:pt x="1231649" y="130167"/>
                </a:lnTo>
                <a:lnTo>
                  <a:pt x="1300123" y="126381"/>
                </a:lnTo>
                <a:lnTo>
                  <a:pt x="1365925" y="121850"/>
                </a:lnTo>
                <a:lnTo>
                  <a:pt x="1428814" y="116610"/>
                </a:lnTo>
                <a:lnTo>
                  <a:pt x="1488548" y="110696"/>
                </a:lnTo>
                <a:lnTo>
                  <a:pt x="1544889" y="104143"/>
                </a:lnTo>
                <a:lnTo>
                  <a:pt x="1597593" y="96986"/>
                </a:lnTo>
                <a:lnTo>
                  <a:pt x="1646422" y="89262"/>
                </a:lnTo>
                <a:lnTo>
                  <a:pt x="1691133" y="81004"/>
                </a:lnTo>
                <a:lnTo>
                  <a:pt x="1731486" y="72250"/>
                </a:lnTo>
                <a:lnTo>
                  <a:pt x="1798154" y="53388"/>
                </a:lnTo>
                <a:lnTo>
                  <a:pt x="1844499" y="32961"/>
                </a:lnTo>
                <a:lnTo>
                  <a:pt x="1868595" y="11249"/>
                </a:lnTo>
                <a:lnTo>
                  <a:pt x="18716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30300" y="4356100"/>
            <a:ext cx="176530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2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71786" y="6825261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4"/>
                </a:lnTo>
                <a:lnTo>
                  <a:pt x="326808" y="33017"/>
                </a:lnTo>
                <a:lnTo>
                  <a:pt x="274103" y="40173"/>
                </a:lnTo>
                <a:lnTo>
                  <a:pt x="225275" y="47898"/>
                </a:lnTo>
                <a:lnTo>
                  <a:pt x="180564" y="56155"/>
                </a:lnTo>
                <a:lnTo>
                  <a:pt x="140211" y="64910"/>
                </a:lnTo>
                <a:lnTo>
                  <a:pt x="73543" y="83771"/>
                </a:lnTo>
                <a:lnTo>
                  <a:pt x="27198" y="104199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9"/>
                </a:lnTo>
                <a:lnTo>
                  <a:pt x="140211" y="1032370"/>
                </a:lnTo>
                <a:lnTo>
                  <a:pt x="180564" y="1041125"/>
                </a:lnTo>
                <a:lnTo>
                  <a:pt x="225275" y="1049382"/>
                </a:lnTo>
                <a:lnTo>
                  <a:pt x="274103" y="1057107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1"/>
                </a:lnTo>
                <a:lnTo>
                  <a:pt x="505772" y="1081971"/>
                </a:lnTo>
                <a:lnTo>
                  <a:pt x="571574" y="1086502"/>
                </a:lnTo>
                <a:lnTo>
                  <a:pt x="640048" y="1090288"/>
                </a:lnTo>
                <a:lnTo>
                  <a:pt x="710953" y="1093294"/>
                </a:lnTo>
                <a:lnTo>
                  <a:pt x="784049" y="1095486"/>
                </a:lnTo>
                <a:lnTo>
                  <a:pt x="859095" y="1096826"/>
                </a:lnTo>
                <a:lnTo>
                  <a:pt x="935849" y="1097281"/>
                </a:lnTo>
                <a:lnTo>
                  <a:pt x="1012603" y="1096826"/>
                </a:lnTo>
                <a:lnTo>
                  <a:pt x="1087648" y="1095486"/>
                </a:lnTo>
                <a:lnTo>
                  <a:pt x="1160744" y="1093294"/>
                </a:lnTo>
                <a:lnTo>
                  <a:pt x="1231649" y="1090288"/>
                </a:lnTo>
                <a:lnTo>
                  <a:pt x="1300123" y="1086502"/>
                </a:lnTo>
                <a:lnTo>
                  <a:pt x="1365925" y="1081971"/>
                </a:lnTo>
                <a:lnTo>
                  <a:pt x="1428814" y="1076731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7"/>
                </a:lnTo>
                <a:lnTo>
                  <a:pt x="1646421" y="1049382"/>
                </a:lnTo>
                <a:lnTo>
                  <a:pt x="1691132" y="1041125"/>
                </a:lnTo>
                <a:lnTo>
                  <a:pt x="1731485" y="1032370"/>
                </a:lnTo>
                <a:lnTo>
                  <a:pt x="1798153" y="1013509"/>
                </a:lnTo>
                <a:lnTo>
                  <a:pt x="1844498" y="993081"/>
                </a:lnTo>
                <a:lnTo>
                  <a:pt x="1871697" y="960120"/>
                </a:lnTo>
                <a:lnTo>
                  <a:pt x="1871697" y="137160"/>
                </a:lnTo>
                <a:lnTo>
                  <a:pt x="1844498" y="104199"/>
                </a:lnTo>
                <a:lnTo>
                  <a:pt x="1798153" y="83771"/>
                </a:lnTo>
                <a:lnTo>
                  <a:pt x="1731485" y="64910"/>
                </a:lnTo>
                <a:lnTo>
                  <a:pt x="1691132" y="56155"/>
                </a:lnTo>
                <a:lnTo>
                  <a:pt x="1646421" y="47898"/>
                </a:lnTo>
                <a:lnTo>
                  <a:pt x="1597593" y="40173"/>
                </a:lnTo>
                <a:lnTo>
                  <a:pt x="1544889" y="33017"/>
                </a:lnTo>
                <a:lnTo>
                  <a:pt x="1488548" y="26464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1786" y="6825261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8" y="0"/>
                </a:moveTo>
                <a:lnTo>
                  <a:pt x="859094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5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4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4" y="1096825"/>
                </a:lnTo>
                <a:lnTo>
                  <a:pt x="935848" y="1097280"/>
                </a:lnTo>
                <a:lnTo>
                  <a:pt x="1012602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2" y="1049382"/>
                </a:lnTo>
                <a:lnTo>
                  <a:pt x="1691133" y="1041124"/>
                </a:lnTo>
                <a:lnTo>
                  <a:pt x="1731486" y="1032370"/>
                </a:lnTo>
                <a:lnTo>
                  <a:pt x="1798154" y="1013508"/>
                </a:lnTo>
                <a:lnTo>
                  <a:pt x="1844499" y="993081"/>
                </a:lnTo>
                <a:lnTo>
                  <a:pt x="1871698" y="960120"/>
                </a:lnTo>
                <a:lnTo>
                  <a:pt x="1871698" y="137160"/>
                </a:lnTo>
                <a:lnTo>
                  <a:pt x="1844499" y="104198"/>
                </a:lnTo>
                <a:lnTo>
                  <a:pt x="1798154" y="83771"/>
                </a:lnTo>
                <a:lnTo>
                  <a:pt x="1731486" y="64909"/>
                </a:lnTo>
                <a:lnTo>
                  <a:pt x="1691133" y="56155"/>
                </a:lnTo>
                <a:lnTo>
                  <a:pt x="1646422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2" y="454"/>
                </a:lnTo>
                <a:lnTo>
                  <a:pt x="935848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1786" y="6825261"/>
            <a:ext cx="1871980" cy="274320"/>
          </a:xfrm>
          <a:custGeom>
            <a:avLst/>
            <a:gdLst/>
            <a:ahLst/>
            <a:cxnLst/>
            <a:rect l="l" t="t" r="r" b="b"/>
            <a:pathLst>
              <a:path w="1871980" h="274320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4"/>
                </a:lnTo>
                <a:lnTo>
                  <a:pt x="326808" y="33017"/>
                </a:lnTo>
                <a:lnTo>
                  <a:pt x="274103" y="40173"/>
                </a:lnTo>
                <a:lnTo>
                  <a:pt x="225275" y="47898"/>
                </a:lnTo>
                <a:lnTo>
                  <a:pt x="180564" y="56155"/>
                </a:lnTo>
                <a:lnTo>
                  <a:pt x="140211" y="64910"/>
                </a:lnTo>
                <a:lnTo>
                  <a:pt x="73543" y="83771"/>
                </a:lnTo>
                <a:lnTo>
                  <a:pt x="27198" y="104199"/>
                </a:lnTo>
                <a:lnTo>
                  <a:pt x="0" y="137160"/>
                </a:lnTo>
                <a:lnTo>
                  <a:pt x="3102" y="148409"/>
                </a:lnTo>
                <a:lnTo>
                  <a:pt x="47710" y="180513"/>
                </a:lnTo>
                <a:lnTo>
                  <a:pt x="104457" y="200193"/>
                </a:lnTo>
                <a:lnTo>
                  <a:pt x="180564" y="218165"/>
                </a:lnTo>
                <a:lnTo>
                  <a:pt x="225275" y="226422"/>
                </a:lnTo>
                <a:lnTo>
                  <a:pt x="274103" y="234146"/>
                </a:lnTo>
                <a:lnTo>
                  <a:pt x="326808" y="241303"/>
                </a:lnTo>
                <a:lnTo>
                  <a:pt x="383148" y="247856"/>
                </a:lnTo>
                <a:lnTo>
                  <a:pt x="442883" y="253770"/>
                </a:lnTo>
                <a:lnTo>
                  <a:pt x="505772" y="259010"/>
                </a:lnTo>
                <a:lnTo>
                  <a:pt x="571574" y="263541"/>
                </a:lnTo>
                <a:lnTo>
                  <a:pt x="640048" y="267327"/>
                </a:lnTo>
                <a:lnTo>
                  <a:pt x="710953" y="270333"/>
                </a:lnTo>
                <a:lnTo>
                  <a:pt x="784049" y="272524"/>
                </a:lnTo>
                <a:lnTo>
                  <a:pt x="859095" y="273865"/>
                </a:lnTo>
                <a:lnTo>
                  <a:pt x="935849" y="274320"/>
                </a:lnTo>
                <a:lnTo>
                  <a:pt x="1012603" y="273865"/>
                </a:lnTo>
                <a:lnTo>
                  <a:pt x="1087648" y="272524"/>
                </a:lnTo>
                <a:lnTo>
                  <a:pt x="1160744" y="270333"/>
                </a:lnTo>
                <a:lnTo>
                  <a:pt x="1231649" y="267327"/>
                </a:lnTo>
                <a:lnTo>
                  <a:pt x="1300123" y="263541"/>
                </a:lnTo>
                <a:lnTo>
                  <a:pt x="1365925" y="259010"/>
                </a:lnTo>
                <a:lnTo>
                  <a:pt x="1428814" y="253770"/>
                </a:lnTo>
                <a:lnTo>
                  <a:pt x="1488548" y="247856"/>
                </a:lnTo>
                <a:lnTo>
                  <a:pt x="1544889" y="241303"/>
                </a:lnTo>
                <a:lnTo>
                  <a:pt x="1597593" y="234146"/>
                </a:lnTo>
                <a:lnTo>
                  <a:pt x="1646421" y="226422"/>
                </a:lnTo>
                <a:lnTo>
                  <a:pt x="1691132" y="218165"/>
                </a:lnTo>
                <a:lnTo>
                  <a:pt x="1731485" y="209410"/>
                </a:lnTo>
                <a:lnTo>
                  <a:pt x="1798153" y="190548"/>
                </a:lnTo>
                <a:lnTo>
                  <a:pt x="1844498" y="170121"/>
                </a:lnTo>
                <a:lnTo>
                  <a:pt x="1871697" y="137160"/>
                </a:lnTo>
                <a:lnTo>
                  <a:pt x="1868594" y="125910"/>
                </a:lnTo>
                <a:lnTo>
                  <a:pt x="1823987" y="93807"/>
                </a:lnTo>
                <a:lnTo>
                  <a:pt x="1767239" y="74127"/>
                </a:lnTo>
                <a:lnTo>
                  <a:pt x="1691132" y="56155"/>
                </a:lnTo>
                <a:lnTo>
                  <a:pt x="1646421" y="47898"/>
                </a:lnTo>
                <a:lnTo>
                  <a:pt x="1597593" y="40173"/>
                </a:lnTo>
                <a:lnTo>
                  <a:pt x="1544889" y="33017"/>
                </a:lnTo>
                <a:lnTo>
                  <a:pt x="1488548" y="26464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71786" y="6962422"/>
            <a:ext cx="1871980" cy="137160"/>
          </a:xfrm>
          <a:custGeom>
            <a:avLst/>
            <a:gdLst/>
            <a:ahLst/>
            <a:cxnLst/>
            <a:rect l="l" t="t" r="r" b="b"/>
            <a:pathLst>
              <a:path w="1871980" h="137159">
                <a:moveTo>
                  <a:pt x="0" y="0"/>
                </a:moveTo>
                <a:lnTo>
                  <a:pt x="27198" y="32961"/>
                </a:lnTo>
                <a:lnTo>
                  <a:pt x="73543" y="53388"/>
                </a:lnTo>
                <a:lnTo>
                  <a:pt x="140211" y="72250"/>
                </a:lnTo>
                <a:lnTo>
                  <a:pt x="180564" y="81004"/>
                </a:lnTo>
                <a:lnTo>
                  <a:pt x="225275" y="89262"/>
                </a:lnTo>
                <a:lnTo>
                  <a:pt x="274103" y="96986"/>
                </a:lnTo>
                <a:lnTo>
                  <a:pt x="326808" y="104143"/>
                </a:lnTo>
                <a:lnTo>
                  <a:pt x="383148" y="110696"/>
                </a:lnTo>
                <a:lnTo>
                  <a:pt x="442883" y="116610"/>
                </a:lnTo>
                <a:lnTo>
                  <a:pt x="505772" y="121850"/>
                </a:lnTo>
                <a:lnTo>
                  <a:pt x="571574" y="126381"/>
                </a:lnTo>
                <a:lnTo>
                  <a:pt x="640048" y="130167"/>
                </a:lnTo>
                <a:lnTo>
                  <a:pt x="710953" y="133173"/>
                </a:lnTo>
                <a:lnTo>
                  <a:pt x="784049" y="135364"/>
                </a:lnTo>
                <a:lnTo>
                  <a:pt x="859094" y="136705"/>
                </a:lnTo>
                <a:lnTo>
                  <a:pt x="935848" y="137160"/>
                </a:lnTo>
                <a:lnTo>
                  <a:pt x="1012602" y="136705"/>
                </a:lnTo>
                <a:lnTo>
                  <a:pt x="1087648" y="135364"/>
                </a:lnTo>
                <a:lnTo>
                  <a:pt x="1160744" y="133173"/>
                </a:lnTo>
                <a:lnTo>
                  <a:pt x="1231649" y="130167"/>
                </a:lnTo>
                <a:lnTo>
                  <a:pt x="1300123" y="126381"/>
                </a:lnTo>
                <a:lnTo>
                  <a:pt x="1365925" y="121850"/>
                </a:lnTo>
                <a:lnTo>
                  <a:pt x="1428814" y="116610"/>
                </a:lnTo>
                <a:lnTo>
                  <a:pt x="1488548" y="110696"/>
                </a:lnTo>
                <a:lnTo>
                  <a:pt x="1544889" y="104143"/>
                </a:lnTo>
                <a:lnTo>
                  <a:pt x="1597593" y="96986"/>
                </a:lnTo>
                <a:lnTo>
                  <a:pt x="1646422" y="89262"/>
                </a:lnTo>
                <a:lnTo>
                  <a:pt x="1691133" y="81004"/>
                </a:lnTo>
                <a:lnTo>
                  <a:pt x="1731486" y="72250"/>
                </a:lnTo>
                <a:lnTo>
                  <a:pt x="1798154" y="53388"/>
                </a:lnTo>
                <a:lnTo>
                  <a:pt x="1844499" y="32961"/>
                </a:lnTo>
                <a:lnTo>
                  <a:pt x="1868595" y="11249"/>
                </a:lnTo>
                <a:lnTo>
                  <a:pt x="18716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55700" y="7048500"/>
            <a:ext cx="176530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2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239500" y="6055359"/>
            <a:ext cx="13119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backend  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-5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47700"/>
            <a:ext cx="8128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  <a:tab pos="6430645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oo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k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ie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: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 ke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epi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g	“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te”	(co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98600" y="1701800"/>
            <a:ext cx="11537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client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65" y="6012462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9279" y="6500922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7"/>
                </a:lnTo>
                <a:lnTo>
                  <a:pt x="91804" y="86801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7937" y="6108700"/>
            <a:ext cx="3820160" cy="447040"/>
          </a:xfrm>
          <a:custGeom>
            <a:avLst/>
            <a:gdLst/>
            <a:ahLst/>
            <a:cxnLst/>
            <a:rect l="l" t="t" r="r" b="b"/>
            <a:pathLst>
              <a:path w="3820159" h="447040">
                <a:moveTo>
                  <a:pt x="0" y="0"/>
                </a:moveTo>
                <a:lnTo>
                  <a:pt x="3820160" y="0"/>
                </a:lnTo>
                <a:lnTo>
                  <a:pt x="3820160" y="447040"/>
                </a:lnTo>
                <a:lnTo>
                  <a:pt x="0" y="4470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6082454"/>
            <a:ext cx="3937000" cy="533400"/>
          </a:xfrm>
          <a:custGeom>
            <a:avLst/>
            <a:gdLst/>
            <a:ahLst/>
            <a:cxnLst/>
            <a:rect l="l" t="t" r="r" b="b"/>
            <a:pathLst>
              <a:path w="3937000" h="533400">
                <a:moveTo>
                  <a:pt x="0" y="0"/>
                </a:moveTo>
                <a:lnTo>
                  <a:pt x="3937000" y="0"/>
                </a:lnTo>
                <a:lnTo>
                  <a:pt x="3937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200" y="6082454"/>
            <a:ext cx="3937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response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1084" y="8139289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6900" y="8627749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4" y="86801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5679" y="8207022"/>
            <a:ext cx="3820160" cy="447040"/>
          </a:xfrm>
          <a:custGeom>
            <a:avLst/>
            <a:gdLst/>
            <a:ahLst/>
            <a:cxnLst/>
            <a:rect l="l" t="t" r="r" b="b"/>
            <a:pathLst>
              <a:path w="3820159" h="447040">
                <a:moveTo>
                  <a:pt x="0" y="0"/>
                </a:moveTo>
                <a:lnTo>
                  <a:pt x="3820160" y="0"/>
                </a:lnTo>
                <a:lnTo>
                  <a:pt x="3820160" y="447040"/>
                </a:lnTo>
                <a:lnTo>
                  <a:pt x="0" y="4470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2941" y="8184443"/>
            <a:ext cx="3937000" cy="533400"/>
          </a:xfrm>
          <a:custGeom>
            <a:avLst/>
            <a:gdLst/>
            <a:ahLst/>
            <a:cxnLst/>
            <a:rect l="l" t="t" r="r" b="b"/>
            <a:pathLst>
              <a:path w="3937000" h="533400">
                <a:moveTo>
                  <a:pt x="0" y="0"/>
                </a:moveTo>
                <a:lnTo>
                  <a:pt x="3936999" y="0"/>
                </a:lnTo>
                <a:lnTo>
                  <a:pt x="3936999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2941" y="8184443"/>
            <a:ext cx="3937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655"/>
              </a:spcBef>
            </a:pPr>
            <a:r>
              <a:rPr sz="2400" spc="-5" dirty="0">
                <a:latin typeface="Comic Sans MS"/>
                <a:cs typeface="Comic Sans MS"/>
              </a:rPr>
              <a:t>usual http response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800" y="6184900"/>
            <a:ext cx="2189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one </a:t>
            </a:r>
            <a:r>
              <a:rPr sz="2400" dirty="0">
                <a:latin typeface="Comic Sans MS"/>
                <a:cs typeface="Comic Sans MS"/>
              </a:rPr>
              <a:t>week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later: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6900" y="532158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5788" y="581004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6" y="0"/>
                </a:moveTo>
                <a:lnTo>
                  <a:pt x="0" y="86801"/>
                </a:lnTo>
                <a:lnTo>
                  <a:pt x="91804" y="53407"/>
                </a:lnTo>
                <a:lnTo>
                  <a:pt x="10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6169" y="5104836"/>
            <a:ext cx="3810000" cy="843280"/>
          </a:xfrm>
          <a:custGeom>
            <a:avLst/>
            <a:gdLst/>
            <a:ahLst/>
            <a:cxnLst/>
            <a:rect l="l" t="t" r="r" b="b"/>
            <a:pathLst>
              <a:path w="3810000" h="843279">
                <a:moveTo>
                  <a:pt x="0" y="0"/>
                </a:moveTo>
                <a:lnTo>
                  <a:pt x="3810000" y="0"/>
                </a:lnTo>
                <a:lnTo>
                  <a:pt x="3810000" y="843279"/>
                </a:lnTo>
                <a:lnTo>
                  <a:pt x="0" y="843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96169" y="5104836"/>
            <a:ext cx="38100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6985" algn="ctr">
              <a:lnSpc>
                <a:spcPts val="239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  <a:p>
            <a:pPr marR="4445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cookie: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64500" y="5265420"/>
            <a:ext cx="13296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 algn="just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cookie-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specific 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action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45051" y="5361645"/>
            <a:ext cx="1472565" cy="572770"/>
          </a:xfrm>
          <a:custGeom>
            <a:avLst/>
            <a:gdLst/>
            <a:ahLst/>
            <a:cxnLst/>
            <a:rect l="l" t="t" r="r" b="b"/>
            <a:pathLst>
              <a:path w="1472565" h="572770">
                <a:moveTo>
                  <a:pt x="0" y="572371"/>
                </a:moveTo>
                <a:lnTo>
                  <a:pt x="5918" y="570070"/>
                </a:lnTo>
                <a:lnTo>
                  <a:pt x="1466501" y="2300"/>
                </a:lnTo>
                <a:lnTo>
                  <a:pt x="147242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01660" y="5338497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5">
                <a:moveTo>
                  <a:pt x="0" y="0"/>
                </a:moveTo>
                <a:lnTo>
                  <a:pt x="19786" y="50899"/>
                </a:lnTo>
                <a:lnTo>
                  <a:pt x="60792" y="56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0070" y="5906267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5">
                <a:moveTo>
                  <a:pt x="41007" y="0"/>
                </a:moveTo>
                <a:lnTo>
                  <a:pt x="0" y="45236"/>
                </a:lnTo>
                <a:lnTo>
                  <a:pt x="60792" y="50899"/>
                </a:lnTo>
                <a:lnTo>
                  <a:pt x="41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17100" y="5397500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access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7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4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4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3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9848" y="2567092"/>
            <a:ext cx="1930400" cy="1097280"/>
          </a:xfrm>
          <a:custGeom>
            <a:avLst/>
            <a:gdLst/>
            <a:ahLst/>
            <a:cxnLst/>
            <a:rect l="l" t="t" r="r" b="b"/>
            <a:pathLst>
              <a:path w="1930400" h="109727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5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2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8" y="67932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0" y="960120"/>
                </a:lnTo>
                <a:lnTo>
                  <a:pt x="25491" y="991569"/>
                </a:lnTo>
                <a:lnTo>
                  <a:pt x="69021" y="1011153"/>
                </a:lnTo>
                <a:lnTo>
                  <a:pt x="131778" y="1029347"/>
                </a:lnTo>
                <a:lnTo>
                  <a:pt x="169829" y="1037846"/>
                </a:lnTo>
                <a:lnTo>
                  <a:pt x="212043" y="1045906"/>
                </a:lnTo>
                <a:lnTo>
                  <a:pt x="258205" y="1053497"/>
                </a:lnTo>
                <a:lnTo>
                  <a:pt x="308101" y="1060587"/>
                </a:lnTo>
                <a:lnTo>
                  <a:pt x="361516" y="1067147"/>
                </a:lnTo>
                <a:lnTo>
                  <a:pt x="418235" y="1073146"/>
                </a:lnTo>
                <a:lnTo>
                  <a:pt x="478045" y="1078553"/>
                </a:lnTo>
                <a:lnTo>
                  <a:pt x="540729" y="1083338"/>
                </a:lnTo>
                <a:lnTo>
                  <a:pt x="606074" y="1087471"/>
                </a:lnTo>
                <a:lnTo>
                  <a:pt x="673865" y="1090921"/>
                </a:lnTo>
                <a:lnTo>
                  <a:pt x="743888" y="1093657"/>
                </a:lnTo>
                <a:lnTo>
                  <a:pt x="815928" y="1095649"/>
                </a:lnTo>
                <a:lnTo>
                  <a:pt x="889770" y="1096867"/>
                </a:lnTo>
                <a:lnTo>
                  <a:pt x="965200" y="1097280"/>
                </a:lnTo>
                <a:lnTo>
                  <a:pt x="1040629" y="1096867"/>
                </a:lnTo>
                <a:lnTo>
                  <a:pt x="1114471" y="1095649"/>
                </a:lnTo>
                <a:lnTo>
                  <a:pt x="1186511" y="1093657"/>
                </a:lnTo>
                <a:lnTo>
                  <a:pt x="1256534" y="1090921"/>
                </a:lnTo>
                <a:lnTo>
                  <a:pt x="1324325" y="1087471"/>
                </a:lnTo>
                <a:lnTo>
                  <a:pt x="1389670" y="1083338"/>
                </a:lnTo>
                <a:lnTo>
                  <a:pt x="1452354" y="1078553"/>
                </a:lnTo>
                <a:lnTo>
                  <a:pt x="1512163" y="1073146"/>
                </a:lnTo>
                <a:lnTo>
                  <a:pt x="1568883" y="1067147"/>
                </a:lnTo>
                <a:lnTo>
                  <a:pt x="1622298" y="1060587"/>
                </a:lnTo>
                <a:lnTo>
                  <a:pt x="1672193" y="1053497"/>
                </a:lnTo>
                <a:lnTo>
                  <a:pt x="1718356" y="1045906"/>
                </a:lnTo>
                <a:lnTo>
                  <a:pt x="1760570" y="1037846"/>
                </a:lnTo>
                <a:lnTo>
                  <a:pt x="1798621" y="1029347"/>
                </a:lnTo>
                <a:lnTo>
                  <a:pt x="1861378" y="1011153"/>
                </a:lnTo>
                <a:lnTo>
                  <a:pt x="1904908" y="991569"/>
                </a:lnTo>
                <a:lnTo>
                  <a:pt x="1930400" y="960120"/>
                </a:lnTo>
                <a:lnTo>
                  <a:pt x="1930400" y="137160"/>
                </a:lnTo>
                <a:lnTo>
                  <a:pt x="1904908" y="105710"/>
                </a:lnTo>
                <a:lnTo>
                  <a:pt x="1861378" y="86126"/>
                </a:lnTo>
                <a:lnTo>
                  <a:pt x="1798621" y="67932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3" y="43782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9848" y="2567092"/>
            <a:ext cx="1930400" cy="274320"/>
          </a:xfrm>
          <a:custGeom>
            <a:avLst/>
            <a:gdLst/>
            <a:ahLst/>
            <a:cxnLst/>
            <a:rect l="l" t="t" r="r" b="b"/>
            <a:pathLst>
              <a:path w="1930400" h="274319">
                <a:moveTo>
                  <a:pt x="965200" y="0"/>
                </a:moveTo>
                <a:lnTo>
                  <a:pt x="889770" y="412"/>
                </a:lnTo>
                <a:lnTo>
                  <a:pt x="815928" y="1630"/>
                </a:lnTo>
                <a:lnTo>
                  <a:pt x="743888" y="3622"/>
                </a:lnTo>
                <a:lnTo>
                  <a:pt x="673865" y="6358"/>
                </a:lnTo>
                <a:lnTo>
                  <a:pt x="606074" y="9808"/>
                </a:lnTo>
                <a:lnTo>
                  <a:pt x="540729" y="13941"/>
                </a:lnTo>
                <a:lnTo>
                  <a:pt x="478044" y="18726"/>
                </a:lnTo>
                <a:lnTo>
                  <a:pt x="418235" y="24133"/>
                </a:lnTo>
                <a:lnTo>
                  <a:pt x="361516" y="30132"/>
                </a:lnTo>
                <a:lnTo>
                  <a:pt x="308101" y="36692"/>
                </a:lnTo>
                <a:lnTo>
                  <a:pt x="258205" y="43783"/>
                </a:lnTo>
                <a:lnTo>
                  <a:pt x="212043" y="51373"/>
                </a:lnTo>
                <a:lnTo>
                  <a:pt x="169829" y="59433"/>
                </a:lnTo>
                <a:lnTo>
                  <a:pt x="131777" y="67933"/>
                </a:lnTo>
                <a:lnTo>
                  <a:pt x="69021" y="86126"/>
                </a:lnTo>
                <a:lnTo>
                  <a:pt x="25491" y="105710"/>
                </a:lnTo>
                <a:lnTo>
                  <a:pt x="0" y="137160"/>
                </a:lnTo>
                <a:lnTo>
                  <a:pt x="2903" y="147879"/>
                </a:lnTo>
                <a:lnTo>
                  <a:pt x="44746" y="178560"/>
                </a:lnTo>
                <a:lnTo>
                  <a:pt x="98103" y="197479"/>
                </a:lnTo>
                <a:lnTo>
                  <a:pt x="169829" y="214886"/>
                </a:lnTo>
                <a:lnTo>
                  <a:pt x="212043" y="222946"/>
                </a:lnTo>
                <a:lnTo>
                  <a:pt x="258205" y="230537"/>
                </a:lnTo>
                <a:lnTo>
                  <a:pt x="308101" y="237627"/>
                </a:lnTo>
                <a:lnTo>
                  <a:pt x="361516" y="244187"/>
                </a:lnTo>
                <a:lnTo>
                  <a:pt x="418235" y="250186"/>
                </a:lnTo>
                <a:lnTo>
                  <a:pt x="478044" y="255593"/>
                </a:lnTo>
                <a:lnTo>
                  <a:pt x="540729" y="260378"/>
                </a:lnTo>
                <a:lnTo>
                  <a:pt x="606074" y="264511"/>
                </a:lnTo>
                <a:lnTo>
                  <a:pt x="673865" y="267961"/>
                </a:lnTo>
                <a:lnTo>
                  <a:pt x="743888" y="270697"/>
                </a:lnTo>
                <a:lnTo>
                  <a:pt x="815928" y="272689"/>
                </a:lnTo>
                <a:lnTo>
                  <a:pt x="889770" y="273907"/>
                </a:lnTo>
                <a:lnTo>
                  <a:pt x="965200" y="274320"/>
                </a:lnTo>
                <a:lnTo>
                  <a:pt x="1040629" y="273907"/>
                </a:lnTo>
                <a:lnTo>
                  <a:pt x="1114471" y="272689"/>
                </a:lnTo>
                <a:lnTo>
                  <a:pt x="1186511" y="270697"/>
                </a:lnTo>
                <a:lnTo>
                  <a:pt x="1256534" y="267961"/>
                </a:lnTo>
                <a:lnTo>
                  <a:pt x="1324325" y="264511"/>
                </a:lnTo>
                <a:lnTo>
                  <a:pt x="1389670" y="260378"/>
                </a:lnTo>
                <a:lnTo>
                  <a:pt x="1452354" y="255593"/>
                </a:lnTo>
                <a:lnTo>
                  <a:pt x="1512163" y="250186"/>
                </a:lnTo>
                <a:lnTo>
                  <a:pt x="1568883" y="244187"/>
                </a:lnTo>
                <a:lnTo>
                  <a:pt x="1622298" y="237627"/>
                </a:lnTo>
                <a:lnTo>
                  <a:pt x="1672194" y="230537"/>
                </a:lnTo>
                <a:lnTo>
                  <a:pt x="1718356" y="222946"/>
                </a:lnTo>
                <a:lnTo>
                  <a:pt x="1760570" y="214886"/>
                </a:lnTo>
                <a:lnTo>
                  <a:pt x="1798621" y="206387"/>
                </a:lnTo>
                <a:lnTo>
                  <a:pt x="1861378" y="188193"/>
                </a:lnTo>
                <a:lnTo>
                  <a:pt x="1904908" y="168609"/>
                </a:lnTo>
                <a:lnTo>
                  <a:pt x="1930400" y="137160"/>
                </a:lnTo>
                <a:lnTo>
                  <a:pt x="1927496" y="126441"/>
                </a:lnTo>
                <a:lnTo>
                  <a:pt x="1885653" y="95760"/>
                </a:lnTo>
                <a:lnTo>
                  <a:pt x="1832295" y="76840"/>
                </a:lnTo>
                <a:lnTo>
                  <a:pt x="1760570" y="59433"/>
                </a:lnTo>
                <a:lnTo>
                  <a:pt x="1718356" y="51373"/>
                </a:lnTo>
                <a:lnTo>
                  <a:pt x="1672194" y="43783"/>
                </a:lnTo>
                <a:lnTo>
                  <a:pt x="1622298" y="36692"/>
                </a:lnTo>
                <a:lnTo>
                  <a:pt x="1568883" y="30132"/>
                </a:lnTo>
                <a:lnTo>
                  <a:pt x="1512163" y="24133"/>
                </a:lnTo>
                <a:lnTo>
                  <a:pt x="1452354" y="18726"/>
                </a:lnTo>
                <a:lnTo>
                  <a:pt x="1389670" y="13941"/>
                </a:lnTo>
                <a:lnTo>
                  <a:pt x="1324325" y="9808"/>
                </a:lnTo>
                <a:lnTo>
                  <a:pt x="1256534" y="6358"/>
                </a:lnTo>
                <a:lnTo>
                  <a:pt x="1186511" y="3622"/>
                </a:lnTo>
                <a:lnTo>
                  <a:pt x="1114471" y="1630"/>
                </a:lnTo>
                <a:lnTo>
                  <a:pt x="1040629" y="412"/>
                </a:lnTo>
                <a:lnTo>
                  <a:pt x="965200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89848" y="2704252"/>
            <a:ext cx="1930400" cy="137160"/>
          </a:xfrm>
          <a:custGeom>
            <a:avLst/>
            <a:gdLst/>
            <a:ahLst/>
            <a:cxnLst/>
            <a:rect l="l" t="t" r="r" b="b"/>
            <a:pathLst>
              <a:path w="1930400" h="137160">
                <a:moveTo>
                  <a:pt x="0" y="0"/>
                </a:moveTo>
                <a:lnTo>
                  <a:pt x="25491" y="31449"/>
                </a:lnTo>
                <a:lnTo>
                  <a:pt x="69021" y="51033"/>
                </a:lnTo>
                <a:lnTo>
                  <a:pt x="131778" y="69227"/>
                </a:lnTo>
                <a:lnTo>
                  <a:pt x="169829" y="77726"/>
                </a:lnTo>
                <a:lnTo>
                  <a:pt x="212043" y="85786"/>
                </a:lnTo>
                <a:lnTo>
                  <a:pt x="258205" y="93377"/>
                </a:lnTo>
                <a:lnTo>
                  <a:pt x="308101" y="100467"/>
                </a:lnTo>
                <a:lnTo>
                  <a:pt x="361516" y="107027"/>
                </a:lnTo>
                <a:lnTo>
                  <a:pt x="418235" y="113026"/>
                </a:lnTo>
                <a:lnTo>
                  <a:pt x="478045" y="118433"/>
                </a:lnTo>
                <a:lnTo>
                  <a:pt x="540729" y="123218"/>
                </a:lnTo>
                <a:lnTo>
                  <a:pt x="606074" y="127351"/>
                </a:lnTo>
                <a:lnTo>
                  <a:pt x="673865" y="130801"/>
                </a:lnTo>
                <a:lnTo>
                  <a:pt x="743888" y="133537"/>
                </a:lnTo>
                <a:lnTo>
                  <a:pt x="815928" y="135529"/>
                </a:lnTo>
                <a:lnTo>
                  <a:pt x="889770" y="136747"/>
                </a:lnTo>
                <a:lnTo>
                  <a:pt x="965200" y="137160"/>
                </a:lnTo>
                <a:lnTo>
                  <a:pt x="1040629" y="136747"/>
                </a:lnTo>
                <a:lnTo>
                  <a:pt x="1114471" y="135529"/>
                </a:lnTo>
                <a:lnTo>
                  <a:pt x="1186511" y="133537"/>
                </a:lnTo>
                <a:lnTo>
                  <a:pt x="1256534" y="130801"/>
                </a:lnTo>
                <a:lnTo>
                  <a:pt x="1324325" y="127351"/>
                </a:lnTo>
                <a:lnTo>
                  <a:pt x="1389670" y="123218"/>
                </a:lnTo>
                <a:lnTo>
                  <a:pt x="1452354" y="118433"/>
                </a:lnTo>
                <a:lnTo>
                  <a:pt x="1512163" y="113026"/>
                </a:lnTo>
                <a:lnTo>
                  <a:pt x="1568883" y="107027"/>
                </a:lnTo>
                <a:lnTo>
                  <a:pt x="1622298" y="100467"/>
                </a:lnTo>
                <a:lnTo>
                  <a:pt x="1672193" y="93377"/>
                </a:lnTo>
                <a:lnTo>
                  <a:pt x="1718356" y="85786"/>
                </a:lnTo>
                <a:lnTo>
                  <a:pt x="1760570" y="77726"/>
                </a:lnTo>
                <a:lnTo>
                  <a:pt x="1798621" y="69227"/>
                </a:lnTo>
                <a:lnTo>
                  <a:pt x="1861378" y="51033"/>
                </a:lnTo>
                <a:lnTo>
                  <a:pt x="1904908" y="31449"/>
                </a:lnTo>
                <a:lnTo>
                  <a:pt x="1927496" y="10718"/>
                </a:lnTo>
                <a:lnTo>
                  <a:pt x="193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68400" y="2794000"/>
            <a:ext cx="1362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0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8" y="34349"/>
                </a:lnTo>
                <a:lnTo>
                  <a:pt x="88146" y="51951"/>
                </a:lnTo>
                <a:lnTo>
                  <a:pt x="51170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8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0" y="1168400"/>
                </a:lnTo>
                <a:lnTo>
                  <a:pt x="442160" y="1166046"/>
                </a:lnTo>
                <a:lnTo>
                  <a:pt x="505568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1" y="1022350"/>
                </a:lnTo>
                <a:lnTo>
                  <a:pt x="749581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8" y="9137"/>
                </a:lnTo>
                <a:lnTo>
                  <a:pt x="442160" y="2353"/>
                </a:lnTo>
                <a:lnTo>
                  <a:pt x="37479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15982" y="4754879"/>
            <a:ext cx="749935" cy="1168400"/>
          </a:xfrm>
          <a:custGeom>
            <a:avLst/>
            <a:gdLst/>
            <a:ahLst/>
            <a:cxnLst/>
            <a:rect l="l" t="t" r="r" b="b"/>
            <a:pathLst>
              <a:path w="749934" h="1168400">
                <a:moveTo>
                  <a:pt x="374791" y="0"/>
                </a:moveTo>
                <a:lnTo>
                  <a:pt x="307421" y="2353"/>
                </a:lnTo>
                <a:lnTo>
                  <a:pt x="244014" y="9137"/>
                </a:lnTo>
                <a:lnTo>
                  <a:pt x="185626" y="19940"/>
                </a:lnTo>
                <a:lnTo>
                  <a:pt x="133317" y="34349"/>
                </a:lnTo>
                <a:lnTo>
                  <a:pt x="88146" y="51951"/>
                </a:lnTo>
                <a:lnTo>
                  <a:pt x="51169" y="72335"/>
                </a:lnTo>
                <a:lnTo>
                  <a:pt x="6038" y="119797"/>
                </a:lnTo>
                <a:lnTo>
                  <a:pt x="0" y="146050"/>
                </a:lnTo>
                <a:lnTo>
                  <a:pt x="0" y="1022350"/>
                </a:lnTo>
                <a:lnTo>
                  <a:pt x="23447" y="1073311"/>
                </a:lnTo>
                <a:lnTo>
                  <a:pt x="88146" y="1116448"/>
                </a:lnTo>
                <a:lnTo>
                  <a:pt x="133317" y="1134050"/>
                </a:lnTo>
                <a:lnTo>
                  <a:pt x="185626" y="1148459"/>
                </a:lnTo>
                <a:lnTo>
                  <a:pt x="244014" y="1159262"/>
                </a:lnTo>
                <a:lnTo>
                  <a:pt x="307421" y="1166046"/>
                </a:lnTo>
                <a:lnTo>
                  <a:pt x="374791" y="1168400"/>
                </a:lnTo>
                <a:lnTo>
                  <a:pt x="442160" y="1166046"/>
                </a:lnTo>
                <a:lnTo>
                  <a:pt x="505567" y="1159262"/>
                </a:lnTo>
                <a:lnTo>
                  <a:pt x="563955" y="1148459"/>
                </a:lnTo>
                <a:lnTo>
                  <a:pt x="616264" y="1134050"/>
                </a:lnTo>
                <a:lnTo>
                  <a:pt x="661436" y="1116448"/>
                </a:lnTo>
                <a:lnTo>
                  <a:pt x="698412" y="1096064"/>
                </a:lnTo>
                <a:lnTo>
                  <a:pt x="743543" y="1048602"/>
                </a:lnTo>
                <a:lnTo>
                  <a:pt x="749582" y="1022350"/>
                </a:lnTo>
                <a:lnTo>
                  <a:pt x="749582" y="146050"/>
                </a:lnTo>
                <a:lnTo>
                  <a:pt x="726134" y="95088"/>
                </a:lnTo>
                <a:lnTo>
                  <a:pt x="661436" y="51951"/>
                </a:lnTo>
                <a:lnTo>
                  <a:pt x="616264" y="34349"/>
                </a:lnTo>
                <a:lnTo>
                  <a:pt x="563955" y="19940"/>
                </a:lnTo>
                <a:lnTo>
                  <a:pt x="505567" y="9137"/>
                </a:lnTo>
                <a:lnTo>
                  <a:pt x="442160" y="2353"/>
                </a:lnTo>
                <a:lnTo>
                  <a:pt x="37479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15982" y="4754879"/>
            <a:ext cx="749935" cy="294005"/>
          </a:xfrm>
          <a:custGeom>
            <a:avLst/>
            <a:gdLst/>
            <a:ahLst/>
            <a:cxnLst/>
            <a:rect l="l" t="t" r="r" b="b"/>
            <a:pathLst>
              <a:path w="749934" h="294004">
                <a:moveTo>
                  <a:pt x="374790" y="0"/>
                </a:moveTo>
                <a:lnTo>
                  <a:pt x="307421" y="2364"/>
                </a:lnTo>
                <a:lnTo>
                  <a:pt x="244014" y="9181"/>
                </a:lnTo>
                <a:lnTo>
                  <a:pt x="185626" y="20036"/>
                </a:lnTo>
                <a:lnTo>
                  <a:pt x="133318" y="34515"/>
                </a:lnTo>
                <a:lnTo>
                  <a:pt x="88146" y="52202"/>
                </a:lnTo>
                <a:lnTo>
                  <a:pt x="51170" y="72685"/>
                </a:lnTo>
                <a:lnTo>
                  <a:pt x="6038" y="120376"/>
                </a:lnTo>
                <a:lnTo>
                  <a:pt x="0" y="146756"/>
                </a:lnTo>
                <a:lnTo>
                  <a:pt x="6038" y="173135"/>
                </a:lnTo>
                <a:lnTo>
                  <a:pt x="51170" y="220825"/>
                </a:lnTo>
                <a:lnTo>
                  <a:pt x="88146" y="241308"/>
                </a:lnTo>
                <a:lnTo>
                  <a:pt x="133318" y="258995"/>
                </a:lnTo>
                <a:lnTo>
                  <a:pt x="185626" y="273474"/>
                </a:lnTo>
                <a:lnTo>
                  <a:pt x="244014" y="284329"/>
                </a:lnTo>
                <a:lnTo>
                  <a:pt x="307421" y="291146"/>
                </a:lnTo>
                <a:lnTo>
                  <a:pt x="374790" y="293510"/>
                </a:lnTo>
                <a:lnTo>
                  <a:pt x="442160" y="291146"/>
                </a:lnTo>
                <a:lnTo>
                  <a:pt x="505568" y="284329"/>
                </a:lnTo>
                <a:lnTo>
                  <a:pt x="563955" y="273474"/>
                </a:lnTo>
                <a:lnTo>
                  <a:pt x="616264" y="258995"/>
                </a:lnTo>
                <a:lnTo>
                  <a:pt x="661436" y="241308"/>
                </a:lnTo>
                <a:lnTo>
                  <a:pt x="698412" y="220825"/>
                </a:lnTo>
                <a:lnTo>
                  <a:pt x="743543" y="173135"/>
                </a:lnTo>
                <a:lnTo>
                  <a:pt x="749581" y="146756"/>
                </a:lnTo>
                <a:lnTo>
                  <a:pt x="743543" y="120376"/>
                </a:lnTo>
                <a:lnTo>
                  <a:pt x="698412" y="72685"/>
                </a:lnTo>
                <a:lnTo>
                  <a:pt x="661436" y="52202"/>
                </a:lnTo>
                <a:lnTo>
                  <a:pt x="616264" y="34515"/>
                </a:lnTo>
                <a:lnTo>
                  <a:pt x="563955" y="20036"/>
                </a:lnTo>
                <a:lnTo>
                  <a:pt x="505568" y="9181"/>
                </a:lnTo>
                <a:lnTo>
                  <a:pt x="442160" y="2364"/>
                </a:lnTo>
                <a:lnTo>
                  <a:pt x="374790" y="0"/>
                </a:lnTo>
                <a:close/>
              </a:path>
            </a:pathLst>
          </a:custGeom>
          <a:solidFill>
            <a:srgbClr val="3BB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315982" y="4901636"/>
            <a:ext cx="749935" cy="147320"/>
          </a:xfrm>
          <a:custGeom>
            <a:avLst/>
            <a:gdLst/>
            <a:ahLst/>
            <a:cxnLst/>
            <a:rect l="l" t="t" r="r" b="b"/>
            <a:pathLst>
              <a:path w="749934" h="147320">
                <a:moveTo>
                  <a:pt x="0" y="0"/>
                </a:moveTo>
                <a:lnTo>
                  <a:pt x="23447" y="51207"/>
                </a:lnTo>
                <a:lnTo>
                  <a:pt x="88146" y="94552"/>
                </a:lnTo>
                <a:lnTo>
                  <a:pt x="133317" y="112240"/>
                </a:lnTo>
                <a:lnTo>
                  <a:pt x="185626" y="126719"/>
                </a:lnTo>
                <a:lnTo>
                  <a:pt x="244014" y="137574"/>
                </a:lnTo>
                <a:lnTo>
                  <a:pt x="307421" y="144391"/>
                </a:lnTo>
                <a:lnTo>
                  <a:pt x="374791" y="146755"/>
                </a:lnTo>
                <a:lnTo>
                  <a:pt x="442160" y="144391"/>
                </a:lnTo>
                <a:lnTo>
                  <a:pt x="505567" y="137574"/>
                </a:lnTo>
                <a:lnTo>
                  <a:pt x="563955" y="126719"/>
                </a:lnTo>
                <a:lnTo>
                  <a:pt x="616264" y="112240"/>
                </a:lnTo>
                <a:lnTo>
                  <a:pt x="661436" y="94552"/>
                </a:lnTo>
                <a:lnTo>
                  <a:pt x="698412" y="74070"/>
                </a:lnTo>
                <a:lnTo>
                  <a:pt x="743543" y="26379"/>
                </a:lnTo>
                <a:lnTo>
                  <a:pt x="7495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9279" y="3059289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8169" y="3547750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5" y="0"/>
                </a:moveTo>
                <a:lnTo>
                  <a:pt x="0" y="86800"/>
                </a:lnTo>
                <a:lnTo>
                  <a:pt x="91803" y="53406"/>
                </a:lnTo>
                <a:lnTo>
                  <a:pt x="1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9716" y="299607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0" y="0"/>
                </a:moveTo>
                <a:lnTo>
                  <a:pt x="3810000" y="0"/>
                </a:lnTo>
                <a:lnTo>
                  <a:pt x="3810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09716" y="2996070"/>
            <a:ext cx="38100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56500" y="1521460"/>
            <a:ext cx="249047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772795" indent="-127000">
              <a:lnSpc>
                <a:spcPct val="115199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Ama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z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30200" marR="5080" indent="-317500">
              <a:lnSpc>
                <a:spcPct val="116100"/>
              </a:lnSpc>
              <a:spcBef>
                <a:spcPts val="3375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Amazon</a:t>
            </a:r>
            <a:r>
              <a:rPr sz="280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  creates</a:t>
            </a:r>
            <a:r>
              <a:rPr sz="2800" spc="-2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82292" y="3905956"/>
            <a:ext cx="1447165" cy="909319"/>
          </a:xfrm>
          <a:custGeom>
            <a:avLst/>
            <a:gdLst/>
            <a:ahLst/>
            <a:cxnLst/>
            <a:rect l="l" t="t" r="r" b="b"/>
            <a:pathLst>
              <a:path w="1447165" h="909320">
                <a:moveTo>
                  <a:pt x="0" y="0"/>
                </a:moveTo>
                <a:lnTo>
                  <a:pt x="1441633" y="905669"/>
                </a:lnTo>
                <a:lnTo>
                  <a:pt x="1447010" y="9090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09401" y="4788504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49" y="0"/>
                </a:moveTo>
                <a:lnTo>
                  <a:pt x="0" y="46241"/>
                </a:lnTo>
                <a:lnTo>
                  <a:pt x="60766" y="52171"/>
                </a:lnTo>
                <a:lnTo>
                  <a:pt x="29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92266" y="4106898"/>
            <a:ext cx="1359535" cy="548640"/>
          </a:xfrm>
          <a:custGeom>
            <a:avLst/>
            <a:gdLst/>
            <a:ahLst/>
            <a:cxnLst/>
            <a:rect l="l" t="t" r="r" b="b"/>
            <a:pathLst>
              <a:path w="1359534" h="548639">
                <a:moveTo>
                  <a:pt x="0" y="0"/>
                </a:moveTo>
                <a:lnTo>
                  <a:pt x="1359181" y="0"/>
                </a:lnTo>
                <a:lnTo>
                  <a:pt x="135918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620000" y="4203700"/>
            <a:ext cx="3350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1678 for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user</a:t>
            </a:r>
            <a:r>
              <a:rPr sz="2800" spc="-5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3600" spc="-7" baseline="25462" dirty="0">
                <a:latin typeface="Comic Sans MS"/>
                <a:cs typeface="Comic Sans MS"/>
              </a:rPr>
              <a:t>create</a:t>
            </a:r>
            <a:endParaRPr sz="3600" baseline="25462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46497" y="4432300"/>
            <a:ext cx="80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44104" y="369598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4626508" y="0"/>
                </a:moveTo>
                <a:lnTo>
                  <a:pt x="12616" y="531861"/>
                </a:lnTo>
                <a:lnTo>
                  <a:pt x="0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69920" y="418444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81798" y="0"/>
                </a:moveTo>
                <a:lnTo>
                  <a:pt x="0" y="53406"/>
                </a:lnTo>
                <a:lnTo>
                  <a:pt x="91803" y="86800"/>
                </a:lnTo>
                <a:lnTo>
                  <a:pt x="8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5200" y="3725333"/>
            <a:ext cx="3759200" cy="843280"/>
          </a:xfrm>
          <a:custGeom>
            <a:avLst/>
            <a:gdLst/>
            <a:ahLst/>
            <a:cxnLst/>
            <a:rect l="l" t="t" r="r" b="b"/>
            <a:pathLst>
              <a:path w="3759200" h="843279">
                <a:moveTo>
                  <a:pt x="0" y="0"/>
                </a:moveTo>
                <a:lnTo>
                  <a:pt x="3759200" y="0"/>
                </a:lnTo>
                <a:lnTo>
                  <a:pt x="3759200" y="843279"/>
                </a:lnTo>
                <a:lnTo>
                  <a:pt x="0" y="843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200" y="3725333"/>
            <a:ext cx="37592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445" algn="ctr">
              <a:lnSpc>
                <a:spcPts val="2390"/>
              </a:lnSpc>
              <a:spcBef>
                <a:spcPts val="665"/>
              </a:spcBef>
            </a:pPr>
            <a:r>
              <a:rPr sz="2400" spc="-5" dirty="0">
                <a:latin typeface="Comic Sans MS"/>
                <a:cs typeface="Comic Sans MS"/>
              </a:rPr>
              <a:t>usual http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10160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Set-cookie: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5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5" y="1096825"/>
                </a:lnTo>
                <a:lnTo>
                  <a:pt x="935849" y="1097280"/>
                </a:lnTo>
                <a:lnTo>
                  <a:pt x="1012603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1" y="1049382"/>
                </a:lnTo>
                <a:lnTo>
                  <a:pt x="1691132" y="1041125"/>
                </a:lnTo>
                <a:lnTo>
                  <a:pt x="1731485" y="1032370"/>
                </a:lnTo>
                <a:lnTo>
                  <a:pt x="1798153" y="1013508"/>
                </a:lnTo>
                <a:lnTo>
                  <a:pt x="1844498" y="993081"/>
                </a:lnTo>
                <a:lnTo>
                  <a:pt x="1871697" y="960120"/>
                </a:lnTo>
                <a:lnTo>
                  <a:pt x="1871697" y="137160"/>
                </a:lnTo>
                <a:lnTo>
                  <a:pt x="1844498" y="104198"/>
                </a:lnTo>
                <a:lnTo>
                  <a:pt x="1798153" y="83771"/>
                </a:lnTo>
                <a:lnTo>
                  <a:pt x="1731485" y="64909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1466" y="4145279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8" y="0"/>
                </a:moveTo>
                <a:lnTo>
                  <a:pt x="859094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5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4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4" y="1096825"/>
                </a:lnTo>
                <a:lnTo>
                  <a:pt x="935848" y="1097280"/>
                </a:lnTo>
                <a:lnTo>
                  <a:pt x="1012602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2" y="1049382"/>
                </a:lnTo>
                <a:lnTo>
                  <a:pt x="1691133" y="1041124"/>
                </a:lnTo>
                <a:lnTo>
                  <a:pt x="1731486" y="1032370"/>
                </a:lnTo>
                <a:lnTo>
                  <a:pt x="1798154" y="1013508"/>
                </a:lnTo>
                <a:lnTo>
                  <a:pt x="1844499" y="993081"/>
                </a:lnTo>
                <a:lnTo>
                  <a:pt x="1871698" y="960120"/>
                </a:lnTo>
                <a:lnTo>
                  <a:pt x="1871698" y="137160"/>
                </a:lnTo>
                <a:lnTo>
                  <a:pt x="1844499" y="104198"/>
                </a:lnTo>
                <a:lnTo>
                  <a:pt x="1798154" y="83771"/>
                </a:lnTo>
                <a:lnTo>
                  <a:pt x="1731486" y="64909"/>
                </a:lnTo>
                <a:lnTo>
                  <a:pt x="1691133" y="56155"/>
                </a:lnTo>
                <a:lnTo>
                  <a:pt x="1646422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2" y="454"/>
                </a:lnTo>
                <a:lnTo>
                  <a:pt x="935848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1466" y="4145279"/>
            <a:ext cx="1871980" cy="274320"/>
          </a:xfrm>
          <a:custGeom>
            <a:avLst/>
            <a:gdLst/>
            <a:ahLst/>
            <a:cxnLst/>
            <a:rect l="l" t="t" r="r" b="b"/>
            <a:pathLst>
              <a:path w="1871980" h="274320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4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3102" y="148409"/>
                </a:lnTo>
                <a:lnTo>
                  <a:pt x="47710" y="180513"/>
                </a:lnTo>
                <a:lnTo>
                  <a:pt x="104457" y="200193"/>
                </a:lnTo>
                <a:lnTo>
                  <a:pt x="180564" y="218165"/>
                </a:lnTo>
                <a:lnTo>
                  <a:pt x="225275" y="226422"/>
                </a:lnTo>
                <a:lnTo>
                  <a:pt x="274103" y="234146"/>
                </a:lnTo>
                <a:lnTo>
                  <a:pt x="326808" y="241303"/>
                </a:lnTo>
                <a:lnTo>
                  <a:pt x="383148" y="247856"/>
                </a:lnTo>
                <a:lnTo>
                  <a:pt x="442883" y="253770"/>
                </a:lnTo>
                <a:lnTo>
                  <a:pt x="505772" y="259010"/>
                </a:lnTo>
                <a:lnTo>
                  <a:pt x="571574" y="263541"/>
                </a:lnTo>
                <a:lnTo>
                  <a:pt x="640048" y="267327"/>
                </a:lnTo>
                <a:lnTo>
                  <a:pt x="710953" y="270333"/>
                </a:lnTo>
                <a:lnTo>
                  <a:pt x="784049" y="272524"/>
                </a:lnTo>
                <a:lnTo>
                  <a:pt x="859095" y="273865"/>
                </a:lnTo>
                <a:lnTo>
                  <a:pt x="935849" y="274320"/>
                </a:lnTo>
                <a:lnTo>
                  <a:pt x="1012603" y="273865"/>
                </a:lnTo>
                <a:lnTo>
                  <a:pt x="1087648" y="272524"/>
                </a:lnTo>
                <a:lnTo>
                  <a:pt x="1160744" y="270333"/>
                </a:lnTo>
                <a:lnTo>
                  <a:pt x="1231649" y="267327"/>
                </a:lnTo>
                <a:lnTo>
                  <a:pt x="1300123" y="263541"/>
                </a:lnTo>
                <a:lnTo>
                  <a:pt x="1365925" y="259010"/>
                </a:lnTo>
                <a:lnTo>
                  <a:pt x="1428814" y="253770"/>
                </a:lnTo>
                <a:lnTo>
                  <a:pt x="1488548" y="247856"/>
                </a:lnTo>
                <a:lnTo>
                  <a:pt x="1544889" y="241303"/>
                </a:lnTo>
                <a:lnTo>
                  <a:pt x="1597593" y="234146"/>
                </a:lnTo>
                <a:lnTo>
                  <a:pt x="1646421" y="226422"/>
                </a:lnTo>
                <a:lnTo>
                  <a:pt x="1691132" y="218165"/>
                </a:lnTo>
                <a:lnTo>
                  <a:pt x="1731485" y="209410"/>
                </a:lnTo>
                <a:lnTo>
                  <a:pt x="1798153" y="190548"/>
                </a:lnTo>
                <a:lnTo>
                  <a:pt x="1844498" y="170121"/>
                </a:lnTo>
                <a:lnTo>
                  <a:pt x="1871697" y="137160"/>
                </a:lnTo>
                <a:lnTo>
                  <a:pt x="1868594" y="125910"/>
                </a:lnTo>
                <a:lnTo>
                  <a:pt x="1823987" y="93806"/>
                </a:lnTo>
                <a:lnTo>
                  <a:pt x="1767239" y="74126"/>
                </a:lnTo>
                <a:lnTo>
                  <a:pt x="1691132" y="56154"/>
                </a:lnTo>
                <a:lnTo>
                  <a:pt x="1646421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1466" y="4282440"/>
            <a:ext cx="1871980" cy="137160"/>
          </a:xfrm>
          <a:custGeom>
            <a:avLst/>
            <a:gdLst/>
            <a:ahLst/>
            <a:cxnLst/>
            <a:rect l="l" t="t" r="r" b="b"/>
            <a:pathLst>
              <a:path w="1871980" h="137160">
                <a:moveTo>
                  <a:pt x="0" y="0"/>
                </a:moveTo>
                <a:lnTo>
                  <a:pt x="27198" y="32961"/>
                </a:lnTo>
                <a:lnTo>
                  <a:pt x="73543" y="53388"/>
                </a:lnTo>
                <a:lnTo>
                  <a:pt x="140211" y="72250"/>
                </a:lnTo>
                <a:lnTo>
                  <a:pt x="180564" y="81004"/>
                </a:lnTo>
                <a:lnTo>
                  <a:pt x="225275" y="89262"/>
                </a:lnTo>
                <a:lnTo>
                  <a:pt x="274103" y="96986"/>
                </a:lnTo>
                <a:lnTo>
                  <a:pt x="326808" y="104143"/>
                </a:lnTo>
                <a:lnTo>
                  <a:pt x="383148" y="110696"/>
                </a:lnTo>
                <a:lnTo>
                  <a:pt x="442883" y="116610"/>
                </a:lnTo>
                <a:lnTo>
                  <a:pt x="505772" y="121850"/>
                </a:lnTo>
                <a:lnTo>
                  <a:pt x="571574" y="126381"/>
                </a:lnTo>
                <a:lnTo>
                  <a:pt x="640048" y="130167"/>
                </a:lnTo>
                <a:lnTo>
                  <a:pt x="710953" y="133173"/>
                </a:lnTo>
                <a:lnTo>
                  <a:pt x="784049" y="135364"/>
                </a:lnTo>
                <a:lnTo>
                  <a:pt x="859094" y="136705"/>
                </a:lnTo>
                <a:lnTo>
                  <a:pt x="935848" y="137160"/>
                </a:lnTo>
                <a:lnTo>
                  <a:pt x="1012602" y="136705"/>
                </a:lnTo>
                <a:lnTo>
                  <a:pt x="1087648" y="135364"/>
                </a:lnTo>
                <a:lnTo>
                  <a:pt x="1160744" y="133173"/>
                </a:lnTo>
                <a:lnTo>
                  <a:pt x="1231649" y="130167"/>
                </a:lnTo>
                <a:lnTo>
                  <a:pt x="1300123" y="126381"/>
                </a:lnTo>
                <a:lnTo>
                  <a:pt x="1365925" y="121850"/>
                </a:lnTo>
                <a:lnTo>
                  <a:pt x="1428814" y="116610"/>
                </a:lnTo>
                <a:lnTo>
                  <a:pt x="1488548" y="110696"/>
                </a:lnTo>
                <a:lnTo>
                  <a:pt x="1544889" y="104143"/>
                </a:lnTo>
                <a:lnTo>
                  <a:pt x="1597593" y="96986"/>
                </a:lnTo>
                <a:lnTo>
                  <a:pt x="1646422" y="89262"/>
                </a:lnTo>
                <a:lnTo>
                  <a:pt x="1691133" y="81004"/>
                </a:lnTo>
                <a:lnTo>
                  <a:pt x="1731486" y="72250"/>
                </a:lnTo>
                <a:lnTo>
                  <a:pt x="1798154" y="53388"/>
                </a:lnTo>
                <a:lnTo>
                  <a:pt x="1844499" y="32961"/>
                </a:lnTo>
                <a:lnTo>
                  <a:pt x="1868595" y="11249"/>
                </a:lnTo>
                <a:lnTo>
                  <a:pt x="18716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30300" y="4356100"/>
            <a:ext cx="176530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02187" y="7434861"/>
            <a:ext cx="4626610" cy="533400"/>
          </a:xfrm>
          <a:custGeom>
            <a:avLst/>
            <a:gdLst/>
            <a:ahLst/>
            <a:cxnLst/>
            <a:rect l="l" t="t" r="r" b="b"/>
            <a:pathLst>
              <a:path w="4626609" h="533400">
                <a:moveTo>
                  <a:pt x="0" y="0"/>
                </a:moveTo>
                <a:lnTo>
                  <a:pt x="4613892" y="531861"/>
                </a:lnTo>
                <a:lnTo>
                  <a:pt x="4626508" y="5333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11075" y="7923323"/>
            <a:ext cx="92075" cy="86995"/>
          </a:xfrm>
          <a:custGeom>
            <a:avLst/>
            <a:gdLst/>
            <a:ahLst/>
            <a:cxnLst/>
            <a:rect l="l" t="t" r="r" b="b"/>
            <a:pathLst>
              <a:path w="92075" h="86995">
                <a:moveTo>
                  <a:pt x="10006" y="0"/>
                </a:moveTo>
                <a:lnTo>
                  <a:pt x="0" y="86801"/>
                </a:lnTo>
                <a:lnTo>
                  <a:pt x="91804" y="53407"/>
                </a:lnTo>
                <a:lnTo>
                  <a:pt x="10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25520" y="7159412"/>
            <a:ext cx="3810000" cy="843280"/>
          </a:xfrm>
          <a:custGeom>
            <a:avLst/>
            <a:gdLst/>
            <a:ahLst/>
            <a:cxnLst/>
            <a:rect l="l" t="t" r="r" b="b"/>
            <a:pathLst>
              <a:path w="3810000" h="843279">
                <a:moveTo>
                  <a:pt x="0" y="0"/>
                </a:moveTo>
                <a:lnTo>
                  <a:pt x="3810000" y="0"/>
                </a:lnTo>
                <a:lnTo>
                  <a:pt x="3810000" y="843280"/>
                </a:lnTo>
                <a:lnTo>
                  <a:pt x="0" y="843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525520" y="7159412"/>
            <a:ext cx="3810000" cy="843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625"/>
              </a:spcBef>
            </a:pPr>
            <a:r>
              <a:rPr sz="2400" spc="-5" dirty="0">
                <a:latin typeface="Comic Sans MS"/>
                <a:cs typeface="Comic Sans MS"/>
              </a:rPr>
              <a:t>usual http request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</a:t>
            </a:r>
            <a:endParaRPr sz="2400">
              <a:latin typeface="Comic Sans MS"/>
              <a:cs typeface="Comic Sans MS"/>
            </a:endParaRPr>
          </a:p>
          <a:p>
            <a:pPr marL="5080" algn="ctr">
              <a:lnSpc>
                <a:spcPts val="2870"/>
              </a:lnSpc>
            </a:pPr>
            <a:r>
              <a:rPr sz="2800" b="1" spc="-5" dirty="0">
                <a:latin typeface="Courier New"/>
                <a:cs typeface="Courier New"/>
              </a:rPr>
              <a:t>cookie: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1678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0" y="7373619"/>
            <a:ext cx="13296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 algn="just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cookie-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specific 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action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72328" y="5998412"/>
            <a:ext cx="1711960" cy="1873250"/>
          </a:xfrm>
          <a:custGeom>
            <a:avLst/>
            <a:gdLst/>
            <a:ahLst/>
            <a:cxnLst/>
            <a:rect l="l" t="t" r="r" b="b"/>
            <a:pathLst>
              <a:path w="1711959" h="1873250">
                <a:moveTo>
                  <a:pt x="0" y="1872703"/>
                </a:moveTo>
                <a:lnTo>
                  <a:pt x="4284" y="1868016"/>
                </a:lnTo>
                <a:lnTo>
                  <a:pt x="1707467" y="4687"/>
                </a:lnTo>
                <a:lnTo>
                  <a:pt x="17117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159642" y="5962791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4">
                <a:moveTo>
                  <a:pt x="56997" y="0"/>
                </a:moveTo>
                <a:lnTo>
                  <a:pt x="0" y="21885"/>
                </a:lnTo>
                <a:lnTo>
                  <a:pt x="40307" y="58729"/>
                </a:lnTo>
                <a:lnTo>
                  <a:pt x="56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39768" y="7848007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4">
                <a:moveTo>
                  <a:pt x="16689" y="0"/>
                </a:moveTo>
                <a:lnTo>
                  <a:pt x="0" y="58731"/>
                </a:lnTo>
                <a:lnTo>
                  <a:pt x="56997" y="36843"/>
                </a:lnTo>
                <a:lnTo>
                  <a:pt x="16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779000" y="6692900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access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71786" y="6825261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4"/>
                </a:lnTo>
                <a:lnTo>
                  <a:pt x="326808" y="33017"/>
                </a:lnTo>
                <a:lnTo>
                  <a:pt x="274103" y="40173"/>
                </a:lnTo>
                <a:lnTo>
                  <a:pt x="225275" y="47898"/>
                </a:lnTo>
                <a:lnTo>
                  <a:pt x="180564" y="56155"/>
                </a:lnTo>
                <a:lnTo>
                  <a:pt x="140211" y="64910"/>
                </a:lnTo>
                <a:lnTo>
                  <a:pt x="73543" y="83771"/>
                </a:lnTo>
                <a:lnTo>
                  <a:pt x="27198" y="104199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9"/>
                </a:lnTo>
                <a:lnTo>
                  <a:pt x="140211" y="1032370"/>
                </a:lnTo>
                <a:lnTo>
                  <a:pt x="180564" y="1041125"/>
                </a:lnTo>
                <a:lnTo>
                  <a:pt x="225275" y="1049382"/>
                </a:lnTo>
                <a:lnTo>
                  <a:pt x="274103" y="1057107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1"/>
                </a:lnTo>
                <a:lnTo>
                  <a:pt x="505772" y="1081971"/>
                </a:lnTo>
                <a:lnTo>
                  <a:pt x="571574" y="1086502"/>
                </a:lnTo>
                <a:lnTo>
                  <a:pt x="640048" y="1090288"/>
                </a:lnTo>
                <a:lnTo>
                  <a:pt x="710953" y="1093294"/>
                </a:lnTo>
                <a:lnTo>
                  <a:pt x="784049" y="1095486"/>
                </a:lnTo>
                <a:lnTo>
                  <a:pt x="859095" y="1096826"/>
                </a:lnTo>
                <a:lnTo>
                  <a:pt x="935849" y="1097281"/>
                </a:lnTo>
                <a:lnTo>
                  <a:pt x="1012603" y="1096826"/>
                </a:lnTo>
                <a:lnTo>
                  <a:pt x="1087648" y="1095486"/>
                </a:lnTo>
                <a:lnTo>
                  <a:pt x="1160744" y="1093294"/>
                </a:lnTo>
                <a:lnTo>
                  <a:pt x="1231649" y="1090288"/>
                </a:lnTo>
                <a:lnTo>
                  <a:pt x="1300123" y="1086502"/>
                </a:lnTo>
                <a:lnTo>
                  <a:pt x="1365925" y="1081971"/>
                </a:lnTo>
                <a:lnTo>
                  <a:pt x="1428814" y="1076731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7"/>
                </a:lnTo>
                <a:lnTo>
                  <a:pt x="1646421" y="1049382"/>
                </a:lnTo>
                <a:lnTo>
                  <a:pt x="1691132" y="1041125"/>
                </a:lnTo>
                <a:lnTo>
                  <a:pt x="1731485" y="1032370"/>
                </a:lnTo>
                <a:lnTo>
                  <a:pt x="1798153" y="1013509"/>
                </a:lnTo>
                <a:lnTo>
                  <a:pt x="1844498" y="993081"/>
                </a:lnTo>
                <a:lnTo>
                  <a:pt x="1871697" y="960120"/>
                </a:lnTo>
                <a:lnTo>
                  <a:pt x="1871697" y="137160"/>
                </a:lnTo>
                <a:lnTo>
                  <a:pt x="1844498" y="104199"/>
                </a:lnTo>
                <a:lnTo>
                  <a:pt x="1798153" y="83771"/>
                </a:lnTo>
                <a:lnTo>
                  <a:pt x="1731485" y="64910"/>
                </a:lnTo>
                <a:lnTo>
                  <a:pt x="1691132" y="56155"/>
                </a:lnTo>
                <a:lnTo>
                  <a:pt x="1646421" y="47898"/>
                </a:lnTo>
                <a:lnTo>
                  <a:pt x="1597593" y="40173"/>
                </a:lnTo>
                <a:lnTo>
                  <a:pt x="1544889" y="33017"/>
                </a:lnTo>
                <a:lnTo>
                  <a:pt x="1488548" y="26464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71786" y="6825261"/>
            <a:ext cx="1871980" cy="1097280"/>
          </a:xfrm>
          <a:custGeom>
            <a:avLst/>
            <a:gdLst/>
            <a:ahLst/>
            <a:cxnLst/>
            <a:rect l="l" t="t" r="r" b="b"/>
            <a:pathLst>
              <a:path w="1871980" h="1097279">
                <a:moveTo>
                  <a:pt x="935848" y="0"/>
                </a:moveTo>
                <a:lnTo>
                  <a:pt x="859094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3"/>
                </a:lnTo>
                <a:lnTo>
                  <a:pt x="326808" y="33016"/>
                </a:lnTo>
                <a:lnTo>
                  <a:pt x="274103" y="40173"/>
                </a:lnTo>
                <a:lnTo>
                  <a:pt x="225275" y="47897"/>
                </a:lnTo>
                <a:lnTo>
                  <a:pt x="180564" y="56155"/>
                </a:lnTo>
                <a:lnTo>
                  <a:pt x="140211" y="64909"/>
                </a:lnTo>
                <a:lnTo>
                  <a:pt x="73543" y="83771"/>
                </a:lnTo>
                <a:lnTo>
                  <a:pt x="27198" y="104198"/>
                </a:lnTo>
                <a:lnTo>
                  <a:pt x="0" y="137160"/>
                </a:lnTo>
                <a:lnTo>
                  <a:pt x="0" y="960120"/>
                </a:lnTo>
                <a:lnTo>
                  <a:pt x="27198" y="993081"/>
                </a:lnTo>
                <a:lnTo>
                  <a:pt x="73543" y="1013508"/>
                </a:lnTo>
                <a:lnTo>
                  <a:pt x="140211" y="1032370"/>
                </a:lnTo>
                <a:lnTo>
                  <a:pt x="180564" y="1041124"/>
                </a:lnTo>
                <a:lnTo>
                  <a:pt x="225275" y="1049382"/>
                </a:lnTo>
                <a:lnTo>
                  <a:pt x="274103" y="1057106"/>
                </a:lnTo>
                <a:lnTo>
                  <a:pt x="326808" y="1064263"/>
                </a:lnTo>
                <a:lnTo>
                  <a:pt x="383148" y="1070816"/>
                </a:lnTo>
                <a:lnTo>
                  <a:pt x="442883" y="1076730"/>
                </a:lnTo>
                <a:lnTo>
                  <a:pt x="505772" y="1081970"/>
                </a:lnTo>
                <a:lnTo>
                  <a:pt x="571574" y="1086501"/>
                </a:lnTo>
                <a:lnTo>
                  <a:pt x="640048" y="1090287"/>
                </a:lnTo>
                <a:lnTo>
                  <a:pt x="710953" y="1093293"/>
                </a:lnTo>
                <a:lnTo>
                  <a:pt x="784049" y="1095484"/>
                </a:lnTo>
                <a:lnTo>
                  <a:pt x="859094" y="1096825"/>
                </a:lnTo>
                <a:lnTo>
                  <a:pt x="935848" y="1097280"/>
                </a:lnTo>
                <a:lnTo>
                  <a:pt x="1012602" y="1096825"/>
                </a:lnTo>
                <a:lnTo>
                  <a:pt x="1087648" y="1095484"/>
                </a:lnTo>
                <a:lnTo>
                  <a:pt x="1160744" y="1093293"/>
                </a:lnTo>
                <a:lnTo>
                  <a:pt x="1231649" y="1090287"/>
                </a:lnTo>
                <a:lnTo>
                  <a:pt x="1300123" y="1086501"/>
                </a:lnTo>
                <a:lnTo>
                  <a:pt x="1365925" y="1081970"/>
                </a:lnTo>
                <a:lnTo>
                  <a:pt x="1428814" y="1076730"/>
                </a:lnTo>
                <a:lnTo>
                  <a:pt x="1488548" y="1070816"/>
                </a:lnTo>
                <a:lnTo>
                  <a:pt x="1544889" y="1064263"/>
                </a:lnTo>
                <a:lnTo>
                  <a:pt x="1597593" y="1057106"/>
                </a:lnTo>
                <a:lnTo>
                  <a:pt x="1646422" y="1049382"/>
                </a:lnTo>
                <a:lnTo>
                  <a:pt x="1691133" y="1041124"/>
                </a:lnTo>
                <a:lnTo>
                  <a:pt x="1731486" y="1032370"/>
                </a:lnTo>
                <a:lnTo>
                  <a:pt x="1798154" y="1013508"/>
                </a:lnTo>
                <a:lnTo>
                  <a:pt x="1844499" y="993081"/>
                </a:lnTo>
                <a:lnTo>
                  <a:pt x="1871698" y="960120"/>
                </a:lnTo>
                <a:lnTo>
                  <a:pt x="1871698" y="137160"/>
                </a:lnTo>
                <a:lnTo>
                  <a:pt x="1844499" y="104198"/>
                </a:lnTo>
                <a:lnTo>
                  <a:pt x="1798154" y="83771"/>
                </a:lnTo>
                <a:lnTo>
                  <a:pt x="1731486" y="64909"/>
                </a:lnTo>
                <a:lnTo>
                  <a:pt x="1691133" y="56155"/>
                </a:lnTo>
                <a:lnTo>
                  <a:pt x="1646422" y="47897"/>
                </a:lnTo>
                <a:lnTo>
                  <a:pt x="1597593" y="40173"/>
                </a:lnTo>
                <a:lnTo>
                  <a:pt x="1544889" y="33016"/>
                </a:lnTo>
                <a:lnTo>
                  <a:pt x="1488548" y="26463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2" y="454"/>
                </a:lnTo>
                <a:lnTo>
                  <a:pt x="935848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71786" y="6825261"/>
            <a:ext cx="1871980" cy="274320"/>
          </a:xfrm>
          <a:custGeom>
            <a:avLst/>
            <a:gdLst/>
            <a:ahLst/>
            <a:cxnLst/>
            <a:rect l="l" t="t" r="r" b="b"/>
            <a:pathLst>
              <a:path w="1871980" h="274320">
                <a:moveTo>
                  <a:pt x="935849" y="0"/>
                </a:moveTo>
                <a:lnTo>
                  <a:pt x="859095" y="454"/>
                </a:lnTo>
                <a:lnTo>
                  <a:pt x="784049" y="1795"/>
                </a:lnTo>
                <a:lnTo>
                  <a:pt x="710953" y="3986"/>
                </a:lnTo>
                <a:lnTo>
                  <a:pt x="640048" y="6992"/>
                </a:lnTo>
                <a:lnTo>
                  <a:pt x="571574" y="10778"/>
                </a:lnTo>
                <a:lnTo>
                  <a:pt x="505772" y="15309"/>
                </a:lnTo>
                <a:lnTo>
                  <a:pt x="442883" y="20549"/>
                </a:lnTo>
                <a:lnTo>
                  <a:pt x="383148" y="26464"/>
                </a:lnTo>
                <a:lnTo>
                  <a:pt x="326808" y="33017"/>
                </a:lnTo>
                <a:lnTo>
                  <a:pt x="274103" y="40173"/>
                </a:lnTo>
                <a:lnTo>
                  <a:pt x="225275" y="47898"/>
                </a:lnTo>
                <a:lnTo>
                  <a:pt x="180564" y="56155"/>
                </a:lnTo>
                <a:lnTo>
                  <a:pt x="140211" y="64910"/>
                </a:lnTo>
                <a:lnTo>
                  <a:pt x="73543" y="83771"/>
                </a:lnTo>
                <a:lnTo>
                  <a:pt x="27198" y="104199"/>
                </a:lnTo>
                <a:lnTo>
                  <a:pt x="0" y="137160"/>
                </a:lnTo>
                <a:lnTo>
                  <a:pt x="3102" y="148409"/>
                </a:lnTo>
                <a:lnTo>
                  <a:pt x="47710" y="180513"/>
                </a:lnTo>
                <a:lnTo>
                  <a:pt x="104457" y="200193"/>
                </a:lnTo>
                <a:lnTo>
                  <a:pt x="180564" y="218165"/>
                </a:lnTo>
                <a:lnTo>
                  <a:pt x="225275" y="226422"/>
                </a:lnTo>
                <a:lnTo>
                  <a:pt x="274103" y="234146"/>
                </a:lnTo>
                <a:lnTo>
                  <a:pt x="326808" y="241303"/>
                </a:lnTo>
                <a:lnTo>
                  <a:pt x="383148" y="247856"/>
                </a:lnTo>
                <a:lnTo>
                  <a:pt x="442883" y="253770"/>
                </a:lnTo>
                <a:lnTo>
                  <a:pt x="505772" y="259010"/>
                </a:lnTo>
                <a:lnTo>
                  <a:pt x="571574" y="263541"/>
                </a:lnTo>
                <a:lnTo>
                  <a:pt x="640048" y="267327"/>
                </a:lnTo>
                <a:lnTo>
                  <a:pt x="710953" y="270333"/>
                </a:lnTo>
                <a:lnTo>
                  <a:pt x="784049" y="272524"/>
                </a:lnTo>
                <a:lnTo>
                  <a:pt x="859095" y="273865"/>
                </a:lnTo>
                <a:lnTo>
                  <a:pt x="935849" y="274320"/>
                </a:lnTo>
                <a:lnTo>
                  <a:pt x="1012603" y="273865"/>
                </a:lnTo>
                <a:lnTo>
                  <a:pt x="1087648" y="272524"/>
                </a:lnTo>
                <a:lnTo>
                  <a:pt x="1160744" y="270333"/>
                </a:lnTo>
                <a:lnTo>
                  <a:pt x="1231649" y="267327"/>
                </a:lnTo>
                <a:lnTo>
                  <a:pt x="1300123" y="263541"/>
                </a:lnTo>
                <a:lnTo>
                  <a:pt x="1365925" y="259010"/>
                </a:lnTo>
                <a:lnTo>
                  <a:pt x="1428814" y="253770"/>
                </a:lnTo>
                <a:lnTo>
                  <a:pt x="1488548" y="247856"/>
                </a:lnTo>
                <a:lnTo>
                  <a:pt x="1544889" y="241303"/>
                </a:lnTo>
                <a:lnTo>
                  <a:pt x="1597593" y="234146"/>
                </a:lnTo>
                <a:lnTo>
                  <a:pt x="1646421" y="226422"/>
                </a:lnTo>
                <a:lnTo>
                  <a:pt x="1691132" y="218165"/>
                </a:lnTo>
                <a:lnTo>
                  <a:pt x="1731485" y="209410"/>
                </a:lnTo>
                <a:lnTo>
                  <a:pt x="1798153" y="190548"/>
                </a:lnTo>
                <a:lnTo>
                  <a:pt x="1844498" y="170121"/>
                </a:lnTo>
                <a:lnTo>
                  <a:pt x="1871697" y="137160"/>
                </a:lnTo>
                <a:lnTo>
                  <a:pt x="1868594" y="125910"/>
                </a:lnTo>
                <a:lnTo>
                  <a:pt x="1823987" y="93807"/>
                </a:lnTo>
                <a:lnTo>
                  <a:pt x="1767239" y="74127"/>
                </a:lnTo>
                <a:lnTo>
                  <a:pt x="1691132" y="56155"/>
                </a:lnTo>
                <a:lnTo>
                  <a:pt x="1646421" y="47898"/>
                </a:lnTo>
                <a:lnTo>
                  <a:pt x="1597593" y="40173"/>
                </a:lnTo>
                <a:lnTo>
                  <a:pt x="1544889" y="33017"/>
                </a:lnTo>
                <a:lnTo>
                  <a:pt x="1488548" y="26464"/>
                </a:lnTo>
                <a:lnTo>
                  <a:pt x="1428814" y="20549"/>
                </a:lnTo>
                <a:lnTo>
                  <a:pt x="1365925" y="15309"/>
                </a:lnTo>
                <a:lnTo>
                  <a:pt x="1300123" y="10778"/>
                </a:lnTo>
                <a:lnTo>
                  <a:pt x="1231649" y="6992"/>
                </a:lnTo>
                <a:lnTo>
                  <a:pt x="1160744" y="3986"/>
                </a:lnTo>
                <a:lnTo>
                  <a:pt x="1087648" y="1795"/>
                </a:lnTo>
                <a:lnTo>
                  <a:pt x="1012603" y="454"/>
                </a:lnTo>
                <a:lnTo>
                  <a:pt x="935849" y="0"/>
                </a:lnTo>
                <a:close/>
              </a:path>
            </a:pathLst>
          </a:custGeom>
          <a:solidFill>
            <a:srgbClr val="6F7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1786" y="6962422"/>
            <a:ext cx="1871980" cy="137160"/>
          </a:xfrm>
          <a:custGeom>
            <a:avLst/>
            <a:gdLst/>
            <a:ahLst/>
            <a:cxnLst/>
            <a:rect l="l" t="t" r="r" b="b"/>
            <a:pathLst>
              <a:path w="1871980" h="137159">
                <a:moveTo>
                  <a:pt x="0" y="0"/>
                </a:moveTo>
                <a:lnTo>
                  <a:pt x="27198" y="32961"/>
                </a:lnTo>
                <a:lnTo>
                  <a:pt x="73543" y="53388"/>
                </a:lnTo>
                <a:lnTo>
                  <a:pt x="140211" y="72250"/>
                </a:lnTo>
                <a:lnTo>
                  <a:pt x="180564" y="81004"/>
                </a:lnTo>
                <a:lnTo>
                  <a:pt x="225275" y="89262"/>
                </a:lnTo>
                <a:lnTo>
                  <a:pt x="274103" y="96986"/>
                </a:lnTo>
                <a:lnTo>
                  <a:pt x="326808" y="104143"/>
                </a:lnTo>
                <a:lnTo>
                  <a:pt x="383148" y="110696"/>
                </a:lnTo>
                <a:lnTo>
                  <a:pt x="442883" y="116610"/>
                </a:lnTo>
                <a:lnTo>
                  <a:pt x="505772" y="121850"/>
                </a:lnTo>
                <a:lnTo>
                  <a:pt x="571574" y="126381"/>
                </a:lnTo>
                <a:lnTo>
                  <a:pt x="640048" y="130167"/>
                </a:lnTo>
                <a:lnTo>
                  <a:pt x="710953" y="133173"/>
                </a:lnTo>
                <a:lnTo>
                  <a:pt x="784049" y="135364"/>
                </a:lnTo>
                <a:lnTo>
                  <a:pt x="859094" y="136705"/>
                </a:lnTo>
                <a:lnTo>
                  <a:pt x="935848" y="137160"/>
                </a:lnTo>
                <a:lnTo>
                  <a:pt x="1012602" y="136705"/>
                </a:lnTo>
                <a:lnTo>
                  <a:pt x="1087648" y="135364"/>
                </a:lnTo>
                <a:lnTo>
                  <a:pt x="1160744" y="133173"/>
                </a:lnTo>
                <a:lnTo>
                  <a:pt x="1231649" y="130167"/>
                </a:lnTo>
                <a:lnTo>
                  <a:pt x="1300123" y="126381"/>
                </a:lnTo>
                <a:lnTo>
                  <a:pt x="1365925" y="121850"/>
                </a:lnTo>
                <a:lnTo>
                  <a:pt x="1428814" y="116610"/>
                </a:lnTo>
                <a:lnTo>
                  <a:pt x="1488548" y="110696"/>
                </a:lnTo>
                <a:lnTo>
                  <a:pt x="1544889" y="104143"/>
                </a:lnTo>
                <a:lnTo>
                  <a:pt x="1597593" y="96986"/>
                </a:lnTo>
                <a:lnTo>
                  <a:pt x="1646422" y="89262"/>
                </a:lnTo>
                <a:lnTo>
                  <a:pt x="1691133" y="81004"/>
                </a:lnTo>
                <a:lnTo>
                  <a:pt x="1731486" y="72250"/>
                </a:lnTo>
                <a:lnTo>
                  <a:pt x="1798154" y="53388"/>
                </a:lnTo>
                <a:lnTo>
                  <a:pt x="1844499" y="32961"/>
                </a:lnTo>
                <a:lnTo>
                  <a:pt x="1868595" y="11249"/>
                </a:lnTo>
                <a:lnTo>
                  <a:pt x="18716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155700" y="7048500"/>
            <a:ext cx="176530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2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137617" y="6041812"/>
            <a:ext cx="1459230" cy="939800"/>
          </a:xfrm>
          <a:custGeom>
            <a:avLst/>
            <a:gdLst/>
            <a:ahLst/>
            <a:cxnLst/>
            <a:rect l="l" t="t" r="r" b="b"/>
            <a:pathLst>
              <a:path w="1459229" h="939800">
                <a:moveTo>
                  <a:pt x="0" y="0"/>
                </a:moveTo>
                <a:lnTo>
                  <a:pt x="1458866" y="0"/>
                </a:lnTo>
                <a:lnTo>
                  <a:pt x="1458866" y="939800"/>
                </a:lnTo>
                <a:lnTo>
                  <a:pt x="0" y="939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1239500" y="6055359"/>
            <a:ext cx="13119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backend  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-5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98500"/>
            <a:ext cx="64503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Cookies</a:t>
            </a:r>
            <a:r>
              <a:rPr sz="5600" spc="-50" dirty="0"/>
              <a:t> </a:t>
            </a:r>
            <a:r>
              <a:rPr sz="5600" spc="-5" dirty="0"/>
              <a:t>(continued)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1487"/>
            <a:ext cx="6424930" cy="0"/>
          </a:xfrm>
          <a:custGeom>
            <a:avLst/>
            <a:gdLst/>
            <a:ahLst/>
            <a:cxnLst/>
            <a:rect l="l" t="t" r="r" b="b"/>
            <a:pathLst>
              <a:path w="6424930">
                <a:moveTo>
                  <a:pt x="0" y="0"/>
                </a:moveTo>
                <a:lnTo>
                  <a:pt x="6424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98500"/>
            <a:ext cx="64503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Cookies</a:t>
            </a:r>
            <a:r>
              <a:rPr sz="5600" spc="-50" dirty="0"/>
              <a:t> </a:t>
            </a:r>
            <a:r>
              <a:rPr sz="5600" spc="-5" dirty="0"/>
              <a:t>(continued)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1487"/>
            <a:ext cx="6424930" cy="0"/>
          </a:xfrm>
          <a:custGeom>
            <a:avLst/>
            <a:gdLst/>
            <a:ahLst/>
            <a:cxnLst/>
            <a:rect l="l" t="t" r="r" b="b"/>
            <a:pathLst>
              <a:path w="6424930">
                <a:moveTo>
                  <a:pt x="0" y="0"/>
                </a:moveTo>
                <a:lnTo>
                  <a:pt x="6424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534160"/>
            <a:ext cx="4770755" cy="43053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  <a:tabLst>
                <a:tab pos="115887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what	cookies can</a:t>
            </a:r>
            <a:r>
              <a:rPr sz="3400" u="heavy" spc="-3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bring: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authorization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shopping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carts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recommendations</a:t>
            </a:r>
            <a:endParaRPr sz="3400">
              <a:latin typeface="Comic Sans MS"/>
              <a:cs typeface="Comic Sans MS"/>
            </a:endParaRPr>
          </a:p>
          <a:p>
            <a:pPr marL="377825" marR="73088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5570" algn="l"/>
              </a:tabLst>
            </a:pPr>
            <a:r>
              <a:rPr sz="3400" spc="-5" dirty="0">
                <a:latin typeface="Comic Sans MS"/>
                <a:cs typeface="Comic Sans MS"/>
              </a:rPr>
              <a:t>user	session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state  (Web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e-mail)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98500"/>
            <a:ext cx="64503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Cookies</a:t>
            </a:r>
            <a:r>
              <a:rPr sz="5600" spc="-50" dirty="0"/>
              <a:t> </a:t>
            </a:r>
            <a:r>
              <a:rPr sz="5600" spc="-5" dirty="0"/>
              <a:t>(continued)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1487"/>
            <a:ext cx="6424930" cy="0"/>
          </a:xfrm>
          <a:custGeom>
            <a:avLst/>
            <a:gdLst/>
            <a:ahLst/>
            <a:cxnLst/>
            <a:rect l="l" t="t" r="r" b="b"/>
            <a:pathLst>
              <a:path w="6424930">
                <a:moveTo>
                  <a:pt x="0" y="0"/>
                </a:moveTo>
                <a:lnTo>
                  <a:pt x="6424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534160"/>
            <a:ext cx="4770755" cy="43053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  <a:tabLst>
                <a:tab pos="115887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what	cookies can</a:t>
            </a:r>
            <a:r>
              <a:rPr sz="3400" u="heavy" spc="-3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bring: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authorization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shopping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carts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recommendations</a:t>
            </a:r>
            <a:endParaRPr sz="3400">
              <a:latin typeface="Comic Sans MS"/>
              <a:cs typeface="Comic Sans MS"/>
            </a:endParaRPr>
          </a:p>
          <a:p>
            <a:pPr marL="377825" marR="73088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5570" algn="l"/>
              </a:tabLst>
            </a:pPr>
            <a:r>
              <a:rPr sz="3400" spc="-5" dirty="0">
                <a:latin typeface="Comic Sans MS"/>
                <a:cs typeface="Comic Sans MS"/>
              </a:rPr>
              <a:t>user	session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state  (Web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e-mail)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504" y="6166234"/>
            <a:ext cx="7786370" cy="2545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445"/>
              </a:spcBef>
              <a:tabLst>
                <a:tab pos="935355" algn="l"/>
                <a:tab pos="1494790" algn="l"/>
                <a:tab pos="256095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how	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to	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keep	“state”:</a:t>
            </a:r>
            <a:endParaRPr sz="3400">
              <a:latin typeface="Comic Sans MS"/>
              <a:cs typeface="Comic Sans MS"/>
            </a:endParaRPr>
          </a:p>
          <a:p>
            <a:pPr marL="352425" marR="5080" indent="-340360">
              <a:lnSpc>
                <a:spcPct val="115199"/>
              </a:lnSpc>
              <a:spcBef>
                <a:spcPts val="1000"/>
              </a:spcBef>
              <a:tabLst>
                <a:tab pos="3750310" algn="l"/>
                <a:tab pos="4760595" algn="l"/>
              </a:tabLst>
            </a:pPr>
            <a:r>
              <a:rPr sz="3825" spc="-532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19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protocol endpoints: maintain state at  sender/receiver	over	multiple  transactions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504" y="8795134"/>
            <a:ext cx="7421245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3103245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45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cookies: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http	messages carry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state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98500"/>
            <a:ext cx="64503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Cookies</a:t>
            </a:r>
            <a:r>
              <a:rPr sz="5600" spc="-50" dirty="0"/>
              <a:t> </a:t>
            </a:r>
            <a:r>
              <a:rPr sz="5600" spc="-5" dirty="0"/>
              <a:t>(continued)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1487"/>
            <a:ext cx="6424930" cy="0"/>
          </a:xfrm>
          <a:custGeom>
            <a:avLst/>
            <a:gdLst/>
            <a:ahLst/>
            <a:cxnLst/>
            <a:rect l="l" t="t" r="r" b="b"/>
            <a:pathLst>
              <a:path w="6424930">
                <a:moveTo>
                  <a:pt x="0" y="0"/>
                </a:moveTo>
                <a:lnTo>
                  <a:pt x="642476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534160"/>
            <a:ext cx="4770755" cy="43053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  <a:tabLst>
                <a:tab pos="115887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what	cookies can</a:t>
            </a:r>
            <a:r>
              <a:rPr sz="3400" u="heavy" spc="-3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bring: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authorization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shopping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carts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recommendations</a:t>
            </a:r>
            <a:endParaRPr sz="3400">
              <a:latin typeface="Comic Sans MS"/>
              <a:cs typeface="Comic Sans MS"/>
            </a:endParaRPr>
          </a:p>
          <a:p>
            <a:pPr marL="377825" marR="73088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5570" algn="l"/>
              </a:tabLst>
            </a:pPr>
            <a:r>
              <a:rPr sz="3400" spc="-5" dirty="0">
                <a:latin typeface="Comic Sans MS"/>
                <a:cs typeface="Comic Sans MS"/>
              </a:rPr>
              <a:t>user	session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state  (Web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e-mail)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563" y="2007163"/>
            <a:ext cx="5422900" cy="3346450"/>
          </a:xfrm>
          <a:custGeom>
            <a:avLst/>
            <a:gdLst/>
            <a:ahLst/>
            <a:cxnLst/>
            <a:rect l="l" t="t" r="r" b="b"/>
            <a:pathLst>
              <a:path w="5422900" h="3346450">
                <a:moveTo>
                  <a:pt x="0" y="0"/>
                </a:moveTo>
                <a:lnTo>
                  <a:pt x="5422900" y="0"/>
                </a:lnTo>
                <a:lnTo>
                  <a:pt x="5422900" y="3346441"/>
                </a:lnTo>
                <a:lnTo>
                  <a:pt x="0" y="334644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12870" y="1675270"/>
            <a:ext cx="1030605" cy="596900"/>
          </a:xfrm>
          <a:custGeom>
            <a:avLst/>
            <a:gdLst/>
            <a:ahLst/>
            <a:cxnLst/>
            <a:rect l="l" t="t" r="r" b="b"/>
            <a:pathLst>
              <a:path w="1030604" h="596900">
                <a:moveTo>
                  <a:pt x="0" y="0"/>
                </a:moveTo>
                <a:lnTo>
                  <a:pt x="1030540" y="0"/>
                </a:lnTo>
                <a:lnTo>
                  <a:pt x="103054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26203" y="1752600"/>
            <a:ext cx="5297805" cy="350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9325">
              <a:lnSpc>
                <a:spcPts val="298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aside</a:t>
            </a:r>
            <a:endParaRPr sz="2800">
              <a:latin typeface="Comic Sans MS"/>
              <a:cs typeface="Comic Sans MS"/>
            </a:endParaRPr>
          </a:p>
          <a:p>
            <a:pPr marL="73025">
              <a:lnSpc>
                <a:spcPts val="3700"/>
              </a:lnSpc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cookies and</a:t>
            </a:r>
            <a:r>
              <a:rPr sz="3400" u="heavy" spc="-4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privacy:</a:t>
            </a:r>
            <a:endParaRPr sz="3400">
              <a:latin typeface="Comic Sans MS"/>
              <a:cs typeface="Comic Sans MS"/>
            </a:endParaRPr>
          </a:p>
          <a:p>
            <a:pPr marL="390525" marR="287655" indent="-34036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  <a:tab pos="2556510" algn="l"/>
                <a:tab pos="3460115" algn="l"/>
              </a:tabLst>
            </a:pPr>
            <a:r>
              <a:rPr sz="3400" spc="-5" dirty="0">
                <a:latin typeface="Comic Sans MS"/>
                <a:cs typeface="Comic Sans MS"/>
              </a:rPr>
              <a:t>cookies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permit	</a:t>
            </a:r>
            <a:r>
              <a:rPr sz="3400" spc="-5" dirty="0">
                <a:latin typeface="Comic Sans MS"/>
                <a:cs typeface="Comic Sans MS"/>
              </a:rPr>
              <a:t>sites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  </a:t>
            </a:r>
            <a:r>
              <a:rPr sz="3400" spc="-5" dirty="0">
                <a:latin typeface="Comic Sans MS"/>
                <a:cs typeface="Comic Sans MS"/>
              </a:rPr>
              <a:t>learn</a:t>
            </a:r>
            <a:r>
              <a:rPr sz="3400" dirty="0">
                <a:latin typeface="Comic Sans MS"/>
                <a:cs typeface="Comic Sans MS"/>
              </a:rPr>
              <a:t> a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lot	about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you</a:t>
            </a:r>
            <a:endParaRPr sz="3400">
              <a:latin typeface="Comic Sans MS"/>
              <a:cs typeface="Comic Sans MS"/>
            </a:endParaRPr>
          </a:p>
          <a:p>
            <a:pPr marL="390525" marR="43180" indent="-3403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e..g., </a:t>
            </a:r>
            <a:r>
              <a:rPr sz="3400" dirty="0">
                <a:latin typeface="Comic Sans MS"/>
                <a:cs typeface="Comic Sans MS"/>
              </a:rPr>
              <a:t>you </a:t>
            </a:r>
            <a:r>
              <a:rPr sz="3400" spc="-5" dirty="0">
                <a:latin typeface="Comic Sans MS"/>
                <a:cs typeface="Comic Sans MS"/>
              </a:rPr>
              <a:t>may supply  name and e-mail </a:t>
            </a:r>
            <a:r>
              <a:rPr sz="3400" dirty="0">
                <a:latin typeface="Comic Sans MS"/>
                <a:cs typeface="Comic Sans MS"/>
              </a:rPr>
              <a:t>to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sites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504" y="6166234"/>
            <a:ext cx="7786370" cy="2545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445"/>
              </a:spcBef>
              <a:tabLst>
                <a:tab pos="935355" algn="l"/>
                <a:tab pos="1494790" algn="l"/>
                <a:tab pos="256095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how	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to	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keep	“state”:</a:t>
            </a:r>
            <a:endParaRPr sz="3400">
              <a:latin typeface="Comic Sans MS"/>
              <a:cs typeface="Comic Sans MS"/>
            </a:endParaRPr>
          </a:p>
          <a:p>
            <a:pPr marL="352425" marR="5080" indent="-340360">
              <a:lnSpc>
                <a:spcPct val="115199"/>
              </a:lnSpc>
              <a:spcBef>
                <a:spcPts val="1000"/>
              </a:spcBef>
              <a:tabLst>
                <a:tab pos="3750310" algn="l"/>
                <a:tab pos="4760595" algn="l"/>
              </a:tabLst>
            </a:pPr>
            <a:r>
              <a:rPr sz="3825" spc="-532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19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protocol endpoints: maintain state at  sender/receiver	over	multiple  transactions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504" y="8795134"/>
            <a:ext cx="7421245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3103245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45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cookies: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http	messages carry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state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85" dirty="0">
                <a:solidFill>
                  <a:srgbClr val="000000"/>
                </a:solidFill>
                <a:latin typeface="Calibri"/>
                <a:cs typeface="Calibri"/>
              </a:rPr>
              <a:t>Reading </a:t>
            </a:r>
            <a:r>
              <a:rPr sz="6400" b="1" spc="225" dirty="0">
                <a:solidFill>
                  <a:srgbClr val="000000"/>
                </a:solidFill>
                <a:latin typeface="Calibri"/>
                <a:cs typeface="Calibri"/>
              </a:rPr>
              <a:t>Along</a:t>
            </a:r>
            <a:r>
              <a:rPr sz="6400" b="1"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400" b="1" spc="-135" dirty="0">
                <a:solidFill>
                  <a:srgbClr val="000000"/>
                </a:solidFill>
                <a:latin typeface="Calibri"/>
                <a:cs typeface="Calibri"/>
              </a:rPr>
              <a:t>...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70" y="4546600"/>
            <a:ext cx="24091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5470" algn="l"/>
              </a:tabLst>
            </a:pPr>
            <a:r>
              <a:rPr sz="3800" spc="-220" dirty="0">
                <a:latin typeface="Arial"/>
                <a:cs typeface="Arial"/>
              </a:rPr>
              <a:t>2.4:</a:t>
            </a:r>
            <a:r>
              <a:rPr sz="3800" spc="-455" dirty="0">
                <a:latin typeface="Arial"/>
                <a:cs typeface="Arial"/>
              </a:rPr>
              <a:t> </a:t>
            </a:r>
            <a:r>
              <a:rPr sz="3800" spc="-280" dirty="0">
                <a:latin typeface="Arial"/>
                <a:cs typeface="Arial"/>
              </a:rPr>
              <a:t>Email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0" y="89408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74700"/>
            <a:ext cx="4295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</a:t>
            </a:r>
            <a:r>
              <a:rPr spc="-65" dirty="0"/>
              <a:t> </a:t>
            </a:r>
            <a:r>
              <a:rPr spc="-5" dirty="0"/>
              <a:t>Mail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78061"/>
            <a:ext cx="4269105" cy="0"/>
          </a:xfrm>
          <a:custGeom>
            <a:avLst/>
            <a:gdLst/>
            <a:ahLst/>
            <a:cxnLst/>
            <a:rect l="l" t="t" r="r" b="b"/>
            <a:pathLst>
              <a:path w="4269105">
                <a:moveTo>
                  <a:pt x="0" y="0"/>
                </a:moveTo>
                <a:lnTo>
                  <a:pt x="4268688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74700"/>
            <a:ext cx="4295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21EAA"/>
                </a:solidFill>
                <a:latin typeface="Comic Sans MS"/>
                <a:cs typeface="Comic Sans MS"/>
              </a:rPr>
              <a:t>Electronic</a:t>
            </a:r>
            <a:r>
              <a:rPr sz="4800" spc="-6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4800" spc="-5" dirty="0">
                <a:solidFill>
                  <a:srgbClr val="021EAA"/>
                </a:solidFill>
                <a:latin typeface="Comic Sans MS"/>
                <a:cs typeface="Comic Sans MS"/>
              </a:rPr>
              <a:t>Mail</a:t>
            </a:r>
            <a:endParaRPr sz="4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78061"/>
            <a:ext cx="4269105" cy="0"/>
          </a:xfrm>
          <a:custGeom>
            <a:avLst/>
            <a:gdLst/>
            <a:ahLst/>
            <a:cxnLst/>
            <a:rect l="l" t="t" r="r" b="b"/>
            <a:pathLst>
              <a:path w="4269105">
                <a:moveTo>
                  <a:pt x="0" y="0"/>
                </a:moveTo>
                <a:lnTo>
                  <a:pt x="4268688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651000"/>
            <a:ext cx="4545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Three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major</a:t>
            </a:r>
            <a:r>
              <a:rPr sz="3000" spc="-5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components: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355600"/>
            <a:ext cx="9014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400" dirty="0">
                <a:solidFill>
                  <a:srgbClr val="000000"/>
                </a:solidFill>
                <a:latin typeface="Calibri"/>
                <a:cs typeface="Calibri"/>
              </a:rPr>
              <a:t>An </a:t>
            </a:r>
            <a:r>
              <a:rPr sz="6400" b="1" spc="190" dirty="0">
                <a:solidFill>
                  <a:srgbClr val="000000"/>
                </a:solidFill>
                <a:latin typeface="Calibri"/>
                <a:cs typeface="Calibri"/>
              </a:rPr>
              <a:t>Aside </a:t>
            </a:r>
            <a:r>
              <a:rPr sz="6400" b="1" spc="125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sz="6400" b="1" spc="190" dirty="0">
                <a:solidFill>
                  <a:srgbClr val="000000"/>
                </a:solidFill>
                <a:latin typeface="Calibri"/>
                <a:cs typeface="Calibri"/>
              </a:rPr>
              <a:t>Protocols</a:t>
            </a:r>
            <a:r>
              <a:rPr sz="6400" b="1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400" b="1" spc="1845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625600"/>
            <a:ext cx="998855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35" dirty="0">
                <a:latin typeface="Arial"/>
                <a:cs typeface="Arial"/>
              </a:rPr>
              <a:t>We </a:t>
            </a:r>
            <a:r>
              <a:rPr sz="3800" spc="-365" dirty="0">
                <a:latin typeface="Arial"/>
                <a:cs typeface="Arial"/>
              </a:rPr>
              <a:t>have </a:t>
            </a:r>
            <a:r>
              <a:rPr sz="3800" spc="-254" dirty="0">
                <a:latin typeface="Arial"/>
                <a:cs typeface="Arial"/>
              </a:rPr>
              <a:t>been </a:t>
            </a:r>
            <a:r>
              <a:rPr sz="3800" spc="-220" dirty="0">
                <a:latin typeface="Arial"/>
                <a:cs typeface="Arial"/>
              </a:rPr>
              <a:t>examining </a:t>
            </a:r>
            <a:r>
              <a:rPr sz="3800" spc="-160" dirty="0">
                <a:latin typeface="Arial"/>
                <a:cs typeface="Arial"/>
              </a:rPr>
              <a:t>HTTP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  <a:p>
            <a:pPr marL="609600" marR="3048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609600" algn="l"/>
                <a:tab pos="3848100" algn="l"/>
                <a:tab pos="4273550" algn="l"/>
                <a:tab pos="7666355" algn="l"/>
              </a:tabLst>
            </a:pPr>
            <a:r>
              <a:rPr sz="3800" spc="-135" dirty="0">
                <a:latin typeface="Arial"/>
                <a:cs typeface="Arial"/>
              </a:rPr>
              <a:t>We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180" dirty="0">
                <a:latin typeface="Arial"/>
                <a:cs typeface="Arial"/>
              </a:rPr>
              <a:t>learned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114" dirty="0">
                <a:latin typeface="Arial"/>
                <a:cs typeface="Arial"/>
              </a:rPr>
              <a:t>this	</a:t>
            </a:r>
            <a:r>
              <a:rPr sz="3800" spc="-229" dirty="0">
                <a:latin typeface="Arial"/>
                <a:cs typeface="Arial"/>
              </a:rPr>
              <a:t>is	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general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40" dirty="0">
                <a:latin typeface="Arial"/>
                <a:cs typeface="Arial"/>
              </a:rPr>
              <a:t>form	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355" dirty="0">
                <a:latin typeface="Arial"/>
                <a:cs typeface="Arial"/>
              </a:rPr>
              <a:t>an </a:t>
            </a:r>
            <a:r>
              <a:rPr sz="3800" spc="-160" dirty="0">
                <a:latin typeface="Arial"/>
                <a:cs typeface="Arial"/>
              </a:rPr>
              <a:t>HTTP  request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9700" y="3962400"/>
            <a:ext cx="684662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</a:t>
            </a:r>
            <a:r>
              <a:rPr spc="-65" dirty="0"/>
              <a:t> </a:t>
            </a:r>
            <a:r>
              <a:rPr spc="-5" dirty="0"/>
              <a:t>Mail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78061"/>
            <a:ext cx="4269105" cy="0"/>
          </a:xfrm>
          <a:custGeom>
            <a:avLst/>
            <a:gdLst/>
            <a:ahLst/>
            <a:cxnLst/>
            <a:rect l="l" t="t" r="r" b="b"/>
            <a:pathLst>
              <a:path w="4269105">
                <a:moveTo>
                  <a:pt x="0" y="0"/>
                </a:moveTo>
                <a:lnTo>
                  <a:pt x="4268688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547" y="1397000"/>
            <a:ext cx="4613910" cy="13055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Three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major</a:t>
            </a:r>
            <a:r>
              <a:rPr sz="3000" spc="-5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components:</a:t>
            </a:r>
            <a:endParaRPr sz="30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00"/>
              </a:spcBef>
              <a:tabLst>
                <a:tab pos="386080" algn="l"/>
              </a:tabLst>
            </a:pPr>
            <a:r>
              <a:rPr sz="2700" spc="-382" baseline="1080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700" spc="-382" baseline="10802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(MTA)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21617" y="45471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6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7861" y="3535297"/>
            <a:ext cx="233045" cy="694055"/>
          </a:xfrm>
          <a:custGeom>
            <a:avLst/>
            <a:gdLst/>
            <a:ahLst/>
            <a:cxnLst/>
            <a:rect l="l" t="t" r="r" b="b"/>
            <a:pathLst>
              <a:path w="233045" h="694054">
                <a:moveTo>
                  <a:pt x="0" y="693802"/>
                </a:moveTo>
                <a:lnTo>
                  <a:pt x="232641" y="693802"/>
                </a:lnTo>
                <a:lnTo>
                  <a:pt x="232641" y="0"/>
                </a:lnTo>
                <a:lnTo>
                  <a:pt x="0" y="0"/>
                </a:lnTo>
                <a:lnTo>
                  <a:pt x="0" y="6938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24989" y="3825027"/>
            <a:ext cx="320675" cy="404495"/>
          </a:xfrm>
          <a:custGeom>
            <a:avLst/>
            <a:gdLst/>
            <a:ahLst/>
            <a:cxnLst/>
            <a:rect l="l" t="t" r="r" b="b"/>
            <a:pathLst>
              <a:path w="320675" h="404495">
                <a:moveTo>
                  <a:pt x="0" y="404072"/>
                </a:moveTo>
                <a:lnTo>
                  <a:pt x="320304" y="404072"/>
                </a:lnTo>
                <a:lnTo>
                  <a:pt x="320304" y="0"/>
                </a:lnTo>
                <a:lnTo>
                  <a:pt x="0" y="0"/>
                </a:lnTo>
                <a:lnTo>
                  <a:pt x="0" y="4040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4989" y="3825027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1617" y="352664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6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21617" y="352664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21011" y="3548256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39872" y="4543886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5449" y="3959082"/>
            <a:ext cx="212725" cy="270510"/>
          </a:xfrm>
          <a:custGeom>
            <a:avLst/>
            <a:gdLst/>
            <a:ahLst/>
            <a:cxnLst/>
            <a:rect l="l" t="t" r="r" b="b"/>
            <a:pathLst>
              <a:path w="212725" h="270510">
                <a:moveTo>
                  <a:pt x="0" y="270017"/>
                </a:moveTo>
                <a:lnTo>
                  <a:pt x="212411" y="270017"/>
                </a:lnTo>
                <a:lnTo>
                  <a:pt x="212411" y="0"/>
                </a:lnTo>
                <a:lnTo>
                  <a:pt x="0" y="0"/>
                </a:lnTo>
                <a:lnTo>
                  <a:pt x="0" y="2700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65449" y="3959082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95793" y="4140200"/>
            <a:ext cx="161925" cy="88900"/>
          </a:xfrm>
          <a:custGeom>
            <a:avLst/>
            <a:gdLst/>
            <a:ahLst/>
            <a:cxnLst/>
            <a:rect l="l" t="t" r="r" b="b"/>
            <a:pathLst>
              <a:path w="161925" h="88900">
                <a:moveTo>
                  <a:pt x="0" y="88900"/>
                </a:moveTo>
                <a:lnTo>
                  <a:pt x="161837" y="88900"/>
                </a:lnTo>
                <a:lnTo>
                  <a:pt x="161837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94240" y="4229100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7" y="0"/>
                </a:lnTo>
                <a:lnTo>
                  <a:pt x="1151467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4240" y="4229100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20300" y="41859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48426" y="5025812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48426" y="5025812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46359" y="5088854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98101" y="508659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16635" y="5091112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39401" y="508659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83053" y="508659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09488" y="508659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71101" y="5088854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66489" y="5402862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66489" y="5402862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58400" y="5402862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58400" y="5402862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54826" y="53975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54826" y="53975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73831" y="539608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73831" y="539608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90577" y="539608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90577" y="539608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63270" y="6552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799"/>
                </a:lnTo>
                <a:lnTo>
                  <a:pt x="312303" y="304799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19513" y="5540203"/>
            <a:ext cx="233045" cy="695960"/>
          </a:xfrm>
          <a:custGeom>
            <a:avLst/>
            <a:gdLst/>
            <a:ahLst/>
            <a:cxnLst/>
            <a:rect l="l" t="t" r="r" b="b"/>
            <a:pathLst>
              <a:path w="233045" h="695960">
                <a:moveTo>
                  <a:pt x="0" y="695496"/>
                </a:moveTo>
                <a:lnTo>
                  <a:pt x="232641" y="695496"/>
                </a:lnTo>
                <a:lnTo>
                  <a:pt x="232641" y="0"/>
                </a:lnTo>
                <a:lnTo>
                  <a:pt x="0" y="0"/>
                </a:lnTo>
                <a:lnTo>
                  <a:pt x="0" y="695496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66642" y="5829934"/>
            <a:ext cx="320675" cy="405765"/>
          </a:xfrm>
          <a:custGeom>
            <a:avLst/>
            <a:gdLst/>
            <a:ahLst/>
            <a:cxnLst/>
            <a:rect l="l" t="t" r="r" b="b"/>
            <a:pathLst>
              <a:path w="320675" h="405764">
                <a:moveTo>
                  <a:pt x="0" y="405764"/>
                </a:moveTo>
                <a:lnTo>
                  <a:pt x="320304" y="405764"/>
                </a:lnTo>
                <a:lnTo>
                  <a:pt x="320304" y="0"/>
                </a:lnTo>
                <a:lnTo>
                  <a:pt x="0" y="0"/>
                </a:lnTo>
                <a:lnTo>
                  <a:pt x="0" y="405764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6642" y="582993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63270" y="553155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63270" y="553155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2662" y="555316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81526" y="6548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07102" y="5963989"/>
            <a:ext cx="212725" cy="271780"/>
          </a:xfrm>
          <a:custGeom>
            <a:avLst/>
            <a:gdLst/>
            <a:ahLst/>
            <a:cxnLst/>
            <a:rect l="l" t="t" r="r" b="b"/>
            <a:pathLst>
              <a:path w="212725" h="271779">
                <a:moveTo>
                  <a:pt x="0" y="271710"/>
                </a:moveTo>
                <a:lnTo>
                  <a:pt x="212412" y="271710"/>
                </a:lnTo>
                <a:lnTo>
                  <a:pt x="212412" y="0"/>
                </a:lnTo>
                <a:lnTo>
                  <a:pt x="0" y="0"/>
                </a:lnTo>
                <a:lnTo>
                  <a:pt x="0" y="27171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07102" y="596398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37446" y="6146800"/>
            <a:ext cx="161925" cy="88900"/>
          </a:xfrm>
          <a:custGeom>
            <a:avLst/>
            <a:gdLst/>
            <a:ahLst/>
            <a:cxnLst/>
            <a:rect l="l" t="t" r="r" b="b"/>
            <a:pathLst>
              <a:path w="161925" h="88900">
                <a:moveTo>
                  <a:pt x="0" y="88900"/>
                </a:moveTo>
                <a:lnTo>
                  <a:pt x="161837" y="88900"/>
                </a:lnTo>
                <a:lnTo>
                  <a:pt x="161837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49440" y="6235700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7" y="0"/>
                </a:lnTo>
                <a:lnTo>
                  <a:pt x="1151467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49440" y="6235700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175500" y="61925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03626" y="7030719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3626" y="7030719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1559" y="709376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47656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71835" y="709601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0528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8252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64688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21221" y="709376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21689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21689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15858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15858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10026" y="74041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10026" y="74041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9031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29031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45777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45777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3270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19513" y="232964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4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6642" y="2619375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5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664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63270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63270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6266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8152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07102" y="2753429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69">
                <a:moveTo>
                  <a:pt x="0" y="267477"/>
                </a:moveTo>
                <a:lnTo>
                  <a:pt x="212412" y="267477"/>
                </a:lnTo>
                <a:lnTo>
                  <a:pt x="212412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0710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37446" y="293072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5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49440" y="3020907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7" y="0"/>
                </a:lnTo>
                <a:lnTo>
                  <a:pt x="1151467" y="1435945"/>
                </a:lnTo>
                <a:lnTo>
                  <a:pt x="0" y="1435945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49440" y="3020907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175500" y="29794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003626" y="3820159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03626" y="3820159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01559" y="38860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7656" y="38809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71835" y="38854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00528" y="38809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38252" y="38809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64688" y="38809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21221" y="38860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21689" y="41972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21689" y="41972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15858" y="41972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15858" y="41972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10026" y="41949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10026" y="41949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29031" y="41910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29031" y="41910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45777" y="41910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45777" y="41910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</a:t>
            </a:r>
            <a:r>
              <a:rPr spc="-65" dirty="0"/>
              <a:t> </a:t>
            </a:r>
            <a:r>
              <a:rPr spc="-5" dirty="0"/>
              <a:t>Mail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78061"/>
            <a:ext cx="4269105" cy="0"/>
          </a:xfrm>
          <a:custGeom>
            <a:avLst/>
            <a:gdLst/>
            <a:ahLst/>
            <a:cxnLst/>
            <a:rect l="l" t="t" r="r" b="b"/>
            <a:pathLst>
              <a:path w="4269105">
                <a:moveTo>
                  <a:pt x="0" y="0"/>
                </a:moveTo>
                <a:lnTo>
                  <a:pt x="4268688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547" y="1397000"/>
            <a:ext cx="4613910" cy="18643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Three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major</a:t>
            </a:r>
            <a:r>
              <a:rPr sz="3000" spc="-5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components:</a:t>
            </a:r>
            <a:endParaRPr sz="30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6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(MTA)</a:t>
            </a:r>
            <a:endParaRPr sz="24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  <a:tab pos="2215515" algn="l"/>
              </a:tabLst>
            </a:pPr>
            <a:r>
              <a:rPr sz="2400" spc="-5" dirty="0">
                <a:latin typeface="Comic Sans MS"/>
                <a:cs typeface="Comic Sans MS"/>
              </a:rPr>
              <a:t>user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agents	(MUA)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0300" y="41859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81540" y="2952573"/>
            <a:ext cx="2292131" cy="2725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36300" y="31318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53800" y="45669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07700" y="5873573"/>
            <a:ext cx="940851" cy="993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36300" y="606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63270" y="6552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799"/>
                </a:lnTo>
                <a:lnTo>
                  <a:pt x="312303" y="304799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19513" y="5540203"/>
            <a:ext cx="233045" cy="695960"/>
          </a:xfrm>
          <a:custGeom>
            <a:avLst/>
            <a:gdLst/>
            <a:ahLst/>
            <a:cxnLst/>
            <a:rect l="l" t="t" r="r" b="b"/>
            <a:pathLst>
              <a:path w="233045" h="695960">
                <a:moveTo>
                  <a:pt x="0" y="695496"/>
                </a:moveTo>
                <a:lnTo>
                  <a:pt x="232641" y="695496"/>
                </a:lnTo>
                <a:lnTo>
                  <a:pt x="232641" y="0"/>
                </a:lnTo>
                <a:lnTo>
                  <a:pt x="0" y="0"/>
                </a:lnTo>
                <a:lnTo>
                  <a:pt x="0" y="695496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6642" y="5829934"/>
            <a:ext cx="320675" cy="405765"/>
          </a:xfrm>
          <a:custGeom>
            <a:avLst/>
            <a:gdLst/>
            <a:ahLst/>
            <a:cxnLst/>
            <a:rect l="l" t="t" r="r" b="b"/>
            <a:pathLst>
              <a:path w="320675" h="405764">
                <a:moveTo>
                  <a:pt x="0" y="405764"/>
                </a:moveTo>
                <a:lnTo>
                  <a:pt x="320304" y="405764"/>
                </a:lnTo>
                <a:lnTo>
                  <a:pt x="320304" y="0"/>
                </a:lnTo>
                <a:lnTo>
                  <a:pt x="0" y="0"/>
                </a:lnTo>
                <a:lnTo>
                  <a:pt x="0" y="405764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6642" y="582993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63270" y="553155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3270" y="553155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2662" y="555316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1526" y="6548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07102" y="5963989"/>
            <a:ext cx="212725" cy="271780"/>
          </a:xfrm>
          <a:custGeom>
            <a:avLst/>
            <a:gdLst/>
            <a:ahLst/>
            <a:cxnLst/>
            <a:rect l="l" t="t" r="r" b="b"/>
            <a:pathLst>
              <a:path w="212725" h="271779">
                <a:moveTo>
                  <a:pt x="0" y="271710"/>
                </a:moveTo>
                <a:lnTo>
                  <a:pt x="212412" y="271710"/>
                </a:lnTo>
                <a:lnTo>
                  <a:pt x="212412" y="0"/>
                </a:lnTo>
                <a:lnTo>
                  <a:pt x="0" y="0"/>
                </a:lnTo>
                <a:lnTo>
                  <a:pt x="0" y="27171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102" y="596398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37446" y="6146800"/>
            <a:ext cx="161925" cy="88900"/>
          </a:xfrm>
          <a:custGeom>
            <a:avLst/>
            <a:gdLst/>
            <a:ahLst/>
            <a:cxnLst/>
            <a:rect l="l" t="t" r="r" b="b"/>
            <a:pathLst>
              <a:path w="161925" h="88900">
                <a:moveTo>
                  <a:pt x="0" y="88900"/>
                </a:moveTo>
                <a:lnTo>
                  <a:pt x="161837" y="88900"/>
                </a:lnTo>
                <a:lnTo>
                  <a:pt x="161837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9440" y="6235700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7" y="0"/>
                </a:lnTo>
                <a:lnTo>
                  <a:pt x="1151467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9440" y="6235700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02500" y="62357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75500" y="65532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03626" y="7030719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03626" y="7030719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01559" y="709376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7656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1835" y="709601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00528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8252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64688" y="70915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1221" y="709376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21689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1689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15858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858" y="740776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0026" y="74041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10026" y="74041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29031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9031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45777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45777" y="7400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93100" y="7105473"/>
            <a:ext cx="935771" cy="994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99300" y="7829373"/>
            <a:ext cx="937464" cy="98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15200" y="7297419"/>
            <a:ext cx="181038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  <a:p>
            <a:pPr marL="12700" marR="1198880" indent="63500">
              <a:lnSpc>
                <a:spcPct val="115700"/>
              </a:lnSpc>
              <a:spcBef>
                <a:spcPts val="6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75500" y="29794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36740" y="1961973"/>
            <a:ext cx="1994104" cy="2507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16900" y="214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</a:t>
            </a:r>
            <a:r>
              <a:rPr spc="-65" dirty="0"/>
              <a:t> </a:t>
            </a:r>
            <a:r>
              <a:rPr spc="-5" dirty="0"/>
              <a:t>Mail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78061"/>
            <a:ext cx="4269105" cy="0"/>
          </a:xfrm>
          <a:custGeom>
            <a:avLst/>
            <a:gdLst/>
            <a:ahLst/>
            <a:cxnLst/>
            <a:rect l="l" t="t" r="r" b="b"/>
            <a:pathLst>
              <a:path w="4269105">
                <a:moveTo>
                  <a:pt x="0" y="0"/>
                </a:moveTo>
                <a:lnTo>
                  <a:pt x="4268688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547" y="1397000"/>
            <a:ext cx="4632960" cy="28422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Three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major</a:t>
            </a:r>
            <a:r>
              <a:rPr sz="30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components:</a:t>
            </a:r>
            <a:endParaRPr sz="30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6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(MTA)</a:t>
            </a:r>
            <a:endParaRPr sz="24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  <a:tab pos="2215515" algn="l"/>
              </a:tabLst>
            </a:pPr>
            <a:r>
              <a:rPr sz="2400" spc="-5" dirty="0">
                <a:latin typeface="Comic Sans MS"/>
                <a:cs typeface="Comic Sans MS"/>
              </a:rPr>
              <a:t>user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agents	(MUA)</a:t>
            </a:r>
            <a:endParaRPr sz="2400">
              <a:latin typeface="Comic Sans MS"/>
              <a:cs typeface="Comic Sans MS"/>
            </a:endParaRPr>
          </a:p>
          <a:p>
            <a:pPr marL="386080" marR="30480" indent="-34861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mail transfer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protocol:  </a:t>
            </a:r>
            <a:r>
              <a:rPr sz="2400" spc="-5" dirty="0"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02626" y="3675162"/>
            <a:ext cx="1476375" cy="1038860"/>
          </a:xfrm>
          <a:custGeom>
            <a:avLst/>
            <a:gdLst/>
            <a:ahLst/>
            <a:cxnLst/>
            <a:rect l="l" t="t" r="r" b="b"/>
            <a:pathLst>
              <a:path w="1476375" h="1038860">
                <a:moveTo>
                  <a:pt x="0" y="0"/>
                </a:moveTo>
                <a:lnTo>
                  <a:pt x="10387" y="7306"/>
                </a:lnTo>
                <a:lnTo>
                  <a:pt x="1465959" y="1031141"/>
                </a:lnTo>
                <a:lnTo>
                  <a:pt x="1476347" y="1038447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43451" y="4670569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50269" y="0"/>
                </a:moveTo>
                <a:lnTo>
                  <a:pt x="0" y="71467"/>
                </a:lnTo>
                <a:lnTo>
                  <a:pt x="96601" y="86003"/>
                </a:lnTo>
                <a:lnTo>
                  <a:pt x="502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1547" y="3632200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0" y="0"/>
                </a:moveTo>
                <a:lnTo>
                  <a:pt x="46332" y="86003"/>
                </a:lnTo>
                <a:lnTo>
                  <a:pt x="96601" y="1453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20300" y="41859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36300" y="31318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3800" y="45669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07700" y="5873573"/>
            <a:ext cx="940851" cy="99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36300" y="606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6740" y="1961973"/>
            <a:ext cx="5136931" cy="572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75500" y="61925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3100" y="7105473"/>
            <a:ext cx="935771" cy="994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9300" y="7829373"/>
            <a:ext cx="937464" cy="98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15200" y="7297419"/>
            <a:ext cx="181038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  <a:p>
            <a:pPr marL="12700" marR="1198880" indent="63500">
              <a:lnSpc>
                <a:spcPct val="115700"/>
              </a:lnSpc>
              <a:spcBef>
                <a:spcPts val="6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5500" y="29794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16900" y="214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96300" y="57277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45500" y="39370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65900" y="49530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</a:t>
            </a:r>
            <a:r>
              <a:rPr spc="-65" dirty="0"/>
              <a:t> </a:t>
            </a:r>
            <a:r>
              <a:rPr spc="-5" dirty="0"/>
              <a:t>Mail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78061"/>
            <a:ext cx="4269105" cy="0"/>
          </a:xfrm>
          <a:custGeom>
            <a:avLst/>
            <a:gdLst/>
            <a:ahLst/>
            <a:cxnLst/>
            <a:rect l="l" t="t" r="r" b="b"/>
            <a:pathLst>
              <a:path w="4269105">
                <a:moveTo>
                  <a:pt x="0" y="0"/>
                </a:moveTo>
                <a:lnTo>
                  <a:pt x="4268688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547" y="1397000"/>
            <a:ext cx="4632960" cy="28422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Three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major</a:t>
            </a:r>
            <a:r>
              <a:rPr sz="30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components:</a:t>
            </a:r>
            <a:endParaRPr sz="30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6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(MTA)</a:t>
            </a:r>
            <a:endParaRPr sz="24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  <a:tab pos="2215515" algn="l"/>
              </a:tabLst>
            </a:pPr>
            <a:r>
              <a:rPr sz="2400" spc="-5" dirty="0">
                <a:latin typeface="Comic Sans MS"/>
                <a:cs typeface="Comic Sans MS"/>
              </a:rPr>
              <a:t>user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agents	(MUA)</a:t>
            </a:r>
            <a:endParaRPr sz="2400">
              <a:latin typeface="Comic Sans MS"/>
              <a:cs typeface="Comic Sans MS"/>
            </a:endParaRPr>
          </a:p>
          <a:p>
            <a:pPr marL="386080" marR="30480" indent="-34861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mail transfer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protocol:  </a:t>
            </a:r>
            <a:r>
              <a:rPr sz="2400" spc="-5" dirty="0"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547" y="4455159"/>
            <a:ext cx="5457825" cy="45085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sz="2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User</a:t>
            </a:r>
            <a:r>
              <a:rPr sz="2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Agent</a:t>
            </a:r>
            <a:endParaRPr sz="24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spc="-5" dirty="0">
                <a:latin typeface="Comic Sans MS"/>
                <a:cs typeface="Comic Sans MS"/>
              </a:rPr>
              <a:t>a.k.a. </a:t>
            </a:r>
            <a:r>
              <a:rPr sz="2400" dirty="0">
                <a:latin typeface="Comic Sans MS"/>
                <a:cs typeface="Comic Sans MS"/>
              </a:rPr>
              <a:t>“mail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reader”</a:t>
            </a:r>
            <a:endParaRPr sz="2400">
              <a:latin typeface="Comic Sans MS"/>
              <a:cs typeface="Comic Sans MS"/>
            </a:endParaRPr>
          </a:p>
          <a:p>
            <a:pPr marL="386080" marR="588010" indent="-34861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dirty="0">
                <a:latin typeface="Comic Sans MS"/>
                <a:cs typeface="Comic Sans MS"/>
              </a:rPr>
              <a:t>composing, </a:t>
            </a:r>
            <a:r>
              <a:rPr sz="2400" spc="-5" dirty="0">
                <a:latin typeface="Comic Sans MS"/>
                <a:cs typeface="Comic Sans MS"/>
              </a:rPr>
              <a:t>editing, reading mail  </a:t>
            </a:r>
            <a:r>
              <a:rPr sz="2400" dirty="0">
                <a:latin typeface="Comic Sans MS"/>
                <a:cs typeface="Comic Sans MS"/>
              </a:rPr>
              <a:t>messages</a:t>
            </a:r>
            <a:endParaRPr sz="2400">
              <a:latin typeface="Comic Sans MS"/>
              <a:cs typeface="Comic Sans MS"/>
            </a:endParaRPr>
          </a:p>
          <a:p>
            <a:pPr marL="386080" marR="570865" indent="-348615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spc="-5" dirty="0">
                <a:latin typeface="Comic Sans MS"/>
                <a:cs typeface="Comic Sans MS"/>
              </a:rPr>
              <a:t>e.g., Outlook, elm, Mozilla  Thunderbird, iPhone </a:t>
            </a: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client,  web </a:t>
            </a:r>
            <a:r>
              <a:rPr sz="2400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386080" marR="30480" indent="-348615">
              <a:lnSpc>
                <a:spcPct val="114599"/>
              </a:lnSpc>
              <a:spcBef>
                <a:spcPts val="11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386715" algn="l"/>
              </a:tabLst>
            </a:pPr>
            <a:r>
              <a:rPr sz="2400" spc="-5" dirty="0">
                <a:latin typeface="Comic Sans MS"/>
                <a:cs typeface="Comic Sans MS"/>
              </a:rPr>
              <a:t>outgoing, incoming </a:t>
            </a:r>
            <a:r>
              <a:rPr sz="2400" dirty="0">
                <a:latin typeface="Comic Sans MS"/>
                <a:cs typeface="Comic Sans MS"/>
              </a:rPr>
              <a:t>messages stored  on</a:t>
            </a:r>
            <a:r>
              <a:rPr sz="2400" spc="-5" dirty="0">
                <a:latin typeface="Comic Sans MS"/>
                <a:cs typeface="Comic Sans MS"/>
              </a:rPr>
              <a:t> 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80694" y="853439"/>
            <a:ext cx="2603500" cy="1395730"/>
          </a:xfrm>
          <a:custGeom>
            <a:avLst/>
            <a:gdLst/>
            <a:ahLst/>
            <a:cxnLst/>
            <a:rect l="l" t="t" r="r" b="b"/>
            <a:pathLst>
              <a:path w="2603500" h="1395730">
                <a:moveTo>
                  <a:pt x="0" y="0"/>
                </a:moveTo>
                <a:lnTo>
                  <a:pt x="2603500" y="0"/>
                </a:lnTo>
                <a:lnTo>
                  <a:pt x="2603500" y="1395307"/>
                </a:lnTo>
                <a:lnTo>
                  <a:pt x="0" y="13953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9066" y="97790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9066" y="97790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86998" y="103840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33138" y="1035265"/>
            <a:ext cx="39370" cy="165100"/>
          </a:xfrm>
          <a:custGeom>
            <a:avLst/>
            <a:gdLst/>
            <a:ahLst/>
            <a:cxnLst/>
            <a:rect l="l" t="t" r="r" b="b"/>
            <a:pathLst>
              <a:path w="39370" h="165100">
                <a:moveTo>
                  <a:pt x="38858" y="2109"/>
                </a:moveTo>
                <a:lnTo>
                  <a:pt x="25312" y="164669"/>
                </a:lnTo>
                <a:lnTo>
                  <a:pt x="0" y="162560"/>
                </a:lnTo>
                <a:lnTo>
                  <a:pt x="13546" y="0"/>
                </a:lnTo>
                <a:lnTo>
                  <a:pt x="38858" y="2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7274" y="1040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5968" y="1036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23691" y="1036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50128" y="1036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06662" y="103840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20675" y="1812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20675" y="181299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07137" y="870904"/>
            <a:ext cx="91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outgoing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80700" y="1188404"/>
            <a:ext cx="164528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message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queue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user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mailbox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02626" y="3675162"/>
            <a:ext cx="1476375" cy="1038860"/>
          </a:xfrm>
          <a:custGeom>
            <a:avLst/>
            <a:gdLst/>
            <a:ahLst/>
            <a:cxnLst/>
            <a:rect l="l" t="t" r="r" b="b"/>
            <a:pathLst>
              <a:path w="1476375" h="1038860">
                <a:moveTo>
                  <a:pt x="0" y="0"/>
                </a:moveTo>
                <a:lnTo>
                  <a:pt x="10387" y="7306"/>
                </a:lnTo>
                <a:lnTo>
                  <a:pt x="1465959" y="1031141"/>
                </a:lnTo>
                <a:lnTo>
                  <a:pt x="1476347" y="1038447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43451" y="4670569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50269" y="0"/>
                </a:moveTo>
                <a:lnTo>
                  <a:pt x="0" y="71467"/>
                </a:lnTo>
                <a:lnTo>
                  <a:pt x="96601" y="86003"/>
                </a:lnTo>
                <a:lnTo>
                  <a:pt x="502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41547" y="3632200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0" y="0"/>
                </a:moveTo>
                <a:lnTo>
                  <a:pt x="46332" y="86003"/>
                </a:lnTo>
                <a:lnTo>
                  <a:pt x="96601" y="1453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020300" y="41859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36300" y="31318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53800" y="45669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807700" y="5873573"/>
            <a:ext cx="940851" cy="99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36300" y="606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36740" y="1961973"/>
            <a:ext cx="5136931" cy="572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75500" y="61925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93100" y="7105473"/>
            <a:ext cx="935771" cy="994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09000" y="72974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99300" y="7829373"/>
            <a:ext cx="937464" cy="98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15200" y="80086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75500" y="29794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16900" y="214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96300" y="57277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45500" y="39370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5900" y="49530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762000"/>
            <a:ext cx="8108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mail</a:t>
            </a:r>
            <a:r>
              <a:rPr spc="-40" dirty="0"/>
              <a:t> </a:t>
            </a:r>
            <a:r>
              <a:rPr spc="-5" dirty="0"/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691105" y="1465361"/>
            <a:ext cx="8082280" cy="0"/>
          </a:xfrm>
          <a:custGeom>
            <a:avLst/>
            <a:gdLst/>
            <a:ahLst/>
            <a:cxnLst/>
            <a:rect l="l" t="t" r="r" b="b"/>
            <a:pathLst>
              <a:path w="8082280">
                <a:moveTo>
                  <a:pt x="0" y="0"/>
                </a:moveTo>
                <a:lnTo>
                  <a:pt x="80822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49665" y="3776762"/>
            <a:ext cx="1476375" cy="1038860"/>
          </a:xfrm>
          <a:custGeom>
            <a:avLst/>
            <a:gdLst/>
            <a:ahLst/>
            <a:cxnLst/>
            <a:rect l="l" t="t" r="r" b="b"/>
            <a:pathLst>
              <a:path w="1476375" h="1038860">
                <a:moveTo>
                  <a:pt x="0" y="0"/>
                </a:moveTo>
                <a:lnTo>
                  <a:pt x="10387" y="7306"/>
                </a:lnTo>
                <a:lnTo>
                  <a:pt x="1465959" y="1031141"/>
                </a:lnTo>
                <a:lnTo>
                  <a:pt x="1476347" y="1038447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91" y="4772169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50269" y="0"/>
                </a:moveTo>
                <a:lnTo>
                  <a:pt x="0" y="71467"/>
                </a:lnTo>
                <a:lnTo>
                  <a:pt x="96601" y="86003"/>
                </a:lnTo>
                <a:lnTo>
                  <a:pt x="502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8585" y="3733800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0" y="0"/>
                </a:moveTo>
                <a:lnTo>
                  <a:pt x="46333" y="86003"/>
                </a:lnTo>
                <a:lnTo>
                  <a:pt x="96602" y="1453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64800" y="43002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0800" y="3246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0" y="468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57280" y="5987873"/>
            <a:ext cx="938311" cy="98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80800" y="6167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3781" y="2063573"/>
            <a:ext cx="5136930" cy="572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0000" y="63068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37600" y="7219773"/>
            <a:ext cx="938312" cy="98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3800" y="7930973"/>
            <a:ext cx="940004" cy="995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72400" y="7399019"/>
            <a:ext cx="1810385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  <a:p>
            <a:pPr marL="12700" marR="1198880" indent="63500">
              <a:lnSpc>
                <a:spcPct val="115700"/>
              </a:lnSpc>
              <a:spcBef>
                <a:spcPts val="7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0" y="30937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61400" y="225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3500" y="5829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90000" y="4051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0400" y="5067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762000"/>
            <a:ext cx="8108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mail</a:t>
            </a:r>
            <a:r>
              <a:rPr spc="-40" dirty="0"/>
              <a:t> </a:t>
            </a:r>
            <a:r>
              <a:rPr spc="-5" dirty="0"/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691105" y="1465361"/>
            <a:ext cx="8082280" cy="0"/>
          </a:xfrm>
          <a:custGeom>
            <a:avLst/>
            <a:gdLst/>
            <a:ahLst/>
            <a:cxnLst/>
            <a:rect l="l" t="t" r="r" b="b"/>
            <a:pathLst>
              <a:path w="8082280">
                <a:moveTo>
                  <a:pt x="0" y="0"/>
                </a:moveTo>
                <a:lnTo>
                  <a:pt x="80822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2349500"/>
            <a:ext cx="2301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Mail</a:t>
            </a:r>
            <a:r>
              <a:rPr sz="30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Servers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49665" y="3776762"/>
            <a:ext cx="1476375" cy="1038860"/>
          </a:xfrm>
          <a:custGeom>
            <a:avLst/>
            <a:gdLst/>
            <a:ahLst/>
            <a:cxnLst/>
            <a:rect l="l" t="t" r="r" b="b"/>
            <a:pathLst>
              <a:path w="1476375" h="1038860">
                <a:moveTo>
                  <a:pt x="0" y="0"/>
                </a:moveTo>
                <a:lnTo>
                  <a:pt x="10387" y="7306"/>
                </a:lnTo>
                <a:lnTo>
                  <a:pt x="1465959" y="1031141"/>
                </a:lnTo>
                <a:lnTo>
                  <a:pt x="1476347" y="1038447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0491" y="4772169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50269" y="0"/>
                </a:moveTo>
                <a:lnTo>
                  <a:pt x="0" y="71467"/>
                </a:lnTo>
                <a:lnTo>
                  <a:pt x="96601" y="86003"/>
                </a:lnTo>
                <a:lnTo>
                  <a:pt x="502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8585" y="3733800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0" y="0"/>
                </a:moveTo>
                <a:lnTo>
                  <a:pt x="46333" y="86003"/>
                </a:lnTo>
                <a:lnTo>
                  <a:pt x="96602" y="1453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64800" y="43002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0800" y="3246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1000" y="468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57280" y="5987873"/>
            <a:ext cx="938311" cy="98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0800" y="6167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83781" y="2063573"/>
            <a:ext cx="5136930" cy="572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00" y="63068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7600" y="7219773"/>
            <a:ext cx="938312" cy="98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3800" y="7930973"/>
            <a:ext cx="940004" cy="995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72400" y="7399019"/>
            <a:ext cx="1810385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  <a:p>
            <a:pPr marL="12700" marR="1198880" indent="63500">
              <a:lnSpc>
                <a:spcPct val="115700"/>
              </a:lnSpc>
              <a:spcBef>
                <a:spcPts val="7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000" y="30937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1400" y="225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3500" y="5829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0000" y="4051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0400" y="5067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762000"/>
            <a:ext cx="8108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mail</a:t>
            </a:r>
            <a:r>
              <a:rPr spc="-40" dirty="0"/>
              <a:t> </a:t>
            </a:r>
            <a:r>
              <a:rPr spc="-5" dirty="0"/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691105" y="1465361"/>
            <a:ext cx="8082280" cy="0"/>
          </a:xfrm>
          <a:custGeom>
            <a:avLst/>
            <a:gdLst/>
            <a:ahLst/>
            <a:cxnLst/>
            <a:rect l="l" t="t" r="r" b="b"/>
            <a:pathLst>
              <a:path w="8082280">
                <a:moveTo>
                  <a:pt x="0" y="0"/>
                </a:moveTo>
                <a:lnTo>
                  <a:pt x="80822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095500"/>
            <a:ext cx="4057650" cy="17246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Mail</a:t>
            </a:r>
            <a:r>
              <a:rPr sz="30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Servers</a:t>
            </a:r>
            <a:endParaRPr sz="30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4599"/>
              </a:lnSpc>
              <a:spcBef>
                <a:spcPts val="1180"/>
              </a:spcBef>
              <a:tabLst>
                <a:tab pos="377825" algn="l"/>
              </a:tabLst>
            </a:pPr>
            <a:r>
              <a:rPr sz="2700" spc="-382" baseline="9259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700" spc="-382" baseline="9259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mailbox </a:t>
            </a:r>
            <a:r>
              <a:rPr sz="2400" spc="-5" dirty="0">
                <a:latin typeface="Comic Sans MS"/>
                <a:cs typeface="Comic Sans MS"/>
              </a:rPr>
              <a:t>contains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incoming  messages for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49665" y="3776762"/>
            <a:ext cx="1476375" cy="1038860"/>
          </a:xfrm>
          <a:custGeom>
            <a:avLst/>
            <a:gdLst/>
            <a:ahLst/>
            <a:cxnLst/>
            <a:rect l="l" t="t" r="r" b="b"/>
            <a:pathLst>
              <a:path w="1476375" h="1038860">
                <a:moveTo>
                  <a:pt x="0" y="0"/>
                </a:moveTo>
                <a:lnTo>
                  <a:pt x="10387" y="7306"/>
                </a:lnTo>
                <a:lnTo>
                  <a:pt x="1465959" y="1031141"/>
                </a:lnTo>
                <a:lnTo>
                  <a:pt x="1476347" y="1038447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0491" y="4772169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50269" y="0"/>
                </a:moveTo>
                <a:lnTo>
                  <a:pt x="0" y="71467"/>
                </a:lnTo>
                <a:lnTo>
                  <a:pt x="96601" y="86003"/>
                </a:lnTo>
                <a:lnTo>
                  <a:pt x="502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8585" y="3733800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0" y="0"/>
                </a:moveTo>
                <a:lnTo>
                  <a:pt x="46333" y="86003"/>
                </a:lnTo>
                <a:lnTo>
                  <a:pt x="96602" y="1453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64800" y="43002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0800" y="3246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1000" y="468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57280" y="5987873"/>
            <a:ext cx="938311" cy="98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0800" y="6167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83781" y="2063573"/>
            <a:ext cx="5136930" cy="572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00" y="63068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7600" y="7219773"/>
            <a:ext cx="938312" cy="98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3800" y="7930973"/>
            <a:ext cx="940004" cy="995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72400" y="7399019"/>
            <a:ext cx="1810385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  <a:p>
            <a:pPr marL="12700" marR="1198880" indent="63500">
              <a:lnSpc>
                <a:spcPct val="115700"/>
              </a:lnSpc>
              <a:spcBef>
                <a:spcPts val="7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000" y="30937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1400" y="225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3500" y="5829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0000" y="4051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0400" y="5067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762000"/>
            <a:ext cx="8108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mail</a:t>
            </a:r>
            <a:r>
              <a:rPr spc="-40" dirty="0"/>
              <a:t> </a:t>
            </a:r>
            <a:r>
              <a:rPr spc="-5" dirty="0"/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691105" y="1465361"/>
            <a:ext cx="8082280" cy="0"/>
          </a:xfrm>
          <a:custGeom>
            <a:avLst/>
            <a:gdLst/>
            <a:ahLst/>
            <a:cxnLst/>
            <a:rect l="l" t="t" r="r" b="b"/>
            <a:pathLst>
              <a:path w="8082280">
                <a:moveTo>
                  <a:pt x="0" y="0"/>
                </a:moveTo>
                <a:lnTo>
                  <a:pt x="80822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095500"/>
            <a:ext cx="5137150" cy="27025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Mail</a:t>
            </a:r>
            <a:r>
              <a:rPr sz="30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Servers</a:t>
            </a:r>
            <a:endParaRPr sz="3000">
              <a:latin typeface="Comic Sans MS"/>
              <a:cs typeface="Comic Sans MS"/>
            </a:endParaRPr>
          </a:p>
          <a:p>
            <a:pPr marL="377825" marR="1109345" indent="-340360">
              <a:lnSpc>
                <a:spcPct val="114599"/>
              </a:lnSpc>
              <a:spcBef>
                <a:spcPts val="11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mailbox </a:t>
            </a:r>
            <a:r>
              <a:rPr sz="2400" spc="-5" dirty="0">
                <a:latin typeface="Comic Sans MS"/>
                <a:cs typeface="Comic Sans MS"/>
              </a:rPr>
              <a:t>contains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incoming  messages for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user</a:t>
            </a:r>
            <a:endParaRPr sz="2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message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queue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outgoing </a:t>
            </a:r>
            <a:r>
              <a:rPr sz="2400" dirty="0">
                <a:latin typeface="Comic Sans MS"/>
                <a:cs typeface="Comic Sans MS"/>
              </a:rPr>
              <a:t>(to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be  </a:t>
            </a:r>
            <a:r>
              <a:rPr sz="2400" spc="-5" dirty="0">
                <a:latin typeface="Comic Sans MS"/>
                <a:cs typeface="Comic Sans MS"/>
              </a:rPr>
              <a:t>sent) mail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49665" y="3776762"/>
            <a:ext cx="1476375" cy="1038860"/>
          </a:xfrm>
          <a:custGeom>
            <a:avLst/>
            <a:gdLst/>
            <a:ahLst/>
            <a:cxnLst/>
            <a:rect l="l" t="t" r="r" b="b"/>
            <a:pathLst>
              <a:path w="1476375" h="1038860">
                <a:moveTo>
                  <a:pt x="0" y="0"/>
                </a:moveTo>
                <a:lnTo>
                  <a:pt x="10387" y="7306"/>
                </a:lnTo>
                <a:lnTo>
                  <a:pt x="1465959" y="1031141"/>
                </a:lnTo>
                <a:lnTo>
                  <a:pt x="1476347" y="1038447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0491" y="4772169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50269" y="0"/>
                </a:moveTo>
                <a:lnTo>
                  <a:pt x="0" y="71467"/>
                </a:lnTo>
                <a:lnTo>
                  <a:pt x="96601" y="86003"/>
                </a:lnTo>
                <a:lnTo>
                  <a:pt x="502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8585" y="3733800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0" y="0"/>
                </a:moveTo>
                <a:lnTo>
                  <a:pt x="46333" y="86003"/>
                </a:lnTo>
                <a:lnTo>
                  <a:pt x="96602" y="1453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64800" y="43002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0800" y="3246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1000" y="468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57280" y="5987873"/>
            <a:ext cx="938311" cy="98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0800" y="6167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83781" y="2063573"/>
            <a:ext cx="5136930" cy="572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00" y="63068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7600" y="7219773"/>
            <a:ext cx="938312" cy="98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3800" y="7930973"/>
            <a:ext cx="940004" cy="995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72400" y="7399019"/>
            <a:ext cx="1810385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  <a:p>
            <a:pPr marL="12700" marR="1198880" indent="63500">
              <a:lnSpc>
                <a:spcPct val="115700"/>
              </a:lnSpc>
              <a:spcBef>
                <a:spcPts val="7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000" y="30937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1400" y="225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3500" y="5829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0000" y="4051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0400" y="5067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762000"/>
            <a:ext cx="8108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mail</a:t>
            </a:r>
            <a:r>
              <a:rPr spc="-40" dirty="0"/>
              <a:t> </a:t>
            </a:r>
            <a:r>
              <a:rPr spc="-5" dirty="0"/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691105" y="1465361"/>
            <a:ext cx="8082280" cy="0"/>
          </a:xfrm>
          <a:custGeom>
            <a:avLst/>
            <a:gdLst/>
            <a:ahLst/>
            <a:cxnLst/>
            <a:rect l="l" t="t" r="r" b="b"/>
            <a:pathLst>
              <a:path w="8082280">
                <a:moveTo>
                  <a:pt x="0" y="0"/>
                </a:moveTo>
                <a:lnTo>
                  <a:pt x="80822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095500"/>
            <a:ext cx="5137150" cy="42265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Mail</a:t>
            </a:r>
            <a:r>
              <a:rPr sz="30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Servers</a:t>
            </a:r>
            <a:endParaRPr sz="3000">
              <a:latin typeface="Comic Sans MS"/>
              <a:cs typeface="Comic Sans MS"/>
            </a:endParaRPr>
          </a:p>
          <a:p>
            <a:pPr marL="377825" marR="1109345" indent="-340360">
              <a:lnSpc>
                <a:spcPct val="114599"/>
              </a:lnSpc>
              <a:spcBef>
                <a:spcPts val="11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mailbox </a:t>
            </a:r>
            <a:r>
              <a:rPr sz="2400" spc="-5" dirty="0">
                <a:latin typeface="Comic Sans MS"/>
                <a:cs typeface="Comic Sans MS"/>
              </a:rPr>
              <a:t>contains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incoming  messages for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user</a:t>
            </a:r>
            <a:endParaRPr sz="2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45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message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queue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outgoing </a:t>
            </a:r>
            <a:r>
              <a:rPr sz="2400" dirty="0">
                <a:latin typeface="Comic Sans MS"/>
                <a:cs typeface="Comic Sans MS"/>
              </a:rPr>
              <a:t>(to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be  </a:t>
            </a:r>
            <a:r>
              <a:rPr sz="2400" spc="-5" dirty="0">
                <a:latin typeface="Comic Sans MS"/>
                <a:cs typeface="Comic Sans MS"/>
              </a:rPr>
              <a:t>sent) mail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messages</a:t>
            </a:r>
            <a:endParaRPr sz="2400">
              <a:latin typeface="Comic Sans MS"/>
              <a:cs typeface="Comic Sans MS"/>
            </a:endParaRPr>
          </a:p>
          <a:p>
            <a:pPr marL="377825" marR="292735" indent="-340360">
              <a:lnSpc>
                <a:spcPct val="114599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SMTP protocol </a:t>
            </a:r>
            <a:r>
              <a:rPr sz="2400" spc="-5" dirty="0">
                <a:latin typeface="Comic Sans MS"/>
                <a:cs typeface="Comic Sans MS"/>
              </a:rPr>
              <a:t>between mail  servers to </a:t>
            </a:r>
            <a:r>
              <a:rPr sz="2400" dirty="0">
                <a:latin typeface="Comic Sans MS"/>
                <a:cs typeface="Comic Sans MS"/>
              </a:rPr>
              <a:t>send </a:t>
            </a:r>
            <a:r>
              <a:rPr sz="2400" spc="-5" dirty="0">
                <a:latin typeface="Comic Sans MS"/>
                <a:cs typeface="Comic Sans MS"/>
              </a:rPr>
              <a:t>email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messages</a:t>
            </a:r>
            <a:endParaRPr sz="2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420"/>
              </a:spcBef>
              <a:tabLst>
                <a:tab pos="784225" algn="l"/>
              </a:tabLst>
            </a:pPr>
            <a:r>
              <a:rPr sz="3600" spc="-2475" baseline="3472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3472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client: sending mail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6451482"/>
            <a:ext cx="16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500" y="6464300"/>
            <a:ext cx="4077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server: receiving mail 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49665" y="3776762"/>
            <a:ext cx="1476375" cy="1038860"/>
          </a:xfrm>
          <a:custGeom>
            <a:avLst/>
            <a:gdLst/>
            <a:ahLst/>
            <a:cxnLst/>
            <a:rect l="l" t="t" r="r" b="b"/>
            <a:pathLst>
              <a:path w="1476375" h="1038860">
                <a:moveTo>
                  <a:pt x="0" y="0"/>
                </a:moveTo>
                <a:lnTo>
                  <a:pt x="10387" y="7306"/>
                </a:lnTo>
                <a:lnTo>
                  <a:pt x="1465959" y="1031141"/>
                </a:lnTo>
                <a:lnTo>
                  <a:pt x="1476347" y="1038447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90491" y="4772169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50269" y="0"/>
                </a:moveTo>
                <a:lnTo>
                  <a:pt x="0" y="71467"/>
                </a:lnTo>
                <a:lnTo>
                  <a:pt x="96601" y="86003"/>
                </a:lnTo>
                <a:lnTo>
                  <a:pt x="502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88585" y="3733800"/>
            <a:ext cx="97155" cy="86360"/>
          </a:xfrm>
          <a:custGeom>
            <a:avLst/>
            <a:gdLst/>
            <a:ahLst/>
            <a:cxnLst/>
            <a:rect l="l" t="t" r="r" b="b"/>
            <a:pathLst>
              <a:path w="97154" h="86360">
                <a:moveTo>
                  <a:pt x="0" y="0"/>
                </a:moveTo>
                <a:lnTo>
                  <a:pt x="46333" y="86003"/>
                </a:lnTo>
                <a:lnTo>
                  <a:pt x="96602" y="1453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64800" y="43002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80800" y="3246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0" y="4681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57280" y="5987873"/>
            <a:ext cx="938311" cy="98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80800" y="61671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83781" y="2063573"/>
            <a:ext cx="5136930" cy="572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20000" y="63068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37600" y="7219773"/>
            <a:ext cx="938312" cy="98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43800" y="7930973"/>
            <a:ext cx="940004" cy="995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72400" y="7399019"/>
            <a:ext cx="1810385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  <a:p>
            <a:pPr marL="12700" marR="1198880" indent="63500">
              <a:lnSpc>
                <a:spcPct val="115700"/>
              </a:lnSpc>
              <a:spcBef>
                <a:spcPts val="7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0000" y="3093720"/>
            <a:ext cx="7188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  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61400" y="2255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53500" y="5829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90000" y="4051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0400" y="50673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929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SMTP </a:t>
            </a:r>
            <a:r>
              <a:rPr sz="4200" spc="-5" dirty="0"/>
              <a:t>[RFC</a:t>
            </a:r>
            <a:r>
              <a:rPr sz="4200" spc="-45" dirty="0"/>
              <a:t> </a:t>
            </a:r>
            <a:r>
              <a:rPr sz="4200" dirty="0"/>
              <a:t>2821]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9265920" cy="0"/>
          </a:xfrm>
          <a:custGeom>
            <a:avLst/>
            <a:gdLst/>
            <a:ahLst/>
            <a:cxnLst/>
            <a:rect l="l" t="t" r="r" b="b"/>
            <a:pathLst>
              <a:path w="9265920">
                <a:moveTo>
                  <a:pt x="0" y="0"/>
                </a:moveTo>
                <a:lnTo>
                  <a:pt x="9265815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355600"/>
            <a:ext cx="90144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400" dirty="0">
                <a:solidFill>
                  <a:srgbClr val="000000"/>
                </a:solidFill>
                <a:latin typeface="Calibri"/>
                <a:cs typeface="Calibri"/>
              </a:rPr>
              <a:t>An </a:t>
            </a:r>
            <a:r>
              <a:rPr sz="6400" b="1" spc="190" dirty="0">
                <a:solidFill>
                  <a:srgbClr val="000000"/>
                </a:solidFill>
                <a:latin typeface="Calibri"/>
                <a:cs typeface="Calibri"/>
              </a:rPr>
              <a:t>Aside </a:t>
            </a:r>
            <a:r>
              <a:rPr sz="6400" b="1" spc="125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sz="6400" b="1" spc="190" dirty="0">
                <a:solidFill>
                  <a:srgbClr val="000000"/>
                </a:solidFill>
                <a:latin typeface="Calibri"/>
                <a:cs typeface="Calibri"/>
              </a:rPr>
              <a:t>Protocols</a:t>
            </a:r>
            <a:r>
              <a:rPr sz="6400" b="1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400" b="1" spc="1845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625600"/>
            <a:ext cx="998855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35" dirty="0">
                <a:latin typeface="Arial"/>
                <a:cs typeface="Arial"/>
              </a:rPr>
              <a:t>We </a:t>
            </a:r>
            <a:r>
              <a:rPr sz="3800" spc="-365" dirty="0">
                <a:latin typeface="Arial"/>
                <a:cs typeface="Arial"/>
              </a:rPr>
              <a:t>have </a:t>
            </a:r>
            <a:r>
              <a:rPr sz="3800" spc="-254" dirty="0">
                <a:latin typeface="Arial"/>
                <a:cs typeface="Arial"/>
              </a:rPr>
              <a:t>been </a:t>
            </a:r>
            <a:r>
              <a:rPr sz="3800" spc="-220" dirty="0">
                <a:latin typeface="Arial"/>
                <a:cs typeface="Arial"/>
              </a:rPr>
              <a:t>examining </a:t>
            </a:r>
            <a:r>
              <a:rPr sz="3800" spc="-160" dirty="0">
                <a:latin typeface="Arial"/>
                <a:cs typeface="Arial"/>
              </a:rPr>
              <a:t>HTTP</a:t>
            </a:r>
            <a:r>
              <a:rPr sz="3800" spc="-55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  <a:p>
            <a:pPr marL="609600" marR="3048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609600" algn="l"/>
                <a:tab pos="3848100" algn="l"/>
                <a:tab pos="4273550" algn="l"/>
                <a:tab pos="7666355" algn="l"/>
              </a:tabLst>
            </a:pPr>
            <a:r>
              <a:rPr sz="3800" spc="-135" dirty="0">
                <a:latin typeface="Arial"/>
                <a:cs typeface="Arial"/>
              </a:rPr>
              <a:t>We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180" dirty="0">
                <a:latin typeface="Arial"/>
                <a:cs typeface="Arial"/>
              </a:rPr>
              <a:t>learned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114" dirty="0">
                <a:latin typeface="Arial"/>
                <a:cs typeface="Arial"/>
              </a:rPr>
              <a:t>this	</a:t>
            </a:r>
            <a:r>
              <a:rPr sz="3800" spc="-229" dirty="0">
                <a:latin typeface="Arial"/>
                <a:cs typeface="Arial"/>
              </a:rPr>
              <a:t>is	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general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40" dirty="0">
                <a:latin typeface="Arial"/>
                <a:cs typeface="Arial"/>
              </a:rPr>
              <a:t>form	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355" dirty="0">
                <a:latin typeface="Arial"/>
                <a:cs typeface="Arial"/>
              </a:rPr>
              <a:t>an </a:t>
            </a:r>
            <a:r>
              <a:rPr sz="3800" spc="-160" dirty="0">
                <a:latin typeface="Arial"/>
                <a:cs typeface="Arial"/>
              </a:rPr>
              <a:t>HTTP  request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8229600"/>
            <a:ext cx="18275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sz="3800" spc="370" dirty="0">
                <a:latin typeface="Arial"/>
                <a:cs typeface="Arial"/>
              </a:rPr>
              <a:t>W</a:t>
            </a:r>
            <a:r>
              <a:rPr sz="3800" spc="-350" dirty="0">
                <a:latin typeface="Arial"/>
                <a:cs typeface="Arial"/>
              </a:rPr>
              <a:t>h</a:t>
            </a:r>
            <a:r>
              <a:rPr sz="3800" spc="-370" dirty="0">
                <a:latin typeface="Arial"/>
                <a:cs typeface="Arial"/>
              </a:rPr>
              <a:t>y?!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9700" y="3962400"/>
            <a:ext cx="684662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62000"/>
            <a:ext cx="929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21EAA"/>
                </a:solidFill>
                <a:latin typeface="Comic Sans MS"/>
                <a:cs typeface="Comic Sans MS"/>
              </a:rPr>
              <a:t>Electronic Mail: SMTP </a:t>
            </a:r>
            <a:r>
              <a:rPr sz="4200" spc="-5" dirty="0">
                <a:solidFill>
                  <a:srgbClr val="021EAA"/>
                </a:solidFill>
                <a:latin typeface="Comic Sans MS"/>
                <a:cs typeface="Comic Sans MS"/>
              </a:rPr>
              <a:t>[RFC</a:t>
            </a:r>
            <a:r>
              <a:rPr sz="42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4200" dirty="0">
                <a:solidFill>
                  <a:srgbClr val="021EAA"/>
                </a:solidFill>
                <a:latin typeface="Comic Sans MS"/>
                <a:cs typeface="Comic Sans MS"/>
              </a:rPr>
              <a:t>2821]</a:t>
            </a:r>
            <a:endParaRPr sz="4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9265920" cy="0"/>
          </a:xfrm>
          <a:custGeom>
            <a:avLst/>
            <a:gdLst/>
            <a:ahLst/>
            <a:cxnLst/>
            <a:rect l="l" t="t" r="r" b="b"/>
            <a:pathLst>
              <a:path w="9265920">
                <a:moveTo>
                  <a:pt x="0" y="0"/>
                </a:moveTo>
                <a:lnTo>
                  <a:pt x="9265815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36800"/>
            <a:ext cx="9822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2700" spc="-382" baseline="1080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700" spc="-382" baseline="10802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uses TCP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transfer </a:t>
            </a:r>
            <a:r>
              <a:rPr sz="2400" dirty="0">
                <a:latin typeface="Comic Sans MS"/>
                <a:cs typeface="Comic Sans MS"/>
              </a:rPr>
              <a:t>email message from </a:t>
            </a: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server, </a:t>
            </a:r>
            <a:r>
              <a:rPr sz="2400" dirty="0">
                <a:latin typeface="Comic Sans MS"/>
                <a:cs typeface="Comic Sans MS"/>
              </a:rPr>
              <a:t>port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25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929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SMTP </a:t>
            </a:r>
            <a:r>
              <a:rPr sz="4200" spc="-5" dirty="0"/>
              <a:t>[RFC</a:t>
            </a:r>
            <a:r>
              <a:rPr sz="4200" spc="-45" dirty="0"/>
              <a:t> </a:t>
            </a:r>
            <a:r>
              <a:rPr sz="4200" dirty="0"/>
              <a:t>2821]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9265920" cy="0"/>
          </a:xfrm>
          <a:custGeom>
            <a:avLst/>
            <a:gdLst/>
            <a:ahLst/>
            <a:cxnLst/>
            <a:rect l="l" t="t" r="r" b="b"/>
            <a:pathLst>
              <a:path w="9265920">
                <a:moveTo>
                  <a:pt x="0" y="0"/>
                </a:moveTo>
                <a:lnTo>
                  <a:pt x="9265815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760"/>
            <a:ext cx="9822180" cy="1143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uses TCP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transfer </a:t>
            </a:r>
            <a:r>
              <a:rPr sz="2400" dirty="0">
                <a:latin typeface="Comic Sans MS"/>
                <a:cs typeface="Comic Sans MS"/>
              </a:rPr>
              <a:t>email message from </a:t>
            </a: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server, </a:t>
            </a:r>
            <a:r>
              <a:rPr sz="2400" dirty="0">
                <a:latin typeface="Comic Sans MS"/>
                <a:cs typeface="Comic Sans MS"/>
              </a:rPr>
              <a:t>port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25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direct transfer: sending server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receiving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929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SMTP </a:t>
            </a:r>
            <a:r>
              <a:rPr sz="4200" spc="-5" dirty="0"/>
              <a:t>[RFC</a:t>
            </a:r>
            <a:r>
              <a:rPr sz="4200" spc="-45" dirty="0"/>
              <a:t> </a:t>
            </a:r>
            <a:r>
              <a:rPr sz="4200" dirty="0"/>
              <a:t>2821]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9265920" cy="0"/>
          </a:xfrm>
          <a:custGeom>
            <a:avLst/>
            <a:gdLst/>
            <a:ahLst/>
            <a:cxnLst/>
            <a:rect l="l" t="t" r="r" b="b"/>
            <a:pathLst>
              <a:path w="9265920">
                <a:moveTo>
                  <a:pt x="0" y="0"/>
                </a:moveTo>
                <a:lnTo>
                  <a:pt x="9265815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760"/>
            <a:ext cx="9822180" cy="33147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uses TCP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transfer </a:t>
            </a:r>
            <a:r>
              <a:rPr sz="2400" dirty="0">
                <a:latin typeface="Comic Sans MS"/>
                <a:cs typeface="Comic Sans MS"/>
              </a:rPr>
              <a:t>email message from </a:t>
            </a: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server, </a:t>
            </a:r>
            <a:r>
              <a:rPr sz="2400" dirty="0">
                <a:latin typeface="Comic Sans MS"/>
                <a:cs typeface="Comic Sans MS"/>
              </a:rPr>
              <a:t>port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25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direct transfer: sending server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receiving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39725" marR="5866765" indent="-339725" algn="r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397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three phases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transfer</a:t>
            </a:r>
            <a:endParaRPr sz="2400">
              <a:latin typeface="Comic Sans MS"/>
              <a:cs typeface="Comic Sans MS"/>
            </a:endParaRPr>
          </a:p>
          <a:p>
            <a:pPr marL="288925" marR="5799455" lvl="1" indent="-288925" algn="r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288925" algn="l"/>
                <a:tab pos="289560" algn="l"/>
              </a:tabLst>
            </a:pPr>
            <a:r>
              <a:rPr sz="2400" spc="-5" dirty="0">
                <a:latin typeface="Comic Sans MS"/>
                <a:cs typeface="Comic Sans MS"/>
              </a:rPr>
              <a:t>handshaking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(greeting)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spc="-5" dirty="0">
                <a:latin typeface="Comic Sans MS"/>
                <a:cs typeface="Comic Sans MS"/>
              </a:rPr>
              <a:t>transfer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5" dirty="0">
                <a:latin typeface="Comic Sans MS"/>
                <a:cs typeface="Comic Sans MS"/>
              </a:rPr>
              <a:t> messages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spc="-5" dirty="0">
                <a:latin typeface="Comic Sans MS"/>
                <a:cs typeface="Comic Sans MS"/>
              </a:rPr>
              <a:t>closure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929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Mail: SMTP </a:t>
            </a:r>
            <a:r>
              <a:rPr sz="4200" spc="-5" dirty="0"/>
              <a:t>[RFC</a:t>
            </a:r>
            <a:r>
              <a:rPr sz="4200" spc="-45" dirty="0"/>
              <a:t> </a:t>
            </a:r>
            <a:r>
              <a:rPr sz="4200" dirty="0"/>
              <a:t>2821]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9265920" cy="0"/>
          </a:xfrm>
          <a:custGeom>
            <a:avLst/>
            <a:gdLst/>
            <a:ahLst/>
            <a:cxnLst/>
            <a:rect l="l" t="t" r="r" b="b"/>
            <a:pathLst>
              <a:path w="9265920">
                <a:moveTo>
                  <a:pt x="0" y="0"/>
                </a:moveTo>
                <a:lnTo>
                  <a:pt x="9265815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760"/>
            <a:ext cx="9822180" cy="4953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uses TCP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transfer </a:t>
            </a:r>
            <a:r>
              <a:rPr sz="2400" dirty="0">
                <a:latin typeface="Comic Sans MS"/>
                <a:cs typeface="Comic Sans MS"/>
              </a:rPr>
              <a:t>email message from </a:t>
            </a: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server, </a:t>
            </a:r>
            <a:r>
              <a:rPr sz="2400" dirty="0">
                <a:latin typeface="Comic Sans MS"/>
                <a:cs typeface="Comic Sans MS"/>
              </a:rPr>
              <a:t>port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25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direct transfer: sending server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receiving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39725" marR="5866765" indent="-339725" algn="r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397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three phases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transfer</a:t>
            </a:r>
            <a:endParaRPr sz="2400">
              <a:latin typeface="Comic Sans MS"/>
              <a:cs typeface="Comic Sans MS"/>
            </a:endParaRPr>
          </a:p>
          <a:p>
            <a:pPr marL="288925" marR="5799455" lvl="1" indent="-288925" algn="r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288925" algn="l"/>
                <a:tab pos="289560" algn="l"/>
              </a:tabLst>
            </a:pPr>
            <a:r>
              <a:rPr sz="2400" spc="-5" dirty="0">
                <a:latin typeface="Comic Sans MS"/>
                <a:cs typeface="Comic Sans MS"/>
              </a:rPr>
              <a:t>handshaking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(greeting)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spc="-5" dirty="0">
                <a:latin typeface="Comic Sans MS"/>
                <a:cs typeface="Comic Sans MS"/>
              </a:rPr>
              <a:t>transfer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5" dirty="0">
                <a:latin typeface="Comic Sans MS"/>
                <a:cs typeface="Comic Sans MS"/>
              </a:rPr>
              <a:t> messages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spc="-5" dirty="0">
                <a:latin typeface="Comic Sans MS"/>
                <a:cs typeface="Comic Sans MS"/>
              </a:rPr>
              <a:t>closure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command/response interaction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420"/>
              </a:spcBef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spc="-5" dirty="0">
                <a:solidFill>
                  <a:srgbClr val="021EAA"/>
                </a:solidFill>
                <a:latin typeface="Comic Sans MS"/>
                <a:cs typeface="Comic Sans MS"/>
              </a:rPr>
              <a:t>commands: </a:t>
            </a:r>
            <a:r>
              <a:rPr sz="2400" dirty="0">
                <a:latin typeface="Comic Sans MS"/>
                <a:cs typeface="Comic Sans MS"/>
              </a:rPr>
              <a:t>ASCII</a:t>
            </a:r>
            <a:r>
              <a:rPr sz="2400" spc="-5" dirty="0">
                <a:latin typeface="Comic Sans MS"/>
                <a:cs typeface="Comic Sans MS"/>
              </a:rPr>
              <a:t> text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spc="-5" dirty="0">
                <a:solidFill>
                  <a:srgbClr val="021EAA"/>
                </a:solidFill>
                <a:latin typeface="Comic Sans MS"/>
                <a:cs typeface="Comic Sans MS"/>
              </a:rPr>
              <a:t>response: </a:t>
            </a:r>
            <a:r>
              <a:rPr sz="2400" dirty="0">
                <a:latin typeface="Comic Sans MS"/>
                <a:cs typeface="Comic Sans MS"/>
              </a:rPr>
              <a:t>status code </a:t>
            </a:r>
            <a:r>
              <a:rPr sz="2400" spc="-5" dirty="0">
                <a:latin typeface="Comic Sans MS"/>
                <a:cs typeface="Comic Sans MS"/>
              </a:rPr>
              <a:t>and phrase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4500"/>
            <a:ext cx="10674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sends message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47861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47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8479" y="7207073"/>
            <a:ext cx="938311" cy="990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2000" y="73863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7840" y="742585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4082" y="641396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212" y="6703694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212" y="670369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7231" y="642692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6094" y="742255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1671" y="6837750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7"/>
                </a:moveTo>
                <a:lnTo>
                  <a:pt x="212411" y="267477"/>
                </a:lnTo>
                <a:lnTo>
                  <a:pt x="212411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671" y="6837750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2015" y="701504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7" y="0"/>
                </a:lnTo>
                <a:lnTo>
                  <a:pt x="1151467" y="1435946"/>
                </a:lnTo>
                <a:lnTo>
                  <a:pt x="0" y="1435946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56100" y="71120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6400" y="74295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6128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226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6403" y="796977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509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2821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925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5790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713" y="7289800"/>
            <a:ext cx="762886" cy="940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87100" y="7150100"/>
            <a:ext cx="952500" cy="937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9500" y="734909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9815" y="6337300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161"/>
                </a:moveTo>
                <a:lnTo>
                  <a:pt x="232641" y="691161"/>
                </a:lnTo>
                <a:lnTo>
                  <a:pt x="232641" y="0"/>
                </a:lnTo>
                <a:lnTo>
                  <a:pt x="0" y="0"/>
                </a:lnTo>
                <a:lnTo>
                  <a:pt x="0" y="691161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6945" y="6626929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6945" y="6626929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450" y="6350158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41829" y="7345788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404" y="6760985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5"/>
                </a:moveTo>
                <a:lnTo>
                  <a:pt x="212412" y="267475"/>
                </a:lnTo>
                <a:lnTo>
                  <a:pt x="212412" y="0"/>
                </a:lnTo>
                <a:lnTo>
                  <a:pt x="0" y="0"/>
                </a:lnTo>
                <a:lnTo>
                  <a:pt x="0" y="267475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404" y="6760985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97748" y="6938282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5" y="0"/>
                </a:lnTo>
                <a:lnTo>
                  <a:pt x="1151465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467600" y="70358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27900" y="73533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1861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07959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32137" y="7899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60830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99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6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81523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02800" y="7041973"/>
            <a:ext cx="937182" cy="990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918700" y="72212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43200" y="7814168"/>
            <a:ext cx="1221740" cy="200025"/>
          </a:xfrm>
          <a:custGeom>
            <a:avLst/>
            <a:gdLst/>
            <a:ahLst/>
            <a:cxnLst/>
            <a:rect l="l" t="t" r="r" b="b"/>
            <a:pathLst>
              <a:path w="1221739" h="200025">
                <a:moveTo>
                  <a:pt x="0" y="0"/>
                </a:moveTo>
                <a:lnTo>
                  <a:pt x="1214978" y="198892"/>
                </a:lnTo>
                <a:lnTo>
                  <a:pt x="1221244" y="199918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53767" y="7986115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821" y="0"/>
                </a:moveTo>
                <a:lnTo>
                  <a:pt x="0" y="53892"/>
                </a:lnTo>
                <a:lnTo>
                  <a:pt x="58303" y="35768"/>
                </a:lnTo>
                <a:lnTo>
                  <a:pt x="8821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0959" y="8006081"/>
            <a:ext cx="1914525" cy="304165"/>
          </a:xfrm>
          <a:custGeom>
            <a:avLst/>
            <a:gdLst/>
            <a:ahLst/>
            <a:cxnLst/>
            <a:rect l="l" t="t" r="r" b="b"/>
            <a:pathLst>
              <a:path w="1914525" h="304165">
                <a:moveTo>
                  <a:pt x="0" y="0"/>
                </a:moveTo>
                <a:lnTo>
                  <a:pt x="1908075" y="303008"/>
                </a:lnTo>
                <a:lnTo>
                  <a:pt x="1914346" y="304004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4752" y="8282122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564" y="0"/>
                </a:moveTo>
                <a:lnTo>
                  <a:pt x="0" y="53934"/>
                </a:lnTo>
                <a:lnTo>
                  <a:pt x="58216" y="35532"/>
                </a:lnTo>
                <a:lnTo>
                  <a:pt x="856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65724" y="7710775"/>
            <a:ext cx="1416685" cy="589280"/>
          </a:xfrm>
          <a:custGeom>
            <a:avLst/>
            <a:gdLst/>
            <a:ahLst/>
            <a:cxnLst/>
            <a:rect l="l" t="t" r="r" b="b"/>
            <a:pathLst>
              <a:path w="1416684" h="589279">
                <a:moveTo>
                  <a:pt x="0" y="588815"/>
                </a:moveTo>
                <a:lnTo>
                  <a:pt x="1410357" y="2437"/>
                </a:lnTo>
                <a:lnTo>
                  <a:pt x="1416220" y="0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65599" y="768800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20965" y="50425"/>
                </a:lnTo>
                <a:lnTo>
                  <a:pt x="60907" y="424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4500"/>
            <a:ext cx="10674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sends message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47861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47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661160"/>
            <a:ext cx="401129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1) </a:t>
            </a:r>
            <a:r>
              <a:rPr sz="2400" spc="-5" dirty="0">
                <a:latin typeface="Comic Sans MS"/>
                <a:cs typeface="Comic Sans MS"/>
              </a:rPr>
              <a:t>Alice uses </a:t>
            </a:r>
            <a:r>
              <a:rPr sz="2400" dirty="0">
                <a:latin typeface="Comic Sans MS"/>
                <a:cs typeface="Comic Sans MS"/>
              </a:rPr>
              <a:t>UA to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compose  message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“to”</a:t>
            </a:r>
            <a:endParaRPr sz="2400">
              <a:latin typeface="Comic Sans MS"/>
              <a:cs typeface="Comic Sans MS"/>
            </a:endParaRPr>
          </a:p>
          <a:p>
            <a:pPr marL="271780" algn="ctr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  <a:hlinkClick r:id="rId2"/>
              </a:rPr>
              <a:t>bob@someschool.edu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8479" y="7207073"/>
            <a:ext cx="938311" cy="99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7840" y="742585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4082" y="641396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212" y="6703694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212" y="670369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7231" y="642692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6094" y="742255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1671" y="6837750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7"/>
                </a:moveTo>
                <a:lnTo>
                  <a:pt x="212411" y="267477"/>
                </a:lnTo>
                <a:lnTo>
                  <a:pt x="212411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671" y="6837750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2015" y="701504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7" y="0"/>
                </a:lnTo>
                <a:lnTo>
                  <a:pt x="1151467" y="1435946"/>
                </a:lnTo>
                <a:lnTo>
                  <a:pt x="0" y="1435946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56100" y="71120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6400" y="74295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6128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226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6403" y="796977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509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2821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925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5790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713" y="7289800"/>
            <a:ext cx="762886" cy="94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87100" y="71501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9500" y="734909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9815" y="6337300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161"/>
                </a:moveTo>
                <a:lnTo>
                  <a:pt x="232641" y="691161"/>
                </a:lnTo>
                <a:lnTo>
                  <a:pt x="232641" y="0"/>
                </a:lnTo>
                <a:lnTo>
                  <a:pt x="0" y="0"/>
                </a:lnTo>
                <a:lnTo>
                  <a:pt x="0" y="691161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6945" y="6626929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6945" y="6626929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450" y="6350158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41829" y="7345788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404" y="6760985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5"/>
                </a:moveTo>
                <a:lnTo>
                  <a:pt x="212412" y="267475"/>
                </a:lnTo>
                <a:lnTo>
                  <a:pt x="212412" y="0"/>
                </a:lnTo>
                <a:lnTo>
                  <a:pt x="0" y="0"/>
                </a:lnTo>
                <a:lnTo>
                  <a:pt x="0" y="267475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404" y="6760985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97748" y="6938282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5" y="0"/>
                </a:lnTo>
                <a:lnTo>
                  <a:pt x="1151465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467600" y="70358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27900" y="73533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1861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07959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32137" y="7899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60830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99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6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81523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02800" y="7041973"/>
            <a:ext cx="937182" cy="990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918700" y="72212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43200" y="7814168"/>
            <a:ext cx="1221740" cy="200025"/>
          </a:xfrm>
          <a:custGeom>
            <a:avLst/>
            <a:gdLst/>
            <a:ahLst/>
            <a:cxnLst/>
            <a:rect l="l" t="t" r="r" b="b"/>
            <a:pathLst>
              <a:path w="1221739" h="200025">
                <a:moveTo>
                  <a:pt x="0" y="0"/>
                </a:moveTo>
                <a:lnTo>
                  <a:pt x="1214978" y="198892"/>
                </a:lnTo>
                <a:lnTo>
                  <a:pt x="1221244" y="199918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53767" y="7986115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821" y="0"/>
                </a:moveTo>
                <a:lnTo>
                  <a:pt x="0" y="53892"/>
                </a:lnTo>
                <a:lnTo>
                  <a:pt x="58303" y="35768"/>
                </a:lnTo>
                <a:lnTo>
                  <a:pt x="8821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0959" y="8006081"/>
            <a:ext cx="1914525" cy="304165"/>
          </a:xfrm>
          <a:custGeom>
            <a:avLst/>
            <a:gdLst/>
            <a:ahLst/>
            <a:cxnLst/>
            <a:rect l="l" t="t" r="r" b="b"/>
            <a:pathLst>
              <a:path w="1914525" h="304165">
                <a:moveTo>
                  <a:pt x="0" y="0"/>
                </a:moveTo>
                <a:lnTo>
                  <a:pt x="1908075" y="303008"/>
                </a:lnTo>
                <a:lnTo>
                  <a:pt x="1914346" y="304004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4752" y="8282122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564" y="0"/>
                </a:moveTo>
                <a:lnTo>
                  <a:pt x="0" y="53934"/>
                </a:lnTo>
                <a:lnTo>
                  <a:pt x="58216" y="35532"/>
                </a:lnTo>
                <a:lnTo>
                  <a:pt x="856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65724" y="7710775"/>
            <a:ext cx="1416685" cy="589280"/>
          </a:xfrm>
          <a:custGeom>
            <a:avLst/>
            <a:gdLst/>
            <a:ahLst/>
            <a:cxnLst/>
            <a:rect l="l" t="t" r="r" b="b"/>
            <a:pathLst>
              <a:path w="1416684" h="589279">
                <a:moveTo>
                  <a:pt x="0" y="588815"/>
                </a:moveTo>
                <a:lnTo>
                  <a:pt x="1410357" y="2437"/>
                </a:lnTo>
                <a:lnTo>
                  <a:pt x="1416220" y="0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65599" y="768800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20965" y="50425"/>
                </a:lnTo>
                <a:lnTo>
                  <a:pt x="60907" y="424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50062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4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4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0061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032000" y="6946900"/>
            <a:ext cx="61658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 marR="5080" indent="63500">
              <a:lnSpc>
                <a:spcPct val="115700"/>
              </a:lnSpc>
              <a:spcBef>
                <a:spcPts val="13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4500"/>
            <a:ext cx="10674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sends message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47861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47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661160"/>
            <a:ext cx="5013325" cy="260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006475" indent="-353060">
              <a:lnSpc>
                <a:spcPct val="114599"/>
              </a:lnSpc>
              <a:spcBef>
                <a:spcPts val="100"/>
              </a:spcBef>
              <a:buAutoNum type="arabicParenR"/>
              <a:tabLst>
                <a:tab pos="353060" algn="l"/>
              </a:tabLst>
            </a:pPr>
            <a:r>
              <a:rPr sz="2400" spc="-5" dirty="0">
                <a:latin typeface="Comic Sans MS"/>
                <a:cs typeface="Comic Sans MS"/>
              </a:rPr>
              <a:t>Alice uses </a:t>
            </a:r>
            <a:r>
              <a:rPr sz="2400" dirty="0">
                <a:latin typeface="Comic Sans MS"/>
                <a:cs typeface="Comic Sans MS"/>
              </a:rPr>
              <a:t>UA to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compose  message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“to”</a:t>
            </a:r>
            <a:endParaRPr sz="2400">
              <a:latin typeface="Comic Sans MS"/>
              <a:cs typeface="Comic Sans MS"/>
            </a:endParaRPr>
          </a:p>
          <a:p>
            <a:pPr marL="495300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  <a:hlinkClick r:id="rId2"/>
              </a:rPr>
              <a:t>bob@someschool.edu</a:t>
            </a:r>
            <a:endParaRPr sz="2400">
              <a:latin typeface="Courier New"/>
              <a:cs typeface="Courier New"/>
            </a:endParaRPr>
          </a:p>
          <a:p>
            <a:pPr marL="401320" marR="5080" indent="-401320">
              <a:lnSpc>
                <a:spcPct val="114599"/>
              </a:lnSpc>
              <a:spcBef>
                <a:spcPts val="1100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Alice’s UA sends message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her  </a:t>
            </a: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server; </a:t>
            </a:r>
            <a:r>
              <a:rPr sz="2400" dirty="0">
                <a:latin typeface="Comic Sans MS"/>
                <a:cs typeface="Comic Sans MS"/>
              </a:rPr>
              <a:t>message placed </a:t>
            </a:r>
            <a:r>
              <a:rPr sz="2400" spc="-5" dirty="0">
                <a:latin typeface="Comic Sans MS"/>
                <a:cs typeface="Comic Sans MS"/>
              </a:rPr>
              <a:t>in  </a:t>
            </a:r>
            <a:r>
              <a:rPr sz="2400" dirty="0">
                <a:latin typeface="Comic Sans MS"/>
                <a:cs typeface="Comic Sans MS"/>
              </a:rPr>
              <a:t>message</a:t>
            </a:r>
            <a:r>
              <a:rPr sz="2400" spc="-5" dirty="0">
                <a:latin typeface="Comic Sans MS"/>
                <a:cs typeface="Comic Sans MS"/>
              </a:rPr>
              <a:t> queue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8479" y="7207073"/>
            <a:ext cx="938311" cy="99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7840" y="742585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4082" y="641396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212" y="6703694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212" y="670369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7231" y="642692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6094" y="742255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1671" y="6837750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7"/>
                </a:moveTo>
                <a:lnTo>
                  <a:pt x="212411" y="267477"/>
                </a:lnTo>
                <a:lnTo>
                  <a:pt x="212411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671" y="6837750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2015" y="701504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7" y="0"/>
                </a:lnTo>
                <a:lnTo>
                  <a:pt x="1151467" y="1435946"/>
                </a:lnTo>
                <a:lnTo>
                  <a:pt x="0" y="1435946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56100" y="71120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6400" y="74295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6128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226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6403" y="796977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509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2821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925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5790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713" y="7289800"/>
            <a:ext cx="762886" cy="94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87100" y="71501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9500" y="734909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9815" y="6337300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161"/>
                </a:moveTo>
                <a:lnTo>
                  <a:pt x="232641" y="691161"/>
                </a:lnTo>
                <a:lnTo>
                  <a:pt x="232641" y="0"/>
                </a:lnTo>
                <a:lnTo>
                  <a:pt x="0" y="0"/>
                </a:lnTo>
                <a:lnTo>
                  <a:pt x="0" y="691161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6945" y="6626929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6945" y="6626929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450" y="6350158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41829" y="7345788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404" y="6760985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5"/>
                </a:moveTo>
                <a:lnTo>
                  <a:pt x="212412" y="267475"/>
                </a:lnTo>
                <a:lnTo>
                  <a:pt x="212412" y="0"/>
                </a:lnTo>
                <a:lnTo>
                  <a:pt x="0" y="0"/>
                </a:lnTo>
                <a:lnTo>
                  <a:pt x="0" y="267475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404" y="6760985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97748" y="6938282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5" y="0"/>
                </a:lnTo>
                <a:lnTo>
                  <a:pt x="1151465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467600" y="70358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27900" y="73533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1861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07959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32137" y="7899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60830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99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6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81523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02800" y="7041973"/>
            <a:ext cx="937182" cy="990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918700" y="72212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43200" y="7814168"/>
            <a:ext cx="1221740" cy="200025"/>
          </a:xfrm>
          <a:custGeom>
            <a:avLst/>
            <a:gdLst/>
            <a:ahLst/>
            <a:cxnLst/>
            <a:rect l="l" t="t" r="r" b="b"/>
            <a:pathLst>
              <a:path w="1221739" h="200025">
                <a:moveTo>
                  <a:pt x="0" y="0"/>
                </a:moveTo>
                <a:lnTo>
                  <a:pt x="1214978" y="198892"/>
                </a:lnTo>
                <a:lnTo>
                  <a:pt x="1221244" y="199918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53767" y="7986115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821" y="0"/>
                </a:moveTo>
                <a:lnTo>
                  <a:pt x="0" y="53892"/>
                </a:lnTo>
                <a:lnTo>
                  <a:pt x="58303" y="35768"/>
                </a:lnTo>
                <a:lnTo>
                  <a:pt x="8821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0959" y="8006081"/>
            <a:ext cx="1914525" cy="304165"/>
          </a:xfrm>
          <a:custGeom>
            <a:avLst/>
            <a:gdLst/>
            <a:ahLst/>
            <a:cxnLst/>
            <a:rect l="l" t="t" r="r" b="b"/>
            <a:pathLst>
              <a:path w="1914525" h="304165">
                <a:moveTo>
                  <a:pt x="0" y="0"/>
                </a:moveTo>
                <a:lnTo>
                  <a:pt x="1908075" y="303008"/>
                </a:lnTo>
                <a:lnTo>
                  <a:pt x="1914346" y="304004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4752" y="8282122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564" y="0"/>
                </a:moveTo>
                <a:lnTo>
                  <a:pt x="0" y="53934"/>
                </a:lnTo>
                <a:lnTo>
                  <a:pt x="58216" y="35532"/>
                </a:lnTo>
                <a:lnTo>
                  <a:pt x="856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65724" y="7710775"/>
            <a:ext cx="1416685" cy="589280"/>
          </a:xfrm>
          <a:custGeom>
            <a:avLst/>
            <a:gdLst/>
            <a:ahLst/>
            <a:cxnLst/>
            <a:rect l="l" t="t" r="r" b="b"/>
            <a:pathLst>
              <a:path w="1416684" h="589279">
                <a:moveTo>
                  <a:pt x="0" y="588815"/>
                </a:moveTo>
                <a:lnTo>
                  <a:pt x="1410357" y="2437"/>
                </a:lnTo>
                <a:lnTo>
                  <a:pt x="1416220" y="0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65599" y="768800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20965" y="50425"/>
                </a:lnTo>
                <a:lnTo>
                  <a:pt x="60907" y="424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50062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4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4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0061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032000" y="6946900"/>
            <a:ext cx="61658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 marR="5080" indent="63500">
              <a:lnSpc>
                <a:spcPct val="115700"/>
              </a:lnSpc>
              <a:spcBef>
                <a:spcPts val="13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84124" y="7736186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7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8"/>
                </a:lnTo>
                <a:lnTo>
                  <a:pt x="141599" y="337305"/>
                </a:lnTo>
                <a:lnTo>
                  <a:pt x="186603" y="345618"/>
                </a:lnTo>
                <a:lnTo>
                  <a:pt x="232496" y="345618"/>
                </a:lnTo>
                <a:lnTo>
                  <a:pt x="277500" y="337305"/>
                </a:lnTo>
                <a:lnTo>
                  <a:pt x="319836" y="320678"/>
                </a:lnTo>
                <a:lnTo>
                  <a:pt x="357724" y="295738"/>
                </a:lnTo>
                <a:lnTo>
                  <a:pt x="391822" y="258668"/>
                </a:lnTo>
                <a:lnTo>
                  <a:pt x="412281" y="216910"/>
                </a:lnTo>
                <a:lnTo>
                  <a:pt x="419100" y="172809"/>
                </a:lnTo>
                <a:lnTo>
                  <a:pt x="412281" y="128707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84125" y="773618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238500" y="77597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4500"/>
            <a:ext cx="10674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sends message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47861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47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661160"/>
            <a:ext cx="5218430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211580" indent="-353060">
              <a:lnSpc>
                <a:spcPct val="114599"/>
              </a:lnSpc>
              <a:spcBef>
                <a:spcPts val="100"/>
              </a:spcBef>
              <a:buAutoNum type="arabicParenR"/>
              <a:tabLst>
                <a:tab pos="353060" algn="l"/>
              </a:tabLst>
            </a:pPr>
            <a:r>
              <a:rPr sz="2400" spc="-5" dirty="0">
                <a:latin typeface="Comic Sans MS"/>
                <a:cs typeface="Comic Sans MS"/>
              </a:rPr>
              <a:t>Alice uses </a:t>
            </a:r>
            <a:r>
              <a:rPr sz="2400" dirty="0">
                <a:latin typeface="Comic Sans MS"/>
                <a:cs typeface="Comic Sans MS"/>
              </a:rPr>
              <a:t>UA to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compose  message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“to”</a:t>
            </a:r>
            <a:endParaRPr sz="2400">
              <a:latin typeface="Comic Sans MS"/>
              <a:cs typeface="Comic Sans MS"/>
            </a:endParaRPr>
          </a:p>
          <a:p>
            <a:pPr marL="495300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  <a:hlinkClick r:id="rId2"/>
              </a:rPr>
              <a:t>bob@someschool.edu</a:t>
            </a:r>
            <a:endParaRPr sz="2400">
              <a:latin typeface="Courier New"/>
              <a:cs typeface="Courier New"/>
            </a:endParaRPr>
          </a:p>
          <a:p>
            <a:pPr marL="401320" marR="210185" indent="-401320">
              <a:lnSpc>
                <a:spcPct val="114599"/>
              </a:lnSpc>
              <a:spcBef>
                <a:spcPts val="1100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Alice’s UA sends message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her  </a:t>
            </a: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server; </a:t>
            </a:r>
            <a:r>
              <a:rPr sz="2400" dirty="0">
                <a:latin typeface="Comic Sans MS"/>
                <a:cs typeface="Comic Sans MS"/>
              </a:rPr>
              <a:t>message placed </a:t>
            </a:r>
            <a:r>
              <a:rPr sz="2400" spc="-5" dirty="0">
                <a:latin typeface="Comic Sans MS"/>
                <a:cs typeface="Comic Sans MS"/>
              </a:rPr>
              <a:t>in  </a:t>
            </a:r>
            <a:r>
              <a:rPr sz="2400" dirty="0">
                <a:latin typeface="Comic Sans MS"/>
                <a:cs typeface="Comic Sans MS"/>
              </a:rPr>
              <a:t>message</a:t>
            </a:r>
            <a:r>
              <a:rPr sz="2400" spc="-5" dirty="0">
                <a:latin typeface="Comic Sans MS"/>
                <a:cs typeface="Comic Sans MS"/>
              </a:rPr>
              <a:t> queue</a:t>
            </a:r>
            <a:endParaRPr sz="2400">
              <a:latin typeface="Comic Sans MS"/>
              <a:cs typeface="Comic Sans MS"/>
            </a:endParaRPr>
          </a:p>
          <a:p>
            <a:pPr marL="401320" marR="5080" indent="-401320">
              <a:lnSpc>
                <a:spcPct val="114599"/>
              </a:lnSpc>
              <a:spcBef>
                <a:spcPts val="1095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Client side of SMTP opens TCP  connection with Bob’s mail 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8479" y="7207073"/>
            <a:ext cx="938311" cy="99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7840" y="742585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4082" y="641396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212" y="6703694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212" y="670369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7231" y="642692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6094" y="742255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1671" y="6837750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7"/>
                </a:moveTo>
                <a:lnTo>
                  <a:pt x="212411" y="267477"/>
                </a:lnTo>
                <a:lnTo>
                  <a:pt x="212411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671" y="6837750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2015" y="701504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7" y="0"/>
                </a:lnTo>
                <a:lnTo>
                  <a:pt x="1151467" y="1435946"/>
                </a:lnTo>
                <a:lnTo>
                  <a:pt x="0" y="1435946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56100" y="71120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6400" y="74295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6128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226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6403" y="796977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509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2821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925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5790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713" y="7289800"/>
            <a:ext cx="762886" cy="94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87100" y="71501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9500" y="734909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9815" y="6337300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161"/>
                </a:moveTo>
                <a:lnTo>
                  <a:pt x="232641" y="691161"/>
                </a:lnTo>
                <a:lnTo>
                  <a:pt x="232641" y="0"/>
                </a:lnTo>
                <a:lnTo>
                  <a:pt x="0" y="0"/>
                </a:lnTo>
                <a:lnTo>
                  <a:pt x="0" y="691161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6945" y="6626929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6945" y="6626929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450" y="6350158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41829" y="7345788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404" y="6760985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5"/>
                </a:moveTo>
                <a:lnTo>
                  <a:pt x="212412" y="267475"/>
                </a:lnTo>
                <a:lnTo>
                  <a:pt x="212412" y="0"/>
                </a:lnTo>
                <a:lnTo>
                  <a:pt x="0" y="0"/>
                </a:lnTo>
                <a:lnTo>
                  <a:pt x="0" y="267475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404" y="6760985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97748" y="6938282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5" y="0"/>
                </a:lnTo>
                <a:lnTo>
                  <a:pt x="1151465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467600" y="70358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27900" y="73533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1861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07959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32137" y="7899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60830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99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6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81523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02800" y="7041973"/>
            <a:ext cx="937182" cy="990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918700" y="72212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43200" y="7814168"/>
            <a:ext cx="1221740" cy="200025"/>
          </a:xfrm>
          <a:custGeom>
            <a:avLst/>
            <a:gdLst/>
            <a:ahLst/>
            <a:cxnLst/>
            <a:rect l="l" t="t" r="r" b="b"/>
            <a:pathLst>
              <a:path w="1221739" h="200025">
                <a:moveTo>
                  <a:pt x="0" y="0"/>
                </a:moveTo>
                <a:lnTo>
                  <a:pt x="1214978" y="198892"/>
                </a:lnTo>
                <a:lnTo>
                  <a:pt x="1221244" y="199918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53767" y="7986115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821" y="0"/>
                </a:moveTo>
                <a:lnTo>
                  <a:pt x="0" y="53892"/>
                </a:lnTo>
                <a:lnTo>
                  <a:pt x="58303" y="35768"/>
                </a:lnTo>
                <a:lnTo>
                  <a:pt x="8821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0959" y="8006081"/>
            <a:ext cx="1914525" cy="304165"/>
          </a:xfrm>
          <a:custGeom>
            <a:avLst/>
            <a:gdLst/>
            <a:ahLst/>
            <a:cxnLst/>
            <a:rect l="l" t="t" r="r" b="b"/>
            <a:pathLst>
              <a:path w="1914525" h="304165">
                <a:moveTo>
                  <a:pt x="0" y="0"/>
                </a:moveTo>
                <a:lnTo>
                  <a:pt x="1908075" y="303008"/>
                </a:lnTo>
                <a:lnTo>
                  <a:pt x="1914346" y="304004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4752" y="8282122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564" y="0"/>
                </a:moveTo>
                <a:lnTo>
                  <a:pt x="0" y="53934"/>
                </a:lnTo>
                <a:lnTo>
                  <a:pt x="58216" y="35532"/>
                </a:lnTo>
                <a:lnTo>
                  <a:pt x="856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65724" y="7710775"/>
            <a:ext cx="1416685" cy="589280"/>
          </a:xfrm>
          <a:custGeom>
            <a:avLst/>
            <a:gdLst/>
            <a:ahLst/>
            <a:cxnLst/>
            <a:rect l="l" t="t" r="r" b="b"/>
            <a:pathLst>
              <a:path w="1416684" h="589279">
                <a:moveTo>
                  <a:pt x="0" y="588815"/>
                </a:moveTo>
                <a:lnTo>
                  <a:pt x="1410357" y="2437"/>
                </a:lnTo>
                <a:lnTo>
                  <a:pt x="1416220" y="0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65599" y="768800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20965" y="50425"/>
                </a:lnTo>
                <a:lnTo>
                  <a:pt x="60907" y="424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50062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4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4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0061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032000" y="6946900"/>
            <a:ext cx="61658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 marR="5080" indent="63500">
              <a:lnSpc>
                <a:spcPct val="115700"/>
              </a:lnSpc>
              <a:spcBef>
                <a:spcPts val="13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84124" y="7736186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7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8"/>
                </a:lnTo>
                <a:lnTo>
                  <a:pt x="141599" y="337305"/>
                </a:lnTo>
                <a:lnTo>
                  <a:pt x="186603" y="345618"/>
                </a:lnTo>
                <a:lnTo>
                  <a:pt x="232496" y="345618"/>
                </a:lnTo>
                <a:lnTo>
                  <a:pt x="277500" y="337305"/>
                </a:lnTo>
                <a:lnTo>
                  <a:pt x="319836" y="320678"/>
                </a:lnTo>
                <a:lnTo>
                  <a:pt x="357724" y="295738"/>
                </a:lnTo>
                <a:lnTo>
                  <a:pt x="391822" y="258668"/>
                </a:lnTo>
                <a:lnTo>
                  <a:pt x="412281" y="216910"/>
                </a:lnTo>
                <a:lnTo>
                  <a:pt x="419100" y="172809"/>
                </a:lnTo>
                <a:lnTo>
                  <a:pt x="412281" y="128707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84125" y="773618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238500" y="77597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323645" y="784907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3" y="24939"/>
                </a:lnTo>
                <a:lnTo>
                  <a:pt x="61375" y="49879"/>
                </a:lnTo>
                <a:lnTo>
                  <a:pt x="27277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1"/>
                </a:lnTo>
                <a:lnTo>
                  <a:pt x="27277" y="258669"/>
                </a:lnTo>
                <a:lnTo>
                  <a:pt x="61375" y="295740"/>
                </a:lnTo>
                <a:lnTo>
                  <a:pt x="99263" y="320679"/>
                </a:lnTo>
                <a:lnTo>
                  <a:pt x="141599" y="337306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6"/>
                </a:lnTo>
                <a:lnTo>
                  <a:pt x="319836" y="320679"/>
                </a:lnTo>
                <a:lnTo>
                  <a:pt x="357724" y="295740"/>
                </a:lnTo>
                <a:lnTo>
                  <a:pt x="391822" y="258669"/>
                </a:lnTo>
                <a:lnTo>
                  <a:pt x="412280" y="216911"/>
                </a:lnTo>
                <a:lnTo>
                  <a:pt x="419100" y="172809"/>
                </a:lnTo>
                <a:lnTo>
                  <a:pt x="412280" y="128708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23645" y="784907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483100" y="78740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4500"/>
            <a:ext cx="10674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sends message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47861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47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661160"/>
            <a:ext cx="5218430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211580" indent="-353060">
              <a:lnSpc>
                <a:spcPct val="114599"/>
              </a:lnSpc>
              <a:spcBef>
                <a:spcPts val="100"/>
              </a:spcBef>
              <a:buAutoNum type="arabicParenR"/>
              <a:tabLst>
                <a:tab pos="353060" algn="l"/>
              </a:tabLst>
            </a:pPr>
            <a:r>
              <a:rPr sz="2400" spc="-5" dirty="0">
                <a:latin typeface="Comic Sans MS"/>
                <a:cs typeface="Comic Sans MS"/>
              </a:rPr>
              <a:t>Alice uses </a:t>
            </a:r>
            <a:r>
              <a:rPr sz="2400" dirty="0">
                <a:latin typeface="Comic Sans MS"/>
                <a:cs typeface="Comic Sans MS"/>
              </a:rPr>
              <a:t>UA to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compose  message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“to”</a:t>
            </a:r>
            <a:endParaRPr sz="2400">
              <a:latin typeface="Comic Sans MS"/>
              <a:cs typeface="Comic Sans MS"/>
            </a:endParaRPr>
          </a:p>
          <a:p>
            <a:pPr marL="495300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  <a:hlinkClick r:id="rId2"/>
              </a:rPr>
              <a:t>bob@someschool.edu</a:t>
            </a:r>
            <a:endParaRPr sz="2400">
              <a:latin typeface="Courier New"/>
              <a:cs typeface="Courier New"/>
            </a:endParaRPr>
          </a:p>
          <a:p>
            <a:pPr marL="401320" marR="210185" indent="-401320">
              <a:lnSpc>
                <a:spcPct val="114599"/>
              </a:lnSpc>
              <a:spcBef>
                <a:spcPts val="1100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Alice’s UA sends message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her  </a:t>
            </a: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server; </a:t>
            </a:r>
            <a:r>
              <a:rPr sz="2400" dirty="0">
                <a:latin typeface="Comic Sans MS"/>
                <a:cs typeface="Comic Sans MS"/>
              </a:rPr>
              <a:t>message placed </a:t>
            </a:r>
            <a:r>
              <a:rPr sz="2400" spc="-5" dirty="0">
                <a:latin typeface="Comic Sans MS"/>
                <a:cs typeface="Comic Sans MS"/>
              </a:rPr>
              <a:t>in  </a:t>
            </a:r>
            <a:r>
              <a:rPr sz="2400" dirty="0">
                <a:latin typeface="Comic Sans MS"/>
                <a:cs typeface="Comic Sans MS"/>
              </a:rPr>
              <a:t>message</a:t>
            </a:r>
            <a:r>
              <a:rPr sz="2400" spc="-5" dirty="0">
                <a:latin typeface="Comic Sans MS"/>
                <a:cs typeface="Comic Sans MS"/>
              </a:rPr>
              <a:t> queue</a:t>
            </a:r>
            <a:endParaRPr sz="2400">
              <a:latin typeface="Comic Sans MS"/>
              <a:cs typeface="Comic Sans MS"/>
            </a:endParaRPr>
          </a:p>
          <a:p>
            <a:pPr marL="401320" marR="5080" indent="-401320">
              <a:lnSpc>
                <a:spcPct val="114599"/>
              </a:lnSpc>
              <a:spcBef>
                <a:spcPts val="1095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Client side of SMTP opens TCP  connection with Bob’s mail 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100" y="1623060"/>
            <a:ext cx="52260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4) SMTP client sends Alice’s  </a:t>
            </a:r>
            <a:r>
              <a:rPr sz="2400" dirty="0">
                <a:latin typeface="Comic Sans MS"/>
                <a:cs typeface="Comic Sans MS"/>
              </a:rPr>
              <a:t>message over </a:t>
            </a:r>
            <a:r>
              <a:rPr sz="2400" spc="-5" dirty="0">
                <a:latin typeface="Comic Sans MS"/>
                <a:cs typeface="Comic Sans MS"/>
              </a:rPr>
              <a:t>the </a:t>
            </a:r>
            <a:r>
              <a:rPr sz="2400" dirty="0">
                <a:latin typeface="Comic Sans MS"/>
                <a:cs typeface="Comic Sans MS"/>
              </a:rPr>
              <a:t>TCP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connection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8479" y="7207073"/>
            <a:ext cx="938311" cy="99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7840" y="742585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4082" y="641396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212" y="6703694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1212" y="670369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7231" y="642692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6094" y="742255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671" y="6837750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7"/>
                </a:moveTo>
                <a:lnTo>
                  <a:pt x="212411" y="267477"/>
                </a:lnTo>
                <a:lnTo>
                  <a:pt x="212411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1671" y="6837750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2015" y="701504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7" y="0"/>
                </a:lnTo>
                <a:lnTo>
                  <a:pt x="1151467" y="1435946"/>
                </a:lnTo>
                <a:lnTo>
                  <a:pt x="0" y="1435946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6100" y="71120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6400" y="74295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6128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2226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6403" y="796977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509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2821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925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5790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713" y="7289800"/>
            <a:ext cx="762886" cy="94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87100" y="71501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9500" y="734909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9815" y="6337300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161"/>
                </a:moveTo>
                <a:lnTo>
                  <a:pt x="232641" y="691161"/>
                </a:lnTo>
                <a:lnTo>
                  <a:pt x="232641" y="0"/>
                </a:lnTo>
                <a:lnTo>
                  <a:pt x="0" y="0"/>
                </a:lnTo>
                <a:lnTo>
                  <a:pt x="0" y="691161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6945" y="6626929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6945" y="6626929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18450" y="6350158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1829" y="7345788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404" y="6760985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5"/>
                </a:moveTo>
                <a:lnTo>
                  <a:pt x="212412" y="267475"/>
                </a:lnTo>
                <a:lnTo>
                  <a:pt x="212412" y="0"/>
                </a:lnTo>
                <a:lnTo>
                  <a:pt x="0" y="0"/>
                </a:lnTo>
                <a:lnTo>
                  <a:pt x="0" y="267475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67404" y="6760985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97748" y="6938282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5" y="0"/>
                </a:lnTo>
                <a:lnTo>
                  <a:pt x="1151465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467600" y="70358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27900" y="73533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61861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7959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32137" y="7899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60830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99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26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1523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02800" y="7041973"/>
            <a:ext cx="937182" cy="990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918700" y="72212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743200" y="7814168"/>
            <a:ext cx="1221740" cy="200025"/>
          </a:xfrm>
          <a:custGeom>
            <a:avLst/>
            <a:gdLst/>
            <a:ahLst/>
            <a:cxnLst/>
            <a:rect l="l" t="t" r="r" b="b"/>
            <a:pathLst>
              <a:path w="1221739" h="200025">
                <a:moveTo>
                  <a:pt x="0" y="0"/>
                </a:moveTo>
                <a:lnTo>
                  <a:pt x="1214978" y="198892"/>
                </a:lnTo>
                <a:lnTo>
                  <a:pt x="1221244" y="199918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3767" y="7986115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821" y="0"/>
                </a:moveTo>
                <a:lnTo>
                  <a:pt x="0" y="53892"/>
                </a:lnTo>
                <a:lnTo>
                  <a:pt x="58303" y="35768"/>
                </a:lnTo>
                <a:lnTo>
                  <a:pt x="8821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40959" y="8006081"/>
            <a:ext cx="1914525" cy="304165"/>
          </a:xfrm>
          <a:custGeom>
            <a:avLst/>
            <a:gdLst/>
            <a:ahLst/>
            <a:cxnLst/>
            <a:rect l="l" t="t" r="r" b="b"/>
            <a:pathLst>
              <a:path w="1914525" h="304165">
                <a:moveTo>
                  <a:pt x="0" y="0"/>
                </a:moveTo>
                <a:lnTo>
                  <a:pt x="1908075" y="303008"/>
                </a:lnTo>
                <a:lnTo>
                  <a:pt x="1914346" y="304004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4752" y="8282122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564" y="0"/>
                </a:moveTo>
                <a:lnTo>
                  <a:pt x="0" y="53934"/>
                </a:lnTo>
                <a:lnTo>
                  <a:pt x="58216" y="35532"/>
                </a:lnTo>
                <a:lnTo>
                  <a:pt x="856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5724" y="7710775"/>
            <a:ext cx="1416685" cy="589280"/>
          </a:xfrm>
          <a:custGeom>
            <a:avLst/>
            <a:gdLst/>
            <a:ahLst/>
            <a:cxnLst/>
            <a:rect l="l" t="t" r="r" b="b"/>
            <a:pathLst>
              <a:path w="1416684" h="589279">
                <a:moveTo>
                  <a:pt x="0" y="588815"/>
                </a:moveTo>
                <a:lnTo>
                  <a:pt x="1410357" y="2437"/>
                </a:lnTo>
                <a:lnTo>
                  <a:pt x="1416220" y="0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665599" y="768800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20965" y="50425"/>
                </a:lnTo>
                <a:lnTo>
                  <a:pt x="60907" y="424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0062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4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4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50061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32000" y="6946900"/>
            <a:ext cx="61658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 marR="5080" indent="63500">
              <a:lnSpc>
                <a:spcPct val="115700"/>
              </a:lnSpc>
              <a:spcBef>
                <a:spcPts val="13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84124" y="7736186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7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8"/>
                </a:lnTo>
                <a:lnTo>
                  <a:pt x="141599" y="337305"/>
                </a:lnTo>
                <a:lnTo>
                  <a:pt x="186603" y="345618"/>
                </a:lnTo>
                <a:lnTo>
                  <a:pt x="232496" y="345618"/>
                </a:lnTo>
                <a:lnTo>
                  <a:pt x="277500" y="337305"/>
                </a:lnTo>
                <a:lnTo>
                  <a:pt x="319836" y="320678"/>
                </a:lnTo>
                <a:lnTo>
                  <a:pt x="357724" y="295738"/>
                </a:lnTo>
                <a:lnTo>
                  <a:pt x="391822" y="258668"/>
                </a:lnTo>
                <a:lnTo>
                  <a:pt x="412281" y="216910"/>
                </a:lnTo>
                <a:lnTo>
                  <a:pt x="419100" y="172809"/>
                </a:lnTo>
                <a:lnTo>
                  <a:pt x="412281" y="128707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84125" y="773618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238500" y="77597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323645" y="784907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3" y="24939"/>
                </a:lnTo>
                <a:lnTo>
                  <a:pt x="61375" y="49879"/>
                </a:lnTo>
                <a:lnTo>
                  <a:pt x="27277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1"/>
                </a:lnTo>
                <a:lnTo>
                  <a:pt x="27277" y="258669"/>
                </a:lnTo>
                <a:lnTo>
                  <a:pt x="61375" y="295740"/>
                </a:lnTo>
                <a:lnTo>
                  <a:pt x="99263" y="320679"/>
                </a:lnTo>
                <a:lnTo>
                  <a:pt x="141599" y="337306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6"/>
                </a:lnTo>
                <a:lnTo>
                  <a:pt x="319836" y="320679"/>
                </a:lnTo>
                <a:lnTo>
                  <a:pt x="357724" y="295740"/>
                </a:lnTo>
                <a:lnTo>
                  <a:pt x="391822" y="258669"/>
                </a:lnTo>
                <a:lnTo>
                  <a:pt x="412280" y="216911"/>
                </a:lnTo>
                <a:lnTo>
                  <a:pt x="419100" y="172809"/>
                </a:lnTo>
                <a:lnTo>
                  <a:pt x="412280" y="128708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23645" y="784907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83100" y="78740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904088" y="797099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3" y="24939"/>
                </a:lnTo>
                <a:lnTo>
                  <a:pt x="61375" y="49879"/>
                </a:lnTo>
                <a:lnTo>
                  <a:pt x="27277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7" y="258668"/>
                </a:lnTo>
                <a:lnTo>
                  <a:pt x="61375" y="295738"/>
                </a:lnTo>
                <a:lnTo>
                  <a:pt x="99263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3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3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4088" y="797099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057900" y="79883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4500"/>
            <a:ext cx="10674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sends message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47861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47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661160"/>
            <a:ext cx="5218430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211580" indent="-353060">
              <a:lnSpc>
                <a:spcPct val="114599"/>
              </a:lnSpc>
              <a:spcBef>
                <a:spcPts val="100"/>
              </a:spcBef>
              <a:buAutoNum type="arabicParenR"/>
              <a:tabLst>
                <a:tab pos="353060" algn="l"/>
              </a:tabLst>
            </a:pPr>
            <a:r>
              <a:rPr sz="2400" spc="-5" dirty="0">
                <a:latin typeface="Comic Sans MS"/>
                <a:cs typeface="Comic Sans MS"/>
              </a:rPr>
              <a:t>Alice uses </a:t>
            </a:r>
            <a:r>
              <a:rPr sz="2400" dirty="0">
                <a:latin typeface="Comic Sans MS"/>
                <a:cs typeface="Comic Sans MS"/>
              </a:rPr>
              <a:t>UA to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compose  message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“to”</a:t>
            </a:r>
            <a:endParaRPr sz="2400">
              <a:latin typeface="Comic Sans MS"/>
              <a:cs typeface="Comic Sans MS"/>
            </a:endParaRPr>
          </a:p>
          <a:p>
            <a:pPr marL="495300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  <a:hlinkClick r:id="rId2"/>
              </a:rPr>
              <a:t>bob@someschool.edu</a:t>
            </a:r>
            <a:endParaRPr sz="2400">
              <a:latin typeface="Courier New"/>
              <a:cs typeface="Courier New"/>
            </a:endParaRPr>
          </a:p>
          <a:p>
            <a:pPr marL="401320" marR="210185" indent="-401320">
              <a:lnSpc>
                <a:spcPct val="114599"/>
              </a:lnSpc>
              <a:spcBef>
                <a:spcPts val="1100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Alice’s UA sends message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her  </a:t>
            </a: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server; </a:t>
            </a:r>
            <a:r>
              <a:rPr sz="2400" dirty="0">
                <a:latin typeface="Comic Sans MS"/>
                <a:cs typeface="Comic Sans MS"/>
              </a:rPr>
              <a:t>message placed </a:t>
            </a:r>
            <a:r>
              <a:rPr sz="2400" spc="-5" dirty="0">
                <a:latin typeface="Comic Sans MS"/>
                <a:cs typeface="Comic Sans MS"/>
              </a:rPr>
              <a:t>in  </a:t>
            </a:r>
            <a:r>
              <a:rPr sz="2400" dirty="0">
                <a:latin typeface="Comic Sans MS"/>
                <a:cs typeface="Comic Sans MS"/>
              </a:rPr>
              <a:t>message</a:t>
            </a:r>
            <a:r>
              <a:rPr sz="2400" spc="-5" dirty="0">
                <a:latin typeface="Comic Sans MS"/>
                <a:cs typeface="Comic Sans MS"/>
              </a:rPr>
              <a:t> queue</a:t>
            </a:r>
            <a:endParaRPr sz="2400">
              <a:latin typeface="Comic Sans MS"/>
              <a:cs typeface="Comic Sans MS"/>
            </a:endParaRPr>
          </a:p>
          <a:p>
            <a:pPr marL="401320" marR="5080" indent="-401320">
              <a:lnSpc>
                <a:spcPct val="114599"/>
              </a:lnSpc>
              <a:spcBef>
                <a:spcPts val="1095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Client side of SMTP opens TCP  connection with Bob’s mail 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100" y="1623060"/>
            <a:ext cx="522605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5080" indent="-401320">
              <a:lnSpc>
                <a:spcPct val="114599"/>
              </a:lnSpc>
              <a:spcBef>
                <a:spcPts val="100"/>
              </a:spcBef>
              <a:buAutoNum type="arabicParenR" startAt="4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SMTP client sends Alice’s  </a:t>
            </a:r>
            <a:r>
              <a:rPr sz="2400" dirty="0">
                <a:latin typeface="Comic Sans MS"/>
                <a:cs typeface="Comic Sans MS"/>
              </a:rPr>
              <a:t>message over </a:t>
            </a:r>
            <a:r>
              <a:rPr sz="2400" spc="-5" dirty="0">
                <a:latin typeface="Comic Sans MS"/>
                <a:cs typeface="Comic Sans MS"/>
              </a:rPr>
              <a:t>the </a:t>
            </a:r>
            <a:r>
              <a:rPr sz="2400" dirty="0">
                <a:latin typeface="Comic Sans MS"/>
                <a:cs typeface="Comic Sans MS"/>
              </a:rPr>
              <a:t>TCP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connection</a:t>
            </a:r>
            <a:endParaRPr sz="2400">
              <a:latin typeface="Comic Sans MS"/>
              <a:cs typeface="Comic Sans MS"/>
            </a:endParaRPr>
          </a:p>
          <a:p>
            <a:pPr marL="401320" marR="872490" indent="-401320">
              <a:lnSpc>
                <a:spcPct val="114599"/>
              </a:lnSpc>
              <a:spcBef>
                <a:spcPts val="800"/>
              </a:spcBef>
              <a:buAutoNum type="arabicParenR" startAt="4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Bob’s mail server places the  </a:t>
            </a:r>
            <a:r>
              <a:rPr sz="2400" dirty="0">
                <a:latin typeface="Comic Sans MS"/>
                <a:cs typeface="Comic Sans MS"/>
              </a:rPr>
              <a:t>message </a:t>
            </a:r>
            <a:r>
              <a:rPr sz="2400" spc="-5" dirty="0">
                <a:latin typeface="Comic Sans MS"/>
                <a:cs typeface="Comic Sans MS"/>
              </a:rPr>
              <a:t>in </a:t>
            </a:r>
            <a:r>
              <a:rPr sz="2400" dirty="0">
                <a:latin typeface="Comic Sans MS"/>
                <a:cs typeface="Comic Sans MS"/>
              </a:rPr>
              <a:t>Bob’s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mailbox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8479" y="7207073"/>
            <a:ext cx="938311" cy="99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7840" y="742585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4082" y="641396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212" y="6703694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1212" y="670369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7231" y="642692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6094" y="742255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671" y="6837750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7"/>
                </a:moveTo>
                <a:lnTo>
                  <a:pt x="212411" y="267477"/>
                </a:lnTo>
                <a:lnTo>
                  <a:pt x="212411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1671" y="6837750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2015" y="701504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7" y="0"/>
                </a:lnTo>
                <a:lnTo>
                  <a:pt x="1151467" y="1435946"/>
                </a:lnTo>
                <a:lnTo>
                  <a:pt x="0" y="1435946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6100" y="71120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6400" y="74295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6128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2226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6403" y="796977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509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2821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925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5790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713" y="7289800"/>
            <a:ext cx="762886" cy="94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87100" y="71501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9500" y="734909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9815" y="6337300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161"/>
                </a:moveTo>
                <a:lnTo>
                  <a:pt x="232641" y="691161"/>
                </a:lnTo>
                <a:lnTo>
                  <a:pt x="232641" y="0"/>
                </a:lnTo>
                <a:lnTo>
                  <a:pt x="0" y="0"/>
                </a:lnTo>
                <a:lnTo>
                  <a:pt x="0" y="691161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6945" y="6626929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6945" y="6626929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18450" y="6350158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1829" y="7345788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404" y="6760985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5"/>
                </a:moveTo>
                <a:lnTo>
                  <a:pt x="212412" y="267475"/>
                </a:lnTo>
                <a:lnTo>
                  <a:pt x="212412" y="0"/>
                </a:lnTo>
                <a:lnTo>
                  <a:pt x="0" y="0"/>
                </a:lnTo>
                <a:lnTo>
                  <a:pt x="0" y="267475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67404" y="6760985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97748" y="6938282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5" y="0"/>
                </a:lnTo>
                <a:lnTo>
                  <a:pt x="1151465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467600" y="70358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27900" y="73533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61861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7959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32137" y="7899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60830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99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26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1523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02800" y="7041973"/>
            <a:ext cx="937182" cy="990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918700" y="72212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743200" y="7814168"/>
            <a:ext cx="1221740" cy="200025"/>
          </a:xfrm>
          <a:custGeom>
            <a:avLst/>
            <a:gdLst/>
            <a:ahLst/>
            <a:cxnLst/>
            <a:rect l="l" t="t" r="r" b="b"/>
            <a:pathLst>
              <a:path w="1221739" h="200025">
                <a:moveTo>
                  <a:pt x="0" y="0"/>
                </a:moveTo>
                <a:lnTo>
                  <a:pt x="1214978" y="198892"/>
                </a:lnTo>
                <a:lnTo>
                  <a:pt x="1221244" y="199918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3767" y="7986115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821" y="0"/>
                </a:moveTo>
                <a:lnTo>
                  <a:pt x="0" y="53892"/>
                </a:lnTo>
                <a:lnTo>
                  <a:pt x="58303" y="35768"/>
                </a:lnTo>
                <a:lnTo>
                  <a:pt x="8821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40959" y="8006081"/>
            <a:ext cx="1914525" cy="304165"/>
          </a:xfrm>
          <a:custGeom>
            <a:avLst/>
            <a:gdLst/>
            <a:ahLst/>
            <a:cxnLst/>
            <a:rect l="l" t="t" r="r" b="b"/>
            <a:pathLst>
              <a:path w="1914525" h="304165">
                <a:moveTo>
                  <a:pt x="0" y="0"/>
                </a:moveTo>
                <a:lnTo>
                  <a:pt x="1908075" y="303008"/>
                </a:lnTo>
                <a:lnTo>
                  <a:pt x="1914346" y="304004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4752" y="8282122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564" y="0"/>
                </a:moveTo>
                <a:lnTo>
                  <a:pt x="0" y="53934"/>
                </a:lnTo>
                <a:lnTo>
                  <a:pt x="58216" y="35532"/>
                </a:lnTo>
                <a:lnTo>
                  <a:pt x="856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5724" y="7710775"/>
            <a:ext cx="1416685" cy="589280"/>
          </a:xfrm>
          <a:custGeom>
            <a:avLst/>
            <a:gdLst/>
            <a:ahLst/>
            <a:cxnLst/>
            <a:rect l="l" t="t" r="r" b="b"/>
            <a:pathLst>
              <a:path w="1416684" h="589279">
                <a:moveTo>
                  <a:pt x="0" y="588815"/>
                </a:moveTo>
                <a:lnTo>
                  <a:pt x="1410357" y="2437"/>
                </a:lnTo>
                <a:lnTo>
                  <a:pt x="1416220" y="0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665599" y="768800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20965" y="50425"/>
                </a:lnTo>
                <a:lnTo>
                  <a:pt x="60907" y="424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0062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4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4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50061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32000" y="6946900"/>
            <a:ext cx="61658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 marR="5080" indent="63500">
              <a:lnSpc>
                <a:spcPct val="115700"/>
              </a:lnSpc>
              <a:spcBef>
                <a:spcPts val="13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84124" y="7736186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7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8"/>
                </a:lnTo>
                <a:lnTo>
                  <a:pt x="141599" y="337305"/>
                </a:lnTo>
                <a:lnTo>
                  <a:pt x="186603" y="345618"/>
                </a:lnTo>
                <a:lnTo>
                  <a:pt x="232496" y="345618"/>
                </a:lnTo>
                <a:lnTo>
                  <a:pt x="277500" y="337305"/>
                </a:lnTo>
                <a:lnTo>
                  <a:pt x="319836" y="320678"/>
                </a:lnTo>
                <a:lnTo>
                  <a:pt x="357724" y="295738"/>
                </a:lnTo>
                <a:lnTo>
                  <a:pt x="391822" y="258668"/>
                </a:lnTo>
                <a:lnTo>
                  <a:pt x="412281" y="216910"/>
                </a:lnTo>
                <a:lnTo>
                  <a:pt x="419100" y="172809"/>
                </a:lnTo>
                <a:lnTo>
                  <a:pt x="412281" y="128707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84125" y="773618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238500" y="77597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323645" y="784907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3" y="24939"/>
                </a:lnTo>
                <a:lnTo>
                  <a:pt x="61375" y="49879"/>
                </a:lnTo>
                <a:lnTo>
                  <a:pt x="27277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1"/>
                </a:lnTo>
                <a:lnTo>
                  <a:pt x="27277" y="258669"/>
                </a:lnTo>
                <a:lnTo>
                  <a:pt x="61375" y="295740"/>
                </a:lnTo>
                <a:lnTo>
                  <a:pt x="99263" y="320679"/>
                </a:lnTo>
                <a:lnTo>
                  <a:pt x="141599" y="337306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6"/>
                </a:lnTo>
                <a:lnTo>
                  <a:pt x="319836" y="320679"/>
                </a:lnTo>
                <a:lnTo>
                  <a:pt x="357724" y="295740"/>
                </a:lnTo>
                <a:lnTo>
                  <a:pt x="391822" y="258669"/>
                </a:lnTo>
                <a:lnTo>
                  <a:pt x="412280" y="216911"/>
                </a:lnTo>
                <a:lnTo>
                  <a:pt x="419100" y="172809"/>
                </a:lnTo>
                <a:lnTo>
                  <a:pt x="412280" y="128708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23645" y="784907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83100" y="78740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904088" y="797099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3" y="24939"/>
                </a:lnTo>
                <a:lnTo>
                  <a:pt x="61375" y="49879"/>
                </a:lnTo>
                <a:lnTo>
                  <a:pt x="27277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7" y="258668"/>
                </a:lnTo>
                <a:lnTo>
                  <a:pt x="61375" y="295738"/>
                </a:lnTo>
                <a:lnTo>
                  <a:pt x="99263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3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3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4088" y="797099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057900" y="79883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538720" y="8116338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40"/>
                </a:lnTo>
                <a:lnTo>
                  <a:pt x="61376" y="49880"/>
                </a:lnTo>
                <a:lnTo>
                  <a:pt x="27278" y="86951"/>
                </a:lnTo>
                <a:lnTo>
                  <a:pt x="6819" y="128708"/>
                </a:lnTo>
                <a:lnTo>
                  <a:pt x="0" y="172810"/>
                </a:lnTo>
                <a:lnTo>
                  <a:pt x="6819" y="216911"/>
                </a:lnTo>
                <a:lnTo>
                  <a:pt x="27278" y="258669"/>
                </a:lnTo>
                <a:lnTo>
                  <a:pt x="61376" y="295739"/>
                </a:lnTo>
                <a:lnTo>
                  <a:pt x="99264" y="320679"/>
                </a:lnTo>
                <a:lnTo>
                  <a:pt x="141599" y="337306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6"/>
                </a:lnTo>
                <a:lnTo>
                  <a:pt x="319835" y="320679"/>
                </a:lnTo>
                <a:lnTo>
                  <a:pt x="357724" y="295739"/>
                </a:lnTo>
                <a:lnTo>
                  <a:pt x="391821" y="258669"/>
                </a:lnTo>
                <a:lnTo>
                  <a:pt x="412280" y="216911"/>
                </a:lnTo>
                <a:lnTo>
                  <a:pt x="419099" y="172810"/>
                </a:lnTo>
                <a:lnTo>
                  <a:pt x="412280" y="128708"/>
                </a:lnTo>
                <a:lnTo>
                  <a:pt x="391821" y="86951"/>
                </a:lnTo>
                <a:lnTo>
                  <a:pt x="357724" y="49880"/>
                </a:lnTo>
                <a:lnTo>
                  <a:pt x="319835" y="24940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38719" y="8116339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696200" y="81280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355600"/>
            <a:ext cx="100050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95" dirty="0">
                <a:solidFill>
                  <a:srgbClr val="000000"/>
                </a:solidFill>
                <a:latin typeface="Calibri"/>
                <a:cs typeface="Calibri"/>
              </a:rPr>
              <a:t>Original </a:t>
            </a:r>
            <a:r>
              <a:rPr sz="6400" b="1" spc="844" dirty="0">
                <a:solidFill>
                  <a:srgbClr val="000000"/>
                </a:solidFill>
                <a:latin typeface="Calibri"/>
                <a:cs typeface="Calibri"/>
              </a:rPr>
              <a:t>HTTP</a:t>
            </a:r>
            <a:r>
              <a:rPr sz="6400" b="1" spc="4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400" b="1" spc="90" dirty="0">
                <a:solidFill>
                  <a:srgbClr val="000000"/>
                </a:solidFill>
                <a:latin typeface="Calibri"/>
                <a:cs typeface="Calibri"/>
              </a:rPr>
              <a:t>Specification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812" y="3424188"/>
            <a:ext cx="11277007" cy="293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99" y="3263899"/>
            <a:ext cx="11607800" cy="3225800"/>
          </a:xfrm>
          <a:custGeom>
            <a:avLst/>
            <a:gdLst/>
            <a:ahLst/>
            <a:cxnLst/>
            <a:rect l="l" t="t" r="r" b="b"/>
            <a:pathLst>
              <a:path w="11607800" h="3225800">
                <a:moveTo>
                  <a:pt x="0" y="0"/>
                </a:moveTo>
                <a:lnTo>
                  <a:pt x="11607800" y="0"/>
                </a:lnTo>
                <a:lnTo>
                  <a:pt x="11607800" y="3225800"/>
                </a:lnTo>
                <a:lnTo>
                  <a:pt x="0" y="3225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4500"/>
            <a:ext cx="10674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sends message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47861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47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661160"/>
            <a:ext cx="5218430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211580" indent="-353060">
              <a:lnSpc>
                <a:spcPct val="114599"/>
              </a:lnSpc>
              <a:spcBef>
                <a:spcPts val="100"/>
              </a:spcBef>
              <a:buAutoNum type="arabicParenR"/>
              <a:tabLst>
                <a:tab pos="353060" algn="l"/>
              </a:tabLst>
            </a:pPr>
            <a:r>
              <a:rPr sz="2400" spc="-5" dirty="0">
                <a:latin typeface="Comic Sans MS"/>
                <a:cs typeface="Comic Sans MS"/>
              </a:rPr>
              <a:t>Alice uses </a:t>
            </a:r>
            <a:r>
              <a:rPr sz="2400" dirty="0">
                <a:latin typeface="Comic Sans MS"/>
                <a:cs typeface="Comic Sans MS"/>
              </a:rPr>
              <a:t>UA to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compose  message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“to”</a:t>
            </a:r>
            <a:endParaRPr sz="2400">
              <a:latin typeface="Comic Sans MS"/>
              <a:cs typeface="Comic Sans MS"/>
            </a:endParaRPr>
          </a:p>
          <a:p>
            <a:pPr marL="495300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  <a:hlinkClick r:id="rId2"/>
              </a:rPr>
              <a:t>bob@someschool.edu</a:t>
            </a:r>
            <a:endParaRPr sz="2400">
              <a:latin typeface="Courier New"/>
              <a:cs typeface="Courier New"/>
            </a:endParaRPr>
          </a:p>
          <a:p>
            <a:pPr marL="401320" marR="210185" indent="-401320">
              <a:lnSpc>
                <a:spcPct val="114599"/>
              </a:lnSpc>
              <a:spcBef>
                <a:spcPts val="1100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Alice’s UA sends message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her  </a:t>
            </a:r>
            <a:r>
              <a:rPr sz="2400" dirty="0">
                <a:latin typeface="Comic Sans MS"/>
                <a:cs typeface="Comic Sans MS"/>
              </a:rPr>
              <a:t>mail </a:t>
            </a:r>
            <a:r>
              <a:rPr sz="2400" spc="-5" dirty="0">
                <a:latin typeface="Comic Sans MS"/>
                <a:cs typeface="Comic Sans MS"/>
              </a:rPr>
              <a:t>server; </a:t>
            </a:r>
            <a:r>
              <a:rPr sz="2400" dirty="0">
                <a:latin typeface="Comic Sans MS"/>
                <a:cs typeface="Comic Sans MS"/>
              </a:rPr>
              <a:t>message placed </a:t>
            </a:r>
            <a:r>
              <a:rPr sz="2400" spc="-5" dirty="0">
                <a:latin typeface="Comic Sans MS"/>
                <a:cs typeface="Comic Sans MS"/>
              </a:rPr>
              <a:t>in  </a:t>
            </a:r>
            <a:r>
              <a:rPr sz="2400" dirty="0">
                <a:latin typeface="Comic Sans MS"/>
                <a:cs typeface="Comic Sans MS"/>
              </a:rPr>
              <a:t>message</a:t>
            </a:r>
            <a:r>
              <a:rPr sz="2400" spc="-5" dirty="0">
                <a:latin typeface="Comic Sans MS"/>
                <a:cs typeface="Comic Sans MS"/>
              </a:rPr>
              <a:t> queue</a:t>
            </a:r>
            <a:endParaRPr sz="2400">
              <a:latin typeface="Comic Sans MS"/>
              <a:cs typeface="Comic Sans MS"/>
            </a:endParaRPr>
          </a:p>
          <a:p>
            <a:pPr marL="401320" marR="5080" indent="-401320">
              <a:lnSpc>
                <a:spcPct val="114599"/>
              </a:lnSpc>
              <a:spcBef>
                <a:spcPts val="1095"/>
              </a:spcBef>
              <a:buAutoNum type="arabicParenR" startAt="2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Client side of SMTP opens TCP  connection with Bob’s mail 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100" y="1623060"/>
            <a:ext cx="5226050" cy="274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5080" indent="-401320">
              <a:lnSpc>
                <a:spcPct val="114599"/>
              </a:lnSpc>
              <a:spcBef>
                <a:spcPts val="100"/>
              </a:spcBef>
              <a:buAutoNum type="arabicParenR" startAt="4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SMTP client sends Alice’s  </a:t>
            </a:r>
            <a:r>
              <a:rPr sz="2400" dirty="0">
                <a:latin typeface="Comic Sans MS"/>
                <a:cs typeface="Comic Sans MS"/>
              </a:rPr>
              <a:t>message over </a:t>
            </a:r>
            <a:r>
              <a:rPr sz="2400" spc="-5" dirty="0">
                <a:latin typeface="Comic Sans MS"/>
                <a:cs typeface="Comic Sans MS"/>
              </a:rPr>
              <a:t>the </a:t>
            </a:r>
            <a:r>
              <a:rPr sz="2400" dirty="0">
                <a:latin typeface="Comic Sans MS"/>
                <a:cs typeface="Comic Sans MS"/>
              </a:rPr>
              <a:t>TCP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connection</a:t>
            </a:r>
            <a:endParaRPr sz="2400">
              <a:latin typeface="Comic Sans MS"/>
              <a:cs typeface="Comic Sans MS"/>
            </a:endParaRPr>
          </a:p>
          <a:p>
            <a:pPr marL="401320" marR="872490" indent="-401320">
              <a:lnSpc>
                <a:spcPct val="114599"/>
              </a:lnSpc>
              <a:spcBef>
                <a:spcPts val="800"/>
              </a:spcBef>
              <a:buAutoNum type="arabicParenR" startAt="4"/>
              <a:tabLst>
                <a:tab pos="401320" algn="l"/>
              </a:tabLst>
            </a:pPr>
            <a:r>
              <a:rPr sz="2400" spc="-5" dirty="0">
                <a:latin typeface="Comic Sans MS"/>
                <a:cs typeface="Comic Sans MS"/>
              </a:rPr>
              <a:t>Bob’s mail server places the  </a:t>
            </a:r>
            <a:r>
              <a:rPr sz="2400" dirty="0">
                <a:latin typeface="Comic Sans MS"/>
                <a:cs typeface="Comic Sans MS"/>
              </a:rPr>
              <a:t>message </a:t>
            </a:r>
            <a:r>
              <a:rPr sz="2400" spc="-5" dirty="0">
                <a:latin typeface="Comic Sans MS"/>
                <a:cs typeface="Comic Sans MS"/>
              </a:rPr>
              <a:t>in </a:t>
            </a:r>
            <a:r>
              <a:rPr sz="2400" dirty="0">
                <a:latin typeface="Comic Sans MS"/>
                <a:cs typeface="Comic Sans MS"/>
              </a:rPr>
              <a:t>Bob’s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mailbox</a:t>
            </a:r>
            <a:endParaRPr sz="2400">
              <a:latin typeface="Comic Sans MS"/>
              <a:cs typeface="Comic Sans MS"/>
            </a:endParaRPr>
          </a:p>
          <a:p>
            <a:pPr marL="401955" marR="672465" indent="-401955">
              <a:lnSpc>
                <a:spcPct val="114599"/>
              </a:lnSpc>
              <a:spcBef>
                <a:spcPts val="795"/>
              </a:spcBef>
              <a:buAutoNum type="arabicParenR" startAt="4"/>
              <a:tabLst>
                <a:tab pos="401955" algn="l"/>
              </a:tabLst>
            </a:pPr>
            <a:r>
              <a:rPr sz="2400" dirty="0">
                <a:latin typeface="Comic Sans MS"/>
                <a:cs typeface="Comic Sans MS"/>
              </a:rPr>
              <a:t>Bob </a:t>
            </a:r>
            <a:r>
              <a:rPr sz="2400" spc="-5" dirty="0">
                <a:latin typeface="Comic Sans MS"/>
                <a:cs typeface="Comic Sans MS"/>
              </a:rPr>
              <a:t>invokes his user agent </a:t>
            </a:r>
            <a:r>
              <a:rPr sz="2400" dirty="0">
                <a:latin typeface="Comic Sans MS"/>
                <a:cs typeface="Comic Sans MS"/>
              </a:rPr>
              <a:t>to  </a:t>
            </a:r>
            <a:r>
              <a:rPr sz="2400" spc="-5" dirty="0">
                <a:latin typeface="Comic Sans MS"/>
                <a:cs typeface="Comic Sans MS"/>
              </a:rPr>
              <a:t>read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8479" y="7207073"/>
            <a:ext cx="938311" cy="99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7840" y="7425859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4082" y="6413964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262"/>
                </a:moveTo>
                <a:lnTo>
                  <a:pt x="232641" y="691262"/>
                </a:lnTo>
                <a:lnTo>
                  <a:pt x="232641" y="0"/>
                </a:lnTo>
                <a:lnTo>
                  <a:pt x="0" y="0"/>
                </a:lnTo>
                <a:lnTo>
                  <a:pt x="0" y="69126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212" y="6703694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1212" y="6703694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7840" y="640531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7231" y="6426923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6094" y="742255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671" y="6837750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7"/>
                </a:moveTo>
                <a:lnTo>
                  <a:pt x="212411" y="267477"/>
                </a:lnTo>
                <a:lnTo>
                  <a:pt x="212411" y="0"/>
                </a:lnTo>
                <a:lnTo>
                  <a:pt x="0" y="0"/>
                </a:lnTo>
                <a:lnTo>
                  <a:pt x="0" y="26747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1671" y="6837750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2015" y="7015048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7" y="0"/>
                </a:lnTo>
                <a:lnTo>
                  <a:pt x="1151467" y="1435946"/>
                </a:lnTo>
                <a:lnTo>
                  <a:pt x="0" y="1435946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4008" y="7105226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89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6100" y="71120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6400" y="74295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8196" y="7904481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6128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2226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6403" y="796977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509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2821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9257" y="79627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5790" y="7967521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6258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60427" y="8281529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4596" y="827927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3600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90347" y="8274754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713" y="7289800"/>
            <a:ext cx="762886" cy="94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87100" y="71501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9500" y="7349096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9815" y="6337300"/>
            <a:ext cx="233045" cy="691515"/>
          </a:xfrm>
          <a:custGeom>
            <a:avLst/>
            <a:gdLst/>
            <a:ahLst/>
            <a:cxnLst/>
            <a:rect l="l" t="t" r="r" b="b"/>
            <a:pathLst>
              <a:path w="233045" h="691515">
                <a:moveTo>
                  <a:pt x="0" y="691161"/>
                </a:moveTo>
                <a:lnTo>
                  <a:pt x="232641" y="691161"/>
                </a:lnTo>
                <a:lnTo>
                  <a:pt x="232641" y="0"/>
                </a:lnTo>
                <a:lnTo>
                  <a:pt x="0" y="0"/>
                </a:lnTo>
                <a:lnTo>
                  <a:pt x="0" y="691161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6945" y="6626929"/>
            <a:ext cx="320675" cy="401955"/>
          </a:xfrm>
          <a:custGeom>
            <a:avLst/>
            <a:gdLst/>
            <a:ahLst/>
            <a:cxnLst/>
            <a:rect l="l" t="t" r="r" b="b"/>
            <a:pathLst>
              <a:path w="320675" h="401954">
                <a:moveTo>
                  <a:pt x="0" y="401532"/>
                </a:moveTo>
                <a:lnTo>
                  <a:pt x="320304" y="401532"/>
                </a:lnTo>
                <a:lnTo>
                  <a:pt x="320304" y="0"/>
                </a:lnTo>
                <a:lnTo>
                  <a:pt x="0" y="0"/>
                </a:lnTo>
                <a:lnTo>
                  <a:pt x="0" y="40153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6945" y="6626929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9500" y="6328552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18450" y="6350158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90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1829" y="7345788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4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7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404" y="6760985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0" y="267475"/>
                </a:moveTo>
                <a:lnTo>
                  <a:pt x="212412" y="267475"/>
                </a:lnTo>
                <a:lnTo>
                  <a:pt x="212412" y="0"/>
                </a:lnTo>
                <a:lnTo>
                  <a:pt x="0" y="0"/>
                </a:lnTo>
                <a:lnTo>
                  <a:pt x="0" y="267475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67404" y="6760985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97748" y="6938282"/>
            <a:ext cx="161925" cy="90805"/>
          </a:xfrm>
          <a:custGeom>
            <a:avLst/>
            <a:gdLst/>
            <a:ahLst/>
            <a:cxnLst/>
            <a:rect l="l" t="t" r="r" b="b"/>
            <a:pathLst>
              <a:path w="161925" h="90804">
                <a:moveTo>
                  <a:pt x="0" y="90178"/>
                </a:moveTo>
                <a:lnTo>
                  <a:pt x="161837" y="90178"/>
                </a:lnTo>
                <a:lnTo>
                  <a:pt x="161837" y="0"/>
                </a:lnTo>
                <a:lnTo>
                  <a:pt x="0" y="0"/>
                </a:lnTo>
                <a:lnTo>
                  <a:pt x="0" y="90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5" y="0"/>
                </a:lnTo>
                <a:lnTo>
                  <a:pt x="1151465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09743" y="7028461"/>
            <a:ext cx="1151890" cy="1436370"/>
          </a:xfrm>
          <a:custGeom>
            <a:avLst/>
            <a:gdLst/>
            <a:ahLst/>
            <a:cxnLst/>
            <a:rect l="l" t="t" r="r" b="b"/>
            <a:pathLst>
              <a:path w="1151890" h="1436370">
                <a:moveTo>
                  <a:pt x="0" y="0"/>
                </a:moveTo>
                <a:lnTo>
                  <a:pt x="1151466" y="0"/>
                </a:lnTo>
                <a:lnTo>
                  <a:pt x="1151466" y="1435947"/>
                </a:lnTo>
                <a:lnTo>
                  <a:pt x="0" y="14359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467600" y="7035800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27900" y="735330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serv</a:t>
            </a:r>
            <a:r>
              <a:rPr sz="1800" spc="-5" dirty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3929" y="7827716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61861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7959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32137" y="7899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60830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99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26401" y="788849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1523" y="7890757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4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81991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76159" y="8204763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70329" y="8202507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89333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06081" y="819799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4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02800" y="7041973"/>
            <a:ext cx="937182" cy="990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918700" y="7221219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743200" y="7814168"/>
            <a:ext cx="1221740" cy="200025"/>
          </a:xfrm>
          <a:custGeom>
            <a:avLst/>
            <a:gdLst/>
            <a:ahLst/>
            <a:cxnLst/>
            <a:rect l="l" t="t" r="r" b="b"/>
            <a:pathLst>
              <a:path w="1221739" h="200025">
                <a:moveTo>
                  <a:pt x="0" y="0"/>
                </a:moveTo>
                <a:lnTo>
                  <a:pt x="1214978" y="198892"/>
                </a:lnTo>
                <a:lnTo>
                  <a:pt x="1221244" y="199918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3767" y="7986115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821" y="0"/>
                </a:moveTo>
                <a:lnTo>
                  <a:pt x="0" y="53892"/>
                </a:lnTo>
                <a:lnTo>
                  <a:pt x="58303" y="35768"/>
                </a:lnTo>
                <a:lnTo>
                  <a:pt x="8821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40959" y="8006081"/>
            <a:ext cx="1914525" cy="304165"/>
          </a:xfrm>
          <a:custGeom>
            <a:avLst/>
            <a:gdLst/>
            <a:ahLst/>
            <a:cxnLst/>
            <a:rect l="l" t="t" r="r" b="b"/>
            <a:pathLst>
              <a:path w="1914525" h="304165">
                <a:moveTo>
                  <a:pt x="0" y="0"/>
                </a:moveTo>
                <a:lnTo>
                  <a:pt x="1908075" y="303008"/>
                </a:lnTo>
                <a:lnTo>
                  <a:pt x="1914346" y="304004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4752" y="8282122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8564" y="0"/>
                </a:moveTo>
                <a:lnTo>
                  <a:pt x="0" y="53934"/>
                </a:lnTo>
                <a:lnTo>
                  <a:pt x="58216" y="35532"/>
                </a:lnTo>
                <a:lnTo>
                  <a:pt x="856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5724" y="7710775"/>
            <a:ext cx="1416685" cy="589280"/>
          </a:xfrm>
          <a:custGeom>
            <a:avLst/>
            <a:gdLst/>
            <a:ahLst/>
            <a:cxnLst/>
            <a:rect l="l" t="t" r="r" b="b"/>
            <a:pathLst>
              <a:path w="1416684" h="589279">
                <a:moveTo>
                  <a:pt x="0" y="588815"/>
                </a:moveTo>
                <a:lnTo>
                  <a:pt x="1410357" y="2437"/>
                </a:lnTo>
                <a:lnTo>
                  <a:pt x="1416220" y="0"/>
                </a:lnTo>
              </a:path>
            </a:pathLst>
          </a:custGeom>
          <a:ln w="126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665599" y="768800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20965" y="50425"/>
                </a:lnTo>
                <a:lnTo>
                  <a:pt x="60907" y="424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0062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4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4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50061" y="692790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32000" y="6946900"/>
            <a:ext cx="61658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 marR="5080" indent="63500">
              <a:lnSpc>
                <a:spcPct val="115700"/>
              </a:lnSpc>
              <a:spcBef>
                <a:spcPts val="13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84124" y="7736186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39"/>
                </a:lnTo>
                <a:lnTo>
                  <a:pt x="61376" y="49879"/>
                </a:lnTo>
                <a:lnTo>
                  <a:pt x="27278" y="86950"/>
                </a:lnTo>
                <a:lnTo>
                  <a:pt x="6819" y="128707"/>
                </a:lnTo>
                <a:lnTo>
                  <a:pt x="0" y="172809"/>
                </a:lnTo>
                <a:lnTo>
                  <a:pt x="6819" y="216910"/>
                </a:lnTo>
                <a:lnTo>
                  <a:pt x="27278" y="258668"/>
                </a:lnTo>
                <a:lnTo>
                  <a:pt x="61376" y="295738"/>
                </a:lnTo>
                <a:lnTo>
                  <a:pt x="99264" y="320678"/>
                </a:lnTo>
                <a:lnTo>
                  <a:pt x="141599" y="337305"/>
                </a:lnTo>
                <a:lnTo>
                  <a:pt x="186603" y="345618"/>
                </a:lnTo>
                <a:lnTo>
                  <a:pt x="232496" y="345618"/>
                </a:lnTo>
                <a:lnTo>
                  <a:pt x="277500" y="337305"/>
                </a:lnTo>
                <a:lnTo>
                  <a:pt x="319836" y="320678"/>
                </a:lnTo>
                <a:lnTo>
                  <a:pt x="357724" y="295738"/>
                </a:lnTo>
                <a:lnTo>
                  <a:pt x="391822" y="258668"/>
                </a:lnTo>
                <a:lnTo>
                  <a:pt x="412281" y="216910"/>
                </a:lnTo>
                <a:lnTo>
                  <a:pt x="419100" y="172809"/>
                </a:lnTo>
                <a:lnTo>
                  <a:pt x="412281" y="128707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84125" y="773618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238500" y="77597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323645" y="784907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3" y="24939"/>
                </a:lnTo>
                <a:lnTo>
                  <a:pt x="61375" y="49879"/>
                </a:lnTo>
                <a:lnTo>
                  <a:pt x="27277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1"/>
                </a:lnTo>
                <a:lnTo>
                  <a:pt x="27277" y="258669"/>
                </a:lnTo>
                <a:lnTo>
                  <a:pt x="61375" y="295740"/>
                </a:lnTo>
                <a:lnTo>
                  <a:pt x="99263" y="320679"/>
                </a:lnTo>
                <a:lnTo>
                  <a:pt x="141599" y="337306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6"/>
                </a:lnTo>
                <a:lnTo>
                  <a:pt x="319836" y="320679"/>
                </a:lnTo>
                <a:lnTo>
                  <a:pt x="357724" y="295740"/>
                </a:lnTo>
                <a:lnTo>
                  <a:pt x="391822" y="258669"/>
                </a:lnTo>
                <a:lnTo>
                  <a:pt x="412280" y="216911"/>
                </a:lnTo>
                <a:lnTo>
                  <a:pt x="419100" y="172809"/>
                </a:lnTo>
                <a:lnTo>
                  <a:pt x="412280" y="128708"/>
                </a:lnTo>
                <a:lnTo>
                  <a:pt x="391822" y="86950"/>
                </a:lnTo>
                <a:lnTo>
                  <a:pt x="357724" y="49879"/>
                </a:lnTo>
                <a:lnTo>
                  <a:pt x="319836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23645" y="7849075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83100" y="78740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904088" y="797099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3" y="24939"/>
                </a:lnTo>
                <a:lnTo>
                  <a:pt x="61375" y="49879"/>
                </a:lnTo>
                <a:lnTo>
                  <a:pt x="27277" y="86950"/>
                </a:lnTo>
                <a:lnTo>
                  <a:pt x="6819" y="128708"/>
                </a:lnTo>
                <a:lnTo>
                  <a:pt x="0" y="172809"/>
                </a:lnTo>
                <a:lnTo>
                  <a:pt x="6819" y="216910"/>
                </a:lnTo>
                <a:lnTo>
                  <a:pt x="27277" y="258668"/>
                </a:lnTo>
                <a:lnTo>
                  <a:pt x="61375" y="295738"/>
                </a:lnTo>
                <a:lnTo>
                  <a:pt x="99263" y="320679"/>
                </a:lnTo>
                <a:lnTo>
                  <a:pt x="141599" y="337305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5"/>
                </a:lnTo>
                <a:lnTo>
                  <a:pt x="319835" y="320679"/>
                </a:lnTo>
                <a:lnTo>
                  <a:pt x="357723" y="295738"/>
                </a:lnTo>
                <a:lnTo>
                  <a:pt x="391821" y="258668"/>
                </a:lnTo>
                <a:lnTo>
                  <a:pt x="412280" y="216910"/>
                </a:lnTo>
                <a:lnTo>
                  <a:pt x="419099" y="172809"/>
                </a:lnTo>
                <a:lnTo>
                  <a:pt x="412280" y="128708"/>
                </a:lnTo>
                <a:lnTo>
                  <a:pt x="391821" y="86950"/>
                </a:lnTo>
                <a:lnTo>
                  <a:pt x="357723" y="49879"/>
                </a:lnTo>
                <a:lnTo>
                  <a:pt x="319835" y="24939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4088" y="7970994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057900" y="79883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538720" y="8116338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232496" y="0"/>
                </a:moveTo>
                <a:lnTo>
                  <a:pt x="186603" y="0"/>
                </a:lnTo>
                <a:lnTo>
                  <a:pt x="141599" y="8313"/>
                </a:lnTo>
                <a:lnTo>
                  <a:pt x="99264" y="24940"/>
                </a:lnTo>
                <a:lnTo>
                  <a:pt x="61376" y="49880"/>
                </a:lnTo>
                <a:lnTo>
                  <a:pt x="27278" y="86951"/>
                </a:lnTo>
                <a:lnTo>
                  <a:pt x="6819" y="128708"/>
                </a:lnTo>
                <a:lnTo>
                  <a:pt x="0" y="172810"/>
                </a:lnTo>
                <a:lnTo>
                  <a:pt x="6819" y="216911"/>
                </a:lnTo>
                <a:lnTo>
                  <a:pt x="27278" y="258669"/>
                </a:lnTo>
                <a:lnTo>
                  <a:pt x="61376" y="295739"/>
                </a:lnTo>
                <a:lnTo>
                  <a:pt x="99264" y="320679"/>
                </a:lnTo>
                <a:lnTo>
                  <a:pt x="141599" y="337306"/>
                </a:lnTo>
                <a:lnTo>
                  <a:pt x="186603" y="345619"/>
                </a:lnTo>
                <a:lnTo>
                  <a:pt x="232496" y="345619"/>
                </a:lnTo>
                <a:lnTo>
                  <a:pt x="277500" y="337306"/>
                </a:lnTo>
                <a:lnTo>
                  <a:pt x="319835" y="320679"/>
                </a:lnTo>
                <a:lnTo>
                  <a:pt x="357724" y="295739"/>
                </a:lnTo>
                <a:lnTo>
                  <a:pt x="391821" y="258669"/>
                </a:lnTo>
                <a:lnTo>
                  <a:pt x="412280" y="216911"/>
                </a:lnTo>
                <a:lnTo>
                  <a:pt x="419099" y="172810"/>
                </a:lnTo>
                <a:lnTo>
                  <a:pt x="412280" y="128708"/>
                </a:lnTo>
                <a:lnTo>
                  <a:pt x="391821" y="86951"/>
                </a:lnTo>
                <a:lnTo>
                  <a:pt x="357724" y="49880"/>
                </a:lnTo>
                <a:lnTo>
                  <a:pt x="319835" y="24940"/>
                </a:lnTo>
                <a:lnTo>
                  <a:pt x="277500" y="8313"/>
                </a:lnTo>
                <a:lnTo>
                  <a:pt x="23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38719" y="8116339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696200" y="81280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787270" y="783101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357724" y="49879"/>
                </a:moveTo>
                <a:lnTo>
                  <a:pt x="391821" y="86950"/>
                </a:lnTo>
                <a:lnTo>
                  <a:pt x="412280" y="128708"/>
                </a:lnTo>
                <a:lnTo>
                  <a:pt x="419099" y="172809"/>
                </a:lnTo>
                <a:lnTo>
                  <a:pt x="412280" y="216910"/>
                </a:lnTo>
                <a:lnTo>
                  <a:pt x="391821" y="258668"/>
                </a:lnTo>
                <a:lnTo>
                  <a:pt x="357724" y="295739"/>
                </a:lnTo>
                <a:lnTo>
                  <a:pt x="319835" y="320679"/>
                </a:lnTo>
                <a:lnTo>
                  <a:pt x="277500" y="337306"/>
                </a:lnTo>
                <a:lnTo>
                  <a:pt x="232496" y="345619"/>
                </a:lnTo>
                <a:lnTo>
                  <a:pt x="186603" y="345619"/>
                </a:lnTo>
                <a:lnTo>
                  <a:pt x="141599" y="337306"/>
                </a:lnTo>
                <a:lnTo>
                  <a:pt x="99264" y="320679"/>
                </a:lnTo>
                <a:lnTo>
                  <a:pt x="61375" y="295739"/>
                </a:lnTo>
                <a:lnTo>
                  <a:pt x="27278" y="258668"/>
                </a:lnTo>
                <a:lnTo>
                  <a:pt x="6819" y="216910"/>
                </a:lnTo>
                <a:lnTo>
                  <a:pt x="0" y="172809"/>
                </a:lnTo>
                <a:lnTo>
                  <a:pt x="6819" y="128708"/>
                </a:lnTo>
                <a:lnTo>
                  <a:pt x="27278" y="86950"/>
                </a:lnTo>
                <a:lnTo>
                  <a:pt x="61375" y="49879"/>
                </a:lnTo>
                <a:lnTo>
                  <a:pt x="99264" y="24939"/>
                </a:lnTo>
                <a:lnTo>
                  <a:pt x="141599" y="8313"/>
                </a:lnTo>
                <a:lnTo>
                  <a:pt x="186603" y="0"/>
                </a:lnTo>
                <a:lnTo>
                  <a:pt x="232496" y="0"/>
                </a:lnTo>
                <a:lnTo>
                  <a:pt x="277500" y="8313"/>
                </a:lnTo>
                <a:lnTo>
                  <a:pt x="319835" y="24939"/>
                </a:lnTo>
                <a:lnTo>
                  <a:pt x="357724" y="49879"/>
                </a:lnTo>
              </a:path>
            </a:pathLst>
          </a:custGeom>
          <a:ln w="127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940800" y="78486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6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21EAA"/>
                </a:solidFill>
                <a:latin typeface="Comic Sans MS"/>
                <a:cs typeface="Comic Sans MS"/>
              </a:rPr>
              <a:t>Sample SMTP</a:t>
            </a:r>
            <a:r>
              <a:rPr sz="4800" spc="-6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4800" spc="-5" dirty="0">
                <a:solidFill>
                  <a:srgbClr val="021EAA"/>
                </a:solidFill>
                <a:latin typeface="Comic Sans MS"/>
                <a:cs typeface="Comic Sans MS"/>
              </a:rPr>
              <a:t>interaction</a:t>
            </a:r>
            <a:endParaRPr sz="4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152" y="1790700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S: 220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hamburger.edu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21EAA"/>
                </a:solidFill>
                <a:latin typeface="Comic Sans MS"/>
                <a:cs typeface="Comic Sans MS"/>
              </a:rPr>
              <a:t>Sample SMTP</a:t>
            </a:r>
            <a:r>
              <a:rPr sz="4800" spc="-6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4800" spc="-5" dirty="0">
                <a:solidFill>
                  <a:srgbClr val="021EAA"/>
                </a:solidFill>
                <a:latin typeface="Comic Sans MS"/>
                <a:cs typeface="Comic Sans MS"/>
              </a:rPr>
              <a:t>interaction</a:t>
            </a:r>
            <a:endParaRPr sz="4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152" y="1790700"/>
            <a:ext cx="368363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220 hamburger.edu  C: HELO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crepes.fr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152" y="1790700"/>
            <a:ext cx="807275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439420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220 hamburger.edu  C: HELO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crepes.fr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  <a:tabLst>
                <a:tab pos="1475740" algn="l"/>
              </a:tabLst>
            </a:pPr>
            <a:r>
              <a:rPr sz="2400" b="1" spc="-5" dirty="0">
                <a:latin typeface="Courier New"/>
                <a:cs typeface="Courier New"/>
              </a:rPr>
              <a:t>S: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250	Hello crepes.fr, pleased to meet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you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152" y="1790700"/>
            <a:ext cx="8072755" cy="1419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439420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220 hamburger.edu  C: HELO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crepes.fr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  <a:tabLst>
                <a:tab pos="1475740" algn="l"/>
              </a:tabLst>
            </a:pPr>
            <a:r>
              <a:rPr sz="2400" b="1" spc="-5" dirty="0">
                <a:latin typeface="Courier New"/>
                <a:cs typeface="Courier New"/>
              </a:rPr>
              <a:t>S: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250	Hello crepes.fr, pleased to meet you  C: MAIL FROM:</a:t>
            </a:r>
            <a:r>
              <a:rPr sz="2400" b="1" spc="-25" dirty="0">
                <a:latin typeface="Courier New"/>
                <a:cs typeface="Courier New"/>
                <a:hlinkClick r:id="rId2"/>
              </a:rPr>
              <a:t> </a:t>
            </a:r>
            <a:r>
              <a:rPr sz="2400" b="1" spc="-5" dirty="0">
                <a:latin typeface="Courier New"/>
                <a:cs typeface="Courier New"/>
                <a:hlinkClick r:id="rId2"/>
              </a:rPr>
              <a:t>&lt;alice@crepes.fr&gt;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171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152" y="3848100"/>
            <a:ext cx="7524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ok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19" cy="274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6881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7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 marR="83185">
                        <a:lnSpc>
                          <a:spcPts val="2700"/>
                        </a:lnSpc>
                        <a:spcBef>
                          <a:spcPts val="150"/>
                        </a:spcBef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 pleased  MAIL FROM:</a:t>
                      </a:r>
                      <a:r>
                        <a:rPr sz="2400" b="1" spc="-6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6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0805" marR="24130">
                        <a:lnSpc>
                          <a:spcPct val="1875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  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25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 marR="83820">
                        <a:lnSpc>
                          <a:spcPts val="27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 bob@hamburger.edu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... Recipient  DATA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914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355600"/>
            <a:ext cx="3526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90" dirty="0">
                <a:solidFill>
                  <a:srgbClr val="000000"/>
                </a:solidFill>
                <a:latin typeface="Calibri"/>
                <a:cs typeface="Calibri"/>
              </a:rPr>
              <a:t>Standards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8121" y="2140262"/>
            <a:ext cx="7207729" cy="4049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8800" y="6642100"/>
            <a:ext cx="6793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5" dirty="0">
                <a:latin typeface="Arial"/>
                <a:cs typeface="Arial"/>
              </a:rPr>
              <a:t>Internet </a:t>
            </a:r>
            <a:r>
              <a:rPr sz="4200" spc="-265" dirty="0">
                <a:latin typeface="Arial"/>
                <a:cs typeface="Arial"/>
              </a:rPr>
              <a:t>Engineering </a:t>
            </a:r>
            <a:r>
              <a:rPr sz="4200" spc="-420" dirty="0">
                <a:latin typeface="Arial"/>
                <a:cs typeface="Arial"/>
              </a:rPr>
              <a:t>Task</a:t>
            </a:r>
            <a:r>
              <a:rPr sz="4200" spc="-265" dirty="0">
                <a:latin typeface="Arial"/>
                <a:cs typeface="Arial"/>
              </a:rPr>
              <a:t> </a:t>
            </a:r>
            <a:r>
              <a:rPr sz="4200" spc="-225" dirty="0">
                <a:latin typeface="Arial"/>
                <a:cs typeface="Arial"/>
              </a:rPr>
              <a:t>Force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152" y="1790700"/>
            <a:ext cx="9352915" cy="3134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67436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220 hamburger.edu  C: HELO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crepes.fr</a:t>
            </a:r>
            <a:endParaRPr sz="2400">
              <a:latin typeface="Courier New"/>
              <a:cs typeface="Courier New"/>
            </a:endParaRPr>
          </a:p>
          <a:p>
            <a:pPr marL="12700" marR="1285240">
              <a:lnSpc>
                <a:spcPts val="2700"/>
              </a:lnSpc>
              <a:tabLst>
                <a:tab pos="1475740" algn="l"/>
              </a:tabLst>
            </a:pPr>
            <a:r>
              <a:rPr sz="2400" b="1" spc="-5" dirty="0">
                <a:latin typeface="Courier New"/>
                <a:cs typeface="Courier New"/>
              </a:rPr>
              <a:t>S: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250	Hello crepes.fr, pleased to meet you  C: MAIL FROM:</a:t>
            </a:r>
            <a:r>
              <a:rPr sz="2400" b="1" spc="-25" dirty="0">
                <a:latin typeface="Courier New"/>
                <a:cs typeface="Courier New"/>
                <a:hlinkClick r:id="rId2"/>
              </a:rPr>
              <a:t> </a:t>
            </a:r>
            <a:r>
              <a:rPr sz="2400" b="1" spc="-5" dirty="0">
                <a:latin typeface="Courier New"/>
                <a:cs typeface="Courier New"/>
                <a:hlinkClick r:id="rId2"/>
              </a:rPr>
              <a:t>&lt;alice@crepes.fr&gt;</a:t>
            </a:r>
            <a:endParaRPr sz="2400">
              <a:latin typeface="Courier New"/>
              <a:cs typeface="Courier New"/>
            </a:endParaRPr>
          </a:p>
          <a:p>
            <a:pPr marL="12700" marR="293116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2"/>
              </a:rPr>
              <a:t> alice@crepes.fr... </a:t>
            </a:r>
            <a:r>
              <a:rPr sz="2400" b="1" spc="-5" dirty="0">
                <a:latin typeface="Courier New"/>
                <a:cs typeface="Courier New"/>
              </a:rPr>
              <a:t>Sender ok  C: RCPT TO: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&lt;bob@hamburger.edu&gt;</a:t>
            </a:r>
            <a:endParaRPr sz="2400">
              <a:latin typeface="Courier New"/>
              <a:cs typeface="Courier New"/>
            </a:endParaRPr>
          </a:p>
          <a:p>
            <a:pPr marL="12700" marR="18338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 ok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S: 354 Enter mail, end with "." on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5" dirty="0">
                <a:latin typeface="Courier New"/>
                <a:cs typeface="Courier New"/>
              </a:rPr>
              <a:t>line by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itself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152" y="3848100"/>
            <a:ext cx="9352915" cy="2105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338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 ok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354 Enter mail, end with "." on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5" dirty="0">
                <a:latin typeface="Courier New"/>
                <a:cs typeface="Courier New"/>
              </a:rPr>
              <a:t>line by itself  C: Do you like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ketchup?</a:t>
            </a:r>
            <a:endParaRPr sz="2400">
              <a:latin typeface="Courier New"/>
              <a:cs typeface="Courier New"/>
            </a:endParaRPr>
          </a:p>
          <a:p>
            <a:pPr marL="12700" marR="54914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C: How about pickles?  C: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152" y="3848100"/>
            <a:ext cx="9352915" cy="2448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338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 ok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354 Enter mail, end with "." on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5" dirty="0">
                <a:latin typeface="Courier New"/>
                <a:cs typeface="Courier New"/>
              </a:rPr>
              <a:t>line by itself  C: Do you like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ketchup?</a:t>
            </a:r>
            <a:endParaRPr sz="2400">
              <a:latin typeface="Courier New"/>
              <a:cs typeface="Courier New"/>
            </a:endParaRPr>
          </a:p>
          <a:p>
            <a:pPr marL="12700" marR="54914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C: How about pickles?  C: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S: 250 Message accepted for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delivery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152" y="3848100"/>
            <a:ext cx="9352915" cy="2105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338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 ok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354 Enter mail, end with "." on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5" dirty="0">
                <a:latin typeface="Courier New"/>
                <a:cs typeface="Courier New"/>
              </a:rPr>
              <a:t>line by itself  C: Do you like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ketchup?</a:t>
            </a:r>
            <a:endParaRPr sz="2400">
              <a:latin typeface="Courier New"/>
              <a:cs typeface="Courier New"/>
            </a:endParaRPr>
          </a:p>
          <a:p>
            <a:pPr marL="12700" marR="54914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C: How about pickles?  C: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7102" y="5969248"/>
          <a:ext cx="6647178" cy="68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Message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accepted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delivery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QUIT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152" y="3848100"/>
            <a:ext cx="9352915" cy="3134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338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 ok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354 Enter mail, end with "." on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5" dirty="0">
                <a:latin typeface="Courier New"/>
                <a:cs typeface="Courier New"/>
              </a:rPr>
              <a:t>line by itself  C: Do you like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ketchup?</a:t>
            </a:r>
            <a:endParaRPr sz="2400">
              <a:latin typeface="Courier New"/>
              <a:cs typeface="Courier New"/>
            </a:endParaRPr>
          </a:p>
          <a:p>
            <a:pPr marL="12700" marR="54914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C: How about pickles?  C: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12700" marR="27482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250 Message accepted for delivery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QUIT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S: 221 hamburger.edu closing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connection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152" y="3848100"/>
            <a:ext cx="9352915" cy="3134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338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 ok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354 Enter mail, end with "." on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5" dirty="0">
                <a:latin typeface="Courier New"/>
                <a:cs typeface="Courier New"/>
              </a:rPr>
              <a:t>line by itself  C: Do you like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ketchup?</a:t>
            </a:r>
            <a:endParaRPr sz="2400">
              <a:latin typeface="Courier New"/>
              <a:cs typeface="Courier New"/>
            </a:endParaRPr>
          </a:p>
          <a:p>
            <a:pPr marL="12700" marR="54914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C: How about pickles?  C: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12700" marR="27482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250 Message accepted for delivery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QUIT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S: 221 hamburger.edu closing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connection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724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 SMTP</a:t>
            </a:r>
            <a:r>
              <a:rPr spc="-6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0" y="0"/>
                </a:moveTo>
                <a:lnTo>
                  <a:pt x="721875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102" y="1854448"/>
          <a:ext cx="8110220" cy="20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hamburger.edu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HELO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crepes.fr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	Hello crepes.fr,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pleased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meet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MAIL FROM: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&lt;alice@crepes.fr&gt;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2"/>
                        </a:rPr>
                        <a:t> alice@crepes.fr...</a:t>
                      </a:r>
                      <a:r>
                        <a:rPr sz="2400" b="1" spc="-75" dirty="0"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Sender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90">
                <a:tc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RCPT TO:</a:t>
                      </a:r>
                      <a:r>
                        <a:rPr sz="2400" b="1" spc="-60" dirty="0">
                          <a:latin typeface="Courier New"/>
                          <a:cs typeface="Courier New"/>
                          <a:hlinkClick r:id="rId3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  <a:hlinkClick r:id="rId3"/>
                        </a:rPr>
                        <a:t>&lt;bob@hamburger.edu&gt;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6152" y="3848100"/>
            <a:ext cx="9352915" cy="3134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338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latin typeface="Courier New"/>
                <a:cs typeface="Courier New"/>
              </a:rPr>
              <a:t>S: 250</a:t>
            </a:r>
            <a:r>
              <a:rPr sz="2400" b="1" spc="-5" dirty="0">
                <a:latin typeface="Courier New"/>
                <a:cs typeface="Courier New"/>
                <a:hlinkClick r:id="rId3"/>
              </a:rPr>
              <a:t> bob@hamburger.edu </a:t>
            </a:r>
            <a:r>
              <a:rPr sz="2400" b="1" spc="-5" dirty="0">
                <a:latin typeface="Courier New"/>
                <a:cs typeface="Courier New"/>
              </a:rPr>
              <a:t>... Recipient ok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354 Enter mail, end with "." on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5" dirty="0">
                <a:latin typeface="Courier New"/>
                <a:cs typeface="Courier New"/>
              </a:rPr>
              <a:t>line by itself  C: Do you like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ketchup?</a:t>
            </a:r>
            <a:endParaRPr sz="2400">
              <a:latin typeface="Courier New"/>
              <a:cs typeface="Courier New"/>
            </a:endParaRPr>
          </a:p>
          <a:p>
            <a:pPr marL="12700" marR="54914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C: How about pickles?  C: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12700" marR="2748280">
              <a:lnSpc>
                <a:spcPts val="2700"/>
              </a:lnSpc>
            </a:pPr>
            <a:r>
              <a:rPr sz="2400" b="1" spc="-5" dirty="0">
                <a:latin typeface="Courier New"/>
                <a:cs typeface="Courier New"/>
              </a:rPr>
              <a:t>S: 250 Message accepted for delivery  C: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QUIT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S: 221 hamburger.edu closing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connection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186" y="6121400"/>
            <a:ext cx="8234045" cy="0"/>
          </a:xfrm>
          <a:custGeom>
            <a:avLst/>
            <a:gdLst/>
            <a:ahLst/>
            <a:cxnLst/>
            <a:rect l="l" t="t" r="r" b="b"/>
            <a:pathLst>
              <a:path w="8234045">
                <a:moveTo>
                  <a:pt x="0" y="0"/>
                </a:moveTo>
                <a:lnTo>
                  <a:pt x="8233881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186" y="6469117"/>
            <a:ext cx="8234045" cy="0"/>
          </a:xfrm>
          <a:custGeom>
            <a:avLst/>
            <a:gdLst/>
            <a:ahLst/>
            <a:cxnLst/>
            <a:rect l="l" t="t" r="r" b="b"/>
            <a:pathLst>
              <a:path w="8234045">
                <a:moveTo>
                  <a:pt x="0" y="0"/>
                </a:moveTo>
                <a:lnTo>
                  <a:pt x="8233881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186" y="6816834"/>
            <a:ext cx="8234045" cy="0"/>
          </a:xfrm>
          <a:custGeom>
            <a:avLst/>
            <a:gdLst/>
            <a:ahLst/>
            <a:cxnLst/>
            <a:rect l="l" t="t" r="r" b="b"/>
            <a:pathLst>
              <a:path w="8234045">
                <a:moveTo>
                  <a:pt x="0" y="0"/>
                </a:moveTo>
                <a:lnTo>
                  <a:pt x="8233881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889000"/>
            <a:ext cx="8805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0980" algn="l"/>
              </a:tabLst>
            </a:pPr>
            <a:r>
              <a:rPr sz="42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Try </a:t>
            </a:r>
            <a:r>
              <a:rPr sz="4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SMTP</a:t>
            </a:r>
            <a:r>
              <a:rPr sz="4200" u="heavy" spc="1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</a:t>
            </a:r>
            <a:r>
              <a:rPr sz="4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interaction</a:t>
            </a:r>
            <a:r>
              <a:rPr sz="4200" u="heavy" spc="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</a:t>
            </a:r>
            <a:r>
              <a:rPr sz="42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for	</a:t>
            </a:r>
            <a:r>
              <a:rPr sz="42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yourself: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02640" y="2032000"/>
            <a:ext cx="10766425" cy="40386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91160" indent="-340360">
              <a:lnSpc>
                <a:spcPct val="100000"/>
              </a:lnSpc>
              <a:spcBef>
                <a:spcPts val="1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000" b="1" spc="-5" dirty="0">
                <a:latin typeface="Courier New"/>
                <a:cs typeface="Courier New"/>
              </a:rPr>
              <a:t>telnet servername</a:t>
            </a:r>
            <a:r>
              <a:rPr sz="3000" b="1" spc="-15" dirty="0">
                <a:latin typeface="Courier New"/>
                <a:cs typeface="Courier New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25</a:t>
            </a:r>
            <a:endParaRPr sz="3000">
              <a:latin typeface="Courier New"/>
              <a:cs typeface="Courier New"/>
            </a:endParaRPr>
          </a:p>
          <a:p>
            <a:pPr marL="391160" indent="-340360">
              <a:lnSpc>
                <a:spcPct val="100000"/>
              </a:lnSpc>
              <a:spcBef>
                <a:spcPts val="17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000" dirty="0">
                <a:latin typeface="Comic Sans MS"/>
                <a:cs typeface="Comic Sans MS"/>
              </a:rPr>
              <a:t>see 220 reply from</a:t>
            </a:r>
            <a:r>
              <a:rPr sz="3000" spc="-1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server</a:t>
            </a:r>
            <a:endParaRPr sz="30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000" spc="-5" dirty="0">
                <a:latin typeface="Comic Sans MS"/>
                <a:cs typeface="Comic Sans MS"/>
              </a:rPr>
              <a:t>enter HELO, </a:t>
            </a:r>
            <a:r>
              <a:rPr sz="3000" dirty="0">
                <a:latin typeface="Comic Sans MS"/>
                <a:cs typeface="Comic Sans MS"/>
              </a:rPr>
              <a:t>MAIL </a:t>
            </a:r>
            <a:r>
              <a:rPr sz="3000" spc="-5" dirty="0">
                <a:latin typeface="Comic Sans MS"/>
                <a:cs typeface="Comic Sans MS"/>
              </a:rPr>
              <a:t>FROM, </a:t>
            </a:r>
            <a:r>
              <a:rPr sz="3000" dirty="0">
                <a:latin typeface="Comic Sans MS"/>
                <a:cs typeface="Comic Sans MS"/>
              </a:rPr>
              <a:t>RCPT TO, DATA,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QUIT</a:t>
            </a:r>
            <a:endParaRPr sz="3000">
              <a:latin typeface="Comic Sans MS"/>
              <a:cs typeface="Comic Sans MS"/>
            </a:endParaRPr>
          </a:p>
          <a:p>
            <a:pPr marL="390525">
              <a:lnSpc>
                <a:spcPct val="100000"/>
              </a:lnSpc>
              <a:spcBef>
                <a:spcPts val="1300"/>
              </a:spcBef>
            </a:pPr>
            <a:r>
              <a:rPr sz="3000" dirty="0">
                <a:latin typeface="Comic Sans MS"/>
                <a:cs typeface="Comic Sans MS"/>
              </a:rPr>
              <a:t>commands</a:t>
            </a:r>
            <a:endParaRPr sz="3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3000" spc="-5" dirty="0">
                <a:latin typeface="Comic Sans MS"/>
                <a:cs typeface="Comic Sans MS"/>
              </a:rPr>
              <a:t>above lets </a:t>
            </a:r>
            <a:r>
              <a:rPr sz="3000" dirty="0">
                <a:latin typeface="Comic Sans MS"/>
                <a:cs typeface="Comic Sans MS"/>
              </a:rPr>
              <a:t>you </a:t>
            </a:r>
            <a:r>
              <a:rPr sz="3000" spc="-5" dirty="0">
                <a:latin typeface="Comic Sans MS"/>
                <a:cs typeface="Comic Sans MS"/>
              </a:rPr>
              <a:t>send email without using email client</a:t>
            </a:r>
            <a:r>
              <a:rPr sz="3000" spc="8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(reader)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5946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Mail </a:t>
            </a:r>
            <a:r>
              <a:rPr dirty="0"/>
              <a:t>message</a:t>
            </a:r>
            <a:r>
              <a:rPr spc="-80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5361"/>
            <a:ext cx="5919470" cy="0"/>
          </a:xfrm>
          <a:custGeom>
            <a:avLst/>
            <a:gdLst/>
            <a:ahLst/>
            <a:cxnLst/>
            <a:rect l="l" t="t" r="r" b="b"/>
            <a:pathLst>
              <a:path w="5919470">
                <a:moveTo>
                  <a:pt x="0" y="0"/>
                </a:moveTo>
                <a:lnTo>
                  <a:pt x="5918894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283460"/>
            <a:ext cx="5038725" cy="546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562610" indent="-48260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SMTP: protocol for exchanging  </a:t>
            </a:r>
            <a:r>
              <a:rPr sz="2400" dirty="0">
                <a:latin typeface="Comic Sans MS"/>
                <a:cs typeface="Comic Sans MS"/>
              </a:rPr>
              <a:t>email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msgs</a:t>
            </a:r>
            <a:endParaRPr sz="2400">
              <a:latin typeface="Comic Sans MS"/>
              <a:cs typeface="Comic Sans MS"/>
            </a:endParaRPr>
          </a:p>
          <a:p>
            <a:pPr marL="543560" marR="1034415" indent="-482600">
              <a:lnSpc>
                <a:spcPct val="114599"/>
              </a:lnSpc>
              <a:spcBef>
                <a:spcPts val="1100"/>
              </a:spcBef>
            </a:pPr>
            <a:r>
              <a:rPr sz="2400" spc="-5" dirty="0">
                <a:latin typeface="Comic Sans MS"/>
                <a:cs typeface="Comic Sans MS"/>
              </a:rPr>
              <a:t>RFC </a:t>
            </a:r>
            <a:r>
              <a:rPr sz="2400" dirty="0">
                <a:latin typeface="Comic Sans MS"/>
                <a:cs typeface="Comic Sans MS"/>
              </a:rPr>
              <a:t>822: </a:t>
            </a:r>
            <a:r>
              <a:rPr sz="2400" spc="-5" dirty="0">
                <a:latin typeface="Comic Sans MS"/>
                <a:cs typeface="Comic Sans MS"/>
              </a:rPr>
              <a:t>standard for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text  </a:t>
            </a:r>
            <a:r>
              <a:rPr sz="2400" dirty="0">
                <a:latin typeface="Comic Sans MS"/>
                <a:cs typeface="Comic Sans MS"/>
              </a:rPr>
              <a:t>message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format: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header lines,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e.g.,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200" dirty="0">
                <a:latin typeface="Comic Sans MS"/>
                <a:cs typeface="Comic Sans MS"/>
              </a:rPr>
              <a:t>To:</a:t>
            </a:r>
            <a:endParaRPr sz="22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6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200" spc="-5" dirty="0">
                <a:latin typeface="Comic Sans MS"/>
                <a:cs typeface="Comic Sans MS"/>
              </a:rPr>
              <a:t>From:</a:t>
            </a:r>
            <a:endParaRPr sz="22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26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200" dirty="0">
                <a:latin typeface="Comic Sans MS"/>
                <a:cs typeface="Comic Sans MS"/>
              </a:rPr>
              <a:t>Subject:</a:t>
            </a:r>
            <a:endParaRPr sz="2200">
              <a:latin typeface="Comic Sans MS"/>
              <a:cs typeface="Comic Sans MS"/>
            </a:endParaRPr>
          </a:p>
          <a:p>
            <a:pPr marL="70866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different </a:t>
            </a:r>
            <a:r>
              <a:rPr sz="2200" spc="-5" dirty="0">
                <a:latin typeface="Comic Sans MS"/>
                <a:cs typeface="Comic Sans MS"/>
              </a:rPr>
              <a:t>from SMTP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commands!</a:t>
            </a:r>
            <a:endParaRPr sz="22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6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dirty="0">
                <a:latin typeface="Comic Sans MS"/>
                <a:cs typeface="Comic Sans MS"/>
              </a:rPr>
              <a:t>body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200" spc="-5" dirty="0">
                <a:latin typeface="Comic Sans MS"/>
                <a:cs typeface="Comic Sans MS"/>
              </a:rPr>
              <a:t>the “message”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600" y="2692400"/>
            <a:ext cx="4025900" cy="609600"/>
          </a:xfrm>
          <a:prstGeom prst="rect">
            <a:avLst/>
          </a:prstGeom>
          <a:solidFill>
            <a:srgbClr val="00D2A9"/>
          </a:solidFill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7785" algn="ctr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header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600" y="3848100"/>
            <a:ext cx="4025900" cy="2476500"/>
          </a:xfrm>
          <a:prstGeom prst="rect">
            <a:avLst/>
          </a:prstGeom>
          <a:solidFill>
            <a:srgbClr val="434ED6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48260" algn="ctr">
              <a:lnSpc>
                <a:spcPct val="100000"/>
              </a:lnSpc>
              <a:spcBef>
                <a:spcPts val="3070"/>
              </a:spcBef>
            </a:pPr>
            <a:r>
              <a:rPr sz="3000" dirty="0">
                <a:solidFill>
                  <a:srgbClr val="FFFFFF"/>
                </a:solidFill>
                <a:latin typeface="Comic Sans MS"/>
                <a:cs typeface="Comic Sans MS"/>
              </a:rPr>
              <a:t>body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94500" y="2527300"/>
            <a:ext cx="4610100" cy="4368800"/>
          </a:xfrm>
          <a:custGeom>
            <a:avLst/>
            <a:gdLst/>
            <a:ahLst/>
            <a:cxnLst/>
            <a:rect l="l" t="t" r="r" b="b"/>
            <a:pathLst>
              <a:path w="4610100" h="4368800">
                <a:moveTo>
                  <a:pt x="0" y="0"/>
                </a:moveTo>
                <a:lnTo>
                  <a:pt x="4610100" y="0"/>
                </a:lnTo>
                <a:lnTo>
                  <a:pt x="4610100" y="4368800"/>
                </a:lnTo>
                <a:lnTo>
                  <a:pt x="0" y="436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3110650"/>
            <a:ext cx="2446020" cy="1407795"/>
          </a:xfrm>
          <a:custGeom>
            <a:avLst/>
            <a:gdLst/>
            <a:ahLst/>
            <a:cxnLst/>
            <a:rect l="l" t="t" r="r" b="b"/>
            <a:pathLst>
              <a:path w="2446020" h="1407795">
                <a:moveTo>
                  <a:pt x="0" y="1407727"/>
                </a:moveTo>
                <a:lnTo>
                  <a:pt x="2434919" y="6335"/>
                </a:lnTo>
                <a:lnTo>
                  <a:pt x="2445926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927" y="3073400"/>
            <a:ext cx="97790" cy="81915"/>
          </a:xfrm>
          <a:custGeom>
            <a:avLst/>
            <a:gdLst/>
            <a:ahLst/>
            <a:cxnLst/>
            <a:rect l="l" t="t" r="r" b="b"/>
            <a:pathLst>
              <a:path w="97790" h="81914">
                <a:moveTo>
                  <a:pt x="97522" y="0"/>
                </a:moveTo>
                <a:lnTo>
                  <a:pt x="0" y="5720"/>
                </a:lnTo>
                <a:lnTo>
                  <a:pt x="43585" y="81450"/>
                </a:lnTo>
                <a:lnTo>
                  <a:pt x="9752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900" y="4789548"/>
            <a:ext cx="2656205" cy="2621280"/>
          </a:xfrm>
          <a:custGeom>
            <a:avLst/>
            <a:gdLst/>
            <a:ahLst/>
            <a:cxnLst/>
            <a:rect l="l" t="t" r="r" b="b"/>
            <a:pathLst>
              <a:path w="2656204" h="2621279">
                <a:moveTo>
                  <a:pt x="0" y="2620760"/>
                </a:moveTo>
                <a:lnTo>
                  <a:pt x="2647135" y="8919"/>
                </a:lnTo>
                <a:lnTo>
                  <a:pt x="2656175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6352" y="4737100"/>
            <a:ext cx="93345" cy="92710"/>
          </a:xfrm>
          <a:custGeom>
            <a:avLst/>
            <a:gdLst/>
            <a:ahLst/>
            <a:cxnLst/>
            <a:rect l="l" t="t" r="r" b="b"/>
            <a:pathLst>
              <a:path w="93345" h="92710">
                <a:moveTo>
                  <a:pt x="92881" y="0"/>
                </a:moveTo>
                <a:lnTo>
                  <a:pt x="0" y="30269"/>
                </a:lnTo>
                <a:lnTo>
                  <a:pt x="61367" y="92466"/>
                </a:lnTo>
                <a:lnTo>
                  <a:pt x="9288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85600" y="3020060"/>
            <a:ext cx="7702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b</a:t>
            </a:r>
            <a:r>
              <a:rPr sz="2400" spc="-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k  </a:t>
            </a:r>
            <a:r>
              <a:rPr sz="2400" spc="-5" dirty="0">
                <a:latin typeface="Comic Sans MS"/>
                <a:cs typeface="Comic Sans MS"/>
              </a:rPr>
              <a:t>line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87076" y="3632200"/>
            <a:ext cx="1297305" cy="2540"/>
          </a:xfrm>
          <a:custGeom>
            <a:avLst/>
            <a:gdLst/>
            <a:ahLst/>
            <a:cxnLst/>
            <a:rect l="l" t="t" r="r" b="b"/>
            <a:pathLst>
              <a:path w="1297304" h="2539">
                <a:moveTo>
                  <a:pt x="1296922" y="0"/>
                </a:moveTo>
                <a:lnTo>
                  <a:pt x="12699" y="2112"/>
                </a:lnTo>
                <a:lnTo>
                  <a:pt x="0" y="2133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12400" y="35906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03" y="0"/>
                </a:moveTo>
                <a:lnTo>
                  <a:pt x="0" y="43831"/>
                </a:lnTo>
                <a:lnTo>
                  <a:pt x="87448" y="87375"/>
                </a:lnTo>
                <a:lnTo>
                  <a:pt x="8730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53478" y="9327604"/>
            <a:ext cx="13627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03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Refining Mail</a:t>
            </a:r>
            <a:r>
              <a:rPr sz="5400" spc="-70" dirty="0"/>
              <a:t> </a:t>
            </a:r>
            <a:r>
              <a:rPr sz="5400" spc="-5" dirty="0"/>
              <a:t>Delivery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381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2190573"/>
            <a:ext cx="940004" cy="9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10800" y="2382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9111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353" y="2329644"/>
            <a:ext cx="233045" cy="528955"/>
          </a:xfrm>
          <a:custGeom>
            <a:avLst/>
            <a:gdLst/>
            <a:ahLst/>
            <a:cxnLst/>
            <a:rect l="l" t="t" r="r" b="b"/>
            <a:pathLst>
              <a:path w="233045" h="528955">
                <a:moveTo>
                  <a:pt x="0" y="528702"/>
                </a:moveTo>
                <a:lnTo>
                  <a:pt x="232641" y="528702"/>
                </a:lnTo>
                <a:lnTo>
                  <a:pt x="232641" y="0"/>
                </a:lnTo>
                <a:lnTo>
                  <a:pt x="0" y="0"/>
                </a:lnTo>
                <a:lnTo>
                  <a:pt x="0" y="5287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2482" y="2619375"/>
            <a:ext cx="320675" cy="239395"/>
          </a:xfrm>
          <a:custGeom>
            <a:avLst/>
            <a:gdLst/>
            <a:ahLst/>
            <a:cxnLst/>
            <a:rect l="l" t="t" r="r" b="b"/>
            <a:pathLst>
              <a:path w="320675" h="239394">
                <a:moveTo>
                  <a:pt x="0" y="238972"/>
                </a:moveTo>
                <a:lnTo>
                  <a:pt x="320304" y="238972"/>
                </a:lnTo>
                <a:lnTo>
                  <a:pt x="320304" y="0"/>
                </a:lnTo>
                <a:lnTo>
                  <a:pt x="0" y="0"/>
                </a:lnTo>
                <a:lnTo>
                  <a:pt x="0" y="2389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48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850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736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2942" y="2753429"/>
            <a:ext cx="212725" cy="105410"/>
          </a:xfrm>
          <a:custGeom>
            <a:avLst/>
            <a:gdLst/>
            <a:ahLst/>
            <a:cxnLst/>
            <a:rect l="l" t="t" r="r" b="b"/>
            <a:pathLst>
              <a:path w="212725" h="105410">
                <a:moveTo>
                  <a:pt x="0" y="104917"/>
                </a:moveTo>
                <a:lnTo>
                  <a:pt x="212411" y="104917"/>
                </a:lnTo>
                <a:lnTo>
                  <a:pt x="212411" y="0"/>
                </a:lnTo>
                <a:lnTo>
                  <a:pt x="0" y="0"/>
                </a:lnTo>
                <a:lnTo>
                  <a:pt x="0" y="1049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94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13200" y="3728720"/>
            <a:ext cx="139382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sender’s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7" y="0"/>
                </a:lnTo>
                <a:lnTo>
                  <a:pt x="1151467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56759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85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7034" y="30862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98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3452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9888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1501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35200" y="2342973"/>
            <a:ext cx="2153920" cy="98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63800" y="2522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14258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0500" y="2329644"/>
            <a:ext cx="233045" cy="528320"/>
          </a:xfrm>
          <a:custGeom>
            <a:avLst/>
            <a:gdLst/>
            <a:ahLst/>
            <a:cxnLst/>
            <a:rect l="l" t="t" r="r" b="b"/>
            <a:pathLst>
              <a:path w="233045" h="528319">
                <a:moveTo>
                  <a:pt x="0" y="527855"/>
                </a:moveTo>
                <a:lnTo>
                  <a:pt x="232641" y="527855"/>
                </a:lnTo>
                <a:lnTo>
                  <a:pt x="232641" y="0"/>
                </a:lnTo>
                <a:lnTo>
                  <a:pt x="0" y="0"/>
                </a:lnTo>
                <a:lnTo>
                  <a:pt x="0" y="52785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17631" y="2619375"/>
            <a:ext cx="320675" cy="238125"/>
          </a:xfrm>
          <a:custGeom>
            <a:avLst/>
            <a:gdLst/>
            <a:ahLst/>
            <a:cxnLst/>
            <a:rect l="l" t="t" r="r" b="b"/>
            <a:pathLst>
              <a:path w="320675" h="238125">
                <a:moveTo>
                  <a:pt x="0" y="238125"/>
                </a:moveTo>
                <a:lnTo>
                  <a:pt x="320302" y="238125"/>
                </a:lnTo>
                <a:lnTo>
                  <a:pt x="320302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631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13650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32513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58089" y="2753429"/>
            <a:ext cx="212725" cy="104139"/>
          </a:xfrm>
          <a:custGeom>
            <a:avLst/>
            <a:gdLst/>
            <a:ahLst/>
            <a:cxnLst/>
            <a:rect l="l" t="t" r="r" b="b"/>
            <a:pathLst>
              <a:path w="212725" h="104139">
                <a:moveTo>
                  <a:pt x="0" y="104070"/>
                </a:moveTo>
                <a:lnTo>
                  <a:pt x="212411" y="104070"/>
                </a:lnTo>
                <a:lnTo>
                  <a:pt x="212411" y="0"/>
                </a:lnTo>
                <a:lnTo>
                  <a:pt x="0" y="0"/>
                </a:lnTo>
                <a:lnTo>
                  <a:pt x="0" y="10407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58089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12266" y="2654300"/>
            <a:ext cx="1903730" cy="13335"/>
          </a:xfrm>
          <a:custGeom>
            <a:avLst/>
            <a:gdLst/>
            <a:ahLst/>
            <a:cxnLst/>
            <a:rect l="l" t="t" r="r" b="b"/>
            <a:pathLst>
              <a:path w="1903729" h="13335">
                <a:moveTo>
                  <a:pt x="-12699" y="6517"/>
                </a:moveTo>
                <a:lnTo>
                  <a:pt x="1915839" y="6517"/>
                </a:lnTo>
              </a:path>
            </a:pathLst>
          </a:custGeom>
          <a:ln w="3843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2406" y="2623560"/>
            <a:ext cx="88265" cy="87630"/>
          </a:xfrm>
          <a:custGeom>
            <a:avLst/>
            <a:gdLst/>
            <a:ahLst/>
            <a:cxnLst/>
            <a:rect l="l" t="t" r="r" b="b"/>
            <a:pathLst>
              <a:path w="88265" h="87630">
                <a:moveTo>
                  <a:pt x="599" y="0"/>
                </a:moveTo>
                <a:lnTo>
                  <a:pt x="0" y="87374"/>
                </a:lnTo>
                <a:lnTo>
                  <a:pt x="87673" y="44286"/>
                </a:lnTo>
                <a:lnTo>
                  <a:pt x="5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80959" y="2641600"/>
            <a:ext cx="2269490" cy="2540"/>
          </a:xfrm>
          <a:custGeom>
            <a:avLst/>
            <a:gdLst/>
            <a:ahLst/>
            <a:cxnLst/>
            <a:rect l="l" t="t" r="r" b="b"/>
            <a:pathLst>
              <a:path w="2269490" h="2539">
                <a:moveTo>
                  <a:pt x="-12700" y="1093"/>
                </a:moveTo>
                <a:lnTo>
                  <a:pt x="2281598" y="1093"/>
                </a:lnTo>
              </a:path>
            </a:pathLst>
          </a:custGeom>
          <a:ln w="2758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37115" y="260008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3" y="0"/>
                </a:moveTo>
                <a:lnTo>
                  <a:pt x="0" y="87376"/>
                </a:lnTo>
                <a:lnTo>
                  <a:pt x="87417" y="43771"/>
                </a:lnTo>
                <a:lnTo>
                  <a:pt x="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65900" y="3716020"/>
            <a:ext cx="155511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receiver’s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5" y="0"/>
                </a:lnTo>
                <a:lnTo>
                  <a:pt x="1151465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4812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3091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55088" y="3072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83782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21505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4794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04474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42113" y="2324100"/>
            <a:ext cx="762886" cy="95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226800" y="22352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0" y="355600"/>
            <a:ext cx="170116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3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6400" b="1" spc="5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6400" b="1" spc="785" dirty="0">
                <a:solidFill>
                  <a:srgbClr val="000000"/>
                </a:solidFill>
                <a:latin typeface="Calibri"/>
                <a:cs typeface="Calibri"/>
              </a:rPr>
              <a:t>TF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336800"/>
            <a:ext cx="9728200" cy="585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95" dirty="0">
                <a:latin typeface="Arial"/>
                <a:cs typeface="Arial"/>
              </a:rPr>
              <a:t>Develops </a:t>
            </a:r>
            <a:r>
              <a:rPr sz="3800" spc="-60" dirty="0">
                <a:latin typeface="Arial"/>
                <a:cs typeface="Arial"/>
              </a:rPr>
              <a:t>Internet</a:t>
            </a:r>
            <a:r>
              <a:rPr sz="3800" spc="180" dirty="0">
                <a:latin typeface="Arial"/>
                <a:cs typeface="Arial"/>
              </a:rPr>
              <a:t> </a:t>
            </a:r>
            <a:r>
              <a:rPr sz="3800" spc="-229" dirty="0">
                <a:latin typeface="Arial"/>
                <a:cs typeface="Arial"/>
              </a:rPr>
              <a:t>standards</a:t>
            </a:r>
            <a:endParaRPr sz="3800">
              <a:latin typeface="Arial"/>
              <a:cs typeface="Arial"/>
            </a:endParaRPr>
          </a:p>
          <a:p>
            <a:pPr marL="6096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609600" algn="l"/>
                <a:tab pos="4567555" algn="l"/>
              </a:tabLst>
            </a:pPr>
            <a:r>
              <a:rPr sz="3800" spc="-204" dirty="0">
                <a:latin typeface="Arial"/>
                <a:cs typeface="Arial"/>
              </a:rPr>
              <a:t>Meets </a:t>
            </a:r>
            <a:r>
              <a:rPr sz="3800" spc="-90" dirty="0">
                <a:latin typeface="Arial"/>
                <a:cs typeface="Arial"/>
              </a:rPr>
              <a:t>three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155" dirty="0">
                <a:latin typeface="Arial"/>
                <a:cs typeface="Arial"/>
              </a:rPr>
              <a:t>times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10" dirty="0">
                <a:latin typeface="Arial"/>
                <a:cs typeface="Arial"/>
              </a:rPr>
              <a:t>/	</a:t>
            </a:r>
            <a:r>
              <a:rPr sz="3800" spc="-220" dirty="0">
                <a:latin typeface="Arial"/>
                <a:cs typeface="Arial"/>
              </a:rPr>
              <a:t>year</a:t>
            </a:r>
            <a:endParaRPr sz="3800">
              <a:latin typeface="Arial"/>
              <a:cs typeface="Arial"/>
            </a:endParaRPr>
          </a:p>
          <a:p>
            <a:pPr marL="6096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609600" algn="l"/>
                <a:tab pos="2045335" algn="l"/>
                <a:tab pos="4268470" algn="l"/>
              </a:tabLst>
            </a:pPr>
            <a:r>
              <a:rPr sz="3800" spc="-125" dirty="0">
                <a:latin typeface="Arial"/>
                <a:cs typeface="Arial"/>
              </a:rPr>
              <a:t>Mostly	</a:t>
            </a:r>
            <a:r>
              <a:rPr sz="3800" spc="-235" dirty="0">
                <a:latin typeface="Arial"/>
                <a:cs typeface="Arial"/>
              </a:rPr>
              <a:t>does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10" dirty="0">
                <a:latin typeface="Arial"/>
                <a:cs typeface="Arial"/>
              </a:rPr>
              <a:t>work	</a:t>
            </a:r>
            <a:r>
              <a:rPr sz="3800" spc="-114" dirty="0">
                <a:latin typeface="Arial"/>
                <a:cs typeface="Arial"/>
              </a:rPr>
              <a:t>on </a:t>
            </a:r>
            <a:r>
              <a:rPr sz="3800" spc="-215" dirty="0">
                <a:latin typeface="Arial"/>
                <a:cs typeface="Arial"/>
              </a:rPr>
              <a:t>mailing</a:t>
            </a:r>
            <a:r>
              <a:rPr sz="3800" spc="100" dirty="0">
                <a:latin typeface="Arial"/>
                <a:cs typeface="Arial"/>
              </a:rPr>
              <a:t> </a:t>
            </a:r>
            <a:r>
              <a:rPr sz="3800" spc="-140" dirty="0">
                <a:latin typeface="Arial"/>
                <a:cs typeface="Arial"/>
              </a:rPr>
              <a:t>lists</a:t>
            </a:r>
            <a:endParaRPr sz="3800">
              <a:latin typeface="Arial"/>
              <a:cs typeface="Arial"/>
            </a:endParaRPr>
          </a:p>
          <a:p>
            <a:pPr marL="6096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40" dirty="0">
                <a:latin typeface="Arial"/>
                <a:cs typeface="Arial"/>
              </a:rPr>
              <a:t>Open </a:t>
            </a:r>
            <a:r>
              <a:rPr sz="3800" spc="-114" dirty="0">
                <a:latin typeface="Arial"/>
                <a:cs typeface="Arial"/>
              </a:rPr>
              <a:t>…. </a:t>
            </a:r>
            <a:r>
              <a:rPr sz="3800" spc="-275" dirty="0">
                <a:latin typeface="Arial"/>
                <a:cs typeface="Arial"/>
              </a:rPr>
              <a:t>anyone </a:t>
            </a:r>
            <a:r>
              <a:rPr sz="3800" spc="-320" dirty="0">
                <a:latin typeface="Arial"/>
                <a:cs typeface="Arial"/>
              </a:rPr>
              <a:t>can</a:t>
            </a:r>
            <a:r>
              <a:rPr sz="3800" spc="-250" dirty="0">
                <a:latin typeface="Arial"/>
                <a:cs typeface="Arial"/>
              </a:rPr>
              <a:t> </a:t>
            </a:r>
            <a:r>
              <a:rPr sz="3800" spc="55" dirty="0">
                <a:latin typeface="Arial"/>
                <a:cs typeface="Arial"/>
              </a:rPr>
              <a:t>“join”!</a:t>
            </a:r>
            <a:endParaRPr sz="3800">
              <a:latin typeface="Arial"/>
              <a:cs typeface="Arial"/>
            </a:endParaRPr>
          </a:p>
          <a:p>
            <a:pPr marL="10541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54100" algn="l"/>
                <a:tab pos="2195830" algn="l"/>
              </a:tabLst>
            </a:pPr>
            <a:r>
              <a:rPr sz="3800" dirty="0">
                <a:latin typeface="Arial"/>
                <a:cs typeface="Arial"/>
              </a:rPr>
              <a:t>…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65" dirty="0">
                <a:latin typeface="Arial"/>
                <a:cs typeface="Arial"/>
              </a:rPr>
              <a:t>as	</a:t>
            </a:r>
            <a:r>
              <a:rPr sz="3800" spc="-355" dirty="0">
                <a:latin typeface="Arial"/>
                <a:cs typeface="Arial"/>
              </a:rPr>
              <a:t>an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160" dirty="0">
                <a:latin typeface="Arial"/>
                <a:cs typeface="Arial"/>
              </a:rPr>
              <a:t>individual</a:t>
            </a:r>
            <a:endParaRPr sz="3800">
              <a:latin typeface="Arial"/>
              <a:cs typeface="Arial"/>
            </a:endParaRPr>
          </a:p>
          <a:p>
            <a:pPr marL="6096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65" dirty="0">
                <a:latin typeface="Arial"/>
                <a:cs typeface="Arial"/>
              </a:rPr>
              <a:t>Split </a:t>
            </a:r>
            <a:r>
              <a:rPr sz="3800" spc="-10" dirty="0">
                <a:latin typeface="Arial"/>
                <a:cs typeface="Arial"/>
              </a:rPr>
              <a:t>into </a:t>
            </a:r>
            <a:r>
              <a:rPr sz="3800" spc="-95" dirty="0">
                <a:latin typeface="Arial"/>
                <a:cs typeface="Arial"/>
              </a:rPr>
              <a:t>working </a:t>
            </a:r>
            <a:r>
              <a:rPr sz="3800" spc="-204" dirty="0">
                <a:latin typeface="Arial"/>
                <a:cs typeface="Arial"/>
              </a:rPr>
              <a:t>groups </a:t>
            </a:r>
            <a:r>
              <a:rPr sz="3800" spc="-325" dirty="0">
                <a:latin typeface="Arial"/>
                <a:cs typeface="Arial"/>
              </a:rPr>
              <a:t>based </a:t>
            </a:r>
            <a:r>
              <a:rPr sz="3800" spc="-114" dirty="0">
                <a:latin typeface="Arial"/>
                <a:cs typeface="Arial"/>
              </a:rPr>
              <a:t>on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150" dirty="0">
                <a:latin typeface="Arial"/>
                <a:cs typeface="Arial"/>
              </a:rPr>
              <a:t>technology</a:t>
            </a:r>
            <a:endParaRPr sz="3800">
              <a:latin typeface="Arial"/>
              <a:cs typeface="Arial"/>
            </a:endParaRPr>
          </a:p>
          <a:p>
            <a:pPr marL="10541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54100" algn="l"/>
              </a:tabLst>
            </a:pPr>
            <a:r>
              <a:rPr sz="3800" spc="-280" dirty="0">
                <a:latin typeface="Arial"/>
                <a:cs typeface="Arial"/>
              </a:rPr>
              <a:t>e.g., </a:t>
            </a:r>
            <a:r>
              <a:rPr sz="3800" spc="-250" dirty="0">
                <a:latin typeface="Arial"/>
                <a:cs typeface="Arial"/>
              </a:rPr>
              <a:t>DNS,TCP, </a:t>
            </a:r>
            <a:r>
              <a:rPr sz="3800" spc="-280" dirty="0">
                <a:latin typeface="Arial"/>
                <a:cs typeface="Arial"/>
              </a:rPr>
              <a:t>IPv6,</a:t>
            </a:r>
            <a:r>
              <a:rPr sz="3800" spc="-62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03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Refining Mail</a:t>
            </a:r>
            <a:r>
              <a:rPr sz="5400" spc="-70" dirty="0"/>
              <a:t> </a:t>
            </a:r>
            <a:r>
              <a:rPr sz="5400" spc="-5" dirty="0"/>
              <a:t>Delivery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381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86" y="4648200"/>
            <a:ext cx="670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77190" algn="l"/>
              </a:tabLst>
            </a:pPr>
            <a:r>
              <a:rPr sz="2700" spc="-382" baseline="1234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700" spc="-382" baseline="12345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SMTP: delivery/storage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receiver’s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200" y="2190573"/>
            <a:ext cx="940004" cy="9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10800" y="2382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9111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353" y="2329644"/>
            <a:ext cx="233045" cy="528955"/>
          </a:xfrm>
          <a:custGeom>
            <a:avLst/>
            <a:gdLst/>
            <a:ahLst/>
            <a:cxnLst/>
            <a:rect l="l" t="t" r="r" b="b"/>
            <a:pathLst>
              <a:path w="233045" h="528955">
                <a:moveTo>
                  <a:pt x="0" y="528702"/>
                </a:moveTo>
                <a:lnTo>
                  <a:pt x="232641" y="528702"/>
                </a:lnTo>
                <a:lnTo>
                  <a:pt x="232641" y="0"/>
                </a:lnTo>
                <a:lnTo>
                  <a:pt x="0" y="0"/>
                </a:lnTo>
                <a:lnTo>
                  <a:pt x="0" y="5287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482" y="2619375"/>
            <a:ext cx="320675" cy="239395"/>
          </a:xfrm>
          <a:custGeom>
            <a:avLst/>
            <a:gdLst/>
            <a:ahLst/>
            <a:cxnLst/>
            <a:rect l="l" t="t" r="r" b="b"/>
            <a:pathLst>
              <a:path w="320675" h="239394">
                <a:moveTo>
                  <a:pt x="0" y="238972"/>
                </a:moveTo>
                <a:lnTo>
                  <a:pt x="320304" y="238972"/>
                </a:lnTo>
                <a:lnTo>
                  <a:pt x="320304" y="0"/>
                </a:lnTo>
                <a:lnTo>
                  <a:pt x="0" y="0"/>
                </a:lnTo>
                <a:lnTo>
                  <a:pt x="0" y="2389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248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850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736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942" y="2753429"/>
            <a:ext cx="212725" cy="105410"/>
          </a:xfrm>
          <a:custGeom>
            <a:avLst/>
            <a:gdLst/>
            <a:ahLst/>
            <a:cxnLst/>
            <a:rect l="l" t="t" r="r" b="b"/>
            <a:pathLst>
              <a:path w="212725" h="105410">
                <a:moveTo>
                  <a:pt x="0" y="104917"/>
                </a:moveTo>
                <a:lnTo>
                  <a:pt x="212411" y="104917"/>
                </a:lnTo>
                <a:lnTo>
                  <a:pt x="212411" y="0"/>
                </a:lnTo>
                <a:lnTo>
                  <a:pt x="0" y="0"/>
                </a:lnTo>
                <a:lnTo>
                  <a:pt x="0" y="1049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294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3200" y="3728720"/>
            <a:ext cx="139382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sender’s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7" y="0"/>
                </a:lnTo>
                <a:lnTo>
                  <a:pt x="1151467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6759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5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7034" y="30862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8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3452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9888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1501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5200" y="2342973"/>
            <a:ext cx="2153920" cy="98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63800" y="2522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4258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0500" y="2329644"/>
            <a:ext cx="233045" cy="528320"/>
          </a:xfrm>
          <a:custGeom>
            <a:avLst/>
            <a:gdLst/>
            <a:ahLst/>
            <a:cxnLst/>
            <a:rect l="l" t="t" r="r" b="b"/>
            <a:pathLst>
              <a:path w="233045" h="528319">
                <a:moveTo>
                  <a:pt x="0" y="527855"/>
                </a:moveTo>
                <a:lnTo>
                  <a:pt x="232641" y="527855"/>
                </a:lnTo>
                <a:lnTo>
                  <a:pt x="232641" y="0"/>
                </a:lnTo>
                <a:lnTo>
                  <a:pt x="0" y="0"/>
                </a:lnTo>
                <a:lnTo>
                  <a:pt x="0" y="52785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631" y="2619375"/>
            <a:ext cx="320675" cy="238125"/>
          </a:xfrm>
          <a:custGeom>
            <a:avLst/>
            <a:gdLst/>
            <a:ahLst/>
            <a:cxnLst/>
            <a:rect l="l" t="t" r="r" b="b"/>
            <a:pathLst>
              <a:path w="320675" h="238125">
                <a:moveTo>
                  <a:pt x="0" y="238125"/>
                </a:moveTo>
                <a:lnTo>
                  <a:pt x="320302" y="238125"/>
                </a:lnTo>
                <a:lnTo>
                  <a:pt x="320302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7631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3650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2513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58089" y="2753429"/>
            <a:ext cx="212725" cy="104139"/>
          </a:xfrm>
          <a:custGeom>
            <a:avLst/>
            <a:gdLst/>
            <a:ahLst/>
            <a:cxnLst/>
            <a:rect l="l" t="t" r="r" b="b"/>
            <a:pathLst>
              <a:path w="212725" h="104139">
                <a:moveTo>
                  <a:pt x="0" y="104070"/>
                </a:moveTo>
                <a:lnTo>
                  <a:pt x="212411" y="104070"/>
                </a:lnTo>
                <a:lnTo>
                  <a:pt x="212411" y="0"/>
                </a:lnTo>
                <a:lnTo>
                  <a:pt x="0" y="0"/>
                </a:lnTo>
                <a:lnTo>
                  <a:pt x="0" y="10407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8089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2266" y="2654300"/>
            <a:ext cx="1903730" cy="13335"/>
          </a:xfrm>
          <a:custGeom>
            <a:avLst/>
            <a:gdLst/>
            <a:ahLst/>
            <a:cxnLst/>
            <a:rect l="l" t="t" r="r" b="b"/>
            <a:pathLst>
              <a:path w="1903729" h="13335">
                <a:moveTo>
                  <a:pt x="-12699" y="6517"/>
                </a:moveTo>
                <a:lnTo>
                  <a:pt x="1915839" y="6517"/>
                </a:lnTo>
              </a:path>
            </a:pathLst>
          </a:custGeom>
          <a:ln w="3843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2406" y="2623560"/>
            <a:ext cx="88265" cy="87630"/>
          </a:xfrm>
          <a:custGeom>
            <a:avLst/>
            <a:gdLst/>
            <a:ahLst/>
            <a:cxnLst/>
            <a:rect l="l" t="t" r="r" b="b"/>
            <a:pathLst>
              <a:path w="88265" h="87630">
                <a:moveTo>
                  <a:pt x="599" y="0"/>
                </a:moveTo>
                <a:lnTo>
                  <a:pt x="0" y="87374"/>
                </a:lnTo>
                <a:lnTo>
                  <a:pt x="87673" y="44286"/>
                </a:lnTo>
                <a:lnTo>
                  <a:pt x="5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3700" y="20574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80959" y="2641600"/>
            <a:ext cx="2269490" cy="2540"/>
          </a:xfrm>
          <a:custGeom>
            <a:avLst/>
            <a:gdLst/>
            <a:ahLst/>
            <a:cxnLst/>
            <a:rect l="l" t="t" r="r" b="b"/>
            <a:pathLst>
              <a:path w="2269490" h="2539">
                <a:moveTo>
                  <a:pt x="-12700" y="1093"/>
                </a:moveTo>
                <a:lnTo>
                  <a:pt x="2281598" y="1093"/>
                </a:lnTo>
              </a:path>
            </a:pathLst>
          </a:custGeom>
          <a:ln w="2758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37115" y="260008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3" y="0"/>
                </a:moveTo>
                <a:lnTo>
                  <a:pt x="0" y="87376"/>
                </a:lnTo>
                <a:lnTo>
                  <a:pt x="87417" y="43771"/>
                </a:lnTo>
                <a:lnTo>
                  <a:pt x="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565900" y="3716020"/>
            <a:ext cx="155511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receiver’s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5" y="0"/>
                </a:lnTo>
                <a:lnTo>
                  <a:pt x="1151465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4812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3091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55088" y="3072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3782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21505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4794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04474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42113" y="2324100"/>
            <a:ext cx="762886" cy="95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226800" y="22352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03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Refining Mail</a:t>
            </a:r>
            <a:r>
              <a:rPr sz="5400" spc="-70" dirty="0"/>
              <a:t> </a:t>
            </a:r>
            <a:r>
              <a:rPr sz="5400" spc="-5" dirty="0"/>
              <a:t>Delivery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381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86" y="4455159"/>
            <a:ext cx="6702425" cy="1143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7190" indent="-33972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spc="-5" dirty="0">
                <a:latin typeface="Comic Sans MS"/>
                <a:cs typeface="Comic Sans MS"/>
              </a:rPr>
              <a:t>SMTP: delivery/storage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receiver’s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77190" indent="-3397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dirty="0">
                <a:latin typeface="Comic Sans MS"/>
                <a:cs typeface="Comic Sans MS"/>
              </a:rPr>
              <a:t>mail access protocol: </a:t>
            </a:r>
            <a:r>
              <a:rPr sz="2400" spc="-5" dirty="0">
                <a:latin typeface="Comic Sans MS"/>
                <a:cs typeface="Comic Sans MS"/>
              </a:rPr>
              <a:t>retrieval from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200" y="2190573"/>
            <a:ext cx="940004" cy="9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10800" y="2382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9111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353" y="2329644"/>
            <a:ext cx="233045" cy="528955"/>
          </a:xfrm>
          <a:custGeom>
            <a:avLst/>
            <a:gdLst/>
            <a:ahLst/>
            <a:cxnLst/>
            <a:rect l="l" t="t" r="r" b="b"/>
            <a:pathLst>
              <a:path w="233045" h="528955">
                <a:moveTo>
                  <a:pt x="0" y="528702"/>
                </a:moveTo>
                <a:lnTo>
                  <a:pt x="232641" y="528702"/>
                </a:lnTo>
                <a:lnTo>
                  <a:pt x="232641" y="0"/>
                </a:lnTo>
                <a:lnTo>
                  <a:pt x="0" y="0"/>
                </a:lnTo>
                <a:lnTo>
                  <a:pt x="0" y="5287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482" y="2619375"/>
            <a:ext cx="320675" cy="239395"/>
          </a:xfrm>
          <a:custGeom>
            <a:avLst/>
            <a:gdLst/>
            <a:ahLst/>
            <a:cxnLst/>
            <a:rect l="l" t="t" r="r" b="b"/>
            <a:pathLst>
              <a:path w="320675" h="239394">
                <a:moveTo>
                  <a:pt x="0" y="238972"/>
                </a:moveTo>
                <a:lnTo>
                  <a:pt x="320304" y="238972"/>
                </a:lnTo>
                <a:lnTo>
                  <a:pt x="320304" y="0"/>
                </a:lnTo>
                <a:lnTo>
                  <a:pt x="0" y="0"/>
                </a:lnTo>
                <a:lnTo>
                  <a:pt x="0" y="2389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248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850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736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942" y="2753429"/>
            <a:ext cx="212725" cy="105410"/>
          </a:xfrm>
          <a:custGeom>
            <a:avLst/>
            <a:gdLst/>
            <a:ahLst/>
            <a:cxnLst/>
            <a:rect l="l" t="t" r="r" b="b"/>
            <a:pathLst>
              <a:path w="212725" h="105410">
                <a:moveTo>
                  <a:pt x="0" y="104917"/>
                </a:moveTo>
                <a:lnTo>
                  <a:pt x="212411" y="104917"/>
                </a:lnTo>
                <a:lnTo>
                  <a:pt x="212411" y="0"/>
                </a:lnTo>
                <a:lnTo>
                  <a:pt x="0" y="0"/>
                </a:lnTo>
                <a:lnTo>
                  <a:pt x="0" y="1049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294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3200" y="3728720"/>
            <a:ext cx="139382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sender’s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7" y="0"/>
                </a:lnTo>
                <a:lnTo>
                  <a:pt x="1151467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6759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5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7034" y="30862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8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3452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9888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1501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5200" y="2342973"/>
            <a:ext cx="2153920" cy="98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63800" y="2522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4258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0500" y="2329644"/>
            <a:ext cx="233045" cy="528320"/>
          </a:xfrm>
          <a:custGeom>
            <a:avLst/>
            <a:gdLst/>
            <a:ahLst/>
            <a:cxnLst/>
            <a:rect l="l" t="t" r="r" b="b"/>
            <a:pathLst>
              <a:path w="233045" h="528319">
                <a:moveTo>
                  <a:pt x="0" y="527855"/>
                </a:moveTo>
                <a:lnTo>
                  <a:pt x="232641" y="527855"/>
                </a:lnTo>
                <a:lnTo>
                  <a:pt x="232641" y="0"/>
                </a:lnTo>
                <a:lnTo>
                  <a:pt x="0" y="0"/>
                </a:lnTo>
                <a:lnTo>
                  <a:pt x="0" y="52785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631" y="2619375"/>
            <a:ext cx="320675" cy="238125"/>
          </a:xfrm>
          <a:custGeom>
            <a:avLst/>
            <a:gdLst/>
            <a:ahLst/>
            <a:cxnLst/>
            <a:rect l="l" t="t" r="r" b="b"/>
            <a:pathLst>
              <a:path w="320675" h="238125">
                <a:moveTo>
                  <a:pt x="0" y="238125"/>
                </a:moveTo>
                <a:lnTo>
                  <a:pt x="320302" y="238125"/>
                </a:lnTo>
                <a:lnTo>
                  <a:pt x="320302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7631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3650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2513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58089" y="2753429"/>
            <a:ext cx="212725" cy="104139"/>
          </a:xfrm>
          <a:custGeom>
            <a:avLst/>
            <a:gdLst/>
            <a:ahLst/>
            <a:cxnLst/>
            <a:rect l="l" t="t" r="r" b="b"/>
            <a:pathLst>
              <a:path w="212725" h="104139">
                <a:moveTo>
                  <a:pt x="0" y="104070"/>
                </a:moveTo>
                <a:lnTo>
                  <a:pt x="212411" y="104070"/>
                </a:lnTo>
                <a:lnTo>
                  <a:pt x="212411" y="0"/>
                </a:lnTo>
                <a:lnTo>
                  <a:pt x="0" y="0"/>
                </a:lnTo>
                <a:lnTo>
                  <a:pt x="0" y="10407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8089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2266" y="2654300"/>
            <a:ext cx="1903730" cy="13335"/>
          </a:xfrm>
          <a:custGeom>
            <a:avLst/>
            <a:gdLst/>
            <a:ahLst/>
            <a:cxnLst/>
            <a:rect l="l" t="t" r="r" b="b"/>
            <a:pathLst>
              <a:path w="1903729" h="13335">
                <a:moveTo>
                  <a:pt x="-12699" y="6517"/>
                </a:moveTo>
                <a:lnTo>
                  <a:pt x="1915839" y="6517"/>
                </a:lnTo>
              </a:path>
            </a:pathLst>
          </a:custGeom>
          <a:ln w="3843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2406" y="2623560"/>
            <a:ext cx="88265" cy="87630"/>
          </a:xfrm>
          <a:custGeom>
            <a:avLst/>
            <a:gdLst/>
            <a:ahLst/>
            <a:cxnLst/>
            <a:rect l="l" t="t" r="r" b="b"/>
            <a:pathLst>
              <a:path w="88265" h="87630">
                <a:moveTo>
                  <a:pt x="599" y="0"/>
                </a:moveTo>
                <a:lnTo>
                  <a:pt x="0" y="87374"/>
                </a:lnTo>
                <a:lnTo>
                  <a:pt x="87673" y="44286"/>
                </a:lnTo>
                <a:lnTo>
                  <a:pt x="5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3700" y="20574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80959" y="2641600"/>
            <a:ext cx="2269490" cy="2540"/>
          </a:xfrm>
          <a:custGeom>
            <a:avLst/>
            <a:gdLst/>
            <a:ahLst/>
            <a:cxnLst/>
            <a:rect l="l" t="t" r="r" b="b"/>
            <a:pathLst>
              <a:path w="2269490" h="2539">
                <a:moveTo>
                  <a:pt x="-12700" y="1093"/>
                </a:moveTo>
                <a:lnTo>
                  <a:pt x="2281598" y="1093"/>
                </a:lnTo>
              </a:path>
            </a:pathLst>
          </a:custGeom>
          <a:ln w="2758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37115" y="260008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3" y="0"/>
                </a:moveTo>
                <a:lnTo>
                  <a:pt x="0" y="87376"/>
                </a:lnTo>
                <a:lnTo>
                  <a:pt x="87417" y="43771"/>
                </a:lnTo>
                <a:lnTo>
                  <a:pt x="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82000" y="2171700"/>
            <a:ext cx="1192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access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29600" y="2705100"/>
            <a:ext cx="149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900" y="3716020"/>
            <a:ext cx="155511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receiver’s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5" y="0"/>
                </a:lnTo>
                <a:lnTo>
                  <a:pt x="1151465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84812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3091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5088" y="3072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3782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21505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4794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04474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2113" y="2324100"/>
            <a:ext cx="762886" cy="95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226800" y="22352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03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Refining Mail</a:t>
            </a:r>
            <a:r>
              <a:rPr sz="5400" spc="-70" dirty="0"/>
              <a:t> </a:t>
            </a:r>
            <a:r>
              <a:rPr sz="5400" spc="-5" dirty="0"/>
              <a:t>Delivery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381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86" y="4455159"/>
            <a:ext cx="7677150" cy="21971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7190" indent="-33972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spc="-5" dirty="0">
                <a:latin typeface="Comic Sans MS"/>
                <a:cs typeface="Comic Sans MS"/>
              </a:rPr>
              <a:t>SMTP: delivery/storage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receiver’s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77190" indent="-3397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dirty="0">
                <a:latin typeface="Comic Sans MS"/>
                <a:cs typeface="Comic Sans MS"/>
              </a:rPr>
              <a:t>mail access protocol: </a:t>
            </a:r>
            <a:r>
              <a:rPr sz="2400" spc="-5" dirty="0">
                <a:latin typeface="Comic Sans MS"/>
                <a:cs typeface="Comic Sans MS"/>
              </a:rPr>
              <a:t>retrieval from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783590" lvl="1" indent="-288925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  <a:tab pos="784225" algn="l"/>
              </a:tabLst>
            </a:pPr>
            <a:r>
              <a:rPr sz="2400" dirty="0">
                <a:latin typeface="Comic Sans MS"/>
                <a:cs typeface="Comic Sans MS"/>
              </a:rPr>
              <a:t>POP: Post Office </a:t>
            </a:r>
            <a:r>
              <a:rPr sz="2400" spc="-5" dirty="0">
                <a:latin typeface="Comic Sans MS"/>
                <a:cs typeface="Comic Sans MS"/>
              </a:rPr>
              <a:t>Protocol [RFC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1939]</a:t>
            </a:r>
            <a:endParaRPr sz="2400">
              <a:latin typeface="Comic Sans MS"/>
              <a:cs typeface="Comic Sans MS"/>
            </a:endParaRPr>
          </a:p>
          <a:p>
            <a:pPr marL="1177290" lvl="2" indent="-225425">
              <a:lnSpc>
                <a:spcPct val="100000"/>
              </a:lnSpc>
              <a:spcBef>
                <a:spcPts val="1220"/>
              </a:spcBef>
              <a:buChar char="•"/>
              <a:tabLst>
                <a:tab pos="1177925" algn="l"/>
              </a:tabLst>
            </a:pPr>
            <a:r>
              <a:rPr sz="2400" spc="-5" dirty="0">
                <a:latin typeface="Comic Sans MS"/>
                <a:cs typeface="Comic Sans MS"/>
              </a:rPr>
              <a:t>authorization (agent &lt;--&gt;server) and</a:t>
            </a:r>
            <a:r>
              <a:rPr sz="2400" spc="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download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200" y="2190573"/>
            <a:ext cx="940004" cy="9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10800" y="2382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9111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353" y="2329644"/>
            <a:ext cx="233045" cy="528955"/>
          </a:xfrm>
          <a:custGeom>
            <a:avLst/>
            <a:gdLst/>
            <a:ahLst/>
            <a:cxnLst/>
            <a:rect l="l" t="t" r="r" b="b"/>
            <a:pathLst>
              <a:path w="233045" h="528955">
                <a:moveTo>
                  <a:pt x="0" y="528702"/>
                </a:moveTo>
                <a:lnTo>
                  <a:pt x="232641" y="528702"/>
                </a:lnTo>
                <a:lnTo>
                  <a:pt x="232641" y="0"/>
                </a:lnTo>
                <a:lnTo>
                  <a:pt x="0" y="0"/>
                </a:lnTo>
                <a:lnTo>
                  <a:pt x="0" y="5287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482" y="2619375"/>
            <a:ext cx="320675" cy="239395"/>
          </a:xfrm>
          <a:custGeom>
            <a:avLst/>
            <a:gdLst/>
            <a:ahLst/>
            <a:cxnLst/>
            <a:rect l="l" t="t" r="r" b="b"/>
            <a:pathLst>
              <a:path w="320675" h="239394">
                <a:moveTo>
                  <a:pt x="0" y="238972"/>
                </a:moveTo>
                <a:lnTo>
                  <a:pt x="320304" y="238972"/>
                </a:lnTo>
                <a:lnTo>
                  <a:pt x="320304" y="0"/>
                </a:lnTo>
                <a:lnTo>
                  <a:pt x="0" y="0"/>
                </a:lnTo>
                <a:lnTo>
                  <a:pt x="0" y="2389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248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850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736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942" y="2753429"/>
            <a:ext cx="212725" cy="105410"/>
          </a:xfrm>
          <a:custGeom>
            <a:avLst/>
            <a:gdLst/>
            <a:ahLst/>
            <a:cxnLst/>
            <a:rect l="l" t="t" r="r" b="b"/>
            <a:pathLst>
              <a:path w="212725" h="105410">
                <a:moveTo>
                  <a:pt x="0" y="104917"/>
                </a:moveTo>
                <a:lnTo>
                  <a:pt x="212411" y="104917"/>
                </a:lnTo>
                <a:lnTo>
                  <a:pt x="212411" y="0"/>
                </a:lnTo>
                <a:lnTo>
                  <a:pt x="0" y="0"/>
                </a:lnTo>
                <a:lnTo>
                  <a:pt x="0" y="1049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294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3200" y="3728720"/>
            <a:ext cx="139382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sender’s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7" y="0"/>
                </a:lnTo>
                <a:lnTo>
                  <a:pt x="1151467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6759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5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7034" y="30862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8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3452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9888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1501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5200" y="2342973"/>
            <a:ext cx="2153920" cy="98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63800" y="2522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4258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0500" y="2329644"/>
            <a:ext cx="233045" cy="528320"/>
          </a:xfrm>
          <a:custGeom>
            <a:avLst/>
            <a:gdLst/>
            <a:ahLst/>
            <a:cxnLst/>
            <a:rect l="l" t="t" r="r" b="b"/>
            <a:pathLst>
              <a:path w="233045" h="528319">
                <a:moveTo>
                  <a:pt x="0" y="527855"/>
                </a:moveTo>
                <a:lnTo>
                  <a:pt x="232641" y="527855"/>
                </a:lnTo>
                <a:lnTo>
                  <a:pt x="232641" y="0"/>
                </a:lnTo>
                <a:lnTo>
                  <a:pt x="0" y="0"/>
                </a:lnTo>
                <a:lnTo>
                  <a:pt x="0" y="52785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631" y="2619375"/>
            <a:ext cx="320675" cy="238125"/>
          </a:xfrm>
          <a:custGeom>
            <a:avLst/>
            <a:gdLst/>
            <a:ahLst/>
            <a:cxnLst/>
            <a:rect l="l" t="t" r="r" b="b"/>
            <a:pathLst>
              <a:path w="320675" h="238125">
                <a:moveTo>
                  <a:pt x="0" y="238125"/>
                </a:moveTo>
                <a:lnTo>
                  <a:pt x="320302" y="238125"/>
                </a:lnTo>
                <a:lnTo>
                  <a:pt x="320302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7631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3650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2513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58089" y="2753429"/>
            <a:ext cx="212725" cy="104139"/>
          </a:xfrm>
          <a:custGeom>
            <a:avLst/>
            <a:gdLst/>
            <a:ahLst/>
            <a:cxnLst/>
            <a:rect l="l" t="t" r="r" b="b"/>
            <a:pathLst>
              <a:path w="212725" h="104139">
                <a:moveTo>
                  <a:pt x="0" y="104070"/>
                </a:moveTo>
                <a:lnTo>
                  <a:pt x="212411" y="104070"/>
                </a:lnTo>
                <a:lnTo>
                  <a:pt x="212411" y="0"/>
                </a:lnTo>
                <a:lnTo>
                  <a:pt x="0" y="0"/>
                </a:lnTo>
                <a:lnTo>
                  <a:pt x="0" y="10407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8089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2266" y="2654300"/>
            <a:ext cx="1903730" cy="13335"/>
          </a:xfrm>
          <a:custGeom>
            <a:avLst/>
            <a:gdLst/>
            <a:ahLst/>
            <a:cxnLst/>
            <a:rect l="l" t="t" r="r" b="b"/>
            <a:pathLst>
              <a:path w="1903729" h="13335">
                <a:moveTo>
                  <a:pt x="-12699" y="6517"/>
                </a:moveTo>
                <a:lnTo>
                  <a:pt x="1915839" y="6517"/>
                </a:lnTo>
              </a:path>
            </a:pathLst>
          </a:custGeom>
          <a:ln w="3843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2406" y="2623560"/>
            <a:ext cx="88265" cy="87630"/>
          </a:xfrm>
          <a:custGeom>
            <a:avLst/>
            <a:gdLst/>
            <a:ahLst/>
            <a:cxnLst/>
            <a:rect l="l" t="t" r="r" b="b"/>
            <a:pathLst>
              <a:path w="88265" h="87630">
                <a:moveTo>
                  <a:pt x="599" y="0"/>
                </a:moveTo>
                <a:lnTo>
                  <a:pt x="0" y="87374"/>
                </a:lnTo>
                <a:lnTo>
                  <a:pt x="87673" y="44286"/>
                </a:lnTo>
                <a:lnTo>
                  <a:pt x="5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3700" y="20574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80959" y="2641600"/>
            <a:ext cx="2269490" cy="2540"/>
          </a:xfrm>
          <a:custGeom>
            <a:avLst/>
            <a:gdLst/>
            <a:ahLst/>
            <a:cxnLst/>
            <a:rect l="l" t="t" r="r" b="b"/>
            <a:pathLst>
              <a:path w="2269490" h="2539">
                <a:moveTo>
                  <a:pt x="-12700" y="1093"/>
                </a:moveTo>
                <a:lnTo>
                  <a:pt x="2281598" y="1093"/>
                </a:lnTo>
              </a:path>
            </a:pathLst>
          </a:custGeom>
          <a:ln w="2758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37115" y="260008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3" y="0"/>
                </a:moveTo>
                <a:lnTo>
                  <a:pt x="0" y="87376"/>
                </a:lnTo>
                <a:lnTo>
                  <a:pt x="87417" y="43771"/>
                </a:lnTo>
                <a:lnTo>
                  <a:pt x="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82000" y="2171700"/>
            <a:ext cx="1192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access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29600" y="2705100"/>
            <a:ext cx="149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900" y="3716020"/>
            <a:ext cx="155511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receiver’s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5" y="0"/>
                </a:lnTo>
                <a:lnTo>
                  <a:pt x="1151465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84812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3091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5088" y="3072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3782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21505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4794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04474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2113" y="2324100"/>
            <a:ext cx="762886" cy="95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226800" y="22352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03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Refining Mail</a:t>
            </a:r>
            <a:r>
              <a:rPr sz="5400" spc="-70" dirty="0"/>
              <a:t> </a:t>
            </a:r>
            <a:r>
              <a:rPr sz="5400" spc="-5" dirty="0"/>
              <a:t>Delivery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381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86" y="4455159"/>
            <a:ext cx="7774305" cy="377571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7190" indent="-33972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spc="-5" dirty="0">
                <a:latin typeface="Comic Sans MS"/>
                <a:cs typeface="Comic Sans MS"/>
              </a:rPr>
              <a:t>SMTP: delivery/storage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receiver’s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77190" indent="-3397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dirty="0">
                <a:latin typeface="Comic Sans MS"/>
                <a:cs typeface="Comic Sans MS"/>
              </a:rPr>
              <a:t>mail access protocol: </a:t>
            </a:r>
            <a:r>
              <a:rPr sz="2400" spc="-5" dirty="0">
                <a:latin typeface="Comic Sans MS"/>
                <a:cs typeface="Comic Sans MS"/>
              </a:rPr>
              <a:t>retrieval from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783590" lvl="1" indent="-288925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  <a:tab pos="784225" algn="l"/>
              </a:tabLst>
            </a:pPr>
            <a:r>
              <a:rPr sz="2400" dirty="0">
                <a:latin typeface="Comic Sans MS"/>
                <a:cs typeface="Comic Sans MS"/>
              </a:rPr>
              <a:t>POP: Post Office </a:t>
            </a:r>
            <a:r>
              <a:rPr sz="2400" spc="-5" dirty="0">
                <a:latin typeface="Comic Sans MS"/>
                <a:cs typeface="Comic Sans MS"/>
              </a:rPr>
              <a:t>Protocol [RFC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1939]</a:t>
            </a:r>
            <a:endParaRPr sz="2400">
              <a:latin typeface="Comic Sans MS"/>
              <a:cs typeface="Comic Sans MS"/>
            </a:endParaRPr>
          </a:p>
          <a:p>
            <a:pPr marL="225425" marR="127000" lvl="2" indent="-225425" algn="r">
              <a:lnSpc>
                <a:spcPct val="100000"/>
              </a:lnSpc>
              <a:spcBef>
                <a:spcPts val="1220"/>
              </a:spcBef>
              <a:buChar char="•"/>
              <a:tabLst>
                <a:tab pos="225425" algn="l"/>
              </a:tabLst>
            </a:pPr>
            <a:r>
              <a:rPr sz="2400" spc="-5" dirty="0">
                <a:latin typeface="Comic Sans MS"/>
                <a:cs typeface="Comic Sans MS"/>
              </a:rPr>
              <a:t>authorization (agent &lt;--&gt;server) and</a:t>
            </a:r>
            <a:r>
              <a:rPr sz="2400" spc="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download</a:t>
            </a:r>
            <a:endParaRPr sz="2400">
              <a:latin typeface="Comic Sans MS"/>
              <a:cs typeface="Comic Sans MS"/>
            </a:endParaRPr>
          </a:p>
          <a:p>
            <a:pPr marL="288290" marR="30480" lvl="1" indent="-288290" algn="r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288290" algn="l"/>
                <a:tab pos="784225" algn="l"/>
              </a:tabLst>
            </a:pPr>
            <a:r>
              <a:rPr sz="2400" spc="-5" dirty="0">
                <a:latin typeface="Comic Sans MS"/>
                <a:cs typeface="Comic Sans MS"/>
              </a:rPr>
              <a:t>IMAP: Internet Mail Access Protocol [RFC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1730]</a:t>
            </a:r>
            <a:endParaRPr sz="2400">
              <a:latin typeface="Comic Sans MS"/>
              <a:cs typeface="Comic Sans MS"/>
            </a:endParaRPr>
          </a:p>
          <a:p>
            <a:pPr marL="1177290" lvl="2" indent="-225425">
              <a:lnSpc>
                <a:spcPct val="100000"/>
              </a:lnSpc>
              <a:spcBef>
                <a:spcPts val="1250"/>
              </a:spcBef>
              <a:buChar char="•"/>
              <a:tabLst>
                <a:tab pos="1177925" algn="l"/>
              </a:tabLst>
            </a:pPr>
            <a:r>
              <a:rPr sz="3600" baseline="1157" dirty="0">
                <a:latin typeface="Comic Sans MS"/>
                <a:cs typeface="Comic Sans MS"/>
              </a:rPr>
              <a:t>more features (more</a:t>
            </a:r>
            <a:r>
              <a:rPr sz="3600" spc="-22" baseline="1157" dirty="0">
                <a:latin typeface="Comic Sans MS"/>
                <a:cs typeface="Comic Sans MS"/>
              </a:rPr>
              <a:t> </a:t>
            </a:r>
            <a:r>
              <a:rPr sz="3600" spc="-7" baseline="1157" dirty="0">
                <a:latin typeface="Comic Sans MS"/>
                <a:cs typeface="Comic Sans MS"/>
              </a:rPr>
              <a:t>complex)</a:t>
            </a:r>
            <a:endParaRPr sz="3600" baseline="1157">
              <a:latin typeface="Comic Sans MS"/>
              <a:cs typeface="Comic Sans MS"/>
            </a:endParaRPr>
          </a:p>
          <a:p>
            <a:pPr marL="1177290" lvl="2" indent="-225425">
              <a:lnSpc>
                <a:spcPct val="100000"/>
              </a:lnSpc>
              <a:spcBef>
                <a:spcPts val="1220"/>
              </a:spcBef>
              <a:buChar char="•"/>
              <a:tabLst>
                <a:tab pos="1177925" algn="l"/>
              </a:tabLst>
            </a:pPr>
            <a:r>
              <a:rPr sz="3600" spc="-7" baseline="1157" dirty="0">
                <a:latin typeface="Comic Sans MS"/>
                <a:cs typeface="Comic Sans MS"/>
              </a:rPr>
              <a:t>manipulation </a:t>
            </a:r>
            <a:r>
              <a:rPr sz="3600" baseline="1157" dirty="0">
                <a:latin typeface="Comic Sans MS"/>
                <a:cs typeface="Comic Sans MS"/>
              </a:rPr>
              <a:t>of stored msgs on</a:t>
            </a:r>
            <a:r>
              <a:rPr sz="3600" spc="-37" baseline="1157" dirty="0">
                <a:latin typeface="Comic Sans MS"/>
                <a:cs typeface="Comic Sans MS"/>
              </a:rPr>
              <a:t> </a:t>
            </a:r>
            <a:r>
              <a:rPr sz="3600" spc="-7" baseline="1157" dirty="0">
                <a:latin typeface="Comic Sans MS"/>
                <a:cs typeface="Comic Sans MS"/>
              </a:rPr>
              <a:t>server</a:t>
            </a:r>
            <a:endParaRPr sz="3600" baseline="1157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200" y="2190573"/>
            <a:ext cx="940004" cy="9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10800" y="2382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9111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353" y="2329644"/>
            <a:ext cx="233045" cy="528955"/>
          </a:xfrm>
          <a:custGeom>
            <a:avLst/>
            <a:gdLst/>
            <a:ahLst/>
            <a:cxnLst/>
            <a:rect l="l" t="t" r="r" b="b"/>
            <a:pathLst>
              <a:path w="233045" h="528955">
                <a:moveTo>
                  <a:pt x="0" y="528702"/>
                </a:moveTo>
                <a:lnTo>
                  <a:pt x="232641" y="528702"/>
                </a:lnTo>
                <a:lnTo>
                  <a:pt x="232641" y="0"/>
                </a:lnTo>
                <a:lnTo>
                  <a:pt x="0" y="0"/>
                </a:lnTo>
                <a:lnTo>
                  <a:pt x="0" y="5287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482" y="2619375"/>
            <a:ext cx="320675" cy="239395"/>
          </a:xfrm>
          <a:custGeom>
            <a:avLst/>
            <a:gdLst/>
            <a:ahLst/>
            <a:cxnLst/>
            <a:rect l="l" t="t" r="r" b="b"/>
            <a:pathLst>
              <a:path w="320675" h="239394">
                <a:moveTo>
                  <a:pt x="0" y="238972"/>
                </a:moveTo>
                <a:lnTo>
                  <a:pt x="320304" y="238972"/>
                </a:lnTo>
                <a:lnTo>
                  <a:pt x="320304" y="0"/>
                </a:lnTo>
                <a:lnTo>
                  <a:pt x="0" y="0"/>
                </a:lnTo>
                <a:lnTo>
                  <a:pt x="0" y="2389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248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850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736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942" y="2753429"/>
            <a:ext cx="212725" cy="105410"/>
          </a:xfrm>
          <a:custGeom>
            <a:avLst/>
            <a:gdLst/>
            <a:ahLst/>
            <a:cxnLst/>
            <a:rect l="l" t="t" r="r" b="b"/>
            <a:pathLst>
              <a:path w="212725" h="105410">
                <a:moveTo>
                  <a:pt x="0" y="104917"/>
                </a:moveTo>
                <a:lnTo>
                  <a:pt x="212411" y="104917"/>
                </a:lnTo>
                <a:lnTo>
                  <a:pt x="212411" y="0"/>
                </a:lnTo>
                <a:lnTo>
                  <a:pt x="0" y="0"/>
                </a:lnTo>
                <a:lnTo>
                  <a:pt x="0" y="1049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294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3200" y="3728720"/>
            <a:ext cx="139382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sender’s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7" y="0"/>
                </a:lnTo>
                <a:lnTo>
                  <a:pt x="1151467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6759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5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7034" y="30862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8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3452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9888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1501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5200" y="2342973"/>
            <a:ext cx="2153920" cy="98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63800" y="2522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4258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0500" y="2329644"/>
            <a:ext cx="233045" cy="528320"/>
          </a:xfrm>
          <a:custGeom>
            <a:avLst/>
            <a:gdLst/>
            <a:ahLst/>
            <a:cxnLst/>
            <a:rect l="l" t="t" r="r" b="b"/>
            <a:pathLst>
              <a:path w="233045" h="528319">
                <a:moveTo>
                  <a:pt x="0" y="527855"/>
                </a:moveTo>
                <a:lnTo>
                  <a:pt x="232641" y="527855"/>
                </a:lnTo>
                <a:lnTo>
                  <a:pt x="232641" y="0"/>
                </a:lnTo>
                <a:lnTo>
                  <a:pt x="0" y="0"/>
                </a:lnTo>
                <a:lnTo>
                  <a:pt x="0" y="52785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631" y="2619375"/>
            <a:ext cx="320675" cy="238125"/>
          </a:xfrm>
          <a:custGeom>
            <a:avLst/>
            <a:gdLst/>
            <a:ahLst/>
            <a:cxnLst/>
            <a:rect l="l" t="t" r="r" b="b"/>
            <a:pathLst>
              <a:path w="320675" h="238125">
                <a:moveTo>
                  <a:pt x="0" y="238125"/>
                </a:moveTo>
                <a:lnTo>
                  <a:pt x="320302" y="238125"/>
                </a:lnTo>
                <a:lnTo>
                  <a:pt x="320302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7631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3650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2513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58089" y="2753429"/>
            <a:ext cx="212725" cy="104139"/>
          </a:xfrm>
          <a:custGeom>
            <a:avLst/>
            <a:gdLst/>
            <a:ahLst/>
            <a:cxnLst/>
            <a:rect l="l" t="t" r="r" b="b"/>
            <a:pathLst>
              <a:path w="212725" h="104139">
                <a:moveTo>
                  <a:pt x="0" y="104070"/>
                </a:moveTo>
                <a:lnTo>
                  <a:pt x="212411" y="104070"/>
                </a:lnTo>
                <a:lnTo>
                  <a:pt x="212411" y="0"/>
                </a:lnTo>
                <a:lnTo>
                  <a:pt x="0" y="0"/>
                </a:lnTo>
                <a:lnTo>
                  <a:pt x="0" y="10407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8089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2266" y="2654300"/>
            <a:ext cx="1903730" cy="13335"/>
          </a:xfrm>
          <a:custGeom>
            <a:avLst/>
            <a:gdLst/>
            <a:ahLst/>
            <a:cxnLst/>
            <a:rect l="l" t="t" r="r" b="b"/>
            <a:pathLst>
              <a:path w="1903729" h="13335">
                <a:moveTo>
                  <a:pt x="-12699" y="6517"/>
                </a:moveTo>
                <a:lnTo>
                  <a:pt x="1915839" y="6517"/>
                </a:lnTo>
              </a:path>
            </a:pathLst>
          </a:custGeom>
          <a:ln w="3843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2406" y="2623560"/>
            <a:ext cx="88265" cy="87630"/>
          </a:xfrm>
          <a:custGeom>
            <a:avLst/>
            <a:gdLst/>
            <a:ahLst/>
            <a:cxnLst/>
            <a:rect l="l" t="t" r="r" b="b"/>
            <a:pathLst>
              <a:path w="88265" h="87630">
                <a:moveTo>
                  <a:pt x="599" y="0"/>
                </a:moveTo>
                <a:lnTo>
                  <a:pt x="0" y="87374"/>
                </a:lnTo>
                <a:lnTo>
                  <a:pt x="87673" y="44286"/>
                </a:lnTo>
                <a:lnTo>
                  <a:pt x="5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3700" y="20574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80959" y="2641600"/>
            <a:ext cx="2269490" cy="2540"/>
          </a:xfrm>
          <a:custGeom>
            <a:avLst/>
            <a:gdLst/>
            <a:ahLst/>
            <a:cxnLst/>
            <a:rect l="l" t="t" r="r" b="b"/>
            <a:pathLst>
              <a:path w="2269490" h="2539">
                <a:moveTo>
                  <a:pt x="-12700" y="1093"/>
                </a:moveTo>
                <a:lnTo>
                  <a:pt x="2281598" y="1093"/>
                </a:lnTo>
              </a:path>
            </a:pathLst>
          </a:custGeom>
          <a:ln w="2758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37115" y="260008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3" y="0"/>
                </a:moveTo>
                <a:lnTo>
                  <a:pt x="0" y="87376"/>
                </a:lnTo>
                <a:lnTo>
                  <a:pt x="87417" y="43771"/>
                </a:lnTo>
                <a:lnTo>
                  <a:pt x="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82000" y="2171700"/>
            <a:ext cx="1192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access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29600" y="2705100"/>
            <a:ext cx="149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900" y="3716020"/>
            <a:ext cx="155511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receiver’s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5" y="0"/>
                </a:lnTo>
                <a:lnTo>
                  <a:pt x="1151465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84812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3091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5088" y="3072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3782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21505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4794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04474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2113" y="2324100"/>
            <a:ext cx="762886" cy="95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226800" y="22352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03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Refining Mail</a:t>
            </a:r>
            <a:r>
              <a:rPr sz="5400" spc="-70" dirty="0"/>
              <a:t> </a:t>
            </a:r>
            <a:r>
              <a:rPr sz="5400" spc="-5" dirty="0"/>
              <a:t>Delivery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381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86" y="4455159"/>
            <a:ext cx="7774305" cy="4318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7190" indent="-33972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spc="-5" dirty="0">
                <a:latin typeface="Comic Sans MS"/>
                <a:cs typeface="Comic Sans MS"/>
              </a:rPr>
              <a:t>SMTP: delivery/storage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receiver’s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77190" indent="-3397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dirty="0">
                <a:latin typeface="Comic Sans MS"/>
                <a:cs typeface="Comic Sans MS"/>
              </a:rPr>
              <a:t>mail access protocol: </a:t>
            </a:r>
            <a:r>
              <a:rPr sz="2400" spc="-5" dirty="0">
                <a:latin typeface="Comic Sans MS"/>
                <a:cs typeface="Comic Sans MS"/>
              </a:rPr>
              <a:t>retrieval from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783590" lvl="1" indent="-288925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  <a:tab pos="784225" algn="l"/>
              </a:tabLst>
            </a:pPr>
            <a:r>
              <a:rPr sz="2400" dirty="0">
                <a:latin typeface="Comic Sans MS"/>
                <a:cs typeface="Comic Sans MS"/>
              </a:rPr>
              <a:t>POP: Post Office </a:t>
            </a:r>
            <a:r>
              <a:rPr sz="2400" spc="-5" dirty="0">
                <a:latin typeface="Comic Sans MS"/>
                <a:cs typeface="Comic Sans MS"/>
              </a:rPr>
              <a:t>Protocol [RFC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1939]</a:t>
            </a:r>
            <a:endParaRPr sz="2400">
              <a:latin typeface="Comic Sans MS"/>
              <a:cs typeface="Comic Sans MS"/>
            </a:endParaRPr>
          </a:p>
          <a:p>
            <a:pPr marL="225425" marR="127000" lvl="2" indent="-225425" algn="r">
              <a:lnSpc>
                <a:spcPct val="100000"/>
              </a:lnSpc>
              <a:spcBef>
                <a:spcPts val="1220"/>
              </a:spcBef>
              <a:buChar char="•"/>
              <a:tabLst>
                <a:tab pos="225425" algn="l"/>
              </a:tabLst>
            </a:pPr>
            <a:r>
              <a:rPr sz="2400" spc="-5" dirty="0">
                <a:latin typeface="Comic Sans MS"/>
                <a:cs typeface="Comic Sans MS"/>
              </a:rPr>
              <a:t>authorization (agent &lt;--&gt;server) and</a:t>
            </a:r>
            <a:r>
              <a:rPr sz="2400" spc="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download</a:t>
            </a:r>
            <a:endParaRPr sz="2400">
              <a:latin typeface="Comic Sans MS"/>
              <a:cs typeface="Comic Sans MS"/>
            </a:endParaRPr>
          </a:p>
          <a:p>
            <a:pPr marL="288290" marR="30480" lvl="1" indent="-288290" algn="r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288290" algn="l"/>
                <a:tab pos="784225" algn="l"/>
              </a:tabLst>
            </a:pPr>
            <a:r>
              <a:rPr sz="2400" spc="-5" dirty="0">
                <a:latin typeface="Comic Sans MS"/>
                <a:cs typeface="Comic Sans MS"/>
              </a:rPr>
              <a:t>IMAP: Internet Mail Access Protocol [RFC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1730]</a:t>
            </a:r>
            <a:endParaRPr sz="2400">
              <a:latin typeface="Comic Sans MS"/>
              <a:cs typeface="Comic Sans MS"/>
            </a:endParaRPr>
          </a:p>
          <a:p>
            <a:pPr marL="1177290" lvl="2" indent="-225425">
              <a:lnSpc>
                <a:spcPct val="100000"/>
              </a:lnSpc>
              <a:spcBef>
                <a:spcPts val="1250"/>
              </a:spcBef>
              <a:buChar char="•"/>
              <a:tabLst>
                <a:tab pos="1177925" algn="l"/>
              </a:tabLst>
            </a:pPr>
            <a:r>
              <a:rPr sz="3600" baseline="1157" dirty="0">
                <a:latin typeface="Comic Sans MS"/>
                <a:cs typeface="Comic Sans MS"/>
              </a:rPr>
              <a:t>more features (more</a:t>
            </a:r>
            <a:r>
              <a:rPr sz="3600" spc="-22" baseline="1157" dirty="0">
                <a:latin typeface="Comic Sans MS"/>
                <a:cs typeface="Comic Sans MS"/>
              </a:rPr>
              <a:t> </a:t>
            </a:r>
            <a:r>
              <a:rPr sz="3600" spc="-7" baseline="1157" dirty="0">
                <a:latin typeface="Comic Sans MS"/>
                <a:cs typeface="Comic Sans MS"/>
              </a:rPr>
              <a:t>complex)</a:t>
            </a:r>
            <a:endParaRPr sz="3600" baseline="1157">
              <a:latin typeface="Comic Sans MS"/>
              <a:cs typeface="Comic Sans MS"/>
            </a:endParaRPr>
          </a:p>
          <a:p>
            <a:pPr marL="1177290" lvl="2" indent="-225425">
              <a:lnSpc>
                <a:spcPct val="100000"/>
              </a:lnSpc>
              <a:spcBef>
                <a:spcPts val="1220"/>
              </a:spcBef>
              <a:buChar char="•"/>
              <a:tabLst>
                <a:tab pos="1177925" algn="l"/>
              </a:tabLst>
            </a:pPr>
            <a:r>
              <a:rPr sz="3600" spc="-7" baseline="1157" dirty="0">
                <a:latin typeface="Comic Sans MS"/>
                <a:cs typeface="Comic Sans MS"/>
              </a:rPr>
              <a:t>manipulation </a:t>
            </a:r>
            <a:r>
              <a:rPr sz="3600" baseline="1157" dirty="0">
                <a:latin typeface="Comic Sans MS"/>
                <a:cs typeface="Comic Sans MS"/>
              </a:rPr>
              <a:t>of stored msgs on</a:t>
            </a:r>
            <a:r>
              <a:rPr sz="3600" spc="-37" baseline="1157" dirty="0">
                <a:latin typeface="Comic Sans MS"/>
                <a:cs typeface="Comic Sans MS"/>
              </a:rPr>
              <a:t> </a:t>
            </a:r>
            <a:r>
              <a:rPr sz="3600" spc="-7" baseline="1157" dirty="0">
                <a:latin typeface="Comic Sans MS"/>
                <a:cs typeface="Comic Sans MS"/>
              </a:rPr>
              <a:t>server</a:t>
            </a:r>
            <a:endParaRPr sz="3600" baseline="1157">
              <a:latin typeface="Comic Sans MS"/>
              <a:cs typeface="Comic Sans MS"/>
            </a:endParaRPr>
          </a:p>
          <a:p>
            <a:pPr marL="783590" lvl="1" indent="-288925">
              <a:lnSpc>
                <a:spcPct val="100000"/>
              </a:lnSpc>
              <a:spcBef>
                <a:spcPts val="1390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  <a:tab pos="784225" algn="l"/>
              </a:tabLst>
            </a:pPr>
            <a:r>
              <a:rPr sz="2400" spc="-5" dirty="0">
                <a:latin typeface="Comic Sans MS"/>
                <a:cs typeface="Comic Sans MS"/>
              </a:rPr>
              <a:t>HTTP: </a:t>
            </a:r>
            <a:r>
              <a:rPr sz="2400" dirty="0">
                <a:latin typeface="Comic Sans MS"/>
                <a:cs typeface="Comic Sans MS"/>
              </a:rPr>
              <a:t>gmail, </a:t>
            </a:r>
            <a:r>
              <a:rPr sz="2400" spc="-5" dirty="0">
                <a:latin typeface="Comic Sans MS"/>
                <a:cs typeface="Comic Sans MS"/>
              </a:rPr>
              <a:t>Hotmail, Yahoo! </a:t>
            </a:r>
            <a:r>
              <a:rPr sz="2400" dirty="0">
                <a:latin typeface="Comic Sans MS"/>
                <a:cs typeface="Comic Sans MS"/>
              </a:rPr>
              <a:t>Mail, etc.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200" y="2190573"/>
            <a:ext cx="940004" cy="9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10800" y="2382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9111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353" y="2329644"/>
            <a:ext cx="233045" cy="528955"/>
          </a:xfrm>
          <a:custGeom>
            <a:avLst/>
            <a:gdLst/>
            <a:ahLst/>
            <a:cxnLst/>
            <a:rect l="l" t="t" r="r" b="b"/>
            <a:pathLst>
              <a:path w="233045" h="528955">
                <a:moveTo>
                  <a:pt x="0" y="528702"/>
                </a:moveTo>
                <a:lnTo>
                  <a:pt x="232641" y="528702"/>
                </a:lnTo>
                <a:lnTo>
                  <a:pt x="232641" y="0"/>
                </a:lnTo>
                <a:lnTo>
                  <a:pt x="0" y="0"/>
                </a:lnTo>
                <a:lnTo>
                  <a:pt x="0" y="5287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482" y="2619375"/>
            <a:ext cx="320675" cy="239395"/>
          </a:xfrm>
          <a:custGeom>
            <a:avLst/>
            <a:gdLst/>
            <a:ahLst/>
            <a:cxnLst/>
            <a:rect l="l" t="t" r="r" b="b"/>
            <a:pathLst>
              <a:path w="320675" h="239394">
                <a:moveTo>
                  <a:pt x="0" y="238972"/>
                </a:moveTo>
                <a:lnTo>
                  <a:pt x="320304" y="238972"/>
                </a:lnTo>
                <a:lnTo>
                  <a:pt x="320304" y="0"/>
                </a:lnTo>
                <a:lnTo>
                  <a:pt x="0" y="0"/>
                </a:lnTo>
                <a:lnTo>
                  <a:pt x="0" y="2389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248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850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736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942" y="2753429"/>
            <a:ext cx="212725" cy="105410"/>
          </a:xfrm>
          <a:custGeom>
            <a:avLst/>
            <a:gdLst/>
            <a:ahLst/>
            <a:cxnLst/>
            <a:rect l="l" t="t" r="r" b="b"/>
            <a:pathLst>
              <a:path w="212725" h="105410">
                <a:moveTo>
                  <a:pt x="0" y="104917"/>
                </a:moveTo>
                <a:lnTo>
                  <a:pt x="212411" y="104917"/>
                </a:lnTo>
                <a:lnTo>
                  <a:pt x="212411" y="0"/>
                </a:lnTo>
                <a:lnTo>
                  <a:pt x="0" y="0"/>
                </a:lnTo>
                <a:lnTo>
                  <a:pt x="0" y="1049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294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3200" y="3728720"/>
            <a:ext cx="139382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sender’s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7" y="0"/>
                </a:lnTo>
                <a:lnTo>
                  <a:pt x="1151467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6759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5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7034" y="30862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8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3452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9888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1501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5200" y="2342973"/>
            <a:ext cx="2153920" cy="98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63800" y="2522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4258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0500" y="2329644"/>
            <a:ext cx="233045" cy="528320"/>
          </a:xfrm>
          <a:custGeom>
            <a:avLst/>
            <a:gdLst/>
            <a:ahLst/>
            <a:cxnLst/>
            <a:rect l="l" t="t" r="r" b="b"/>
            <a:pathLst>
              <a:path w="233045" h="528319">
                <a:moveTo>
                  <a:pt x="0" y="527855"/>
                </a:moveTo>
                <a:lnTo>
                  <a:pt x="232641" y="527855"/>
                </a:lnTo>
                <a:lnTo>
                  <a:pt x="232641" y="0"/>
                </a:lnTo>
                <a:lnTo>
                  <a:pt x="0" y="0"/>
                </a:lnTo>
                <a:lnTo>
                  <a:pt x="0" y="52785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631" y="2619375"/>
            <a:ext cx="320675" cy="238125"/>
          </a:xfrm>
          <a:custGeom>
            <a:avLst/>
            <a:gdLst/>
            <a:ahLst/>
            <a:cxnLst/>
            <a:rect l="l" t="t" r="r" b="b"/>
            <a:pathLst>
              <a:path w="320675" h="238125">
                <a:moveTo>
                  <a:pt x="0" y="238125"/>
                </a:moveTo>
                <a:lnTo>
                  <a:pt x="320302" y="238125"/>
                </a:lnTo>
                <a:lnTo>
                  <a:pt x="320302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7631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3650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2513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58089" y="2753429"/>
            <a:ext cx="212725" cy="104139"/>
          </a:xfrm>
          <a:custGeom>
            <a:avLst/>
            <a:gdLst/>
            <a:ahLst/>
            <a:cxnLst/>
            <a:rect l="l" t="t" r="r" b="b"/>
            <a:pathLst>
              <a:path w="212725" h="104139">
                <a:moveTo>
                  <a:pt x="0" y="104070"/>
                </a:moveTo>
                <a:lnTo>
                  <a:pt x="212411" y="104070"/>
                </a:lnTo>
                <a:lnTo>
                  <a:pt x="212411" y="0"/>
                </a:lnTo>
                <a:lnTo>
                  <a:pt x="0" y="0"/>
                </a:lnTo>
                <a:lnTo>
                  <a:pt x="0" y="10407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8089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2266" y="2654300"/>
            <a:ext cx="1903730" cy="13335"/>
          </a:xfrm>
          <a:custGeom>
            <a:avLst/>
            <a:gdLst/>
            <a:ahLst/>
            <a:cxnLst/>
            <a:rect l="l" t="t" r="r" b="b"/>
            <a:pathLst>
              <a:path w="1903729" h="13335">
                <a:moveTo>
                  <a:pt x="-12699" y="6517"/>
                </a:moveTo>
                <a:lnTo>
                  <a:pt x="1915839" y="6517"/>
                </a:lnTo>
              </a:path>
            </a:pathLst>
          </a:custGeom>
          <a:ln w="3843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2406" y="2623560"/>
            <a:ext cx="88265" cy="87630"/>
          </a:xfrm>
          <a:custGeom>
            <a:avLst/>
            <a:gdLst/>
            <a:ahLst/>
            <a:cxnLst/>
            <a:rect l="l" t="t" r="r" b="b"/>
            <a:pathLst>
              <a:path w="88265" h="87630">
                <a:moveTo>
                  <a:pt x="599" y="0"/>
                </a:moveTo>
                <a:lnTo>
                  <a:pt x="0" y="87374"/>
                </a:lnTo>
                <a:lnTo>
                  <a:pt x="87673" y="44286"/>
                </a:lnTo>
                <a:lnTo>
                  <a:pt x="5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3700" y="2057400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80959" y="2641600"/>
            <a:ext cx="2269490" cy="2540"/>
          </a:xfrm>
          <a:custGeom>
            <a:avLst/>
            <a:gdLst/>
            <a:ahLst/>
            <a:cxnLst/>
            <a:rect l="l" t="t" r="r" b="b"/>
            <a:pathLst>
              <a:path w="2269490" h="2539">
                <a:moveTo>
                  <a:pt x="-12700" y="1093"/>
                </a:moveTo>
                <a:lnTo>
                  <a:pt x="2281598" y="1093"/>
                </a:lnTo>
              </a:path>
            </a:pathLst>
          </a:custGeom>
          <a:ln w="2758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37115" y="260008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3" y="0"/>
                </a:moveTo>
                <a:lnTo>
                  <a:pt x="0" y="87376"/>
                </a:lnTo>
                <a:lnTo>
                  <a:pt x="87417" y="43771"/>
                </a:lnTo>
                <a:lnTo>
                  <a:pt x="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82000" y="2171700"/>
            <a:ext cx="1192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access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29600" y="2705100"/>
            <a:ext cx="149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900" y="3716020"/>
            <a:ext cx="155511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receiver’s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5" y="0"/>
                </a:lnTo>
                <a:lnTo>
                  <a:pt x="1151465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84812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3091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5088" y="3072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3782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21505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4794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04474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2113" y="2324100"/>
            <a:ext cx="762886" cy="95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226800" y="22352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03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Refining Mail</a:t>
            </a:r>
            <a:r>
              <a:rPr sz="5400" spc="-70" dirty="0"/>
              <a:t> </a:t>
            </a:r>
            <a:r>
              <a:rPr sz="5400" spc="-5" dirty="0"/>
              <a:t>Delivery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381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86" y="4455159"/>
            <a:ext cx="7774305" cy="4318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7190" indent="-33972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spc="-5" dirty="0">
                <a:latin typeface="Comic Sans MS"/>
                <a:cs typeface="Comic Sans MS"/>
              </a:rPr>
              <a:t>SMTP: delivery/storage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receiver’s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77190" indent="-3397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377825" algn="l"/>
              </a:tabLst>
            </a:pPr>
            <a:r>
              <a:rPr sz="2400" dirty="0">
                <a:latin typeface="Comic Sans MS"/>
                <a:cs typeface="Comic Sans MS"/>
              </a:rPr>
              <a:t>mail access protocol: </a:t>
            </a:r>
            <a:r>
              <a:rPr sz="2400" spc="-5" dirty="0">
                <a:latin typeface="Comic Sans MS"/>
                <a:cs typeface="Comic Sans MS"/>
              </a:rPr>
              <a:t>retrieval from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783590" lvl="1" indent="-288925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  <a:tab pos="784225" algn="l"/>
              </a:tabLst>
            </a:pPr>
            <a:r>
              <a:rPr sz="2400" dirty="0">
                <a:latin typeface="Comic Sans MS"/>
                <a:cs typeface="Comic Sans MS"/>
              </a:rPr>
              <a:t>POP: Post Office </a:t>
            </a:r>
            <a:r>
              <a:rPr sz="2400" spc="-5" dirty="0">
                <a:latin typeface="Comic Sans MS"/>
                <a:cs typeface="Comic Sans MS"/>
              </a:rPr>
              <a:t>Protocol [RFC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1939]</a:t>
            </a:r>
            <a:endParaRPr sz="2400">
              <a:latin typeface="Comic Sans MS"/>
              <a:cs typeface="Comic Sans MS"/>
            </a:endParaRPr>
          </a:p>
          <a:p>
            <a:pPr marL="225425" marR="127000" lvl="2" indent="-225425" algn="r">
              <a:lnSpc>
                <a:spcPct val="100000"/>
              </a:lnSpc>
              <a:spcBef>
                <a:spcPts val="1220"/>
              </a:spcBef>
              <a:buChar char="•"/>
              <a:tabLst>
                <a:tab pos="225425" algn="l"/>
              </a:tabLst>
            </a:pPr>
            <a:r>
              <a:rPr sz="2400" spc="-5" dirty="0">
                <a:latin typeface="Comic Sans MS"/>
                <a:cs typeface="Comic Sans MS"/>
              </a:rPr>
              <a:t>authorization (agent &lt;--&gt;server) and</a:t>
            </a:r>
            <a:r>
              <a:rPr sz="2400" spc="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download</a:t>
            </a:r>
            <a:endParaRPr sz="2400">
              <a:latin typeface="Comic Sans MS"/>
              <a:cs typeface="Comic Sans MS"/>
            </a:endParaRPr>
          </a:p>
          <a:p>
            <a:pPr marL="288290" marR="30480" lvl="1" indent="-288290" algn="r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288290" algn="l"/>
                <a:tab pos="784225" algn="l"/>
              </a:tabLst>
            </a:pPr>
            <a:r>
              <a:rPr sz="2400" spc="-5" dirty="0">
                <a:latin typeface="Comic Sans MS"/>
                <a:cs typeface="Comic Sans MS"/>
              </a:rPr>
              <a:t>IMAP: Internet Mail Access Protocol [RFC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1730]</a:t>
            </a:r>
            <a:endParaRPr sz="2400">
              <a:latin typeface="Comic Sans MS"/>
              <a:cs typeface="Comic Sans MS"/>
            </a:endParaRPr>
          </a:p>
          <a:p>
            <a:pPr marL="1177290" lvl="2" indent="-225425">
              <a:lnSpc>
                <a:spcPct val="100000"/>
              </a:lnSpc>
              <a:spcBef>
                <a:spcPts val="1250"/>
              </a:spcBef>
              <a:buChar char="•"/>
              <a:tabLst>
                <a:tab pos="1177925" algn="l"/>
              </a:tabLst>
            </a:pPr>
            <a:r>
              <a:rPr sz="3600" baseline="1157" dirty="0">
                <a:latin typeface="Comic Sans MS"/>
                <a:cs typeface="Comic Sans MS"/>
              </a:rPr>
              <a:t>more features (more</a:t>
            </a:r>
            <a:r>
              <a:rPr sz="3600" spc="-22" baseline="1157" dirty="0">
                <a:latin typeface="Comic Sans MS"/>
                <a:cs typeface="Comic Sans MS"/>
              </a:rPr>
              <a:t> </a:t>
            </a:r>
            <a:r>
              <a:rPr sz="3600" spc="-7" baseline="1157" dirty="0">
                <a:latin typeface="Comic Sans MS"/>
                <a:cs typeface="Comic Sans MS"/>
              </a:rPr>
              <a:t>complex)</a:t>
            </a:r>
            <a:endParaRPr sz="3600" baseline="1157">
              <a:latin typeface="Comic Sans MS"/>
              <a:cs typeface="Comic Sans MS"/>
            </a:endParaRPr>
          </a:p>
          <a:p>
            <a:pPr marL="1177290" lvl="2" indent="-225425">
              <a:lnSpc>
                <a:spcPct val="100000"/>
              </a:lnSpc>
              <a:spcBef>
                <a:spcPts val="1220"/>
              </a:spcBef>
              <a:buChar char="•"/>
              <a:tabLst>
                <a:tab pos="1177925" algn="l"/>
              </a:tabLst>
            </a:pPr>
            <a:r>
              <a:rPr sz="3600" spc="-7" baseline="1157" dirty="0">
                <a:latin typeface="Comic Sans MS"/>
                <a:cs typeface="Comic Sans MS"/>
              </a:rPr>
              <a:t>manipulation </a:t>
            </a:r>
            <a:r>
              <a:rPr sz="3600" baseline="1157" dirty="0">
                <a:latin typeface="Comic Sans MS"/>
                <a:cs typeface="Comic Sans MS"/>
              </a:rPr>
              <a:t>of stored msgs on</a:t>
            </a:r>
            <a:r>
              <a:rPr sz="3600" spc="-37" baseline="1157" dirty="0">
                <a:latin typeface="Comic Sans MS"/>
                <a:cs typeface="Comic Sans MS"/>
              </a:rPr>
              <a:t> </a:t>
            </a:r>
            <a:r>
              <a:rPr sz="3600" spc="-7" baseline="1157" dirty="0">
                <a:latin typeface="Comic Sans MS"/>
                <a:cs typeface="Comic Sans MS"/>
              </a:rPr>
              <a:t>server</a:t>
            </a:r>
            <a:endParaRPr sz="3600" baseline="1157">
              <a:latin typeface="Comic Sans MS"/>
              <a:cs typeface="Comic Sans MS"/>
            </a:endParaRPr>
          </a:p>
          <a:p>
            <a:pPr marL="783590" lvl="1" indent="-288925">
              <a:lnSpc>
                <a:spcPct val="100000"/>
              </a:lnSpc>
              <a:spcBef>
                <a:spcPts val="1390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  <a:tab pos="784225" algn="l"/>
              </a:tabLst>
            </a:pPr>
            <a:r>
              <a:rPr sz="2400" spc="-5" dirty="0">
                <a:latin typeface="Comic Sans MS"/>
                <a:cs typeface="Comic Sans MS"/>
              </a:rPr>
              <a:t>HTTP: </a:t>
            </a:r>
            <a:r>
              <a:rPr sz="2400" dirty="0">
                <a:latin typeface="Comic Sans MS"/>
                <a:cs typeface="Comic Sans MS"/>
              </a:rPr>
              <a:t>gmail, </a:t>
            </a:r>
            <a:r>
              <a:rPr sz="2400" spc="-5" dirty="0">
                <a:latin typeface="Comic Sans MS"/>
                <a:cs typeface="Comic Sans MS"/>
              </a:rPr>
              <a:t>Hotmail, Yahoo! </a:t>
            </a:r>
            <a:r>
              <a:rPr sz="2400" dirty="0">
                <a:latin typeface="Comic Sans MS"/>
                <a:cs typeface="Comic Sans MS"/>
              </a:rPr>
              <a:t>Mail, etc.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200" y="2190573"/>
            <a:ext cx="940004" cy="9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10800" y="23825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9111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353" y="2329644"/>
            <a:ext cx="233045" cy="528955"/>
          </a:xfrm>
          <a:custGeom>
            <a:avLst/>
            <a:gdLst/>
            <a:ahLst/>
            <a:cxnLst/>
            <a:rect l="l" t="t" r="r" b="b"/>
            <a:pathLst>
              <a:path w="233045" h="528955">
                <a:moveTo>
                  <a:pt x="0" y="528702"/>
                </a:moveTo>
                <a:lnTo>
                  <a:pt x="232641" y="528702"/>
                </a:lnTo>
                <a:lnTo>
                  <a:pt x="232641" y="0"/>
                </a:lnTo>
                <a:lnTo>
                  <a:pt x="0" y="0"/>
                </a:lnTo>
                <a:lnTo>
                  <a:pt x="0" y="52870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482" y="2619375"/>
            <a:ext cx="320675" cy="239395"/>
          </a:xfrm>
          <a:custGeom>
            <a:avLst/>
            <a:gdLst/>
            <a:ahLst/>
            <a:cxnLst/>
            <a:rect l="l" t="t" r="r" b="b"/>
            <a:pathLst>
              <a:path w="320675" h="239394">
                <a:moveTo>
                  <a:pt x="0" y="238972"/>
                </a:moveTo>
                <a:lnTo>
                  <a:pt x="320304" y="238972"/>
                </a:lnTo>
                <a:lnTo>
                  <a:pt x="320304" y="0"/>
                </a:lnTo>
                <a:lnTo>
                  <a:pt x="0" y="0"/>
                </a:lnTo>
                <a:lnTo>
                  <a:pt x="0" y="238972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2482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3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9111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8502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39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7366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39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2942" y="2753429"/>
            <a:ext cx="212725" cy="105410"/>
          </a:xfrm>
          <a:custGeom>
            <a:avLst/>
            <a:gdLst/>
            <a:ahLst/>
            <a:cxnLst/>
            <a:rect l="l" t="t" r="r" b="b"/>
            <a:pathLst>
              <a:path w="212725" h="105410">
                <a:moveTo>
                  <a:pt x="0" y="104917"/>
                </a:moveTo>
                <a:lnTo>
                  <a:pt x="212411" y="104917"/>
                </a:lnTo>
                <a:lnTo>
                  <a:pt x="212411" y="0"/>
                </a:lnTo>
                <a:lnTo>
                  <a:pt x="0" y="0"/>
                </a:lnTo>
                <a:lnTo>
                  <a:pt x="0" y="104917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2942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3200" y="3728720"/>
            <a:ext cx="139382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sender’s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7" y="0"/>
                </a:lnTo>
                <a:lnTo>
                  <a:pt x="1151467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4640" y="2858347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89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8827" y="3020907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6759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5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7034" y="3086205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801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3452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9888" y="3081690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1501" y="3083948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39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76888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8800" y="3397956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5227" y="33909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4230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0978" y="3391181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5200" y="2342973"/>
            <a:ext cx="2153920" cy="98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63800" y="2522220"/>
            <a:ext cx="61658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user  </a:t>
            </a:r>
            <a:r>
              <a:rPr sz="1800" dirty="0">
                <a:latin typeface="Comic Sans MS"/>
                <a:cs typeface="Comic Sans MS"/>
              </a:rPr>
              <a:t>agent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4258" y="3340100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0500" y="2329644"/>
            <a:ext cx="233045" cy="528320"/>
          </a:xfrm>
          <a:custGeom>
            <a:avLst/>
            <a:gdLst/>
            <a:ahLst/>
            <a:cxnLst/>
            <a:rect l="l" t="t" r="r" b="b"/>
            <a:pathLst>
              <a:path w="233045" h="528319">
                <a:moveTo>
                  <a:pt x="0" y="527855"/>
                </a:moveTo>
                <a:lnTo>
                  <a:pt x="232641" y="527855"/>
                </a:lnTo>
                <a:lnTo>
                  <a:pt x="232641" y="0"/>
                </a:lnTo>
                <a:lnTo>
                  <a:pt x="0" y="0"/>
                </a:lnTo>
                <a:lnTo>
                  <a:pt x="0" y="52785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631" y="2619375"/>
            <a:ext cx="320675" cy="238125"/>
          </a:xfrm>
          <a:custGeom>
            <a:avLst/>
            <a:gdLst/>
            <a:ahLst/>
            <a:cxnLst/>
            <a:rect l="l" t="t" r="r" b="b"/>
            <a:pathLst>
              <a:path w="320675" h="238125">
                <a:moveTo>
                  <a:pt x="0" y="238125"/>
                </a:moveTo>
                <a:lnTo>
                  <a:pt x="320302" y="238125"/>
                </a:lnTo>
                <a:lnTo>
                  <a:pt x="320302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7631" y="2619375"/>
            <a:ext cx="320675" cy="1021080"/>
          </a:xfrm>
          <a:custGeom>
            <a:avLst/>
            <a:gdLst/>
            <a:ahLst/>
            <a:cxnLst/>
            <a:rect l="l" t="t" r="r" b="b"/>
            <a:pathLst>
              <a:path w="320675" h="1021079">
                <a:moveTo>
                  <a:pt x="0" y="0"/>
                </a:moveTo>
                <a:lnTo>
                  <a:pt x="320303" y="0"/>
                </a:lnTo>
                <a:lnTo>
                  <a:pt x="320303" y="1020545"/>
                </a:lnTo>
                <a:lnTo>
                  <a:pt x="0" y="10205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508000" y="0"/>
                </a:moveTo>
                <a:lnTo>
                  <a:pt x="195698" y="0"/>
                </a:lnTo>
                <a:lnTo>
                  <a:pt x="0" y="304800"/>
                </a:lnTo>
                <a:lnTo>
                  <a:pt x="312301" y="304800"/>
                </a:lnTo>
                <a:lnTo>
                  <a:pt x="50800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14258" y="2320994"/>
            <a:ext cx="508000" cy="304800"/>
          </a:xfrm>
          <a:custGeom>
            <a:avLst/>
            <a:gdLst/>
            <a:ahLst/>
            <a:cxnLst/>
            <a:rect l="l" t="t" r="r" b="b"/>
            <a:pathLst>
              <a:path w="508000" h="304800">
                <a:moveTo>
                  <a:pt x="195697" y="0"/>
                </a:moveTo>
                <a:lnTo>
                  <a:pt x="0" y="304800"/>
                </a:lnTo>
                <a:lnTo>
                  <a:pt x="312302" y="304800"/>
                </a:lnTo>
                <a:lnTo>
                  <a:pt x="508000" y="0"/>
                </a:lnTo>
                <a:lnTo>
                  <a:pt x="1956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3650" y="2342602"/>
            <a:ext cx="15240" cy="999490"/>
          </a:xfrm>
          <a:custGeom>
            <a:avLst/>
            <a:gdLst/>
            <a:ahLst/>
            <a:cxnLst/>
            <a:rect l="l" t="t" r="r" b="b"/>
            <a:pathLst>
              <a:path w="15240" h="999489">
                <a:moveTo>
                  <a:pt x="12699" y="0"/>
                </a:moveTo>
                <a:lnTo>
                  <a:pt x="14958" y="998923"/>
                </a:lnTo>
                <a:lnTo>
                  <a:pt x="2258" y="998952"/>
                </a:lnTo>
                <a:lnTo>
                  <a:pt x="0" y="28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2513" y="3336792"/>
            <a:ext cx="193040" cy="305435"/>
          </a:xfrm>
          <a:custGeom>
            <a:avLst/>
            <a:gdLst/>
            <a:ahLst/>
            <a:cxnLst/>
            <a:rect l="l" t="t" r="r" b="b"/>
            <a:pathLst>
              <a:path w="193040" h="305435">
                <a:moveTo>
                  <a:pt x="192908" y="6615"/>
                </a:moveTo>
                <a:lnTo>
                  <a:pt x="10841" y="304994"/>
                </a:lnTo>
                <a:lnTo>
                  <a:pt x="0" y="298379"/>
                </a:lnTo>
                <a:lnTo>
                  <a:pt x="182066" y="0"/>
                </a:lnTo>
                <a:lnTo>
                  <a:pt x="192908" y="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58089" y="2753429"/>
            <a:ext cx="212725" cy="104139"/>
          </a:xfrm>
          <a:custGeom>
            <a:avLst/>
            <a:gdLst/>
            <a:ahLst/>
            <a:cxnLst/>
            <a:rect l="l" t="t" r="r" b="b"/>
            <a:pathLst>
              <a:path w="212725" h="104139">
                <a:moveTo>
                  <a:pt x="0" y="104070"/>
                </a:moveTo>
                <a:lnTo>
                  <a:pt x="212411" y="104070"/>
                </a:lnTo>
                <a:lnTo>
                  <a:pt x="212411" y="0"/>
                </a:lnTo>
                <a:lnTo>
                  <a:pt x="0" y="0"/>
                </a:lnTo>
                <a:lnTo>
                  <a:pt x="0" y="10407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8089" y="2753429"/>
            <a:ext cx="212725" cy="588645"/>
          </a:xfrm>
          <a:custGeom>
            <a:avLst/>
            <a:gdLst/>
            <a:ahLst/>
            <a:cxnLst/>
            <a:rect l="l" t="t" r="r" b="b"/>
            <a:pathLst>
              <a:path w="212725" h="588645">
                <a:moveTo>
                  <a:pt x="0" y="0"/>
                </a:moveTo>
                <a:lnTo>
                  <a:pt x="212411" y="0"/>
                </a:lnTo>
                <a:lnTo>
                  <a:pt x="212411" y="588110"/>
                </a:lnTo>
                <a:lnTo>
                  <a:pt x="0" y="5881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2266" y="2654300"/>
            <a:ext cx="1903730" cy="13335"/>
          </a:xfrm>
          <a:custGeom>
            <a:avLst/>
            <a:gdLst/>
            <a:ahLst/>
            <a:cxnLst/>
            <a:rect l="l" t="t" r="r" b="b"/>
            <a:pathLst>
              <a:path w="1903729" h="13335">
                <a:moveTo>
                  <a:pt x="-12699" y="6517"/>
                </a:moveTo>
                <a:lnTo>
                  <a:pt x="1915839" y="6517"/>
                </a:lnTo>
              </a:path>
            </a:pathLst>
          </a:custGeom>
          <a:ln w="3843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2406" y="2623560"/>
            <a:ext cx="88265" cy="87630"/>
          </a:xfrm>
          <a:custGeom>
            <a:avLst/>
            <a:gdLst/>
            <a:ahLst/>
            <a:cxnLst/>
            <a:rect l="l" t="t" r="r" b="b"/>
            <a:pathLst>
              <a:path w="88265" h="87630">
                <a:moveTo>
                  <a:pt x="599" y="0"/>
                </a:moveTo>
                <a:lnTo>
                  <a:pt x="0" y="87374"/>
                </a:lnTo>
                <a:lnTo>
                  <a:pt x="87673" y="44286"/>
                </a:lnTo>
                <a:lnTo>
                  <a:pt x="5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14700" y="2057400"/>
            <a:ext cx="3242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1065" algn="l"/>
              </a:tabLst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	S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MT</a:t>
            </a: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80959" y="2641600"/>
            <a:ext cx="2269490" cy="2540"/>
          </a:xfrm>
          <a:custGeom>
            <a:avLst/>
            <a:gdLst/>
            <a:ahLst/>
            <a:cxnLst/>
            <a:rect l="l" t="t" r="r" b="b"/>
            <a:pathLst>
              <a:path w="2269490" h="2539">
                <a:moveTo>
                  <a:pt x="-12700" y="1093"/>
                </a:moveTo>
                <a:lnTo>
                  <a:pt x="2281598" y="1093"/>
                </a:lnTo>
              </a:path>
            </a:pathLst>
          </a:custGeom>
          <a:ln w="2758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37115" y="260008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3" y="0"/>
                </a:moveTo>
                <a:lnTo>
                  <a:pt x="0" y="87376"/>
                </a:lnTo>
                <a:lnTo>
                  <a:pt x="87417" y="43771"/>
                </a:lnTo>
                <a:lnTo>
                  <a:pt x="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82000" y="2171700"/>
            <a:ext cx="1192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access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29600" y="2705100"/>
            <a:ext cx="149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900" y="3716020"/>
            <a:ext cx="155511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receiver’s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mail  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5" y="0"/>
                </a:lnTo>
                <a:lnTo>
                  <a:pt x="1151465" y="799252"/>
                </a:lnTo>
                <a:lnTo>
                  <a:pt x="0" y="79925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32694" y="2857500"/>
            <a:ext cx="1151890" cy="799465"/>
          </a:xfrm>
          <a:custGeom>
            <a:avLst/>
            <a:gdLst/>
            <a:ahLst/>
            <a:cxnLst/>
            <a:rect l="l" t="t" r="r" b="b"/>
            <a:pathLst>
              <a:path w="1151890" h="799464">
                <a:moveTo>
                  <a:pt x="0" y="0"/>
                </a:moveTo>
                <a:lnTo>
                  <a:pt x="1151466" y="0"/>
                </a:lnTo>
                <a:lnTo>
                  <a:pt x="1151466" y="799253"/>
                </a:lnTo>
                <a:lnTo>
                  <a:pt x="0" y="7992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6881" y="3007360"/>
            <a:ext cx="1016000" cy="266700"/>
          </a:xfrm>
          <a:custGeom>
            <a:avLst/>
            <a:gdLst/>
            <a:ahLst/>
            <a:cxnLst/>
            <a:rect l="l" t="t" r="r" b="b"/>
            <a:pathLst>
              <a:path w="1016000" h="266700">
                <a:moveTo>
                  <a:pt x="0" y="0"/>
                </a:moveTo>
                <a:lnTo>
                  <a:pt x="1016000" y="0"/>
                </a:lnTo>
                <a:lnTo>
                  <a:pt x="1016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84812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3091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5088" y="3072659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3782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21505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47940" y="306814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04474" y="3073223"/>
            <a:ext cx="27940" cy="165735"/>
          </a:xfrm>
          <a:custGeom>
            <a:avLst/>
            <a:gdLst/>
            <a:ahLst/>
            <a:cxnLst/>
            <a:rect l="l" t="t" r="r" b="b"/>
            <a:pathLst>
              <a:path w="27940" h="165735">
                <a:moveTo>
                  <a:pt x="25397" y="0"/>
                </a:moveTo>
                <a:lnTo>
                  <a:pt x="27690" y="165084"/>
                </a:lnTo>
                <a:lnTo>
                  <a:pt x="2292" y="165436"/>
                </a:lnTo>
                <a:lnTo>
                  <a:pt x="0" y="352"/>
                </a:lnTo>
                <a:lnTo>
                  <a:pt x="25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04943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9110" y="3384408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4"/>
                </a:lnTo>
                <a:lnTo>
                  <a:pt x="0" y="209974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3281" y="338215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2284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2"/>
                </a:lnTo>
                <a:lnTo>
                  <a:pt x="0" y="209972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9031" y="3378200"/>
            <a:ext cx="139700" cy="210185"/>
          </a:xfrm>
          <a:custGeom>
            <a:avLst/>
            <a:gdLst/>
            <a:ahLst/>
            <a:cxnLst/>
            <a:rect l="l" t="t" r="r" b="b"/>
            <a:pathLst>
              <a:path w="139700" h="210185">
                <a:moveTo>
                  <a:pt x="0" y="0"/>
                </a:moveTo>
                <a:lnTo>
                  <a:pt x="139700" y="0"/>
                </a:lnTo>
                <a:lnTo>
                  <a:pt x="139700" y="209973"/>
                </a:lnTo>
                <a:lnTo>
                  <a:pt x="0" y="20997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2113" y="2324100"/>
            <a:ext cx="762886" cy="953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226800" y="2235200"/>
            <a:ext cx="952500" cy="93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4050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POP3</a:t>
            </a:r>
            <a:r>
              <a:rPr spc="-8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7054"/>
            <a:ext cx="4023995" cy="0"/>
          </a:xfrm>
          <a:custGeom>
            <a:avLst/>
            <a:gdLst/>
            <a:ahLst/>
            <a:cxnLst/>
            <a:rect l="l" t="t" r="r" b="b"/>
            <a:pathLst>
              <a:path w="4023995">
                <a:moveTo>
                  <a:pt x="0" y="0"/>
                </a:moveTo>
                <a:lnTo>
                  <a:pt x="402341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4050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POP3</a:t>
            </a:r>
            <a:r>
              <a:rPr spc="-8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7054"/>
            <a:ext cx="4023995" cy="0"/>
          </a:xfrm>
          <a:custGeom>
            <a:avLst/>
            <a:gdLst/>
            <a:ahLst/>
            <a:cxnLst/>
            <a:rect l="l" t="t" r="r" b="b"/>
            <a:pathLst>
              <a:path w="4023995">
                <a:moveTo>
                  <a:pt x="0" y="0"/>
                </a:moveTo>
                <a:lnTo>
                  <a:pt x="402341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840" y="1866900"/>
            <a:ext cx="4314825" cy="38709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1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authorization</a:t>
            </a:r>
            <a:r>
              <a:rPr sz="30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phase</a:t>
            </a:r>
            <a:endParaRPr sz="30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commands: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user:</a:t>
            </a:r>
            <a:r>
              <a:rPr sz="2400" b="1" spc="-7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declare username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pass:</a:t>
            </a:r>
            <a:r>
              <a:rPr sz="2400" b="1" spc="-735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password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server responses</a:t>
            </a:r>
            <a:endParaRPr sz="2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819"/>
              </a:spcBef>
              <a:tabLst>
                <a:tab pos="784225" algn="l"/>
              </a:tabLst>
            </a:pPr>
            <a:r>
              <a:rPr sz="3600" spc="-2475" baseline="-4629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-4629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Courier New"/>
                <a:cs typeface="Courier New"/>
              </a:rPr>
              <a:t>+OK</a:t>
            </a:r>
            <a:endParaRPr sz="2400">
              <a:latin typeface="Courier New"/>
              <a:cs typeface="Courier New"/>
            </a:endParaRPr>
          </a:p>
          <a:p>
            <a:pPr marL="784860" lvl="1" indent="-289560">
              <a:lnSpc>
                <a:spcPct val="100000"/>
              </a:lnSpc>
              <a:spcBef>
                <a:spcPts val="7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-ERR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4050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POP3</a:t>
            </a:r>
            <a:r>
              <a:rPr spc="-8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7054"/>
            <a:ext cx="4023995" cy="0"/>
          </a:xfrm>
          <a:custGeom>
            <a:avLst/>
            <a:gdLst/>
            <a:ahLst/>
            <a:cxnLst/>
            <a:rect l="l" t="t" r="r" b="b"/>
            <a:pathLst>
              <a:path w="4023995">
                <a:moveTo>
                  <a:pt x="0" y="0"/>
                </a:moveTo>
                <a:lnTo>
                  <a:pt x="402341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840" y="1866900"/>
            <a:ext cx="4988560" cy="38709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1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authorization</a:t>
            </a:r>
            <a:r>
              <a:rPr sz="30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phase</a:t>
            </a:r>
            <a:endParaRPr sz="30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commands:</a:t>
            </a:r>
          </a:p>
          <a:p>
            <a:pPr marL="784860" lvl="1" indent="-2895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user:</a:t>
            </a:r>
            <a:r>
              <a:rPr sz="2400" b="1" spc="-7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declare username</a:t>
            </a:r>
            <a:endParaRPr sz="2400" dirty="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pass:</a:t>
            </a:r>
            <a:r>
              <a:rPr sz="2400" b="1" spc="-735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password</a:t>
            </a: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latin typeface="Comic Sans MS"/>
                <a:cs typeface="Comic Sans MS"/>
              </a:rPr>
              <a:t>server responses</a:t>
            </a:r>
            <a:endParaRPr sz="2400" dirty="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819"/>
              </a:spcBef>
              <a:tabLst>
                <a:tab pos="784225" algn="l"/>
              </a:tabLst>
            </a:pPr>
            <a:r>
              <a:rPr sz="3600" spc="-2475" baseline="-4629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-4629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Courier New"/>
                <a:cs typeface="Courier New"/>
              </a:rPr>
              <a:t>+OK</a:t>
            </a:r>
            <a:endParaRPr sz="2400" dirty="0">
              <a:latin typeface="Courier New"/>
              <a:cs typeface="Courier New"/>
            </a:endParaRPr>
          </a:p>
          <a:p>
            <a:pPr marL="784860" lvl="1" indent="-289560">
              <a:lnSpc>
                <a:spcPct val="100000"/>
              </a:lnSpc>
              <a:spcBef>
                <a:spcPts val="7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-ERR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200" y="1371600"/>
            <a:ext cx="4445635" cy="16306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401320">
              <a:lnSpc>
                <a:spcPts val="2500"/>
              </a:lnSpc>
              <a:spcBef>
                <a:spcPts val="300"/>
              </a:spcBef>
            </a:pPr>
            <a:r>
              <a:rPr sz="2200" b="1" spc="-5" dirty="0">
                <a:latin typeface="Courier New"/>
                <a:cs typeface="Courier New"/>
              </a:rPr>
              <a:t>S: +OK POP3 server ready  C: user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bob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70"/>
              </a:lnSpc>
            </a:pPr>
            <a:r>
              <a:rPr sz="2200" b="1" spc="-5" dirty="0">
                <a:latin typeface="Courier New"/>
                <a:cs typeface="Courier New"/>
              </a:rPr>
              <a:t>S: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+OK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200" b="1" spc="-5" dirty="0">
                <a:latin typeface="Courier New"/>
                <a:cs typeface="Courier New"/>
              </a:rPr>
              <a:t>C: pass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hungry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S: </a:t>
            </a:r>
            <a:r>
              <a:rPr sz="2200" b="1" dirty="0">
                <a:latin typeface="Courier New"/>
                <a:cs typeface="Courier New"/>
              </a:rPr>
              <a:t>+OK </a:t>
            </a:r>
            <a:r>
              <a:rPr sz="1600" b="1" spc="-5" dirty="0">
                <a:latin typeface="Courier New"/>
                <a:cs typeface="Courier New"/>
              </a:rPr>
              <a:t>user successfully logged</a:t>
            </a:r>
            <a:r>
              <a:rPr sz="1600" b="1" spc="-4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59" y="1205652"/>
            <a:ext cx="528320" cy="2072639"/>
          </a:xfrm>
          <a:custGeom>
            <a:avLst/>
            <a:gdLst/>
            <a:ahLst/>
            <a:cxnLst/>
            <a:rect l="l" t="t" r="r" b="b"/>
            <a:pathLst>
              <a:path w="528320" h="2072639">
                <a:moveTo>
                  <a:pt x="528320" y="0"/>
                </a:moveTo>
                <a:lnTo>
                  <a:pt x="0" y="0"/>
                </a:lnTo>
                <a:lnTo>
                  <a:pt x="0" y="2072639"/>
                </a:lnTo>
                <a:lnTo>
                  <a:pt x="514773" y="2072639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8081" y="2058066"/>
            <a:ext cx="1918335" cy="326390"/>
          </a:xfrm>
          <a:custGeom>
            <a:avLst/>
            <a:gdLst/>
            <a:ahLst/>
            <a:cxnLst/>
            <a:rect l="l" t="t" r="r" b="b"/>
            <a:pathLst>
              <a:path w="1918334" h="326389">
                <a:moveTo>
                  <a:pt x="0" y="326146"/>
                </a:moveTo>
                <a:lnTo>
                  <a:pt x="1905220" y="2129"/>
                </a:lnTo>
                <a:lnTo>
                  <a:pt x="191774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5976" y="2017127"/>
            <a:ext cx="93980" cy="86360"/>
          </a:xfrm>
          <a:custGeom>
            <a:avLst/>
            <a:gdLst/>
            <a:ahLst/>
            <a:cxnLst/>
            <a:rect l="l" t="t" r="r" b="b"/>
            <a:pathLst>
              <a:path w="93979" h="86360">
                <a:moveTo>
                  <a:pt x="0" y="0"/>
                </a:moveTo>
                <a:lnTo>
                  <a:pt x="14649" y="86139"/>
                </a:lnTo>
                <a:lnTo>
                  <a:pt x="93464" y="2842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4050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POP3</a:t>
            </a:r>
            <a:r>
              <a:rPr spc="-8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7054"/>
            <a:ext cx="4023995" cy="0"/>
          </a:xfrm>
          <a:custGeom>
            <a:avLst/>
            <a:gdLst/>
            <a:ahLst/>
            <a:cxnLst/>
            <a:rect l="l" t="t" r="r" b="b"/>
            <a:pathLst>
              <a:path w="4023995">
                <a:moveTo>
                  <a:pt x="0" y="0"/>
                </a:moveTo>
                <a:lnTo>
                  <a:pt x="402341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100"/>
              </a:spcBef>
            </a:pPr>
            <a:r>
              <a:rPr spc="-5" dirty="0"/>
              <a:t>authorization</a:t>
            </a:r>
            <a:r>
              <a:rPr spc="-10" dirty="0"/>
              <a:t> </a:t>
            </a:r>
            <a:r>
              <a:rPr spc="-5" dirty="0"/>
              <a:t>phase</a:t>
            </a:r>
          </a:p>
          <a:p>
            <a:pPr marL="378460" indent="-340360">
              <a:lnSpc>
                <a:spcPct val="100000"/>
              </a:lnSpc>
              <a:spcBef>
                <a:spcPts val="16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solidFill>
                  <a:srgbClr val="000000"/>
                </a:solidFill>
              </a:rPr>
              <a:t>client </a:t>
            </a:r>
            <a:r>
              <a:rPr sz="2400" dirty="0">
                <a:solidFill>
                  <a:srgbClr val="000000"/>
                </a:solidFill>
              </a:rPr>
              <a:t>commands:</a:t>
            </a:r>
            <a:endParaRPr sz="2400"/>
          </a:p>
          <a:p>
            <a:pPr marL="784860" lvl="1" indent="-2895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user:</a:t>
            </a:r>
            <a:r>
              <a:rPr sz="2400" b="1" spc="-7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declare username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pass:</a:t>
            </a:r>
            <a:r>
              <a:rPr sz="2400" b="1" spc="-730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password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solidFill>
                  <a:srgbClr val="000000"/>
                </a:solidFill>
              </a:rPr>
              <a:t>server responses</a:t>
            </a:r>
            <a:endParaRPr sz="2400"/>
          </a:p>
          <a:p>
            <a:pPr marL="495300">
              <a:lnSpc>
                <a:spcPct val="100000"/>
              </a:lnSpc>
              <a:spcBef>
                <a:spcPts val="819"/>
              </a:spcBef>
              <a:tabLst>
                <a:tab pos="784225" algn="l"/>
              </a:tabLst>
            </a:pPr>
            <a:r>
              <a:rPr sz="3600" spc="-2475" baseline="-4629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-4629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+OK</a:t>
            </a:r>
            <a:endParaRPr sz="2400">
              <a:latin typeface="Courier New"/>
              <a:cs typeface="Courier New"/>
            </a:endParaRPr>
          </a:p>
          <a:p>
            <a:pPr marL="784860" lvl="1" indent="-289560">
              <a:lnSpc>
                <a:spcPct val="100000"/>
              </a:lnSpc>
              <a:spcBef>
                <a:spcPts val="7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-ERR</a:t>
            </a:r>
            <a:endParaRPr sz="2400">
              <a:latin typeface="Courier New"/>
              <a:cs typeface="Courier New"/>
            </a:endParaRPr>
          </a:p>
          <a:p>
            <a:pPr marL="60325">
              <a:lnSpc>
                <a:spcPct val="100000"/>
              </a:lnSpc>
              <a:spcBef>
                <a:spcPts val="1720"/>
              </a:spcBef>
            </a:pPr>
            <a:r>
              <a:rPr spc="-5" dirty="0"/>
              <a:t>transaction phase,</a:t>
            </a:r>
            <a:r>
              <a:rPr spc="5" dirty="0"/>
              <a:t> </a:t>
            </a:r>
            <a:r>
              <a:rPr sz="2400" spc="-5" dirty="0">
                <a:solidFill>
                  <a:srgbClr val="000000"/>
                </a:solidFill>
              </a:rPr>
              <a:t>client:</a:t>
            </a:r>
            <a:endParaRPr sz="2400"/>
          </a:p>
          <a:p>
            <a:pPr marL="378460" indent="-340360">
              <a:lnSpc>
                <a:spcPct val="100000"/>
              </a:lnSpc>
              <a:spcBef>
                <a:spcPts val="15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list:</a:t>
            </a:r>
            <a:r>
              <a:rPr sz="2400" b="1" spc="-7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list </a:t>
            </a:r>
            <a:r>
              <a:rPr sz="2400" dirty="0">
                <a:solidFill>
                  <a:srgbClr val="000000"/>
                </a:solidFill>
              </a:rPr>
              <a:t>message </a:t>
            </a:r>
            <a:r>
              <a:rPr sz="2400" spc="-5" dirty="0">
                <a:solidFill>
                  <a:srgbClr val="000000"/>
                </a:solidFill>
              </a:rPr>
              <a:t>numbers</a:t>
            </a:r>
            <a:endParaRPr sz="24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retr:</a:t>
            </a:r>
            <a:r>
              <a:rPr sz="2400" b="1" spc="-77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retrieve </a:t>
            </a:r>
            <a:r>
              <a:rPr sz="2400" dirty="0">
                <a:solidFill>
                  <a:srgbClr val="000000"/>
                </a:solidFill>
              </a:rPr>
              <a:t>message by </a:t>
            </a:r>
            <a:r>
              <a:rPr sz="2400" spc="-5" dirty="0">
                <a:solidFill>
                  <a:srgbClr val="000000"/>
                </a:solidFill>
              </a:rPr>
              <a:t>number</a:t>
            </a:r>
            <a:endParaRPr sz="24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dele:</a:t>
            </a:r>
            <a:r>
              <a:rPr sz="2400" b="1" spc="-7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delete</a:t>
            </a:r>
            <a:endParaRPr sz="24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9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quit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200" y="1371600"/>
            <a:ext cx="4445635" cy="16306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401320">
              <a:lnSpc>
                <a:spcPts val="2500"/>
              </a:lnSpc>
              <a:spcBef>
                <a:spcPts val="300"/>
              </a:spcBef>
            </a:pPr>
            <a:r>
              <a:rPr sz="2200" b="1" spc="-5" dirty="0">
                <a:latin typeface="Courier New"/>
                <a:cs typeface="Courier New"/>
              </a:rPr>
              <a:t>S: +OK POP3 server ready  C: user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bob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70"/>
              </a:lnSpc>
            </a:pPr>
            <a:r>
              <a:rPr sz="2200" b="1" spc="-5" dirty="0">
                <a:latin typeface="Courier New"/>
                <a:cs typeface="Courier New"/>
              </a:rPr>
              <a:t>S: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+OK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200" b="1" spc="-5" dirty="0">
                <a:latin typeface="Courier New"/>
                <a:cs typeface="Courier New"/>
              </a:rPr>
              <a:t>C: pass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hungry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S: </a:t>
            </a:r>
            <a:r>
              <a:rPr sz="2200" b="1" dirty="0">
                <a:latin typeface="Courier New"/>
                <a:cs typeface="Courier New"/>
              </a:rPr>
              <a:t>+OK </a:t>
            </a:r>
            <a:r>
              <a:rPr sz="1600" b="1" spc="-5" dirty="0">
                <a:latin typeface="Courier New"/>
                <a:cs typeface="Courier New"/>
              </a:rPr>
              <a:t>user successfully logged</a:t>
            </a:r>
            <a:r>
              <a:rPr sz="1600" b="1" spc="-4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59" y="1205652"/>
            <a:ext cx="528320" cy="2072639"/>
          </a:xfrm>
          <a:custGeom>
            <a:avLst/>
            <a:gdLst/>
            <a:ahLst/>
            <a:cxnLst/>
            <a:rect l="l" t="t" r="r" b="b"/>
            <a:pathLst>
              <a:path w="528320" h="2072639">
                <a:moveTo>
                  <a:pt x="528320" y="0"/>
                </a:moveTo>
                <a:lnTo>
                  <a:pt x="0" y="0"/>
                </a:lnTo>
                <a:lnTo>
                  <a:pt x="0" y="2072639"/>
                </a:lnTo>
                <a:lnTo>
                  <a:pt x="514773" y="2072639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8081" y="2058066"/>
            <a:ext cx="1918335" cy="326390"/>
          </a:xfrm>
          <a:custGeom>
            <a:avLst/>
            <a:gdLst/>
            <a:ahLst/>
            <a:cxnLst/>
            <a:rect l="l" t="t" r="r" b="b"/>
            <a:pathLst>
              <a:path w="1918334" h="326389">
                <a:moveTo>
                  <a:pt x="0" y="326146"/>
                </a:moveTo>
                <a:lnTo>
                  <a:pt x="1905220" y="2129"/>
                </a:lnTo>
                <a:lnTo>
                  <a:pt x="191774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5976" y="2017127"/>
            <a:ext cx="93980" cy="86360"/>
          </a:xfrm>
          <a:custGeom>
            <a:avLst/>
            <a:gdLst/>
            <a:ahLst/>
            <a:cxnLst/>
            <a:rect l="l" t="t" r="r" b="b"/>
            <a:pathLst>
              <a:path w="93979" h="86360">
                <a:moveTo>
                  <a:pt x="0" y="0"/>
                </a:moveTo>
                <a:lnTo>
                  <a:pt x="14649" y="86139"/>
                </a:lnTo>
                <a:lnTo>
                  <a:pt x="93464" y="2842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0" y="355600"/>
            <a:ext cx="170116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3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6400" b="1" spc="5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6400" b="1" spc="785" dirty="0">
                <a:solidFill>
                  <a:srgbClr val="000000"/>
                </a:solidFill>
                <a:latin typeface="Calibri"/>
                <a:cs typeface="Calibri"/>
              </a:rPr>
              <a:t>TF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2489200"/>
            <a:ext cx="9587230" cy="55499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589405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622300" algn="l"/>
                <a:tab pos="3132455" algn="l"/>
              </a:tabLst>
            </a:pPr>
            <a:r>
              <a:rPr sz="3800" spc="-200" dirty="0">
                <a:latin typeface="Arial"/>
                <a:cs typeface="Arial"/>
              </a:rPr>
              <a:t>Specifications </a:t>
            </a:r>
            <a:r>
              <a:rPr sz="3800" spc="15" dirty="0">
                <a:latin typeface="Arial"/>
                <a:cs typeface="Arial"/>
              </a:rPr>
              <a:t>written </a:t>
            </a:r>
            <a:r>
              <a:rPr sz="3800" spc="-114" dirty="0">
                <a:latin typeface="Arial"/>
                <a:cs typeface="Arial"/>
              </a:rPr>
              <a:t>in </a:t>
            </a:r>
            <a:r>
              <a:rPr sz="3800" spc="-170" dirty="0">
                <a:latin typeface="Arial"/>
                <a:cs typeface="Arial"/>
              </a:rPr>
              <a:t>“Request </a:t>
            </a:r>
            <a:r>
              <a:rPr sz="3800" spc="-130" dirty="0">
                <a:latin typeface="Arial"/>
                <a:cs typeface="Arial"/>
              </a:rPr>
              <a:t>For  </a:t>
            </a:r>
            <a:r>
              <a:rPr sz="3800" spc="-105" dirty="0">
                <a:latin typeface="Arial"/>
                <a:cs typeface="Arial"/>
              </a:rPr>
              <a:t>Comments”	</a:t>
            </a:r>
            <a:r>
              <a:rPr sz="3800" spc="-265" dirty="0">
                <a:latin typeface="Arial"/>
                <a:cs typeface="Arial"/>
              </a:rPr>
              <a:t>(RFCs)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66800" algn="l"/>
                <a:tab pos="2251075" algn="l"/>
                <a:tab pos="2676525" algn="l"/>
              </a:tabLst>
            </a:pPr>
            <a:r>
              <a:rPr sz="3800" spc="-310" dirty="0">
                <a:latin typeface="Arial"/>
                <a:cs typeface="Arial"/>
              </a:rPr>
              <a:t>name	</a:t>
            </a:r>
            <a:r>
              <a:rPr sz="3800" spc="-229" dirty="0">
                <a:latin typeface="Arial"/>
                <a:cs typeface="Arial"/>
              </a:rPr>
              <a:t>is	</a:t>
            </a:r>
            <a:r>
              <a:rPr sz="3800" spc="-65" dirty="0">
                <a:latin typeface="Arial"/>
                <a:cs typeface="Arial"/>
              </a:rPr>
              <a:t>historic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622300" algn="l"/>
                <a:tab pos="6038215" algn="l"/>
                <a:tab pos="6786245" algn="l"/>
              </a:tabLst>
            </a:pPr>
            <a:r>
              <a:rPr sz="3800" spc="135" dirty="0">
                <a:latin typeface="Arial"/>
                <a:cs typeface="Arial"/>
              </a:rPr>
              <a:t>Not </a:t>
            </a:r>
            <a:r>
              <a:rPr sz="3800" spc="-175" dirty="0">
                <a:latin typeface="Arial"/>
                <a:cs typeface="Arial"/>
              </a:rPr>
              <a:t>all </a:t>
            </a:r>
            <a:r>
              <a:rPr sz="3800" spc="-370" dirty="0">
                <a:latin typeface="Arial"/>
                <a:cs typeface="Arial"/>
              </a:rPr>
              <a:t>RFCs</a:t>
            </a:r>
            <a:r>
              <a:rPr sz="3800" spc="50" dirty="0">
                <a:latin typeface="Arial"/>
                <a:cs typeface="Arial"/>
              </a:rPr>
              <a:t> </a:t>
            </a:r>
            <a:r>
              <a:rPr sz="3800" spc="-210" dirty="0">
                <a:latin typeface="Arial"/>
                <a:cs typeface="Arial"/>
              </a:rPr>
              <a:t>are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29" dirty="0">
                <a:latin typeface="Arial"/>
                <a:cs typeface="Arial"/>
              </a:rPr>
              <a:t>standards	</a:t>
            </a:r>
            <a:r>
              <a:rPr sz="3800" spc="60" dirty="0">
                <a:latin typeface="Arial"/>
                <a:cs typeface="Arial"/>
              </a:rPr>
              <a:t>(or	</a:t>
            </a:r>
            <a:r>
              <a:rPr sz="3800" spc="-165" dirty="0">
                <a:latin typeface="Arial"/>
                <a:cs typeface="Arial"/>
              </a:rPr>
              <a:t>specifications)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255520" algn="l"/>
              </a:tabLst>
            </a:pPr>
            <a:r>
              <a:rPr sz="3800" spc="-250" dirty="0">
                <a:latin typeface="Arial"/>
                <a:cs typeface="Arial"/>
              </a:rPr>
              <a:t>some	</a:t>
            </a:r>
            <a:r>
              <a:rPr sz="3800" spc="-135" dirty="0">
                <a:latin typeface="Arial"/>
                <a:cs typeface="Arial"/>
              </a:rPr>
              <a:t>experimental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255520" algn="l"/>
              </a:tabLst>
            </a:pPr>
            <a:r>
              <a:rPr sz="3800" spc="-250" dirty="0">
                <a:latin typeface="Arial"/>
                <a:cs typeface="Arial"/>
              </a:rPr>
              <a:t>some	</a:t>
            </a:r>
            <a:r>
              <a:rPr sz="3800" spc="-110" dirty="0">
                <a:latin typeface="Arial"/>
                <a:cs typeface="Arial"/>
              </a:rPr>
              <a:t>informational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120" dirty="0">
                <a:latin typeface="Arial"/>
                <a:cs typeface="Arial"/>
              </a:rPr>
              <a:t>etc.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4050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POP3</a:t>
            </a:r>
            <a:r>
              <a:rPr spc="-8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67054"/>
            <a:ext cx="4023995" cy="0"/>
          </a:xfrm>
          <a:custGeom>
            <a:avLst/>
            <a:gdLst/>
            <a:ahLst/>
            <a:cxnLst/>
            <a:rect l="l" t="t" r="r" b="b"/>
            <a:pathLst>
              <a:path w="4023995">
                <a:moveTo>
                  <a:pt x="0" y="0"/>
                </a:moveTo>
                <a:lnTo>
                  <a:pt x="4023419" y="0"/>
                </a:lnTo>
              </a:path>
            </a:pathLst>
          </a:custGeom>
          <a:ln w="5208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100"/>
              </a:spcBef>
            </a:pPr>
            <a:r>
              <a:rPr spc="-5" dirty="0"/>
              <a:t>authorization</a:t>
            </a:r>
            <a:r>
              <a:rPr spc="-10" dirty="0"/>
              <a:t> </a:t>
            </a:r>
            <a:r>
              <a:rPr spc="-5" dirty="0"/>
              <a:t>phase</a:t>
            </a:r>
          </a:p>
          <a:p>
            <a:pPr marL="378460" indent="-340360">
              <a:lnSpc>
                <a:spcPct val="100000"/>
              </a:lnSpc>
              <a:spcBef>
                <a:spcPts val="16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solidFill>
                  <a:srgbClr val="000000"/>
                </a:solidFill>
              </a:rPr>
              <a:t>client </a:t>
            </a:r>
            <a:r>
              <a:rPr sz="2400" dirty="0">
                <a:solidFill>
                  <a:srgbClr val="000000"/>
                </a:solidFill>
              </a:rPr>
              <a:t>commands:</a:t>
            </a:r>
            <a:endParaRPr sz="2400"/>
          </a:p>
          <a:p>
            <a:pPr marL="784860" lvl="1" indent="-2895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user:</a:t>
            </a:r>
            <a:r>
              <a:rPr sz="2400" b="1" spc="-7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declare username</a:t>
            </a:r>
            <a:endParaRPr sz="2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pass:</a:t>
            </a:r>
            <a:r>
              <a:rPr sz="2400" b="1" spc="-730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password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spc="-5" dirty="0">
                <a:solidFill>
                  <a:srgbClr val="000000"/>
                </a:solidFill>
              </a:rPr>
              <a:t>server responses</a:t>
            </a:r>
            <a:endParaRPr sz="2400"/>
          </a:p>
          <a:p>
            <a:pPr marL="495300">
              <a:lnSpc>
                <a:spcPct val="100000"/>
              </a:lnSpc>
              <a:spcBef>
                <a:spcPts val="819"/>
              </a:spcBef>
              <a:tabLst>
                <a:tab pos="784225" algn="l"/>
              </a:tabLst>
            </a:pPr>
            <a:r>
              <a:rPr sz="3600" spc="-2475" baseline="-4629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-4629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+OK</a:t>
            </a:r>
            <a:endParaRPr sz="2400">
              <a:latin typeface="Courier New"/>
              <a:cs typeface="Courier New"/>
            </a:endParaRPr>
          </a:p>
          <a:p>
            <a:pPr marL="784860" lvl="1" indent="-289560">
              <a:lnSpc>
                <a:spcPct val="100000"/>
              </a:lnSpc>
              <a:spcBef>
                <a:spcPts val="720"/>
              </a:spcBef>
              <a:buClr>
                <a:srgbClr val="021EAA"/>
              </a:buClr>
              <a:buFont typeface="Wingdings"/>
              <a:buChar char=""/>
              <a:tabLst>
                <a:tab pos="784225" algn="l"/>
                <a:tab pos="784860" algn="l"/>
              </a:tabLst>
            </a:pPr>
            <a:r>
              <a:rPr sz="2400" b="1" dirty="0">
                <a:latin typeface="Courier New"/>
                <a:cs typeface="Courier New"/>
              </a:rPr>
              <a:t>-ERR</a:t>
            </a:r>
            <a:endParaRPr sz="2400">
              <a:latin typeface="Courier New"/>
              <a:cs typeface="Courier New"/>
            </a:endParaRPr>
          </a:p>
          <a:p>
            <a:pPr marL="60325">
              <a:lnSpc>
                <a:spcPct val="100000"/>
              </a:lnSpc>
              <a:spcBef>
                <a:spcPts val="1720"/>
              </a:spcBef>
            </a:pPr>
            <a:r>
              <a:rPr spc="-5" dirty="0"/>
              <a:t>transaction phase,</a:t>
            </a:r>
            <a:r>
              <a:rPr spc="5" dirty="0"/>
              <a:t> </a:t>
            </a:r>
            <a:r>
              <a:rPr sz="2400" spc="-5" dirty="0">
                <a:solidFill>
                  <a:srgbClr val="000000"/>
                </a:solidFill>
              </a:rPr>
              <a:t>client:</a:t>
            </a:r>
            <a:endParaRPr sz="2400"/>
          </a:p>
          <a:p>
            <a:pPr marL="378460" indent="-340360">
              <a:lnSpc>
                <a:spcPct val="100000"/>
              </a:lnSpc>
              <a:spcBef>
                <a:spcPts val="15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list:</a:t>
            </a:r>
            <a:r>
              <a:rPr sz="2400" b="1" spc="-7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list </a:t>
            </a:r>
            <a:r>
              <a:rPr sz="2400" dirty="0">
                <a:solidFill>
                  <a:srgbClr val="000000"/>
                </a:solidFill>
              </a:rPr>
              <a:t>message </a:t>
            </a:r>
            <a:r>
              <a:rPr sz="2400" spc="-5" dirty="0">
                <a:solidFill>
                  <a:srgbClr val="000000"/>
                </a:solidFill>
              </a:rPr>
              <a:t>numbers</a:t>
            </a:r>
            <a:endParaRPr sz="24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retr:</a:t>
            </a:r>
            <a:r>
              <a:rPr sz="2400" b="1" spc="-77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retrieve </a:t>
            </a:r>
            <a:r>
              <a:rPr sz="2400" dirty="0">
                <a:solidFill>
                  <a:srgbClr val="000000"/>
                </a:solidFill>
              </a:rPr>
              <a:t>message by </a:t>
            </a:r>
            <a:r>
              <a:rPr sz="2400" spc="-5" dirty="0">
                <a:solidFill>
                  <a:srgbClr val="000000"/>
                </a:solidFill>
              </a:rPr>
              <a:t>number</a:t>
            </a:r>
            <a:endParaRPr sz="24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dele:</a:t>
            </a:r>
            <a:r>
              <a:rPr sz="2400" b="1" spc="-7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delete</a:t>
            </a:r>
            <a:endParaRPr sz="24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9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378460" algn="l"/>
              </a:tabLst>
            </a:pPr>
            <a:r>
              <a:rPr sz="2400" b="1" dirty="0">
                <a:solidFill>
                  <a:srgbClr val="000000"/>
                </a:solidFill>
                <a:latin typeface="Courier New"/>
                <a:cs typeface="Courier New"/>
              </a:rPr>
              <a:t>quit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139" y="1371600"/>
            <a:ext cx="4521835" cy="6507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265" marR="401320">
              <a:lnSpc>
                <a:spcPts val="2500"/>
              </a:lnSpc>
              <a:spcBef>
                <a:spcPts val="300"/>
              </a:spcBef>
            </a:pPr>
            <a:r>
              <a:rPr sz="2200" b="1" spc="-5" dirty="0">
                <a:latin typeface="Courier New"/>
                <a:cs typeface="Courier New"/>
              </a:rPr>
              <a:t>S: +OK POP3 server ready  C: user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bob</a:t>
            </a:r>
            <a:endParaRPr sz="2200">
              <a:latin typeface="Courier New"/>
              <a:cs typeface="Courier New"/>
            </a:endParaRPr>
          </a:p>
          <a:p>
            <a:pPr marL="88265">
              <a:lnSpc>
                <a:spcPts val="2370"/>
              </a:lnSpc>
            </a:pPr>
            <a:r>
              <a:rPr sz="2200" b="1" spc="-5" dirty="0">
                <a:latin typeface="Courier New"/>
                <a:cs typeface="Courier New"/>
              </a:rPr>
              <a:t>S: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+OK</a:t>
            </a:r>
            <a:endParaRPr sz="2200">
              <a:latin typeface="Courier New"/>
              <a:cs typeface="Courier New"/>
            </a:endParaRPr>
          </a:p>
          <a:p>
            <a:pPr marL="88265">
              <a:lnSpc>
                <a:spcPts val="2500"/>
              </a:lnSpc>
            </a:pPr>
            <a:r>
              <a:rPr sz="2200" b="1" spc="-5" dirty="0">
                <a:latin typeface="Courier New"/>
                <a:cs typeface="Courier New"/>
              </a:rPr>
              <a:t>C: pass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hungry</a:t>
            </a:r>
            <a:endParaRPr sz="2200">
              <a:latin typeface="Courier New"/>
              <a:cs typeface="Courier New"/>
            </a:endParaRPr>
          </a:p>
          <a:p>
            <a:pPr marL="88265"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S: </a:t>
            </a:r>
            <a:r>
              <a:rPr sz="2200" b="1" dirty="0">
                <a:latin typeface="Courier New"/>
                <a:cs typeface="Courier New"/>
              </a:rPr>
              <a:t>+OK </a:t>
            </a:r>
            <a:r>
              <a:rPr sz="1600" b="1" spc="-5" dirty="0">
                <a:latin typeface="Courier New"/>
                <a:cs typeface="Courier New"/>
              </a:rPr>
              <a:t>user successfully logged</a:t>
            </a:r>
            <a:r>
              <a:rPr sz="1600" b="1" spc="-4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on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700" marR="3159760" indent="18415">
              <a:lnSpc>
                <a:spcPts val="2600"/>
              </a:lnSpc>
            </a:pPr>
            <a:r>
              <a:rPr sz="2200" b="1" spc="-5" dirty="0">
                <a:latin typeface="Courier New"/>
                <a:cs typeface="Courier New"/>
              </a:rPr>
              <a:t>C: list  S: </a:t>
            </a:r>
            <a:r>
              <a:rPr sz="2200" b="1" dirty="0">
                <a:latin typeface="Courier New"/>
                <a:cs typeface="Courier New"/>
              </a:rPr>
              <a:t>1</a:t>
            </a:r>
            <a:r>
              <a:rPr sz="2200" b="1" spc="-10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498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200" b="1" spc="-5" dirty="0">
                <a:latin typeface="Courier New"/>
                <a:cs typeface="Courier New"/>
              </a:rPr>
              <a:t>S: </a:t>
            </a:r>
            <a:r>
              <a:rPr sz="2200" b="1" dirty="0">
                <a:latin typeface="Courier New"/>
                <a:cs typeface="Courier New"/>
              </a:rPr>
              <a:t>2</a:t>
            </a:r>
            <a:r>
              <a:rPr sz="2200" b="1" spc="-10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912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200" b="1" spc="-5" dirty="0">
                <a:latin typeface="Courier New"/>
                <a:cs typeface="Courier New"/>
              </a:rPr>
              <a:t>S: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200" b="1" spc="-5" dirty="0">
                <a:latin typeface="Courier New"/>
                <a:cs typeface="Courier New"/>
              </a:rPr>
              <a:t>C: retr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  <a:p>
            <a:pPr marL="12700" marR="645160">
              <a:lnSpc>
                <a:spcPts val="2500"/>
              </a:lnSpc>
              <a:spcBef>
                <a:spcPts val="130"/>
              </a:spcBef>
            </a:pPr>
            <a:r>
              <a:rPr sz="2200" b="1" spc="-5" dirty="0">
                <a:latin typeface="Courier New"/>
                <a:cs typeface="Courier New"/>
              </a:rPr>
              <a:t>S: &lt;message </a:t>
            </a:r>
            <a:r>
              <a:rPr sz="2200" b="1" dirty="0">
                <a:latin typeface="Courier New"/>
                <a:cs typeface="Courier New"/>
              </a:rPr>
              <a:t>1 </a:t>
            </a:r>
            <a:r>
              <a:rPr sz="2200" b="1" spc="-5" dirty="0">
                <a:latin typeface="Courier New"/>
                <a:cs typeface="Courier New"/>
              </a:rPr>
              <a:t>contents&gt;  S: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70"/>
              </a:lnSpc>
            </a:pPr>
            <a:r>
              <a:rPr sz="2200" b="1" spc="-5" dirty="0">
                <a:latin typeface="Courier New"/>
                <a:cs typeface="Courier New"/>
              </a:rPr>
              <a:t>C: dele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200" b="1" spc="-5" dirty="0">
                <a:latin typeface="Courier New"/>
                <a:cs typeface="Courier New"/>
              </a:rPr>
              <a:t>C: retr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2</a:t>
            </a:r>
            <a:endParaRPr sz="2200">
              <a:latin typeface="Courier New"/>
              <a:cs typeface="Courier New"/>
            </a:endParaRPr>
          </a:p>
          <a:p>
            <a:pPr marL="12700" marR="645160">
              <a:lnSpc>
                <a:spcPts val="2500"/>
              </a:lnSpc>
              <a:spcBef>
                <a:spcPts val="130"/>
              </a:spcBef>
            </a:pPr>
            <a:r>
              <a:rPr sz="2200" b="1" spc="-5" dirty="0">
                <a:latin typeface="Courier New"/>
                <a:cs typeface="Courier New"/>
              </a:rPr>
              <a:t>S: &lt;message </a:t>
            </a:r>
            <a:r>
              <a:rPr sz="2200" b="1" dirty="0">
                <a:latin typeface="Courier New"/>
                <a:cs typeface="Courier New"/>
              </a:rPr>
              <a:t>1 </a:t>
            </a:r>
            <a:r>
              <a:rPr sz="2200" b="1" spc="-5" dirty="0">
                <a:latin typeface="Courier New"/>
                <a:cs typeface="Courier New"/>
              </a:rPr>
              <a:t>contents&gt;  S: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  <a:p>
            <a:pPr marL="12700" marR="2992120">
              <a:lnSpc>
                <a:spcPts val="2500"/>
              </a:lnSpc>
            </a:pPr>
            <a:r>
              <a:rPr sz="2200" b="1" spc="-5" dirty="0">
                <a:latin typeface="Courier New"/>
                <a:cs typeface="Courier New"/>
              </a:rPr>
              <a:t>C: dele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2  </a:t>
            </a:r>
            <a:r>
              <a:rPr sz="2200" b="1" spc="-5" dirty="0">
                <a:latin typeface="Courier New"/>
                <a:cs typeface="Courier New"/>
              </a:rPr>
              <a:t>C: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quit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40"/>
              </a:lnSpc>
            </a:pPr>
            <a:r>
              <a:rPr sz="2200" b="1" spc="-5" dirty="0">
                <a:latin typeface="Courier New"/>
                <a:cs typeface="Courier New"/>
              </a:rPr>
              <a:t>S: +OK </a:t>
            </a:r>
            <a:r>
              <a:rPr sz="1600" b="1" spc="-5" dirty="0">
                <a:latin typeface="Courier New"/>
                <a:cs typeface="Courier New"/>
              </a:rPr>
              <a:t>POP3 server signing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off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59" y="1205652"/>
            <a:ext cx="528320" cy="2072639"/>
          </a:xfrm>
          <a:custGeom>
            <a:avLst/>
            <a:gdLst/>
            <a:ahLst/>
            <a:cxnLst/>
            <a:rect l="l" t="t" r="r" b="b"/>
            <a:pathLst>
              <a:path w="528320" h="2072639">
                <a:moveTo>
                  <a:pt x="528320" y="0"/>
                </a:moveTo>
                <a:lnTo>
                  <a:pt x="0" y="0"/>
                </a:lnTo>
                <a:lnTo>
                  <a:pt x="0" y="2072639"/>
                </a:lnTo>
                <a:lnTo>
                  <a:pt x="514773" y="2072639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8081" y="2058066"/>
            <a:ext cx="1918335" cy="326390"/>
          </a:xfrm>
          <a:custGeom>
            <a:avLst/>
            <a:gdLst/>
            <a:ahLst/>
            <a:cxnLst/>
            <a:rect l="l" t="t" r="r" b="b"/>
            <a:pathLst>
              <a:path w="1918334" h="326389">
                <a:moveTo>
                  <a:pt x="0" y="326146"/>
                </a:moveTo>
                <a:lnTo>
                  <a:pt x="1905220" y="2129"/>
                </a:lnTo>
                <a:lnTo>
                  <a:pt x="191774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5976" y="2017127"/>
            <a:ext cx="93980" cy="86360"/>
          </a:xfrm>
          <a:custGeom>
            <a:avLst/>
            <a:gdLst/>
            <a:ahLst/>
            <a:cxnLst/>
            <a:rect l="l" t="t" r="r" b="b"/>
            <a:pathLst>
              <a:path w="93979" h="86360">
                <a:moveTo>
                  <a:pt x="0" y="0"/>
                </a:moveTo>
                <a:lnTo>
                  <a:pt x="14649" y="86139"/>
                </a:lnTo>
                <a:lnTo>
                  <a:pt x="93464" y="2842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7812" y="3454400"/>
            <a:ext cx="528320" cy="5541010"/>
          </a:xfrm>
          <a:custGeom>
            <a:avLst/>
            <a:gdLst/>
            <a:ahLst/>
            <a:cxnLst/>
            <a:rect l="l" t="t" r="r" b="b"/>
            <a:pathLst>
              <a:path w="528320" h="5541009">
                <a:moveTo>
                  <a:pt x="528320" y="0"/>
                </a:moveTo>
                <a:lnTo>
                  <a:pt x="0" y="0"/>
                </a:lnTo>
                <a:lnTo>
                  <a:pt x="0" y="5540587"/>
                </a:lnTo>
                <a:lnTo>
                  <a:pt x="514773" y="5540587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3947" y="5635580"/>
            <a:ext cx="2392680" cy="447040"/>
          </a:xfrm>
          <a:custGeom>
            <a:avLst/>
            <a:gdLst/>
            <a:ahLst/>
            <a:cxnLst/>
            <a:rect l="l" t="t" r="r" b="b"/>
            <a:pathLst>
              <a:path w="2392679" h="447039">
                <a:moveTo>
                  <a:pt x="0" y="446873"/>
                </a:moveTo>
                <a:lnTo>
                  <a:pt x="2379603" y="2332"/>
                </a:lnTo>
                <a:lnTo>
                  <a:pt x="2392087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5527" y="5594967"/>
            <a:ext cx="93980" cy="86360"/>
          </a:xfrm>
          <a:custGeom>
            <a:avLst/>
            <a:gdLst/>
            <a:ahLst/>
            <a:cxnLst/>
            <a:rect l="l" t="t" r="r" b="b"/>
            <a:pathLst>
              <a:path w="93979" h="86360">
                <a:moveTo>
                  <a:pt x="0" y="0"/>
                </a:moveTo>
                <a:lnTo>
                  <a:pt x="16045" y="85890"/>
                </a:lnTo>
                <a:lnTo>
                  <a:pt x="93912" y="2689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374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POP3 </a:t>
            </a:r>
            <a:r>
              <a:rPr sz="5400" spc="-5" dirty="0"/>
              <a:t>(more) and</a:t>
            </a:r>
            <a:r>
              <a:rPr sz="5400" spc="-55" dirty="0"/>
              <a:t> </a:t>
            </a:r>
            <a:r>
              <a:rPr sz="5400" spc="-5" dirty="0"/>
              <a:t>IMAP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347584" cy="0"/>
          </a:xfrm>
          <a:custGeom>
            <a:avLst/>
            <a:gdLst/>
            <a:ahLst/>
            <a:cxnLst/>
            <a:rect l="l" t="t" r="r" b="b"/>
            <a:pathLst>
              <a:path w="7347584">
                <a:moveTo>
                  <a:pt x="0" y="0"/>
                </a:moveTo>
                <a:lnTo>
                  <a:pt x="7347235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1778000"/>
            <a:ext cx="5021580" cy="65913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60325" algn="just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more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about</a:t>
            </a:r>
            <a:r>
              <a:rPr sz="30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POP3</a:t>
            </a:r>
            <a:endParaRPr sz="3000">
              <a:latin typeface="Comic Sans MS"/>
              <a:cs typeface="Comic Sans MS"/>
            </a:endParaRPr>
          </a:p>
          <a:p>
            <a:pPr marL="377825" marR="716915" indent="-340360" algn="just">
              <a:lnSpc>
                <a:spcPct val="1167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previous example uses  “download and delete”  </a:t>
            </a:r>
            <a:r>
              <a:rPr sz="3000" dirty="0">
                <a:latin typeface="Comic Sans MS"/>
                <a:cs typeface="Comic Sans MS"/>
              </a:rPr>
              <a:t>mode.</a:t>
            </a:r>
            <a:endParaRPr sz="30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7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Bob cannot re-read e-mail  if he changes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client</a:t>
            </a:r>
            <a:endParaRPr sz="3000">
              <a:latin typeface="Comic Sans MS"/>
              <a:cs typeface="Comic Sans MS"/>
            </a:endParaRPr>
          </a:p>
          <a:p>
            <a:pPr marL="377825" marR="731520" indent="-340360">
              <a:lnSpc>
                <a:spcPct val="1167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“download-and-keep”:  </a:t>
            </a:r>
            <a:r>
              <a:rPr sz="3000" dirty="0">
                <a:latin typeface="Comic Sans MS"/>
                <a:cs typeface="Comic Sans MS"/>
              </a:rPr>
              <a:t>copies </a:t>
            </a:r>
            <a:r>
              <a:rPr sz="3000" spc="-5" dirty="0">
                <a:latin typeface="Comic Sans MS"/>
                <a:cs typeface="Comic Sans MS"/>
              </a:rPr>
              <a:t>of </a:t>
            </a:r>
            <a:r>
              <a:rPr sz="3000" dirty="0">
                <a:latin typeface="Comic Sans MS"/>
                <a:cs typeface="Comic Sans MS"/>
              </a:rPr>
              <a:t>messages</a:t>
            </a:r>
            <a:r>
              <a:rPr sz="3000" spc="-1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on  different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clients</a:t>
            </a:r>
            <a:endParaRPr sz="3000">
              <a:latin typeface="Comic Sans MS"/>
              <a:cs typeface="Comic Sans MS"/>
            </a:endParaRPr>
          </a:p>
          <a:p>
            <a:pPr marL="377825" marR="290195" indent="-340360">
              <a:lnSpc>
                <a:spcPct val="1167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dirty="0">
                <a:latin typeface="Comic Sans MS"/>
                <a:cs typeface="Comic Sans MS"/>
              </a:rPr>
              <a:t>POP3 is </a:t>
            </a:r>
            <a:r>
              <a:rPr sz="3000" spc="-5" dirty="0">
                <a:latin typeface="Comic Sans MS"/>
                <a:cs typeface="Comic Sans MS"/>
              </a:rPr>
              <a:t>stateless</a:t>
            </a:r>
            <a:r>
              <a:rPr sz="3000" spc="-9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across  sessions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23900"/>
            <a:ext cx="7374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POP3 </a:t>
            </a:r>
            <a:r>
              <a:rPr sz="5400" spc="-5" dirty="0"/>
              <a:t>(more) and</a:t>
            </a:r>
            <a:r>
              <a:rPr sz="5400" spc="-55" dirty="0"/>
              <a:t> </a:t>
            </a:r>
            <a:r>
              <a:rPr sz="5400" spc="-5" dirty="0"/>
              <a:t>IMAP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70599" y="1516769"/>
            <a:ext cx="7347584" cy="0"/>
          </a:xfrm>
          <a:custGeom>
            <a:avLst/>
            <a:gdLst/>
            <a:ahLst/>
            <a:cxnLst/>
            <a:rect l="l" t="t" r="r" b="b"/>
            <a:pathLst>
              <a:path w="7347584">
                <a:moveTo>
                  <a:pt x="0" y="0"/>
                </a:moveTo>
                <a:lnTo>
                  <a:pt x="7347235" y="0"/>
                </a:lnTo>
              </a:path>
            </a:pathLst>
          </a:custGeom>
          <a:ln w="5860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1778000"/>
            <a:ext cx="5021580" cy="65913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60325" algn="just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FF2600"/>
                </a:solidFill>
                <a:latin typeface="Comic Sans MS"/>
                <a:cs typeface="Comic Sans MS"/>
              </a:rPr>
              <a:t>more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about</a:t>
            </a:r>
            <a:r>
              <a:rPr sz="30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POP3</a:t>
            </a:r>
            <a:endParaRPr sz="3000">
              <a:latin typeface="Comic Sans MS"/>
              <a:cs typeface="Comic Sans MS"/>
            </a:endParaRPr>
          </a:p>
          <a:p>
            <a:pPr marL="377825" marR="716915" indent="-340360" algn="just">
              <a:lnSpc>
                <a:spcPct val="1167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previous example uses  “download and delete”  </a:t>
            </a:r>
            <a:r>
              <a:rPr sz="3000" dirty="0">
                <a:latin typeface="Comic Sans MS"/>
                <a:cs typeface="Comic Sans MS"/>
              </a:rPr>
              <a:t>mode.</a:t>
            </a:r>
            <a:endParaRPr sz="30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7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Bob cannot re-read e-mail  if he changes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client</a:t>
            </a:r>
            <a:endParaRPr sz="3000">
              <a:latin typeface="Comic Sans MS"/>
              <a:cs typeface="Comic Sans MS"/>
            </a:endParaRPr>
          </a:p>
          <a:p>
            <a:pPr marL="377825" marR="731520" indent="-340360">
              <a:lnSpc>
                <a:spcPct val="1167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“download-and-keep”:  </a:t>
            </a:r>
            <a:r>
              <a:rPr sz="3000" dirty="0">
                <a:latin typeface="Comic Sans MS"/>
                <a:cs typeface="Comic Sans MS"/>
              </a:rPr>
              <a:t>copies </a:t>
            </a:r>
            <a:r>
              <a:rPr sz="3000" spc="-5" dirty="0">
                <a:latin typeface="Comic Sans MS"/>
                <a:cs typeface="Comic Sans MS"/>
              </a:rPr>
              <a:t>of </a:t>
            </a:r>
            <a:r>
              <a:rPr sz="3000" dirty="0">
                <a:latin typeface="Comic Sans MS"/>
                <a:cs typeface="Comic Sans MS"/>
              </a:rPr>
              <a:t>messages</a:t>
            </a:r>
            <a:r>
              <a:rPr sz="3000" spc="-1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on  different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clients</a:t>
            </a:r>
            <a:endParaRPr sz="3000">
              <a:latin typeface="Comic Sans MS"/>
              <a:cs typeface="Comic Sans MS"/>
            </a:endParaRPr>
          </a:p>
          <a:p>
            <a:pPr marL="377825" marR="290195" indent="-340360">
              <a:lnSpc>
                <a:spcPct val="1167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dirty="0">
                <a:latin typeface="Comic Sans MS"/>
                <a:cs typeface="Comic Sans MS"/>
              </a:rPr>
              <a:t>POP3 is </a:t>
            </a:r>
            <a:r>
              <a:rPr sz="3000" spc="-5" dirty="0">
                <a:latin typeface="Comic Sans MS"/>
                <a:cs typeface="Comic Sans MS"/>
              </a:rPr>
              <a:t>stateless</a:t>
            </a:r>
            <a:r>
              <a:rPr sz="3000" spc="-9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across  sessions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3478" y="9327604"/>
            <a:ext cx="1350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8740" y="1854200"/>
            <a:ext cx="5175250" cy="6235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600"/>
              </a:spcBef>
            </a:pPr>
            <a:r>
              <a:rPr sz="3000" spc="-5" dirty="0">
                <a:solidFill>
                  <a:srgbClr val="FF2600"/>
                </a:solidFill>
                <a:latin typeface="Comic Sans MS"/>
                <a:cs typeface="Comic Sans MS"/>
              </a:rPr>
              <a:t>IMAP</a:t>
            </a:r>
            <a:endParaRPr sz="3000">
              <a:latin typeface="Comic Sans MS"/>
              <a:cs typeface="Comic Sans MS"/>
            </a:endParaRPr>
          </a:p>
          <a:p>
            <a:pPr marL="378460" marR="335280" indent="-340360">
              <a:lnSpc>
                <a:spcPct val="116700"/>
              </a:lnSpc>
              <a:spcBef>
                <a:spcPts val="894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keeps all messages </a:t>
            </a:r>
            <a:r>
              <a:rPr sz="3000" dirty="0">
                <a:latin typeface="Comic Sans MS"/>
                <a:cs typeface="Comic Sans MS"/>
              </a:rPr>
              <a:t>in </a:t>
            </a:r>
            <a:r>
              <a:rPr sz="3000" spc="-5" dirty="0">
                <a:latin typeface="Comic Sans MS"/>
                <a:cs typeface="Comic Sans MS"/>
              </a:rPr>
              <a:t>one  </a:t>
            </a:r>
            <a:r>
              <a:rPr sz="3000" dirty="0">
                <a:latin typeface="Comic Sans MS"/>
                <a:cs typeface="Comic Sans MS"/>
              </a:rPr>
              <a:t>place: </a:t>
            </a:r>
            <a:r>
              <a:rPr sz="3000" spc="-5" dirty="0">
                <a:latin typeface="Comic Sans MS"/>
                <a:cs typeface="Comic Sans MS"/>
              </a:rPr>
              <a:t>at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server</a:t>
            </a:r>
            <a:endParaRPr sz="3000">
              <a:latin typeface="Comic Sans MS"/>
              <a:cs typeface="Comic Sans MS"/>
            </a:endParaRPr>
          </a:p>
          <a:p>
            <a:pPr marL="378460" marR="741045" indent="-340360">
              <a:lnSpc>
                <a:spcPct val="116700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allows user </a:t>
            </a:r>
            <a:r>
              <a:rPr sz="3000" dirty="0">
                <a:latin typeface="Comic Sans MS"/>
                <a:cs typeface="Comic Sans MS"/>
              </a:rPr>
              <a:t>to </a:t>
            </a:r>
            <a:r>
              <a:rPr sz="3000" spc="-5" dirty="0">
                <a:latin typeface="Comic Sans MS"/>
                <a:cs typeface="Comic Sans MS"/>
              </a:rPr>
              <a:t>organize  </a:t>
            </a:r>
            <a:r>
              <a:rPr sz="3000" dirty="0">
                <a:latin typeface="Comic Sans MS"/>
                <a:cs typeface="Comic Sans MS"/>
              </a:rPr>
              <a:t>messages </a:t>
            </a:r>
            <a:r>
              <a:rPr sz="3000" spc="-5" dirty="0">
                <a:latin typeface="Comic Sans MS"/>
                <a:cs typeface="Comic Sans MS"/>
              </a:rPr>
              <a:t>in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folders</a:t>
            </a:r>
            <a:endParaRPr sz="3000">
              <a:latin typeface="Comic Sans MS"/>
              <a:cs typeface="Comic Sans MS"/>
            </a:endParaRPr>
          </a:p>
          <a:p>
            <a:pPr marL="378460" marR="565785" indent="-340360">
              <a:lnSpc>
                <a:spcPct val="116700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keeps user state across  sessions:</a:t>
            </a:r>
            <a:endParaRPr sz="3000">
              <a:latin typeface="Comic Sans MS"/>
              <a:cs typeface="Comic Sans MS"/>
            </a:endParaRPr>
          </a:p>
          <a:p>
            <a:pPr marL="784860" marR="30480" indent="-289560">
              <a:lnSpc>
                <a:spcPct val="114599"/>
              </a:lnSpc>
              <a:spcBef>
                <a:spcPts val="880"/>
              </a:spcBef>
              <a:tabLst>
                <a:tab pos="784225" algn="l"/>
              </a:tabLst>
            </a:pPr>
            <a:r>
              <a:rPr sz="3600" spc="-2475" baseline="3472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3472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names of folders and mappings  between message IDs and  folder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</a:t>
            </a:r>
            <a:endParaRPr sz="2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dirty="0">
                <a:latin typeface="Comic Sans MS"/>
                <a:cs typeface="Comic Sans MS"/>
              </a:rPr>
              <a:t>more</a:t>
            </a:r>
            <a:r>
              <a:rPr sz="3000" spc="-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complex!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85" dirty="0">
                <a:solidFill>
                  <a:srgbClr val="000000"/>
                </a:solidFill>
                <a:latin typeface="Calibri"/>
                <a:cs typeface="Calibri"/>
              </a:rPr>
              <a:t>Reading </a:t>
            </a:r>
            <a:r>
              <a:rPr sz="6400" b="1" spc="225" dirty="0">
                <a:solidFill>
                  <a:srgbClr val="000000"/>
                </a:solidFill>
                <a:latin typeface="Calibri"/>
                <a:cs typeface="Calibri"/>
              </a:rPr>
              <a:t>Along</a:t>
            </a:r>
            <a:r>
              <a:rPr sz="6400" b="1"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400" b="1" spc="-135" dirty="0">
                <a:solidFill>
                  <a:srgbClr val="000000"/>
                </a:solidFill>
                <a:latin typeface="Calibri"/>
                <a:cs typeface="Calibri"/>
              </a:rPr>
              <a:t>...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70" y="4546600"/>
            <a:ext cx="45326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5470" algn="l"/>
              </a:tabLst>
            </a:pPr>
            <a:r>
              <a:rPr sz="3800" spc="-220" dirty="0">
                <a:latin typeface="Arial"/>
                <a:cs typeface="Arial"/>
              </a:rPr>
              <a:t>2.5 </a:t>
            </a:r>
            <a:r>
              <a:rPr sz="3800" spc="-470" dirty="0">
                <a:latin typeface="Arial"/>
                <a:cs typeface="Arial"/>
              </a:rPr>
              <a:t>P2P</a:t>
            </a:r>
            <a:r>
              <a:rPr sz="3800" spc="-229" dirty="0">
                <a:latin typeface="Arial"/>
                <a:cs typeface="Arial"/>
              </a:rPr>
              <a:t> </a:t>
            </a:r>
            <a:r>
              <a:rPr sz="3800" spc="-140" dirty="0">
                <a:latin typeface="Arial"/>
                <a:cs typeface="Arial"/>
              </a:rPr>
              <a:t>Applications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0" y="89408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3810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z="5600" spc="-5" dirty="0"/>
              <a:t>Pure	</a:t>
            </a:r>
            <a:r>
              <a:rPr sz="5600" dirty="0"/>
              <a:t>P2P</a:t>
            </a:r>
            <a:r>
              <a:rPr sz="5600" spc="-60" dirty="0"/>
              <a:t> </a:t>
            </a:r>
            <a:r>
              <a:rPr sz="5600" spc="-5" dirty="0"/>
              <a:t>architecture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19799" y="11952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640" y="1584960"/>
            <a:ext cx="5429885" cy="735075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91160" indent="-340360" algn="just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no </a:t>
            </a:r>
            <a:r>
              <a:rPr sz="3400" dirty="0">
                <a:latin typeface="Comic Sans MS"/>
                <a:cs typeface="Comic Sans MS"/>
              </a:rPr>
              <a:t>always-on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90525" marR="553085" indent="-34036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arbitrary end systems  directly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</a:t>
            </a:r>
            <a:endParaRPr sz="3400">
              <a:latin typeface="Comic Sans MS"/>
              <a:cs typeface="Comic Sans MS"/>
            </a:endParaRPr>
          </a:p>
          <a:p>
            <a:pPr marL="390525" marR="43180" indent="-34036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peers </a:t>
            </a:r>
            <a:r>
              <a:rPr sz="3400" spc="-5" dirty="0">
                <a:latin typeface="Comic Sans MS"/>
                <a:cs typeface="Comic Sans MS"/>
              </a:rPr>
              <a:t>are intermittently  connected and </a:t>
            </a:r>
            <a:r>
              <a:rPr sz="3400" dirty="0">
                <a:latin typeface="Comic Sans MS"/>
                <a:cs typeface="Comic Sans MS"/>
              </a:rPr>
              <a:t>change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IP  </a:t>
            </a:r>
            <a:r>
              <a:rPr sz="3400" spc="-5" dirty="0">
                <a:latin typeface="Comic Sans MS"/>
                <a:cs typeface="Comic Sans MS"/>
              </a:rPr>
              <a:t>addresses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21EAA"/>
              </a:buClr>
              <a:buFont typeface="Wingdings"/>
              <a:buChar char=""/>
            </a:pPr>
            <a:endParaRPr sz="6500">
              <a:latin typeface="Times New Roman"/>
              <a:cs typeface="Times New Roman"/>
            </a:endParaRPr>
          </a:p>
          <a:p>
            <a:pPr marL="73025" algn="just">
              <a:lnSpc>
                <a:spcPct val="100000"/>
              </a:lnSpc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Three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topics:</a:t>
            </a:r>
            <a:endParaRPr sz="3400">
              <a:latin typeface="Comic Sans MS"/>
              <a:cs typeface="Comic Sans MS"/>
            </a:endParaRPr>
          </a:p>
          <a:p>
            <a:pPr marL="797560" lvl="1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2800" spc="-5" dirty="0">
                <a:latin typeface="Comic Sans MS"/>
                <a:cs typeface="Comic Sans MS"/>
              </a:rPr>
              <a:t>file distribution</a:t>
            </a:r>
            <a:endParaRPr sz="2800">
              <a:latin typeface="Comic Sans MS"/>
              <a:cs typeface="Comic Sans MS"/>
            </a:endParaRPr>
          </a:p>
          <a:p>
            <a:pPr marL="797560" lvl="1" indent="-2895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2800" dirty="0">
                <a:latin typeface="Comic Sans MS"/>
                <a:cs typeface="Comic Sans MS"/>
              </a:rPr>
              <a:t>searching </a:t>
            </a:r>
            <a:r>
              <a:rPr sz="2800" spc="-5" dirty="0">
                <a:latin typeface="Comic Sans MS"/>
                <a:cs typeface="Comic Sans MS"/>
              </a:rPr>
              <a:t>for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information</a:t>
            </a:r>
            <a:endParaRPr sz="2800">
              <a:latin typeface="Comic Sans MS"/>
              <a:cs typeface="Comic Sans MS"/>
            </a:endParaRPr>
          </a:p>
          <a:p>
            <a:pPr marL="797560" lvl="1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2800" spc="-5" dirty="0">
                <a:latin typeface="Comic Sans MS"/>
                <a:cs typeface="Comic Sans MS"/>
              </a:rPr>
              <a:t>case Study: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Skype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70345" y="492023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6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4"/>
                </a:lnTo>
                <a:lnTo>
                  <a:pt x="35545" y="174825"/>
                </a:lnTo>
                <a:lnTo>
                  <a:pt x="12046" y="211779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5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6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6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1227" y="2736021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0658" y="2306748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2"/>
                </a:moveTo>
                <a:lnTo>
                  <a:pt x="843686" y="1089062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4"/>
                </a:lnTo>
                <a:lnTo>
                  <a:pt x="1022773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8" y="1169624"/>
                </a:lnTo>
                <a:lnTo>
                  <a:pt x="1295760" y="1220138"/>
                </a:lnTo>
                <a:lnTo>
                  <a:pt x="1381398" y="1273373"/>
                </a:lnTo>
                <a:lnTo>
                  <a:pt x="1425574" y="1303932"/>
                </a:lnTo>
                <a:lnTo>
                  <a:pt x="1470704" y="1336925"/>
                </a:lnTo>
                <a:lnTo>
                  <a:pt x="1516097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60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2" y="1162739"/>
                </a:lnTo>
                <a:lnTo>
                  <a:pt x="2207560" y="1106485"/>
                </a:lnTo>
                <a:lnTo>
                  <a:pt x="2210835" y="1089062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6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1"/>
                </a:lnTo>
                <a:lnTo>
                  <a:pt x="759842" y="145910"/>
                </a:lnTo>
                <a:lnTo>
                  <a:pt x="707352" y="163595"/>
                </a:lnTo>
                <a:lnTo>
                  <a:pt x="656981" y="182171"/>
                </a:lnTo>
                <a:lnTo>
                  <a:pt x="609212" y="201547"/>
                </a:lnTo>
                <a:lnTo>
                  <a:pt x="564527" y="221628"/>
                </a:lnTo>
                <a:lnTo>
                  <a:pt x="523410" y="242323"/>
                </a:lnTo>
                <a:lnTo>
                  <a:pt x="486344" y="263538"/>
                </a:lnTo>
                <a:lnTo>
                  <a:pt x="453813" y="285180"/>
                </a:lnTo>
                <a:lnTo>
                  <a:pt x="418284" y="320249"/>
                </a:lnTo>
                <a:lnTo>
                  <a:pt x="397619" y="358767"/>
                </a:lnTo>
                <a:lnTo>
                  <a:pt x="385233" y="398916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4"/>
                </a:lnTo>
                <a:lnTo>
                  <a:pt x="152719" y="587946"/>
                </a:lnTo>
                <a:lnTo>
                  <a:pt x="106049" y="607588"/>
                </a:lnTo>
                <a:lnTo>
                  <a:pt x="66607" y="632286"/>
                </a:lnTo>
                <a:lnTo>
                  <a:pt x="38382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0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1"/>
                </a:lnTo>
                <a:lnTo>
                  <a:pt x="2210835" y="1089062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1"/>
                </a:lnTo>
                <a:lnTo>
                  <a:pt x="2258403" y="852311"/>
                </a:lnTo>
                <a:lnTo>
                  <a:pt x="2267105" y="803903"/>
                </a:lnTo>
                <a:lnTo>
                  <a:pt x="2274898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9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0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2" y="4465"/>
                </a:lnTo>
                <a:lnTo>
                  <a:pt x="1897500" y="2004"/>
                </a:lnTo>
                <a:lnTo>
                  <a:pt x="1842668" y="1240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5954" y="4574614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1"/>
                </a:lnTo>
                <a:lnTo>
                  <a:pt x="0" y="952351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3044" y="419946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3848" y="2839889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3892" y="2839873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37730" y="3275966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7775" y="3275963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63628" y="2851432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7755" y="3085998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7848" y="3019742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7487" y="2928166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11755" y="3013703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7618" y="2924486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22857" y="2566890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7195" y="3529286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3" y="0"/>
                </a:moveTo>
                <a:lnTo>
                  <a:pt x="217258" y="0"/>
                </a:lnTo>
                <a:lnTo>
                  <a:pt x="164163" y="3036"/>
                </a:lnTo>
                <a:lnTo>
                  <a:pt x="114216" y="9109"/>
                </a:lnTo>
                <a:lnTo>
                  <a:pt x="69515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5" y="108021"/>
                </a:lnTo>
                <a:lnTo>
                  <a:pt x="114216" y="117131"/>
                </a:lnTo>
                <a:lnTo>
                  <a:pt x="164163" y="123204"/>
                </a:lnTo>
                <a:lnTo>
                  <a:pt x="217258" y="126240"/>
                </a:lnTo>
                <a:lnTo>
                  <a:pt x="271403" y="126240"/>
                </a:lnTo>
                <a:lnTo>
                  <a:pt x="324498" y="123204"/>
                </a:lnTo>
                <a:lnTo>
                  <a:pt x="374445" y="117131"/>
                </a:lnTo>
                <a:lnTo>
                  <a:pt x="419146" y="108021"/>
                </a:lnTo>
                <a:lnTo>
                  <a:pt x="465489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6" y="18218"/>
                </a:lnTo>
                <a:lnTo>
                  <a:pt x="374445" y="9109"/>
                </a:lnTo>
                <a:lnTo>
                  <a:pt x="324498" y="3036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77196" y="3529286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74300" y="3517618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71858" y="3517618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74300" y="355600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75785" y="3427745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2" y="0"/>
                </a:moveTo>
                <a:lnTo>
                  <a:pt x="217257" y="0"/>
                </a:lnTo>
                <a:lnTo>
                  <a:pt x="164162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2" y="142369"/>
                </a:lnTo>
                <a:lnTo>
                  <a:pt x="217257" y="145877"/>
                </a:lnTo>
                <a:lnTo>
                  <a:pt x="271402" y="145877"/>
                </a:lnTo>
                <a:lnTo>
                  <a:pt x="324497" y="142369"/>
                </a:lnTo>
                <a:lnTo>
                  <a:pt x="374444" y="135351"/>
                </a:lnTo>
                <a:lnTo>
                  <a:pt x="419145" y="124824"/>
                </a:lnTo>
                <a:lnTo>
                  <a:pt x="465488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5" y="21052"/>
                </a:lnTo>
                <a:lnTo>
                  <a:pt x="374444" y="10526"/>
                </a:lnTo>
                <a:lnTo>
                  <a:pt x="324497" y="3508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75785" y="3427745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92290" y="3446217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78136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78136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75147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85405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75147" y="392966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73620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3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66454"/>
                </a:lnTo>
                <a:lnTo>
                  <a:pt x="480367" y="43183"/>
                </a:lnTo>
                <a:lnTo>
                  <a:pt x="432543" y="22673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73620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92288" y="3811978"/>
            <a:ext cx="255747" cy="120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52479" y="3389288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6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6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952480" y="3389289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52481" y="3379892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22098" y="3379892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52480" y="3417146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50717" y="329226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1"/>
                </a:lnTo>
                <a:lnTo>
                  <a:pt x="66062" y="120984"/>
                </a:lnTo>
                <a:lnTo>
                  <a:pt x="108543" y="131187"/>
                </a:lnTo>
                <a:lnTo>
                  <a:pt x="156010" y="137989"/>
                </a:lnTo>
                <a:lnTo>
                  <a:pt x="206469" y="141390"/>
                </a:lnTo>
                <a:lnTo>
                  <a:pt x="257925" y="141390"/>
                </a:lnTo>
                <a:lnTo>
                  <a:pt x="308384" y="137989"/>
                </a:lnTo>
                <a:lnTo>
                  <a:pt x="355851" y="131187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1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950717" y="3292264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60592" y="3308497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7388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77388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74400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84658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74400" y="392966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72874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3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66454"/>
                </a:lnTo>
                <a:lnTo>
                  <a:pt x="480367" y="43183"/>
                </a:lnTo>
                <a:lnTo>
                  <a:pt x="432543" y="22673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72874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191540" y="3811978"/>
            <a:ext cx="255750" cy="120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2377" y="351827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2377" y="351827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69494" y="3510845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61689" y="3510845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69494" y="3549227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67861" y="342097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67861" y="342097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84384" y="343944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38882" y="5157136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38883" y="5157136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36000" y="5145476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25938" y="5145476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36000" y="5183858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32110" y="5055603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32110" y="5055603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48633" y="5074076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7226" y="5188374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99015" y="5049287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57173" y="3549227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40800" y="3302000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20255" y="3152174"/>
            <a:ext cx="104465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2095" y="3152174"/>
            <a:ext cx="106672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84839" y="3129863"/>
            <a:ext cx="180239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99400" y="3051775"/>
            <a:ext cx="723265" cy="187960"/>
          </a:xfrm>
          <a:custGeom>
            <a:avLst/>
            <a:gdLst/>
            <a:ahLst/>
            <a:cxnLst/>
            <a:rect l="l" t="t" r="r" b="b"/>
            <a:pathLst>
              <a:path w="723265" h="187960">
                <a:moveTo>
                  <a:pt x="229527" y="83237"/>
                </a:moveTo>
                <a:lnTo>
                  <a:pt x="143455" y="83237"/>
                </a:lnTo>
                <a:lnTo>
                  <a:pt x="157433" y="84952"/>
                </a:lnTo>
                <a:lnTo>
                  <a:pt x="171411" y="90101"/>
                </a:lnTo>
                <a:lnTo>
                  <a:pt x="204516" y="123567"/>
                </a:lnTo>
                <a:lnTo>
                  <a:pt x="217022" y="162182"/>
                </a:lnTo>
                <a:lnTo>
                  <a:pt x="218494" y="187067"/>
                </a:lnTo>
                <a:lnTo>
                  <a:pt x="301625" y="187925"/>
                </a:lnTo>
                <a:lnTo>
                  <a:pt x="287647" y="154459"/>
                </a:lnTo>
                <a:lnTo>
                  <a:pt x="283969" y="148452"/>
                </a:lnTo>
                <a:lnTo>
                  <a:pt x="279554" y="142445"/>
                </a:lnTo>
                <a:lnTo>
                  <a:pt x="276612" y="136438"/>
                </a:lnTo>
                <a:lnTo>
                  <a:pt x="263370" y="135581"/>
                </a:lnTo>
                <a:lnTo>
                  <a:pt x="252335" y="135581"/>
                </a:lnTo>
                <a:lnTo>
                  <a:pt x="245714" y="124425"/>
                </a:lnTo>
                <a:lnTo>
                  <a:pt x="253806" y="114128"/>
                </a:lnTo>
                <a:lnTo>
                  <a:pt x="274589" y="114128"/>
                </a:lnTo>
                <a:lnTo>
                  <a:pt x="275877" y="108121"/>
                </a:lnTo>
                <a:lnTo>
                  <a:pt x="280682" y="96108"/>
                </a:lnTo>
                <a:lnTo>
                  <a:pt x="242035" y="96108"/>
                </a:lnTo>
                <a:lnTo>
                  <a:pt x="233942" y="95250"/>
                </a:lnTo>
                <a:lnTo>
                  <a:pt x="228057" y="93534"/>
                </a:lnTo>
                <a:lnTo>
                  <a:pt x="225850" y="90101"/>
                </a:lnTo>
                <a:lnTo>
                  <a:pt x="228057" y="84094"/>
                </a:lnTo>
                <a:lnTo>
                  <a:pt x="229527" y="83237"/>
                </a:lnTo>
                <a:close/>
              </a:path>
              <a:path w="723265" h="187960">
                <a:moveTo>
                  <a:pt x="409559" y="15445"/>
                </a:moveTo>
                <a:lnTo>
                  <a:pt x="272934" y="15445"/>
                </a:lnTo>
                <a:lnTo>
                  <a:pt x="391377" y="22311"/>
                </a:lnTo>
                <a:lnTo>
                  <a:pt x="478185" y="118418"/>
                </a:lnTo>
                <a:lnTo>
                  <a:pt x="472300" y="136438"/>
                </a:lnTo>
                <a:lnTo>
                  <a:pt x="467887" y="152742"/>
                </a:lnTo>
                <a:lnTo>
                  <a:pt x="464944" y="169047"/>
                </a:lnTo>
                <a:lnTo>
                  <a:pt x="464207" y="184492"/>
                </a:lnTo>
                <a:lnTo>
                  <a:pt x="500255" y="184492"/>
                </a:lnTo>
                <a:lnTo>
                  <a:pt x="501727" y="161324"/>
                </a:lnTo>
                <a:lnTo>
                  <a:pt x="506141" y="140729"/>
                </a:lnTo>
                <a:lnTo>
                  <a:pt x="532625" y="98682"/>
                </a:lnTo>
                <a:lnTo>
                  <a:pt x="570144" y="83237"/>
                </a:lnTo>
                <a:lnTo>
                  <a:pt x="654748" y="83237"/>
                </a:lnTo>
                <a:lnTo>
                  <a:pt x="651804" y="81520"/>
                </a:lnTo>
                <a:lnTo>
                  <a:pt x="640769" y="76371"/>
                </a:lnTo>
                <a:lnTo>
                  <a:pt x="628997" y="72081"/>
                </a:lnTo>
                <a:lnTo>
                  <a:pt x="468622" y="72081"/>
                </a:lnTo>
                <a:lnTo>
                  <a:pt x="409768" y="23168"/>
                </a:lnTo>
                <a:lnTo>
                  <a:pt x="434045" y="23168"/>
                </a:lnTo>
                <a:lnTo>
                  <a:pt x="419332" y="18020"/>
                </a:lnTo>
                <a:lnTo>
                  <a:pt x="409559" y="15445"/>
                </a:lnTo>
                <a:close/>
              </a:path>
              <a:path w="723265" h="187960">
                <a:moveTo>
                  <a:pt x="242035" y="78945"/>
                </a:moveTo>
                <a:lnTo>
                  <a:pt x="22805" y="78945"/>
                </a:lnTo>
                <a:lnTo>
                  <a:pt x="11770" y="79804"/>
                </a:lnTo>
                <a:lnTo>
                  <a:pt x="0" y="79804"/>
                </a:lnTo>
                <a:lnTo>
                  <a:pt x="1471" y="89242"/>
                </a:lnTo>
                <a:lnTo>
                  <a:pt x="3677" y="96965"/>
                </a:lnTo>
                <a:lnTo>
                  <a:pt x="7357" y="102972"/>
                </a:lnTo>
                <a:lnTo>
                  <a:pt x="10299" y="108979"/>
                </a:lnTo>
                <a:lnTo>
                  <a:pt x="12506" y="114987"/>
                </a:lnTo>
                <a:lnTo>
                  <a:pt x="11770" y="122709"/>
                </a:lnTo>
                <a:lnTo>
                  <a:pt x="8092" y="132148"/>
                </a:lnTo>
                <a:lnTo>
                  <a:pt x="735" y="145020"/>
                </a:lnTo>
                <a:lnTo>
                  <a:pt x="2942" y="150168"/>
                </a:lnTo>
                <a:lnTo>
                  <a:pt x="7357" y="152742"/>
                </a:lnTo>
                <a:lnTo>
                  <a:pt x="10299" y="157034"/>
                </a:lnTo>
                <a:lnTo>
                  <a:pt x="6620" y="166472"/>
                </a:lnTo>
                <a:lnTo>
                  <a:pt x="69152" y="175911"/>
                </a:lnTo>
                <a:lnTo>
                  <a:pt x="75774" y="135581"/>
                </a:lnTo>
                <a:lnTo>
                  <a:pt x="103729" y="96108"/>
                </a:lnTo>
                <a:lnTo>
                  <a:pt x="143455" y="83237"/>
                </a:lnTo>
                <a:lnTo>
                  <a:pt x="229527" y="83237"/>
                </a:lnTo>
                <a:lnTo>
                  <a:pt x="233942" y="80661"/>
                </a:lnTo>
                <a:lnTo>
                  <a:pt x="242035" y="78945"/>
                </a:lnTo>
                <a:close/>
              </a:path>
              <a:path w="723265" h="187960">
                <a:moveTo>
                  <a:pt x="654748" y="83237"/>
                </a:moveTo>
                <a:lnTo>
                  <a:pt x="570144" y="83237"/>
                </a:lnTo>
                <a:lnTo>
                  <a:pt x="583387" y="84094"/>
                </a:lnTo>
                <a:lnTo>
                  <a:pt x="596629" y="88385"/>
                </a:lnTo>
                <a:lnTo>
                  <a:pt x="627527" y="115844"/>
                </a:lnTo>
                <a:lnTo>
                  <a:pt x="640769" y="169905"/>
                </a:lnTo>
                <a:lnTo>
                  <a:pt x="712864" y="169905"/>
                </a:lnTo>
                <a:lnTo>
                  <a:pt x="718014" y="161324"/>
                </a:lnTo>
                <a:lnTo>
                  <a:pt x="719853" y="157034"/>
                </a:lnTo>
                <a:lnTo>
                  <a:pt x="680495" y="157034"/>
                </a:lnTo>
                <a:lnTo>
                  <a:pt x="671667" y="154459"/>
                </a:lnTo>
                <a:lnTo>
                  <a:pt x="663575" y="151027"/>
                </a:lnTo>
                <a:lnTo>
                  <a:pt x="655482" y="145878"/>
                </a:lnTo>
                <a:lnTo>
                  <a:pt x="718014" y="135581"/>
                </a:lnTo>
                <a:lnTo>
                  <a:pt x="706979" y="123567"/>
                </a:lnTo>
                <a:lnTo>
                  <a:pt x="695944" y="113270"/>
                </a:lnTo>
                <a:lnTo>
                  <a:pt x="685645" y="103831"/>
                </a:lnTo>
                <a:lnTo>
                  <a:pt x="674610" y="95250"/>
                </a:lnTo>
                <a:lnTo>
                  <a:pt x="663575" y="88385"/>
                </a:lnTo>
                <a:lnTo>
                  <a:pt x="654748" y="83237"/>
                </a:lnTo>
                <a:close/>
              </a:path>
              <a:path w="723265" h="187960">
                <a:moveTo>
                  <a:pt x="723164" y="145020"/>
                </a:moveTo>
                <a:lnTo>
                  <a:pt x="715807" y="150168"/>
                </a:lnTo>
                <a:lnTo>
                  <a:pt x="706979" y="153601"/>
                </a:lnTo>
                <a:lnTo>
                  <a:pt x="698887" y="156175"/>
                </a:lnTo>
                <a:lnTo>
                  <a:pt x="689322" y="157034"/>
                </a:lnTo>
                <a:lnTo>
                  <a:pt x="719853" y="157034"/>
                </a:lnTo>
                <a:lnTo>
                  <a:pt x="723164" y="149311"/>
                </a:lnTo>
                <a:lnTo>
                  <a:pt x="723164" y="145020"/>
                </a:lnTo>
                <a:close/>
              </a:path>
              <a:path w="723265" h="187960">
                <a:moveTo>
                  <a:pt x="274589" y="114128"/>
                </a:moveTo>
                <a:lnTo>
                  <a:pt x="261899" y="114128"/>
                </a:lnTo>
                <a:lnTo>
                  <a:pt x="255277" y="124425"/>
                </a:lnTo>
                <a:lnTo>
                  <a:pt x="263370" y="135581"/>
                </a:lnTo>
                <a:lnTo>
                  <a:pt x="276612" y="136438"/>
                </a:lnTo>
                <a:lnTo>
                  <a:pt x="274405" y="127858"/>
                </a:lnTo>
                <a:lnTo>
                  <a:pt x="273669" y="118418"/>
                </a:lnTo>
                <a:lnTo>
                  <a:pt x="274589" y="114128"/>
                </a:lnTo>
                <a:close/>
              </a:path>
              <a:path w="723265" h="187960">
                <a:moveTo>
                  <a:pt x="281025" y="95250"/>
                </a:moveTo>
                <a:lnTo>
                  <a:pt x="277347" y="95250"/>
                </a:lnTo>
                <a:lnTo>
                  <a:pt x="270727" y="96108"/>
                </a:lnTo>
                <a:lnTo>
                  <a:pt x="280682" y="96108"/>
                </a:lnTo>
                <a:lnTo>
                  <a:pt x="281025" y="95250"/>
                </a:lnTo>
                <a:close/>
              </a:path>
              <a:path w="723265" h="187960">
                <a:moveTo>
                  <a:pt x="303096" y="0"/>
                </a:moveTo>
                <a:lnTo>
                  <a:pt x="256749" y="4290"/>
                </a:lnTo>
                <a:lnTo>
                  <a:pt x="211872" y="16304"/>
                </a:lnTo>
                <a:lnTo>
                  <a:pt x="168468" y="36898"/>
                </a:lnTo>
                <a:lnTo>
                  <a:pt x="158169" y="42905"/>
                </a:lnTo>
                <a:lnTo>
                  <a:pt x="137570" y="53202"/>
                </a:lnTo>
                <a:lnTo>
                  <a:pt x="127270" y="57492"/>
                </a:lnTo>
                <a:lnTo>
                  <a:pt x="117707" y="60925"/>
                </a:lnTo>
                <a:lnTo>
                  <a:pt x="107407" y="65215"/>
                </a:lnTo>
                <a:lnTo>
                  <a:pt x="76509" y="72938"/>
                </a:lnTo>
                <a:lnTo>
                  <a:pt x="66210" y="74655"/>
                </a:lnTo>
                <a:lnTo>
                  <a:pt x="55175" y="76371"/>
                </a:lnTo>
                <a:lnTo>
                  <a:pt x="44875" y="78087"/>
                </a:lnTo>
                <a:lnTo>
                  <a:pt x="33840" y="78945"/>
                </a:lnTo>
                <a:lnTo>
                  <a:pt x="251599" y="78945"/>
                </a:lnTo>
                <a:lnTo>
                  <a:pt x="271462" y="80661"/>
                </a:lnTo>
                <a:lnTo>
                  <a:pt x="279554" y="83237"/>
                </a:lnTo>
                <a:lnTo>
                  <a:pt x="284704" y="85811"/>
                </a:lnTo>
                <a:lnTo>
                  <a:pt x="287647" y="78087"/>
                </a:lnTo>
                <a:lnTo>
                  <a:pt x="278083" y="76371"/>
                </a:lnTo>
                <a:lnTo>
                  <a:pt x="276807" y="61784"/>
                </a:lnTo>
                <a:lnTo>
                  <a:pt x="218494" y="61784"/>
                </a:lnTo>
                <a:lnTo>
                  <a:pt x="210402" y="36898"/>
                </a:lnTo>
                <a:lnTo>
                  <a:pt x="255277" y="36898"/>
                </a:lnTo>
                <a:lnTo>
                  <a:pt x="274405" y="34324"/>
                </a:lnTo>
                <a:lnTo>
                  <a:pt x="272934" y="15445"/>
                </a:lnTo>
                <a:lnTo>
                  <a:pt x="409559" y="15445"/>
                </a:lnTo>
                <a:lnTo>
                  <a:pt x="396527" y="12012"/>
                </a:lnTo>
                <a:lnTo>
                  <a:pt x="372985" y="6864"/>
                </a:lnTo>
                <a:lnTo>
                  <a:pt x="349443" y="2574"/>
                </a:lnTo>
                <a:lnTo>
                  <a:pt x="326637" y="858"/>
                </a:lnTo>
                <a:lnTo>
                  <a:pt x="303096" y="0"/>
                </a:lnTo>
                <a:close/>
              </a:path>
              <a:path w="723265" h="187960">
                <a:moveTo>
                  <a:pt x="434045" y="23168"/>
                </a:moveTo>
                <a:lnTo>
                  <a:pt x="409768" y="23168"/>
                </a:lnTo>
                <a:lnTo>
                  <a:pt x="428895" y="31750"/>
                </a:lnTo>
                <a:lnTo>
                  <a:pt x="446552" y="39472"/>
                </a:lnTo>
                <a:lnTo>
                  <a:pt x="462000" y="47195"/>
                </a:lnTo>
                <a:lnTo>
                  <a:pt x="475242" y="53202"/>
                </a:lnTo>
                <a:lnTo>
                  <a:pt x="487014" y="59209"/>
                </a:lnTo>
                <a:lnTo>
                  <a:pt x="497312" y="64358"/>
                </a:lnTo>
                <a:lnTo>
                  <a:pt x="505405" y="68648"/>
                </a:lnTo>
                <a:lnTo>
                  <a:pt x="511290" y="72081"/>
                </a:lnTo>
                <a:lnTo>
                  <a:pt x="526740" y="68648"/>
                </a:lnTo>
                <a:lnTo>
                  <a:pt x="506141" y="56635"/>
                </a:lnTo>
                <a:lnTo>
                  <a:pt x="485542" y="45479"/>
                </a:lnTo>
                <a:lnTo>
                  <a:pt x="463472" y="35182"/>
                </a:lnTo>
                <a:lnTo>
                  <a:pt x="441402" y="25742"/>
                </a:lnTo>
                <a:lnTo>
                  <a:pt x="434045" y="23168"/>
                </a:lnTo>
                <a:close/>
              </a:path>
              <a:path w="723265" h="187960">
                <a:moveTo>
                  <a:pt x="580444" y="64358"/>
                </a:moveTo>
                <a:lnTo>
                  <a:pt x="567937" y="64358"/>
                </a:lnTo>
                <a:lnTo>
                  <a:pt x="554695" y="65215"/>
                </a:lnTo>
                <a:lnTo>
                  <a:pt x="526740" y="68648"/>
                </a:lnTo>
                <a:lnTo>
                  <a:pt x="511290" y="72081"/>
                </a:lnTo>
                <a:lnTo>
                  <a:pt x="628997" y="72081"/>
                </a:lnTo>
                <a:lnTo>
                  <a:pt x="605457" y="66932"/>
                </a:lnTo>
                <a:lnTo>
                  <a:pt x="592950" y="65215"/>
                </a:lnTo>
                <a:lnTo>
                  <a:pt x="580444" y="64358"/>
                </a:lnTo>
                <a:close/>
              </a:path>
              <a:path w="723265" h="187960">
                <a:moveTo>
                  <a:pt x="228057" y="36898"/>
                </a:moveTo>
                <a:lnTo>
                  <a:pt x="220700" y="36898"/>
                </a:lnTo>
                <a:lnTo>
                  <a:pt x="228057" y="61784"/>
                </a:lnTo>
                <a:lnTo>
                  <a:pt x="236150" y="61784"/>
                </a:lnTo>
                <a:lnTo>
                  <a:pt x="228057" y="36898"/>
                </a:lnTo>
                <a:close/>
              </a:path>
              <a:path w="723265" h="187960">
                <a:moveTo>
                  <a:pt x="245714" y="36898"/>
                </a:moveTo>
                <a:lnTo>
                  <a:pt x="237622" y="36898"/>
                </a:lnTo>
                <a:lnTo>
                  <a:pt x="245714" y="61784"/>
                </a:lnTo>
                <a:lnTo>
                  <a:pt x="252335" y="61784"/>
                </a:lnTo>
                <a:lnTo>
                  <a:pt x="245714" y="36898"/>
                </a:lnTo>
                <a:close/>
              </a:path>
              <a:path w="723265" h="187960">
                <a:moveTo>
                  <a:pt x="274405" y="34324"/>
                </a:moveTo>
                <a:lnTo>
                  <a:pt x="255277" y="36898"/>
                </a:lnTo>
                <a:lnTo>
                  <a:pt x="262634" y="61784"/>
                </a:lnTo>
                <a:lnTo>
                  <a:pt x="276807" y="61784"/>
                </a:lnTo>
                <a:lnTo>
                  <a:pt x="274405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93041" y="3093889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44769" y="3051577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42203" y="2616200"/>
            <a:ext cx="517596" cy="3770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33489" y="2354793"/>
            <a:ext cx="569310" cy="6043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04372" y="4411209"/>
            <a:ext cx="468127" cy="5036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12200" y="4473879"/>
            <a:ext cx="450018" cy="5989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60852" y="7773094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203846" y="7377286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062734" y="7490614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062734" y="7490614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060852" y="7373901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060852" y="7373901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334750" y="7382322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236686" y="7768925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085313" y="7543051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085313" y="7543051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102246" y="765299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59608" y="6950491"/>
            <a:ext cx="468810" cy="3985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75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555159" y="7497062"/>
            <a:ext cx="379540" cy="4751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94700" y="6493291"/>
            <a:ext cx="1245586" cy="6182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907929" y="7218116"/>
            <a:ext cx="583965" cy="7955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645617" y="7469478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795474" y="7025483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647589" y="7150100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647589" y="7150100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45617" y="70216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645617" y="70216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935037" y="703114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829983" y="746547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671251" y="7211429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671251" y="7211429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688997" y="7289224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774116" y="3416300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28017" y="3659858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89919" y="3513102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291147" y="3510845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798952" y="3946596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74098" y="5179342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88231" y="3084124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586916" y="3933049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372231" y="4041421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212124" y="4041421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873115" y="6491111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4" y="167785"/>
                </a:lnTo>
                <a:lnTo>
                  <a:pt x="601081" y="158024"/>
                </a:lnTo>
                <a:lnTo>
                  <a:pt x="651771" y="141287"/>
                </a:lnTo>
                <a:lnTo>
                  <a:pt x="685564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1" y="43850"/>
                </a:lnTo>
                <a:lnTo>
                  <a:pt x="601081" y="27112"/>
                </a:lnTo>
                <a:lnTo>
                  <a:pt x="557284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873115" y="6491111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864655" y="6475182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71340" y="6475182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871003" y="6475307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2" y="0"/>
                </a:lnTo>
                <a:lnTo>
                  <a:pt x="699912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866343" y="634209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866342" y="6342098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033306" y="6374555"/>
            <a:ext cx="352731" cy="1563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223500" y="7218116"/>
            <a:ext cx="266700" cy="3891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092690" y="7035236"/>
            <a:ext cx="419522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66382" y="5030328"/>
            <a:ext cx="273191" cy="3928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40369" y="4847449"/>
            <a:ext cx="419524" cy="5798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3810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z="5600" spc="-5" dirty="0"/>
              <a:t>Pure	</a:t>
            </a:r>
            <a:r>
              <a:rPr sz="5600" dirty="0"/>
              <a:t>P2P</a:t>
            </a:r>
            <a:r>
              <a:rPr sz="5600" spc="-60" dirty="0"/>
              <a:t> </a:t>
            </a:r>
            <a:r>
              <a:rPr sz="5600" spc="-5" dirty="0"/>
              <a:t>architecture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19799" y="11952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340" y="1584960"/>
            <a:ext cx="5404485" cy="40259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 algn="just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no </a:t>
            </a:r>
            <a:r>
              <a:rPr sz="3400" dirty="0">
                <a:latin typeface="Comic Sans MS"/>
                <a:cs typeface="Comic Sans MS"/>
              </a:rPr>
              <a:t>always-on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77825" marR="540385" indent="-34036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arbitrary end systems  directly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peers </a:t>
            </a:r>
            <a:r>
              <a:rPr sz="3400" spc="-5" dirty="0">
                <a:latin typeface="Comic Sans MS"/>
                <a:cs typeface="Comic Sans MS"/>
              </a:rPr>
              <a:t>are intermittently  connected and </a:t>
            </a:r>
            <a:r>
              <a:rPr sz="3400" dirty="0">
                <a:latin typeface="Comic Sans MS"/>
                <a:cs typeface="Comic Sans MS"/>
              </a:rPr>
              <a:t>change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IP  </a:t>
            </a:r>
            <a:r>
              <a:rPr sz="3400" spc="-5" dirty="0">
                <a:latin typeface="Comic Sans MS"/>
                <a:cs typeface="Comic Sans MS"/>
              </a:rPr>
              <a:t>addresses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6306094"/>
            <a:ext cx="6461702" cy="26301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Three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topics:</a:t>
            </a:r>
            <a:endParaRPr sz="3400" dirty="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file distribution</a:t>
            </a:r>
            <a:endParaRPr sz="2800" dirty="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dirty="0">
                <a:latin typeface="Comic Sans MS"/>
                <a:cs typeface="Comic Sans MS"/>
              </a:rPr>
              <a:t>searching </a:t>
            </a:r>
            <a:r>
              <a:rPr sz="2800" spc="-5" dirty="0">
                <a:latin typeface="Comic Sans MS"/>
                <a:cs typeface="Comic Sans MS"/>
              </a:rPr>
              <a:t>for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information</a:t>
            </a:r>
            <a:endParaRPr sz="2800" dirty="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case Study: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Skype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70345" y="492023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6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4"/>
                </a:lnTo>
                <a:lnTo>
                  <a:pt x="35545" y="174825"/>
                </a:lnTo>
                <a:lnTo>
                  <a:pt x="12046" y="211779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5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6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6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1227" y="2736021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0658" y="2306748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2"/>
                </a:moveTo>
                <a:lnTo>
                  <a:pt x="843686" y="1089062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4"/>
                </a:lnTo>
                <a:lnTo>
                  <a:pt x="1022773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8" y="1169624"/>
                </a:lnTo>
                <a:lnTo>
                  <a:pt x="1295760" y="1220138"/>
                </a:lnTo>
                <a:lnTo>
                  <a:pt x="1381398" y="1273373"/>
                </a:lnTo>
                <a:lnTo>
                  <a:pt x="1425574" y="1303932"/>
                </a:lnTo>
                <a:lnTo>
                  <a:pt x="1470704" y="1336925"/>
                </a:lnTo>
                <a:lnTo>
                  <a:pt x="1516097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60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2" y="1162739"/>
                </a:lnTo>
                <a:lnTo>
                  <a:pt x="2207560" y="1106485"/>
                </a:lnTo>
                <a:lnTo>
                  <a:pt x="2210835" y="1089062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6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1"/>
                </a:lnTo>
                <a:lnTo>
                  <a:pt x="759842" y="145910"/>
                </a:lnTo>
                <a:lnTo>
                  <a:pt x="707352" y="163595"/>
                </a:lnTo>
                <a:lnTo>
                  <a:pt x="656981" y="182171"/>
                </a:lnTo>
                <a:lnTo>
                  <a:pt x="609212" y="201547"/>
                </a:lnTo>
                <a:lnTo>
                  <a:pt x="564527" y="221628"/>
                </a:lnTo>
                <a:lnTo>
                  <a:pt x="523410" y="242323"/>
                </a:lnTo>
                <a:lnTo>
                  <a:pt x="486344" y="263538"/>
                </a:lnTo>
                <a:lnTo>
                  <a:pt x="453813" y="285180"/>
                </a:lnTo>
                <a:lnTo>
                  <a:pt x="418284" y="320249"/>
                </a:lnTo>
                <a:lnTo>
                  <a:pt x="397619" y="358767"/>
                </a:lnTo>
                <a:lnTo>
                  <a:pt x="385233" y="398916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4"/>
                </a:lnTo>
                <a:lnTo>
                  <a:pt x="152719" y="587946"/>
                </a:lnTo>
                <a:lnTo>
                  <a:pt x="106049" y="607588"/>
                </a:lnTo>
                <a:lnTo>
                  <a:pt x="66607" y="632286"/>
                </a:lnTo>
                <a:lnTo>
                  <a:pt x="38382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0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1"/>
                </a:lnTo>
                <a:lnTo>
                  <a:pt x="2210835" y="1089062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1"/>
                </a:lnTo>
                <a:lnTo>
                  <a:pt x="2258403" y="852311"/>
                </a:lnTo>
                <a:lnTo>
                  <a:pt x="2267105" y="803903"/>
                </a:lnTo>
                <a:lnTo>
                  <a:pt x="2274898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9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0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2" y="4465"/>
                </a:lnTo>
                <a:lnTo>
                  <a:pt x="1897500" y="2004"/>
                </a:lnTo>
                <a:lnTo>
                  <a:pt x="1842668" y="1240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8143" y="4574614"/>
            <a:ext cx="981710" cy="952500"/>
          </a:xfrm>
          <a:custGeom>
            <a:avLst/>
            <a:gdLst/>
            <a:ahLst/>
            <a:cxnLst/>
            <a:rect l="l" t="t" r="r" b="b"/>
            <a:pathLst>
              <a:path w="981709" h="952500">
                <a:moveTo>
                  <a:pt x="0" y="952351"/>
                </a:moveTo>
                <a:lnTo>
                  <a:pt x="981542" y="952351"/>
                </a:lnTo>
                <a:lnTo>
                  <a:pt x="981542" y="0"/>
                </a:lnTo>
                <a:lnTo>
                  <a:pt x="0" y="0"/>
                </a:lnTo>
                <a:lnTo>
                  <a:pt x="0" y="952351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5954" y="4574614"/>
            <a:ext cx="315595" cy="952500"/>
          </a:xfrm>
          <a:custGeom>
            <a:avLst/>
            <a:gdLst/>
            <a:ahLst/>
            <a:cxnLst/>
            <a:rect l="l" t="t" r="r" b="b"/>
            <a:pathLst>
              <a:path w="315595" h="952500">
                <a:moveTo>
                  <a:pt x="0" y="952351"/>
                </a:moveTo>
                <a:lnTo>
                  <a:pt x="315077" y="952351"/>
                </a:lnTo>
                <a:lnTo>
                  <a:pt x="315077" y="0"/>
                </a:lnTo>
                <a:lnTo>
                  <a:pt x="0" y="0"/>
                </a:lnTo>
                <a:lnTo>
                  <a:pt x="0" y="952351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3044" y="419946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33848" y="2839889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3892" y="2839873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7730" y="3275966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67775" y="3275963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3628" y="2851432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37755" y="3085998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67848" y="3019742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67487" y="2928166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11755" y="3013703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7618" y="2924486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22857" y="2566890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77195" y="3529286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3" y="0"/>
                </a:moveTo>
                <a:lnTo>
                  <a:pt x="217258" y="0"/>
                </a:lnTo>
                <a:lnTo>
                  <a:pt x="164163" y="3036"/>
                </a:lnTo>
                <a:lnTo>
                  <a:pt x="114216" y="9109"/>
                </a:lnTo>
                <a:lnTo>
                  <a:pt x="69515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5" y="108021"/>
                </a:lnTo>
                <a:lnTo>
                  <a:pt x="114216" y="117131"/>
                </a:lnTo>
                <a:lnTo>
                  <a:pt x="164163" y="123204"/>
                </a:lnTo>
                <a:lnTo>
                  <a:pt x="217258" y="126240"/>
                </a:lnTo>
                <a:lnTo>
                  <a:pt x="271403" y="126240"/>
                </a:lnTo>
                <a:lnTo>
                  <a:pt x="324498" y="123204"/>
                </a:lnTo>
                <a:lnTo>
                  <a:pt x="374445" y="117131"/>
                </a:lnTo>
                <a:lnTo>
                  <a:pt x="419146" y="108021"/>
                </a:lnTo>
                <a:lnTo>
                  <a:pt x="465489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6" y="18218"/>
                </a:lnTo>
                <a:lnTo>
                  <a:pt x="374445" y="9109"/>
                </a:lnTo>
                <a:lnTo>
                  <a:pt x="324498" y="3036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77196" y="3529286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74300" y="3517618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71858" y="3517618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74300" y="355600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75785" y="3427745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2" y="0"/>
                </a:moveTo>
                <a:lnTo>
                  <a:pt x="217257" y="0"/>
                </a:lnTo>
                <a:lnTo>
                  <a:pt x="164162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2" y="142369"/>
                </a:lnTo>
                <a:lnTo>
                  <a:pt x="217257" y="145877"/>
                </a:lnTo>
                <a:lnTo>
                  <a:pt x="271402" y="145877"/>
                </a:lnTo>
                <a:lnTo>
                  <a:pt x="324497" y="142369"/>
                </a:lnTo>
                <a:lnTo>
                  <a:pt x="374444" y="135351"/>
                </a:lnTo>
                <a:lnTo>
                  <a:pt x="419145" y="124824"/>
                </a:lnTo>
                <a:lnTo>
                  <a:pt x="465488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5" y="21052"/>
                </a:lnTo>
                <a:lnTo>
                  <a:pt x="374444" y="10526"/>
                </a:lnTo>
                <a:lnTo>
                  <a:pt x="324497" y="3508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75785" y="3427745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92290" y="3446217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78136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78136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75147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85405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75147" y="392966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73620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3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66454"/>
                </a:lnTo>
                <a:lnTo>
                  <a:pt x="480367" y="43183"/>
                </a:lnTo>
                <a:lnTo>
                  <a:pt x="432543" y="22673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73620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2288" y="3811978"/>
            <a:ext cx="255747" cy="120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52479" y="3389288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6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6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952480" y="3389289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52481" y="3379892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22098" y="3379892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952480" y="3417146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50717" y="329226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1"/>
                </a:lnTo>
                <a:lnTo>
                  <a:pt x="66062" y="120984"/>
                </a:lnTo>
                <a:lnTo>
                  <a:pt x="108543" y="131187"/>
                </a:lnTo>
                <a:lnTo>
                  <a:pt x="156010" y="137989"/>
                </a:lnTo>
                <a:lnTo>
                  <a:pt x="206469" y="141390"/>
                </a:lnTo>
                <a:lnTo>
                  <a:pt x="257925" y="141390"/>
                </a:lnTo>
                <a:lnTo>
                  <a:pt x="308384" y="137989"/>
                </a:lnTo>
                <a:lnTo>
                  <a:pt x="355851" y="131187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1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50717" y="3292264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60592" y="3308497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77388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77388" y="3899586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74400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84658" y="3887892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74400" y="392966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072874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3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66454"/>
                </a:lnTo>
                <a:lnTo>
                  <a:pt x="480367" y="43183"/>
                </a:lnTo>
                <a:lnTo>
                  <a:pt x="432543" y="22673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72874" y="3791281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191540" y="3811978"/>
            <a:ext cx="255750" cy="120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72377" y="351827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72377" y="351827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69494" y="3510845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61689" y="3510845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69494" y="3549227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67861" y="342097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67861" y="342097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84384" y="343944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38882" y="5157136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38883" y="5157136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36000" y="5145476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25938" y="5145476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36000" y="5183858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32110" y="5055603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32110" y="5055603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48633" y="5074076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37226" y="5188374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99015" y="5049287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57173" y="3549227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40800" y="3302000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20255" y="3152174"/>
            <a:ext cx="104465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92095" y="3152174"/>
            <a:ext cx="106672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84839" y="3129863"/>
            <a:ext cx="180239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99400" y="3051775"/>
            <a:ext cx="723265" cy="187960"/>
          </a:xfrm>
          <a:custGeom>
            <a:avLst/>
            <a:gdLst/>
            <a:ahLst/>
            <a:cxnLst/>
            <a:rect l="l" t="t" r="r" b="b"/>
            <a:pathLst>
              <a:path w="723265" h="187960">
                <a:moveTo>
                  <a:pt x="229527" y="83237"/>
                </a:moveTo>
                <a:lnTo>
                  <a:pt x="143455" y="83237"/>
                </a:lnTo>
                <a:lnTo>
                  <a:pt x="157433" y="84952"/>
                </a:lnTo>
                <a:lnTo>
                  <a:pt x="171411" y="90101"/>
                </a:lnTo>
                <a:lnTo>
                  <a:pt x="204516" y="123567"/>
                </a:lnTo>
                <a:lnTo>
                  <a:pt x="217022" y="162182"/>
                </a:lnTo>
                <a:lnTo>
                  <a:pt x="218494" y="187067"/>
                </a:lnTo>
                <a:lnTo>
                  <a:pt x="301625" y="187925"/>
                </a:lnTo>
                <a:lnTo>
                  <a:pt x="287647" y="154459"/>
                </a:lnTo>
                <a:lnTo>
                  <a:pt x="283969" y="148452"/>
                </a:lnTo>
                <a:lnTo>
                  <a:pt x="279554" y="142445"/>
                </a:lnTo>
                <a:lnTo>
                  <a:pt x="276612" y="136438"/>
                </a:lnTo>
                <a:lnTo>
                  <a:pt x="263370" y="135581"/>
                </a:lnTo>
                <a:lnTo>
                  <a:pt x="252335" y="135581"/>
                </a:lnTo>
                <a:lnTo>
                  <a:pt x="245714" y="124425"/>
                </a:lnTo>
                <a:lnTo>
                  <a:pt x="253806" y="114128"/>
                </a:lnTo>
                <a:lnTo>
                  <a:pt x="274589" y="114128"/>
                </a:lnTo>
                <a:lnTo>
                  <a:pt x="275877" y="108121"/>
                </a:lnTo>
                <a:lnTo>
                  <a:pt x="280682" y="96108"/>
                </a:lnTo>
                <a:lnTo>
                  <a:pt x="242035" y="96108"/>
                </a:lnTo>
                <a:lnTo>
                  <a:pt x="233942" y="95250"/>
                </a:lnTo>
                <a:lnTo>
                  <a:pt x="228057" y="93534"/>
                </a:lnTo>
                <a:lnTo>
                  <a:pt x="225850" y="90101"/>
                </a:lnTo>
                <a:lnTo>
                  <a:pt x="228057" y="84094"/>
                </a:lnTo>
                <a:lnTo>
                  <a:pt x="229527" y="83237"/>
                </a:lnTo>
                <a:close/>
              </a:path>
              <a:path w="723265" h="187960">
                <a:moveTo>
                  <a:pt x="409559" y="15445"/>
                </a:moveTo>
                <a:lnTo>
                  <a:pt x="272934" y="15445"/>
                </a:lnTo>
                <a:lnTo>
                  <a:pt x="391377" y="22311"/>
                </a:lnTo>
                <a:lnTo>
                  <a:pt x="478185" y="118418"/>
                </a:lnTo>
                <a:lnTo>
                  <a:pt x="472300" y="136438"/>
                </a:lnTo>
                <a:lnTo>
                  <a:pt x="467887" y="152742"/>
                </a:lnTo>
                <a:lnTo>
                  <a:pt x="464944" y="169047"/>
                </a:lnTo>
                <a:lnTo>
                  <a:pt x="464207" y="184492"/>
                </a:lnTo>
                <a:lnTo>
                  <a:pt x="500255" y="184492"/>
                </a:lnTo>
                <a:lnTo>
                  <a:pt x="501727" y="161324"/>
                </a:lnTo>
                <a:lnTo>
                  <a:pt x="506141" y="140729"/>
                </a:lnTo>
                <a:lnTo>
                  <a:pt x="532625" y="98682"/>
                </a:lnTo>
                <a:lnTo>
                  <a:pt x="570144" y="83237"/>
                </a:lnTo>
                <a:lnTo>
                  <a:pt x="654748" y="83237"/>
                </a:lnTo>
                <a:lnTo>
                  <a:pt x="651804" y="81520"/>
                </a:lnTo>
                <a:lnTo>
                  <a:pt x="640769" y="76371"/>
                </a:lnTo>
                <a:lnTo>
                  <a:pt x="628997" y="72081"/>
                </a:lnTo>
                <a:lnTo>
                  <a:pt x="468622" y="72081"/>
                </a:lnTo>
                <a:lnTo>
                  <a:pt x="409768" y="23168"/>
                </a:lnTo>
                <a:lnTo>
                  <a:pt x="434045" y="23168"/>
                </a:lnTo>
                <a:lnTo>
                  <a:pt x="419332" y="18020"/>
                </a:lnTo>
                <a:lnTo>
                  <a:pt x="409559" y="15445"/>
                </a:lnTo>
                <a:close/>
              </a:path>
              <a:path w="723265" h="187960">
                <a:moveTo>
                  <a:pt x="242035" y="78945"/>
                </a:moveTo>
                <a:lnTo>
                  <a:pt x="22805" y="78945"/>
                </a:lnTo>
                <a:lnTo>
                  <a:pt x="11770" y="79804"/>
                </a:lnTo>
                <a:lnTo>
                  <a:pt x="0" y="79804"/>
                </a:lnTo>
                <a:lnTo>
                  <a:pt x="1471" y="89242"/>
                </a:lnTo>
                <a:lnTo>
                  <a:pt x="3677" y="96965"/>
                </a:lnTo>
                <a:lnTo>
                  <a:pt x="7357" y="102972"/>
                </a:lnTo>
                <a:lnTo>
                  <a:pt x="10299" y="108979"/>
                </a:lnTo>
                <a:lnTo>
                  <a:pt x="12506" y="114987"/>
                </a:lnTo>
                <a:lnTo>
                  <a:pt x="11770" y="122709"/>
                </a:lnTo>
                <a:lnTo>
                  <a:pt x="8092" y="132148"/>
                </a:lnTo>
                <a:lnTo>
                  <a:pt x="735" y="145020"/>
                </a:lnTo>
                <a:lnTo>
                  <a:pt x="2942" y="150168"/>
                </a:lnTo>
                <a:lnTo>
                  <a:pt x="7357" y="152742"/>
                </a:lnTo>
                <a:lnTo>
                  <a:pt x="10299" y="157034"/>
                </a:lnTo>
                <a:lnTo>
                  <a:pt x="6620" y="166472"/>
                </a:lnTo>
                <a:lnTo>
                  <a:pt x="69152" y="175911"/>
                </a:lnTo>
                <a:lnTo>
                  <a:pt x="75774" y="135581"/>
                </a:lnTo>
                <a:lnTo>
                  <a:pt x="103729" y="96108"/>
                </a:lnTo>
                <a:lnTo>
                  <a:pt x="143455" y="83237"/>
                </a:lnTo>
                <a:lnTo>
                  <a:pt x="229527" y="83237"/>
                </a:lnTo>
                <a:lnTo>
                  <a:pt x="233942" y="80661"/>
                </a:lnTo>
                <a:lnTo>
                  <a:pt x="242035" y="78945"/>
                </a:lnTo>
                <a:close/>
              </a:path>
              <a:path w="723265" h="187960">
                <a:moveTo>
                  <a:pt x="654748" y="83237"/>
                </a:moveTo>
                <a:lnTo>
                  <a:pt x="570144" y="83237"/>
                </a:lnTo>
                <a:lnTo>
                  <a:pt x="583387" y="84094"/>
                </a:lnTo>
                <a:lnTo>
                  <a:pt x="596629" y="88385"/>
                </a:lnTo>
                <a:lnTo>
                  <a:pt x="627527" y="115844"/>
                </a:lnTo>
                <a:lnTo>
                  <a:pt x="640769" y="169905"/>
                </a:lnTo>
                <a:lnTo>
                  <a:pt x="712864" y="169905"/>
                </a:lnTo>
                <a:lnTo>
                  <a:pt x="718014" y="161324"/>
                </a:lnTo>
                <a:lnTo>
                  <a:pt x="719853" y="157034"/>
                </a:lnTo>
                <a:lnTo>
                  <a:pt x="680495" y="157034"/>
                </a:lnTo>
                <a:lnTo>
                  <a:pt x="671667" y="154459"/>
                </a:lnTo>
                <a:lnTo>
                  <a:pt x="663575" y="151027"/>
                </a:lnTo>
                <a:lnTo>
                  <a:pt x="655482" y="145878"/>
                </a:lnTo>
                <a:lnTo>
                  <a:pt x="718014" y="135581"/>
                </a:lnTo>
                <a:lnTo>
                  <a:pt x="706979" y="123567"/>
                </a:lnTo>
                <a:lnTo>
                  <a:pt x="695944" y="113270"/>
                </a:lnTo>
                <a:lnTo>
                  <a:pt x="685645" y="103831"/>
                </a:lnTo>
                <a:lnTo>
                  <a:pt x="674610" y="95250"/>
                </a:lnTo>
                <a:lnTo>
                  <a:pt x="663575" y="88385"/>
                </a:lnTo>
                <a:lnTo>
                  <a:pt x="654748" y="83237"/>
                </a:lnTo>
                <a:close/>
              </a:path>
              <a:path w="723265" h="187960">
                <a:moveTo>
                  <a:pt x="723164" y="145020"/>
                </a:moveTo>
                <a:lnTo>
                  <a:pt x="715807" y="150168"/>
                </a:lnTo>
                <a:lnTo>
                  <a:pt x="706979" y="153601"/>
                </a:lnTo>
                <a:lnTo>
                  <a:pt x="698887" y="156175"/>
                </a:lnTo>
                <a:lnTo>
                  <a:pt x="689322" y="157034"/>
                </a:lnTo>
                <a:lnTo>
                  <a:pt x="719853" y="157034"/>
                </a:lnTo>
                <a:lnTo>
                  <a:pt x="723164" y="149311"/>
                </a:lnTo>
                <a:lnTo>
                  <a:pt x="723164" y="145020"/>
                </a:lnTo>
                <a:close/>
              </a:path>
              <a:path w="723265" h="187960">
                <a:moveTo>
                  <a:pt x="274589" y="114128"/>
                </a:moveTo>
                <a:lnTo>
                  <a:pt x="261899" y="114128"/>
                </a:lnTo>
                <a:lnTo>
                  <a:pt x="255277" y="124425"/>
                </a:lnTo>
                <a:lnTo>
                  <a:pt x="263370" y="135581"/>
                </a:lnTo>
                <a:lnTo>
                  <a:pt x="276612" y="136438"/>
                </a:lnTo>
                <a:lnTo>
                  <a:pt x="274405" y="127858"/>
                </a:lnTo>
                <a:lnTo>
                  <a:pt x="273669" y="118418"/>
                </a:lnTo>
                <a:lnTo>
                  <a:pt x="274589" y="114128"/>
                </a:lnTo>
                <a:close/>
              </a:path>
              <a:path w="723265" h="187960">
                <a:moveTo>
                  <a:pt x="281025" y="95250"/>
                </a:moveTo>
                <a:lnTo>
                  <a:pt x="277347" y="95250"/>
                </a:lnTo>
                <a:lnTo>
                  <a:pt x="270727" y="96108"/>
                </a:lnTo>
                <a:lnTo>
                  <a:pt x="280682" y="96108"/>
                </a:lnTo>
                <a:lnTo>
                  <a:pt x="281025" y="95250"/>
                </a:lnTo>
                <a:close/>
              </a:path>
              <a:path w="723265" h="187960">
                <a:moveTo>
                  <a:pt x="303096" y="0"/>
                </a:moveTo>
                <a:lnTo>
                  <a:pt x="256749" y="4290"/>
                </a:lnTo>
                <a:lnTo>
                  <a:pt x="211872" y="16304"/>
                </a:lnTo>
                <a:lnTo>
                  <a:pt x="168468" y="36898"/>
                </a:lnTo>
                <a:lnTo>
                  <a:pt x="158169" y="42905"/>
                </a:lnTo>
                <a:lnTo>
                  <a:pt x="137570" y="53202"/>
                </a:lnTo>
                <a:lnTo>
                  <a:pt x="127270" y="57492"/>
                </a:lnTo>
                <a:lnTo>
                  <a:pt x="117707" y="60925"/>
                </a:lnTo>
                <a:lnTo>
                  <a:pt x="107407" y="65215"/>
                </a:lnTo>
                <a:lnTo>
                  <a:pt x="76509" y="72938"/>
                </a:lnTo>
                <a:lnTo>
                  <a:pt x="66210" y="74655"/>
                </a:lnTo>
                <a:lnTo>
                  <a:pt x="55175" y="76371"/>
                </a:lnTo>
                <a:lnTo>
                  <a:pt x="44875" y="78087"/>
                </a:lnTo>
                <a:lnTo>
                  <a:pt x="33840" y="78945"/>
                </a:lnTo>
                <a:lnTo>
                  <a:pt x="251599" y="78945"/>
                </a:lnTo>
                <a:lnTo>
                  <a:pt x="271462" y="80661"/>
                </a:lnTo>
                <a:lnTo>
                  <a:pt x="279554" y="83237"/>
                </a:lnTo>
                <a:lnTo>
                  <a:pt x="284704" y="85811"/>
                </a:lnTo>
                <a:lnTo>
                  <a:pt x="287647" y="78087"/>
                </a:lnTo>
                <a:lnTo>
                  <a:pt x="278083" y="76371"/>
                </a:lnTo>
                <a:lnTo>
                  <a:pt x="276807" y="61784"/>
                </a:lnTo>
                <a:lnTo>
                  <a:pt x="218494" y="61784"/>
                </a:lnTo>
                <a:lnTo>
                  <a:pt x="210402" y="36898"/>
                </a:lnTo>
                <a:lnTo>
                  <a:pt x="255277" y="36898"/>
                </a:lnTo>
                <a:lnTo>
                  <a:pt x="274405" y="34324"/>
                </a:lnTo>
                <a:lnTo>
                  <a:pt x="272934" y="15445"/>
                </a:lnTo>
                <a:lnTo>
                  <a:pt x="409559" y="15445"/>
                </a:lnTo>
                <a:lnTo>
                  <a:pt x="396527" y="12012"/>
                </a:lnTo>
                <a:lnTo>
                  <a:pt x="372985" y="6864"/>
                </a:lnTo>
                <a:lnTo>
                  <a:pt x="349443" y="2574"/>
                </a:lnTo>
                <a:lnTo>
                  <a:pt x="326637" y="858"/>
                </a:lnTo>
                <a:lnTo>
                  <a:pt x="303096" y="0"/>
                </a:lnTo>
                <a:close/>
              </a:path>
              <a:path w="723265" h="187960">
                <a:moveTo>
                  <a:pt x="434045" y="23168"/>
                </a:moveTo>
                <a:lnTo>
                  <a:pt x="409768" y="23168"/>
                </a:lnTo>
                <a:lnTo>
                  <a:pt x="428895" y="31750"/>
                </a:lnTo>
                <a:lnTo>
                  <a:pt x="446552" y="39472"/>
                </a:lnTo>
                <a:lnTo>
                  <a:pt x="462000" y="47195"/>
                </a:lnTo>
                <a:lnTo>
                  <a:pt x="475242" y="53202"/>
                </a:lnTo>
                <a:lnTo>
                  <a:pt x="487014" y="59209"/>
                </a:lnTo>
                <a:lnTo>
                  <a:pt x="497312" y="64358"/>
                </a:lnTo>
                <a:lnTo>
                  <a:pt x="505405" y="68648"/>
                </a:lnTo>
                <a:lnTo>
                  <a:pt x="511290" y="72081"/>
                </a:lnTo>
                <a:lnTo>
                  <a:pt x="526740" y="68648"/>
                </a:lnTo>
                <a:lnTo>
                  <a:pt x="506141" y="56635"/>
                </a:lnTo>
                <a:lnTo>
                  <a:pt x="485542" y="45479"/>
                </a:lnTo>
                <a:lnTo>
                  <a:pt x="463472" y="35182"/>
                </a:lnTo>
                <a:lnTo>
                  <a:pt x="441402" y="25742"/>
                </a:lnTo>
                <a:lnTo>
                  <a:pt x="434045" y="23168"/>
                </a:lnTo>
                <a:close/>
              </a:path>
              <a:path w="723265" h="187960">
                <a:moveTo>
                  <a:pt x="580444" y="64358"/>
                </a:moveTo>
                <a:lnTo>
                  <a:pt x="567937" y="64358"/>
                </a:lnTo>
                <a:lnTo>
                  <a:pt x="554695" y="65215"/>
                </a:lnTo>
                <a:lnTo>
                  <a:pt x="526740" y="68648"/>
                </a:lnTo>
                <a:lnTo>
                  <a:pt x="511290" y="72081"/>
                </a:lnTo>
                <a:lnTo>
                  <a:pt x="628997" y="72081"/>
                </a:lnTo>
                <a:lnTo>
                  <a:pt x="605457" y="66932"/>
                </a:lnTo>
                <a:lnTo>
                  <a:pt x="592950" y="65215"/>
                </a:lnTo>
                <a:lnTo>
                  <a:pt x="580444" y="64358"/>
                </a:lnTo>
                <a:close/>
              </a:path>
              <a:path w="723265" h="187960">
                <a:moveTo>
                  <a:pt x="228057" y="36898"/>
                </a:moveTo>
                <a:lnTo>
                  <a:pt x="220700" y="36898"/>
                </a:lnTo>
                <a:lnTo>
                  <a:pt x="228057" y="61784"/>
                </a:lnTo>
                <a:lnTo>
                  <a:pt x="236150" y="61784"/>
                </a:lnTo>
                <a:lnTo>
                  <a:pt x="228057" y="36898"/>
                </a:lnTo>
                <a:close/>
              </a:path>
              <a:path w="723265" h="187960">
                <a:moveTo>
                  <a:pt x="245714" y="36898"/>
                </a:moveTo>
                <a:lnTo>
                  <a:pt x="237622" y="36898"/>
                </a:lnTo>
                <a:lnTo>
                  <a:pt x="245714" y="61784"/>
                </a:lnTo>
                <a:lnTo>
                  <a:pt x="252335" y="61784"/>
                </a:lnTo>
                <a:lnTo>
                  <a:pt x="245714" y="36898"/>
                </a:lnTo>
                <a:close/>
              </a:path>
              <a:path w="723265" h="187960">
                <a:moveTo>
                  <a:pt x="274405" y="34324"/>
                </a:moveTo>
                <a:lnTo>
                  <a:pt x="255277" y="36898"/>
                </a:lnTo>
                <a:lnTo>
                  <a:pt x="262634" y="61784"/>
                </a:lnTo>
                <a:lnTo>
                  <a:pt x="276807" y="61784"/>
                </a:lnTo>
                <a:lnTo>
                  <a:pt x="274405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93041" y="3093889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44769" y="3051577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42203" y="2616200"/>
            <a:ext cx="517596" cy="3770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33489" y="2354793"/>
            <a:ext cx="569310" cy="6043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04372" y="4411209"/>
            <a:ext cx="468127" cy="5036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12200" y="4473879"/>
            <a:ext cx="450018" cy="5989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060852" y="7773094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203846" y="7377286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062734" y="7490614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062734" y="7490614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060852" y="7373901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060852" y="7373901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34750" y="7382322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236686" y="7768925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085313" y="7543051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085313" y="7543051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102246" y="765299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59608" y="6950491"/>
            <a:ext cx="468810" cy="3985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75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55159" y="7497062"/>
            <a:ext cx="379540" cy="4751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94700" y="6493291"/>
            <a:ext cx="1245586" cy="6182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907929" y="7218116"/>
            <a:ext cx="583965" cy="7955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645617" y="7469478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795474" y="7025483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47589" y="7150100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647589" y="7150100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645617" y="70216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645617" y="70216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935037" y="703114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829983" y="746547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671251" y="7211429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671251" y="7211429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688997" y="7289224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74116" y="3416300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528017" y="3659858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789919" y="3513102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91147" y="3510845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798952" y="3946596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74098" y="5179342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388231" y="3084124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586916" y="3933049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372231" y="4041421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212124" y="4041421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873115" y="6491111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4" y="167785"/>
                </a:lnTo>
                <a:lnTo>
                  <a:pt x="601081" y="158024"/>
                </a:lnTo>
                <a:lnTo>
                  <a:pt x="651771" y="141287"/>
                </a:lnTo>
                <a:lnTo>
                  <a:pt x="685564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1" y="43850"/>
                </a:lnTo>
                <a:lnTo>
                  <a:pt x="601081" y="27112"/>
                </a:lnTo>
                <a:lnTo>
                  <a:pt x="557284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873115" y="6491111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864655" y="6475182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571340" y="6475182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871003" y="6475307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2" y="0"/>
                </a:lnTo>
                <a:lnTo>
                  <a:pt x="699912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66343" y="634209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66342" y="6342098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033306" y="6374555"/>
            <a:ext cx="352731" cy="1563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223500" y="7218116"/>
            <a:ext cx="266700" cy="3891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092690" y="7035236"/>
            <a:ext cx="419522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66382" y="5030328"/>
            <a:ext cx="273191" cy="3928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40369" y="4847449"/>
            <a:ext cx="419524" cy="5798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041383" y="3111021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59" h="1167764">
                <a:moveTo>
                  <a:pt x="327154" y="0"/>
                </a:moveTo>
                <a:lnTo>
                  <a:pt x="316875" y="36687"/>
                </a:lnTo>
                <a:lnTo>
                  <a:pt x="10278" y="1130975"/>
                </a:lnTo>
                <a:lnTo>
                  <a:pt x="0" y="1167662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946491" y="4212531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29">
                <a:moveTo>
                  <a:pt x="0" y="0"/>
                </a:moveTo>
                <a:lnTo>
                  <a:pt x="46238" y="239806"/>
                </a:lnTo>
                <a:lnTo>
                  <a:pt x="210341" y="58933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53087" y="2937368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30">
                <a:moveTo>
                  <a:pt x="164103" y="0"/>
                </a:moveTo>
                <a:lnTo>
                  <a:pt x="0" y="180873"/>
                </a:lnTo>
                <a:lnTo>
                  <a:pt x="210339" y="239806"/>
                </a:lnTo>
                <a:lnTo>
                  <a:pt x="16410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19131" y="3101897"/>
            <a:ext cx="31115" cy="3773804"/>
          </a:xfrm>
          <a:custGeom>
            <a:avLst/>
            <a:gdLst/>
            <a:ahLst/>
            <a:cxnLst/>
            <a:rect l="l" t="t" r="r" b="b"/>
            <a:pathLst>
              <a:path w="31115" h="3773804">
                <a:moveTo>
                  <a:pt x="-38099" y="1886661"/>
                </a:moveTo>
                <a:lnTo>
                  <a:pt x="69011" y="1886661"/>
                </a:lnTo>
              </a:path>
            </a:pathLst>
          </a:custGeom>
          <a:ln w="384952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10227" y="6836228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09">
                <a:moveTo>
                  <a:pt x="0" y="0"/>
                </a:moveTo>
                <a:lnTo>
                  <a:pt x="107426" y="219327"/>
                </a:lnTo>
                <a:lnTo>
                  <a:pt x="218432" y="1789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40514" y="2921563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10">
                <a:moveTo>
                  <a:pt x="111005" y="0"/>
                </a:moveTo>
                <a:lnTo>
                  <a:pt x="0" y="217538"/>
                </a:lnTo>
                <a:lnTo>
                  <a:pt x="218432" y="219327"/>
                </a:lnTo>
                <a:lnTo>
                  <a:pt x="11100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12138" y="6698646"/>
            <a:ext cx="1515110" cy="903605"/>
          </a:xfrm>
          <a:custGeom>
            <a:avLst/>
            <a:gdLst/>
            <a:ahLst/>
            <a:cxnLst/>
            <a:rect l="l" t="t" r="r" b="b"/>
            <a:pathLst>
              <a:path w="1515109" h="903604">
                <a:moveTo>
                  <a:pt x="0" y="0"/>
                </a:moveTo>
                <a:lnTo>
                  <a:pt x="32720" y="19518"/>
                </a:lnTo>
                <a:lnTo>
                  <a:pt x="1481810" y="883951"/>
                </a:lnTo>
                <a:lnTo>
                  <a:pt x="1514531" y="903470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437996" y="7488800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111907" y="0"/>
                </a:moveTo>
                <a:lnTo>
                  <a:pt x="0" y="187598"/>
                </a:lnTo>
                <a:lnTo>
                  <a:pt x="243550" y="205706"/>
                </a:lnTo>
                <a:lnTo>
                  <a:pt x="111907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57261" y="6606258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0" y="0"/>
                </a:moveTo>
                <a:lnTo>
                  <a:pt x="131643" y="205706"/>
                </a:lnTo>
                <a:lnTo>
                  <a:pt x="243551" y="1811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489700" y="3606800"/>
            <a:ext cx="16757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peer-peer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58800"/>
            <a:ext cx="9980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833374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File	Distribution:</a:t>
            </a:r>
            <a:r>
              <a:rPr sz="4400" u="heavy" spc="4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Server-Client	vs</a:t>
            </a:r>
            <a:r>
              <a:rPr sz="4400" u="heavy" spc="-9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P2P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75000" y="5308600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baseline="-17361" dirty="0">
                <a:latin typeface="Arial"/>
                <a:cs typeface="Arial"/>
              </a:rPr>
              <a:t>s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6500" y="3968573"/>
            <a:ext cx="7570752" cy="522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9800" y="490220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2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1800" y="516890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2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1200" y="4953000"/>
            <a:ext cx="103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1	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1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14130" y="7697188"/>
            <a:ext cx="173002" cy="188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2502" y="6850520"/>
            <a:ext cx="173002" cy="188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98700" y="7277100"/>
            <a:ext cx="393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N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64269" y="9323796"/>
            <a:ext cx="15519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8700" y="6426200"/>
            <a:ext cx="393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N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4038600"/>
            <a:ext cx="101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erve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5200" y="6741159"/>
            <a:ext cx="29895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Network (with  </a:t>
            </a:r>
            <a:r>
              <a:rPr sz="2400" spc="-5" dirty="0">
                <a:latin typeface="Comic Sans MS"/>
                <a:cs typeface="Comic Sans MS"/>
              </a:rPr>
              <a:t>abundant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bandwidth)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300" y="5791200"/>
            <a:ext cx="1562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File, size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300" y="1734820"/>
            <a:ext cx="11573510" cy="199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17780" indent="-482600">
              <a:lnSpc>
                <a:spcPct val="116199"/>
              </a:lnSpc>
              <a:spcBef>
                <a:spcPts val="100"/>
              </a:spcBef>
              <a:tabLst>
                <a:tab pos="3598545" algn="l"/>
                <a:tab pos="6015990" algn="l"/>
                <a:tab pos="6041390" algn="l"/>
                <a:tab pos="6666865" algn="l"/>
                <a:tab pos="9088755" algn="l"/>
                <a:tab pos="10010140" algn="l"/>
                <a:tab pos="10653395" algn="l"/>
              </a:tabLst>
            </a:pPr>
            <a:r>
              <a:rPr sz="3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Q</a:t>
            </a:r>
            <a:r>
              <a:rPr sz="3800" u="heavy" spc="-5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ues</a:t>
            </a:r>
            <a:r>
              <a:rPr sz="3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tion</a:t>
            </a:r>
            <a:r>
              <a:rPr sz="3800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: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How	m</a:t>
            </a:r>
            <a:r>
              <a:rPr sz="3800" spc="-5" dirty="0">
                <a:latin typeface="Comic Sans MS"/>
                <a:cs typeface="Comic Sans MS"/>
              </a:rPr>
              <a:t>uc</a:t>
            </a:r>
            <a:r>
              <a:rPr sz="3800" dirty="0">
                <a:latin typeface="Comic Sans MS"/>
                <a:cs typeface="Comic Sans MS"/>
              </a:rPr>
              <a:t>h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time		to	di</a:t>
            </a:r>
            <a:r>
              <a:rPr sz="3800" spc="-5" dirty="0">
                <a:latin typeface="Comic Sans MS"/>
                <a:cs typeface="Comic Sans MS"/>
              </a:rPr>
              <a:t>s</a:t>
            </a:r>
            <a:r>
              <a:rPr sz="3800" dirty="0">
                <a:latin typeface="Comic Sans MS"/>
                <a:cs typeface="Comic Sans MS"/>
              </a:rPr>
              <a:t>trib</a:t>
            </a:r>
            <a:r>
              <a:rPr sz="3800" spc="-5" dirty="0">
                <a:latin typeface="Comic Sans MS"/>
                <a:cs typeface="Comic Sans MS"/>
              </a:rPr>
              <a:t>u</a:t>
            </a:r>
            <a:r>
              <a:rPr sz="3800" dirty="0">
                <a:latin typeface="Comic Sans MS"/>
                <a:cs typeface="Comic Sans MS"/>
              </a:rPr>
              <a:t>te	fi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e	of	</a:t>
            </a:r>
            <a:r>
              <a:rPr sz="3800" spc="-5" dirty="0">
                <a:latin typeface="Comic Sans MS"/>
                <a:cs typeface="Comic Sans MS"/>
              </a:rPr>
              <a:t>s</a:t>
            </a:r>
            <a:r>
              <a:rPr sz="3800" dirty="0">
                <a:latin typeface="Comic Sans MS"/>
                <a:cs typeface="Comic Sans MS"/>
              </a:rPr>
              <a:t>ize  F </a:t>
            </a:r>
            <a:r>
              <a:rPr sz="3800" spc="-5" dirty="0">
                <a:latin typeface="Comic Sans MS"/>
                <a:cs typeface="Comic Sans MS"/>
              </a:rPr>
              <a:t>from </a:t>
            </a:r>
            <a:r>
              <a:rPr sz="3800" dirty="0">
                <a:latin typeface="Comic Sans MS"/>
                <a:cs typeface="Comic Sans MS"/>
              </a:rPr>
              <a:t>one </a:t>
            </a:r>
            <a:r>
              <a:rPr sz="3800" spc="-5" dirty="0">
                <a:latin typeface="Comic Sans MS"/>
                <a:cs typeface="Comic Sans MS"/>
              </a:rPr>
              <a:t>server</a:t>
            </a:r>
            <a:r>
              <a:rPr sz="3800" spc="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to</a:t>
            </a:r>
            <a:r>
              <a:rPr sz="3800" dirty="0">
                <a:latin typeface="Comic Sans MS"/>
                <a:cs typeface="Comic Sans MS"/>
              </a:rPr>
              <a:t> N	</a:t>
            </a:r>
            <a:r>
              <a:rPr sz="3800" spc="-5" dirty="0">
                <a:latin typeface="Comic Sans MS"/>
                <a:cs typeface="Comic Sans MS"/>
              </a:rPr>
              <a:t>peers?</a:t>
            </a:r>
            <a:endParaRPr sz="3800">
              <a:latin typeface="Comic Sans MS"/>
              <a:cs typeface="Comic Sans MS"/>
            </a:endParaRPr>
          </a:p>
          <a:p>
            <a:pPr marR="794385" algn="r">
              <a:lnSpc>
                <a:spcPct val="100000"/>
              </a:lnSpc>
              <a:spcBef>
                <a:spcPts val="1540"/>
              </a:spcBef>
            </a:pPr>
            <a:r>
              <a:rPr sz="2800" i="1" dirty="0">
                <a:solidFill>
                  <a:srgbClr val="FF4C00"/>
                </a:solidFill>
                <a:latin typeface="Arial"/>
                <a:cs typeface="Arial"/>
              </a:rPr>
              <a:t>u</a:t>
            </a:r>
            <a:r>
              <a:rPr sz="2775" i="1" baseline="-18018" dirty="0">
                <a:solidFill>
                  <a:srgbClr val="FF4C00"/>
                </a:solidFill>
                <a:latin typeface="Arial"/>
                <a:cs typeface="Arial"/>
              </a:rPr>
              <a:t>s</a:t>
            </a:r>
            <a:r>
              <a:rPr sz="2800" i="1" dirty="0">
                <a:solidFill>
                  <a:srgbClr val="FF4C00"/>
                </a:solidFill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server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upload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3800" y="3601720"/>
            <a:ext cx="2618740" cy="16002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800" dirty="0"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76200" marR="30480">
              <a:lnSpc>
                <a:spcPct val="107100"/>
              </a:lnSpc>
              <a:spcBef>
                <a:spcPts val="800"/>
              </a:spcBef>
            </a:pPr>
            <a:r>
              <a:rPr sz="2800" i="1" dirty="0">
                <a:solidFill>
                  <a:srgbClr val="FF4C00"/>
                </a:solidFill>
                <a:latin typeface="Arial"/>
                <a:cs typeface="Arial"/>
              </a:rPr>
              <a:t>u</a:t>
            </a:r>
            <a:r>
              <a:rPr sz="2775" i="1" baseline="-18018" dirty="0">
                <a:solidFill>
                  <a:srgbClr val="FF4C00"/>
                </a:solidFill>
                <a:latin typeface="Arial"/>
                <a:cs typeface="Arial"/>
              </a:rPr>
              <a:t>i</a:t>
            </a:r>
            <a:r>
              <a:rPr sz="2800" i="1" dirty="0">
                <a:solidFill>
                  <a:srgbClr val="FF4C00"/>
                </a:solidFill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peer i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upload  bandwidth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15400" y="5359400"/>
            <a:ext cx="2984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4C00"/>
                </a:solidFill>
                <a:latin typeface="Arial"/>
                <a:cs typeface="Arial"/>
              </a:rPr>
              <a:t>d : </a:t>
            </a:r>
            <a:r>
              <a:rPr sz="2800" dirty="0">
                <a:latin typeface="Arial"/>
                <a:cs typeface="Arial"/>
              </a:rPr>
              <a:t>peer i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download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15400" y="5551312"/>
            <a:ext cx="1647189" cy="704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0185">
              <a:lnSpc>
                <a:spcPts val="2095"/>
              </a:lnSpc>
              <a:spcBef>
                <a:spcPts val="114"/>
              </a:spcBef>
            </a:pPr>
            <a:r>
              <a:rPr sz="1850" i="1" dirty="0">
                <a:solidFill>
                  <a:srgbClr val="FF4C00"/>
                </a:solidFill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3235"/>
              </a:lnSpc>
            </a:pPr>
            <a:r>
              <a:rPr sz="2800" dirty="0"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58800"/>
            <a:ext cx="9267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File	distribution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time:</a:t>
            </a:r>
            <a:r>
              <a:rPr sz="4400" u="heavy" spc="-1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server-client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40700" y="2959100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baseline="-17361" dirty="0">
                <a:latin typeface="Arial"/>
                <a:cs typeface="Arial"/>
              </a:rPr>
              <a:t>s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900" y="1909826"/>
            <a:ext cx="5019463" cy="386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44100" y="256540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2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6400" y="2857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5915" y="30240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300" y="2692400"/>
            <a:ext cx="96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1	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1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21490" y="4827551"/>
            <a:ext cx="118815" cy="15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93739" y="4171950"/>
            <a:ext cx="118815" cy="15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4600" y="4508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4115" y="4675064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4600" y="38354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4115" y="4001964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200" y="1905000"/>
            <a:ext cx="101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erve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0900" y="3743959"/>
            <a:ext cx="29895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Network (with  </a:t>
            </a:r>
            <a:r>
              <a:rPr sz="2400" spc="-5" dirty="0">
                <a:latin typeface="Comic Sans MS"/>
                <a:cs typeface="Comic Sans MS"/>
              </a:rPr>
              <a:t>abundant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bandwidth)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5000" y="2667000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740" y="1460500"/>
            <a:ext cx="4198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807210" algn="l"/>
              </a:tabLst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284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	sequentially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600" y="2057400"/>
            <a:ext cx="3142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964" algn="l"/>
              </a:tabLst>
            </a:pPr>
            <a:r>
              <a:rPr sz="3400" spc="-5" dirty="0">
                <a:latin typeface="Comic Sans MS"/>
                <a:cs typeface="Comic Sans MS"/>
              </a:rPr>
              <a:t>se</a:t>
            </a:r>
            <a:r>
              <a:rPr sz="3400" dirty="0">
                <a:latin typeface="Comic Sans MS"/>
                <a:cs typeface="Comic Sans MS"/>
              </a:rPr>
              <a:t>nds N	copies: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2640" y="2783209"/>
            <a:ext cx="3686742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1625" algn="l"/>
              </a:tabLst>
            </a:pPr>
            <a:r>
              <a:rPr sz="3400" spc="-234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400" spc="-19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lang="en-US" sz="3400" spc="-190" dirty="0" smtClean="0">
                <a:solidFill>
                  <a:srgbClr val="021EAA"/>
                </a:solidFill>
                <a:latin typeface="Times New Roman"/>
                <a:cs typeface="Times New Roman"/>
              </a:rPr>
              <a:t>   </a:t>
            </a:r>
            <a:r>
              <a:rPr sz="3400" dirty="0" smtClean="0">
                <a:latin typeface="Comic Sans MS"/>
                <a:cs typeface="Comic Sans MS"/>
              </a:rPr>
              <a:t>NF/u</a:t>
            </a:r>
            <a:r>
              <a:rPr lang="en-US" sz="1600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	</a:t>
            </a:r>
            <a:r>
              <a:rPr sz="3400" spc="-5" dirty="0">
                <a:latin typeface="Comic Sans MS"/>
                <a:cs typeface="Comic Sans MS"/>
              </a:rPr>
              <a:t>time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040" y="2892997"/>
            <a:ext cx="4960620" cy="188023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R="1155065" algn="ctr">
              <a:lnSpc>
                <a:spcPct val="100000"/>
              </a:lnSpc>
              <a:spcBef>
                <a:spcPts val="1155"/>
              </a:spcBef>
            </a:pPr>
            <a:endParaRPr sz="2250" dirty="0">
              <a:latin typeface="Comic Sans MS"/>
              <a:cs typeface="Comic Sans MS"/>
            </a:endParaRPr>
          </a:p>
          <a:p>
            <a:pPr marL="382905" marR="30480" indent="-345440">
              <a:lnSpc>
                <a:spcPct val="127499"/>
              </a:lnSpc>
              <a:spcBef>
                <a:spcPts val="440"/>
              </a:spcBef>
              <a:tabLst>
                <a:tab pos="1638935" algn="l"/>
                <a:tab pos="1889125" algn="l"/>
              </a:tabLst>
            </a:pPr>
            <a:r>
              <a:rPr sz="3825" spc="-532" baseline="54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284" baseline="544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</a:t>
            </a:r>
            <a:r>
              <a:rPr sz="3400" dirty="0">
                <a:latin typeface="Comic Sans MS"/>
                <a:cs typeface="Comic Sans MS"/>
              </a:rPr>
              <a:t>i	</a:t>
            </a:r>
            <a:r>
              <a:rPr sz="3400" spc="-5" dirty="0">
                <a:latin typeface="Comic Sans MS"/>
                <a:cs typeface="Comic Sans MS"/>
              </a:rPr>
              <a:t>takes F/d</a:t>
            </a:r>
            <a:r>
              <a:rPr sz="3375" spc="-7" baseline="-19753" dirty="0">
                <a:latin typeface="Comic Sans MS"/>
                <a:cs typeface="Comic Sans MS"/>
              </a:rPr>
              <a:t>i</a:t>
            </a:r>
            <a:r>
              <a:rPr sz="3375" spc="-104" baseline="-19753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time  to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download</a:t>
            </a:r>
            <a:endParaRPr sz="3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58800"/>
            <a:ext cx="9267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File	distribution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time:</a:t>
            </a:r>
            <a:r>
              <a:rPr sz="4400" u="heavy" spc="-1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server-client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40700" y="2959100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baseline="-17361" dirty="0">
                <a:latin typeface="Arial"/>
                <a:cs typeface="Arial"/>
              </a:rPr>
              <a:t>s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900" y="1909826"/>
            <a:ext cx="5019463" cy="386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44100" y="256540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2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6400" y="2857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5915" y="30240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300" y="2692400"/>
            <a:ext cx="96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1	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1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21490" y="4827551"/>
            <a:ext cx="118815" cy="15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93739" y="4171950"/>
            <a:ext cx="118815" cy="15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4600" y="4508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4115" y="4675064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4600" y="38354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4115" y="4001964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200" y="1905000"/>
            <a:ext cx="101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erve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0900" y="3743959"/>
            <a:ext cx="29895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Network (with  </a:t>
            </a:r>
            <a:r>
              <a:rPr sz="2400" spc="-5" dirty="0">
                <a:latin typeface="Comic Sans MS"/>
                <a:cs typeface="Comic Sans MS"/>
              </a:rPr>
              <a:t>abundant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bandwidth)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5000" y="2667000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040" y="1381760"/>
            <a:ext cx="422402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30480" indent="-345440">
              <a:lnSpc>
                <a:spcPct val="115199"/>
              </a:lnSpc>
              <a:spcBef>
                <a:spcPts val="100"/>
              </a:spcBef>
              <a:tabLst>
                <a:tab pos="1819910" algn="l"/>
                <a:tab pos="2122170" algn="l"/>
              </a:tabLst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292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quen</a:t>
            </a:r>
            <a:r>
              <a:rPr sz="3400" dirty="0">
                <a:latin typeface="Comic Sans MS"/>
                <a:cs typeface="Comic Sans MS"/>
              </a:rPr>
              <a:t>ti</a:t>
            </a:r>
            <a:r>
              <a:rPr sz="3400" spc="-5" dirty="0">
                <a:latin typeface="Comic Sans MS"/>
                <a:cs typeface="Comic Sans MS"/>
              </a:rPr>
              <a:t>all</a:t>
            </a:r>
            <a:r>
              <a:rPr sz="3400" dirty="0">
                <a:latin typeface="Comic Sans MS"/>
                <a:cs typeface="Comic Sans MS"/>
              </a:rPr>
              <a:t>y  </a:t>
            </a:r>
            <a:r>
              <a:rPr sz="3400" spc="-5" dirty="0">
                <a:latin typeface="Comic Sans MS"/>
                <a:cs typeface="Comic Sans MS"/>
              </a:rPr>
              <a:t>sends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N	copies: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2640" y="2783209"/>
            <a:ext cx="24815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1625" algn="l"/>
              </a:tabLst>
            </a:pPr>
            <a:r>
              <a:rPr sz="3400" spc="-234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400" spc="-19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NF/u	</a:t>
            </a:r>
            <a:r>
              <a:rPr sz="3400" spc="-5" dirty="0"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040" y="2892997"/>
            <a:ext cx="4960620" cy="188023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R="1155065" algn="ctr">
              <a:lnSpc>
                <a:spcPct val="100000"/>
              </a:lnSpc>
              <a:spcBef>
                <a:spcPts val="1155"/>
              </a:spcBef>
            </a:pPr>
            <a:r>
              <a:rPr sz="2250" spc="5" dirty="0">
                <a:latin typeface="Comic Sans MS"/>
                <a:cs typeface="Comic Sans MS"/>
              </a:rPr>
              <a:t>s</a:t>
            </a:r>
            <a:endParaRPr sz="2250">
              <a:latin typeface="Comic Sans MS"/>
              <a:cs typeface="Comic Sans MS"/>
            </a:endParaRPr>
          </a:p>
          <a:p>
            <a:pPr marL="382905" marR="30480" indent="-345440">
              <a:lnSpc>
                <a:spcPct val="127499"/>
              </a:lnSpc>
              <a:spcBef>
                <a:spcPts val="440"/>
              </a:spcBef>
              <a:tabLst>
                <a:tab pos="1638935" algn="l"/>
                <a:tab pos="1889125" algn="l"/>
              </a:tabLst>
            </a:pPr>
            <a:r>
              <a:rPr sz="3825" spc="-532" baseline="54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284" baseline="544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</a:t>
            </a:r>
            <a:r>
              <a:rPr sz="3400" dirty="0">
                <a:latin typeface="Comic Sans MS"/>
                <a:cs typeface="Comic Sans MS"/>
              </a:rPr>
              <a:t>i	</a:t>
            </a:r>
            <a:r>
              <a:rPr sz="3400" spc="-5" dirty="0">
                <a:latin typeface="Comic Sans MS"/>
                <a:cs typeface="Comic Sans MS"/>
              </a:rPr>
              <a:t>takes F/d</a:t>
            </a:r>
            <a:r>
              <a:rPr sz="3375" spc="-7" baseline="-19753" dirty="0">
                <a:latin typeface="Comic Sans MS"/>
                <a:cs typeface="Comic Sans MS"/>
              </a:rPr>
              <a:t>i</a:t>
            </a:r>
            <a:r>
              <a:rPr sz="3375" spc="-104" baseline="-19753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time  to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download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2001" y="6746202"/>
            <a:ext cx="31369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Comic Sans MS"/>
                <a:cs typeface="Comic Sans MS"/>
              </a:rPr>
              <a:t>cs</a:t>
            </a:r>
            <a:endParaRPr sz="22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3600" y="6451600"/>
            <a:ext cx="62668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57910" algn="l"/>
                <a:tab pos="6038850" algn="l"/>
              </a:tabLst>
            </a:pPr>
            <a:r>
              <a:rPr sz="3400" dirty="0">
                <a:latin typeface="Comic Sans MS"/>
                <a:cs typeface="Comic Sans MS"/>
              </a:rPr>
              <a:t>=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	= </a:t>
            </a:r>
            <a:r>
              <a:rPr sz="3400" spc="-5" dirty="0">
                <a:latin typeface="Comic Sans MS"/>
                <a:cs typeface="Comic Sans MS"/>
              </a:rPr>
              <a:t>max </a:t>
            </a:r>
            <a:r>
              <a:rPr sz="3800" dirty="0">
                <a:latin typeface="Comic Sans MS"/>
                <a:cs typeface="Comic Sans MS"/>
              </a:rPr>
              <a:t>{</a:t>
            </a:r>
            <a:r>
              <a:rPr sz="3800" spc="-9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NF/u</a:t>
            </a:r>
            <a:r>
              <a:rPr sz="3375" spc="-7" baseline="-19753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,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F/min(d</a:t>
            </a:r>
            <a:r>
              <a:rPr sz="3375" spc="-7" baseline="-19753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)	</a:t>
            </a:r>
            <a:r>
              <a:rPr sz="3800" dirty="0">
                <a:latin typeface="Comic Sans MS"/>
                <a:cs typeface="Comic Sans MS"/>
              </a:rPr>
              <a:t>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7400" y="6035237"/>
            <a:ext cx="4757525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950" algn="r">
              <a:lnSpc>
                <a:spcPct val="115199"/>
              </a:lnSpc>
              <a:spcBef>
                <a:spcPts val="95"/>
              </a:spcBef>
              <a:tabLst>
                <a:tab pos="1489710" algn="l"/>
                <a:tab pos="2178685" algn="l"/>
                <a:tab pos="4345305" algn="l"/>
              </a:tabLst>
            </a:pPr>
            <a:r>
              <a:rPr sz="3400" dirty="0">
                <a:latin typeface="Comic Sans MS"/>
                <a:cs typeface="Comic Sans MS"/>
              </a:rPr>
              <a:t>Time	to	di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trib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te	F  </a:t>
            </a:r>
            <a:r>
              <a:rPr sz="3400" spc="-5" dirty="0">
                <a:latin typeface="Comic Sans MS"/>
                <a:cs typeface="Comic Sans MS"/>
              </a:rPr>
              <a:t>to 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4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clients</a:t>
            </a:r>
            <a:r>
              <a:rPr sz="3400" spc="-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using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client/server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approach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2627" y="5707691"/>
            <a:ext cx="11899900" cy="2129155"/>
          </a:xfrm>
          <a:custGeom>
            <a:avLst/>
            <a:gdLst/>
            <a:ahLst/>
            <a:cxnLst/>
            <a:rect l="l" t="t" r="r" b="b"/>
            <a:pathLst>
              <a:path w="11899900" h="2129154">
                <a:moveTo>
                  <a:pt x="0" y="0"/>
                </a:moveTo>
                <a:lnTo>
                  <a:pt x="11899900" y="0"/>
                </a:lnTo>
                <a:lnTo>
                  <a:pt x="11899900" y="2129085"/>
                </a:lnTo>
                <a:lnTo>
                  <a:pt x="0" y="212908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58800"/>
            <a:ext cx="9267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File	distribution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time:</a:t>
            </a:r>
            <a:r>
              <a:rPr sz="4400" u="heavy" spc="-1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server-client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40700" y="2959100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baseline="-17361" dirty="0">
                <a:latin typeface="Arial"/>
                <a:cs typeface="Arial"/>
              </a:rPr>
              <a:t>s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900" y="1909826"/>
            <a:ext cx="5019463" cy="386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44100" y="256540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2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6400" y="2857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5915" y="30240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300" y="2692400"/>
            <a:ext cx="96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17361" dirty="0">
                <a:latin typeface="Arial"/>
                <a:cs typeface="Arial"/>
              </a:rPr>
              <a:t>1	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baseline="-17361" dirty="0">
                <a:latin typeface="Arial"/>
                <a:cs typeface="Arial"/>
              </a:rPr>
              <a:t>1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21490" y="4827551"/>
            <a:ext cx="118815" cy="15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93739" y="4171950"/>
            <a:ext cx="118815" cy="15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4600" y="45085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4115" y="4675064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4600" y="38354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4115" y="4001964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200" y="1905000"/>
            <a:ext cx="101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erve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0900" y="3743959"/>
            <a:ext cx="29895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Network (with  </a:t>
            </a:r>
            <a:r>
              <a:rPr sz="2400" spc="-5" dirty="0">
                <a:latin typeface="Comic Sans MS"/>
                <a:cs typeface="Comic Sans MS"/>
              </a:rPr>
              <a:t>abundant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bandwidth)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5000" y="2667000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040" y="1381760"/>
            <a:ext cx="422402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30480" indent="-345440">
              <a:lnSpc>
                <a:spcPct val="115199"/>
              </a:lnSpc>
              <a:spcBef>
                <a:spcPts val="100"/>
              </a:spcBef>
              <a:tabLst>
                <a:tab pos="1819910" algn="l"/>
                <a:tab pos="2122170" algn="l"/>
              </a:tabLst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292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quen</a:t>
            </a:r>
            <a:r>
              <a:rPr sz="3400" dirty="0">
                <a:latin typeface="Comic Sans MS"/>
                <a:cs typeface="Comic Sans MS"/>
              </a:rPr>
              <a:t>ti</a:t>
            </a:r>
            <a:r>
              <a:rPr sz="3400" spc="-5" dirty="0">
                <a:latin typeface="Comic Sans MS"/>
                <a:cs typeface="Comic Sans MS"/>
              </a:rPr>
              <a:t>all</a:t>
            </a:r>
            <a:r>
              <a:rPr sz="3400" dirty="0">
                <a:latin typeface="Comic Sans MS"/>
                <a:cs typeface="Comic Sans MS"/>
              </a:rPr>
              <a:t>y  </a:t>
            </a:r>
            <a:r>
              <a:rPr sz="3400" spc="-5" dirty="0">
                <a:latin typeface="Comic Sans MS"/>
                <a:cs typeface="Comic Sans MS"/>
              </a:rPr>
              <a:t>sends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N	copies: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2640" y="2783209"/>
            <a:ext cx="24815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1625" algn="l"/>
              </a:tabLst>
            </a:pPr>
            <a:r>
              <a:rPr sz="3400" spc="-234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400" spc="-19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NF/u	</a:t>
            </a:r>
            <a:r>
              <a:rPr sz="3400" spc="-5" dirty="0"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040" y="2892997"/>
            <a:ext cx="4960620" cy="188023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R="1155065" algn="ctr">
              <a:lnSpc>
                <a:spcPct val="100000"/>
              </a:lnSpc>
              <a:spcBef>
                <a:spcPts val="1155"/>
              </a:spcBef>
            </a:pPr>
            <a:r>
              <a:rPr sz="2250" spc="5" dirty="0">
                <a:latin typeface="Comic Sans MS"/>
                <a:cs typeface="Comic Sans MS"/>
              </a:rPr>
              <a:t>s</a:t>
            </a:r>
            <a:endParaRPr sz="2250">
              <a:latin typeface="Comic Sans MS"/>
              <a:cs typeface="Comic Sans MS"/>
            </a:endParaRPr>
          </a:p>
          <a:p>
            <a:pPr marL="382905" marR="30480" indent="-345440">
              <a:lnSpc>
                <a:spcPct val="127499"/>
              </a:lnSpc>
              <a:spcBef>
                <a:spcPts val="440"/>
              </a:spcBef>
              <a:tabLst>
                <a:tab pos="1638935" algn="l"/>
                <a:tab pos="1889125" algn="l"/>
              </a:tabLst>
            </a:pPr>
            <a:r>
              <a:rPr sz="3825" spc="-532" baseline="54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284" baseline="544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	</a:t>
            </a:r>
            <a:r>
              <a:rPr sz="3400" dirty="0">
                <a:latin typeface="Comic Sans MS"/>
                <a:cs typeface="Comic Sans MS"/>
              </a:rPr>
              <a:t>i	</a:t>
            </a:r>
            <a:r>
              <a:rPr sz="3400" spc="-5" dirty="0">
                <a:latin typeface="Comic Sans MS"/>
                <a:cs typeface="Comic Sans MS"/>
              </a:rPr>
              <a:t>takes F/d</a:t>
            </a:r>
            <a:r>
              <a:rPr sz="3375" spc="-7" baseline="-19753" dirty="0">
                <a:latin typeface="Comic Sans MS"/>
                <a:cs typeface="Comic Sans MS"/>
              </a:rPr>
              <a:t>i</a:t>
            </a:r>
            <a:r>
              <a:rPr sz="3375" spc="-104" baseline="-19753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time  to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download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44378" y="7117892"/>
            <a:ext cx="612140" cy="984885"/>
          </a:xfrm>
          <a:custGeom>
            <a:avLst/>
            <a:gdLst/>
            <a:ahLst/>
            <a:cxnLst/>
            <a:rect l="l" t="t" r="r" b="b"/>
            <a:pathLst>
              <a:path w="612140" h="984884">
                <a:moveTo>
                  <a:pt x="0" y="984391"/>
                </a:moveTo>
                <a:lnTo>
                  <a:pt x="6118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72001" y="6746202"/>
            <a:ext cx="31369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Comic Sans MS"/>
                <a:cs typeface="Comic Sans MS"/>
              </a:rPr>
              <a:t>cs</a:t>
            </a:r>
            <a:endParaRPr sz="22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900" y="6451600"/>
            <a:ext cx="6292215" cy="272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70610" algn="l"/>
                <a:tab pos="6051550" algn="l"/>
              </a:tabLst>
            </a:pPr>
            <a:r>
              <a:rPr sz="3400" dirty="0">
                <a:latin typeface="Comic Sans MS"/>
                <a:cs typeface="Comic Sans MS"/>
              </a:rPr>
              <a:t>=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	= </a:t>
            </a:r>
            <a:r>
              <a:rPr sz="3400" spc="-5" dirty="0">
                <a:latin typeface="Comic Sans MS"/>
                <a:cs typeface="Comic Sans MS"/>
              </a:rPr>
              <a:t>max </a:t>
            </a:r>
            <a:r>
              <a:rPr sz="3800" dirty="0">
                <a:latin typeface="Comic Sans MS"/>
                <a:cs typeface="Comic Sans MS"/>
              </a:rPr>
              <a:t>{</a:t>
            </a:r>
            <a:r>
              <a:rPr sz="3800" spc="-9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NF/u</a:t>
            </a:r>
            <a:r>
              <a:rPr sz="3375" spc="-7" baseline="-19753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,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F/min(d</a:t>
            </a:r>
            <a:r>
              <a:rPr sz="3375" spc="-7" baseline="-19753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)	</a:t>
            </a:r>
            <a:r>
              <a:rPr sz="3800" dirty="0">
                <a:latin typeface="Comic Sans MS"/>
                <a:cs typeface="Comic Sans MS"/>
              </a:rPr>
              <a:t>}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50">
              <a:latin typeface="Times New Roman"/>
              <a:cs typeface="Times New Roman"/>
            </a:endParaRPr>
          </a:p>
          <a:p>
            <a:pPr marL="977900" marR="866140">
              <a:lnSpc>
                <a:spcPct val="115199"/>
              </a:lnSpc>
            </a:pPr>
            <a:r>
              <a:rPr sz="3400" spc="-5" dirty="0">
                <a:latin typeface="Comic Sans MS"/>
                <a:cs typeface="Comic Sans MS"/>
              </a:rPr>
              <a:t>increases linearly in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N  </a:t>
            </a:r>
            <a:r>
              <a:rPr sz="3400" spc="-5" dirty="0">
                <a:latin typeface="Comic Sans MS"/>
                <a:cs typeface="Comic Sans MS"/>
              </a:rPr>
              <a:t>(for large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N)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2125" y="6035237"/>
            <a:ext cx="4622800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950" algn="r">
              <a:lnSpc>
                <a:spcPct val="115199"/>
              </a:lnSpc>
              <a:spcBef>
                <a:spcPts val="95"/>
              </a:spcBef>
              <a:tabLst>
                <a:tab pos="1489710" algn="l"/>
                <a:tab pos="2178685" algn="l"/>
                <a:tab pos="4345305" algn="l"/>
              </a:tabLst>
            </a:pPr>
            <a:r>
              <a:rPr sz="3400" dirty="0">
                <a:latin typeface="Comic Sans MS"/>
                <a:cs typeface="Comic Sans MS"/>
              </a:rPr>
              <a:t>Time	to	di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trib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te	F  </a:t>
            </a:r>
            <a:r>
              <a:rPr sz="3400" spc="-5" dirty="0">
                <a:latin typeface="Comic Sans MS"/>
                <a:cs typeface="Comic Sans MS"/>
              </a:rPr>
              <a:t>to 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4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clients</a:t>
            </a:r>
            <a:r>
              <a:rPr sz="3400" spc="-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using 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client/server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approach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2627" y="5707691"/>
            <a:ext cx="11899900" cy="2129155"/>
          </a:xfrm>
          <a:custGeom>
            <a:avLst/>
            <a:gdLst/>
            <a:ahLst/>
            <a:cxnLst/>
            <a:rect l="l" t="t" r="r" b="b"/>
            <a:pathLst>
              <a:path w="11899900" h="2129154">
                <a:moveTo>
                  <a:pt x="0" y="0"/>
                </a:moveTo>
                <a:lnTo>
                  <a:pt x="11899900" y="0"/>
                </a:lnTo>
                <a:lnTo>
                  <a:pt x="11899900" y="2129085"/>
                </a:lnTo>
                <a:lnTo>
                  <a:pt x="0" y="212908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2-78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3432</Words>
  <Application>Microsoft Office PowerPoint</Application>
  <PresentationFormat>Custom</PresentationFormat>
  <Paragraphs>1154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Office Theme</vt:lpstr>
      <vt:lpstr>Application Layer  Part 5</vt:lpstr>
      <vt:lpstr>PowerPoint Presentation</vt:lpstr>
      <vt:lpstr>An Aside on Protocols …</vt:lpstr>
      <vt:lpstr>An Aside on Protocols …</vt:lpstr>
      <vt:lpstr>An Aside on Protocols …</vt:lpstr>
      <vt:lpstr>Original HTTP Specification</vt:lpstr>
      <vt:lpstr>Standards</vt:lpstr>
      <vt:lpstr>IETF</vt:lpstr>
      <vt:lpstr>IETF</vt:lpstr>
      <vt:lpstr>RFCs</vt:lpstr>
      <vt:lpstr>RFCs</vt:lpstr>
      <vt:lpstr>RFCs</vt:lpstr>
      <vt:lpstr>RFCs</vt:lpstr>
      <vt:lpstr>RFCs</vt:lpstr>
      <vt:lpstr>IETF</vt:lpstr>
      <vt:lpstr>IETF</vt:lpstr>
      <vt:lpstr>Consensus</vt:lpstr>
      <vt:lpstr>Beyond Basic HTTP</vt:lpstr>
      <vt:lpstr>HTTP state</vt:lpstr>
      <vt:lpstr>HTTP state</vt:lpstr>
      <vt:lpstr>HTTP state</vt:lpstr>
      <vt:lpstr>HTTP state</vt:lpstr>
      <vt:lpstr>PowerPoint Presentation</vt:lpstr>
      <vt:lpstr>User-server state: cookies</vt:lpstr>
      <vt:lpstr>User-server state: cookies</vt:lpstr>
      <vt:lpstr>User-server state: cookies</vt:lpstr>
      <vt:lpstr>Cookies: keeping “state” (cont.)</vt:lpstr>
      <vt:lpstr>Cookies: keeping “state” (cont.)</vt:lpstr>
      <vt:lpstr>Cookies: keeping “state” (cont.)</vt:lpstr>
      <vt:lpstr>Cookies: keeping “state” (cont.)</vt:lpstr>
      <vt:lpstr>Cookies: keeping “state” (cont.)</vt:lpstr>
      <vt:lpstr>Cookies: keeping “state” (cont.)</vt:lpstr>
      <vt:lpstr>Cookies (continued)</vt:lpstr>
      <vt:lpstr>Cookies (continued)</vt:lpstr>
      <vt:lpstr>Cookies (continued)</vt:lpstr>
      <vt:lpstr>Cookies (continued)</vt:lpstr>
      <vt:lpstr>Reading Along ...</vt:lpstr>
      <vt:lpstr>Electronic Mail</vt:lpstr>
      <vt:lpstr>PowerPoint Presentation</vt:lpstr>
      <vt:lpstr>Electronic Mail</vt:lpstr>
      <vt:lpstr>Electronic Mail</vt:lpstr>
      <vt:lpstr>Electronic Mail</vt:lpstr>
      <vt:lpstr>Electronic Mail</vt:lpstr>
      <vt:lpstr>Electronic Mail: mail servers</vt:lpstr>
      <vt:lpstr>Electronic Mail: mail servers</vt:lpstr>
      <vt:lpstr>Electronic Mail: mail servers</vt:lpstr>
      <vt:lpstr>Electronic Mail: mail servers</vt:lpstr>
      <vt:lpstr>Electronic Mail: mail servers</vt:lpstr>
      <vt:lpstr>Electronic Mail: SMTP [RFC 2821]</vt:lpstr>
      <vt:lpstr>PowerPoint Presentation</vt:lpstr>
      <vt:lpstr>Electronic Mail: SMTP [RFC 2821]</vt:lpstr>
      <vt:lpstr>Electronic Mail: SMTP [RFC 2821]</vt:lpstr>
      <vt:lpstr>Electronic Mail: SMTP [RFC 2821]</vt:lpstr>
      <vt:lpstr>Scenario: Alice sends message to Bob</vt:lpstr>
      <vt:lpstr>Scenario: Alice sends message to Bob</vt:lpstr>
      <vt:lpstr>Scenario: Alice sends message to Bob</vt:lpstr>
      <vt:lpstr>Scenario: Alice sends message to Bob</vt:lpstr>
      <vt:lpstr>Scenario: Alice sends message to Bob</vt:lpstr>
      <vt:lpstr>Scenario: Alice sends message to Bob</vt:lpstr>
      <vt:lpstr>Scenario: Alice sends message to Bob</vt:lpstr>
      <vt:lpstr>Sample SMTP interaction</vt:lpstr>
      <vt:lpstr>PowerPoint Presentation</vt:lpstr>
      <vt:lpstr>PowerPoint Presentation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Sample SMTP interaction</vt:lpstr>
      <vt:lpstr>Try SMTP interaction for yourself:</vt:lpstr>
      <vt:lpstr>Mail message format</vt:lpstr>
      <vt:lpstr>Refining Mail Delivery</vt:lpstr>
      <vt:lpstr>Refining Mail Delivery</vt:lpstr>
      <vt:lpstr>Refining Mail Delivery</vt:lpstr>
      <vt:lpstr>Refining Mail Delivery</vt:lpstr>
      <vt:lpstr>Refining Mail Delivery</vt:lpstr>
      <vt:lpstr>Refining Mail Delivery</vt:lpstr>
      <vt:lpstr>Refining Mail Delivery</vt:lpstr>
      <vt:lpstr>POP3 protocol</vt:lpstr>
      <vt:lpstr>POP3 protocol</vt:lpstr>
      <vt:lpstr>POP3 protocol</vt:lpstr>
      <vt:lpstr>POP3 protocol</vt:lpstr>
      <vt:lpstr>POP3 protocol</vt:lpstr>
      <vt:lpstr>POP3 (more) and IMAP</vt:lpstr>
      <vt:lpstr>POP3 (more) and IMAP</vt:lpstr>
      <vt:lpstr>Reading Along ...</vt:lpstr>
      <vt:lpstr>Pure P2P architecture</vt:lpstr>
      <vt:lpstr>Pure P2P architecture</vt:lpstr>
      <vt:lpstr>File Distribution: Server-Client vs P2P</vt:lpstr>
      <vt:lpstr>File distribution time: server-client</vt:lpstr>
      <vt:lpstr>File distribution time: server-client</vt:lpstr>
      <vt:lpstr>File distribution time: server-client</vt:lpstr>
      <vt:lpstr>File distribution time: P2P</vt:lpstr>
      <vt:lpstr>File distribution time: P2P</vt:lpstr>
      <vt:lpstr>Server-client vs. P2P: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  Part 5</dc:title>
  <cp:lastModifiedBy>Jacob Alspaw</cp:lastModifiedBy>
  <cp:revision>4</cp:revision>
  <dcterms:created xsi:type="dcterms:W3CDTF">2018-10-08T21:49:39Z</dcterms:created>
  <dcterms:modified xsi:type="dcterms:W3CDTF">2018-10-09T22:29:32Z</dcterms:modified>
</cp:coreProperties>
</file>