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3600" y="711200"/>
            <a:ext cx="1127760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81000"/>
            <a:ext cx="481139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0279" y="2425700"/>
            <a:ext cx="8524240" cy="515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4269" y="9323796"/>
            <a:ext cx="155194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51.png"/><Relationship Id="rId10" Type="http://schemas.openxmlformats.org/officeDocument/2006/relationships/image" Target="../media/image52.jpg"/><Relationship Id="rId4" Type="http://schemas.openxmlformats.org/officeDocument/2006/relationships/image" Target="../media/image55.jpg"/><Relationship Id="rId9" Type="http://schemas.openxmlformats.org/officeDocument/2006/relationships/image" Target="../media/image53.png"/><Relationship Id="rId1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51.png"/><Relationship Id="rId10" Type="http://schemas.openxmlformats.org/officeDocument/2006/relationships/image" Target="../media/image52.jpg"/><Relationship Id="rId4" Type="http://schemas.openxmlformats.org/officeDocument/2006/relationships/image" Target="../media/image55.jpg"/><Relationship Id="rId9" Type="http://schemas.openxmlformats.org/officeDocument/2006/relationships/image" Target="../media/image53.png"/><Relationship Id="rId1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51.png"/><Relationship Id="rId10" Type="http://schemas.openxmlformats.org/officeDocument/2006/relationships/image" Target="../media/image52.jpg"/><Relationship Id="rId4" Type="http://schemas.openxmlformats.org/officeDocument/2006/relationships/image" Target="../media/image55.jpg"/><Relationship Id="rId9" Type="http://schemas.openxmlformats.org/officeDocument/2006/relationships/image" Target="../media/image53.png"/><Relationship Id="rId1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51.png"/><Relationship Id="rId10" Type="http://schemas.openxmlformats.org/officeDocument/2006/relationships/image" Target="../media/image52.jpg"/><Relationship Id="rId4" Type="http://schemas.openxmlformats.org/officeDocument/2006/relationships/image" Target="../media/image55.jpg"/><Relationship Id="rId9" Type="http://schemas.openxmlformats.org/officeDocument/2006/relationships/image" Target="../media/image53.png"/><Relationship Id="rId1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51.png"/><Relationship Id="rId10" Type="http://schemas.openxmlformats.org/officeDocument/2006/relationships/image" Target="../media/image52.jpg"/><Relationship Id="rId4" Type="http://schemas.openxmlformats.org/officeDocument/2006/relationships/image" Target="../media/image55.jpg"/><Relationship Id="rId9" Type="http://schemas.openxmlformats.org/officeDocument/2006/relationships/image" Target="../media/image53.png"/><Relationship Id="rId1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51.png"/><Relationship Id="rId10" Type="http://schemas.openxmlformats.org/officeDocument/2006/relationships/image" Target="../media/image52.jpg"/><Relationship Id="rId4" Type="http://schemas.openxmlformats.org/officeDocument/2006/relationships/image" Target="../media/image55.jpg"/><Relationship Id="rId9" Type="http://schemas.openxmlformats.org/officeDocument/2006/relationships/image" Target="../media/image53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51.png"/><Relationship Id="rId10" Type="http://schemas.openxmlformats.org/officeDocument/2006/relationships/image" Target="../media/image52.jpg"/><Relationship Id="rId4" Type="http://schemas.openxmlformats.org/officeDocument/2006/relationships/image" Target="../media/image55.jpg"/><Relationship Id="rId9" Type="http://schemas.openxmlformats.org/officeDocument/2006/relationships/image" Target="../media/image53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7100" y="8191500"/>
            <a:ext cx="618807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952500" marR="5080" indent="-939800">
              <a:lnSpc>
                <a:spcPts val="2800"/>
              </a:lnSpc>
              <a:spcBef>
                <a:spcPts val="259"/>
              </a:spcBef>
            </a:pPr>
            <a:r>
              <a:rPr sz="2400" i="1" spc="-95" dirty="0">
                <a:solidFill>
                  <a:srgbClr val="011993"/>
                </a:solidFill>
                <a:latin typeface="Calibri"/>
                <a:cs typeface="Calibri"/>
              </a:rPr>
              <a:t>“Now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don’t </a:t>
            </a:r>
            <a:r>
              <a:rPr sz="2400" i="1" spc="-150" dirty="0">
                <a:solidFill>
                  <a:srgbClr val="011993"/>
                </a:solidFill>
                <a:latin typeface="Calibri"/>
                <a:cs typeface="Calibri"/>
              </a:rPr>
              <a:t>you </a:t>
            </a: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call </a:t>
            </a:r>
            <a:r>
              <a:rPr sz="2400" i="1" spc="-125" dirty="0">
                <a:solidFill>
                  <a:srgbClr val="011993"/>
                </a:solidFill>
                <a:latin typeface="Calibri"/>
                <a:cs typeface="Calibri"/>
              </a:rPr>
              <a:t>James </a:t>
            </a:r>
            <a:r>
              <a:rPr sz="2400" i="1" spc="-120" dirty="0">
                <a:solidFill>
                  <a:srgbClr val="011993"/>
                </a:solidFill>
                <a:latin typeface="Calibri"/>
                <a:cs typeface="Calibri"/>
              </a:rPr>
              <a:t>Bond or </a:t>
            </a:r>
            <a:r>
              <a:rPr sz="2400" i="1" spc="-85" dirty="0">
                <a:solidFill>
                  <a:srgbClr val="011993"/>
                </a:solidFill>
                <a:latin typeface="Calibri"/>
                <a:cs typeface="Calibri"/>
              </a:rPr>
              <a:t>Secret </a:t>
            </a:r>
            <a:r>
              <a:rPr sz="2400" i="1" spc="-145" dirty="0">
                <a:solidFill>
                  <a:srgbClr val="011993"/>
                </a:solidFill>
                <a:latin typeface="Calibri"/>
                <a:cs typeface="Calibri"/>
              </a:rPr>
              <a:t>Agent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Man,  </a:t>
            </a:r>
            <a:r>
              <a:rPr sz="2400" i="1" spc="-80" dirty="0">
                <a:solidFill>
                  <a:srgbClr val="011993"/>
                </a:solidFill>
                <a:latin typeface="Calibri"/>
                <a:cs typeface="Calibri"/>
              </a:rPr>
              <a:t>‘Cause </a:t>
            </a:r>
            <a:r>
              <a:rPr sz="2400" i="1" spc="-130" dirty="0">
                <a:solidFill>
                  <a:srgbClr val="011993"/>
                </a:solidFill>
                <a:latin typeface="Calibri"/>
                <a:cs typeface="Calibri"/>
              </a:rPr>
              <a:t>they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can’t </a:t>
            </a:r>
            <a:r>
              <a:rPr sz="2400" i="1" spc="-135" dirty="0">
                <a:solidFill>
                  <a:srgbClr val="011993"/>
                </a:solidFill>
                <a:latin typeface="Calibri"/>
                <a:cs typeface="Calibri"/>
              </a:rPr>
              <a:t>do </a:t>
            </a:r>
            <a:r>
              <a:rPr sz="2400" i="1" spc="-114" dirty="0">
                <a:solidFill>
                  <a:srgbClr val="011993"/>
                </a:solidFill>
                <a:latin typeface="Calibri"/>
                <a:cs typeface="Calibri"/>
              </a:rPr>
              <a:t>it </a:t>
            </a:r>
            <a:r>
              <a:rPr sz="2400" i="1" spc="-80" dirty="0">
                <a:solidFill>
                  <a:srgbClr val="011993"/>
                </a:solidFill>
                <a:latin typeface="Calibri"/>
                <a:cs typeface="Calibri"/>
              </a:rPr>
              <a:t>Like </a:t>
            </a:r>
            <a:r>
              <a:rPr sz="2400" i="1" spc="-30" dirty="0">
                <a:solidFill>
                  <a:srgbClr val="011993"/>
                </a:solidFill>
                <a:latin typeface="Calibri"/>
                <a:cs typeface="Calibri"/>
              </a:rPr>
              <a:t>I </a:t>
            </a:r>
            <a:r>
              <a:rPr sz="2400" i="1" spc="-55" dirty="0">
                <a:solidFill>
                  <a:srgbClr val="011993"/>
                </a:solidFill>
                <a:latin typeface="Calibri"/>
                <a:cs typeface="Calibri"/>
              </a:rPr>
              <a:t>Can</a:t>
            </a:r>
            <a:r>
              <a:rPr sz="2400" i="1" spc="-4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355" dirty="0">
                <a:solidFill>
                  <a:srgbClr val="011993"/>
                </a:solidFill>
                <a:latin typeface="Calibri"/>
                <a:cs typeface="Calibri"/>
              </a:rPr>
              <a:t>…”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0" y="3937000"/>
            <a:ext cx="264287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ts val="4210"/>
              </a:lnSpc>
              <a:spcBef>
                <a:spcPts val="100"/>
              </a:spcBef>
            </a:pPr>
            <a:r>
              <a:rPr sz="3600" spc="-130" dirty="0">
                <a:solidFill>
                  <a:srgbClr val="011993"/>
                </a:solidFill>
                <a:latin typeface="Arial"/>
                <a:cs typeface="Arial"/>
              </a:rPr>
              <a:t>Mark</a:t>
            </a:r>
            <a:r>
              <a:rPr sz="3600" spc="-39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011993"/>
                </a:solidFill>
                <a:latin typeface="Arial"/>
                <a:cs typeface="Arial"/>
              </a:rPr>
              <a:t>Allman</a:t>
            </a:r>
            <a:endParaRPr sz="3600">
              <a:latin typeface="Arial"/>
              <a:cs typeface="Arial"/>
            </a:endParaRPr>
          </a:p>
          <a:p>
            <a:pPr marL="11430" algn="ctr">
              <a:lnSpc>
                <a:spcPts val="4210"/>
              </a:lnSpc>
            </a:pPr>
            <a:r>
              <a:rPr sz="3600" i="1" spc="-85" dirty="0">
                <a:solidFill>
                  <a:srgbClr val="011993"/>
                </a:solidFill>
                <a:latin typeface="Calibri"/>
                <a:cs typeface="Calibri"/>
              </a:rPr>
              <a:t>Case </a:t>
            </a:r>
            <a:r>
              <a:rPr sz="3600" i="1" spc="-385" dirty="0">
                <a:solidFill>
                  <a:srgbClr val="011993"/>
                </a:solidFill>
                <a:latin typeface="Calibri"/>
                <a:cs typeface="Calibri"/>
              </a:rPr>
              <a:t>/</a:t>
            </a:r>
            <a:r>
              <a:rPr sz="3600" i="1" spc="-30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3600" i="1" spc="5" dirty="0">
                <a:solidFill>
                  <a:srgbClr val="011993"/>
                </a:solidFill>
                <a:latin typeface="Calibri"/>
                <a:cs typeface="Calibri"/>
              </a:rPr>
              <a:t>ICSI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ts val="4210"/>
              </a:lnSpc>
            </a:pPr>
            <a:r>
              <a:rPr sz="3600" spc="-505" dirty="0">
                <a:solidFill>
                  <a:srgbClr val="011993"/>
                </a:solidFill>
                <a:latin typeface="Arial"/>
                <a:cs typeface="Arial"/>
              </a:rPr>
              <a:t>EECS</a:t>
            </a:r>
            <a:r>
              <a:rPr sz="3600" spc="-70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175" dirty="0">
                <a:solidFill>
                  <a:srgbClr val="011993"/>
                </a:solidFill>
                <a:latin typeface="Arial"/>
                <a:cs typeface="Arial"/>
              </a:rPr>
              <a:t>325/425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4210"/>
              </a:lnSpc>
            </a:pPr>
            <a:r>
              <a:rPr sz="3600" spc="-254" dirty="0">
                <a:solidFill>
                  <a:srgbClr val="011993"/>
                </a:solidFill>
                <a:latin typeface="Arial"/>
                <a:cs typeface="Arial"/>
              </a:rPr>
              <a:t>Fall</a:t>
            </a:r>
            <a:r>
              <a:rPr sz="3600" spc="-25" dirty="0">
                <a:solidFill>
                  <a:srgbClr val="011993"/>
                </a:solidFill>
                <a:latin typeface="Arial"/>
                <a:cs typeface="Arial"/>
              </a:rPr>
              <a:t> </a:t>
            </a:r>
            <a:r>
              <a:rPr sz="3600" spc="-204" dirty="0">
                <a:solidFill>
                  <a:srgbClr val="011993"/>
                </a:solidFill>
                <a:latin typeface="Arial"/>
                <a:cs typeface="Arial"/>
              </a:rPr>
              <a:t>2018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0" y="850900"/>
            <a:ext cx="532003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752600" marR="5080" indent="-1739900">
              <a:lnSpc>
                <a:spcPts val="6400"/>
              </a:lnSpc>
              <a:spcBef>
                <a:spcPts val="380"/>
              </a:spcBef>
            </a:pPr>
            <a:r>
              <a:rPr sz="5400" b="1" spc="-150" dirty="0">
                <a:solidFill>
                  <a:srgbClr val="011993"/>
                </a:solidFill>
                <a:latin typeface="Trebuchet MS"/>
                <a:cs typeface="Trebuchet MS"/>
              </a:rPr>
              <a:t>Application </a:t>
            </a:r>
            <a:r>
              <a:rPr sz="5400" b="1" spc="-190" dirty="0">
                <a:solidFill>
                  <a:srgbClr val="011993"/>
                </a:solidFill>
                <a:latin typeface="Trebuchet MS"/>
                <a:cs typeface="Trebuchet MS"/>
              </a:rPr>
              <a:t>Layer  </a:t>
            </a:r>
            <a:r>
              <a:rPr sz="5400" b="1" spc="-125" dirty="0">
                <a:solidFill>
                  <a:srgbClr val="011993"/>
                </a:solidFill>
                <a:latin typeface="Trebuchet MS"/>
                <a:cs typeface="Trebuchet MS"/>
              </a:rPr>
              <a:t>Part</a:t>
            </a: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315" dirty="0">
                <a:solidFill>
                  <a:srgbClr val="011993"/>
                </a:solidFill>
                <a:latin typeface="Trebuchet MS"/>
                <a:cs typeface="Trebuchet MS"/>
              </a:rPr>
              <a:t>6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381000"/>
            <a:ext cx="46977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64012" y="1195238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1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86" y="1800860"/>
            <a:ext cx="11794914" cy="565642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389890" indent="-339725">
              <a:lnSpc>
                <a:spcPct val="100000"/>
              </a:lnSpc>
              <a:spcBef>
                <a:spcPts val="1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spc="-5" dirty="0">
                <a:latin typeface="Comic Sans MS"/>
                <a:cs typeface="Comic Sans MS"/>
              </a:rPr>
              <a:t>file divided into 256KB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4C00"/>
                </a:solidFill>
                <a:latin typeface="Comic Sans MS"/>
                <a:cs typeface="Comic Sans MS"/>
              </a:rPr>
              <a:t>chunks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peer </a:t>
            </a:r>
            <a:r>
              <a:rPr sz="3400" spc="-5" dirty="0">
                <a:latin typeface="Comic Sans MS"/>
                <a:cs typeface="Comic Sans MS"/>
              </a:rPr>
              <a:t>joining torrent:</a:t>
            </a:r>
            <a:endParaRPr sz="3400" dirty="0">
              <a:latin typeface="Comic Sans MS"/>
              <a:cs typeface="Comic Sans MS"/>
            </a:endParaRPr>
          </a:p>
          <a:p>
            <a:pPr marL="796290" lvl="1" indent="-2889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2188210" algn="l"/>
                <a:tab pos="3801745" algn="l"/>
                <a:tab pos="7754620" algn="l"/>
                <a:tab pos="8908415" algn="l"/>
                <a:tab pos="9918700" algn="l"/>
              </a:tabLst>
            </a:pPr>
            <a:r>
              <a:rPr sz="3400" spc="-5" dirty="0">
                <a:latin typeface="Comic Sans MS"/>
                <a:cs typeface="Comic Sans MS"/>
              </a:rPr>
              <a:t>has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no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chunks,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but</a:t>
            </a:r>
            <a:r>
              <a:rPr sz="3400" spc="10" dirty="0" smtClean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will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accumulate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them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over</a:t>
            </a:r>
            <a:r>
              <a:rPr sz="3400" spc="-5" dirty="0">
                <a:latin typeface="Comic Sans MS"/>
                <a:cs typeface="Comic Sans MS"/>
              </a:rPr>
              <a:t>	</a:t>
            </a:r>
            <a:r>
              <a:rPr sz="3400" dirty="0">
                <a:latin typeface="Comic Sans MS"/>
                <a:cs typeface="Comic Sans MS"/>
              </a:rPr>
              <a:t>time</a:t>
            </a:r>
          </a:p>
          <a:p>
            <a:pPr marL="796290" marR="43180" lvl="1" indent="-28892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1355725" algn="l"/>
                <a:tab pos="2826385" algn="l"/>
                <a:tab pos="3401695" algn="l"/>
                <a:tab pos="5445760" algn="l"/>
                <a:tab pos="6005195" algn="l"/>
                <a:tab pos="6803390" algn="l"/>
                <a:tab pos="7585709" algn="l"/>
                <a:tab pos="8161020" algn="l"/>
                <a:tab pos="9531350" algn="l"/>
              </a:tabLst>
            </a:pPr>
            <a:r>
              <a:rPr sz="3400" dirty="0">
                <a:latin typeface="Comic Sans MS"/>
                <a:cs typeface="Comic Sans MS"/>
              </a:rPr>
              <a:t>regi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ters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tr</a:t>
            </a:r>
            <a:r>
              <a:rPr sz="3400" spc="-5" dirty="0" smtClean="0">
                <a:latin typeface="Comic Sans MS"/>
                <a:cs typeface="Comic Sans MS"/>
              </a:rPr>
              <a:t>a</a:t>
            </a:r>
            <a:r>
              <a:rPr sz="3400" dirty="0" smtClean="0">
                <a:latin typeface="Comic Sans MS"/>
                <a:cs typeface="Comic Sans MS"/>
              </a:rPr>
              <a:t>c</a:t>
            </a:r>
            <a:r>
              <a:rPr sz="3400" spc="-5" dirty="0" smtClean="0">
                <a:latin typeface="Comic Sans MS"/>
                <a:cs typeface="Comic Sans MS"/>
              </a:rPr>
              <a:t>ke</a:t>
            </a:r>
            <a:r>
              <a:rPr sz="3400" dirty="0" smtClean="0">
                <a:latin typeface="Comic Sans MS"/>
                <a:cs typeface="Comic Sans MS"/>
              </a:rPr>
              <a:t>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get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l</a:t>
            </a:r>
            <a:r>
              <a:rPr sz="3400" dirty="0" smtClean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peer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,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co</a:t>
            </a:r>
            <a:r>
              <a:rPr sz="3400" spc="-5" dirty="0" smtClean="0">
                <a:latin typeface="Comic Sans MS"/>
                <a:cs typeface="Comic Sans MS"/>
              </a:rPr>
              <a:t>nn</a:t>
            </a:r>
            <a:r>
              <a:rPr sz="3400" dirty="0" smtClean="0">
                <a:latin typeface="Comic Sans MS"/>
                <a:cs typeface="Comic Sans MS"/>
              </a:rPr>
              <a:t>ects</a:t>
            </a:r>
            <a:r>
              <a:rPr lang="en-US" sz="3400" dirty="0" smtClean="0">
                <a:latin typeface="Comic Sans MS"/>
                <a:cs typeface="Comic Sans MS"/>
              </a:rPr>
              <a:t> t</a:t>
            </a:r>
            <a:r>
              <a:rPr sz="3400" dirty="0" smtClean="0">
                <a:latin typeface="Comic Sans MS"/>
                <a:cs typeface="Comic Sans MS"/>
              </a:rPr>
              <a:t>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subset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sz="3400" dirty="0">
                <a:latin typeface="Comic Sans MS"/>
                <a:cs typeface="Comic Sans MS"/>
              </a:rPr>
              <a:t>	peers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(“neighbors”)</a:t>
            </a:r>
            <a:endParaRPr sz="3400" dirty="0">
              <a:latin typeface="Comic Sans MS"/>
              <a:cs typeface="Comic Sans MS"/>
            </a:endParaRPr>
          </a:p>
          <a:p>
            <a:pPr marL="389890" marR="1198880" indent="-33972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  <a:tab pos="1539875" algn="l"/>
                <a:tab pos="4315460" algn="l"/>
                <a:tab pos="5356225" algn="l"/>
                <a:tab pos="9024620" algn="l"/>
              </a:tabLst>
            </a:pP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	dow</a:t>
            </a:r>
            <a:r>
              <a:rPr sz="3400" spc="-5" dirty="0">
                <a:latin typeface="Comic Sans MS"/>
                <a:cs typeface="Comic Sans MS"/>
              </a:rPr>
              <a:t>nl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g,	peer	</a:t>
            </a:r>
            <a:r>
              <a:rPr sz="3400" spc="-5" dirty="0">
                <a:latin typeface="Comic Sans MS"/>
                <a:cs typeface="Comic Sans MS"/>
              </a:rPr>
              <a:t>upl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hu</a:t>
            </a:r>
            <a:r>
              <a:rPr sz="3400" dirty="0">
                <a:latin typeface="Comic Sans MS"/>
                <a:cs typeface="Comic Sans MS"/>
              </a:rPr>
              <a:t>n</a:t>
            </a:r>
            <a:r>
              <a:rPr sz="3400" spc="-5" dirty="0">
                <a:latin typeface="Comic Sans MS"/>
                <a:cs typeface="Comic Sans MS"/>
              </a:rPr>
              <a:t>k</a:t>
            </a:r>
            <a:r>
              <a:rPr sz="3400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dirty="0" smtClean="0">
                <a:latin typeface="Comic Sans MS"/>
                <a:cs typeface="Comic Sans MS"/>
              </a:rPr>
              <a:t>ot</a:t>
            </a:r>
            <a:r>
              <a:rPr sz="3400" spc="-5" dirty="0" smtClean="0">
                <a:latin typeface="Comic Sans MS"/>
                <a:cs typeface="Comic Sans MS"/>
              </a:rPr>
              <a:t>h</a:t>
            </a:r>
            <a:r>
              <a:rPr sz="3400" dirty="0" smtClean="0">
                <a:latin typeface="Comic Sans MS"/>
                <a:cs typeface="Comic Sans MS"/>
              </a:rPr>
              <a:t>er</a:t>
            </a:r>
            <a:r>
              <a:rPr lang="en-US" sz="3400" dirty="0" smtClean="0">
                <a:latin typeface="Comic Sans MS"/>
                <a:cs typeface="Comic Sans MS"/>
              </a:rPr>
              <a:t> p</a:t>
            </a:r>
            <a:r>
              <a:rPr sz="3400" spc="-5" dirty="0" smtClean="0">
                <a:latin typeface="Comic Sans MS"/>
                <a:cs typeface="Comic Sans MS"/>
              </a:rPr>
              <a:t>eers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peers may come </a:t>
            </a:r>
            <a:r>
              <a:rPr sz="3400" spc="-5" dirty="0">
                <a:latin typeface="Comic Sans MS"/>
                <a:cs typeface="Comic Sans MS"/>
              </a:rPr>
              <a:t>and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go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0000" y="2986520"/>
            <a:ext cx="300012" cy="22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0" y="2494074"/>
            <a:ext cx="300012" cy="23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39226" y="2783320"/>
            <a:ext cx="295485" cy="226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600" y="564868"/>
            <a:ext cx="1163612" cy="1454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2700" y="3088232"/>
            <a:ext cx="300012" cy="23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1300" y="1869032"/>
            <a:ext cx="300012" cy="23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84000" y="1145132"/>
            <a:ext cx="300012" cy="235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34700" y="637132"/>
            <a:ext cx="300012" cy="236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6799" y="1271172"/>
            <a:ext cx="2489200" cy="609600"/>
          </a:xfrm>
          <a:custGeom>
            <a:avLst/>
            <a:gdLst/>
            <a:ahLst/>
            <a:cxnLst/>
            <a:rect l="l" t="t" r="r" b="b"/>
            <a:pathLst>
              <a:path w="2489200" h="609600">
                <a:moveTo>
                  <a:pt x="0" y="609076"/>
                </a:moveTo>
                <a:lnTo>
                  <a:pt x="6168" y="607566"/>
                </a:lnTo>
                <a:lnTo>
                  <a:pt x="2482803" y="1509"/>
                </a:lnTo>
                <a:lnTo>
                  <a:pt x="2488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3113" y="1246159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40">
                <a:moveTo>
                  <a:pt x="0" y="0"/>
                </a:moveTo>
                <a:lnTo>
                  <a:pt x="12979" y="53045"/>
                </a:lnTo>
                <a:lnTo>
                  <a:pt x="59535" y="13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9922" y="1852217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6554" y="0"/>
                </a:moveTo>
                <a:lnTo>
                  <a:pt x="0" y="39502"/>
                </a:lnTo>
                <a:lnTo>
                  <a:pt x="59535" y="53044"/>
                </a:lnTo>
                <a:lnTo>
                  <a:pt x="4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63098" y="2011441"/>
            <a:ext cx="1811020" cy="760095"/>
          </a:xfrm>
          <a:custGeom>
            <a:avLst/>
            <a:gdLst/>
            <a:ahLst/>
            <a:cxnLst/>
            <a:rect l="l" t="t" r="r" b="b"/>
            <a:pathLst>
              <a:path w="1811020" h="760094">
                <a:moveTo>
                  <a:pt x="0" y="0"/>
                </a:moveTo>
                <a:lnTo>
                  <a:pt x="5855" y="2457"/>
                </a:lnTo>
                <a:lnTo>
                  <a:pt x="1804982" y="757638"/>
                </a:lnTo>
                <a:lnTo>
                  <a:pt x="1810837" y="7600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57514" y="2743903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1135" y="0"/>
                </a:moveTo>
                <a:lnTo>
                  <a:pt x="0" y="50354"/>
                </a:lnTo>
                <a:lnTo>
                  <a:pt x="60921" y="46313"/>
                </a:lnTo>
                <a:lnTo>
                  <a:pt x="2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8600" y="198872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60921" y="0"/>
                </a:moveTo>
                <a:lnTo>
                  <a:pt x="0" y="4041"/>
                </a:lnTo>
                <a:lnTo>
                  <a:pt x="39786" y="50354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10540" y="931752"/>
            <a:ext cx="1660525" cy="937260"/>
          </a:xfrm>
          <a:custGeom>
            <a:avLst/>
            <a:gdLst/>
            <a:ahLst/>
            <a:cxnLst/>
            <a:rect l="l" t="t" r="r" b="b"/>
            <a:pathLst>
              <a:path w="1660525" h="937260">
                <a:moveTo>
                  <a:pt x="0" y="0"/>
                </a:moveTo>
                <a:lnTo>
                  <a:pt x="5529" y="3121"/>
                </a:lnTo>
                <a:lnTo>
                  <a:pt x="1654851" y="934113"/>
                </a:lnTo>
                <a:lnTo>
                  <a:pt x="1660380" y="93723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51970" y="1842087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26843" y="0"/>
                </a:moveTo>
                <a:lnTo>
                  <a:pt x="0" y="47556"/>
                </a:lnTo>
                <a:lnTo>
                  <a:pt x="60979" y="50622"/>
                </a:lnTo>
                <a:lnTo>
                  <a:pt x="2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68514" y="908029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0" y="0"/>
                </a:moveTo>
                <a:lnTo>
                  <a:pt x="34135" y="50623"/>
                </a:lnTo>
                <a:lnTo>
                  <a:pt x="60979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39170" y="961056"/>
            <a:ext cx="332740" cy="1477010"/>
          </a:xfrm>
          <a:custGeom>
            <a:avLst/>
            <a:gdLst/>
            <a:ahLst/>
            <a:cxnLst/>
            <a:rect l="l" t="t" r="r" b="b"/>
            <a:pathLst>
              <a:path w="332740" h="1477010">
                <a:moveTo>
                  <a:pt x="332297" y="0"/>
                </a:moveTo>
                <a:lnTo>
                  <a:pt x="330903" y="6195"/>
                </a:lnTo>
                <a:lnTo>
                  <a:pt x="1393" y="1470769"/>
                </a:lnTo>
                <a:lnTo>
                  <a:pt x="0" y="14769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13924" y="2425832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4651" y="59272"/>
                </a:lnTo>
                <a:lnTo>
                  <a:pt x="53277" y="11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43433" y="91397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38627" y="0"/>
                </a:moveTo>
                <a:lnTo>
                  <a:pt x="0" y="47284"/>
                </a:lnTo>
                <a:lnTo>
                  <a:pt x="53279" y="59272"/>
                </a:lnTo>
                <a:lnTo>
                  <a:pt x="38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71159" y="859617"/>
            <a:ext cx="451484" cy="257810"/>
          </a:xfrm>
          <a:custGeom>
            <a:avLst/>
            <a:gdLst/>
            <a:ahLst/>
            <a:cxnLst/>
            <a:rect l="l" t="t" r="r" b="b"/>
            <a:pathLst>
              <a:path w="451484" h="257809">
                <a:moveTo>
                  <a:pt x="451300" y="257306"/>
                </a:moveTo>
                <a:lnTo>
                  <a:pt x="445784" y="254161"/>
                </a:lnTo>
                <a:lnTo>
                  <a:pt x="5516" y="314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29234" y="835714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33916" y="50768"/>
                </a:lnTo>
                <a:lnTo>
                  <a:pt x="60965" y="3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03419" y="1090057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7048" y="0"/>
                </a:moveTo>
                <a:lnTo>
                  <a:pt x="0" y="47442"/>
                </a:lnTo>
                <a:lnTo>
                  <a:pt x="60965" y="50769"/>
                </a:lnTo>
                <a:lnTo>
                  <a:pt x="27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06526" y="1411730"/>
            <a:ext cx="1334770" cy="1506855"/>
          </a:xfrm>
          <a:custGeom>
            <a:avLst/>
            <a:gdLst/>
            <a:ahLst/>
            <a:cxnLst/>
            <a:rect l="l" t="t" r="r" b="b"/>
            <a:pathLst>
              <a:path w="1334770" h="1506855">
                <a:moveTo>
                  <a:pt x="1334615" y="0"/>
                </a:moveTo>
                <a:lnTo>
                  <a:pt x="1330405" y="4753"/>
                </a:lnTo>
                <a:lnTo>
                  <a:pt x="4210" y="1502048"/>
                </a:lnTo>
                <a:lnTo>
                  <a:pt x="0" y="15068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74527" y="289567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15769" y="0"/>
                </a:moveTo>
                <a:lnTo>
                  <a:pt x="0" y="58985"/>
                </a:lnTo>
                <a:lnTo>
                  <a:pt x="56649" y="36208"/>
                </a:lnTo>
                <a:lnTo>
                  <a:pt x="15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16490" y="137560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56649" y="0"/>
                </a:moveTo>
                <a:lnTo>
                  <a:pt x="0" y="22776"/>
                </a:lnTo>
                <a:lnTo>
                  <a:pt x="40880" y="58985"/>
                </a:lnTo>
                <a:lnTo>
                  <a:pt x="5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81758" y="2949592"/>
            <a:ext cx="415925" cy="95885"/>
          </a:xfrm>
          <a:custGeom>
            <a:avLst/>
            <a:gdLst/>
            <a:ahLst/>
            <a:cxnLst/>
            <a:rect l="l" t="t" r="r" b="b"/>
            <a:pathLst>
              <a:path w="415925" h="95885">
                <a:moveTo>
                  <a:pt x="415898" y="0"/>
                </a:moveTo>
                <a:lnTo>
                  <a:pt x="409709" y="1418"/>
                </a:lnTo>
                <a:lnTo>
                  <a:pt x="6189" y="93910"/>
                </a:lnTo>
                <a:lnTo>
                  <a:pt x="0" y="95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718" y="3016888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7128" y="0"/>
                </a:moveTo>
                <a:lnTo>
                  <a:pt x="0" y="38815"/>
                </a:lnTo>
                <a:lnTo>
                  <a:pt x="59329" y="53229"/>
                </a:lnTo>
                <a:lnTo>
                  <a:pt x="47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85366" y="2924395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0" y="0"/>
                </a:moveTo>
                <a:lnTo>
                  <a:pt x="12200" y="53229"/>
                </a:lnTo>
                <a:lnTo>
                  <a:pt x="59330" y="14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46221" y="904243"/>
            <a:ext cx="1353820" cy="1598930"/>
          </a:xfrm>
          <a:custGeom>
            <a:avLst/>
            <a:gdLst/>
            <a:ahLst/>
            <a:cxnLst/>
            <a:rect l="l" t="t" r="r" b="b"/>
            <a:pathLst>
              <a:path w="1353820" h="1598930">
                <a:moveTo>
                  <a:pt x="1353744" y="0"/>
                </a:moveTo>
                <a:lnTo>
                  <a:pt x="1349640" y="4845"/>
                </a:lnTo>
                <a:lnTo>
                  <a:pt x="4103" y="1593672"/>
                </a:lnTo>
                <a:lnTo>
                  <a:pt x="0" y="15985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15031" y="248026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89">
                <a:moveTo>
                  <a:pt x="14456" y="0"/>
                </a:moveTo>
                <a:lnTo>
                  <a:pt x="0" y="59319"/>
                </a:lnTo>
                <a:lnTo>
                  <a:pt x="56130" y="35292"/>
                </a:lnTo>
                <a:lnTo>
                  <a:pt x="1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75023" y="867415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90">
                <a:moveTo>
                  <a:pt x="56130" y="0"/>
                </a:moveTo>
                <a:lnTo>
                  <a:pt x="0" y="24027"/>
                </a:lnTo>
                <a:lnTo>
                  <a:pt x="41673" y="59319"/>
                </a:lnTo>
                <a:lnTo>
                  <a:pt x="56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70222" y="2037608"/>
            <a:ext cx="1979295" cy="560705"/>
          </a:xfrm>
          <a:custGeom>
            <a:avLst/>
            <a:gdLst/>
            <a:ahLst/>
            <a:cxnLst/>
            <a:rect l="l" t="t" r="r" b="b"/>
            <a:pathLst>
              <a:path w="1979295" h="560705">
                <a:moveTo>
                  <a:pt x="0" y="560159"/>
                </a:moveTo>
                <a:lnTo>
                  <a:pt x="6109" y="558430"/>
                </a:lnTo>
                <a:lnTo>
                  <a:pt x="1972672" y="1729"/>
                </a:lnTo>
                <a:lnTo>
                  <a:pt x="19787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35456" y="2013065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0" y="0"/>
                </a:moveTo>
                <a:lnTo>
                  <a:pt x="14874" y="52544"/>
                </a:lnTo>
                <a:lnTo>
                  <a:pt x="59982" y="11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23786" y="2569766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45107" y="0"/>
                </a:moveTo>
                <a:lnTo>
                  <a:pt x="0" y="41146"/>
                </a:lnTo>
                <a:lnTo>
                  <a:pt x="59982" y="52544"/>
                </a:lnTo>
                <a:lnTo>
                  <a:pt x="45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95593" y="891866"/>
            <a:ext cx="611505" cy="928369"/>
          </a:xfrm>
          <a:custGeom>
            <a:avLst/>
            <a:gdLst/>
            <a:ahLst/>
            <a:cxnLst/>
            <a:rect l="l" t="t" r="r" b="b"/>
            <a:pathLst>
              <a:path w="611504" h="928369">
                <a:moveTo>
                  <a:pt x="0" y="0"/>
                </a:moveTo>
                <a:lnTo>
                  <a:pt x="3493" y="5302"/>
                </a:lnTo>
                <a:lnTo>
                  <a:pt x="607697" y="922548"/>
                </a:lnTo>
                <a:lnTo>
                  <a:pt x="611190" y="9278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80487" y="179939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45604" y="0"/>
                </a:moveTo>
                <a:lnTo>
                  <a:pt x="0" y="30040"/>
                </a:lnTo>
                <a:lnTo>
                  <a:pt x="52843" y="60625"/>
                </a:lnTo>
                <a:lnTo>
                  <a:pt x="4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69045" y="85156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59">
                <a:moveTo>
                  <a:pt x="0" y="0"/>
                </a:moveTo>
                <a:lnTo>
                  <a:pt x="7237" y="60625"/>
                </a:lnTo>
                <a:lnTo>
                  <a:pt x="52843" y="30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11724" y="2954660"/>
            <a:ext cx="259367" cy="155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91732" y="3165768"/>
            <a:ext cx="931544" cy="2540"/>
          </a:xfrm>
          <a:custGeom>
            <a:avLst/>
            <a:gdLst/>
            <a:ahLst/>
            <a:cxnLst/>
            <a:rect l="l" t="t" r="r" b="b"/>
            <a:pathLst>
              <a:path w="931545" h="2539">
                <a:moveTo>
                  <a:pt x="-6350" y="1022"/>
                </a:moveTo>
                <a:lnTo>
                  <a:pt x="937448" y="1022"/>
                </a:lnTo>
              </a:path>
            </a:pathLst>
          </a:custGeom>
          <a:ln w="14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16422" y="314049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119" y="0"/>
                </a:moveTo>
                <a:lnTo>
                  <a:pt x="0" y="54609"/>
                </a:lnTo>
                <a:lnTo>
                  <a:pt x="54669" y="27425"/>
                </a:ln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43472" y="3138477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70" y="0"/>
                </a:moveTo>
                <a:lnTo>
                  <a:pt x="0" y="27185"/>
                </a:lnTo>
                <a:lnTo>
                  <a:pt x="54550" y="54610"/>
                </a:lnTo>
                <a:lnTo>
                  <a:pt x="54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02726" y="2149653"/>
            <a:ext cx="212090" cy="883285"/>
          </a:xfrm>
          <a:custGeom>
            <a:avLst/>
            <a:gdLst/>
            <a:ahLst/>
            <a:cxnLst/>
            <a:rect l="l" t="t" r="r" b="b"/>
            <a:pathLst>
              <a:path w="212090" h="883285">
                <a:moveTo>
                  <a:pt x="211691" y="0"/>
                </a:moveTo>
                <a:lnTo>
                  <a:pt x="210210" y="6174"/>
                </a:lnTo>
                <a:lnTo>
                  <a:pt x="1480" y="876721"/>
                </a:lnTo>
                <a:lnTo>
                  <a:pt x="0" y="882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77653" y="3020007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3820" y="59471"/>
                </a:lnTo>
                <a:lnTo>
                  <a:pt x="53105" y="1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86383" y="210272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39286" y="0"/>
                </a:moveTo>
                <a:lnTo>
                  <a:pt x="0" y="46737"/>
                </a:lnTo>
                <a:lnTo>
                  <a:pt x="53105" y="59470"/>
                </a:lnTo>
                <a:lnTo>
                  <a:pt x="3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0205" y="1981200"/>
            <a:ext cx="387408" cy="426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381000"/>
            <a:ext cx="46977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64012" y="1195238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1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86" y="1800860"/>
            <a:ext cx="12023514" cy="6397649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389890" indent="-339725">
              <a:lnSpc>
                <a:spcPct val="100000"/>
              </a:lnSpc>
              <a:spcBef>
                <a:spcPts val="1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spc="-5" dirty="0">
                <a:latin typeface="Comic Sans MS"/>
                <a:cs typeface="Comic Sans MS"/>
              </a:rPr>
              <a:t>file divided into 256KB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4C00"/>
                </a:solidFill>
                <a:latin typeface="Comic Sans MS"/>
                <a:cs typeface="Comic Sans MS"/>
              </a:rPr>
              <a:t>chunks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peer </a:t>
            </a:r>
            <a:r>
              <a:rPr sz="3400" spc="-5" dirty="0">
                <a:latin typeface="Comic Sans MS"/>
                <a:cs typeface="Comic Sans MS"/>
              </a:rPr>
              <a:t>joining torrent:</a:t>
            </a:r>
            <a:endParaRPr sz="3400" dirty="0">
              <a:latin typeface="Comic Sans MS"/>
              <a:cs typeface="Comic Sans MS"/>
            </a:endParaRPr>
          </a:p>
          <a:p>
            <a:pPr marL="796290" lvl="1" indent="-2889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2188210" algn="l"/>
                <a:tab pos="3801745" algn="l"/>
                <a:tab pos="7754620" algn="l"/>
                <a:tab pos="8908415" algn="l"/>
                <a:tab pos="9918700" algn="l"/>
              </a:tabLst>
            </a:pPr>
            <a:r>
              <a:rPr sz="3400" spc="-5" dirty="0">
                <a:latin typeface="Comic Sans MS"/>
                <a:cs typeface="Comic Sans MS"/>
              </a:rPr>
              <a:t>has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no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chunks,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but</a:t>
            </a:r>
            <a:r>
              <a:rPr sz="3400" spc="10" dirty="0" smtClean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will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accumulate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them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over</a:t>
            </a:r>
            <a:r>
              <a:rPr sz="3400" spc="-5" dirty="0">
                <a:latin typeface="Comic Sans MS"/>
                <a:cs typeface="Comic Sans MS"/>
              </a:rPr>
              <a:t>	</a:t>
            </a:r>
            <a:r>
              <a:rPr sz="3400" dirty="0">
                <a:latin typeface="Comic Sans MS"/>
                <a:cs typeface="Comic Sans MS"/>
              </a:rPr>
              <a:t>time</a:t>
            </a:r>
          </a:p>
          <a:p>
            <a:pPr marL="796290" marR="43180" lvl="1" indent="-28892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1355725" algn="l"/>
                <a:tab pos="2826385" algn="l"/>
                <a:tab pos="3401695" algn="l"/>
                <a:tab pos="5445760" algn="l"/>
                <a:tab pos="6005195" algn="l"/>
                <a:tab pos="6803390" algn="l"/>
                <a:tab pos="7585709" algn="l"/>
                <a:tab pos="8161020" algn="l"/>
                <a:tab pos="9531350" algn="l"/>
              </a:tabLst>
            </a:pPr>
            <a:r>
              <a:rPr sz="3400" dirty="0">
                <a:latin typeface="Comic Sans MS"/>
                <a:cs typeface="Comic Sans MS"/>
              </a:rPr>
              <a:t>regi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ters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tr</a:t>
            </a:r>
            <a:r>
              <a:rPr sz="3400" spc="-5" dirty="0" smtClean="0">
                <a:latin typeface="Comic Sans MS"/>
                <a:cs typeface="Comic Sans MS"/>
              </a:rPr>
              <a:t>a</a:t>
            </a:r>
            <a:r>
              <a:rPr sz="3400" dirty="0" smtClean="0">
                <a:latin typeface="Comic Sans MS"/>
                <a:cs typeface="Comic Sans MS"/>
              </a:rPr>
              <a:t>c</a:t>
            </a:r>
            <a:r>
              <a:rPr sz="3400" spc="-5" dirty="0" smtClean="0">
                <a:latin typeface="Comic Sans MS"/>
                <a:cs typeface="Comic Sans MS"/>
              </a:rPr>
              <a:t>ke</a:t>
            </a:r>
            <a:r>
              <a:rPr sz="3400" dirty="0" smtClean="0">
                <a:latin typeface="Comic Sans MS"/>
                <a:cs typeface="Comic Sans MS"/>
              </a:rPr>
              <a:t>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get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l</a:t>
            </a:r>
            <a:r>
              <a:rPr sz="3400" dirty="0" smtClean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peer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,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co</a:t>
            </a:r>
            <a:r>
              <a:rPr sz="3400" spc="-5" dirty="0" smtClean="0">
                <a:latin typeface="Comic Sans MS"/>
                <a:cs typeface="Comic Sans MS"/>
              </a:rPr>
              <a:t>nn</a:t>
            </a:r>
            <a:r>
              <a:rPr sz="3400" dirty="0" smtClean="0">
                <a:latin typeface="Comic Sans MS"/>
                <a:cs typeface="Comic Sans MS"/>
              </a:rPr>
              <a:t>ects 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subset	</a:t>
            </a:r>
            <a:r>
              <a:rPr sz="3400" dirty="0">
                <a:latin typeface="Comic Sans MS"/>
                <a:cs typeface="Comic Sans MS"/>
              </a:rPr>
              <a:t>of	peers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(“neighbors”)</a:t>
            </a:r>
            <a:endParaRPr sz="3400" dirty="0">
              <a:latin typeface="Comic Sans MS"/>
              <a:cs typeface="Comic Sans MS"/>
            </a:endParaRPr>
          </a:p>
          <a:p>
            <a:pPr marL="389890" marR="1198880" indent="-33972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  <a:tab pos="1539875" algn="l"/>
                <a:tab pos="4315460" algn="l"/>
                <a:tab pos="5356225" algn="l"/>
                <a:tab pos="9024620" algn="l"/>
              </a:tabLst>
            </a:pP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	dow</a:t>
            </a:r>
            <a:r>
              <a:rPr sz="3400" spc="-5" dirty="0">
                <a:latin typeface="Comic Sans MS"/>
                <a:cs typeface="Comic Sans MS"/>
              </a:rPr>
              <a:t>nl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g,	peer	</a:t>
            </a:r>
            <a:r>
              <a:rPr sz="3400" spc="-5" dirty="0">
                <a:latin typeface="Comic Sans MS"/>
                <a:cs typeface="Comic Sans MS"/>
              </a:rPr>
              <a:t>upl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hu</a:t>
            </a:r>
            <a:r>
              <a:rPr sz="3400" dirty="0">
                <a:latin typeface="Comic Sans MS"/>
                <a:cs typeface="Comic Sans MS"/>
              </a:rPr>
              <a:t>n</a:t>
            </a:r>
            <a:r>
              <a:rPr sz="3400" spc="-5" dirty="0">
                <a:latin typeface="Comic Sans MS"/>
                <a:cs typeface="Comic Sans MS"/>
              </a:rPr>
              <a:t>k</a:t>
            </a:r>
            <a:r>
              <a:rPr sz="3400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ot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er  </a:t>
            </a:r>
            <a:r>
              <a:rPr sz="3400" spc="-5" dirty="0">
                <a:latin typeface="Comic Sans MS"/>
                <a:cs typeface="Comic Sans MS"/>
              </a:rPr>
              <a:t>peers.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peers may come </a:t>
            </a:r>
            <a:r>
              <a:rPr sz="3400" spc="-5" dirty="0">
                <a:latin typeface="Comic Sans MS"/>
                <a:cs typeface="Comic Sans MS"/>
              </a:rPr>
              <a:t>and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go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7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once peer has </a:t>
            </a:r>
            <a:r>
              <a:rPr sz="3400" spc="-5" dirty="0">
                <a:latin typeface="Comic Sans MS"/>
                <a:cs typeface="Comic Sans MS"/>
              </a:rPr>
              <a:t>entire file, </a:t>
            </a:r>
            <a:r>
              <a:rPr sz="3400" dirty="0">
                <a:latin typeface="Comic Sans MS"/>
                <a:cs typeface="Comic Sans MS"/>
              </a:rPr>
              <a:t>…</a:t>
            </a:r>
            <a:r>
              <a:rPr sz="3400" spc="-2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10160000" y="2986520"/>
            <a:ext cx="300012" cy="22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0" y="2494074"/>
            <a:ext cx="300012" cy="23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39226" y="2783320"/>
            <a:ext cx="295485" cy="226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600" y="564868"/>
            <a:ext cx="1163612" cy="1454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2700" y="3088232"/>
            <a:ext cx="300012" cy="23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1300" y="1869032"/>
            <a:ext cx="300012" cy="23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84000" y="1145132"/>
            <a:ext cx="300012" cy="235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34700" y="637132"/>
            <a:ext cx="300012" cy="236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6799" y="1271172"/>
            <a:ext cx="2489200" cy="609600"/>
          </a:xfrm>
          <a:custGeom>
            <a:avLst/>
            <a:gdLst/>
            <a:ahLst/>
            <a:cxnLst/>
            <a:rect l="l" t="t" r="r" b="b"/>
            <a:pathLst>
              <a:path w="2489200" h="609600">
                <a:moveTo>
                  <a:pt x="0" y="609076"/>
                </a:moveTo>
                <a:lnTo>
                  <a:pt x="6168" y="607566"/>
                </a:lnTo>
                <a:lnTo>
                  <a:pt x="2482803" y="1509"/>
                </a:lnTo>
                <a:lnTo>
                  <a:pt x="2488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3113" y="1246159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40">
                <a:moveTo>
                  <a:pt x="0" y="0"/>
                </a:moveTo>
                <a:lnTo>
                  <a:pt x="12979" y="53045"/>
                </a:lnTo>
                <a:lnTo>
                  <a:pt x="59535" y="13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9922" y="1852217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6554" y="0"/>
                </a:moveTo>
                <a:lnTo>
                  <a:pt x="0" y="39502"/>
                </a:lnTo>
                <a:lnTo>
                  <a:pt x="59535" y="53044"/>
                </a:lnTo>
                <a:lnTo>
                  <a:pt x="4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63098" y="2011441"/>
            <a:ext cx="1811020" cy="760095"/>
          </a:xfrm>
          <a:custGeom>
            <a:avLst/>
            <a:gdLst/>
            <a:ahLst/>
            <a:cxnLst/>
            <a:rect l="l" t="t" r="r" b="b"/>
            <a:pathLst>
              <a:path w="1811020" h="760094">
                <a:moveTo>
                  <a:pt x="0" y="0"/>
                </a:moveTo>
                <a:lnTo>
                  <a:pt x="5855" y="2457"/>
                </a:lnTo>
                <a:lnTo>
                  <a:pt x="1804982" y="757638"/>
                </a:lnTo>
                <a:lnTo>
                  <a:pt x="1810837" y="7600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57514" y="2743903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1135" y="0"/>
                </a:moveTo>
                <a:lnTo>
                  <a:pt x="0" y="50354"/>
                </a:lnTo>
                <a:lnTo>
                  <a:pt x="60921" y="46313"/>
                </a:lnTo>
                <a:lnTo>
                  <a:pt x="2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8600" y="198872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60921" y="0"/>
                </a:moveTo>
                <a:lnTo>
                  <a:pt x="0" y="4041"/>
                </a:lnTo>
                <a:lnTo>
                  <a:pt x="39786" y="50354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10540" y="931752"/>
            <a:ext cx="1660525" cy="937260"/>
          </a:xfrm>
          <a:custGeom>
            <a:avLst/>
            <a:gdLst/>
            <a:ahLst/>
            <a:cxnLst/>
            <a:rect l="l" t="t" r="r" b="b"/>
            <a:pathLst>
              <a:path w="1660525" h="937260">
                <a:moveTo>
                  <a:pt x="0" y="0"/>
                </a:moveTo>
                <a:lnTo>
                  <a:pt x="5529" y="3121"/>
                </a:lnTo>
                <a:lnTo>
                  <a:pt x="1654851" y="934113"/>
                </a:lnTo>
                <a:lnTo>
                  <a:pt x="1660380" y="93723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51970" y="1842087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26843" y="0"/>
                </a:moveTo>
                <a:lnTo>
                  <a:pt x="0" y="47556"/>
                </a:lnTo>
                <a:lnTo>
                  <a:pt x="60979" y="50622"/>
                </a:lnTo>
                <a:lnTo>
                  <a:pt x="2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68514" y="908029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0" y="0"/>
                </a:moveTo>
                <a:lnTo>
                  <a:pt x="34135" y="50623"/>
                </a:lnTo>
                <a:lnTo>
                  <a:pt x="60979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39170" y="961056"/>
            <a:ext cx="332740" cy="1477010"/>
          </a:xfrm>
          <a:custGeom>
            <a:avLst/>
            <a:gdLst/>
            <a:ahLst/>
            <a:cxnLst/>
            <a:rect l="l" t="t" r="r" b="b"/>
            <a:pathLst>
              <a:path w="332740" h="1477010">
                <a:moveTo>
                  <a:pt x="332297" y="0"/>
                </a:moveTo>
                <a:lnTo>
                  <a:pt x="330903" y="6195"/>
                </a:lnTo>
                <a:lnTo>
                  <a:pt x="1393" y="1470769"/>
                </a:lnTo>
                <a:lnTo>
                  <a:pt x="0" y="14769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13924" y="2425832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4651" y="59272"/>
                </a:lnTo>
                <a:lnTo>
                  <a:pt x="53277" y="11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43433" y="91397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38627" y="0"/>
                </a:moveTo>
                <a:lnTo>
                  <a:pt x="0" y="47284"/>
                </a:lnTo>
                <a:lnTo>
                  <a:pt x="53279" y="59272"/>
                </a:lnTo>
                <a:lnTo>
                  <a:pt x="38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71159" y="859617"/>
            <a:ext cx="451484" cy="257810"/>
          </a:xfrm>
          <a:custGeom>
            <a:avLst/>
            <a:gdLst/>
            <a:ahLst/>
            <a:cxnLst/>
            <a:rect l="l" t="t" r="r" b="b"/>
            <a:pathLst>
              <a:path w="451484" h="257809">
                <a:moveTo>
                  <a:pt x="451300" y="257306"/>
                </a:moveTo>
                <a:lnTo>
                  <a:pt x="445784" y="254161"/>
                </a:lnTo>
                <a:lnTo>
                  <a:pt x="5516" y="314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29234" y="835714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33916" y="50768"/>
                </a:lnTo>
                <a:lnTo>
                  <a:pt x="60965" y="3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03419" y="1090057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7048" y="0"/>
                </a:moveTo>
                <a:lnTo>
                  <a:pt x="0" y="47442"/>
                </a:lnTo>
                <a:lnTo>
                  <a:pt x="60965" y="50769"/>
                </a:lnTo>
                <a:lnTo>
                  <a:pt x="27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06526" y="1411730"/>
            <a:ext cx="1334770" cy="1506855"/>
          </a:xfrm>
          <a:custGeom>
            <a:avLst/>
            <a:gdLst/>
            <a:ahLst/>
            <a:cxnLst/>
            <a:rect l="l" t="t" r="r" b="b"/>
            <a:pathLst>
              <a:path w="1334770" h="1506855">
                <a:moveTo>
                  <a:pt x="1334615" y="0"/>
                </a:moveTo>
                <a:lnTo>
                  <a:pt x="1330405" y="4753"/>
                </a:lnTo>
                <a:lnTo>
                  <a:pt x="4210" y="1502048"/>
                </a:lnTo>
                <a:lnTo>
                  <a:pt x="0" y="15068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74527" y="289567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15769" y="0"/>
                </a:moveTo>
                <a:lnTo>
                  <a:pt x="0" y="58985"/>
                </a:lnTo>
                <a:lnTo>
                  <a:pt x="56649" y="36208"/>
                </a:lnTo>
                <a:lnTo>
                  <a:pt x="15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16490" y="137560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56649" y="0"/>
                </a:moveTo>
                <a:lnTo>
                  <a:pt x="0" y="22776"/>
                </a:lnTo>
                <a:lnTo>
                  <a:pt x="40880" y="58985"/>
                </a:lnTo>
                <a:lnTo>
                  <a:pt x="5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81758" y="2949592"/>
            <a:ext cx="415925" cy="95885"/>
          </a:xfrm>
          <a:custGeom>
            <a:avLst/>
            <a:gdLst/>
            <a:ahLst/>
            <a:cxnLst/>
            <a:rect l="l" t="t" r="r" b="b"/>
            <a:pathLst>
              <a:path w="415925" h="95885">
                <a:moveTo>
                  <a:pt x="415898" y="0"/>
                </a:moveTo>
                <a:lnTo>
                  <a:pt x="409709" y="1418"/>
                </a:lnTo>
                <a:lnTo>
                  <a:pt x="6189" y="93910"/>
                </a:lnTo>
                <a:lnTo>
                  <a:pt x="0" y="95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718" y="3016888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7128" y="0"/>
                </a:moveTo>
                <a:lnTo>
                  <a:pt x="0" y="38815"/>
                </a:lnTo>
                <a:lnTo>
                  <a:pt x="59329" y="53229"/>
                </a:lnTo>
                <a:lnTo>
                  <a:pt x="47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85366" y="2924395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0" y="0"/>
                </a:moveTo>
                <a:lnTo>
                  <a:pt x="12200" y="53229"/>
                </a:lnTo>
                <a:lnTo>
                  <a:pt x="59330" y="14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46221" y="904243"/>
            <a:ext cx="1353820" cy="1598930"/>
          </a:xfrm>
          <a:custGeom>
            <a:avLst/>
            <a:gdLst/>
            <a:ahLst/>
            <a:cxnLst/>
            <a:rect l="l" t="t" r="r" b="b"/>
            <a:pathLst>
              <a:path w="1353820" h="1598930">
                <a:moveTo>
                  <a:pt x="1353744" y="0"/>
                </a:moveTo>
                <a:lnTo>
                  <a:pt x="1349640" y="4845"/>
                </a:lnTo>
                <a:lnTo>
                  <a:pt x="4103" y="1593672"/>
                </a:lnTo>
                <a:lnTo>
                  <a:pt x="0" y="15985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15031" y="248026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89">
                <a:moveTo>
                  <a:pt x="14456" y="0"/>
                </a:moveTo>
                <a:lnTo>
                  <a:pt x="0" y="59319"/>
                </a:lnTo>
                <a:lnTo>
                  <a:pt x="56130" y="35292"/>
                </a:lnTo>
                <a:lnTo>
                  <a:pt x="1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75023" y="867415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90">
                <a:moveTo>
                  <a:pt x="56130" y="0"/>
                </a:moveTo>
                <a:lnTo>
                  <a:pt x="0" y="24027"/>
                </a:lnTo>
                <a:lnTo>
                  <a:pt x="41673" y="59319"/>
                </a:lnTo>
                <a:lnTo>
                  <a:pt x="56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70222" y="2037608"/>
            <a:ext cx="1979295" cy="560705"/>
          </a:xfrm>
          <a:custGeom>
            <a:avLst/>
            <a:gdLst/>
            <a:ahLst/>
            <a:cxnLst/>
            <a:rect l="l" t="t" r="r" b="b"/>
            <a:pathLst>
              <a:path w="1979295" h="560705">
                <a:moveTo>
                  <a:pt x="0" y="560159"/>
                </a:moveTo>
                <a:lnTo>
                  <a:pt x="6109" y="558430"/>
                </a:lnTo>
                <a:lnTo>
                  <a:pt x="1972672" y="1729"/>
                </a:lnTo>
                <a:lnTo>
                  <a:pt x="19787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35456" y="2013065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0" y="0"/>
                </a:moveTo>
                <a:lnTo>
                  <a:pt x="14874" y="52544"/>
                </a:lnTo>
                <a:lnTo>
                  <a:pt x="59982" y="11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23786" y="2569766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45107" y="0"/>
                </a:moveTo>
                <a:lnTo>
                  <a:pt x="0" y="41146"/>
                </a:lnTo>
                <a:lnTo>
                  <a:pt x="59982" y="52544"/>
                </a:lnTo>
                <a:lnTo>
                  <a:pt x="45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95593" y="891866"/>
            <a:ext cx="611505" cy="928369"/>
          </a:xfrm>
          <a:custGeom>
            <a:avLst/>
            <a:gdLst/>
            <a:ahLst/>
            <a:cxnLst/>
            <a:rect l="l" t="t" r="r" b="b"/>
            <a:pathLst>
              <a:path w="611504" h="928369">
                <a:moveTo>
                  <a:pt x="0" y="0"/>
                </a:moveTo>
                <a:lnTo>
                  <a:pt x="3493" y="5302"/>
                </a:lnTo>
                <a:lnTo>
                  <a:pt x="607697" y="922548"/>
                </a:lnTo>
                <a:lnTo>
                  <a:pt x="611190" y="9278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80487" y="179939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45604" y="0"/>
                </a:moveTo>
                <a:lnTo>
                  <a:pt x="0" y="30040"/>
                </a:lnTo>
                <a:lnTo>
                  <a:pt x="52843" y="60625"/>
                </a:lnTo>
                <a:lnTo>
                  <a:pt x="4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69045" y="85156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59">
                <a:moveTo>
                  <a:pt x="0" y="0"/>
                </a:moveTo>
                <a:lnTo>
                  <a:pt x="7237" y="60625"/>
                </a:lnTo>
                <a:lnTo>
                  <a:pt x="52843" y="30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11724" y="2954660"/>
            <a:ext cx="259367" cy="155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91732" y="3165768"/>
            <a:ext cx="931544" cy="2540"/>
          </a:xfrm>
          <a:custGeom>
            <a:avLst/>
            <a:gdLst/>
            <a:ahLst/>
            <a:cxnLst/>
            <a:rect l="l" t="t" r="r" b="b"/>
            <a:pathLst>
              <a:path w="931545" h="2539">
                <a:moveTo>
                  <a:pt x="-6350" y="1022"/>
                </a:moveTo>
                <a:lnTo>
                  <a:pt x="937448" y="1022"/>
                </a:lnTo>
              </a:path>
            </a:pathLst>
          </a:custGeom>
          <a:ln w="14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16422" y="314049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119" y="0"/>
                </a:moveTo>
                <a:lnTo>
                  <a:pt x="0" y="54609"/>
                </a:lnTo>
                <a:lnTo>
                  <a:pt x="54669" y="27425"/>
                </a:ln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43472" y="3138477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70" y="0"/>
                </a:moveTo>
                <a:lnTo>
                  <a:pt x="0" y="27185"/>
                </a:lnTo>
                <a:lnTo>
                  <a:pt x="54550" y="54610"/>
                </a:lnTo>
                <a:lnTo>
                  <a:pt x="54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02726" y="2149653"/>
            <a:ext cx="212090" cy="883285"/>
          </a:xfrm>
          <a:custGeom>
            <a:avLst/>
            <a:gdLst/>
            <a:ahLst/>
            <a:cxnLst/>
            <a:rect l="l" t="t" r="r" b="b"/>
            <a:pathLst>
              <a:path w="212090" h="883285">
                <a:moveTo>
                  <a:pt x="211691" y="0"/>
                </a:moveTo>
                <a:lnTo>
                  <a:pt x="210210" y="6174"/>
                </a:lnTo>
                <a:lnTo>
                  <a:pt x="1480" y="876721"/>
                </a:lnTo>
                <a:lnTo>
                  <a:pt x="0" y="882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77653" y="3020007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3820" y="59471"/>
                </a:lnTo>
                <a:lnTo>
                  <a:pt x="53105" y="1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86383" y="210272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39286" y="0"/>
                </a:moveTo>
                <a:lnTo>
                  <a:pt x="0" y="46737"/>
                </a:lnTo>
                <a:lnTo>
                  <a:pt x="53105" y="59470"/>
                </a:lnTo>
                <a:lnTo>
                  <a:pt x="3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0205" y="1981200"/>
            <a:ext cx="387408" cy="426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381000"/>
            <a:ext cx="46977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64012" y="1195238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1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86" y="1800860"/>
            <a:ext cx="11947314" cy="7000891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389890" indent="-339725">
              <a:lnSpc>
                <a:spcPct val="100000"/>
              </a:lnSpc>
              <a:spcBef>
                <a:spcPts val="1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spc="-5" dirty="0">
                <a:latin typeface="Comic Sans MS"/>
                <a:cs typeface="Comic Sans MS"/>
              </a:rPr>
              <a:t>file divided into 256KB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4C00"/>
                </a:solidFill>
                <a:latin typeface="Comic Sans MS"/>
                <a:cs typeface="Comic Sans MS"/>
              </a:rPr>
              <a:t>chunks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peer </a:t>
            </a:r>
            <a:r>
              <a:rPr sz="3400" spc="-5" dirty="0">
                <a:latin typeface="Comic Sans MS"/>
                <a:cs typeface="Comic Sans MS"/>
              </a:rPr>
              <a:t>joining torrent:</a:t>
            </a:r>
            <a:endParaRPr sz="3400" dirty="0">
              <a:latin typeface="Comic Sans MS"/>
              <a:cs typeface="Comic Sans MS"/>
            </a:endParaRPr>
          </a:p>
          <a:p>
            <a:pPr marL="796290" lvl="1" indent="-2889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2188210" algn="l"/>
                <a:tab pos="3801745" algn="l"/>
                <a:tab pos="7754620" algn="l"/>
                <a:tab pos="8908415" algn="l"/>
                <a:tab pos="9918700" algn="l"/>
              </a:tabLst>
            </a:pPr>
            <a:r>
              <a:rPr sz="3400" spc="-5" dirty="0">
                <a:latin typeface="Comic Sans MS"/>
                <a:cs typeface="Comic Sans MS"/>
              </a:rPr>
              <a:t>has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no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chunks,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but</a:t>
            </a:r>
            <a:r>
              <a:rPr sz="3400" spc="10" dirty="0" smtClean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will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accumulate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them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over</a:t>
            </a:r>
            <a:r>
              <a:rPr sz="3400" spc="-5" dirty="0">
                <a:latin typeface="Comic Sans MS"/>
                <a:cs typeface="Comic Sans MS"/>
              </a:rPr>
              <a:t>	</a:t>
            </a:r>
            <a:r>
              <a:rPr sz="3400" dirty="0">
                <a:latin typeface="Comic Sans MS"/>
                <a:cs typeface="Comic Sans MS"/>
              </a:rPr>
              <a:t>time</a:t>
            </a:r>
          </a:p>
          <a:p>
            <a:pPr marL="796290" marR="43180" lvl="1" indent="-28892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1355725" algn="l"/>
                <a:tab pos="2826385" algn="l"/>
                <a:tab pos="3401695" algn="l"/>
                <a:tab pos="5445760" algn="l"/>
                <a:tab pos="6005195" algn="l"/>
                <a:tab pos="6803390" algn="l"/>
                <a:tab pos="7585709" algn="l"/>
                <a:tab pos="8161020" algn="l"/>
                <a:tab pos="9531350" algn="l"/>
              </a:tabLst>
            </a:pPr>
            <a:r>
              <a:rPr sz="3400" dirty="0">
                <a:latin typeface="Comic Sans MS"/>
                <a:cs typeface="Comic Sans MS"/>
              </a:rPr>
              <a:t>regi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ters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tr</a:t>
            </a:r>
            <a:r>
              <a:rPr sz="3400" spc="-5" dirty="0" smtClean="0">
                <a:latin typeface="Comic Sans MS"/>
                <a:cs typeface="Comic Sans MS"/>
              </a:rPr>
              <a:t>a</a:t>
            </a:r>
            <a:r>
              <a:rPr sz="3400" dirty="0" smtClean="0">
                <a:latin typeface="Comic Sans MS"/>
                <a:cs typeface="Comic Sans MS"/>
              </a:rPr>
              <a:t>c</a:t>
            </a:r>
            <a:r>
              <a:rPr sz="3400" spc="-5" dirty="0" smtClean="0">
                <a:latin typeface="Comic Sans MS"/>
                <a:cs typeface="Comic Sans MS"/>
              </a:rPr>
              <a:t>ke</a:t>
            </a:r>
            <a:r>
              <a:rPr sz="3400" dirty="0" smtClean="0">
                <a:latin typeface="Comic Sans MS"/>
                <a:cs typeface="Comic Sans MS"/>
              </a:rPr>
              <a:t>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get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l</a:t>
            </a:r>
            <a:r>
              <a:rPr sz="3400" dirty="0" smtClean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peer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,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co</a:t>
            </a:r>
            <a:r>
              <a:rPr sz="3400" spc="-5" dirty="0" smtClean="0">
                <a:latin typeface="Comic Sans MS"/>
                <a:cs typeface="Comic Sans MS"/>
              </a:rPr>
              <a:t>nn</a:t>
            </a:r>
            <a:r>
              <a:rPr sz="3400" dirty="0" smtClean="0">
                <a:latin typeface="Comic Sans MS"/>
                <a:cs typeface="Comic Sans MS"/>
              </a:rPr>
              <a:t>ects 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subset	</a:t>
            </a:r>
            <a:r>
              <a:rPr sz="3400" dirty="0">
                <a:latin typeface="Comic Sans MS"/>
                <a:cs typeface="Comic Sans MS"/>
              </a:rPr>
              <a:t>of	peers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(“neighbors”)</a:t>
            </a:r>
            <a:endParaRPr sz="3400" dirty="0">
              <a:latin typeface="Comic Sans MS"/>
              <a:cs typeface="Comic Sans MS"/>
            </a:endParaRPr>
          </a:p>
          <a:p>
            <a:pPr marL="389890" marR="1198880" indent="-33972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  <a:tab pos="1539875" algn="l"/>
                <a:tab pos="4315460" algn="l"/>
                <a:tab pos="5356225" algn="l"/>
                <a:tab pos="9024620" algn="l"/>
              </a:tabLst>
            </a:pP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	dow</a:t>
            </a:r>
            <a:r>
              <a:rPr sz="3400" spc="-5" dirty="0">
                <a:latin typeface="Comic Sans MS"/>
                <a:cs typeface="Comic Sans MS"/>
              </a:rPr>
              <a:t>nl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g,	peer	</a:t>
            </a:r>
            <a:r>
              <a:rPr sz="3400" spc="-5" dirty="0">
                <a:latin typeface="Comic Sans MS"/>
                <a:cs typeface="Comic Sans MS"/>
              </a:rPr>
              <a:t>upl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hu</a:t>
            </a:r>
            <a:r>
              <a:rPr sz="3400" dirty="0">
                <a:latin typeface="Comic Sans MS"/>
                <a:cs typeface="Comic Sans MS"/>
              </a:rPr>
              <a:t>n</a:t>
            </a:r>
            <a:r>
              <a:rPr sz="3400" spc="-5" dirty="0">
                <a:latin typeface="Comic Sans MS"/>
                <a:cs typeface="Comic Sans MS"/>
              </a:rPr>
              <a:t>k</a:t>
            </a:r>
            <a:r>
              <a:rPr sz="3400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ot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er  </a:t>
            </a:r>
            <a:r>
              <a:rPr sz="3400" spc="-5" dirty="0">
                <a:latin typeface="Comic Sans MS"/>
                <a:cs typeface="Comic Sans MS"/>
              </a:rPr>
              <a:t>peers.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peers may come </a:t>
            </a:r>
            <a:r>
              <a:rPr sz="3400" spc="-5" dirty="0">
                <a:latin typeface="Comic Sans MS"/>
                <a:cs typeface="Comic Sans MS"/>
              </a:rPr>
              <a:t>and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go</a:t>
            </a:r>
          </a:p>
          <a:p>
            <a:pPr marL="389890" marR="660400" indent="-33972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once peer has </a:t>
            </a:r>
            <a:r>
              <a:rPr sz="3400" spc="-5" dirty="0">
                <a:latin typeface="Comic Sans MS"/>
                <a:cs typeface="Comic Sans MS"/>
              </a:rPr>
              <a:t>entire file, it </a:t>
            </a:r>
            <a:r>
              <a:rPr sz="3400" dirty="0">
                <a:latin typeface="Comic Sans MS"/>
                <a:cs typeface="Comic Sans MS"/>
              </a:rPr>
              <a:t>may </a:t>
            </a:r>
            <a:r>
              <a:rPr sz="3400" spc="-5" dirty="0">
                <a:latin typeface="Comic Sans MS"/>
                <a:cs typeface="Comic Sans MS"/>
              </a:rPr>
              <a:t>(selfishly) </a:t>
            </a:r>
            <a:r>
              <a:rPr sz="3400" dirty="0">
                <a:latin typeface="Comic Sans MS"/>
                <a:cs typeface="Comic Sans MS"/>
              </a:rPr>
              <a:t>leave or  </a:t>
            </a:r>
            <a:r>
              <a:rPr sz="3400" spc="-5" dirty="0">
                <a:latin typeface="Comic Sans MS"/>
                <a:cs typeface="Comic Sans MS"/>
              </a:rPr>
              <a:t>(altruistically)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remain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0000" y="2986520"/>
            <a:ext cx="300012" cy="22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0" y="2494074"/>
            <a:ext cx="300012" cy="23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39226" y="2783320"/>
            <a:ext cx="295485" cy="226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600" y="564868"/>
            <a:ext cx="1163612" cy="1454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2700" y="3088232"/>
            <a:ext cx="300012" cy="23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1300" y="1869032"/>
            <a:ext cx="300012" cy="23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84000" y="1145132"/>
            <a:ext cx="300012" cy="235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34700" y="637132"/>
            <a:ext cx="300012" cy="236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6799" y="1271172"/>
            <a:ext cx="2489200" cy="609600"/>
          </a:xfrm>
          <a:custGeom>
            <a:avLst/>
            <a:gdLst/>
            <a:ahLst/>
            <a:cxnLst/>
            <a:rect l="l" t="t" r="r" b="b"/>
            <a:pathLst>
              <a:path w="2489200" h="609600">
                <a:moveTo>
                  <a:pt x="0" y="609076"/>
                </a:moveTo>
                <a:lnTo>
                  <a:pt x="6168" y="607566"/>
                </a:lnTo>
                <a:lnTo>
                  <a:pt x="2482803" y="1509"/>
                </a:lnTo>
                <a:lnTo>
                  <a:pt x="2488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3113" y="1246159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40">
                <a:moveTo>
                  <a:pt x="0" y="0"/>
                </a:moveTo>
                <a:lnTo>
                  <a:pt x="12979" y="53045"/>
                </a:lnTo>
                <a:lnTo>
                  <a:pt x="59535" y="13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9922" y="1852217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6554" y="0"/>
                </a:moveTo>
                <a:lnTo>
                  <a:pt x="0" y="39502"/>
                </a:lnTo>
                <a:lnTo>
                  <a:pt x="59535" y="53044"/>
                </a:lnTo>
                <a:lnTo>
                  <a:pt x="4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63098" y="2011441"/>
            <a:ext cx="1811020" cy="760095"/>
          </a:xfrm>
          <a:custGeom>
            <a:avLst/>
            <a:gdLst/>
            <a:ahLst/>
            <a:cxnLst/>
            <a:rect l="l" t="t" r="r" b="b"/>
            <a:pathLst>
              <a:path w="1811020" h="760094">
                <a:moveTo>
                  <a:pt x="0" y="0"/>
                </a:moveTo>
                <a:lnTo>
                  <a:pt x="5855" y="2457"/>
                </a:lnTo>
                <a:lnTo>
                  <a:pt x="1804982" y="757638"/>
                </a:lnTo>
                <a:lnTo>
                  <a:pt x="1810837" y="7600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57514" y="2743903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1135" y="0"/>
                </a:moveTo>
                <a:lnTo>
                  <a:pt x="0" y="50354"/>
                </a:lnTo>
                <a:lnTo>
                  <a:pt x="60921" y="46313"/>
                </a:lnTo>
                <a:lnTo>
                  <a:pt x="2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8600" y="198872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60921" y="0"/>
                </a:moveTo>
                <a:lnTo>
                  <a:pt x="0" y="4041"/>
                </a:lnTo>
                <a:lnTo>
                  <a:pt x="39786" y="50354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10540" y="931752"/>
            <a:ext cx="1660525" cy="937260"/>
          </a:xfrm>
          <a:custGeom>
            <a:avLst/>
            <a:gdLst/>
            <a:ahLst/>
            <a:cxnLst/>
            <a:rect l="l" t="t" r="r" b="b"/>
            <a:pathLst>
              <a:path w="1660525" h="937260">
                <a:moveTo>
                  <a:pt x="0" y="0"/>
                </a:moveTo>
                <a:lnTo>
                  <a:pt x="5529" y="3121"/>
                </a:lnTo>
                <a:lnTo>
                  <a:pt x="1654851" y="934113"/>
                </a:lnTo>
                <a:lnTo>
                  <a:pt x="1660380" y="93723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51970" y="1842087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26843" y="0"/>
                </a:moveTo>
                <a:lnTo>
                  <a:pt x="0" y="47556"/>
                </a:lnTo>
                <a:lnTo>
                  <a:pt x="60979" y="50622"/>
                </a:lnTo>
                <a:lnTo>
                  <a:pt x="2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68514" y="908029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0" y="0"/>
                </a:moveTo>
                <a:lnTo>
                  <a:pt x="34135" y="50623"/>
                </a:lnTo>
                <a:lnTo>
                  <a:pt x="60979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39170" y="961056"/>
            <a:ext cx="332740" cy="1477010"/>
          </a:xfrm>
          <a:custGeom>
            <a:avLst/>
            <a:gdLst/>
            <a:ahLst/>
            <a:cxnLst/>
            <a:rect l="l" t="t" r="r" b="b"/>
            <a:pathLst>
              <a:path w="332740" h="1477010">
                <a:moveTo>
                  <a:pt x="332297" y="0"/>
                </a:moveTo>
                <a:lnTo>
                  <a:pt x="330903" y="6195"/>
                </a:lnTo>
                <a:lnTo>
                  <a:pt x="1393" y="1470769"/>
                </a:lnTo>
                <a:lnTo>
                  <a:pt x="0" y="14769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13924" y="2425832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4651" y="59272"/>
                </a:lnTo>
                <a:lnTo>
                  <a:pt x="53277" y="11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43433" y="91397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38627" y="0"/>
                </a:moveTo>
                <a:lnTo>
                  <a:pt x="0" y="47284"/>
                </a:lnTo>
                <a:lnTo>
                  <a:pt x="53279" y="59272"/>
                </a:lnTo>
                <a:lnTo>
                  <a:pt x="38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71159" y="859617"/>
            <a:ext cx="451484" cy="257810"/>
          </a:xfrm>
          <a:custGeom>
            <a:avLst/>
            <a:gdLst/>
            <a:ahLst/>
            <a:cxnLst/>
            <a:rect l="l" t="t" r="r" b="b"/>
            <a:pathLst>
              <a:path w="451484" h="257809">
                <a:moveTo>
                  <a:pt x="451300" y="257306"/>
                </a:moveTo>
                <a:lnTo>
                  <a:pt x="445784" y="254161"/>
                </a:lnTo>
                <a:lnTo>
                  <a:pt x="5516" y="314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29234" y="835714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33916" y="50768"/>
                </a:lnTo>
                <a:lnTo>
                  <a:pt x="60965" y="3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03419" y="1090057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7048" y="0"/>
                </a:moveTo>
                <a:lnTo>
                  <a:pt x="0" y="47442"/>
                </a:lnTo>
                <a:lnTo>
                  <a:pt x="60965" y="50769"/>
                </a:lnTo>
                <a:lnTo>
                  <a:pt x="27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06526" y="1411730"/>
            <a:ext cx="1334770" cy="1506855"/>
          </a:xfrm>
          <a:custGeom>
            <a:avLst/>
            <a:gdLst/>
            <a:ahLst/>
            <a:cxnLst/>
            <a:rect l="l" t="t" r="r" b="b"/>
            <a:pathLst>
              <a:path w="1334770" h="1506855">
                <a:moveTo>
                  <a:pt x="1334615" y="0"/>
                </a:moveTo>
                <a:lnTo>
                  <a:pt x="1330405" y="4753"/>
                </a:lnTo>
                <a:lnTo>
                  <a:pt x="4210" y="1502048"/>
                </a:lnTo>
                <a:lnTo>
                  <a:pt x="0" y="15068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74527" y="289567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15769" y="0"/>
                </a:moveTo>
                <a:lnTo>
                  <a:pt x="0" y="58985"/>
                </a:lnTo>
                <a:lnTo>
                  <a:pt x="56649" y="36208"/>
                </a:lnTo>
                <a:lnTo>
                  <a:pt x="15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16490" y="137560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56649" y="0"/>
                </a:moveTo>
                <a:lnTo>
                  <a:pt x="0" y="22776"/>
                </a:lnTo>
                <a:lnTo>
                  <a:pt x="40880" y="58985"/>
                </a:lnTo>
                <a:lnTo>
                  <a:pt x="5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81758" y="2949592"/>
            <a:ext cx="415925" cy="95885"/>
          </a:xfrm>
          <a:custGeom>
            <a:avLst/>
            <a:gdLst/>
            <a:ahLst/>
            <a:cxnLst/>
            <a:rect l="l" t="t" r="r" b="b"/>
            <a:pathLst>
              <a:path w="415925" h="95885">
                <a:moveTo>
                  <a:pt x="415898" y="0"/>
                </a:moveTo>
                <a:lnTo>
                  <a:pt x="409709" y="1418"/>
                </a:lnTo>
                <a:lnTo>
                  <a:pt x="6189" y="93910"/>
                </a:lnTo>
                <a:lnTo>
                  <a:pt x="0" y="95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718" y="3016888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7128" y="0"/>
                </a:moveTo>
                <a:lnTo>
                  <a:pt x="0" y="38815"/>
                </a:lnTo>
                <a:lnTo>
                  <a:pt x="59329" y="53229"/>
                </a:lnTo>
                <a:lnTo>
                  <a:pt x="47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85366" y="2924395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0" y="0"/>
                </a:moveTo>
                <a:lnTo>
                  <a:pt x="12200" y="53229"/>
                </a:lnTo>
                <a:lnTo>
                  <a:pt x="59330" y="14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46221" y="904243"/>
            <a:ext cx="1353820" cy="1598930"/>
          </a:xfrm>
          <a:custGeom>
            <a:avLst/>
            <a:gdLst/>
            <a:ahLst/>
            <a:cxnLst/>
            <a:rect l="l" t="t" r="r" b="b"/>
            <a:pathLst>
              <a:path w="1353820" h="1598930">
                <a:moveTo>
                  <a:pt x="1353744" y="0"/>
                </a:moveTo>
                <a:lnTo>
                  <a:pt x="1349640" y="4845"/>
                </a:lnTo>
                <a:lnTo>
                  <a:pt x="4103" y="1593672"/>
                </a:lnTo>
                <a:lnTo>
                  <a:pt x="0" y="15985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15031" y="248026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89">
                <a:moveTo>
                  <a:pt x="14456" y="0"/>
                </a:moveTo>
                <a:lnTo>
                  <a:pt x="0" y="59319"/>
                </a:lnTo>
                <a:lnTo>
                  <a:pt x="56130" y="35292"/>
                </a:lnTo>
                <a:lnTo>
                  <a:pt x="1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75023" y="867415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90">
                <a:moveTo>
                  <a:pt x="56130" y="0"/>
                </a:moveTo>
                <a:lnTo>
                  <a:pt x="0" y="24027"/>
                </a:lnTo>
                <a:lnTo>
                  <a:pt x="41673" y="59319"/>
                </a:lnTo>
                <a:lnTo>
                  <a:pt x="56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70222" y="2037608"/>
            <a:ext cx="1979295" cy="560705"/>
          </a:xfrm>
          <a:custGeom>
            <a:avLst/>
            <a:gdLst/>
            <a:ahLst/>
            <a:cxnLst/>
            <a:rect l="l" t="t" r="r" b="b"/>
            <a:pathLst>
              <a:path w="1979295" h="560705">
                <a:moveTo>
                  <a:pt x="0" y="560159"/>
                </a:moveTo>
                <a:lnTo>
                  <a:pt x="6109" y="558430"/>
                </a:lnTo>
                <a:lnTo>
                  <a:pt x="1972672" y="1729"/>
                </a:lnTo>
                <a:lnTo>
                  <a:pt x="19787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35456" y="2013065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0" y="0"/>
                </a:moveTo>
                <a:lnTo>
                  <a:pt x="14874" y="52544"/>
                </a:lnTo>
                <a:lnTo>
                  <a:pt x="59982" y="11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23786" y="2569766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45107" y="0"/>
                </a:moveTo>
                <a:lnTo>
                  <a:pt x="0" y="41146"/>
                </a:lnTo>
                <a:lnTo>
                  <a:pt x="59982" y="52544"/>
                </a:lnTo>
                <a:lnTo>
                  <a:pt x="45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95593" y="891866"/>
            <a:ext cx="611505" cy="928369"/>
          </a:xfrm>
          <a:custGeom>
            <a:avLst/>
            <a:gdLst/>
            <a:ahLst/>
            <a:cxnLst/>
            <a:rect l="l" t="t" r="r" b="b"/>
            <a:pathLst>
              <a:path w="611504" h="928369">
                <a:moveTo>
                  <a:pt x="0" y="0"/>
                </a:moveTo>
                <a:lnTo>
                  <a:pt x="3493" y="5302"/>
                </a:lnTo>
                <a:lnTo>
                  <a:pt x="607697" y="922548"/>
                </a:lnTo>
                <a:lnTo>
                  <a:pt x="611190" y="9278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80487" y="179939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45604" y="0"/>
                </a:moveTo>
                <a:lnTo>
                  <a:pt x="0" y="30040"/>
                </a:lnTo>
                <a:lnTo>
                  <a:pt x="52843" y="60625"/>
                </a:lnTo>
                <a:lnTo>
                  <a:pt x="4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69045" y="85156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59">
                <a:moveTo>
                  <a:pt x="0" y="0"/>
                </a:moveTo>
                <a:lnTo>
                  <a:pt x="7237" y="60625"/>
                </a:lnTo>
                <a:lnTo>
                  <a:pt x="52843" y="30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11724" y="2954660"/>
            <a:ext cx="259367" cy="155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91732" y="3165768"/>
            <a:ext cx="931544" cy="2540"/>
          </a:xfrm>
          <a:custGeom>
            <a:avLst/>
            <a:gdLst/>
            <a:ahLst/>
            <a:cxnLst/>
            <a:rect l="l" t="t" r="r" b="b"/>
            <a:pathLst>
              <a:path w="931545" h="2539">
                <a:moveTo>
                  <a:pt x="-6350" y="1022"/>
                </a:moveTo>
                <a:lnTo>
                  <a:pt x="937448" y="1022"/>
                </a:lnTo>
              </a:path>
            </a:pathLst>
          </a:custGeom>
          <a:ln w="14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16422" y="314049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119" y="0"/>
                </a:moveTo>
                <a:lnTo>
                  <a:pt x="0" y="54609"/>
                </a:lnTo>
                <a:lnTo>
                  <a:pt x="54669" y="27425"/>
                </a:ln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43472" y="3138477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70" y="0"/>
                </a:moveTo>
                <a:lnTo>
                  <a:pt x="0" y="27185"/>
                </a:lnTo>
                <a:lnTo>
                  <a:pt x="54550" y="54610"/>
                </a:lnTo>
                <a:lnTo>
                  <a:pt x="54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02726" y="2149653"/>
            <a:ext cx="212090" cy="883285"/>
          </a:xfrm>
          <a:custGeom>
            <a:avLst/>
            <a:gdLst/>
            <a:ahLst/>
            <a:cxnLst/>
            <a:rect l="l" t="t" r="r" b="b"/>
            <a:pathLst>
              <a:path w="212090" h="883285">
                <a:moveTo>
                  <a:pt x="211691" y="0"/>
                </a:moveTo>
                <a:lnTo>
                  <a:pt x="210210" y="6174"/>
                </a:lnTo>
                <a:lnTo>
                  <a:pt x="1480" y="876721"/>
                </a:lnTo>
                <a:lnTo>
                  <a:pt x="0" y="882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77653" y="3020007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3820" y="59471"/>
                </a:lnTo>
                <a:lnTo>
                  <a:pt x="53105" y="1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86383" y="210272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39286" y="0"/>
                </a:moveTo>
                <a:lnTo>
                  <a:pt x="0" y="46737"/>
                </a:lnTo>
                <a:lnTo>
                  <a:pt x="53105" y="59470"/>
                </a:lnTo>
                <a:lnTo>
                  <a:pt x="3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0205" y="1981200"/>
            <a:ext cx="387408" cy="426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4811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81000"/>
            <a:ext cx="4811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BitTorrent</a:t>
            </a:r>
            <a:r>
              <a:rPr sz="560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(2)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435100"/>
            <a:ext cx="2820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3350" algn="l"/>
              </a:tabLst>
            </a:pP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ull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i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n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g	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Chu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n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ks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562" y="1216660"/>
            <a:ext cx="5418455" cy="32893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820"/>
              </a:spcBef>
              <a:tabLst>
                <a:tab pos="1449070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Pulling	Chunks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tabLst>
                <a:tab pos="2428240" algn="l"/>
                <a:tab pos="4684395" algn="l"/>
              </a:tabLst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at any given </a:t>
            </a:r>
            <a:r>
              <a:rPr sz="3400" dirty="0">
                <a:latin typeface="Comic Sans MS"/>
                <a:cs typeface="Comic Sans MS"/>
              </a:rPr>
              <a:t>time,  </a:t>
            </a:r>
            <a:r>
              <a:rPr sz="3400" spc="-5" dirty="0">
                <a:latin typeface="Comic Sans MS"/>
                <a:cs typeface="Comic Sans MS"/>
              </a:rPr>
              <a:t>different peers have  </a:t>
            </a:r>
            <a:r>
              <a:rPr sz="3400" dirty="0">
                <a:latin typeface="Comic Sans MS"/>
                <a:cs typeface="Comic Sans MS"/>
              </a:rPr>
              <a:t>differe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	</a:t>
            </a:r>
            <a:r>
              <a:rPr sz="3400" spc="-5" dirty="0">
                <a:latin typeface="Comic Sans MS"/>
                <a:cs typeface="Comic Sans MS"/>
              </a:rPr>
              <a:t>su</a:t>
            </a:r>
            <a:r>
              <a:rPr sz="3400" dirty="0">
                <a:latin typeface="Comic Sans MS"/>
                <a:cs typeface="Comic Sans MS"/>
              </a:rPr>
              <a:t>b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fi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  </a:t>
            </a:r>
            <a:r>
              <a:rPr sz="3400" spc="-5" dirty="0">
                <a:latin typeface="Comic Sans MS"/>
                <a:cs typeface="Comic Sans MS"/>
              </a:rPr>
              <a:t>chunks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562" y="1216660"/>
            <a:ext cx="5418455" cy="58166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820"/>
              </a:spcBef>
              <a:tabLst>
                <a:tab pos="1449070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Pulling	Chunks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428240" algn="l"/>
                <a:tab pos="4684395" algn="l"/>
              </a:tabLst>
            </a:pPr>
            <a:r>
              <a:rPr sz="3400" spc="-5" dirty="0">
                <a:latin typeface="Comic Sans MS"/>
                <a:cs typeface="Comic Sans MS"/>
              </a:rPr>
              <a:t>at any given </a:t>
            </a:r>
            <a:r>
              <a:rPr sz="3400" dirty="0">
                <a:latin typeface="Comic Sans MS"/>
                <a:cs typeface="Comic Sans MS"/>
              </a:rPr>
              <a:t>time,  </a:t>
            </a:r>
            <a:r>
              <a:rPr sz="3400" spc="-5" dirty="0">
                <a:latin typeface="Comic Sans MS"/>
                <a:cs typeface="Comic Sans MS"/>
              </a:rPr>
              <a:t>different peers have  </a:t>
            </a:r>
            <a:r>
              <a:rPr sz="3400" dirty="0">
                <a:latin typeface="Comic Sans MS"/>
                <a:cs typeface="Comic Sans MS"/>
              </a:rPr>
              <a:t>differe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	</a:t>
            </a:r>
            <a:r>
              <a:rPr sz="3400" spc="-5" dirty="0">
                <a:latin typeface="Comic Sans MS"/>
                <a:cs typeface="Comic Sans MS"/>
              </a:rPr>
              <a:t>su</a:t>
            </a:r>
            <a:r>
              <a:rPr sz="3400" dirty="0">
                <a:latin typeface="Comic Sans MS"/>
                <a:cs typeface="Comic Sans MS"/>
              </a:rPr>
              <a:t>b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fi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  </a:t>
            </a:r>
            <a:r>
              <a:rPr sz="3400" spc="-5" dirty="0">
                <a:latin typeface="Comic Sans MS"/>
                <a:cs typeface="Comic Sans MS"/>
              </a:rPr>
              <a:t>chunks</a:t>
            </a:r>
            <a:endParaRPr sz="3400">
              <a:latin typeface="Comic Sans MS"/>
              <a:cs typeface="Comic Sans MS"/>
            </a:endParaRPr>
          </a:p>
          <a:p>
            <a:pPr marL="375285" marR="46609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875915" algn="l"/>
              </a:tabLst>
            </a:pPr>
            <a:r>
              <a:rPr sz="3400" spc="-5" dirty="0">
                <a:latin typeface="Comic Sans MS"/>
                <a:cs typeface="Comic Sans MS"/>
              </a:rPr>
              <a:t>periodically, </a:t>
            </a:r>
            <a:r>
              <a:rPr sz="3400" dirty="0">
                <a:latin typeface="Comic Sans MS"/>
                <a:cs typeface="Comic Sans MS"/>
              </a:rPr>
              <a:t>a peer  </a:t>
            </a:r>
            <a:r>
              <a:rPr sz="3400" spc="-5" dirty="0">
                <a:latin typeface="Comic Sans MS"/>
                <a:cs typeface="Comic Sans MS"/>
              </a:rPr>
              <a:t>(Alice) asks each  neighbor for list of  chunks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that	they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have.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562" y="1216660"/>
            <a:ext cx="5418455" cy="7769859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820"/>
              </a:spcBef>
              <a:tabLst>
                <a:tab pos="1449070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Pulling	Chunks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428240" algn="l"/>
                <a:tab pos="4684395" algn="l"/>
              </a:tabLst>
            </a:pPr>
            <a:r>
              <a:rPr sz="3400" spc="-5" dirty="0">
                <a:latin typeface="Comic Sans MS"/>
                <a:cs typeface="Comic Sans MS"/>
              </a:rPr>
              <a:t>at any given </a:t>
            </a:r>
            <a:r>
              <a:rPr sz="3400" dirty="0">
                <a:latin typeface="Comic Sans MS"/>
                <a:cs typeface="Comic Sans MS"/>
              </a:rPr>
              <a:t>time,  </a:t>
            </a:r>
            <a:r>
              <a:rPr sz="3400" spc="-5" dirty="0">
                <a:latin typeface="Comic Sans MS"/>
                <a:cs typeface="Comic Sans MS"/>
              </a:rPr>
              <a:t>different peers have  </a:t>
            </a:r>
            <a:r>
              <a:rPr sz="3400" dirty="0">
                <a:latin typeface="Comic Sans MS"/>
                <a:cs typeface="Comic Sans MS"/>
              </a:rPr>
              <a:t>differe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	</a:t>
            </a:r>
            <a:r>
              <a:rPr sz="3400" spc="-5" dirty="0">
                <a:latin typeface="Comic Sans MS"/>
                <a:cs typeface="Comic Sans MS"/>
              </a:rPr>
              <a:t>su</a:t>
            </a:r>
            <a:r>
              <a:rPr sz="3400" dirty="0">
                <a:latin typeface="Comic Sans MS"/>
                <a:cs typeface="Comic Sans MS"/>
              </a:rPr>
              <a:t>b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fi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  </a:t>
            </a:r>
            <a:r>
              <a:rPr sz="3400" spc="-5" dirty="0">
                <a:latin typeface="Comic Sans MS"/>
                <a:cs typeface="Comic Sans MS"/>
              </a:rPr>
              <a:t>chunks</a:t>
            </a:r>
            <a:endParaRPr sz="3400">
              <a:latin typeface="Comic Sans MS"/>
              <a:cs typeface="Comic Sans MS"/>
            </a:endParaRPr>
          </a:p>
          <a:p>
            <a:pPr marL="375285" marR="46609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875915" algn="l"/>
              </a:tabLst>
            </a:pPr>
            <a:r>
              <a:rPr sz="3400" spc="-5" dirty="0">
                <a:latin typeface="Comic Sans MS"/>
                <a:cs typeface="Comic Sans MS"/>
              </a:rPr>
              <a:t>periodically, </a:t>
            </a:r>
            <a:r>
              <a:rPr sz="3400" dirty="0">
                <a:latin typeface="Comic Sans MS"/>
                <a:cs typeface="Comic Sans MS"/>
              </a:rPr>
              <a:t>a peer  </a:t>
            </a:r>
            <a:r>
              <a:rPr sz="3400" spc="-5" dirty="0">
                <a:latin typeface="Comic Sans MS"/>
                <a:cs typeface="Comic Sans MS"/>
              </a:rPr>
              <a:t>(Alice) asks each  neighbor for list of  chunks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that	they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have.</a:t>
            </a:r>
            <a:endParaRPr sz="3400">
              <a:latin typeface="Comic Sans MS"/>
              <a:cs typeface="Comic Sans MS"/>
            </a:endParaRPr>
          </a:p>
          <a:p>
            <a:pPr marL="375285" marR="89535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1197610" algn="l"/>
                <a:tab pos="1517650" algn="l"/>
                <a:tab pos="2780030" algn="l"/>
              </a:tabLst>
            </a:pPr>
            <a:r>
              <a:rPr sz="3400" spc="-5" dirty="0">
                <a:latin typeface="Comic Sans MS"/>
                <a:cs typeface="Comic Sans MS"/>
              </a:rPr>
              <a:t>Alice	sends requests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her	missing	chunks</a:t>
            </a:r>
            <a:endParaRPr sz="34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05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rarest first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562" y="1216660"/>
            <a:ext cx="5418455" cy="7769859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820"/>
              </a:spcBef>
              <a:tabLst>
                <a:tab pos="1449070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Pulling	Chunks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428240" algn="l"/>
                <a:tab pos="4684395" algn="l"/>
              </a:tabLst>
            </a:pPr>
            <a:r>
              <a:rPr sz="3400" spc="-5" dirty="0">
                <a:latin typeface="Comic Sans MS"/>
                <a:cs typeface="Comic Sans MS"/>
              </a:rPr>
              <a:t>at any given </a:t>
            </a:r>
            <a:r>
              <a:rPr sz="3400" dirty="0">
                <a:latin typeface="Comic Sans MS"/>
                <a:cs typeface="Comic Sans MS"/>
              </a:rPr>
              <a:t>time,  </a:t>
            </a:r>
            <a:r>
              <a:rPr sz="3400" spc="-5" dirty="0">
                <a:latin typeface="Comic Sans MS"/>
                <a:cs typeface="Comic Sans MS"/>
              </a:rPr>
              <a:t>different peers have  </a:t>
            </a:r>
            <a:r>
              <a:rPr sz="3400" dirty="0">
                <a:latin typeface="Comic Sans MS"/>
                <a:cs typeface="Comic Sans MS"/>
              </a:rPr>
              <a:t>differe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	</a:t>
            </a:r>
            <a:r>
              <a:rPr sz="3400" spc="-5" dirty="0">
                <a:latin typeface="Comic Sans MS"/>
                <a:cs typeface="Comic Sans MS"/>
              </a:rPr>
              <a:t>su</a:t>
            </a:r>
            <a:r>
              <a:rPr sz="3400" dirty="0">
                <a:latin typeface="Comic Sans MS"/>
                <a:cs typeface="Comic Sans MS"/>
              </a:rPr>
              <a:t>b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fi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  </a:t>
            </a:r>
            <a:r>
              <a:rPr sz="3400" spc="-5" dirty="0">
                <a:latin typeface="Comic Sans MS"/>
                <a:cs typeface="Comic Sans MS"/>
              </a:rPr>
              <a:t>chunks</a:t>
            </a:r>
            <a:endParaRPr sz="3400">
              <a:latin typeface="Comic Sans MS"/>
              <a:cs typeface="Comic Sans MS"/>
            </a:endParaRPr>
          </a:p>
          <a:p>
            <a:pPr marL="375285" marR="46609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875915" algn="l"/>
              </a:tabLst>
            </a:pPr>
            <a:r>
              <a:rPr sz="3400" spc="-5" dirty="0">
                <a:latin typeface="Comic Sans MS"/>
                <a:cs typeface="Comic Sans MS"/>
              </a:rPr>
              <a:t>periodically, </a:t>
            </a:r>
            <a:r>
              <a:rPr sz="3400" dirty="0">
                <a:latin typeface="Comic Sans MS"/>
                <a:cs typeface="Comic Sans MS"/>
              </a:rPr>
              <a:t>a peer  </a:t>
            </a:r>
            <a:r>
              <a:rPr sz="3400" spc="-5" dirty="0">
                <a:latin typeface="Comic Sans MS"/>
                <a:cs typeface="Comic Sans MS"/>
              </a:rPr>
              <a:t>(Alice) asks each  neighbor for list of  chunks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that	they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have.</a:t>
            </a:r>
            <a:endParaRPr sz="3400">
              <a:latin typeface="Comic Sans MS"/>
              <a:cs typeface="Comic Sans MS"/>
            </a:endParaRPr>
          </a:p>
          <a:p>
            <a:pPr marL="375285" marR="89535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1197610" algn="l"/>
                <a:tab pos="1517650" algn="l"/>
                <a:tab pos="2780030" algn="l"/>
              </a:tabLst>
            </a:pPr>
            <a:r>
              <a:rPr sz="3400" spc="-5" dirty="0">
                <a:latin typeface="Comic Sans MS"/>
                <a:cs typeface="Comic Sans MS"/>
              </a:rPr>
              <a:t>Alice	sends requests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her	missing	chunks</a:t>
            </a:r>
            <a:endParaRPr sz="34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05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rarest first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4300" y="1409700"/>
            <a:ext cx="55778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914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Sending	Chunks:</a:t>
            </a:r>
            <a:r>
              <a:rPr sz="3400" u="heavy" spc="-4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tit-for-tat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562" y="1216660"/>
            <a:ext cx="5418455" cy="7769859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820"/>
              </a:spcBef>
              <a:tabLst>
                <a:tab pos="1449070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Pulling	Chunks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428240" algn="l"/>
                <a:tab pos="4684395" algn="l"/>
              </a:tabLst>
            </a:pPr>
            <a:r>
              <a:rPr sz="3400" spc="-5" dirty="0">
                <a:latin typeface="Comic Sans MS"/>
                <a:cs typeface="Comic Sans MS"/>
              </a:rPr>
              <a:t>at any given </a:t>
            </a:r>
            <a:r>
              <a:rPr sz="3400" dirty="0">
                <a:latin typeface="Comic Sans MS"/>
                <a:cs typeface="Comic Sans MS"/>
              </a:rPr>
              <a:t>time,  </a:t>
            </a:r>
            <a:r>
              <a:rPr sz="3400" spc="-5" dirty="0">
                <a:latin typeface="Comic Sans MS"/>
                <a:cs typeface="Comic Sans MS"/>
              </a:rPr>
              <a:t>different peers have  </a:t>
            </a:r>
            <a:r>
              <a:rPr sz="3400" dirty="0">
                <a:latin typeface="Comic Sans MS"/>
                <a:cs typeface="Comic Sans MS"/>
              </a:rPr>
              <a:t>differe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	</a:t>
            </a:r>
            <a:r>
              <a:rPr sz="3400" spc="-5" dirty="0">
                <a:latin typeface="Comic Sans MS"/>
                <a:cs typeface="Comic Sans MS"/>
              </a:rPr>
              <a:t>su</a:t>
            </a:r>
            <a:r>
              <a:rPr sz="3400" dirty="0">
                <a:latin typeface="Comic Sans MS"/>
                <a:cs typeface="Comic Sans MS"/>
              </a:rPr>
              <a:t>b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fi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  </a:t>
            </a:r>
            <a:r>
              <a:rPr sz="3400" spc="-5" dirty="0">
                <a:latin typeface="Comic Sans MS"/>
                <a:cs typeface="Comic Sans MS"/>
              </a:rPr>
              <a:t>chunks</a:t>
            </a:r>
            <a:endParaRPr sz="3400">
              <a:latin typeface="Comic Sans MS"/>
              <a:cs typeface="Comic Sans MS"/>
            </a:endParaRPr>
          </a:p>
          <a:p>
            <a:pPr marL="375285" marR="46609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875915" algn="l"/>
              </a:tabLst>
            </a:pPr>
            <a:r>
              <a:rPr sz="3400" spc="-5" dirty="0">
                <a:latin typeface="Comic Sans MS"/>
                <a:cs typeface="Comic Sans MS"/>
              </a:rPr>
              <a:t>periodically, </a:t>
            </a:r>
            <a:r>
              <a:rPr sz="3400" dirty="0">
                <a:latin typeface="Comic Sans MS"/>
                <a:cs typeface="Comic Sans MS"/>
              </a:rPr>
              <a:t>a peer  </a:t>
            </a:r>
            <a:r>
              <a:rPr sz="3400" spc="-5" dirty="0">
                <a:latin typeface="Comic Sans MS"/>
                <a:cs typeface="Comic Sans MS"/>
              </a:rPr>
              <a:t>(Alice) asks each  neighbor for list of  chunks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that	they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have.</a:t>
            </a:r>
            <a:endParaRPr sz="3400">
              <a:latin typeface="Comic Sans MS"/>
              <a:cs typeface="Comic Sans MS"/>
            </a:endParaRPr>
          </a:p>
          <a:p>
            <a:pPr marL="375285" marR="89535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1197610" algn="l"/>
                <a:tab pos="1517650" algn="l"/>
                <a:tab pos="2780030" algn="l"/>
              </a:tabLst>
            </a:pPr>
            <a:r>
              <a:rPr sz="3400" spc="-5" dirty="0">
                <a:latin typeface="Comic Sans MS"/>
                <a:cs typeface="Comic Sans MS"/>
              </a:rPr>
              <a:t>Alice	sends requests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her	missing	chunks</a:t>
            </a:r>
            <a:endParaRPr sz="34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05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rarest first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5758" y="1203960"/>
            <a:ext cx="6026150" cy="388366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720"/>
              </a:spcBef>
              <a:tabLst>
                <a:tab pos="1781810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Sending	Chunks:</a:t>
            </a:r>
            <a:r>
              <a:rPr sz="3400" u="heavy" spc="-1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tit-for-tat</a:t>
            </a:r>
            <a:endParaRPr sz="3400">
              <a:latin typeface="Comic Sans MS"/>
              <a:cs typeface="Comic Sans MS"/>
            </a:endParaRPr>
          </a:p>
          <a:p>
            <a:pPr marL="378460" marR="44450" indent="-340995">
              <a:lnSpc>
                <a:spcPct val="115199"/>
              </a:lnSpc>
              <a:spcBef>
                <a:spcPts val="1000"/>
              </a:spcBef>
              <a:tabLst>
                <a:tab pos="1200785" algn="l"/>
                <a:tab pos="1520825" algn="l"/>
                <a:tab pos="3248660" algn="l"/>
                <a:tab pos="4067175" algn="l"/>
                <a:tab pos="4840605" algn="l"/>
              </a:tabLst>
            </a:pPr>
            <a:r>
              <a:rPr sz="3825" spc="-532" baseline="119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345" baseline="119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Alice	sends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chunks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four  neighbors currently sending  her	chunks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at	the	highest  rate</a:t>
            </a:r>
            <a:endParaRPr sz="3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2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34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re-evaluate </a:t>
            </a:r>
            <a:r>
              <a:rPr sz="2800" dirty="0">
                <a:latin typeface="Comic Sans MS"/>
                <a:cs typeface="Comic Sans MS"/>
              </a:rPr>
              <a:t>top 4 </a:t>
            </a:r>
            <a:r>
              <a:rPr sz="2800" spc="-5" dirty="0">
                <a:latin typeface="Comic Sans MS"/>
                <a:cs typeface="Comic Sans MS"/>
              </a:rPr>
              <a:t>every </a:t>
            </a:r>
            <a:r>
              <a:rPr sz="2800" dirty="0">
                <a:latin typeface="Comic Sans MS"/>
                <a:cs typeface="Comic Sans MS"/>
              </a:rPr>
              <a:t>10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secs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280" dirty="0">
                <a:latin typeface="Arial"/>
                <a:cs typeface="Arial"/>
              </a:rPr>
              <a:t>m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3009900"/>
            <a:ext cx="77292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"/>
                <a:cs typeface="Arial"/>
              </a:rPr>
              <a:t>Many of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 </a:t>
            </a:r>
            <a:r>
              <a:rPr sz="2400" dirty="0">
                <a:latin typeface="Arial"/>
                <a:cs typeface="Arial"/>
              </a:rPr>
              <a:t>slide set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 their </a:t>
            </a:r>
            <a:r>
              <a:rPr sz="2400" dirty="0">
                <a:latin typeface="Arial"/>
                <a:cs typeface="Arial"/>
              </a:rPr>
              <a:t>book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Approach,  </a:t>
            </a:r>
            <a:r>
              <a:rPr sz="2400" spc="-5" dirty="0">
                <a:latin typeface="Arial"/>
                <a:cs typeface="Arial"/>
              </a:rPr>
              <a:t>5th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3435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3562" y="1216660"/>
            <a:ext cx="5418455" cy="7769859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820"/>
              </a:spcBef>
              <a:tabLst>
                <a:tab pos="1449070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Pulling	Chunks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428240" algn="l"/>
                <a:tab pos="4684395" algn="l"/>
              </a:tabLst>
            </a:pPr>
            <a:r>
              <a:rPr sz="3400" spc="-5" dirty="0">
                <a:latin typeface="Comic Sans MS"/>
                <a:cs typeface="Comic Sans MS"/>
              </a:rPr>
              <a:t>at any given </a:t>
            </a:r>
            <a:r>
              <a:rPr sz="3400" dirty="0">
                <a:latin typeface="Comic Sans MS"/>
                <a:cs typeface="Comic Sans MS"/>
              </a:rPr>
              <a:t>time,  </a:t>
            </a:r>
            <a:r>
              <a:rPr sz="3400" spc="-5" dirty="0">
                <a:latin typeface="Comic Sans MS"/>
                <a:cs typeface="Comic Sans MS"/>
              </a:rPr>
              <a:t>different peers have  </a:t>
            </a:r>
            <a:r>
              <a:rPr sz="3400" dirty="0">
                <a:latin typeface="Comic Sans MS"/>
                <a:cs typeface="Comic Sans MS"/>
              </a:rPr>
              <a:t>differe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	</a:t>
            </a:r>
            <a:r>
              <a:rPr sz="3400" spc="-5" dirty="0">
                <a:latin typeface="Comic Sans MS"/>
                <a:cs typeface="Comic Sans MS"/>
              </a:rPr>
              <a:t>su</a:t>
            </a:r>
            <a:r>
              <a:rPr sz="3400" dirty="0">
                <a:latin typeface="Comic Sans MS"/>
                <a:cs typeface="Comic Sans MS"/>
              </a:rPr>
              <a:t>b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ets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	fi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  </a:t>
            </a:r>
            <a:r>
              <a:rPr sz="3400" spc="-5" dirty="0">
                <a:latin typeface="Comic Sans MS"/>
                <a:cs typeface="Comic Sans MS"/>
              </a:rPr>
              <a:t>chunks</a:t>
            </a:r>
            <a:endParaRPr sz="3400">
              <a:latin typeface="Comic Sans MS"/>
              <a:cs typeface="Comic Sans MS"/>
            </a:endParaRPr>
          </a:p>
          <a:p>
            <a:pPr marL="375285" marR="46609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875915" algn="l"/>
              </a:tabLst>
            </a:pPr>
            <a:r>
              <a:rPr sz="3400" spc="-5" dirty="0">
                <a:latin typeface="Comic Sans MS"/>
                <a:cs typeface="Comic Sans MS"/>
              </a:rPr>
              <a:t>periodically, </a:t>
            </a:r>
            <a:r>
              <a:rPr sz="3400" dirty="0">
                <a:latin typeface="Comic Sans MS"/>
                <a:cs typeface="Comic Sans MS"/>
              </a:rPr>
              <a:t>a peer  </a:t>
            </a:r>
            <a:r>
              <a:rPr sz="3400" spc="-5" dirty="0">
                <a:latin typeface="Comic Sans MS"/>
                <a:cs typeface="Comic Sans MS"/>
              </a:rPr>
              <a:t>(Alice) asks each  neighbor for list of  chunks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that	they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have.</a:t>
            </a:r>
            <a:endParaRPr sz="3400">
              <a:latin typeface="Comic Sans MS"/>
              <a:cs typeface="Comic Sans MS"/>
            </a:endParaRPr>
          </a:p>
          <a:p>
            <a:pPr marL="375285" marR="89535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1197610" algn="l"/>
                <a:tab pos="1517650" algn="l"/>
                <a:tab pos="2780030" algn="l"/>
              </a:tabLst>
            </a:pPr>
            <a:r>
              <a:rPr sz="3400" spc="-5" dirty="0">
                <a:latin typeface="Comic Sans MS"/>
                <a:cs typeface="Comic Sans MS"/>
              </a:rPr>
              <a:t>Alice	sends requests</a:t>
            </a:r>
            <a:r>
              <a:rPr sz="3400" spc="-7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for  </a:t>
            </a:r>
            <a:r>
              <a:rPr sz="3400" spc="-5" dirty="0">
                <a:latin typeface="Comic Sans MS"/>
                <a:cs typeface="Comic Sans MS"/>
              </a:rPr>
              <a:t>her	missing	chunks</a:t>
            </a:r>
            <a:endParaRPr sz="34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52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405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rarest first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5758" y="1203960"/>
            <a:ext cx="6258842" cy="751585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720"/>
              </a:spcBef>
              <a:tabLst>
                <a:tab pos="1781810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Sending	Chunks:</a:t>
            </a:r>
            <a:r>
              <a:rPr sz="3400" u="heavy" spc="-1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tit-for-tat</a:t>
            </a:r>
            <a:endParaRPr sz="3400" dirty="0">
              <a:latin typeface="Comic Sans MS"/>
              <a:cs typeface="Comic Sans MS"/>
            </a:endParaRPr>
          </a:p>
          <a:p>
            <a:pPr marL="378460" marR="44450" indent="-340995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  <a:tab pos="1200785" algn="l"/>
                <a:tab pos="1520825" algn="l"/>
                <a:tab pos="3248660" algn="l"/>
                <a:tab pos="4067175" algn="l"/>
                <a:tab pos="4840605" algn="l"/>
              </a:tabLst>
            </a:pPr>
            <a:r>
              <a:rPr sz="3400" spc="-5" dirty="0">
                <a:latin typeface="Comic Sans MS"/>
                <a:cs typeface="Comic Sans MS"/>
              </a:rPr>
              <a:t>Alice	sends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chunks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four  neighbors currently sending  her	chunks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at	the	highest  rate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29019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5495" algn="l"/>
              </a:tabLst>
            </a:pPr>
            <a:r>
              <a:rPr sz="2800" spc="-5" dirty="0">
                <a:latin typeface="Comic Sans MS"/>
                <a:cs typeface="Comic Sans MS"/>
              </a:rPr>
              <a:t>re-evaluate </a:t>
            </a:r>
            <a:r>
              <a:rPr sz="2800" dirty="0">
                <a:latin typeface="Comic Sans MS"/>
                <a:cs typeface="Comic Sans MS"/>
              </a:rPr>
              <a:t>top 4 </a:t>
            </a:r>
            <a:r>
              <a:rPr sz="2800" spc="-5" dirty="0">
                <a:latin typeface="Comic Sans MS"/>
                <a:cs typeface="Comic Sans MS"/>
              </a:rPr>
              <a:t>every </a:t>
            </a:r>
            <a:r>
              <a:rPr sz="2800" dirty="0">
                <a:latin typeface="Comic Sans MS"/>
                <a:cs typeface="Comic Sans MS"/>
              </a:rPr>
              <a:t>10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secs</a:t>
            </a:r>
          </a:p>
          <a:p>
            <a:pPr marL="378460" marR="165735" indent="-340995">
              <a:lnSpc>
                <a:spcPct val="115199"/>
              </a:lnSpc>
              <a:spcBef>
                <a:spcPts val="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9095" algn="l"/>
                <a:tab pos="2009775" algn="l"/>
              </a:tabLst>
            </a:pPr>
            <a:r>
              <a:rPr sz="3400" dirty="0">
                <a:latin typeface="Comic Sans MS"/>
                <a:cs typeface="Comic Sans MS"/>
              </a:rPr>
              <a:t>every 30 secs: randomly  select </a:t>
            </a:r>
            <a:r>
              <a:rPr sz="3400" spc="-5" dirty="0">
                <a:latin typeface="Comic Sans MS"/>
                <a:cs typeface="Comic Sans MS"/>
              </a:rPr>
              <a:t>another </a:t>
            </a:r>
            <a:r>
              <a:rPr sz="3400" dirty="0">
                <a:latin typeface="Comic Sans MS"/>
                <a:cs typeface="Comic Sans MS"/>
              </a:rPr>
              <a:t>peer,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starts  sending	chunks</a:t>
            </a:r>
            <a:endParaRPr sz="3400" dirty="0">
              <a:latin typeface="Comic Sans MS"/>
              <a:cs typeface="Comic Sans MS"/>
            </a:endParaRPr>
          </a:p>
          <a:p>
            <a:pPr marL="784860" marR="114300" lvl="1" indent="-290195">
              <a:lnSpc>
                <a:spcPct val="116100"/>
              </a:lnSpc>
              <a:spcBef>
                <a:spcPts val="1075"/>
              </a:spcBef>
              <a:buClr>
                <a:srgbClr val="021EAA"/>
              </a:buClr>
              <a:buFont typeface="Wingdings"/>
              <a:buChar char=""/>
              <a:tabLst>
                <a:tab pos="785495" algn="l"/>
              </a:tabLst>
            </a:pPr>
            <a:r>
              <a:rPr sz="2800" spc="-5" dirty="0">
                <a:latin typeface="Comic Sans MS"/>
                <a:cs typeface="Comic Sans MS"/>
              </a:rPr>
              <a:t>newly chosen peer may join top  </a:t>
            </a:r>
            <a:r>
              <a:rPr sz="2800" dirty="0">
                <a:latin typeface="Comic Sans MS"/>
                <a:cs typeface="Comic Sans MS"/>
              </a:rPr>
              <a:t>4</a:t>
            </a:r>
          </a:p>
          <a:p>
            <a:pPr marL="784860" lvl="1" indent="-2901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785495" algn="l"/>
              </a:tabLst>
            </a:pPr>
            <a:r>
              <a:rPr sz="2800" spc="-5" dirty="0">
                <a:latin typeface="Comic Sans MS"/>
                <a:cs typeface="Comic Sans MS"/>
              </a:rPr>
              <a:t>“optimistically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unchoke”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11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4788535" cy="0"/>
          </a:xfrm>
          <a:custGeom>
            <a:avLst/>
            <a:gdLst/>
            <a:ahLst/>
            <a:cxnLst/>
            <a:rect l="l" t="t" r="r" b="b"/>
            <a:pathLst>
              <a:path w="4788535">
                <a:moveTo>
                  <a:pt x="0" y="0"/>
                </a:moveTo>
                <a:lnTo>
                  <a:pt x="47880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2362200"/>
            <a:ext cx="10236200" cy="223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rough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sketch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3270885" algn="l"/>
                <a:tab pos="6296660" algn="l"/>
              </a:tabLst>
            </a:pPr>
            <a:r>
              <a:rPr sz="4275" spc="-104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why</a:t>
            </a:r>
            <a:r>
              <a:rPr sz="380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30sec?	why</a:t>
            </a:r>
            <a:r>
              <a:rPr sz="380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256KB?	why </a:t>
            </a:r>
            <a:r>
              <a:rPr sz="3800" dirty="0">
                <a:latin typeface="Comic Sans MS"/>
                <a:cs typeface="Comic Sans MS"/>
              </a:rPr>
              <a:t>4</a:t>
            </a:r>
            <a:r>
              <a:rPr sz="3800" spc="-40" dirty="0">
                <a:latin typeface="Comic Sans MS"/>
                <a:cs typeface="Comic Sans MS"/>
              </a:rPr>
              <a:t> </a:t>
            </a:r>
            <a:r>
              <a:rPr sz="3800" spc="-10" dirty="0">
                <a:latin typeface="Comic Sans MS"/>
                <a:cs typeface="Comic Sans MS"/>
              </a:rPr>
              <a:t>neighbors?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0" y="91186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381000"/>
            <a:ext cx="101174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0370" algn="l"/>
              </a:tabLst>
            </a:pPr>
            <a:r>
              <a:rPr dirty="0"/>
              <a:t>Di</a:t>
            </a:r>
            <a:r>
              <a:rPr spc="-5" dirty="0"/>
              <a:t>s</a:t>
            </a:r>
            <a:r>
              <a:rPr dirty="0"/>
              <a:t>trib</a:t>
            </a:r>
            <a:r>
              <a:rPr spc="-5" dirty="0"/>
              <a:t>u</a:t>
            </a:r>
            <a:r>
              <a:rPr dirty="0"/>
              <a:t>ted</a:t>
            </a:r>
            <a:r>
              <a:rPr spc="-5" dirty="0"/>
              <a:t> </a:t>
            </a:r>
            <a:r>
              <a:rPr dirty="0"/>
              <a:t>H</a:t>
            </a:r>
            <a:r>
              <a:rPr spc="-5" dirty="0"/>
              <a:t>as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b</a:t>
            </a:r>
            <a:r>
              <a:rPr spc="-5" dirty="0"/>
              <a:t>l</a:t>
            </a:r>
            <a:r>
              <a:rPr dirty="0"/>
              <a:t>e	</a:t>
            </a:r>
            <a:r>
              <a:rPr spc="-5" dirty="0"/>
              <a:t>(</a:t>
            </a:r>
            <a:r>
              <a:rPr dirty="0"/>
              <a:t>DHT)</a:t>
            </a:r>
          </a:p>
        </p:txBody>
      </p:sp>
      <p:sp>
        <p:nvSpPr>
          <p:cNvPr id="3" name="object 3"/>
          <p:cNvSpPr/>
          <p:nvPr/>
        </p:nvSpPr>
        <p:spPr>
          <a:xfrm>
            <a:off x="819799" y="1195238"/>
            <a:ext cx="10092055" cy="0"/>
          </a:xfrm>
          <a:custGeom>
            <a:avLst/>
            <a:gdLst/>
            <a:ahLst/>
            <a:cxnLst/>
            <a:rect l="l" t="t" r="r" b="b"/>
            <a:pathLst>
              <a:path w="10092055">
                <a:moveTo>
                  <a:pt x="0" y="0"/>
                </a:moveTo>
                <a:lnTo>
                  <a:pt x="100915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381000"/>
            <a:ext cx="101174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0370" algn="l"/>
              </a:tabLst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Di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s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trib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u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ted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H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as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h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T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a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b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l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e	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(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DHT)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9799" y="1195238"/>
            <a:ext cx="10092055" cy="0"/>
          </a:xfrm>
          <a:custGeom>
            <a:avLst/>
            <a:gdLst/>
            <a:ahLst/>
            <a:cxnLst/>
            <a:rect l="l" t="t" r="r" b="b"/>
            <a:pathLst>
              <a:path w="10092055">
                <a:moveTo>
                  <a:pt x="0" y="0"/>
                </a:moveTo>
                <a:lnTo>
                  <a:pt x="100915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1624" y="2095500"/>
            <a:ext cx="98342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DHT: </a:t>
            </a:r>
            <a:r>
              <a:rPr sz="3800" spc="-5" dirty="0">
                <a:latin typeface="Comic Sans MS"/>
                <a:cs typeface="Comic Sans MS"/>
              </a:rPr>
              <a:t>distributed (via </a:t>
            </a:r>
            <a:r>
              <a:rPr sz="3800" dirty="0">
                <a:latin typeface="Comic Sans MS"/>
                <a:cs typeface="Comic Sans MS"/>
              </a:rPr>
              <a:t>P2P) </a:t>
            </a:r>
            <a:r>
              <a:rPr sz="3800" spc="-5" dirty="0">
                <a:latin typeface="Comic Sans MS"/>
                <a:cs typeface="Comic Sans MS"/>
              </a:rPr>
              <a:t>data</a:t>
            </a:r>
            <a:r>
              <a:rPr sz="3800" spc="3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structure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381000"/>
            <a:ext cx="101174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0370" algn="l"/>
              </a:tabLst>
            </a:pPr>
            <a:r>
              <a:rPr dirty="0"/>
              <a:t>Di</a:t>
            </a:r>
            <a:r>
              <a:rPr spc="-5" dirty="0"/>
              <a:t>s</a:t>
            </a:r>
            <a:r>
              <a:rPr dirty="0"/>
              <a:t>trib</a:t>
            </a:r>
            <a:r>
              <a:rPr spc="-5" dirty="0"/>
              <a:t>u</a:t>
            </a:r>
            <a:r>
              <a:rPr dirty="0"/>
              <a:t>ted</a:t>
            </a:r>
            <a:r>
              <a:rPr spc="-5" dirty="0"/>
              <a:t> </a:t>
            </a:r>
            <a:r>
              <a:rPr dirty="0"/>
              <a:t>H</a:t>
            </a:r>
            <a:r>
              <a:rPr spc="-5" dirty="0"/>
              <a:t>as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b</a:t>
            </a:r>
            <a:r>
              <a:rPr spc="-5" dirty="0"/>
              <a:t>l</a:t>
            </a:r>
            <a:r>
              <a:rPr dirty="0"/>
              <a:t>e	</a:t>
            </a:r>
            <a:r>
              <a:rPr spc="-5" dirty="0"/>
              <a:t>(</a:t>
            </a:r>
            <a:r>
              <a:rPr dirty="0"/>
              <a:t>DHT)</a:t>
            </a:r>
          </a:p>
        </p:txBody>
      </p:sp>
      <p:sp>
        <p:nvSpPr>
          <p:cNvPr id="3" name="object 3"/>
          <p:cNvSpPr/>
          <p:nvPr/>
        </p:nvSpPr>
        <p:spPr>
          <a:xfrm>
            <a:off x="819799" y="1195238"/>
            <a:ext cx="10092055" cy="0"/>
          </a:xfrm>
          <a:custGeom>
            <a:avLst/>
            <a:gdLst/>
            <a:ahLst/>
            <a:cxnLst/>
            <a:rect l="l" t="t" r="r" b="b"/>
            <a:pathLst>
              <a:path w="10092055">
                <a:moveTo>
                  <a:pt x="0" y="0"/>
                </a:moveTo>
                <a:lnTo>
                  <a:pt x="100915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8924" y="2095500"/>
            <a:ext cx="9859645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DHT: </a:t>
            </a:r>
            <a:r>
              <a:rPr sz="3800" spc="-5" dirty="0">
                <a:latin typeface="Comic Sans MS"/>
                <a:cs typeface="Comic Sans MS"/>
              </a:rPr>
              <a:t>distributed (via </a:t>
            </a:r>
            <a:r>
              <a:rPr sz="3800" dirty="0">
                <a:latin typeface="Comic Sans MS"/>
                <a:cs typeface="Comic Sans MS"/>
              </a:rPr>
              <a:t>P2P) </a:t>
            </a:r>
            <a:r>
              <a:rPr sz="3800" spc="-5" dirty="0">
                <a:latin typeface="Comic Sans MS"/>
                <a:cs typeface="Comic Sans MS"/>
              </a:rPr>
              <a:t>data</a:t>
            </a:r>
            <a:r>
              <a:rPr sz="3800" spc="3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structure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3856354" algn="l"/>
                <a:tab pos="5991860" algn="l"/>
              </a:tabLst>
            </a:pPr>
            <a:r>
              <a:rPr sz="4275" spc="-7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0" dirty="0">
                <a:latin typeface="Comic Sans MS"/>
                <a:cs typeface="Comic Sans MS"/>
              </a:rPr>
              <a:t>data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structure	has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(key,	value)</a:t>
            </a:r>
            <a:r>
              <a:rPr sz="38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pairs;</a:t>
            </a:r>
            <a:endParaRPr sz="3800">
              <a:latin typeface="Comic Sans MS"/>
              <a:cs typeface="Comic Sans MS"/>
            </a:endParaRPr>
          </a:p>
          <a:p>
            <a:pPr marL="507365">
              <a:lnSpc>
                <a:spcPct val="100000"/>
              </a:lnSpc>
              <a:spcBef>
                <a:spcPts val="1639"/>
              </a:spcBef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292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key: ss number; value: human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name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381000"/>
            <a:ext cx="101174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0370" algn="l"/>
              </a:tabLst>
            </a:pPr>
            <a:r>
              <a:rPr dirty="0"/>
              <a:t>Di</a:t>
            </a:r>
            <a:r>
              <a:rPr spc="-5" dirty="0"/>
              <a:t>s</a:t>
            </a:r>
            <a:r>
              <a:rPr dirty="0"/>
              <a:t>trib</a:t>
            </a:r>
            <a:r>
              <a:rPr spc="-5" dirty="0"/>
              <a:t>u</a:t>
            </a:r>
            <a:r>
              <a:rPr dirty="0"/>
              <a:t>ted</a:t>
            </a:r>
            <a:r>
              <a:rPr spc="-5" dirty="0"/>
              <a:t> </a:t>
            </a:r>
            <a:r>
              <a:rPr dirty="0"/>
              <a:t>H</a:t>
            </a:r>
            <a:r>
              <a:rPr spc="-5" dirty="0"/>
              <a:t>as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b</a:t>
            </a:r>
            <a:r>
              <a:rPr spc="-5" dirty="0"/>
              <a:t>l</a:t>
            </a:r>
            <a:r>
              <a:rPr dirty="0"/>
              <a:t>e	</a:t>
            </a:r>
            <a:r>
              <a:rPr spc="-5" dirty="0"/>
              <a:t>(</a:t>
            </a:r>
            <a:r>
              <a:rPr dirty="0"/>
              <a:t>DHT)</a:t>
            </a:r>
          </a:p>
        </p:txBody>
      </p:sp>
      <p:sp>
        <p:nvSpPr>
          <p:cNvPr id="3" name="object 3"/>
          <p:cNvSpPr/>
          <p:nvPr/>
        </p:nvSpPr>
        <p:spPr>
          <a:xfrm>
            <a:off x="819799" y="1195238"/>
            <a:ext cx="10092055" cy="0"/>
          </a:xfrm>
          <a:custGeom>
            <a:avLst/>
            <a:gdLst/>
            <a:ahLst/>
            <a:cxnLst/>
            <a:rect l="l" t="t" r="r" b="b"/>
            <a:pathLst>
              <a:path w="10092055">
                <a:moveTo>
                  <a:pt x="0" y="0"/>
                </a:moveTo>
                <a:lnTo>
                  <a:pt x="100915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6225" y="2095500"/>
            <a:ext cx="9857176" cy="5393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DHT: </a:t>
            </a:r>
            <a:r>
              <a:rPr sz="3800" spc="-5" dirty="0">
                <a:latin typeface="Comic Sans MS"/>
                <a:cs typeface="Comic Sans MS"/>
              </a:rPr>
              <a:t>distributed (via </a:t>
            </a:r>
            <a:r>
              <a:rPr sz="3800" dirty="0">
                <a:latin typeface="Comic Sans MS"/>
                <a:cs typeface="Comic Sans MS"/>
              </a:rPr>
              <a:t>P2P) </a:t>
            </a:r>
            <a:r>
              <a:rPr sz="3800" spc="-5" dirty="0">
                <a:latin typeface="Comic Sans MS"/>
                <a:cs typeface="Comic Sans MS"/>
              </a:rPr>
              <a:t>data</a:t>
            </a:r>
            <a:r>
              <a:rPr sz="3800" spc="3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structure</a:t>
            </a:r>
            <a:endParaRPr sz="3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3869054" algn="l"/>
                <a:tab pos="6004560" algn="l"/>
              </a:tabLst>
            </a:pPr>
            <a:r>
              <a:rPr sz="4275" spc="-7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0" dirty="0">
                <a:latin typeface="Comic Sans MS"/>
                <a:cs typeface="Comic Sans MS"/>
              </a:rPr>
              <a:t>data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structure	has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(key,	value)</a:t>
            </a:r>
            <a:r>
              <a:rPr sz="38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pairs;</a:t>
            </a:r>
          </a:p>
          <a:p>
            <a:pPr marL="802005" indent="-28257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802640" algn="l"/>
              </a:tabLst>
            </a:pPr>
            <a:r>
              <a:rPr sz="3400" spc="-5" dirty="0">
                <a:latin typeface="Comic Sans MS"/>
                <a:cs typeface="Comic Sans MS"/>
              </a:rPr>
              <a:t>key: ss number; value: human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name</a:t>
            </a:r>
            <a:endParaRPr sz="3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021EAA"/>
              </a:buClr>
              <a:buFont typeface="Wingdings"/>
              <a:buChar char=""/>
            </a:pPr>
            <a:endParaRPr sz="4700" dirty="0">
              <a:latin typeface="Times New Roman"/>
              <a:cs typeface="Times New Roman"/>
            </a:endParaRPr>
          </a:p>
          <a:p>
            <a:pPr marR="1261110" algn="ctr">
              <a:lnSpc>
                <a:spcPct val="100000"/>
              </a:lnSpc>
              <a:spcBef>
                <a:spcPts val="2815"/>
              </a:spcBef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peers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query </a:t>
            </a:r>
            <a:r>
              <a:rPr sz="3800" spc="-5" dirty="0">
                <a:latin typeface="Comic Sans MS"/>
                <a:cs typeface="Comic Sans MS"/>
              </a:rPr>
              <a:t>data structure </a:t>
            </a:r>
            <a:r>
              <a:rPr sz="3800" dirty="0">
                <a:latin typeface="Comic Sans MS"/>
                <a:cs typeface="Comic Sans MS"/>
              </a:rPr>
              <a:t>with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key</a:t>
            </a:r>
            <a:endParaRPr sz="3800" dirty="0">
              <a:latin typeface="Comic Sans MS"/>
              <a:cs typeface="Comic Sans MS"/>
            </a:endParaRPr>
          </a:p>
          <a:p>
            <a:pPr marL="802005" marR="1149985" indent="-80264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802640" algn="l"/>
                <a:tab pos="2426335" algn="l"/>
                <a:tab pos="4605020" algn="l"/>
              </a:tabLst>
            </a:pPr>
            <a:r>
              <a:rPr sz="3400" spc="-5" dirty="0">
                <a:latin typeface="Comic Sans MS"/>
                <a:cs typeface="Comic Sans MS"/>
              </a:rPr>
              <a:t>value </a:t>
            </a:r>
            <a:r>
              <a:rPr sz="3400" spc="-5" dirty="0" smtClean="0">
                <a:latin typeface="Comic Sans MS"/>
                <a:cs typeface="Comic Sans MS"/>
              </a:rPr>
              <a:t>that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match</a:t>
            </a:r>
            <a:r>
              <a:rPr sz="3400" spc="2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key </a:t>
            </a:r>
            <a:r>
              <a:rPr sz="3400" dirty="0">
                <a:latin typeface="Comic Sans MS"/>
                <a:cs typeface="Comic Sans MS"/>
              </a:rPr>
              <a:t>is</a:t>
            </a:r>
            <a:r>
              <a:rPr sz="3400" spc="-5" dirty="0">
                <a:latin typeface="Comic Sans MS"/>
                <a:cs typeface="Comic Sans MS"/>
              </a:rPr>
              <a:t> returned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381000"/>
            <a:ext cx="101174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0370" algn="l"/>
              </a:tabLst>
            </a:pPr>
            <a:r>
              <a:rPr dirty="0"/>
              <a:t>Di</a:t>
            </a:r>
            <a:r>
              <a:rPr spc="-5" dirty="0"/>
              <a:t>s</a:t>
            </a:r>
            <a:r>
              <a:rPr dirty="0"/>
              <a:t>trib</a:t>
            </a:r>
            <a:r>
              <a:rPr spc="-5" dirty="0"/>
              <a:t>u</a:t>
            </a:r>
            <a:r>
              <a:rPr dirty="0"/>
              <a:t>ted</a:t>
            </a:r>
            <a:r>
              <a:rPr spc="-5" dirty="0"/>
              <a:t> </a:t>
            </a:r>
            <a:r>
              <a:rPr dirty="0"/>
              <a:t>H</a:t>
            </a:r>
            <a:r>
              <a:rPr spc="-5" dirty="0"/>
              <a:t>as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b</a:t>
            </a:r>
            <a:r>
              <a:rPr spc="-5" dirty="0"/>
              <a:t>l</a:t>
            </a:r>
            <a:r>
              <a:rPr dirty="0"/>
              <a:t>e	</a:t>
            </a:r>
            <a:r>
              <a:rPr spc="-5" dirty="0"/>
              <a:t>(</a:t>
            </a:r>
            <a:r>
              <a:rPr dirty="0"/>
              <a:t>DHT)</a:t>
            </a:r>
          </a:p>
        </p:txBody>
      </p:sp>
      <p:sp>
        <p:nvSpPr>
          <p:cNvPr id="3" name="object 3"/>
          <p:cNvSpPr/>
          <p:nvPr/>
        </p:nvSpPr>
        <p:spPr>
          <a:xfrm>
            <a:off x="819799" y="1195238"/>
            <a:ext cx="10092055" cy="0"/>
          </a:xfrm>
          <a:custGeom>
            <a:avLst/>
            <a:gdLst/>
            <a:ahLst/>
            <a:cxnLst/>
            <a:rect l="l" t="t" r="r" b="b"/>
            <a:pathLst>
              <a:path w="10092055">
                <a:moveTo>
                  <a:pt x="0" y="0"/>
                </a:moveTo>
                <a:lnTo>
                  <a:pt x="100915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3524" y="2095500"/>
            <a:ext cx="9910445" cy="7060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DHT: </a:t>
            </a:r>
            <a:r>
              <a:rPr sz="3800" spc="-5" dirty="0">
                <a:latin typeface="Comic Sans MS"/>
                <a:cs typeface="Comic Sans MS"/>
              </a:rPr>
              <a:t>distributed (via </a:t>
            </a:r>
            <a:r>
              <a:rPr sz="3800" dirty="0">
                <a:latin typeface="Comic Sans MS"/>
                <a:cs typeface="Comic Sans MS"/>
              </a:rPr>
              <a:t>P2P) </a:t>
            </a:r>
            <a:r>
              <a:rPr sz="3800" spc="-5" dirty="0">
                <a:latin typeface="Comic Sans MS"/>
                <a:cs typeface="Comic Sans MS"/>
              </a:rPr>
              <a:t>data</a:t>
            </a:r>
            <a:r>
              <a:rPr sz="3800" spc="3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structure</a:t>
            </a:r>
            <a:endParaRPr sz="3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tabLst>
                <a:tab pos="3881754" algn="l"/>
                <a:tab pos="6017260" algn="l"/>
              </a:tabLst>
            </a:pPr>
            <a:r>
              <a:rPr sz="4275" spc="-7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0" dirty="0">
                <a:latin typeface="Comic Sans MS"/>
                <a:cs typeface="Comic Sans MS"/>
              </a:rPr>
              <a:t>data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structure	has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(key,	value)</a:t>
            </a:r>
            <a:r>
              <a:rPr sz="38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pairs;</a:t>
            </a:r>
          </a:p>
          <a:p>
            <a:pPr marL="814705" indent="-28257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815340" algn="l"/>
              </a:tabLst>
            </a:pPr>
            <a:r>
              <a:rPr sz="3400" spc="-5" dirty="0">
                <a:latin typeface="Comic Sans MS"/>
                <a:cs typeface="Comic Sans MS"/>
              </a:rPr>
              <a:t>key: ss number; value: human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name</a:t>
            </a:r>
            <a:endParaRPr sz="3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021EAA"/>
              </a:buClr>
              <a:buFont typeface="Wingdings"/>
              <a:buChar char=""/>
            </a:pPr>
            <a:endParaRPr sz="4700" dirty="0">
              <a:latin typeface="Times New Roman"/>
              <a:cs typeface="Times New Roman"/>
            </a:endParaRPr>
          </a:p>
          <a:p>
            <a:pPr marR="1261110" algn="ctr">
              <a:lnSpc>
                <a:spcPct val="100000"/>
              </a:lnSpc>
              <a:spcBef>
                <a:spcPts val="2815"/>
              </a:spcBef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peers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query </a:t>
            </a:r>
            <a:r>
              <a:rPr sz="3800" spc="-5" dirty="0">
                <a:latin typeface="Comic Sans MS"/>
                <a:cs typeface="Comic Sans MS"/>
              </a:rPr>
              <a:t>data structure </a:t>
            </a:r>
            <a:r>
              <a:rPr sz="3800" dirty="0">
                <a:latin typeface="Comic Sans MS"/>
                <a:cs typeface="Comic Sans MS"/>
              </a:rPr>
              <a:t>with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key</a:t>
            </a:r>
            <a:endParaRPr sz="3800" dirty="0">
              <a:latin typeface="Comic Sans MS"/>
              <a:cs typeface="Comic Sans MS"/>
            </a:endParaRPr>
          </a:p>
          <a:p>
            <a:pPr marL="814705" marR="1149985" indent="-81534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815340" algn="l"/>
                <a:tab pos="2426335" algn="l"/>
                <a:tab pos="4605020" algn="l"/>
              </a:tabLst>
            </a:pPr>
            <a:r>
              <a:rPr sz="3400" spc="-5" dirty="0">
                <a:latin typeface="Comic Sans MS"/>
                <a:cs typeface="Comic Sans MS"/>
              </a:rPr>
              <a:t>value </a:t>
            </a:r>
            <a:r>
              <a:rPr sz="3400" spc="-5" dirty="0" smtClean="0">
                <a:latin typeface="Comic Sans MS"/>
                <a:cs typeface="Comic Sans MS"/>
              </a:rPr>
              <a:t>that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match</a:t>
            </a:r>
            <a:r>
              <a:rPr sz="3400" spc="2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key </a:t>
            </a:r>
            <a:r>
              <a:rPr sz="3400" dirty="0">
                <a:latin typeface="Comic Sans MS"/>
                <a:cs typeface="Comic Sans MS"/>
              </a:rPr>
              <a:t>is</a:t>
            </a:r>
            <a:r>
              <a:rPr sz="3400" spc="-5" dirty="0">
                <a:latin typeface="Comic Sans MS"/>
                <a:cs typeface="Comic Sans MS"/>
              </a:rPr>
              <a:t> returned</a:t>
            </a:r>
            <a:endParaRPr sz="3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820"/>
              </a:spcBef>
              <a:tabLst>
                <a:tab pos="5212715" algn="l"/>
                <a:tab pos="6443980" algn="l"/>
              </a:tabLst>
            </a:pPr>
            <a:r>
              <a:rPr sz="4275" spc="-60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peers </a:t>
            </a:r>
            <a:r>
              <a:rPr sz="3800" dirty="0">
                <a:latin typeface="Comic Sans MS"/>
                <a:cs typeface="Comic Sans MS"/>
              </a:rPr>
              <a:t>can</a:t>
            </a:r>
            <a:r>
              <a:rPr sz="3800" spc="5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also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insert	</a:t>
            </a:r>
            <a:r>
              <a:rPr sz="3800" spc="-5" dirty="0">
                <a:latin typeface="Comic Sans MS"/>
                <a:cs typeface="Comic Sans MS"/>
              </a:rPr>
              <a:t>(key,	value)</a:t>
            </a:r>
            <a:r>
              <a:rPr sz="3800" spc="-2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peers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81000"/>
            <a:ext cx="552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DHT</a:t>
            </a:r>
            <a:r>
              <a:rPr spc="-55" dirty="0"/>
              <a:t> </a:t>
            </a:r>
            <a:r>
              <a:rPr spc="-5" dirty="0"/>
              <a:t>Identifiers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195238"/>
            <a:ext cx="5496560" cy="0"/>
          </a:xfrm>
          <a:custGeom>
            <a:avLst/>
            <a:gdLst/>
            <a:ahLst/>
            <a:cxnLst/>
            <a:rect l="l" t="t" r="r" b="b"/>
            <a:pathLst>
              <a:path w="5496560">
                <a:moveTo>
                  <a:pt x="0" y="0"/>
                </a:moveTo>
                <a:lnTo>
                  <a:pt x="549652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81000"/>
            <a:ext cx="552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DHT</a:t>
            </a:r>
            <a:r>
              <a:rPr spc="-55" dirty="0"/>
              <a:t> </a:t>
            </a:r>
            <a:r>
              <a:rPr spc="-5" dirty="0"/>
              <a:t>Identifiers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195238"/>
            <a:ext cx="5496560" cy="0"/>
          </a:xfrm>
          <a:custGeom>
            <a:avLst/>
            <a:gdLst/>
            <a:ahLst/>
            <a:cxnLst/>
            <a:rect l="l" t="t" r="r" b="b"/>
            <a:pathLst>
              <a:path w="5496560">
                <a:moveTo>
                  <a:pt x="0" y="0"/>
                </a:moveTo>
                <a:lnTo>
                  <a:pt x="549652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" y="2065020"/>
            <a:ext cx="10777220" cy="2085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99"/>
              </a:lnSpc>
              <a:spcBef>
                <a:spcPts val="100"/>
              </a:spcBef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assign </a:t>
            </a:r>
            <a:r>
              <a:rPr sz="3800" spc="-5" dirty="0">
                <a:latin typeface="Comic Sans MS"/>
                <a:cs typeface="Comic Sans MS"/>
              </a:rPr>
              <a:t>integer identifier </a:t>
            </a:r>
            <a:r>
              <a:rPr sz="3800" dirty="0">
                <a:latin typeface="Comic Sans MS"/>
                <a:cs typeface="Comic Sans MS"/>
              </a:rPr>
              <a:t>to each peer in </a:t>
            </a:r>
            <a:r>
              <a:rPr sz="3800" spc="-5" dirty="0">
                <a:latin typeface="Comic Sans MS"/>
                <a:cs typeface="Comic Sans MS"/>
              </a:rPr>
              <a:t>range  </a:t>
            </a:r>
            <a:r>
              <a:rPr sz="3800" dirty="0">
                <a:latin typeface="Comic Sans MS"/>
                <a:cs typeface="Comic Sans MS"/>
              </a:rPr>
              <a:t>[0,2</a:t>
            </a:r>
            <a:r>
              <a:rPr sz="3750" baseline="30000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-1].</a:t>
            </a:r>
            <a:endParaRPr sz="38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40"/>
              </a:spcBef>
            </a:pPr>
            <a:r>
              <a:rPr sz="5100" spc="-3509" baseline="24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202" baseline="245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Each </a:t>
            </a:r>
            <a:r>
              <a:rPr sz="3400" spc="-5" dirty="0">
                <a:latin typeface="Comic Sans MS"/>
                <a:cs typeface="Comic Sans MS"/>
              </a:rPr>
              <a:t>identifier can </a:t>
            </a:r>
            <a:r>
              <a:rPr sz="3400" dirty="0">
                <a:latin typeface="Comic Sans MS"/>
                <a:cs typeface="Comic Sans MS"/>
              </a:rPr>
              <a:t>be </a:t>
            </a:r>
            <a:r>
              <a:rPr sz="3400" spc="-5" dirty="0">
                <a:latin typeface="Comic Sans MS"/>
                <a:cs typeface="Comic Sans MS"/>
              </a:rPr>
              <a:t>represented </a:t>
            </a:r>
            <a:r>
              <a:rPr sz="3400" dirty="0">
                <a:latin typeface="Comic Sans MS"/>
                <a:cs typeface="Comic Sans MS"/>
              </a:rPr>
              <a:t>by n </a:t>
            </a:r>
            <a:r>
              <a:rPr sz="3400" spc="-5" dirty="0">
                <a:latin typeface="Comic Sans MS"/>
                <a:cs typeface="Comic Sans MS"/>
              </a:rPr>
              <a:t>bits.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81000"/>
            <a:ext cx="552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DHT</a:t>
            </a:r>
            <a:r>
              <a:rPr spc="-55" dirty="0"/>
              <a:t> </a:t>
            </a:r>
            <a:r>
              <a:rPr spc="-5" dirty="0"/>
              <a:t>Identifiers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195238"/>
            <a:ext cx="5496560" cy="0"/>
          </a:xfrm>
          <a:custGeom>
            <a:avLst/>
            <a:gdLst/>
            <a:ahLst/>
            <a:cxnLst/>
            <a:rect l="l" t="t" r="r" b="b"/>
            <a:pathLst>
              <a:path w="5496560">
                <a:moveTo>
                  <a:pt x="0" y="0"/>
                </a:moveTo>
                <a:lnTo>
                  <a:pt x="549652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" y="2065020"/>
            <a:ext cx="11203305" cy="289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456565" indent="-340360">
              <a:lnSpc>
                <a:spcPct val="116199"/>
              </a:lnSpc>
              <a:spcBef>
                <a:spcPts val="100"/>
              </a:spcBef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assign </a:t>
            </a:r>
            <a:r>
              <a:rPr sz="3800" spc="-5" dirty="0">
                <a:latin typeface="Comic Sans MS"/>
                <a:cs typeface="Comic Sans MS"/>
              </a:rPr>
              <a:t>integer identifier </a:t>
            </a:r>
            <a:r>
              <a:rPr sz="3800" dirty="0">
                <a:latin typeface="Comic Sans MS"/>
                <a:cs typeface="Comic Sans MS"/>
              </a:rPr>
              <a:t>to each peer in </a:t>
            </a:r>
            <a:r>
              <a:rPr sz="3800" spc="-5" dirty="0">
                <a:latin typeface="Comic Sans MS"/>
                <a:cs typeface="Comic Sans MS"/>
              </a:rPr>
              <a:t>range  </a:t>
            </a:r>
            <a:r>
              <a:rPr sz="3800" dirty="0">
                <a:latin typeface="Comic Sans MS"/>
                <a:cs typeface="Comic Sans MS"/>
              </a:rPr>
              <a:t>[0,2</a:t>
            </a:r>
            <a:r>
              <a:rPr sz="3750" baseline="30000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-1].</a:t>
            </a:r>
            <a:endParaRPr sz="38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40"/>
              </a:spcBef>
            </a:pPr>
            <a:r>
              <a:rPr sz="5100" spc="-3509" baseline="24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202" baseline="245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Comic Sans MS"/>
                <a:cs typeface="Comic Sans MS"/>
              </a:rPr>
              <a:t>Each </a:t>
            </a:r>
            <a:r>
              <a:rPr sz="3400" spc="-5" dirty="0">
                <a:latin typeface="Comic Sans MS"/>
                <a:cs typeface="Comic Sans MS"/>
              </a:rPr>
              <a:t>identifier can </a:t>
            </a:r>
            <a:r>
              <a:rPr sz="3400" dirty="0">
                <a:latin typeface="Comic Sans MS"/>
                <a:cs typeface="Comic Sans MS"/>
              </a:rPr>
              <a:t>be </a:t>
            </a:r>
            <a:r>
              <a:rPr sz="3400" spc="-5" dirty="0">
                <a:latin typeface="Comic Sans MS"/>
                <a:cs typeface="Comic Sans MS"/>
              </a:rPr>
              <a:t>represented </a:t>
            </a:r>
            <a:r>
              <a:rPr sz="3400" dirty="0">
                <a:latin typeface="Comic Sans MS"/>
                <a:cs typeface="Comic Sans MS"/>
              </a:rPr>
              <a:t>by n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bits.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52015" algn="l"/>
                <a:tab pos="4879975" algn="l"/>
                <a:tab pos="5575300" algn="l"/>
                <a:tab pos="7995284" algn="l"/>
              </a:tabLst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require	</a:t>
            </a:r>
            <a:r>
              <a:rPr sz="3800" spc="-5" dirty="0">
                <a:latin typeface="Comic Sans MS"/>
                <a:cs typeface="Comic Sans MS"/>
              </a:rPr>
              <a:t>each</a:t>
            </a:r>
            <a:r>
              <a:rPr sz="380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key</a:t>
            </a:r>
            <a:r>
              <a:rPr sz="3800" dirty="0">
                <a:latin typeface="Comic Sans MS"/>
                <a:cs typeface="Comic Sans MS"/>
              </a:rPr>
              <a:t> to	be	</a:t>
            </a:r>
            <a:r>
              <a:rPr sz="3800" spc="-5" dirty="0">
                <a:latin typeface="Comic Sans MS"/>
                <a:cs typeface="Comic Sans MS"/>
              </a:rPr>
              <a:t>an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integer	</a:t>
            </a:r>
            <a:r>
              <a:rPr sz="3800" dirty="0">
                <a:latin typeface="Comic Sans MS"/>
                <a:cs typeface="Comic Sans MS"/>
              </a:rPr>
              <a:t>in </a:t>
            </a:r>
            <a:r>
              <a:rPr sz="3800" dirty="0">
                <a:solidFill>
                  <a:srgbClr val="FF2600"/>
                </a:solidFill>
                <a:latin typeface="Comic Sans MS"/>
                <a:cs typeface="Comic Sans MS"/>
              </a:rPr>
              <a:t>same</a:t>
            </a:r>
            <a:r>
              <a:rPr sz="38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range</a:t>
            </a:r>
            <a:r>
              <a:rPr sz="3800" spc="-5" dirty="0">
                <a:latin typeface="Comic Sans MS"/>
                <a:cs typeface="Comic Sans MS"/>
              </a:rPr>
              <a:t>.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6343650"/>
            <a:ext cx="9220200" cy="0"/>
          </a:xfrm>
          <a:custGeom>
            <a:avLst/>
            <a:gdLst/>
            <a:ahLst/>
            <a:cxnLst/>
            <a:rect l="l" t="t" r="r" b="b"/>
            <a:pathLst>
              <a:path w="9220200">
                <a:moveTo>
                  <a:pt x="0" y="0"/>
                </a:moveTo>
                <a:lnTo>
                  <a:pt x="9220199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35200" y="4870450"/>
            <a:ext cx="9220200" cy="0"/>
          </a:xfrm>
          <a:custGeom>
            <a:avLst/>
            <a:gdLst/>
            <a:ahLst/>
            <a:cxnLst/>
            <a:rect l="l" t="t" r="r" b="b"/>
            <a:pathLst>
              <a:path w="9220200">
                <a:moveTo>
                  <a:pt x="0" y="0"/>
                </a:moveTo>
                <a:lnTo>
                  <a:pt x="9220199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5200" y="3409950"/>
            <a:ext cx="9220200" cy="0"/>
          </a:xfrm>
          <a:custGeom>
            <a:avLst/>
            <a:gdLst/>
            <a:ahLst/>
            <a:cxnLst/>
            <a:rect l="l" t="t" r="r" b="b"/>
            <a:pathLst>
              <a:path w="9220200">
                <a:moveTo>
                  <a:pt x="0" y="0"/>
                </a:moveTo>
                <a:lnTo>
                  <a:pt x="9220199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1550" y="1936750"/>
            <a:ext cx="9220200" cy="0"/>
          </a:xfrm>
          <a:custGeom>
            <a:avLst/>
            <a:gdLst/>
            <a:ahLst/>
            <a:cxnLst/>
            <a:rect l="l" t="t" r="r" b="b"/>
            <a:pathLst>
              <a:path w="9220200">
                <a:moveTo>
                  <a:pt x="0" y="0"/>
                </a:moveTo>
                <a:lnTo>
                  <a:pt x="92201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61750" y="1936750"/>
            <a:ext cx="0" cy="5880100"/>
          </a:xfrm>
          <a:custGeom>
            <a:avLst/>
            <a:gdLst/>
            <a:ahLst/>
            <a:cxnLst/>
            <a:rect l="l" t="t" r="r" b="b"/>
            <a:pathLst>
              <a:path h="5880100">
                <a:moveTo>
                  <a:pt x="0" y="588009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1550" y="1936750"/>
            <a:ext cx="0" cy="5880100"/>
          </a:xfrm>
          <a:custGeom>
            <a:avLst/>
            <a:gdLst/>
            <a:ahLst/>
            <a:cxnLst/>
            <a:rect l="l" t="t" r="r" b="b"/>
            <a:pathLst>
              <a:path h="5880100">
                <a:moveTo>
                  <a:pt x="0" y="588009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00" y="78168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63436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9800" y="48704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09800" y="34099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193675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8558" y="3218211"/>
            <a:ext cx="337820" cy="3317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dirty="0">
                <a:latin typeface="Arial"/>
                <a:cs typeface="Arial"/>
              </a:rPr>
              <a:t>Minimum </a:t>
            </a:r>
            <a:r>
              <a:rPr sz="2200" spc="-5" dirty="0">
                <a:latin typeface="Arial"/>
                <a:cs typeface="Arial"/>
              </a:rPr>
              <a:t>Distribution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5900" y="76454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0.00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5900" y="61722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1.25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5900" y="46990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2.50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5900" y="32258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3.75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5900" y="1752600"/>
            <a:ext cx="520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5.00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41550" y="7816850"/>
            <a:ext cx="9220200" cy="0"/>
          </a:xfrm>
          <a:custGeom>
            <a:avLst/>
            <a:gdLst/>
            <a:ahLst/>
            <a:cxnLst/>
            <a:rect l="l" t="t" r="r" b="b"/>
            <a:pathLst>
              <a:path w="9220200">
                <a:moveTo>
                  <a:pt x="0" y="0"/>
                </a:moveTo>
                <a:lnTo>
                  <a:pt x="92201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1550" y="7823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700"/>
                </a:moveTo>
                <a:lnTo>
                  <a:pt x="635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49649" y="7823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700"/>
                </a:moveTo>
                <a:lnTo>
                  <a:pt x="635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0449" y="7823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700"/>
                </a:moveTo>
                <a:lnTo>
                  <a:pt x="635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91249" y="7823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700"/>
                </a:moveTo>
                <a:lnTo>
                  <a:pt x="635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12050" y="7823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700"/>
                </a:moveTo>
                <a:lnTo>
                  <a:pt x="635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20150" y="7823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700"/>
                </a:moveTo>
                <a:lnTo>
                  <a:pt x="635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40950" y="7823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700"/>
                </a:moveTo>
                <a:lnTo>
                  <a:pt x="635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61750" y="782320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-6350" y="12700"/>
                </a:moveTo>
                <a:lnTo>
                  <a:pt x="635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31000" y="8369300"/>
            <a:ext cx="22732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6300" y="79248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67100" y="792480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117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325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533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741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822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03000" y="79248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62200" y="3949700"/>
            <a:ext cx="84455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42188" y="76442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8"/>
                </a:lnTo>
                <a:lnTo>
                  <a:pt x="4491" y="34904"/>
                </a:lnTo>
                <a:lnTo>
                  <a:pt x="0" y="57150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50" y="114300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300" y="57150"/>
                </a:lnTo>
                <a:lnTo>
                  <a:pt x="109808" y="34904"/>
                </a:lnTo>
                <a:lnTo>
                  <a:pt x="97561" y="16738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42188" y="76442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808" y="79394"/>
                </a:lnTo>
                <a:lnTo>
                  <a:pt x="97561" y="97560"/>
                </a:lnTo>
                <a:lnTo>
                  <a:pt x="79395" y="109808"/>
                </a:lnTo>
                <a:lnTo>
                  <a:pt x="57150" y="114300"/>
                </a:lnTo>
                <a:lnTo>
                  <a:pt x="34904" y="109808"/>
                </a:lnTo>
                <a:lnTo>
                  <a:pt x="16738" y="97560"/>
                </a:lnTo>
                <a:lnTo>
                  <a:pt x="4491" y="79394"/>
                </a:lnTo>
                <a:lnTo>
                  <a:pt x="0" y="57150"/>
                </a:ln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50" y="0"/>
                </a:ln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30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05690" y="752654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8"/>
                </a:lnTo>
                <a:lnTo>
                  <a:pt x="4491" y="34904"/>
                </a:lnTo>
                <a:lnTo>
                  <a:pt x="0" y="57149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50" y="114299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300" y="57149"/>
                </a:lnTo>
                <a:lnTo>
                  <a:pt x="109808" y="34904"/>
                </a:lnTo>
                <a:lnTo>
                  <a:pt x="97561" y="16738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5690" y="752654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50" y="114300"/>
                </a:lnTo>
                <a:lnTo>
                  <a:pt x="34904" y="109808"/>
                </a:lnTo>
                <a:lnTo>
                  <a:pt x="16738" y="97561"/>
                </a:lnTo>
                <a:lnTo>
                  <a:pt x="4491" y="79395"/>
                </a:lnTo>
                <a:lnTo>
                  <a:pt x="0" y="57150"/>
                </a:lnTo>
                <a:lnTo>
                  <a:pt x="4491" y="34905"/>
                </a:lnTo>
                <a:lnTo>
                  <a:pt x="16738" y="16739"/>
                </a:lnTo>
                <a:lnTo>
                  <a:pt x="34904" y="4491"/>
                </a:lnTo>
                <a:lnTo>
                  <a:pt x="57150" y="0"/>
                </a:lnTo>
                <a:lnTo>
                  <a:pt x="79395" y="4491"/>
                </a:lnTo>
                <a:lnTo>
                  <a:pt x="97561" y="16739"/>
                </a:lnTo>
                <a:lnTo>
                  <a:pt x="109808" y="34905"/>
                </a:lnTo>
                <a:lnTo>
                  <a:pt x="11430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69192" y="740885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0"/>
                </a:moveTo>
                <a:lnTo>
                  <a:pt x="34904" y="4491"/>
                </a:lnTo>
                <a:lnTo>
                  <a:pt x="16738" y="16738"/>
                </a:lnTo>
                <a:lnTo>
                  <a:pt x="4491" y="34904"/>
                </a:lnTo>
                <a:lnTo>
                  <a:pt x="0" y="57150"/>
                </a:lnTo>
                <a:lnTo>
                  <a:pt x="4491" y="79394"/>
                </a:lnTo>
                <a:lnTo>
                  <a:pt x="16738" y="97560"/>
                </a:lnTo>
                <a:lnTo>
                  <a:pt x="34904" y="109808"/>
                </a:lnTo>
                <a:lnTo>
                  <a:pt x="57150" y="114300"/>
                </a:lnTo>
                <a:lnTo>
                  <a:pt x="79395" y="109808"/>
                </a:lnTo>
                <a:lnTo>
                  <a:pt x="97561" y="97560"/>
                </a:lnTo>
                <a:lnTo>
                  <a:pt x="109808" y="79394"/>
                </a:lnTo>
                <a:lnTo>
                  <a:pt x="114300" y="57150"/>
                </a:lnTo>
                <a:lnTo>
                  <a:pt x="109808" y="34904"/>
                </a:lnTo>
                <a:lnTo>
                  <a:pt x="97561" y="16738"/>
                </a:lnTo>
                <a:lnTo>
                  <a:pt x="79395" y="4491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69192" y="740885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50"/>
                </a:move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50" y="114300"/>
                </a:lnTo>
                <a:lnTo>
                  <a:pt x="34904" y="109808"/>
                </a:lnTo>
                <a:lnTo>
                  <a:pt x="16738" y="97561"/>
                </a:lnTo>
                <a:lnTo>
                  <a:pt x="4491" y="79395"/>
                </a:lnTo>
                <a:lnTo>
                  <a:pt x="0" y="57150"/>
                </a:ln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50" y="0"/>
                </a:ln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30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32694" y="729116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49" y="0"/>
                </a:moveTo>
                <a:lnTo>
                  <a:pt x="34904" y="4491"/>
                </a:lnTo>
                <a:lnTo>
                  <a:pt x="16738" y="16739"/>
                </a:lnTo>
                <a:lnTo>
                  <a:pt x="4491" y="34905"/>
                </a:lnTo>
                <a:lnTo>
                  <a:pt x="0" y="57150"/>
                </a:lnTo>
                <a:lnTo>
                  <a:pt x="4491" y="79395"/>
                </a:lnTo>
                <a:lnTo>
                  <a:pt x="16738" y="97561"/>
                </a:lnTo>
                <a:lnTo>
                  <a:pt x="34904" y="109808"/>
                </a:lnTo>
                <a:lnTo>
                  <a:pt x="57149" y="114300"/>
                </a:lnTo>
                <a:lnTo>
                  <a:pt x="79395" y="109808"/>
                </a:lnTo>
                <a:lnTo>
                  <a:pt x="97561" y="97561"/>
                </a:lnTo>
                <a:lnTo>
                  <a:pt x="109808" y="79395"/>
                </a:lnTo>
                <a:lnTo>
                  <a:pt x="114299" y="57150"/>
                </a:lnTo>
                <a:lnTo>
                  <a:pt x="109808" y="34905"/>
                </a:lnTo>
                <a:lnTo>
                  <a:pt x="97561" y="16739"/>
                </a:lnTo>
                <a:lnTo>
                  <a:pt x="79395" y="4491"/>
                </a:lnTo>
                <a:lnTo>
                  <a:pt x="57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32694" y="729116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7149"/>
                </a:moveTo>
                <a:lnTo>
                  <a:pt x="109808" y="79395"/>
                </a:lnTo>
                <a:lnTo>
                  <a:pt x="97561" y="97561"/>
                </a:lnTo>
                <a:lnTo>
                  <a:pt x="79395" y="109808"/>
                </a:lnTo>
                <a:lnTo>
                  <a:pt x="57150" y="114299"/>
                </a:lnTo>
                <a:lnTo>
                  <a:pt x="34905" y="109808"/>
                </a:lnTo>
                <a:lnTo>
                  <a:pt x="16739" y="97561"/>
                </a:lnTo>
                <a:lnTo>
                  <a:pt x="4491" y="79395"/>
                </a:lnTo>
                <a:lnTo>
                  <a:pt x="0" y="57149"/>
                </a:lnTo>
                <a:lnTo>
                  <a:pt x="4491" y="34904"/>
                </a:lnTo>
                <a:lnTo>
                  <a:pt x="16739" y="16738"/>
                </a:lnTo>
                <a:lnTo>
                  <a:pt x="34905" y="4491"/>
                </a:lnTo>
                <a:lnTo>
                  <a:pt x="57150" y="0"/>
                </a:lnTo>
                <a:lnTo>
                  <a:pt x="79395" y="4491"/>
                </a:lnTo>
                <a:lnTo>
                  <a:pt x="97561" y="16738"/>
                </a:lnTo>
                <a:lnTo>
                  <a:pt x="109808" y="34904"/>
                </a:lnTo>
                <a:lnTo>
                  <a:pt x="114300" y="571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89847" y="7167125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53349" y="7049433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16852" y="6931742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80354" y="6814051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43856" y="6696361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7358" y="6578668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70860" y="6460977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34364" y="6343286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97866" y="6225595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61368" y="6107903"/>
            <a:ext cx="1270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24870" y="5990212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88372" y="5872521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51874" y="5754830"/>
            <a:ext cx="1270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15377" y="5637138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78880" y="5519447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42382" y="5401757"/>
            <a:ext cx="126999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05884" y="5284066"/>
            <a:ext cx="127000" cy="127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69387" y="5166373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32888" y="5048682"/>
            <a:ext cx="127000" cy="127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96391" y="4930992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59893" y="4813300"/>
            <a:ext cx="127000" cy="127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23396" y="4695609"/>
            <a:ext cx="127000" cy="12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86899" y="4577918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50400" y="4460227"/>
            <a:ext cx="1270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13903" y="4342534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077405" y="4224844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40907" y="4107153"/>
            <a:ext cx="127000" cy="12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604409" y="3989462"/>
            <a:ext cx="127000" cy="12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62200" y="6819900"/>
            <a:ext cx="8445500" cy="1054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42188" y="76442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05690" y="756577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69192" y="749033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32694" y="74256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96197" y="736962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59699" y="732058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23202" y="727731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86704" y="72388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50206" y="720444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13708" y="71734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77210" y="714545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40714" y="71199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04216" y="709671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67718" y="707539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31220" y="705578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94722" y="703767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58224" y="702091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21727" y="700534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85230" y="6990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99" y="0"/>
                </a:lnTo>
                <a:lnTo>
                  <a:pt x="11429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48732" y="697732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299" y="0"/>
                </a:lnTo>
                <a:lnTo>
                  <a:pt x="114299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12234" y="696466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75737" y="695280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39238" y="69416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02741" y="693116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66243" y="692127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29746" y="691193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293249" y="690310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56750" y="689473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820253" y="688679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299"/>
                </a:lnTo>
                <a:lnTo>
                  <a:pt x="0" y="114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083755" y="687924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347257" y="687207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610759" y="686523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54120" y="20523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0"/>
                </a:moveTo>
                <a:lnTo>
                  <a:pt x="137160" y="0"/>
                </a:lnTo>
                <a:lnTo>
                  <a:pt x="137160" y="137159"/>
                </a:lnTo>
                <a:lnTo>
                  <a:pt x="0" y="1371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47770" y="2325370"/>
            <a:ext cx="149860" cy="149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282949" y="1974850"/>
            <a:ext cx="2717800" cy="5715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P2P</a:t>
            </a:r>
            <a:endParaRPr sz="2000">
              <a:latin typeface="Arial"/>
              <a:cs typeface="Arial"/>
            </a:endParaRPr>
          </a:p>
          <a:p>
            <a:pPr marL="806450">
              <a:lnSpc>
                <a:spcPts val="2300"/>
              </a:lnSpc>
            </a:pPr>
            <a:r>
              <a:rPr sz="2000" spc="-5" dirty="0">
                <a:latin typeface="Arial"/>
                <a:cs typeface="Arial"/>
              </a:rPr>
              <a:t>Client-Server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5" dirty="0"/>
              <a:t>Application</a:t>
            </a:r>
            <a:r>
              <a:rPr spc="400" dirty="0"/>
              <a:t> </a:t>
            </a:r>
            <a:r>
              <a:rPr dirty="0"/>
              <a:t>2-80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571500" y="469900"/>
            <a:ext cx="791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9190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Server-client	vs. </a:t>
            </a:r>
            <a:r>
              <a:rPr sz="4400" u="heavy" dirty="0">
                <a:uFill>
                  <a:solidFill>
                    <a:srgbClr val="021EAA"/>
                  </a:solidFill>
                </a:uFill>
              </a:rPr>
              <a:t>P2P:</a:t>
            </a:r>
            <a:r>
              <a:rPr sz="4400" u="heavy" spc="-8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example</a:t>
            </a:r>
            <a:endParaRPr sz="4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81000"/>
            <a:ext cx="5525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DHT</a:t>
            </a:r>
            <a:r>
              <a:rPr spc="-55" dirty="0"/>
              <a:t> </a:t>
            </a:r>
            <a:r>
              <a:rPr spc="-5" dirty="0"/>
              <a:t>Identifiers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195238"/>
            <a:ext cx="5496560" cy="0"/>
          </a:xfrm>
          <a:custGeom>
            <a:avLst/>
            <a:gdLst/>
            <a:ahLst/>
            <a:cxnLst/>
            <a:rect l="l" t="t" r="r" b="b"/>
            <a:pathLst>
              <a:path w="5496560">
                <a:moveTo>
                  <a:pt x="0" y="0"/>
                </a:moveTo>
                <a:lnTo>
                  <a:pt x="5496520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065020"/>
            <a:ext cx="11228705" cy="6045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469265" indent="-340360">
              <a:lnSpc>
                <a:spcPct val="116199"/>
              </a:lnSpc>
              <a:spcBef>
                <a:spcPts val="100"/>
              </a:spcBef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assign </a:t>
            </a:r>
            <a:r>
              <a:rPr sz="3800" spc="-5" dirty="0">
                <a:latin typeface="Comic Sans MS"/>
                <a:cs typeface="Comic Sans MS"/>
              </a:rPr>
              <a:t>integer identifier </a:t>
            </a:r>
            <a:r>
              <a:rPr sz="3800" dirty="0">
                <a:latin typeface="Comic Sans MS"/>
                <a:cs typeface="Comic Sans MS"/>
              </a:rPr>
              <a:t>to each peer in </a:t>
            </a:r>
            <a:r>
              <a:rPr sz="3800" spc="-5" dirty="0">
                <a:latin typeface="Comic Sans MS"/>
                <a:cs typeface="Comic Sans MS"/>
              </a:rPr>
              <a:t>range  </a:t>
            </a:r>
            <a:r>
              <a:rPr sz="3800" dirty="0">
                <a:latin typeface="Comic Sans MS"/>
                <a:cs typeface="Comic Sans MS"/>
              </a:rPr>
              <a:t>[0,2</a:t>
            </a:r>
            <a:r>
              <a:rPr sz="3750" baseline="30000" dirty="0">
                <a:latin typeface="Comic Sans MS"/>
                <a:cs typeface="Comic Sans MS"/>
              </a:rPr>
              <a:t>n</a:t>
            </a:r>
            <a:r>
              <a:rPr sz="3800" dirty="0">
                <a:latin typeface="Comic Sans MS"/>
                <a:cs typeface="Comic Sans MS"/>
              </a:rPr>
              <a:t>-1].</a:t>
            </a:r>
          </a:p>
          <a:p>
            <a:pPr marL="7975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dirty="0">
                <a:latin typeface="Comic Sans MS"/>
                <a:cs typeface="Comic Sans MS"/>
              </a:rPr>
              <a:t>Each </a:t>
            </a:r>
            <a:r>
              <a:rPr sz="3400" spc="-5" dirty="0">
                <a:latin typeface="Comic Sans MS"/>
                <a:cs typeface="Comic Sans MS"/>
              </a:rPr>
              <a:t>identifier can </a:t>
            </a:r>
            <a:r>
              <a:rPr sz="3400" dirty="0">
                <a:latin typeface="Comic Sans MS"/>
                <a:cs typeface="Comic Sans MS"/>
              </a:rPr>
              <a:t>be </a:t>
            </a:r>
            <a:r>
              <a:rPr sz="3400" spc="-5" dirty="0">
                <a:latin typeface="Comic Sans MS"/>
                <a:cs typeface="Comic Sans MS"/>
              </a:rPr>
              <a:t>represented </a:t>
            </a:r>
            <a:r>
              <a:rPr sz="3400" dirty="0">
                <a:latin typeface="Comic Sans MS"/>
                <a:cs typeface="Comic Sans MS"/>
              </a:rPr>
              <a:t>by n</a:t>
            </a:r>
            <a:r>
              <a:rPr sz="3400" spc="-5" dirty="0">
                <a:latin typeface="Comic Sans MS"/>
                <a:cs typeface="Comic Sans MS"/>
              </a:rPr>
              <a:t> bits.</a:t>
            </a:r>
            <a:endParaRPr sz="3400" dirty="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820"/>
              </a:spcBef>
              <a:tabLst>
                <a:tab pos="2164715" algn="l"/>
                <a:tab pos="4892675" algn="l"/>
                <a:tab pos="5588000" algn="l"/>
                <a:tab pos="8007984" algn="l"/>
              </a:tabLst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require	</a:t>
            </a:r>
            <a:r>
              <a:rPr sz="3800" spc="-5" dirty="0">
                <a:latin typeface="Comic Sans MS"/>
                <a:cs typeface="Comic Sans MS"/>
              </a:rPr>
              <a:t>each</a:t>
            </a:r>
            <a:r>
              <a:rPr sz="380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key</a:t>
            </a:r>
            <a:r>
              <a:rPr sz="3800" dirty="0">
                <a:latin typeface="Comic Sans MS"/>
                <a:cs typeface="Comic Sans MS"/>
              </a:rPr>
              <a:t> to	be	</a:t>
            </a:r>
            <a:r>
              <a:rPr sz="3800" spc="-5" dirty="0">
                <a:latin typeface="Comic Sans MS"/>
                <a:cs typeface="Comic Sans MS"/>
              </a:rPr>
              <a:t>an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integer	</a:t>
            </a:r>
            <a:r>
              <a:rPr sz="3800" dirty="0">
                <a:latin typeface="Comic Sans MS"/>
                <a:cs typeface="Comic Sans MS"/>
              </a:rPr>
              <a:t>in </a:t>
            </a:r>
            <a:r>
              <a:rPr sz="3800" dirty="0">
                <a:solidFill>
                  <a:srgbClr val="FF2600"/>
                </a:solidFill>
                <a:latin typeface="Comic Sans MS"/>
                <a:cs typeface="Comic Sans MS"/>
              </a:rPr>
              <a:t>same</a:t>
            </a:r>
            <a:r>
              <a:rPr sz="3800" spc="-7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range</a:t>
            </a:r>
            <a:r>
              <a:rPr sz="3800" spc="-5" dirty="0">
                <a:latin typeface="Comic Sans MS"/>
                <a:cs typeface="Comic Sans MS"/>
              </a:rPr>
              <a:t>.</a:t>
            </a:r>
            <a:endParaRPr sz="3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72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1016000" algn="l"/>
                <a:tab pos="1908175" algn="l"/>
                <a:tab pos="3684904" algn="l"/>
                <a:tab pos="4973320" algn="l"/>
              </a:tabLst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to	</a:t>
            </a:r>
            <a:r>
              <a:rPr sz="3800" dirty="0">
                <a:latin typeface="Comic Sans MS"/>
                <a:cs typeface="Comic Sans MS"/>
              </a:rPr>
              <a:t>get	</a:t>
            </a:r>
            <a:r>
              <a:rPr sz="3800" spc="-5" dirty="0">
                <a:latin typeface="Comic Sans MS"/>
                <a:cs typeface="Comic Sans MS"/>
              </a:rPr>
              <a:t>integer	keys,	hash original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key.</a:t>
            </a:r>
            <a:endParaRPr sz="3800" dirty="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2899410" algn="l"/>
              </a:tabLst>
            </a:pP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key </a:t>
            </a:r>
            <a:r>
              <a:rPr sz="3400" dirty="0">
                <a:latin typeface="Comic Sans MS"/>
                <a:cs typeface="Comic Sans MS"/>
              </a:rPr>
              <a:t>=	</a:t>
            </a:r>
            <a:r>
              <a:rPr sz="3400" spc="-5" dirty="0">
                <a:latin typeface="Comic Sans MS"/>
                <a:cs typeface="Comic Sans MS"/>
              </a:rPr>
              <a:t>h(“Led Zeppelin </a:t>
            </a:r>
            <a:r>
              <a:rPr sz="3400" dirty="0">
                <a:latin typeface="Comic Sans MS"/>
                <a:cs typeface="Comic Sans MS"/>
              </a:rPr>
              <a:t>IV”)</a:t>
            </a:r>
          </a:p>
          <a:p>
            <a:pPr marL="7975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5374005" algn="l"/>
                <a:tab pos="9543415" algn="l"/>
              </a:tabLst>
            </a:pPr>
            <a:r>
              <a:rPr sz="3400" spc="-5" dirty="0">
                <a:latin typeface="Comic Sans MS"/>
                <a:cs typeface="Comic Sans MS"/>
              </a:rPr>
              <a:t>this </a:t>
            </a:r>
            <a:r>
              <a:rPr sz="3400" dirty="0">
                <a:latin typeface="Comic Sans MS"/>
                <a:cs typeface="Comic Sans MS"/>
              </a:rPr>
              <a:t>is </a:t>
            </a:r>
            <a:r>
              <a:rPr sz="3400" spc="-5" dirty="0">
                <a:latin typeface="Comic Sans MS"/>
                <a:cs typeface="Comic Sans MS"/>
              </a:rPr>
              <a:t>why they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call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it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a</a:t>
            </a:r>
            <a:r>
              <a:rPr sz="3400" spc="10" dirty="0" smtClean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distributed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“hash</a:t>
            </a:r>
            <a:r>
              <a:rPr sz="3400" spc="-5" dirty="0" smtClean="0">
                <a:latin typeface="Comic Sans MS"/>
                <a:cs typeface="Comic Sans MS"/>
              </a:rPr>
              <a:t>”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table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81000"/>
            <a:ext cx="9629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950" algn="l"/>
                <a:tab pos="2553335" algn="l"/>
                <a:tab pos="7395209" algn="l"/>
              </a:tabLst>
            </a:pPr>
            <a:r>
              <a:rPr dirty="0"/>
              <a:t>How	to	</a:t>
            </a:r>
            <a:r>
              <a:rPr spc="-5" dirty="0"/>
              <a:t>assign</a:t>
            </a:r>
            <a:r>
              <a:rPr dirty="0"/>
              <a:t> </a:t>
            </a:r>
            <a:r>
              <a:rPr spc="-5" dirty="0"/>
              <a:t>keys</a:t>
            </a:r>
            <a:r>
              <a:rPr spc="5" dirty="0"/>
              <a:t> </a:t>
            </a:r>
            <a:r>
              <a:rPr dirty="0"/>
              <a:t>to	</a:t>
            </a:r>
            <a:r>
              <a:rPr spc="-5" dirty="0"/>
              <a:t>peers?</a:t>
            </a:r>
          </a:p>
        </p:txBody>
      </p:sp>
      <p:sp>
        <p:nvSpPr>
          <p:cNvPr id="3" name="object 3"/>
          <p:cNvSpPr/>
          <p:nvPr/>
        </p:nvSpPr>
        <p:spPr>
          <a:xfrm>
            <a:off x="835603" y="1195238"/>
            <a:ext cx="9603740" cy="0"/>
          </a:xfrm>
          <a:custGeom>
            <a:avLst/>
            <a:gdLst/>
            <a:ahLst/>
            <a:cxnLst/>
            <a:rect l="l" t="t" r="r" b="b"/>
            <a:pathLst>
              <a:path w="9603740">
                <a:moveTo>
                  <a:pt x="0" y="0"/>
                </a:moveTo>
                <a:lnTo>
                  <a:pt x="960328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81000"/>
            <a:ext cx="9629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950" algn="l"/>
                <a:tab pos="2553335" algn="l"/>
                <a:tab pos="7395209" algn="l"/>
              </a:tabLst>
            </a:pPr>
            <a:r>
              <a:rPr dirty="0"/>
              <a:t>How	to	</a:t>
            </a:r>
            <a:r>
              <a:rPr spc="-5" dirty="0"/>
              <a:t>assign</a:t>
            </a:r>
            <a:r>
              <a:rPr dirty="0"/>
              <a:t> </a:t>
            </a:r>
            <a:r>
              <a:rPr spc="-5" dirty="0"/>
              <a:t>keys</a:t>
            </a:r>
            <a:r>
              <a:rPr spc="5" dirty="0"/>
              <a:t> </a:t>
            </a:r>
            <a:r>
              <a:rPr dirty="0"/>
              <a:t>to	</a:t>
            </a:r>
            <a:r>
              <a:rPr spc="-5" dirty="0"/>
              <a:t>peers?</a:t>
            </a:r>
          </a:p>
        </p:txBody>
      </p:sp>
      <p:sp>
        <p:nvSpPr>
          <p:cNvPr id="3" name="object 3"/>
          <p:cNvSpPr/>
          <p:nvPr/>
        </p:nvSpPr>
        <p:spPr>
          <a:xfrm>
            <a:off x="835603" y="1195238"/>
            <a:ext cx="9603740" cy="0"/>
          </a:xfrm>
          <a:custGeom>
            <a:avLst/>
            <a:gdLst/>
            <a:ahLst/>
            <a:cxnLst/>
            <a:rect l="l" t="t" r="r" b="b"/>
            <a:pathLst>
              <a:path w="9603740">
                <a:moveTo>
                  <a:pt x="0" y="0"/>
                </a:moveTo>
                <a:lnTo>
                  <a:pt x="960328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4193" y="1557916"/>
            <a:ext cx="8053705" cy="156400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3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central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issue:</a:t>
            </a:r>
            <a:endParaRPr sz="38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639"/>
              </a:spcBef>
              <a:tabLst>
                <a:tab pos="2708275" algn="l"/>
                <a:tab pos="3809365" algn="l"/>
                <a:tab pos="6785609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65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assigning	(key,	value)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pairs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peers.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81000"/>
            <a:ext cx="9629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950" algn="l"/>
                <a:tab pos="2553335" algn="l"/>
                <a:tab pos="7395209" algn="l"/>
              </a:tabLst>
            </a:pPr>
            <a:r>
              <a:rPr dirty="0"/>
              <a:t>How	to	</a:t>
            </a:r>
            <a:r>
              <a:rPr spc="-5" dirty="0"/>
              <a:t>assign</a:t>
            </a:r>
            <a:r>
              <a:rPr dirty="0"/>
              <a:t> </a:t>
            </a:r>
            <a:r>
              <a:rPr spc="-5" dirty="0"/>
              <a:t>keys</a:t>
            </a:r>
            <a:r>
              <a:rPr spc="5" dirty="0"/>
              <a:t> </a:t>
            </a:r>
            <a:r>
              <a:rPr dirty="0"/>
              <a:t>to	</a:t>
            </a:r>
            <a:r>
              <a:rPr spc="-5" dirty="0"/>
              <a:t>peers?</a:t>
            </a:r>
          </a:p>
        </p:txBody>
      </p:sp>
      <p:sp>
        <p:nvSpPr>
          <p:cNvPr id="3" name="object 3"/>
          <p:cNvSpPr/>
          <p:nvPr/>
        </p:nvSpPr>
        <p:spPr>
          <a:xfrm>
            <a:off x="835603" y="1195238"/>
            <a:ext cx="9603740" cy="0"/>
          </a:xfrm>
          <a:custGeom>
            <a:avLst/>
            <a:gdLst/>
            <a:ahLst/>
            <a:cxnLst/>
            <a:rect l="l" t="t" r="r" b="b"/>
            <a:pathLst>
              <a:path w="9603740">
                <a:moveTo>
                  <a:pt x="0" y="0"/>
                </a:moveTo>
                <a:lnTo>
                  <a:pt x="960328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4193" y="1557916"/>
            <a:ext cx="9891607" cy="304736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3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central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issue:</a:t>
            </a:r>
            <a:endParaRPr sz="3800" dirty="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639"/>
              </a:spcBef>
              <a:tabLst>
                <a:tab pos="2708275" algn="l"/>
                <a:tab pos="3809365" algn="l"/>
                <a:tab pos="6785609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65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assigning	(key,	value)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pairs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peers.</a:t>
            </a:r>
            <a:endParaRPr sz="3400" dirty="0">
              <a:latin typeface="Comic Sans MS"/>
              <a:cs typeface="Comic Sans MS"/>
            </a:endParaRPr>
          </a:p>
          <a:p>
            <a:pPr marL="379095" marR="30480" indent="-341630">
              <a:lnSpc>
                <a:spcPct val="116199"/>
              </a:lnSpc>
              <a:spcBef>
                <a:spcPts val="1085"/>
              </a:spcBef>
              <a:tabLst>
                <a:tab pos="4597400" algn="l"/>
                <a:tab pos="5512435" algn="l"/>
                <a:tab pos="6675120" algn="l"/>
                <a:tab pos="7799705" algn="l"/>
              </a:tabLst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rule: </a:t>
            </a:r>
            <a:r>
              <a:rPr sz="3800" spc="-5" dirty="0">
                <a:latin typeface="Comic Sans MS"/>
                <a:cs typeface="Comic Sans MS"/>
              </a:rPr>
              <a:t>assign</a:t>
            </a:r>
            <a:r>
              <a:rPr sz="3800" spc="4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key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peer	</a:t>
            </a:r>
            <a:r>
              <a:rPr sz="3800" spc="-5" dirty="0">
                <a:latin typeface="Comic Sans MS"/>
                <a:cs typeface="Comic Sans MS"/>
              </a:rPr>
              <a:t>that	has</a:t>
            </a:r>
            <a:r>
              <a:rPr sz="3800" spc="-9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the  </a:t>
            </a:r>
            <a:r>
              <a:rPr sz="3800" dirty="0">
                <a:solidFill>
                  <a:srgbClr val="FF2600"/>
                </a:solidFill>
                <a:latin typeface="Comic Sans MS"/>
                <a:cs typeface="Comic Sans MS"/>
              </a:rPr>
              <a:t>closest</a:t>
            </a:r>
            <a:r>
              <a:rPr sz="38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81000"/>
            <a:ext cx="9629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950" algn="l"/>
                <a:tab pos="2553335" algn="l"/>
                <a:tab pos="7395209" algn="l"/>
              </a:tabLst>
            </a:pPr>
            <a:r>
              <a:rPr dirty="0"/>
              <a:t>How	to	</a:t>
            </a:r>
            <a:r>
              <a:rPr spc="-5" dirty="0"/>
              <a:t>assign</a:t>
            </a:r>
            <a:r>
              <a:rPr dirty="0"/>
              <a:t> </a:t>
            </a:r>
            <a:r>
              <a:rPr spc="-5" dirty="0"/>
              <a:t>keys</a:t>
            </a:r>
            <a:r>
              <a:rPr spc="5" dirty="0"/>
              <a:t> </a:t>
            </a:r>
            <a:r>
              <a:rPr dirty="0"/>
              <a:t>to	</a:t>
            </a:r>
            <a:r>
              <a:rPr spc="-5" dirty="0"/>
              <a:t>peers?</a:t>
            </a:r>
          </a:p>
        </p:txBody>
      </p:sp>
      <p:sp>
        <p:nvSpPr>
          <p:cNvPr id="3" name="object 3"/>
          <p:cNvSpPr/>
          <p:nvPr/>
        </p:nvSpPr>
        <p:spPr>
          <a:xfrm>
            <a:off x="835603" y="1195238"/>
            <a:ext cx="9603740" cy="0"/>
          </a:xfrm>
          <a:custGeom>
            <a:avLst/>
            <a:gdLst/>
            <a:ahLst/>
            <a:cxnLst/>
            <a:rect l="l" t="t" r="r" b="b"/>
            <a:pathLst>
              <a:path w="9603740">
                <a:moveTo>
                  <a:pt x="0" y="0"/>
                </a:moveTo>
                <a:lnTo>
                  <a:pt x="960328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4193" y="1557916"/>
            <a:ext cx="10852150" cy="453326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3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central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issue:</a:t>
            </a:r>
            <a:endParaRPr sz="38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639"/>
              </a:spcBef>
              <a:tabLst>
                <a:tab pos="2708275" algn="l"/>
                <a:tab pos="3809365" algn="l"/>
                <a:tab pos="6785609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65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assigning	(key,	value)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pairs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peers.</a:t>
            </a:r>
            <a:endParaRPr sz="3400">
              <a:latin typeface="Comic Sans MS"/>
              <a:cs typeface="Comic Sans MS"/>
            </a:endParaRPr>
          </a:p>
          <a:p>
            <a:pPr marL="379095" marR="1368425" indent="-341630">
              <a:lnSpc>
                <a:spcPct val="116199"/>
              </a:lnSpc>
              <a:spcBef>
                <a:spcPts val="1085"/>
              </a:spcBef>
              <a:tabLst>
                <a:tab pos="4597400" algn="l"/>
                <a:tab pos="5512435" algn="l"/>
                <a:tab pos="6675120" algn="l"/>
                <a:tab pos="7799705" algn="l"/>
              </a:tabLst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rule: </a:t>
            </a:r>
            <a:r>
              <a:rPr sz="3800" spc="-5" dirty="0">
                <a:latin typeface="Comic Sans MS"/>
                <a:cs typeface="Comic Sans MS"/>
              </a:rPr>
              <a:t>assign</a:t>
            </a:r>
            <a:r>
              <a:rPr sz="3800" spc="4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key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peer	</a:t>
            </a:r>
            <a:r>
              <a:rPr sz="3800" spc="-5" dirty="0">
                <a:latin typeface="Comic Sans MS"/>
                <a:cs typeface="Comic Sans MS"/>
              </a:rPr>
              <a:t>that	has</a:t>
            </a:r>
            <a:r>
              <a:rPr sz="3800" spc="-9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the  </a:t>
            </a:r>
            <a:r>
              <a:rPr sz="3800" dirty="0">
                <a:solidFill>
                  <a:srgbClr val="FF2600"/>
                </a:solidFill>
                <a:latin typeface="Comic Sans MS"/>
                <a:cs typeface="Comic Sans MS"/>
              </a:rPr>
              <a:t>closest</a:t>
            </a:r>
            <a:r>
              <a:rPr sz="38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ID.</a:t>
            </a:r>
            <a:endParaRPr sz="3800">
              <a:latin typeface="Comic Sans MS"/>
              <a:cs typeface="Comic Sans MS"/>
            </a:endParaRPr>
          </a:p>
          <a:p>
            <a:pPr marL="379095" marR="30480" indent="-341630">
              <a:lnSpc>
                <a:spcPct val="116199"/>
              </a:lnSpc>
              <a:spcBef>
                <a:spcPts val="1100"/>
              </a:spcBef>
              <a:tabLst>
                <a:tab pos="3368040" algn="l"/>
                <a:tab pos="4283075" algn="l"/>
                <a:tab pos="7077709" algn="l"/>
              </a:tabLst>
            </a:pPr>
            <a:r>
              <a:rPr sz="4275" spc="-3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25" dirty="0">
                <a:latin typeface="Comic Sans MS"/>
                <a:cs typeface="Comic Sans MS"/>
              </a:rPr>
              <a:t>convention 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6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lecture:</a:t>
            </a:r>
            <a:r>
              <a:rPr sz="3800" spc="2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closest	</a:t>
            </a:r>
            <a:r>
              <a:rPr sz="3800" dirty="0">
                <a:latin typeface="Comic Sans MS"/>
                <a:cs typeface="Comic Sans MS"/>
              </a:rPr>
              <a:t>is </a:t>
            </a:r>
            <a:r>
              <a:rPr sz="3800" spc="-5" dirty="0">
                <a:latin typeface="Comic Sans MS"/>
                <a:cs typeface="Comic Sans MS"/>
              </a:rPr>
              <a:t>the</a:t>
            </a:r>
            <a:r>
              <a:rPr sz="3800" spc="-6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immediate  successor</a:t>
            </a:r>
            <a:r>
              <a:rPr sz="38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of	</a:t>
            </a:r>
            <a:r>
              <a:rPr sz="3800" spc="-5" dirty="0">
                <a:latin typeface="Comic Sans MS"/>
                <a:cs typeface="Comic Sans MS"/>
              </a:rPr>
              <a:t>the	key.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81000"/>
            <a:ext cx="96291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1950" algn="l"/>
                <a:tab pos="2553335" algn="l"/>
                <a:tab pos="7395209" algn="l"/>
              </a:tabLst>
            </a:pPr>
            <a:r>
              <a:rPr dirty="0"/>
              <a:t>How	to	</a:t>
            </a:r>
            <a:r>
              <a:rPr spc="-5" dirty="0"/>
              <a:t>assign</a:t>
            </a:r>
            <a:r>
              <a:rPr dirty="0"/>
              <a:t> </a:t>
            </a:r>
            <a:r>
              <a:rPr spc="-5" dirty="0"/>
              <a:t>keys</a:t>
            </a:r>
            <a:r>
              <a:rPr spc="5" dirty="0"/>
              <a:t> </a:t>
            </a:r>
            <a:r>
              <a:rPr dirty="0"/>
              <a:t>to	</a:t>
            </a:r>
            <a:r>
              <a:rPr spc="-5" dirty="0"/>
              <a:t>peers?</a:t>
            </a:r>
          </a:p>
        </p:txBody>
      </p:sp>
      <p:sp>
        <p:nvSpPr>
          <p:cNvPr id="3" name="object 3"/>
          <p:cNvSpPr/>
          <p:nvPr/>
        </p:nvSpPr>
        <p:spPr>
          <a:xfrm>
            <a:off x="835603" y="1195238"/>
            <a:ext cx="9603740" cy="0"/>
          </a:xfrm>
          <a:custGeom>
            <a:avLst/>
            <a:gdLst/>
            <a:ahLst/>
            <a:cxnLst/>
            <a:rect l="l" t="t" r="r" b="b"/>
            <a:pathLst>
              <a:path w="9603740">
                <a:moveTo>
                  <a:pt x="0" y="0"/>
                </a:moveTo>
                <a:lnTo>
                  <a:pt x="960328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4193" y="1557916"/>
            <a:ext cx="10852150" cy="678370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3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central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issue:</a:t>
            </a:r>
            <a:endParaRPr sz="38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639"/>
              </a:spcBef>
              <a:tabLst>
                <a:tab pos="2708275" algn="l"/>
                <a:tab pos="3809365" algn="l"/>
                <a:tab pos="6785609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65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assigning	(key,	value)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pairs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peers.</a:t>
            </a:r>
            <a:endParaRPr sz="3400">
              <a:latin typeface="Comic Sans MS"/>
              <a:cs typeface="Comic Sans MS"/>
            </a:endParaRPr>
          </a:p>
          <a:p>
            <a:pPr marL="379095" marR="1368425" indent="-341630">
              <a:lnSpc>
                <a:spcPct val="116199"/>
              </a:lnSpc>
              <a:spcBef>
                <a:spcPts val="1085"/>
              </a:spcBef>
              <a:tabLst>
                <a:tab pos="4597400" algn="l"/>
                <a:tab pos="5512435" algn="l"/>
                <a:tab pos="6675120" algn="l"/>
                <a:tab pos="7799705" algn="l"/>
              </a:tabLst>
            </a:pPr>
            <a:r>
              <a:rPr sz="4275" spc="-6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rule: </a:t>
            </a:r>
            <a:r>
              <a:rPr sz="3800" spc="-5" dirty="0">
                <a:latin typeface="Comic Sans MS"/>
                <a:cs typeface="Comic Sans MS"/>
              </a:rPr>
              <a:t>assign</a:t>
            </a:r>
            <a:r>
              <a:rPr sz="3800" spc="4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key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	</a:t>
            </a:r>
            <a:r>
              <a:rPr sz="3800" spc="-5" dirty="0">
                <a:latin typeface="Comic Sans MS"/>
                <a:cs typeface="Comic Sans MS"/>
              </a:rPr>
              <a:t>the	</a:t>
            </a:r>
            <a:r>
              <a:rPr sz="3800" dirty="0">
                <a:latin typeface="Comic Sans MS"/>
                <a:cs typeface="Comic Sans MS"/>
              </a:rPr>
              <a:t>peer	</a:t>
            </a:r>
            <a:r>
              <a:rPr sz="3800" spc="-5" dirty="0">
                <a:latin typeface="Comic Sans MS"/>
                <a:cs typeface="Comic Sans MS"/>
              </a:rPr>
              <a:t>that	has</a:t>
            </a:r>
            <a:r>
              <a:rPr sz="3800" spc="-9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the  </a:t>
            </a:r>
            <a:r>
              <a:rPr sz="3800" dirty="0">
                <a:solidFill>
                  <a:srgbClr val="FF2600"/>
                </a:solidFill>
                <a:latin typeface="Comic Sans MS"/>
                <a:cs typeface="Comic Sans MS"/>
              </a:rPr>
              <a:t>closest</a:t>
            </a:r>
            <a:r>
              <a:rPr sz="38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ID.</a:t>
            </a:r>
            <a:endParaRPr sz="3800">
              <a:latin typeface="Comic Sans MS"/>
              <a:cs typeface="Comic Sans MS"/>
            </a:endParaRPr>
          </a:p>
          <a:p>
            <a:pPr marL="379095" marR="30480" indent="-341630">
              <a:lnSpc>
                <a:spcPct val="116199"/>
              </a:lnSpc>
              <a:spcBef>
                <a:spcPts val="1100"/>
              </a:spcBef>
              <a:tabLst>
                <a:tab pos="3368040" algn="l"/>
                <a:tab pos="4283075" algn="l"/>
                <a:tab pos="7077709" algn="l"/>
              </a:tabLst>
            </a:pPr>
            <a:r>
              <a:rPr sz="4275" spc="-3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25" dirty="0">
                <a:latin typeface="Comic Sans MS"/>
                <a:cs typeface="Comic Sans MS"/>
              </a:rPr>
              <a:t>convention 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6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lecture:</a:t>
            </a:r>
            <a:r>
              <a:rPr sz="3800" spc="2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closest	</a:t>
            </a:r>
            <a:r>
              <a:rPr sz="3800" dirty="0">
                <a:latin typeface="Comic Sans MS"/>
                <a:cs typeface="Comic Sans MS"/>
              </a:rPr>
              <a:t>is </a:t>
            </a:r>
            <a:r>
              <a:rPr sz="3800" spc="-5" dirty="0">
                <a:latin typeface="Comic Sans MS"/>
                <a:cs typeface="Comic Sans MS"/>
              </a:rPr>
              <a:t>the</a:t>
            </a:r>
            <a:r>
              <a:rPr sz="3800" spc="-65" dirty="0">
                <a:latin typeface="Comic Sans MS"/>
                <a:cs typeface="Comic Sans MS"/>
              </a:rPr>
              <a:t> </a:t>
            </a:r>
            <a:r>
              <a:rPr sz="3800" spc="-5" dirty="0">
                <a:solidFill>
                  <a:srgbClr val="FF2600"/>
                </a:solidFill>
                <a:latin typeface="Comic Sans MS"/>
                <a:cs typeface="Comic Sans MS"/>
              </a:rPr>
              <a:t>immediate  successor</a:t>
            </a:r>
            <a:r>
              <a:rPr sz="3800" spc="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of	</a:t>
            </a:r>
            <a:r>
              <a:rPr sz="3800" spc="-5" dirty="0">
                <a:latin typeface="Comic Sans MS"/>
                <a:cs typeface="Comic Sans MS"/>
              </a:rPr>
              <a:t>the	key.</a:t>
            </a:r>
            <a:endParaRPr sz="3800">
              <a:latin typeface="Comic Sans MS"/>
              <a:cs typeface="Comic Sans MS"/>
            </a:endParaRPr>
          </a:p>
          <a:p>
            <a:pPr marR="2609215" algn="ctr">
              <a:lnSpc>
                <a:spcPct val="100000"/>
              </a:lnSpc>
              <a:spcBef>
                <a:spcPts val="1839"/>
              </a:spcBef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e.g.,: </a:t>
            </a:r>
            <a:r>
              <a:rPr sz="3800" spc="-5" dirty="0">
                <a:latin typeface="Comic Sans MS"/>
                <a:cs typeface="Comic Sans MS"/>
              </a:rPr>
              <a:t>n=4; peers:</a:t>
            </a:r>
            <a:r>
              <a:rPr sz="3800" spc="-2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1,3,4,5,8,10,12,14;</a:t>
            </a:r>
            <a:endParaRPr sz="3800">
              <a:latin typeface="Comic Sans MS"/>
              <a:cs typeface="Comic Sans MS"/>
            </a:endParaRPr>
          </a:p>
          <a:p>
            <a:pPr marL="785495" marR="2563495" indent="-786130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786130" algn="l"/>
                <a:tab pos="1463040" algn="l"/>
                <a:tab pos="2169160" algn="l"/>
                <a:tab pos="5441950" algn="l"/>
                <a:tab pos="6482080" algn="l"/>
                <a:tab pos="6831330" algn="l"/>
              </a:tabLst>
            </a:pPr>
            <a:r>
              <a:rPr sz="3400" spc="-5" dirty="0">
                <a:latin typeface="Comic Sans MS"/>
                <a:cs typeface="Comic Sans MS"/>
              </a:rPr>
              <a:t>key </a:t>
            </a:r>
            <a:r>
              <a:rPr sz="3400" dirty="0">
                <a:latin typeface="Comic Sans MS"/>
                <a:cs typeface="Comic Sans MS"/>
              </a:rPr>
              <a:t>=	13,	</a:t>
            </a:r>
            <a:r>
              <a:rPr sz="3400" spc="-5" dirty="0">
                <a:latin typeface="Comic Sans MS"/>
                <a:cs typeface="Comic Sans MS"/>
              </a:rPr>
              <a:t>then  successor	</a:t>
            </a:r>
            <a:r>
              <a:rPr sz="3400" dirty="0">
                <a:latin typeface="Comic Sans MS"/>
                <a:cs typeface="Comic Sans MS"/>
              </a:rPr>
              <a:t>peer	=	14</a:t>
            </a:r>
            <a:endParaRPr sz="3400">
              <a:latin typeface="Comic Sans MS"/>
              <a:cs typeface="Comic Sans MS"/>
            </a:endParaRPr>
          </a:p>
          <a:p>
            <a:pPr marL="785495" marR="2955925" indent="-78613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6130" algn="l"/>
                <a:tab pos="1463040" algn="l"/>
                <a:tab pos="2169160" algn="l"/>
                <a:tab pos="5312410" algn="l"/>
                <a:tab pos="6353175" algn="l"/>
                <a:tab pos="6702425" algn="l"/>
              </a:tabLst>
            </a:pPr>
            <a:r>
              <a:rPr sz="3400" spc="-5" dirty="0">
                <a:latin typeface="Comic Sans MS"/>
                <a:cs typeface="Comic Sans MS"/>
              </a:rPr>
              <a:t>key </a:t>
            </a:r>
            <a:r>
              <a:rPr sz="3400" dirty="0">
                <a:latin typeface="Comic Sans MS"/>
                <a:cs typeface="Comic Sans MS"/>
              </a:rPr>
              <a:t>=	15,	</a:t>
            </a:r>
            <a:r>
              <a:rPr sz="3400" spc="-5" dirty="0">
                <a:latin typeface="Comic Sans MS"/>
                <a:cs typeface="Comic Sans MS"/>
              </a:rPr>
              <a:t>then  successor	</a:t>
            </a:r>
            <a:r>
              <a:rPr sz="3400" dirty="0">
                <a:latin typeface="Comic Sans MS"/>
                <a:cs typeface="Comic Sans MS"/>
              </a:rPr>
              <a:t>peer	=	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8362" y="6158649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1450" y="3454519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0145" y="500186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8414" y="3020932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5603" y="4260461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9272" y="5306367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6303" y="5812772"/>
            <a:ext cx="150025" cy="153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8419" y="2266021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59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59500" y="1816100"/>
            <a:ext cx="220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9400" y="3009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9600" y="41910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9400" y="5283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3600" y="63627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2300" y="60325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8700" y="49530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8700" y="32258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48350" y="2165350"/>
            <a:ext cx="388652" cy="191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6299" y="2273300"/>
            <a:ext cx="241935" cy="137795"/>
          </a:xfrm>
          <a:custGeom>
            <a:avLst/>
            <a:gdLst/>
            <a:ahLst/>
            <a:cxnLst/>
            <a:rect l="l" t="t" r="r" b="b"/>
            <a:pathLst>
              <a:path w="241935" h="137794">
                <a:moveTo>
                  <a:pt x="241582" y="0"/>
                </a:moveTo>
                <a:lnTo>
                  <a:pt x="0" y="137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54400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  <a:tab pos="4585335" algn="l"/>
              </a:tabLst>
            </a:pPr>
            <a:r>
              <a:rPr spc="-5" dirty="0"/>
              <a:t>C</a:t>
            </a:r>
            <a:r>
              <a:rPr dirty="0"/>
              <a:t>irc</a:t>
            </a:r>
            <a:r>
              <a:rPr spc="-5" dirty="0"/>
              <a:t>ula</a:t>
            </a:r>
            <a:r>
              <a:rPr dirty="0"/>
              <a:t>r	DHT	</a:t>
            </a:r>
            <a:r>
              <a:rPr spc="-5" dirty="0"/>
              <a:t>(</a:t>
            </a:r>
            <a:r>
              <a:rPr dirty="0"/>
              <a:t>1)</a:t>
            </a:r>
          </a:p>
        </p:txBody>
      </p:sp>
      <p:sp>
        <p:nvSpPr>
          <p:cNvPr id="21" name="object 21"/>
          <p:cNvSpPr/>
          <p:nvPr/>
        </p:nvSpPr>
        <p:spPr>
          <a:xfrm>
            <a:off x="851408" y="1195238"/>
            <a:ext cx="5414645" cy="0"/>
          </a:xfrm>
          <a:custGeom>
            <a:avLst/>
            <a:gdLst/>
            <a:ahLst/>
            <a:cxnLst/>
            <a:rect l="l" t="t" r="r" b="b"/>
            <a:pathLst>
              <a:path w="5414645">
                <a:moveTo>
                  <a:pt x="0" y="0"/>
                </a:moveTo>
                <a:lnTo>
                  <a:pt x="5414218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1040" y="7043419"/>
            <a:ext cx="11483975" cy="218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99"/>
              </a:lnSpc>
              <a:spcBef>
                <a:spcPts val="100"/>
              </a:spcBef>
              <a:tabLst>
                <a:tab pos="5221605" algn="l"/>
                <a:tab pos="5864860" algn="l"/>
                <a:tab pos="8316595" algn="l"/>
                <a:tab pos="10662285" algn="l"/>
              </a:tabLst>
            </a:pPr>
            <a:r>
              <a:rPr sz="4275" spc="-39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dirty="0">
                <a:latin typeface="Comic Sans MS"/>
                <a:cs typeface="Comic Sans MS"/>
              </a:rPr>
              <a:t>each peer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on</a:t>
            </a:r>
            <a:r>
              <a:rPr sz="3800" spc="-5" dirty="0">
                <a:latin typeface="Comic Sans MS"/>
                <a:cs typeface="Comic Sans MS"/>
              </a:rPr>
              <a:t>l</a:t>
            </a:r>
            <a:r>
              <a:rPr sz="3800" dirty="0">
                <a:latin typeface="Comic Sans MS"/>
                <a:cs typeface="Comic Sans MS"/>
              </a:rPr>
              <a:t>y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w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re	of	immedi</a:t>
            </a:r>
            <a:r>
              <a:rPr sz="3800" spc="-5" dirty="0">
                <a:latin typeface="Comic Sans MS"/>
                <a:cs typeface="Comic Sans MS"/>
              </a:rPr>
              <a:t>a</a:t>
            </a:r>
            <a:r>
              <a:rPr sz="3800" dirty="0">
                <a:latin typeface="Comic Sans MS"/>
                <a:cs typeface="Comic Sans MS"/>
              </a:rPr>
              <a:t>te	</a:t>
            </a:r>
            <a:r>
              <a:rPr sz="3800" spc="-5" dirty="0">
                <a:latin typeface="Comic Sans MS"/>
                <a:cs typeface="Comic Sans MS"/>
              </a:rPr>
              <a:t>suc</a:t>
            </a:r>
            <a:r>
              <a:rPr sz="3800" dirty="0">
                <a:latin typeface="Comic Sans MS"/>
                <a:cs typeface="Comic Sans MS"/>
              </a:rPr>
              <a:t>ce</a:t>
            </a:r>
            <a:r>
              <a:rPr sz="3800" spc="-5" dirty="0">
                <a:latin typeface="Comic Sans MS"/>
                <a:cs typeface="Comic Sans MS"/>
              </a:rPr>
              <a:t>ss</a:t>
            </a:r>
            <a:r>
              <a:rPr sz="3800" dirty="0">
                <a:latin typeface="Comic Sans MS"/>
                <a:cs typeface="Comic Sans MS"/>
              </a:rPr>
              <a:t>or	</a:t>
            </a:r>
            <a:r>
              <a:rPr sz="3800" spc="-5" dirty="0">
                <a:latin typeface="Comic Sans MS"/>
                <a:cs typeface="Comic Sans MS"/>
              </a:rPr>
              <a:t>an</a:t>
            </a:r>
            <a:r>
              <a:rPr sz="3800" dirty="0">
                <a:latin typeface="Comic Sans MS"/>
                <a:cs typeface="Comic Sans MS"/>
              </a:rPr>
              <a:t>d  </a:t>
            </a:r>
            <a:r>
              <a:rPr sz="3800" spc="-5" dirty="0">
                <a:latin typeface="Comic Sans MS"/>
                <a:cs typeface="Comic Sans MS"/>
              </a:rPr>
              <a:t>predecessor.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39"/>
              </a:spcBef>
            </a:pPr>
            <a:r>
              <a:rPr sz="4275" spc="-5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“overlay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network”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032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0001</a:t>
            </a:r>
          </a:p>
          <a:p>
            <a:pPr marL="1049020"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5786120">
              <a:lnSpc>
                <a:spcPct val="100000"/>
              </a:lnSpc>
            </a:pPr>
            <a:r>
              <a:rPr dirty="0"/>
              <a:t>0011</a:t>
            </a:r>
          </a:p>
          <a:p>
            <a:pPr marL="1252220">
              <a:lnSpc>
                <a:spcPct val="100000"/>
              </a:lnSpc>
              <a:spcBef>
                <a:spcPts val="919"/>
              </a:spcBef>
            </a:pPr>
            <a:r>
              <a:rPr dirty="0"/>
              <a:t>1111</a:t>
            </a:r>
          </a:p>
          <a:p>
            <a:pPr marL="1049020">
              <a:lnSpc>
                <a:spcPct val="100000"/>
              </a:lnSpc>
              <a:spcBef>
                <a:spcPts val="55"/>
              </a:spcBef>
            </a:pPr>
            <a:endParaRPr sz="5450">
              <a:latin typeface="Times New Roman"/>
              <a:cs typeface="Times New Roman"/>
            </a:endParaRPr>
          </a:p>
          <a:p>
            <a:pPr marL="1049020" marR="5080" algn="r">
              <a:lnSpc>
                <a:spcPct val="100000"/>
              </a:lnSpc>
            </a:pPr>
            <a:r>
              <a:rPr dirty="0"/>
              <a:t>0100</a:t>
            </a:r>
          </a:p>
          <a:p>
            <a:pPr marL="1061720">
              <a:lnSpc>
                <a:spcPct val="100000"/>
              </a:lnSpc>
              <a:spcBef>
                <a:spcPts val="2820"/>
              </a:spcBef>
            </a:pPr>
            <a:r>
              <a:rPr dirty="0"/>
              <a:t>1100</a:t>
            </a:r>
          </a:p>
          <a:p>
            <a:pPr marL="7106920">
              <a:lnSpc>
                <a:spcPct val="100000"/>
              </a:lnSpc>
              <a:spcBef>
                <a:spcPts val="220"/>
              </a:spcBef>
            </a:pPr>
            <a:r>
              <a:rPr dirty="0"/>
              <a:t>0101</a:t>
            </a:r>
          </a:p>
        </p:txBody>
      </p:sp>
      <p:sp>
        <p:nvSpPr>
          <p:cNvPr id="15" name="object 15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42100" y="939800"/>
            <a:ext cx="5254625" cy="3261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5875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92730" y="4271716"/>
            <a:ext cx="381635" cy="1257935"/>
          </a:xfrm>
          <a:custGeom>
            <a:avLst/>
            <a:gdLst/>
            <a:ahLst/>
            <a:cxnLst/>
            <a:rect l="l" t="t" r="r" b="b"/>
            <a:pathLst>
              <a:path w="381634" h="1257935">
                <a:moveTo>
                  <a:pt x="0" y="0"/>
                </a:moveTo>
                <a:lnTo>
                  <a:pt x="376041" y="1239698"/>
                </a:lnTo>
                <a:lnTo>
                  <a:pt x="381571" y="1257927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1286" y="5493976"/>
            <a:ext cx="115570" cy="132715"/>
          </a:xfrm>
          <a:custGeom>
            <a:avLst/>
            <a:gdLst/>
            <a:ahLst/>
            <a:cxnLst/>
            <a:rect l="l" t="t" r="r" b="b"/>
            <a:pathLst>
              <a:path w="115570" h="132714">
                <a:moveTo>
                  <a:pt x="114969" y="0"/>
                </a:moveTo>
                <a:lnTo>
                  <a:pt x="0" y="34872"/>
                </a:lnTo>
                <a:lnTo>
                  <a:pt x="92358" y="132405"/>
                </a:lnTo>
                <a:lnTo>
                  <a:pt x="11496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18500" y="4902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42100" y="939800"/>
            <a:ext cx="5254625" cy="3261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5875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81000"/>
            <a:ext cx="94113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180" algn="l"/>
              </a:tabLst>
            </a:pP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File	distribution:</a:t>
            </a:r>
            <a:r>
              <a:rPr sz="5600" spc="-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BitTorrent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9385935" cy="0"/>
          </a:xfrm>
          <a:custGeom>
            <a:avLst/>
            <a:gdLst/>
            <a:ahLst/>
            <a:cxnLst/>
            <a:rect l="l" t="t" r="r" b="b"/>
            <a:pathLst>
              <a:path w="9385935">
                <a:moveTo>
                  <a:pt x="0" y="0"/>
                </a:moveTo>
                <a:lnTo>
                  <a:pt x="938554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9800" y="1612900"/>
            <a:ext cx="40671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8939" algn="l"/>
              </a:tabLst>
            </a:pPr>
            <a:r>
              <a:rPr sz="3400" dirty="0">
                <a:latin typeface="Comic Sans MS"/>
                <a:cs typeface="Comic Sans MS"/>
              </a:rPr>
              <a:t>P2P </a:t>
            </a:r>
            <a:r>
              <a:rPr sz="3400" spc="-5" dirty="0">
                <a:latin typeface="Comic Sans MS"/>
                <a:cs typeface="Comic Sans MS"/>
              </a:rPr>
              <a:t>file	distribution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92730" y="4271716"/>
            <a:ext cx="381635" cy="1257935"/>
          </a:xfrm>
          <a:custGeom>
            <a:avLst/>
            <a:gdLst/>
            <a:ahLst/>
            <a:cxnLst/>
            <a:rect l="l" t="t" r="r" b="b"/>
            <a:pathLst>
              <a:path w="381634" h="1257935">
                <a:moveTo>
                  <a:pt x="0" y="0"/>
                </a:moveTo>
                <a:lnTo>
                  <a:pt x="376041" y="1239698"/>
                </a:lnTo>
                <a:lnTo>
                  <a:pt x="381571" y="1257927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1286" y="5493976"/>
            <a:ext cx="115570" cy="132715"/>
          </a:xfrm>
          <a:custGeom>
            <a:avLst/>
            <a:gdLst/>
            <a:ahLst/>
            <a:cxnLst/>
            <a:rect l="l" t="t" r="r" b="b"/>
            <a:pathLst>
              <a:path w="115570" h="132714">
                <a:moveTo>
                  <a:pt x="114969" y="0"/>
                </a:moveTo>
                <a:lnTo>
                  <a:pt x="0" y="34872"/>
                </a:lnTo>
                <a:lnTo>
                  <a:pt x="92358" y="132405"/>
                </a:lnTo>
                <a:lnTo>
                  <a:pt x="11496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1482" y="5922150"/>
            <a:ext cx="393700" cy="1036955"/>
          </a:xfrm>
          <a:custGeom>
            <a:avLst/>
            <a:gdLst/>
            <a:ahLst/>
            <a:cxnLst/>
            <a:rect l="l" t="t" r="r" b="b"/>
            <a:pathLst>
              <a:path w="393700" h="1036954">
                <a:moveTo>
                  <a:pt x="393130" y="0"/>
                </a:moveTo>
                <a:lnTo>
                  <a:pt x="6755" y="1018811"/>
                </a:lnTo>
                <a:lnTo>
                  <a:pt x="0" y="1036623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2069" y="6919662"/>
            <a:ext cx="112395" cy="133985"/>
          </a:xfrm>
          <a:custGeom>
            <a:avLst/>
            <a:gdLst/>
            <a:ahLst/>
            <a:cxnLst/>
            <a:rect l="l" t="t" r="r" b="b"/>
            <a:pathLst>
              <a:path w="112395" h="133984">
                <a:moveTo>
                  <a:pt x="0" y="0"/>
                </a:moveTo>
                <a:lnTo>
                  <a:pt x="13566" y="133635"/>
                </a:lnTo>
                <a:lnTo>
                  <a:pt x="112335" y="426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18500" y="4902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18500" y="6299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642100" y="939800"/>
            <a:ext cx="5254625" cy="3261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5875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92730" y="4271716"/>
            <a:ext cx="381635" cy="1257935"/>
          </a:xfrm>
          <a:custGeom>
            <a:avLst/>
            <a:gdLst/>
            <a:ahLst/>
            <a:cxnLst/>
            <a:rect l="l" t="t" r="r" b="b"/>
            <a:pathLst>
              <a:path w="381634" h="1257935">
                <a:moveTo>
                  <a:pt x="0" y="0"/>
                </a:moveTo>
                <a:lnTo>
                  <a:pt x="376041" y="1239698"/>
                </a:lnTo>
                <a:lnTo>
                  <a:pt x="381571" y="1257927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1286" y="5493976"/>
            <a:ext cx="115570" cy="132715"/>
          </a:xfrm>
          <a:custGeom>
            <a:avLst/>
            <a:gdLst/>
            <a:ahLst/>
            <a:cxnLst/>
            <a:rect l="l" t="t" r="r" b="b"/>
            <a:pathLst>
              <a:path w="115570" h="132714">
                <a:moveTo>
                  <a:pt x="114969" y="0"/>
                </a:moveTo>
                <a:lnTo>
                  <a:pt x="0" y="34872"/>
                </a:lnTo>
                <a:lnTo>
                  <a:pt x="92358" y="132405"/>
                </a:lnTo>
                <a:lnTo>
                  <a:pt x="11496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1482" y="5922150"/>
            <a:ext cx="393700" cy="1036955"/>
          </a:xfrm>
          <a:custGeom>
            <a:avLst/>
            <a:gdLst/>
            <a:ahLst/>
            <a:cxnLst/>
            <a:rect l="l" t="t" r="r" b="b"/>
            <a:pathLst>
              <a:path w="393700" h="1036954">
                <a:moveTo>
                  <a:pt x="393130" y="0"/>
                </a:moveTo>
                <a:lnTo>
                  <a:pt x="6755" y="1018811"/>
                </a:lnTo>
                <a:lnTo>
                  <a:pt x="0" y="1036623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2069" y="6919662"/>
            <a:ext cx="112395" cy="133985"/>
          </a:xfrm>
          <a:custGeom>
            <a:avLst/>
            <a:gdLst/>
            <a:ahLst/>
            <a:cxnLst/>
            <a:rect l="l" t="t" r="r" b="b"/>
            <a:pathLst>
              <a:path w="112395" h="133984">
                <a:moveTo>
                  <a:pt x="0" y="0"/>
                </a:moveTo>
                <a:lnTo>
                  <a:pt x="13566" y="133635"/>
                </a:lnTo>
                <a:lnTo>
                  <a:pt x="112335" y="426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1107" y="7254240"/>
            <a:ext cx="1734820" cy="906144"/>
          </a:xfrm>
          <a:custGeom>
            <a:avLst/>
            <a:gdLst/>
            <a:ahLst/>
            <a:cxnLst/>
            <a:rect l="l" t="t" r="r" b="b"/>
            <a:pathLst>
              <a:path w="1734820" h="906145">
                <a:moveTo>
                  <a:pt x="1734677" y="0"/>
                </a:moveTo>
                <a:lnTo>
                  <a:pt x="16885" y="897163"/>
                </a:lnTo>
                <a:lnTo>
                  <a:pt x="0" y="905982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1500" y="8098157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78682" y="0"/>
                </a:moveTo>
                <a:lnTo>
                  <a:pt x="0" y="108864"/>
                </a:lnTo>
                <a:lnTo>
                  <a:pt x="134302" y="106492"/>
                </a:lnTo>
                <a:lnTo>
                  <a:pt x="7868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18500" y="4902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18500" y="6299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7400" y="71247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42100" y="939800"/>
            <a:ext cx="5254625" cy="3261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5875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92730" y="4271716"/>
            <a:ext cx="381635" cy="1257935"/>
          </a:xfrm>
          <a:custGeom>
            <a:avLst/>
            <a:gdLst/>
            <a:ahLst/>
            <a:cxnLst/>
            <a:rect l="l" t="t" r="r" b="b"/>
            <a:pathLst>
              <a:path w="381634" h="1257935">
                <a:moveTo>
                  <a:pt x="0" y="0"/>
                </a:moveTo>
                <a:lnTo>
                  <a:pt x="376041" y="1239698"/>
                </a:lnTo>
                <a:lnTo>
                  <a:pt x="381571" y="1257927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1286" y="5493976"/>
            <a:ext cx="115570" cy="132715"/>
          </a:xfrm>
          <a:custGeom>
            <a:avLst/>
            <a:gdLst/>
            <a:ahLst/>
            <a:cxnLst/>
            <a:rect l="l" t="t" r="r" b="b"/>
            <a:pathLst>
              <a:path w="115570" h="132714">
                <a:moveTo>
                  <a:pt x="114969" y="0"/>
                </a:moveTo>
                <a:lnTo>
                  <a:pt x="0" y="34872"/>
                </a:lnTo>
                <a:lnTo>
                  <a:pt x="92358" y="132405"/>
                </a:lnTo>
                <a:lnTo>
                  <a:pt x="11496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1482" y="5922150"/>
            <a:ext cx="393700" cy="1036955"/>
          </a:xfrm>
          <a:custGeom>
            <a:avLst/>
            <a:gdLst/>
            <a:ahLst/>
            <a:cxnLst/>
            <a:rect l="l" t="t" r="r" b="b"/>
            <a:pathLst>
              <a:path w="393700" h="1036954">
                <a:moveTo>
                  <a:pt x="393130" y="0"/>
                </a:moveTo>
                <a:lnTo>
                  <a:pt x="6755" y="1018811"/>
                </a:lnTo>
                <a:lnTo>
                  <a:pt x="0" y="1036623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2069" y="6919662"/>
            <a:ext cx="112395" cy="133985"/>
          </a:xfrm>
          <a:custGeom>
            <a:avLst/>
            <a:gdLst/>
            <a:ahLst/>
            <a:cxnLst/>
            <a:rect l="l" t="t" r="r" b="b"/>
            <a:pathLst>
              <a:path w="112395" h="133984">
                <a:moveTo>
                  <a:pt x="0" y="0"/>
                </a:moveTo>
                <a:lnTo>
                  <a:pt x="13566" y="133635"/>
                </a:lnTo>
                <a:lnTo>
                  <a:pt x="112335" y="426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1107" y="7254240"/>
            <a:ext cx="1734820" cy="906144"/>
          </a:xfrm>
          <a:custGeom>
            <a:avLst/>
            <a:gdLst/>
            <a:ahLst/>
            <a:cxnLst/>
            <a:rect l="l" t="t" r="r" b="b"/>
            <a:pathLst>
              <a:path w="1734820" h="906145">
                <a:moveTo>
                  <a:pt x="1734677" y="0"/>
                </a:moveTo>
                <a:lnTo>
                  <a:pt x="16885" y="897163"/>
                </a:lnTo>
                <a:lnTo>
                  <a:pt x="0" y="905982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1500" y="8098157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78682" y="0"/>
                </a:moveTo>
                <a:lnTo>
                  <a:pt x="0" y="108864"/>
                </a:lnTo>
                <a:lnTo>
                  <a:pt x="134302" y="106492"/>
                </a:lnTo>
                <a:lnTo>
                  <a:pt x="7868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80251" y="7883898"/>
            <a:ext cx="1060450" cy="346075"/>
          </a:xfrm>
          <a:custGeom>
            <a:avLst/>
            <a:gdLst/>
            <a:ahLst/>
            <a:cxnLst/>
            <a:rect l="l" t="t" r="r" b="b"/>
            <a:pathLst>
              <a:path w="1060450" h="346075">
                <a:moveTo>
                  <a:pt x="1059873" y="345701"/>
                </a:moveTo>
                <a:lnTo>
                  <a:pt x="18110" y="5907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4141" y="7832697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2848" y="0"/>
                </a:moveTo>
                <a:lnTo>
                  <a:pt x="0" y="19853"/>
                </a:lnTo>
                <a:lnTo>
                  <a:pt x="95592" y="114219"/>
                </a:lnTo>
                <a:lnTo>
                  <a:pt x="132848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18500" y="4902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18500" y="6299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37400" y="71247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8200" y="76835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42100" y="939800"/>
            <a:ext cx="5254625" cy="3261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5875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92730" y="4271716"/>
            <a:ext cx="381635" cy="1257935"/>
          </a:xfrm>
          <a:custGeom>
            <a:avLst/>
            <a:gdLst/>
            <a:ahLst/>
            <a:cxnLst/>
            <a:rect l="l" t="t" r="r" b="b"/>
            <a:pathLst>
              <a:path w="381634" h="1257935">
                <a:moveTo>
                  <a:pt x="0" y="0"/>
                </a:moveTo>
                <a:lnTo>
                  <a:pt x="376041" y="1239698"/>
                </a:lnTo>
                <a:lnTo>
                  <a:pt x="381571" y="1257927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1286" y="5493976"/>
            <a:ext cx="115570" cy="132715"/>
          </a:xfrm>
          <a:custGeom>
            <a:avLst/>
            <a:gdLst/>
            <a:ahLst/>
            <a:cxnLst/>
            <a:rect l="l" t="t" r="r" b="b"/>
            <a:pathLst>
              <a:path w="115570" h="132714">
                <a:moveTo>
                  <a:pt x="114969" y="0"/>
                </a:moveTo>
                <a:lnTo>
                  <a:pt x="0" y="34872"/>
                </a:lnTo>
                <a:lnTo>
                  <a:pt x="92358" y="132405"/>
                </a:lnTo>
                <a:lnTo>
                  <a:pt x="11496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1482" y="5922150"/>
            <a:ext cx="393700" cy="1036955"/>
          </a:xfrm>
          <a:custGeom>
            <a:avLst/>
            <a:gdLst/>
            <a:ahLst/>
            <a:cxnLst/>
            <a:rect l="l" t="t" r="r" b="b"/>
            <a:pathLst>
              <a:path w="393700" h="1036954">
                <a:moveTo>
                  <a:pt x="393130" y="0"/>
                </a:moveTo>
                <a:lnTo>
                  <a:pt x="6755" y="1018811"/>
                </a:lnTo>
                <a:lnTo>
                  <a:pt x="0" y="1036623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2069" y="6919662"/>
            <a:ext cx="112395" cy="133985"/>
          </a:xfrm>
          <a:custGeom>
            <a:avLst/>
            <a:gdLst/>
            <a:ahLst/>
            <a:cxnLst/>
            <a:rect l="l" t="t" r="r" b="b"/>
            <a:pathLst>
              <a:path w="112395" h="133984">
                <a:moveTo>
                  <a:pt x="0" y="0"/>
                </a:moveTo>
                <a:lnTo>
                  <a:pt x="13566" y="133635"/>
                </a:lnTo>
                <a:lnTo>
                  <a:pt x="112335" y="426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1107" y="7254240"/>
            <a:ext cx="1734820" cy="906144"/>
          </a:xfrm>
          <a:custGeom>
            <a:avLst/>
            <a:gdLst/>
            <a:ahLst/>
            <a:cxnLst/>
            <a:rect l="l" t="t" r="r" b="b"/>
            <a:pathLst>
              <a:path w="1734820" h="906145">
                <a:moveTo>
                  <a:pt x="1734677" y="0"/>
                </a:moveTo>
                <a:lnTo>
                  <a:pt x="16885" y="897163"/>
                </a:lnTo>
                <a:lnTo>
                  <a:pt x="0" y="905982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1500" y="8098157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78682" y="0"/>
                </a:moveTo>
                <a:lnTo>
                  <a:pt x="0" y="108864"/>
                </a:lnTo>
                <a:lnTo>
                  <a:pt x="134302" y="106492"/>
                </a:lnTo>
                <a:lnTo>
                  <a:pt x="7868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80251" y="7883898"/>
            <a:ext cx="1060450" cy="346075"/>
          </a:xfrm>
          <a:custGeom>
            <a:avLst/>
            <a:gdLst/>
            <a:ahLst/>
            <a:cxnLst/>
            <a:rect l="l" t="t" r="r" b="b"/>
            <a:pathLst>
              <a:path w="1060450" h="346075">
                <a:moveTo>
                  <a:pt x="1059873" y="345701"/>
                </a:moveTo>
                <a:lnTo>
                  <a:pt x="18110" y="5907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4141" y="7832697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2848" y="0"/>
                </a:moveTo>
                <a:lnTo>
                  <a:pt x="0" y="19853"/>
                </a:lnTo>
                <a:lnTo>
                  <a:pt x="95592" y="114219"/>
                </a:lnTo>
                <a:lnTo>
                  <a:pt x="132848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0196" y="6894003"/>
            <a:ext cx="718820" cy="807720"/>
          </a:xfrm>
          <a:custGeom>
            <a:avLst/>
            <a:gdLst/>
            <a:ahLst/>
            <a:cxnLst/>
            <a:rect l="l" t="t" r="r" b="b"/>
            <a:pathLst>
              <a:path w="718820" h="807720">
                <a:moveTo>
                  <a:pt x="718496" y="807276"/>
                </a:moveTo>
                <a:lnTo>
                  <a:pt x="12665" y="14230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2987" y="6818489"/>
            <a:ext cx="125095" cy="130175"/>
          </a:xfrm>
          <a:custGeom>
            <a:avLst/>
            <a:gdLst/>
            <a:ahLst/>
            <a:cxnLst/>
            <a:rect l="l" t="t" r="r" b="b"/>
            <a:pathLst>
              <a:path w="125095" h="130175">
                <a:moveTo>
                  <a:pt x="0" y="0"/>
                </a:moveTo>
                <a:lnTo>
                  <a:pt x="35002" y="129682"/>
                </a:lnTo>
                <a:lnTo>
                  <a:pt x="124747" y="498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18500" y="4902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18500" y="6299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37400" y="71247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18200" y="76835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76800" y="68453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42100" y="939800"/>
            <a:ext cx="5254625" cy="3261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5875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92730" y="4271716"/>
            <a:ext cx="381635" cy="1257935"/>
          </a:xfrm>
          <a:custGeom>
            <a:avLst/>
            <a:gdLst/>
            <a:ahLst/>
            <a:cxnLst/>
            <a:rect l="l" t="t" r="r" b="b"/>
            <a:pathLst>
              <a:path w="381634" h="1257935">
                <a:moveTo>
                  <a:pt x="0" y="0"/>
                </a:moveTo>
                <a:lnTo>
                  <a:pt x="376041" y="1239698"/>
                </a:lnTo>
                <a:lnTo>
                  <a:pt x="381571" y="1257927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1286" y="5493976"/>
            <a:ext cx="115570" cy="132715"/>
          </a:xfrm>
          <a:custGeom>
            <a:avLst/>
            <a:gdLst/>
            <a:ahLst/>
            <a:cxnLst/>
            <a:rect l="l" t="t" r="r" b="b"/>
            <a:pathLst>
              <a:path w="115570" h="132714">
                <a:moveTo>
                  <a:pt x="114969" y="0"/>
                </a:moveTo>
                <a:lnTo>
                  <a:pt x="0" y="34872"/>
                </a:lnTo>
                <a:lnTo>
                  <a:pt x="92358" y="132405"/>
                </a:lnTo>
                <a:lnTo>
                  <a:pt x="11496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1482" y="5922150"/>
            <a:ext cx="393700" cy="1036955"/>
          </a:xfrm>
          <a:custGeom>
            <a:avLst/>
            <a:gdLst/>
            <a:ahLst/>
            <a:cxnLst/>
            <a:rect l="l" t="t" r="r" b="b"/>
            <a:pathLst>
              <a:path w="393700" h="1036954">
                <a:moveTo>
                  <a:pt x="393130" y="0"/>
                </a:moveTo>
                <a:lnTo>
                  <a:pt x="6755" y="1018811"/>
                </a:lnTo>
                <a:lnTo>
                  <a:pt x="0" y="1036623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2069" y="6919662"/>
            <a:ext cx="112395" cy="133985"/>
          </a:xfrm>
          <a:custGeom>
            <a:avLst/>
            <a:gdLst/>
            <a:ahLst/>
            <a:cxnLst/>
            <a:rect l="l" t="t" r="r" b="b"/>
            <a:pathLst>
              <a:path w="112395" h="133984">
                <a:moveTo>
                  <a:pt x="0" y="0"/>
                </a:moveTo>
                <a:lnTo>
                  <a:pt x="13566" y="133635"/>
                </a:lnTo>
                <a:lnTo>
                  <a:pt x="112335" y="426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1107" y="7254240"/>
            <a:ext cx="1734820" cy="906144"/>
          </a:xfrm>
          <a:custGeom>
            <a:avLst/>
            <a:gdLst/>
            <a:ahLst/>
            <a:cxnLst/>
            <a:rect l="l" t="t" r="r" b="b"/>
            <a:pathLst>
              <a:path w="1734820" h="906145">
                <a:moveTo>
                  <a:pt x="1734677" y="0"/>
                </a:moveTo>
                <a:lnTo>
                  <a:pt x="16885" y="897163"/>
                </a:lnTo>
                <a:lnTo>
                  <a:pt x="0" y="905982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1500" y="8098157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78682" y="0"/>
                </a:moveTo>
                <a:lnTo>
                  <a:pt x="0" y="108864"/>
                </a:lnTo>
                <a:lnTo>
                  <a:pt x="134302" y="106492"/>
                </a:lnTo>
                <a:lnTo>
                  <a:pt x="7868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80251" y="7883898"/>
            <a:ext cx="1060450" cy="346075"/>
          </a:xfrm>
          <a:custGeom>
            <a:avLst/>
            <a:gdLst/>
            <a:ahLst/>
            <a:cxnLst/>
            <a:rect l="l" t="t" r="r" b="b"/>
            <a:pathLst>
              <a:path w="1060450" h="346075">
                <a:moveTo>
                  <a:pt x="1059873" y="345701"/>
                </a:moveTo>
                <a:lnTo>
                  <a:pt x="18110" y="5907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4141" y="7832697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2848" y="0"/>
                </a:moveTo>
                <a:lnTo>
                  <a:pt x="0" y="19853"/>
                </a:lnTo>
                <a:lnTo>
                  <a:pt x="95592" y="114219"/>
                </a:lnTo>
                <a:lnTo>
                  <a:pt x="132848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0196" y="6894003"/>
            <a:ext cx="718820" cy="807720"/>
          </a:xfrm>
          <a:custGeom>
            <a:avLst/>
            <a:gdLst/>
            <a:ahLst/>
            <a:cxnLst/>
            <a:rect l="l" t="t" r="r" b="b"/>
            <a:pathLst>
              <a:path w="718820" h="807720">
                <a:moveTo>
                  <a:pt x="718496" y="807276"/>
                </a:moveTo>
                <a:lnTo>
                  <a:pt x="12665" y="14230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2987" y="6818489"/>
            <a:ext cx="125095" cy="130175"/>
          </a:xfrm>
          <a:custGeom>
            <a:avLst/>
            <a:gdLst/>
            <a:ahLst/>
            <a:cxnLst/>
            <a:rect l="l" t="t" r="r" b="b"/>
            <a:pathLst>
              <a:path w="125095" h="130175">
                <a:moveTo>
                  <a:pt x="0" y="0"/>
                </a:moveTo>
                <a:lnTo>
                  <a:pt x="35002" y="129682"/>
                </a:lnTo>
                <a:lnTo>
                  <a:pt x="124747" y="498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15169" y="4968764"/>
            <a:ext cx="70485" cy="1604010"/>
          </a:xfrm>
          <a:custGeom>
            <a:avLst/>
            <a:gdLst/>
            <a:ahLst/>
            <a:cxnLst/>
            <a:rect l="l" t="t" r="r" b="b"/>
            <a:pathLst>
              <a:path w="70485" h="1604009">
                <a:moveTo>
                  <a:pt x="70092" y="1603626"/>
                </a:moveTo>
                <a:lnTo>
                  <a:pt x="831" y="19031"/>
                </a:lnTo>
                <a:lnTo>
                  <a:pt x="0" y="0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55988" y="486776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54767" y="0"/>
                </a:moveTo>
                <a:lnTo>
                  <a:pt x="0" y="122650"/>
                </a:lnTo>
                <a:lnTo>
                  <a:pt x="120027" y="117403"/>
                </a:lnTo>
                <a:lnTo>
                  <a:pt x="54767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18500" y="4902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18500" y="6299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37400" y="71247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18200" y="76835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76800" y="68453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30700" y="5664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42100" y="939800"/>
            <a:ext cx="5254625" cy="32613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5875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13700" y="36576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92730" y="4271716"/>
            <a:ext cx="381635" cy="1257935"/>
          </a:xfrm>
          <a:custGeom>
            <a:avLst/>
            <a:gdLst/>
            <a:ahLst/>
            <a:cxnLst/>
            <a:rect l="l" t="t" r="r" b="b"/>
            <a:pathLst>
              <a:path w="381634" h="1257935">
                <a:moveTo>
                  <a:pt x="0" y="0"/>
                </a:moveTo>
                <a:lnTo>
                  <a:pt x="376041" y="1239698"/>
                </a:lnTo>
                <a:lnTo>
                  <a:pt x="381571" y="1257927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11286" y="5493976"/>
            <a:ext cx="115570" cy="132715"/>
          </a:xfrm>
          <a:custGeom>
            <a:avLst/>
            <a:gdLst/>
            <a:ahLst/>
            <a:cxnLst/>
            <a:rect l="l" t="t" r="r" b="b"/>
            <a:pathLst>
              <a:path w="115570" h="132714">
                <a:moveTo>
                  <a:pt x="114969" y="0"/>
                </a:moveTo>
                <a:lnTo>
                  <a:pt x="0" y="34872"/>
                </a:lnTo>
                <a:lnTo>
                  <a:pt x="92358" y="132405"/>
                </a:lnTo>
                <a:lnTo>
                  <a:pt x="11496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1482" y="5922150"/>
            <a:ext cx="393700" cy="1036955"/>
          </a:xfrm>
          <a:custGeom>
            <a:avLst/>
            <a:gdLst/>
            <a:ahLst/>
            <a:cxnLst/>
            <a:rect l="l" t="t" r="r" b="b"/>
            <a:pathLst>
              <a:path w="393700" h="1036954">
                <a:moveTo>
                  <a:pt x="393130" y="0"/>
                </a:moveTo>
                <a:lnTo>
                  <a:pt x="6755" y="1018811"/>
                </a:lnTo>
                <a:lnTo>
                  <a:pt x="0" y="1036623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52069" y="6919662"/>
            <a:ext cx="112395" cy="133985"/>
          </a:xfrm>
          <a:custGeom>
            <a:avLst/>
            <a:gdLst/>
            <a:ahLst/>
            <a:cxnLst/>
            <a:rect l="l" t="t" r="r" b="b"/>
            <a:pathLst>
              <a:path w="112395" h="133984">
                <a:moveTo>
                  <a:pt x="0" y="0"/>
                </a:moveTo>
                <a:lnTo>
                  <a:pt x="13566" y="133635"/>
                </a:lnTo>
                <a:lnTo>
                  <a:pt x="112335" y="426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1107" y="7254240"/>
            <a:ext cx="1734820" cy="906144"/>
          </a:xfrm>
          <a:custGeom>
            <a:avLst/>
            <a:gdLst/>
            <a:ahLst/>
            <a:cxnLst/>
            <a:rect l="l" t="t" r="r" b="b"/>
            <a:pathLst>
              <a:path w="1734820" h="906145">
                <a:moveTo>
                  <a:pt x="1734677" y="0"/>
                </a:moveTo>
                <a:lnTo>
                  <a:pt x="16885" y="897163"/>
                </a:lnTo>
                <a:lnTo>
                  <a:pt x="0" y="905982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1500" y="8098157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78682" y="0"/>
                </a:moveTo>
                <a:lnTo>
                  <a:pt x="0" y="108864"/>
                </a:lnTo>
                <a:lnTo>
                  <a:pt x="134302" y="106492"/>
                </a:lnTo>
                <a:lnTo>
                  <a:pt x="7868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80251" y="7883898"/>
            <a:ext cx="1060450" cy="346075"/>
          </a:xfrm>
          <a:custGeom>
            <a:avLst/>
            <a:gdLst/>
            <a:ahLst/>
            <a:cxnLst/>
            <a:rect l="l" t="t" r="r" b="b"/>
            <a:pathLst>
              <a:path w="1060450" h="346075">
                <a:moveTo>
                  <a:pt x="1059873" y="345701"/>
                </a:moveTo>
                <a:lnTo>
                  <a:pt x="18110" y="5907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4141" y="7832697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2848" y="0"/>
                </a:moveTo>
                <a:lnTo>
                  <a:pt x="0" y="19853"/>
                </a:lnTo>
                <a:lnTo>
                  <a:pt x="95592" y="114219"/>
                </a:lnTo>
                <a:lnTo>
                  <a:pt x="132848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0196" y="6894003"/>
            <a:ext cx="718820" cy="807720"/>
          </a:xfrm>
          <a:custGeom>
            <a:avLst/>
            <a:gdLst/>
            <a:ahLst/>
            <a:cxnLst/>
            <a:rect l="l" t="t" r="r" b="b"/>
            <a:pathLst>
              <a:path w="718820" h="807720">
                <a:moveTo>
                  <a:pt x="718496" y="807276"/>
                </a:moveTo>
                <a:lnTo>
                  <a:pt x="12665" y="14230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22987" y="6818489"/>
            <a:ext cx="125095" cy="130175"/>
          </a:xfrm>
          <a:custGeom>
            <a:avLst/>
            <a:gdLst/>
            <a:ahLst/>
            <a:cxnLst/>
            <a:rect l="l" t="t" r="r" b="b"/>
            <a:pathLst>
              <a:path w="125095" h="130175">
                <a:moveTo>
                  <a:pt x="0" y="0"/>
                </a:moveTo>
                <a:lnTo>
                  <a:pt x="35002" y="129682"/>
                </a:lnTo>
                <a:lnTo>
                  <a:pt x="124747" y="498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15169" y="4968764"/>
            <a:ext cx="70485" cy="1604010"/>
          </a:xfrm>
          <a:custGeom>
            <a:avLst/>
            <a:gdLst/>
            <a:ahLst/>
            <a:cxnLst/>
            <a:rect l="l" t="t" r="r" b="b"/>
            <a:pathLst>
              <a:path w="70485" h="1604009">
                <a:moveTo>
                  <a:pt x="70092" y="1603626"/>
                </a:moveTo>
                <a:lnTo>
                  <a:pt x="831" y="19031"/>
                </a:lnTo>
                <a:lnTo>
                  <a:pt x="0" y="0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55988" y="486776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54767" y="0"/>
                </a:moveTo>
                <a:lnTo>
                  <a:pt x="0" y="122650"/>
                </a:lnTo>
                <a:lnTo>
                  <a:pt x="120027" y="117403"/>
                </a:lnTo>
                <a:lnTo>
                  <a:pt x="54767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6728" y="4166971"/>
            <a:ext cx="4076700" cy="427990"/>
          </a:xfrm>
          <a:custGeom>
            <a:avLst/>
            <a:gdLst/>
            <a:ahLst/>
            <a:cxnLst/>
            <a:rect l="l" t="t" r="r" b="b"/>
            <a:pathLst>
              <a:path w="4076700" h="427989">
                <a:moveTo>
                  <a:pt x="0" y="427465"/>
                </a:moveTo>
                <a:lnTo>
                  <a:pt x="4057402" y="1986"/>
                </a:lnTo>
                <a:lnTo>
                  <a:pt x="4076348" y="0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37866" y="4109214"/>
            <a:ext cx="126364" cy="120014"/>
          </a:xfrm>
          <a:custGeom>
            <a:avLst/>
            <a:gdLst/>
            <a:ahLst/>
            <a:cxnLst/>
            <a:rect l="l" t="t" r="r" b="b"/>
            <a:pathLst>
              <a:path w="126365" h="120014">
                <a:moveTo>
                  <a:pt x="0" y="0"/>
                </a:moveTo>
                <a:lnTo>
                  <a:pt x="12529" y="119486"/>
                </a:lnTo>
                <a:lnTo>
                  <a:pt x="125751" y="4721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26426" y="3266862"/>
            <a:ext cx="1560195" cy="1194435"/>
          </a:xfrm>
          <a:custGeom>
            <a:avLst/>
            <a:gdLst/>
            <a:ahLst/>
            <a:cxnLst/>
            <a:rect l="l" t="t" r="r" b="b"/>
            <a:pathLst>
              <a:path w="1560195" h="1194435">
                <a:moveTo>
                  <a:pt x="1300104" y="0"/>
                </a:moveTo>
                <a:lnTo>
                  <a:pt x="260021" y="0"/>
                </a:lnTo>
                <a:lnTo>
                  <a:pt x="200400" y="3816"/>
                </a:lnTo>
                <a:lnTo>
                  <a:pt x="145670" y="14686"/>
                </a:lnTo>
                <a:lnTo>
                  <a:pt x="97391" y="31744"/>
                </a:lnTo>
                <a:lnTo>
                  <a:pt x="57123" y="54121"/>
                </a:lnTo>
                <a:lnTo>
                  <a:pt x="26428" y="80951"/>
                </a:lnTo>
                <a:lnTo>
                  <a:pt x="0" y="144498"/>
                </a:lnTo>
                <a:lnTo>
                  <a:pt x="0" y="722489"/>
                </a:lnTo>
                <a:lnTo>
                  <a:pt x="26428" y="786035"/>
                </a:lnTo>
                <a:lnTo>
                  <a:pt x="57123" y="812865"/>
                </a:lnTo>
                <a:lnTo>
                  <a:pt x="97391" y="835242"/>
                </a:lnTo>
                <a:lnTo>
                  <a:pt x="145670" y="852300"/>
                </a:lnTo>
                <a:lnTo>
                  <a:pt x="200400" y="863170"/>
                </a:lnTo>
                <a:lnTo>
                  <a:pt x="260021" y="866987"/>
                </a:lnTo>
                <a:lnTo>
                  <a:pt x="910073" y="866987"/>
                </a:lnTo>
                <a:lnTo>
                  <a:pt x="1052145" y="1194354"/>
                </a:lnTo>
                <a:lnTo>
                  <a:pt x="1300104" y="866987"/>
                </a:lnTo>
                <a:lnTo>
                  <a:pt x="1359724" y="863170"/>
                </a:lnTo>
                <a:lnTo>
                  <a:pt x="1414454" y="852300"/>
                </a:lnTo>
                <a:lnTo>
                  <a:pt x="1462733" y="835242"/>
                </a:lnTo>
                <a:lnTo>
                  <a:pt x="1503001" y="812865"/>
                </a:lnTo>
                <a:lnTo>
                  <a:pt x="1533696" y="786035"/>
                </a:lnTo>
                <a:lnTo>
                  <a:pt x="1560125" y="722489"/>
                </a:lnTo>
                <a:lnTo>
                  <a:pt x="1560125" y="144498"/>
                </a:lnTo>
                <a:lnTo>
                  <a:pt x="1533696" y="80951"/>
                </a:lnTo>
                <a:lnTo>
                  <a:pt x="1503001" y="54121"/>
                </a:lnTo>
                <a:lnTo>
                  <a:pt x="1462733" y="31744"/>
                </a:lnTo>
                <a:lnTo>
                  <a:pt x="1414454" y="14686"/>
                </a:lnTo>
                <a:lnTo>
                  <a:pt x="1359724" y="3816"/>
                </a:lnTo>
                <a:lnTo>
                  <a:pt x="1300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26426" y="3266862"/>
            <a:ext cx="1560195" cy="1194435"/>
          </a:xfrm>
          <a:custGeom>
            <a:avLst/>
            <a:gdLst/>
            <a:ahLst/>
            <a:cxnLst/>
            <a:rect l="l" t="t" r="r" b="b"/>
            <a:pathLst>
              <a:path w="1560195" h="1194435">
                <a:moveTo>
                  <a:pt x="260020" y="0"/>
                </a:moveTo>
                <a:lnTo>
                  <a:pt x="200400" y="3816"/>
                </a:lnTo>
                <a:lnTo>
                  <a:pt x="145670" y="14686"/>
                </a:lnTo>
                <a:lnTo>
                  <a:pt x="97391" y="31744"/>
                </a:lnTo>
                <a:lnTo>
                  <a:pt x="57123" y="54121"/>
                </a:lnTo>
                <a:lnTo>
                  <a:pt x="26428" y="80951"/>
                </a:lnTo>
                <a:lnTo>
                  <a:pt x="0" y="144497"/>
                </a:lnTo>
                <a:lnTo>
                  <a:pt x="0" y="505742"/>
                </a:lnTo>
                <a:lnTo>
                  <a:pt x="0" y="722488"/>
                </a:lnTo>
                <a:lnTo>
                  <a:pt x="6867" y="755620"/>
                </a:lnTo>
                <a:lnTo>
                  <a:pt x="26428" y="786035"/>
                </a:lnTo>
                <a:lnTo>
                  <a:pt x="57123" y="812864"/>
                </a:lnTo>
                <a:lnTo>
                  <a:pt x="97391" y="835242"/>
                </a:lnTo>
                <a:lnTo>
                  <a:pt x="145670" y="852299"/>
                </a:lnTo>
                <a:lnTo>
                  <a:pt x="200400" y="863170"/>
                </a:lnTo>
                <a:lnTo>
                  <a:pt x="260020" y="866986"/>
                </a:lnTo>
                <a:lnTo>
                  <a:pt x="910072" y="866986"/>
                </a:lnTo>
                <a:lnTo>
                  <a:pt x="1052145" y="1194354"/>
                </a:lnTo>
                <a:lnTo>
                  <a:pt x="1300104" y="866986"/>
                </a:lnTo>
                <a:lnTo>
                  <a:pt x="1359724" y="863170"/>
                </a:lnTo>
                <a:lnTo>
                  <a:pt x="1414454" y="852299"/>
                </a:lnTo>
                <a:lnTo>
                  <a:pt x="1462733" y="835242"/>
                </a:lnTo>
                <a:lnTo>
                  <a:pt x="1503000" y="812864"/>
                </a:lnTo>
                <a:lnTo>
                  <a:pt x="1533695" y="786035"/>
                </a:lnTo>
                <a:lnTo>
                  <a:pt x="1560123" y="722488"/>
                </a:lnTo>
                <a:lnTo>
                  <a:pt x="1560123" y="505742"/>
                </a:lnTo>
                <a:lnTo>
                  <a:pt x="1560123" y="144497"/>
                </a:lnTo>
                <a:lnTo>
                  <a:pt x="1553256" y="111365"/>
                </a:lnTo>
                <a:lnTo>
                  <a:pt x="1503000" y="54121"/>
                </a:lnTo>
                <a:lnTo>
                  <a:pt x="1462733" y="31744"/>
                </a:lnTo>
                <a:lnTo>
                  <a:pt x="1414454" y="14686"/>
                </a:lnTo>
                <a:lnTo>
                  <a:pt x="1359724" y="3816"/>
                </a:lnTo>
                <a:lnTo>
                  <a:pt x="1300104" y="0"/>
                </a:lnTo>
                <a:lnTo>
                  <a:pt x="910072" y="0"/>
                </a:lnTo>
                <a:lnTo>
                  <a:pt x="2600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406900" y="3467100"/>
            <a:ext cx="6216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I</a:t>
            </a:r>
            <a:r>
              <a:rPr sz="2200" spc="-9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am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18500" y="4902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18500" y="6299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37400" y="71247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18200" y="76835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76800" y="68453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30700" y="5664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642100" y="939800"/>
            <a:ext cx="5254625" cy="20294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5875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41300"/>
            <a:ext cx="5151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7935" algn="l"/>
                <a:tab pos="4284980" algn="l"/>
              </a:tabLst>
            </a:pPr>
            <a:r>
              <a:rPr sz="5000" spc="-5" dirty="0"/>
              <a:t>C</a:t>
            </a:r>
            <a:r>
              <a:rPr sz="5000" dirty="0"/>
              <a:t>irc</a:t>
            </a:r>
            <a:r>
              <a:rPr sz="5000" spc="-5" dirty="0"/>
              <a:t>ula</a:t>
            </a:r>
            <a:r>
              <a:rPr sz="5000" dirty="0"/>
              <a:t>r	DHT	</a:t>
            </a:r>
            <a:r>
              <a:rPr sz="5000" spc="-5" dirty="0"/>
              <a:t>(</a:t>
            </a:r>
            <a:r>
              <a:rPr sz="5000" dirty="0"/>
              <a:t>2)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943976" y="978730"/>
            <a:ext cx="5125720" cy="0"/>
          </a:xfrm>
          <a:custGeom>
            <a:avLst/>
            <a:gdLst/>
            <a:ahLst/>
            <a:cxnLst/>
            <a:rect l="l" t="t" r="r" b="b"/>
            <a:pathLst>
              <a:path w="5125720">
                <a:moveTo>
                  <a:pt x="0" y="0"/>
                </a:moveTo>
                <a:lnTo>
                  <a:pt x="512557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5383" y="8241313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4733" y="4552104"/>
            <a:ext cx="191064" cy="20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9890" y="6663125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3490" y="3960566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15357" y="5651641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583" y="707855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024" y="7769437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802" y="2928429"/>
            <a:ext cx="5407660" cy="5420995"/>
          </a:xfrm>
          <a:custGeom>
            <a:avLst/>
            <a:gdLst/>
            <a:ahLst/>
            <a:cxnLst/>
            <a:rect l="l" t="t" r="r" b="b"/>
            <a:pathLst>
              <a:path w="5407659" h="5420995">
                <a:moveTo>
                  <a:pt x="4615486" y="793875"/>
                </a:moveTo>
                <a:lnTo>
                  <a:pt x="4649179" y="828247"/>
                </a:lnTo>
                <a:lnTo>
                  <a:pt x="4682140" y="863065"/>
                </a:lnTo>
                <a:lnTo>
                  <a:pt x="4714369" y="898320"/>
                </a:lnTo>
                <a:lnTo>
                  <a:pt x="4745865" y="934001"/>
                </a:lnTo>
                <a:lnTo>
                  <a:pt x="4776629" y="970100"/>
                </a:lnTo>
                <a:lnTo>
                  <a:pt x="4806660" y="1006606"/>
                </a:lnTo>
                <a:lnTo>
                  <a:pt x="4835959" y="1043509"/>
                </a:lnTo>
                <a:lnTo>
                  <a:pt x="4864526" y="1080799"/>
                </a:lnTo>
                <a:lnTo>
                  <a:pt x="4892359" y="1118468"/>
                </a:lnTo>
                <a:lnTo>
                  <a:pt x="4919461" y="1156504"/>
                </a:lnTo>
                <a:lnTo>
                  <a:pt x="4945830" y="1194899"/>
                </a:lnTo>
                <a:lnTo>
                  <a:pt x="4971466" y="1233641"/>
                </a:lnTo>
                <a:lnTo>
                  <a:pt x="4996370" y="1272723"/>
                </a:lnTo>
                <a:lnTo>
                  <a:pt x="5020542" y="1312133"/>
                </a:lnTo>
                <a:lnTo>
                  <a:pt x="5043981" y="1351861"/>
                </a:lnTo>
                <a:lnTo>
                  <a:pt x="5066687" y="1391899"/>
                </a:lnTo>
                <a:lnTo>
                  <a:pt x="5088662" y="1432236"/>
                </a:lnTo>
                <a:lnTo>
                  <a:pt x="5109903" y="1472863"/>
                </a:lnTo>
                <a:lnTo>
                  <a:pt x="5130412" y="1513769"/>
                </a:lnTo>
                <a:lnTo>
                  <a:pt x="5150189" y="1554945"/>
                </a:lnTo>
                <a:lnTo>
                  <a:pt x="5169233" y="1596381"/>
                </a:lnTo>
                <a:lnTo>
                  <a:pt x="5187545" y="1638068"/>
                </a:lnTo>
                <a:lnTo>
                  <a:pt x="5205124" y="1679994"/>
                </a:lnTo>
                <a:lnTo>
                  <a:pt x="5221971" y="1722151"/>
                </a:lnTo>
                <a:lnTo>
                  <a:pt x="5238086" y="1764529"/>
                </a:lnTo>
                <a:lnTo>
                  <a:pt x="5253467" y="1807118"/>
                </a:lnTo>
                <a:lnTo>
                  <a:pt x="5268117" y="1849908"/>
                </a:lnTo>
                <a:lnTo>
                  <a:pt x="5282034" y="1892890"/>
                </a:lnTo>
                <a:lnTo>
                  <a:pt x="5295218" y="1936053"/>
                </a:lnTo>
                <a:lnTo>
                  <a:pt x="5307670" y="1979387"/>
                </a:lnTo>
                <a:lnTo>
                  <a:pt x="5319390" y="2022884"/>
                </a:lnTo>
                <a:lnTo>
                  <a:pt x="5330377" y="2066532"/>
                </a:lnTo>
                <a:lnTo>
                  <a:pt x="5340631" y="2110323"/>
                </a:lnTo>
                <a:lnTo>
                  <a:pt x="5350154" y="2154246"/>
                </a:lnTo>
                <a:lnTo>
                  <a:pt x="5358943" y="2198292"/>
                </a:lnTo>
                <a:lnTo>
                  <a:pt x="5367000" y="2242451"/>
                </a:lnTo>
                <a:lnTo>
                  <a:pt x="5374325" y="2286713"/>
                </a:lnTo>
                <a:lnTo>
                  <a:pt x="5380917" y="2331068"/>
                </a:lnTo>
                <a:lnTo>
                  <a:pt x="5386777" y="2375506"/>
                </a:lnTo>
                <a:lnTo>
                  <a:pt x="5391904" y="2420018"/>
                </a:lnTo>
                <a:lnTo>
                  <a:pt x="5396299" y="2464594"/>
                </a:lnTo>
                <a:lnTo>
                  <a:pt x="5399962" y="2509224"/>
                </a:lnTo>
                <a:lnTo>
                  <a:pt x="5402891" y="2553897"/>
                </a:lnTo>
                <a:lnTo>
                  <a:pt x="5405089" y="2598606"/>
                </a:lnTo>
                <a:lnTo>
                  <a:pt x="5406554" y="2643338"/>
                </a:lnTo>
                <a:lnTo>
                  <a:pt x="5407286" y="2688086"/>
                </a:lnTo>
                <a:lnTo>
                  <a:pt x="5407286" y="2732838"/>
                </a:lnTo>
                <a:lnTo>
                  <a:pt x="5406554" y="2777586"/>
                </a:lnTo>
                <a:lnTo>
                  <a:pt x="5405089" y="2822318"/>
                </a:lnTo>
                <a:lnTo>
                  <a:pt x="5402891" y="2867026"/>
                </a:lnTo>
                <a:lnTo>
                  <a:pt x="5399962" y="2911700"/>
                </a:lnTo>
                <a:lnTo>
                  <a:pt x="5396299" y="2956330"/>
                </a:lnTo>
                <a:lnTo>
                  <a:pt x="5391904" y="3000906"/>
                </a:lnTo>
                <a:lnTo>
                  <a:pt x="5386777" y="3045418"/>
                </a:lnTo>
                <a:lnTo>
                  <a:pt x="5380917" y="3089856"/>
                </a:lnTo>
                <a:lnTo>
                  <a:pt x="5374325" y="3134211"/>
                </a:lnTo>
                <a:lnTo>
                  <a:pt x="5367000" y="3178473"/>
                </a:lnTo>
                <a:lnTo>
                  <a:pt x="5358943" y="3222632"/>
                </a:lnTo>
                <a:lnTo>
                  <a:pt x="5350154" y="3266678"/>
                </a:lnTo>
                <a:lnTo>
                  <a:pt x="5340631" y="3310601"/>
                </a:lnTo>
                <a:lnTo>
                  <a:pt x="5330377" y="3354392"/>
                </a:lnTo>
                <a:lnTo>
                  <a:pt x="5319390" y="3398040"/>
                </a:lnTo>
                <a:lnTo>
                  <a:pt x="5307670" y="3441537"/>
                </a:lnTo>
                <a:lnTo>
                  <a:pt x="5295218" y="3484871"/>
                </a:lnTo>
                <a:lnTo>
                  <a:pt x="5282034" y="3528034"/>
                </a:lnTo>
                <a:lnTo>
                  <a:pt x="5268117" y="3571015"/>
                </a:lnTo>
                <a:lnTo>
                  <a:pt x="5253467" y="3613805"/>
                </a:lnTo>
                <a:lnTo>
                  <a:pt x="5238086" y="3656394"/>
                </a:lnTo>
                <a:lnTo>
                  <a:pt x="5221971" y="3698772"/>
                </a:lnTo>
                <a:lnTo>
                  <a:pt x="5205124" y="3740929"/>
                </a:lnTo>
                <a:lnTo>
                  <a:pt x="5187545" y="3782856"/>
                </a:lnTo>
                <a:lnTo>
                  <a:pt x="5169233" y="3824542"/>
                </a:lnTo>
                <a:lnTo>
                  <a:pt x="5150189" y="3865978"/>
                </a:lnTo>
                <a:lnTo>
                  <a:pt x="5130412" y="3907154"/>
                </a:lnTo>
                <a:lnTo>
                  <a:pt x="5109903" y="3948060"/>
                </a:lnTo>
                <a:lnTo>
                  <a:pt x="5088662" y="3988687"/>
                </a:lnTo>
                <a:lnTo>
                  <a:pt x="5066687" y="4029024"/>
                </a:lnTo>
                <a:lnTo>
                  <a:pt x="5043981" y="4069062"/>
                </a:lnTo>
                <a:lnTo>
                  <a:pt x="5020542" y="4108791"/>
                </a:lnTo>
                <a:lnTo>
                  <a:pt x="4996370" y="4148201"/>
                </a:lnTo>
                <a:lnTo>
                  <a:pt x="4971466" y="4187282"/>
                </a:lnTo>
                <a:lnTo>
                  <a:pt x="4945830" y="4226025"/>
                </a:lnTo>
                <a:lnTo>
                  <a:pt x="4919461" y="4264419"/>
                </a:lnTo>
                <a:lnTo>
                  <a:pt x="4892359" y="4302455"/>
                </a:lnTo>
                <a:lnTo>
                  <a:pt x="4864526" y="4340124"/>
                </a:lnTo>
                <a:lnTo>
                  <a:pt x="4835959" y="4377414"/>
                </a:lnTo>
                <a:lnTo>
                  <a:pt x="4806660" y="4414317"/>
                </a:lnTo>
                <a:lnTo>
                  <a:pt x="4776629" y="4450823"/>
                </a:lnTo>
                <a:lnTo>
                  <a:pt x="4745865" y="4486922"/>
                </a:lnTo>
                <a:lnTo>
                  <a:pt x="4714369" y="4522603"/>
                </a:lnTo>
                <a:lnTo>
                  <a:pt x="4682140" y="4557858"/>
                </a:lnTo>
                <a:lnTo>
                  <a:pt x="4649179" y="4592676"/>
                </a:lnTo>
                <a:lnTo>
                  <a:pt x="4615486" y="4627048"/>
                </a:lnTo>
                <a:lnTo>
                  <a:pt x="4581200" y="4660826"/>
                </a:lnTo>
                <a:lnTo>
                  <a:pt x="4546469" y="4693869"/>
                </a:lnTo>
                <a:lnTo>
                  <a:pt x="4511302" y="4726179"/>
                </a:lnTo>
                <a:lnTo>
                  <a:pt x="4475710" y="4757754"/>
                </a:lnTo>
                <a:lnTo>
                  <a:pt x="4439701" y="4788595"/>
                </a:lnTo>
                <a:lnTo>
                  <a:pt x="4403287" y="4818701"/>
                </a:lnTo>
                <a:lnTo>
                  <a:pt x="4366476" y="4848074"/>
                </a:lnTo>
                <a:lnTo>
                  <a:pt x="4329278" y="4876712"/>
                </a:lnTo>
                <a:lnTo>
                  <a:pt x="4291704" y="4904615"/>
                </a:lnTo>
                <a:lnTo>
                  <a:pt x="4253763" y="4931785"/>
                </a:lnTo>
                <a:lnTo>
                  <a:pt x="4215464" y="4958220"/>
                </a:lnTo>
                <a:lnTo>
                  <a:pt x="4176819" y="4983920"/>
                </a:lnTo>
                <a:lnTo>
                  <a:pt x="4137835" y="5008887"/>
                </a:lnTo>
                <a:lnTo>
                  <a:pt x="4098523" y="5033119"/>
                </a:lnTo>
                <a:lnTo>
                  <a:pt x="4058894" y="5056617"/>
                </a:lnTo>
                <a:lnTo>
                  <a:pt x="4018956" y="5079380"/>
                </a:lnTo>
                <a:lnTo>
                  <a:pt x="3978720" y="5101409"/>
                </a:lnTo>
                <a:lnTo>
                  <a:pt x="3938195" y="5122704"/>
                </a:lnTo>
                <a:lnTo>
                  <a:pt x="3897391" y="5143265"/>
                </a:lnTo>
                <a:lnTo>
                  <a:pt x="3856318" y="5163091"/>
                </a:lnTo>
                <a:lnTo>
                  <a:pt x="3814985" y="5182183"/>
                </a:lnTo>
                <a:lnTo>
                  <a:pt x="3773403" y="5200540"/>
                </a:lnTo>
                <a:lnTo>
                  <a:pt x="3731581" y="5218164"/>
                </a:lnTo>
                <a:lnTo>
                  <a:pt x="3689529" y="5235053"/>
                </a:lnTo>
                <a:lnTo>
                  <a:pt x="3647257" y="5251208"/>
                </a:lnTo>
                <a:lnTo>
                  <a:pt x="3604775" y="5266628"/>
                </a:lnTo>
                <a:lnTo>
                  <a:pt x="3562092" y="5281314"/>
                </a:lnTo>
                <a:lnTo>
                  <a:pt x="3519218" y="5295266"/>
                </a:lnTo>
                <a:lnTo>
                  <a:pt x="3476163" y="5308483"/>
                </a:lnTo>
                <a:lnTo>
                  <a:pt x="3432936" y="5320967"/>
                </a:lnTo>
                <a:lnTo>
                  <a:pt x="3389549" y="5332716"/>
                </a:lnTo>
                <a:lnTo>
                  <a:pt x="3346009" y="5343730"/>
                </a:lnTo>
                <a:lnTo>
                  <a:pt x="3302328" y="5354010"/>
                </a:lnTo>
                <a:lnTo>
                  <a:pt x="3258514" y="5363556"/>
                </a:lnTo>
                <a:lnTo>
                  <a:pt x="3214578" y="5372368"/>
                </a:lnTo>
                <a:lnTo>
                  <a:pt x="3170530" y="5380445"/>
                </a:lnTo>
                <a:lnTo>
                  <a:pt x="3126379" y="5387788"/>
                </a:lnTo>
                <a:lnTo>
                  <a:pt x="3082135" y="5394397"/>
                </a:lnTo>
                <a:lnTo>
                  <a:pt x="3037807" y="5400272"/>
                </a:lnTo>
                <a:lnTo>
                  <a:pt x="2993407" y="5405412"/>
                </a:lnTo>
                <a:lnTo>
                  <a:pt x="2948942" y="5409818"/>
                </a:lnTo>
                <a:lnTo>
                  <a:pt x="2904424" y="5413489"/>
                </a:lnTo>
                <a:lnTo>
                  <a:pt x="2859862" y="5416426"/>
                </a:lnTo>
                <a:lnTo>
                  <a:pt x="2815265" y="5418629"/>
                </a:lnTo>
                <a:lnTo>
                  <a:pt x="2770644" y="5420098"/>
                </a:lnTo>
                <a:lnTo>
                  <a:pt x="2726009" y="5420832"/>
                </a:lnTo>
                <a:lnTo>
                  <a:pt x="2681368" y="5420832"/>
                </a:lnTo>
                <a:lnTo>
                  <a:pt x="2636733" y="5420098"/>
                </a:lnTo>
                <a:lnTo>
                  <a:pt x="2592112" y="5418629"/>
                </a:lnTo>
                <a:lnTo>
                  <a:pt x="2547515" y="5416426"/>
                </a:lnTo>
                <a:lnTo>
                  <a:pt x="2502953" y="5413489"/>
                </a:lnTo>
                <a:lnTo>
                  <a:pt x="2458435" y="5409818"/>
                </a:lnTo>
                <a:lnTo>
                  <a:pt x="2413970" y="5405412"/>
                </a:lnTo>
                <a:lnTo>
                  <a:pt x="2369570" y="5400272"/>
                </a:lnTo>
                <a:lnTo>
                  <a:pt x="2325242" y="5394397"/>
                </a:lnTo>
                <a:lnTo>
                  <a:pt x="2280998" y="5387788"/>
                </a:lnTo>
                <a:lnTo>
                  <a:pt x="2236847" y="5380445"/>
                </a:lnTo>
                <a:lnTo>
                  <a:pt x="2192799" y="5372368"/>
                </a:lnTo>
                <a:lnTo>
                  <a:pt x="2148863" y="5363556"/>
                </a:lnTo>
                <a:lnTo>
                  <a:pt x="2105049" y="5354010"/>
                </a:lnTo>
                <a:lnTo>
                  <a:pt x="2061368" y="5343730"/>
                </a:lnTo>
                <a:lnTo>
                  <a:pt x="2017828" y="5332716"/>
                </a:lnTo>
                <a:lnTo>
                  <a:pt x="1974441" y="5320967"/>
                </a:lnTo>
                <a:lnTo>
                  <a:pt x="1931214" y="5308483"/>
                </a:lnTo>
                <a:lnTo>
                  <a:pt x="1888159" y="5295266"/>
                </a:lnTo>
                <a:lnTo>
                  <a:pt x="1845285" y="5281314"/>
                </a:lnTo>
                <a:lnTo>
                  <a:pt x="1802602" y="5266628"/>
                </a:lnTo>
                <a:lnTo>
                  <a:pt x="1760120" y="5251208"/>
                </a:lnTo>
                <a:lnTo>
                  <a:pt x="1717848" y="5235053"/>
                </a:lnTo>
                <a:lnTo>
                  <a:pt x="1675796" y="5218164"/>
                </a:lnTo>
                <a:lnTo>
                  <a:pt x="1633974" y="5200540"/>
                </a:lnTo>
                <a:lnTo>
                  <a:pt x="1592392" y="5182183"/>
                </a:lnTo>
                <a:lnTo>
                  <a:pt x="1551060" y="5163091"/>
                </a:lnTo>
                <a:lnTo>
                  <a:pt x="1509986" y="5143265"/>
                </a:lnTo>
                <a:lnTo>
                  <a:pt x="1469183" y="5122704"/>
                </a:lnTo>
                <a:lnTo>
                  <a:pt x="1428657" y="5101409"/>
                </a:lnTo>
                <a:lnTo>
                  <a:pt x="1388421" y="5079380"/>
                </a:lnTo>
                <a:lnTo>
                  <a:pt x="1348483" y="5056617"/>
                </a:lnTo>
                <a:lnTo>
                  <a:pt x="1308854" y="5033119"/>
                </a:lnTo>
                <a:lnTo>
                  <a:pt x="1269542" y="5008887"/>
                </a:lnTo>
                <a:lnTo>
                  <a:pt x="1230559" y="4983920"/>
                </a:lnTo>
                <a:lnTo>
                  <a:pt x="1191913" y="4958220"/>
                </a:lnTo>
                <a:lnTo>
                  <a:pt x="1153614" y="4931785"/>
                </a:lnTo>
                <a:lnTo>
                  <a:pt x="1115673" y="4904615"/>
                </a:lnTo>
                <a:lnTo>
                  <a:pt x="1078099" y="4876712"/>
                </a:lnTo>
                <a:lnTo>
                  <a:pt x="1040901" y="4848074"/>
                </a:lnTo>
                <a:lnTo>
                  <a:pt x="1004090" y="4818701"/>
                </a:lnTo>
                <a:lnTo>
                  <a:pt x="967676" y="4788595"/>
                </a:lnTo>
                <a:lnTo>
                  <a:pt x="931668" y="4757754"/>
                </a:lnTo>
                <a:lnTo>
                  <a:pt x="896075" y="4726179"/>
                </a:lnTo>
                <a:lnTo>
                  <a:pt x="860909" y="4693869"/>
                </a:lnTo>
                <a:lnTo>
                  <a:pt x="826178" y="4660826"/>
                </a:lnTo>
                <a:lnTo>
                  <a:pt x="791892" y="4627048"/>
                </a:lnTo>
                <a:lnTo>
                  <a:pt x="758198" y="4592676"/>
                </a:lnTo>
                <a:lnTo>
                  <a:pt x="725237" y="4557858"/>
                </a:lnTo>
                <a:lnTo>
                  <a:pt x="693008" y="4522603"/>
                </a:lnTo>
                <a:lnTo>
                  <a:pt x="661512" y="4486922"/>
                </a:lnTo>
                <a:lnTo>
                  <a:pt x="630748" y="4450823"/>
                </a:lnTo>
                <a:lnTo>
                  <a:pt x="600717" y="4414317"/>
                </a:lnTo>
                <a:lnTo>
                  <a:pt x="571418" y="4377414"/>
                </a:lnTo>
                <a:lnTo>
                  <a:pt x="542852" y="4340124"/>
                </a:lnTo>
                <a:lnTo>
                  <a:pt x="515018" y="4302455"/>
                </a:lnTo>
                <a:lnTo>
                  <a:pt x="487916" y="4264419"/>
                </a:lnTo>
                <a:lnTo>
                  <a:pt x="461547" y="4226025"/>
                </a:lnTo>
                <a:lnTo>
                  <a:pt x="435911" y="4187282"/>
                </a:lnTo>
                <a:lnTo>
                  <a:pt x="411007" y="4148201"/>
                </a:lnTo>
                <a:lnTo>
                  <a:pt x="386835" y="4108791"/>
                </a:lnTo>
                <a:lnTo>
                  <a:pt x="363396" y="4069062"/>
                </a:lnTo>
                <a:lnTo>
                  <a:pt x="340690" y="4029024"/>
                </a:lnTo>
                <a:lnTo>
                  <a:pt x="318716" y="3988687"/>
                </a:lnTo>
                <a:lnTo>
                  <a:pt x="297474" y="3948060"/>
                </a:lnTo>
                <a:lnTo>
                  <a:pt x="276965" y="3907154"/>
                </a:lnTo>
                <a:lnTo>
                  <a:pt x="257188" y="3865978"/>
                </a:lnTo>
                <a:lnTo>
                  <a:pt x="238144" y="3824542"/>
                </a:lnTo>
                <a:lnTo>
                  <a:pt x="219832" y="3782856"/>
                </a:lnTo>
                <a:lnTo>
                  <a:pt x="202253" y="3740929"/>
                </a:lnTo>
                <a:lnTo>
                  <a:pt x="185406" y="3698772"/>
                </a:lnTo>
                <a:lnTo>
                  <a:pt x="169292" y="3656394"/>
                </a:lnTo>
                <a:lnTo>
                  <a:pt x="153910" y="3613805"/>
                </a:lnTo>
                <a:lnTo>
                  <a:pt x="139260" y="3571015"/>
                </a:lnTo>
                <a:lnTo>
                  <a:pt x="125343" y="3528034"/>
                </a:lnTo>
                <a:lnTo>
                  <a:pt x="112159" y="3484871"/>
                </a:lnTo>
                <a:lnTo>
                  <a:pt x="99707" y="3441537"/>
                </a:lnTo>
                <a:lnTo>
                  <a:pt x="87987" y="3398040"/>
                </a:lnTo>
                <a:lnTo>
                  <a:pt x="77000" y="3354392"/>
                </a:lnTo>
                <a:lnTo>
                  <a:pt x="66746" y="3310601"/>
                </a:lnTo>
                <a:lnTo>
                  <a:pt x="57224" y="3266678"/>
                </a:lnTo>
                <a:lnTo>
                  <a:pt x="48434" y="3222632"/>
                </a:lnTo>
                <a:lnTo>
                  <a:pt x="40377" y="3178473"/>
                </a:lnTo>
                <a:lnTo>
                  <a:pt x="33052" y="3134211"/>
                </a:lnTo>
                <a:lnTo>
                  <a:pt x="26460" y="3089856"/>
                </a:lnTo>
                <a:lnTo>
                  <a:pt x="20600" y="3045418"/>
                </a:lnTo>
                <a:lnTo>
                  <a:pt x="15473" y="3000906"/>
                </a:lnTo>
                <a:lnTo>
                  <a:pt x="11078" y="2956330"/>
                </a:lnTo>
                <a:lnTo>
                  <a:pt x="7416" y="2911700"/>
                </a:lnTo>
                <a:lnTo>
                  <a:pt x="4486" y="2867026"/>
                </a:lnTo>
                <a:lnTo>
                  <a:pt x="2288" y="2822318"/>
                </a:lnTo>
                <a:lnTo>
                  <a:pt x="823" y="2777586"/>
                </a:lnTo>
                <a:lnTo>
                  <a:pt x="91" y="2732838"/>
                </a:lnTo>
                <a:lnTo>
                  <a:pt x="91" y="2688086"/>
                </a:lnTo>
                <a:lnTo>
                  <a:pt x="823" y="2643338"/>
                </a:lnTo>
                <a:lnTo>
                  <a:pt x="2288" y="2598606"/>
                </a:lnTo>
                <a:lnTo>
                  <a:pt x="4486" y="2553897"/>
                </a:lnTo>
                <a:lnTo>
                  <a:pt x="7416" y="2509224"/>
                </a:lnTo>
                <a:lnTo>
                  <a:pt x="11078" y="2464594"/>
                </a:lnTo>
                <a:lnTo>
                  <a:pt x="15473" y="2420018"/>
                </a:lnTo>
                <a:lnTo>
                  <a:pt x="20600" y="2375506"/>
                </a:lnTo>
                <a:lnTo>
                  <a:pt x="26460" y="2331068"/>
                </a:lnTo>
                <a:lnTo>
                  <a:pt x="33052" y="2286713"/>
                </a:lnTo>
                <a:lnTo>
                  <a:pt x="40377" y="2242451"/>
                </a:lnTo>
                <a:lnTo>
                  <a:pt x="48434" y="2198292"/>
                </a:lnTo>
                <a:lnTo>
                  <a:pt x="57224" y="2154246"/>
                </a:lnTo>
                <a:lnTo>
                  <a:pt x="66746" y="2110323"/>
                </a:lnTo>
                <a:lnTo>
                  <a:pt x="77000" y="2066532"/>
                </a:lnTo>
                <a:lnTo>
                  <a:pt x="87987" y="2022884"/>
                </a:lnTo>
                <a:lnTo>
                  <a:pt x="99707" y="1979387"/>
                </a:lnTo>
                <a:lnTo>
                  <a:pt x="112159" y="1936053"/>
                </a:lnTo>
                <a:lnTo>
                  <a:pt x="125343" y="1892890"/>
                </a:lnTo>
                <a:lnTo>
                  <a:pt x="139260" y="1849908"/>
                </a:lnTo>
                <a:lnTo>
                  <a:pt x="153910" y="1807118"/>
                </a:lnTo>
                <a:lnTo>
                  <a:pt x="169292" y="1764529"/>
                </a:lnTo>
                <a:lnTo>
                  <a:pt x="185406" y="1722151"/>
                </a:lnTo>
                <a:lnTo>
                  <a:pt x="202253" y="1679994"/>
                </a:lnTo>
                <a:lnTo>
                  <a:pt x="219832" y="1638068"/>
                </a:lnTo>
                <a:lnTo>
                  <a:pt x="238144" y="1596381"/>
                </a:lnTo>
                <a:lnTo>
                  <a:pt x="257188" y="1554945"/>
                </a:lnTo>
                <a:lnTo>
                  <a:pt x="276965" y="1513769"/>
                </a:lnTo>
                <a:lnTo>
                  <a:pt x="297474" y="1472863"/>
                </a:lnTo>
                <a:lnTo>
                  <a:pt x="318716" y="1432236"/>
                </a:lnTo>
                <a:lnTo>
                  <a:pt x="340690" y="1391899"/>
                </a:lnTo>
                <a:lnTo>
                  <a:pt x="363396" y="1351861"/>
                </a:lnTo>
                <a:lnTo>
                  <a:pt x="386835" y="1312133"/>
                </a:lnTo>
                <a:lnTo>
                  <a:pt x="411007" y="1272723"/>
                </a:lnTo>
                <a:lnTo>
                  <a:pt x="435911" y="1233641"/>
                </a:lnTo>
                <a:lnTo>
                  <a:pt x="461547" y="1194899"/>
                </a:lnTo>
                <a:lnTo>
                  <a:pt x="487916" y="1156504"/>
                </a:lnTo>
                <a:lnTo>
                  <a:pt x="515018" y="1118468"/>
                </a:lnTo>
                <a:lnTo>
                  <a:pt x="542852" y="1080799"/>
                </a:lnTo>
                <a:lnTo>
                  <a:pt x="571418" y="1043509"/>
                </a:lnTo>
                <a:lnTo>
                  <a:pt x="600717" y="1006606"/>
                </a:lnTo>
                <a:lnTo>
                  <a:pt x="630748" y="970100"/>
                </a:lnTo>
                <a:lnTo>
                  <a:pt x="661512" y="934001"/>
                </a:lnTo>
                <a:lnTo>
                  <a:pt x="693008" y="898320"/>
                </a:lnTo>
                <a:lnTo>
                  <a:pt x="725237" y="863065"/>
                </a:lnTo>
                <a:lnTo>
                  <a:pt x="758198" y="828247"/>
                </a:lnTo>
                <a:lnTo>
                  <a:pt x="791892" y="793875"/>
                </a:lnTo>
                <a:lnTo>
                  <a:pt x="826178" y="760097"/>
                </a:lnTo>
                <a:lnTo>
                  <a:pt x="860909" y="727054"/>
                </a:lnTo>
                <a:lnTo>
                  <a:pt x="896075" y="694744"/>
                </a:lnTo>
                <a:lnTo>
                  <a:pt x="931668" y="663169"/>
                </a:lnTo>
                <a:lnTo>
                  <a:pt x="967676" y="632328"/>
                </a:lnTo>
                <a:lnTo>
                  <a:pt x="1004090" y="602222"/>
                </a:lnTo>
                <a:lnTo>
                  <a:pt x="1040901" y="572849"/>
                </a:lnTo>
                <a:lnTo>
                  <a:pt x="1078099" y="544212"/>
                </a:lnTo>
                <a:lnTo>
                  <a:pt x="1115673" y="516308"/>
                </a:lnTo>
                <a:lnTo>
                  <a:pt x="1153614" y="489139"/>
                </a:lnTo>
                <a:lnTo>
                  <a:pt x="1191913" y="462704"/>
                </a:lnTo>
                <a:lnTo>
                  <a:pt x="1230559" y="437003"/>
                </a:lnTo>
                <a:lnTo>
                  <a:pt x="1269542" y="412037"/>
                </a:lnTo>
                <a:lnTo>
                  <a:pt x="1308854" y="387804"/>
                </a:lnTo>
                <a:lnTo>
                  <a:pt x="1348483" y="364307"/>
                </a:lnTo>
                <a:lnTo>
                  <a:pt x="1388421" y="341543"/>
                </a:lnTo>
                <a:lnTo>
                  <a:pt x="1428657" y="319514"/>
                </a:lnTo>
                <a:lnTo>
                  <a:pt x="1469183" y="298219"/>
                </a:lnTo>
                <a:lnTo>
                  <a:pt x="1509986" y="277659"/>
                </a:lnTo>
                <a:lnTo>
                  <a:pt x="1551060" y="257832"/>
                </a:lnTo>
                <a:lnTo>
                  <a:pt x="1592392" y="238741"/>
                </a:lnTo>
                <a:lnTo>
                  <a:pt x="1633974" y="220383"/>
                </a:lnTo>
                <a:lnTo>
                  <a:pt x="1675796" y="202760"/>
                </a:lnTo>
                <a:lnTo>
                  <a:pt x="1717848" y="185871"/>
                </a:lnTo>
                <a:lnTo>
                  <a:pt x="1760120" y="169716"/>
                </a:lnTo>
                <a:lnTo>
                  <a:pt x="1802602" y="154295"/>
                </a:lnTo>
                <a:lnTo>
                  <a:pt x="1845285" y="139609"/>
                </a:lnTo>
                <a:lnTo>
                  <a:pt x="1888159" y="125657"/>
                </a:lnTo>
                <a:lnTo>
                  <a:pt x="1931214" y="112440"/>
                </a:lnTo>
                <a:lnTo>
                  <a:pt x="1974441" y="99957"/>
                </a:lnTo>
                <a:lnTo>
                  <a:pt x="2017828" y="88208"/>
                </a:lnTo>
                <a:lnTo>
                  <a:pt x="2061368" y="77193"/>
                </a:lnTo>
                <a:lnTo>
                  <a:pt x="2105049" y="66913"/>
                </a:lnTo>
                <a:lnTo>
                  <a:pt x="2148863" y="57367"/>
                </a:lnTo>
                <a:lnTo>
                  <a:pt x="2192799" y="48555"/>
                </a:lnTo>
                <a:lnTo>
                  <a:pt x="2236847" y="40478"/>
                </a:lnTo>
                <a:lnTo>
                  <a:pt x="2280998" y="33135"/>
                </a:lnTo>
                <a:lnTo>
                  <a:pt x="2325242" y="26526"/>
                </a:lnTo>
                <a:lnTo>
                  <a:pt x="2369570" y="20652"/>
                </a:lnTo>
                <a:lnTo>
                  <a:pt x="2413970" y="15512"/>
                </a:lnTo>
                <a:lnTo>
                  <a:pt x="2458435" y="11106"/>
                </a:lnTo>
                <a:lnTo>
                  <a:pt x="2502953" y="7434"/>
                </a:lnTo>
                <a:lnTo>
                  <a:pt x="2547515" y="4497"/>
                </a:lnTo>
                <a:lnTo>
                  <a:pt x="2592112" y="2294"/>
                </a:lnTo>
                <a:lnTo>
                  <a:pt x="2636733" y="826"/>
                </a:lnTo>
                <a:lnTo>
                  <a:pt x="2681368" y="91"/>
                </a:lnTo>
                <a:lnTo>
                  <a:pt x="2726009" y="91"/>
                </a:lnTo>
                <a:lnTo>
                  <a:pt x="2770644" y="826"/>
                </a:lnTo>
                <a:lnTo>
                  <a:pt x="2815265" y="2294"/>
                </a:lnTo>
                <a:lnTo>
                  <a:pt x="2859862" y="4497"/>
                </a:lnTo>
                <a:lnTo>
                  <a:pt x="2904424" y="7434"/>
                </a:lnTo>
                <a:lnTo>
                  <a:pt x="2948942" y="11106"/>
                </a:lnTo>
                <a:lnTo>
                  <a:pt x="2993407" y="15512"/>
                </a:lnTo>
                <a:lnTo>
                  <a:pt x="3037807" y="20652"/>
                </a:lnTo>
                <a:lnTo>
                  <a:pt x="3082135" y="26526"/>
                </a:lnTo>
                <a:lnTo>
                  <a:pt x="3126379" y="33135"/>
                </a:lnTo>
                <a:lnTo>
                  <a:pt x="3170530" y="40478"/>
                </a:lnTo>
                <a:lnTo>
                  <a:pt x="3214578" y="48555"/>
                </a:lnTo>
                <a:lnTo>
                  <a:pt x="3258514" y="57367"/>
                </a:lnTo>
                <a:lnTo>
                  <a:pt x="3302328" y="66913"/>
                </a:lnTo>
                <a:lnTo>
                  <a:pt x="3346009" y="77193"/>
                </a:lnTo>
                <a:lnTo>
                  <a:pt x="3389549" y="88208"/>
                </a:lnTo>
                <a:lnTo>
                  <a:pt x="3432936" y="99957"/>
                </a:lnTo>
                <a:lnTo>
                  <a:pt x="3476163" y="112440"/>
                </a:lnTo>
                <a:lnTo>
                  <a:pt x="3519218" y="125657"/>
                </a:lnTo>
                <a:lnTo>
                  <a:pt x="3562092" y="139609"/>
                </a:lnTo>
                <a:lnTo>
                  <a:pt x="3604775" y="154295"/>
                </a:lnTo>
                <a:lnTo>
                  <a:pt x="3647257" y="169716"/>
                </a:lnTo>
                <a:lnTo>
                  <a:pt x="3689529" y="185871"/>
                </a:lnTo>
                <a:lnTo>
                  <a:pt x="3731581" y="202760"/>
                </a:lnTo>
                <a:lnTo>
                  <a:pt x="3773403" y="220383"/>
                </a:lnTo>
                <a:lnTo>
                  <a:pt x="3814985" y="238741"/>
                </a:lnTo>
                <a:lnTo>
                  <a:pt x="3856318" y="257832"/>
                </a:lnTo>
                <a:lnTo>
                  <a:pt x="3897391" y="277659"/>
                </a:lnTo>
                <a:lnTo>
                  <a:pt x="3938195" y="298219"/>
                </a:lnTo>
                <a:lnTo>
                  <a:pt x="3978720" y="319514"/>
                </a:lnTo>
                <a:lnTo>
                  <a:pt x="4018956" y="341543"/>
                </a:lnTo>
                <a:lnTo>
                  <a:pt x="4058894" y="364307"/>
                </a:lnTo>
                <a:lnTo>
                  <a:pt x="4098523" y="387804"/>
                </a:lnTo>
                <a:lnTo>
                  <a:pt x="4137835" y="412037"/>
                </a:lnTo>
                <a:lnTo>
                  <a:pt x="4176819" y="437003"/>
                </a:lnTo>
                <a:lnTo>
                  <a:pt x="4215464" y="462704"/>
                </a:lnTo>
                <a:lnTo>
                  <a:pt x="4253763" y="489139"/>
                </a:lnTo>
                <a:lnTo>
                  <a:pt x="4291704" y="516308"/>
                </a:lnTo>
                <a:lnTo>
                  <a:pt x="4329278" y="544212"/>
                </a:lnTo>
                <a:lnTo>
                  <a:pt x="4366476" y="572849"/>
                </a:lnTo>
                <a:lnTo>
                  <a:pt x="4403287" y="602222"/>
                </a:lnTo>
                <a:lnTo>
                  <a:pt x="4439701" y="632328"/>
                </a:lnTo>
                <a:lnTo>
                  <a:pt x="4475710" y="663169"/>
                </a:lnTo>
                <a:lnTo>
                  <a:pt x="4511302" y="694744"/>
                </a:lnTo>
                <a:lnTo>
                  <a:pt x="4546469" y="727054"/>
                </a:lnTo>
                <a:lnTo>
                  <a:pt x="4581200" y="760097"/>
                </a:lnTo>
                <a:lnTo>
                  <a:pt x="4615486" y="7938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42100" y="2425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0001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3700" y="36576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0011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53600" y="56134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4500" y="7035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0101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3100" y="8394700"/>
            <a:ext cx="101091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7700" y="80518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9300" y="6489700"/>
            <a:ext cx="94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1100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9800" y="4292600"/>
            <a:ext cx="80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1111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92730" y="4271716"/>
            <a:ext cx="381635" cy="1257935"/>
          </a:xfrm>
          <a:custGeom>
            <a:avLst/>
            <a:gdLst/>
            <a:ahLst/>
            <a:cxnLst/>
            <a:rect l="l" t="t" r="r" b="b"/>
            <a:pathLst>
              <a:path w="381634" h="1257935">
                <a:moveTo>
                  <a:pt x="0" y="0"/>
                </a:moveTo>
                <a:lnTo>
                  <a:pt x="376041" y="1239698"/>
                </a:lnTo>
                <a:lnTo>
                  <a:pt x="381571" y="1257927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11286" y="5493976"/>
            <a:ext cx="115570" cy="132715"/>
          </a:xfrm>
          <a:custGeom>
            <a:avLst/>
            <a:gdLst/>
            <a:ahLst/>
            <a:cxnLst/>
            <a:rect l="l" t="t" r="r" b="b"/>
            <a:pathLst>
              <a:path w="115570" h="132714">
                <a:moveTo>
                  <a:pt x="114969" y="0"/>
                </a:moveTo>
                <a:lnTo>
                  <a:pt x="0" y="34872"/>
                </a:lnTo>
                <a:lnTo>
                  <a:pt x="92358" y="132405"/>
                </a:lnTo>
                <a:lnTo>
                  <a:pt x="11496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1482" y="5922150"/>
            <a:ext cx="393700" cy="1036955"/>
          </a:xfrm>
          <a:custGeom>
            <a:avLst/>
            <a:gdLst/>
            <a:ahLst/>
            <a:cxnLst/>
            <a:rect l="l" t="t" r="r" b="b"/>
            <a:pathLst>
              <a:path w="393700" h="1036954">
                <a:moveTo>
                  <a:pt x="393130" y="0"/>
                </a:moveTo>
                <a:lnTo>
                  <a:pt x="6755" y="1018811"/>
                </a:lnTo>
                <a:lnTo>
                  <a:pt x="0" y="1036623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52069" y="6919662"/>
            <a:ext cx="112395" cy="133985"/>
          </a:xfrm>
          <a:custGeom>
            <a:avLst/>
            <a:gdLst/>
            <a:ahLst/>
            <a:cxnLst/>
            <a:rect l="l" t="t" r="r" b="b"/>
            <a:pathLst>
              <a:path w="112395" h="133984">
                <a:moveTo>
                  <a:pt x="0" y="0"/>
                </a:moveTo>
                <a:lnTo>
                  <a:pt x="13566" y="133635"/>
                </a:lnTo>
                <a:lnTo>
                  <a:pt x="112335" y="426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1107" y="7254240"/>
            <a:ext cx="1734820" cy="906144"/>
          </a:xfrm>
          <a:custGeom>
            <a:avLst/>
            <a:gdLst/>
            <a:ahLst/>
            <a:cxnLst/>
            <a:rect l="l" t="t" r="r" b="b"/>
            <a:pathLst>
              <a:path w="1734820" h="906145">
                <a:moveTo>
                  <a:pt x="1734677" y="0"/>
                </a:moveTo>
                <a:lnTo>
                  <a:pt x="16885" y="897163"/>
                </a:lnTo>
                <a:lnTo>
                  <a:pt x="0" y="905982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1500" y="8098157"/>
            <a:ext cx="134620" cy="109220"/>
          </a:xfrm>
          <a:custGeom>
            <a:avLst/>
            <a:gdLst/>
            <a:ahLst/>
            <a:cxnLst/>
            <a:rect l="l" t="t" r="r" b="b"/>
            <a:pathLst>
              <a:path w="134620" h="109220">
                <a:moveTo>
                  <a:pt x="78682" y="0"/>
                </a:moveTo>
                <a:lnTo>
                  <a:pt x="0" y="108864"/>
                </a:lnTo>
                <a:lnTo>
                  <a:pt x="134302" y="106492"/>
                </a:lnTo>
                <a:lnTo>
                  <a:pt x="7868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0251" y="7883898"/>
            <a:ext cx="1060450" cy="346075"/>
          </a:xfrm>
          <a:custGeom>
            <a:avLst/>
            <a:gdLst/>
            <a:ahLst/>
            <a:cxnLst/>
            <a:rect l="l" t="t" r="r" b="b"/>
            <a:pathLst>
              <a:path w="1060450" h="346075">
                <a:moveTo>
                  <a:pt x="1059873" y="345701"/>
                </a:moveTo>
                <a:lnTo>
                  <a:pt x="18110" y="5907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84141" y="7832697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2848" y="0"/>
                </a:moveTo>
                <a:lnTo>
                  <a:pt x="0" y="19853"/>
                </a:lnTo>
                <a:lnTo>
                  <a:pt x="95592" y="114219"/>
                </a:lnTo>
                <a:lnTo>
                  <a:pt x="132848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0196" y="6894003"/>
            <a:ext cx="718820" cy="807720"/>
          </a:xfrm>
          <a:custGeom>
            <a:avLst/>
            <a:gdLst/>
            <a:ahLst/>
            <a:cxnLst/>
            <a:rect l="l" t="t" r="r" b="b"/>
            <a:pathLst>
              <a:path w="718820" h="807720">
                <a:moveTo>
                  <a:pt x="718496" y="807276"/>
                </a:moveTo>
                <a:lnTo>
                  <a:pt x="12665" y="14230"/>
                </a:lnTo>
                <a:lnTo>
                  <a:pt x="0" y="0"/>
                </a:lnTo>
              </a:path>
            </a:pathLst>
          </a:custGeom>
          <a:ln w="381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22987" y="6818489"/>
            <a:ext cx="125095" cy="130175"/>
          </a:xfrm>
          <a:custGeom>
            <a:avLst/>
            <a:gdLst/>
            <a:ahLst/>
            <a:cxnLst/>
            <a:rect l="l" t="t" r="r" b="b"/>
            <a:pathLst>
              <a:path w="125095" h="130175">
                <a:moveTo>
                  <a:pt x="0" y="0"/>
                </a:moveTo>
                <a:lnTo>
                  <a:pt x="35002" y="129682"/>
                </a:lnTo>
                <a:lnTo>
                  <a:pt x="124747" y="49806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15169" y="4968764"/>
            <a:ext cx="70485" cy="1604010"/>
          </a:xfrm>
          <a:custGeom>
            <a:avLst/>
            <a:gdLst/>
            <a:ahLst/>
            <a:cxnLst/>
            <a:rect l="l" t="t" r="r" b="b"/>
            <a:pathLst>
              <a:path w="70485" h="1604009">
                <a:moveTo>
                  <a:pt x="70092" y="1603626"/>
                </a:moveTo>
                <a:lnTo>
                  <a:pt x="831" y="19031"/>
                </a:lnTo>
                <a:lnTo>
                  <a:pt x="0" y="0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55988" y="4867769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54767" y="0"/>
                </a:moveTo>
                <a:lnTo>
                  <a:pt x="0" y="122650"/>
                </a:lnTo>
                <a:lnTo>
                  <a:pt x="120027" y="117403"/>
                </a:lnTo>
                <a:lnTo>
                  <a:pt x="54767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4388" y="2845222"/>
            <a:ext cx="191064" cy="20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86728" y="4166971"/>
            <a:ext cx="4076700" cy="427990"/>
          </a:xfrm>
          <a:custGeom>
            <a:avLst/>
            <a:gdLst/>
            <a:ahLst/>
            <a:cxnLst/>
            <a:rect l="l" t="t" r="r" b="b"/>
            <a:pathLst>
              <a:path w="4076700" h="427989">
                <a:moveTo>
                  <a:pt x="0" y="427465"/>
                </a:moveTo>
                <a:lnTo>
                  <a:pt x="4057402" y="1986"/>
                </a:lnTo>
                <a:lnTo>
                  <a:pt x="4076348" y="0"/>
                </a:lnTo>
              </a:path>
            </a:pathLst>
          </a:custGeom>
          <a:ln w="380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866" y="4109214"/>
            <a:ext cx="126364" cy="120014"/>
          </a:xfrm>
          <a:custGeom>
            <a:avLst/>
            <a:gdLst/>
            <a:ahLst/>
            <a:cxnLst/>
            <a:rect l="l" t="t" r="r" b="b"/>
            <a:pathLst>
              <a:path w="126365" h="120014">
                <a:moveTo>
                  <a:pt x="0" y="0"/>
                </a:moveTo>
                <a:lnTo>
                  <a:pt x="12529" y="119486"/>
                </a:lnTo>
                <a:lnTo>
                  <a:pt x="125751" y="47213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26426" y="3266862"/>
            <a:ext cx="1560195" cy="1194435"/>
          </a:xfrm>
          <a:custGeom>
            <a:avLst/>
            <a:gdLst/>
            <a:ahLst/>
            <a:cxnLst/>
            <a:rect l="l" t="t" r="r" b="b"/>
            <a:pathLst>
              <a:path w="1560195" h="1194435">
                <a:moveTo>
                  <a:pt x="1300104" y="0"/>
                </a:moveTo>
                <a:lnTo>
                  <a:pt x="260021" y="0"/>
                </a:lnTo>
                <a:lnTo>
                  <a:pt x="200400" y="3816"/>
                </a:lnTo>
                <a:lnTo>
                  <a:pt x="145670" y="14686"/>
                </a:lnTo>
                <a:lnTo>
                  <a:pt x="97391" y="31744"/>
                </a:lnTo>
                <a:lnTo>
                  <a:pt x="57123" y="54121"/>
                </a:lnTo>
                <a:lnTo>
                  <a:pt x="26428" y="80951"/>
                </a:lnTo>
                <a:lnTo>
                  <a:pt x="0" y="144498"/>
                </a:lnTo>
                <a:lnTo>
                  <a:pt x="0" y="722489"/>
                </a:lnTo>
                <a:lnTo>
                  <a:pt x="26428" y="786035"/>
                </a:lnTo>
                <a:lnTo>
                  <a:pt x="57123" y="812865"/>
                </a:lnTo>
                <a:lnTo>
                  <a:pt x="97391" y="835242"/>
                </a:lnTo>
                <a:lnTo>
                  <a:pt x="145670" y="852300"/>
                </a:lnTo>
                <a:lnTo>
                  <a:pt x="200400" y="863170"/>
                </a:lnTo>
                <a:lnTo>
                  <a:pt x="260021" y="866987"/>
                </a:lnTo>
                <a:lnTo>
                  <a:pt x="910073" y="866987"/>
                </a:lnTo>
                <a:lnTo>
                  <a:pt x="1052145" y="1194354"/>
                </a:lnTo>
                <a:lnTo>
                  <a:pt x="1300104" y="866987"/>
                </a:lnTo>
                <a:lnTo>
                  <a:pt x="1359724" y="863170"/>
                </a:lnTo>
                <a:lnTo>
                  <a:pt x="1414454" y="852300"/>
                </a:lnTo>
                <a:lnTo>
                  <a:pt x="1462733" y="835242"/>
                </a:lnTo>
                <a:lnTo>
                  <a:pt x="1503001" y="812865"/>
                </a:lnTo>
                <a:lnTo>
                  <a:pt x="1533696" y="786035"/>
                </a:lnTo>
                <a:lnTo>
                  <a:pt x="1560125" y="722489"/>
                </a:lnTo>
                <a:lnTo>
                  <a:pt x="1560125" y="144498"/>
                </a:lnTo>
                <a:lnTo>
                  <a:pt x="1533696" y="80951"/>
                </a:lnTo>
                <a:lnTo>
                  <a:pt x="1503001" y="54121"/>
                </a:lnTo>
                <a:lnTo>
                  <a:pt x="1462733" y="31744"/>
                </a:lnTo>
                <a:lnTo>
                  <a:pt x="1414454" y="14686"/>
                </a:lnTo>
                <a:lnTo>
                  <a:pt x="1359724" y="3816"/>
                </a:lnTo>
                <a:lnTo>
                  <a:pt x="1300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26426" y="3266862"/>
            <a:ext cx="1560195" cy="1194435"/>
          </a:xfrm>
          <a:custGeom>
            <a:avLst/>
            <a:gdLst/>
            <a:ahLst/>
            <a:cxnLst/>
            <a:rect l="l" t="t" r="r" b="b"/>
            <a:pathLst>
              <a:path w="1560195" h="1194435">
                <a:moveTo>
                  <a:pt x="260020" y="0"/>
                </a:moveTo>
                <a:lnTo>
                  <a:pt x="200400" y="3816"/>
                </a:lnTo>
                <a:lnTo>
                  <a:pt x="145670" y="14686"/>
                </a:lnTo>
                <a:lnTo>
                  <a:pt x="97391" y="31744"/>
                </a:lnTo>
                <a:lnTo>
                  <a:pt x="57123" y="54121"/>
                </a:lnTo>
                <a:lnTo>
                  <a:pt x="26428" y="80951"/>
                </a:lnTo>
                <a:lnTo>
                  <a:pt x="0" y="144497"/>
                </a:lnTo>
                <a:lnTo>
                  <a:pt x="0" y="505742"/>
                </a:lnTo>
                <a:lnTo>
                  <a:pt x="0" y="722488"/>
                </a:lnTo>
                <a:lnTo>
                  <a:pt x="6867" y="755620"/>
                </a:lnTo>
                <a:lnTo>
                  <a:pt x="26428" y="786035"/>
                </a:lnTo>
                <a:lnTo>
                  <a:pt x="57123" y="812864"/>
                </a:lnTo>
                <a:lnTo>
                  <a:pt x="97391" y="835242"/>
                </a:lnTo>
                <a:lnTo>
                  <a:pt x="145670" y="852299"/>
                </a:lnTo>
                <a:lnTo>
                  <a:pt x="200400" y="863170"/>
                </a:lnTo>
                <a:lnTo>
                  <a:pt x="260020" y="866986"/>
                </a:lnTo>
                <a:lnTo>
                  <a:pt x="910072" y="866986"/>
                </a:lnTo>
                <a:lnTo>
                  <a:pt x="1052145" y="1194354"/>
                </a:lnTo>
                <a:lnTo>
                  <a:pt x="1300104" y="866986"/>
                </a:lnTo>
                <a:lnTo>
                  <a:pt x="1359724" y="863170"/>
                </a:lnTo>
                <a:lnTo>
                  <a:pt x="1414454" y="852299"/>
                </a:lnTo>
                <a:lnTo>
                  <a:pt x="1462733" y="835242"/>
                </a:lnTo>
                <a:lnTo>
                  <a:pt x="1503000" y="812864"/>
                </a:lnTo>
                <a:lnTo>
                  <a:pt x="1533695" y="786035"/>
                </a:lnTo>
                <a:lnTo>
                  <a:pt x="1560123" y="722488"/>
                </a:lnTo>
                <a:lnTo>
                  <a:pt x="1560123" y="505742"/>
                </a:lnTo>
                <a:lnTo>
                  <a:pt x="1560123" y="144497"/>
                </a:lnTo>
                <a:lnTo>
                  <a:pt x="1553256" y="111365"/>
                </a:lnTo>
                <a:lnTo>
                  <a:pt x="1503000" y="54121"/>
                </a:lnTo>
                <a:lnTo>
                  <a:pt x="1462733" y="31744"/>
                </a:lnTo>
                <a:lnTo>
                  <a:pt x="1414454" y="14686"/>
                </a:lnTo>
                <a:lnTo>
                  <a:pt x="1359724" y="3816"/>
                </a:lnTo>
                <a:lnTo>
                  <a:pt x="1300104" y="0"/>
                </a:lnTo>
                <a:lnTo>
                  <a:pt x="910072" y="0"/>
                </a:lnTo>
                <a:lnTo>
                  <a:pt x="26002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06900" y="3467100"/>
            <a:ext cx="6216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I</a:t>
            </a:r>
            <a:r>
              <a:rPr sz="2200" spc="-9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2600"/>
                </a:solidFill>
                <a:latin typeface="Comic Sans MS"/>
                <a:cs typeface="Comic Sans MS"/>
              </a:rPr>
              <a:t>am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9900" y="2527300"/>
            <a:ext cx="2514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O(N)</a:t>
            </a:r>
            <a:r>
              <a:rPr sz="2800" spc="-7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messages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9900" y="2966720"/>
            <a:ext cx="3020060" cy="1866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5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on avg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to 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resolve 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query, when</a:t>
            </a:r>
            <a:r>
              <a:rPr sz="2800" spc="-5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there  are 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N</a:t>
            </a:r>
            <a:r>
              <a:rPr sz="2800" spc="-2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peers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18500" y="4902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18500" y="6299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37400" y="71247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18200" y="76835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6800" y="68453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30700" y="5664200"/>
            <a:ext cx="761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434ED6"/>
                </a:solidFill>
                <a:latin typeface="Arial"/>
                <a:cs typeface="Arial"/>
              </a:rPr>
              <a:t>11</a:t>
            </a:r>
            <a:r>
              <a:rPr sz="2200" spc="-5" dirty="0">
                <a:solidFill>
                  <a:srgbClr val="434ED6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srgbClr val="434ED6"/>
                </a:solidFill>
                <a:latin typeface="Arial"/>
                <a:cs typeface="Arial"/>
              </a:rPr>
              <a:t>0?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9288" y="7644836"/>
            <a:ext cx="2787650" cy="1612900"/>
          </a:xfrm>
          <a:prstGeom prst="rect">
            <a:avLst/>
          </a:prstGeom>
          <a:ln w="12700">
            <a:solidFill>
              <a:srgbClr val="FF2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 marR="269240">
              <a:lnSpc>
                <a:spcPct val="116100"/>
              </a:lnSpc>
              <a:spcBef>
                <a:spcPts val="160"/>
              </a:spcBef>
            </a:pP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Define</a:t>
            </a:r>
            <a:r>
              <a:rPr sz="2800" spc="-10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closest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 as</a:t>
            </a:r>
            <a:r>
              <a:rPr sz="2800" spc="-1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4C00"/>
                </a:solidFill>
                <a:latin typeface="Comic Sans MS"/>
                <a:cs typeface="Comic Sans MS"/>
              </a:rPr>
              <a:t>closest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61142" y="670358"/>
            <a:ext cx="4143375" cy="3206115"/>
          </a:xfrm>
          <a:custGeom>
            <a:avLst/>
            <a:gdLst/>
            <a:ahLst/>
            <a:cxnLst/>
            <a:rect l="l" t="t" r="r" b="b"/>
            <a:pathLst>
              <a:path w="4143375" h="3206115">
                <a:moveTo>
                  <a:pt x="177403" y="0"/>
                </a:moveTo>
                <a:lnTo>
                  <a:pt x="130248" y="6338"/>
                </a:lnTo>
                <a:lnTo>
                  <a:pt x="87871" y="24224"/>
                </a:lnTo>
                <a:lnTo>
                  <a:pt x="51966" y="51966"/>
                </a:lnTo>
                <a:lnTo>
                  <a:pt x="24224" y="87871"/>
                </a:lnTo>
                <a:lnTo>
                  <a:pt x="6338" y="130248"/>
                </a:lnTo>
                <a:lnTo>
                  <a:pt x="0" y="177403"/>
                </a:lnTo>
                <a:lnTo>
                  <a:pt x="0" y="1756568"/>
                </a:lnTo>
                <a:lnTo>
                  <a:pt x="6338" y="1803723"/>
                </a:lnTo>
                <a:lnTo>
                  <a:pt x="24224" y="1846099"/>
                </a:lnTo>
                <a:lnTo>
                  <a:pt x="51966" y="1882005"/>
                </a:lnTo>
                <a:lnTo>
                  <a:pt x="87871" y="1909746"/>
                </a:lnTo>
                <a:lnTo>
                  <a:pt x="130248" y="1927633"/>
                </a:lnTo>
                <a:lnTo>
                  <a:pt x="177403" y="1933971"/>
                </a:lnTo>
                <a:lnTo>
                  <a:pt x="722312" y="1933971"/>
                </a:lnTo>
                <a:lnTo>
                  <a:pt x="872331" y="3205558"/>
                </a:lnTo>
                <a:lnTo>
                  <a:pt x="1022746" y="1933971"/>
                </a:lnTo>
                <a:lnTo>
                  <a:pt x="3965971" y="1933971"/>
                </a:lnTo>
                <a:lnTo>
                  <a:pt x="4013126" y="1927633"/>
                </a:lnTo>
                <a:lnTo>
                  <a:pt x="4055503" y="1909746"/>
                </a:lnTo>
                <a:lnTo>
                  <a:pt x="4091408" y="1882005"/>
                </a:lnTo>
                <a:lnTo>
                  <a:pt x="4119150" y="1846099"/>
                </a:lnTo>
                <a:lnTo>
                  <a:pt x="4137036" y="1803723"/>
                </a:lnTo>
                <a:lnTo>
                  <a:pt x="4143375" y="1756568"/>
                </a:lnTo>
                <a:lnTo>
                  <a:pt x="4143375" y="177403"/>
                </a:lnTo>
                <a:lnTo>
                  <a:pt x="4137036" y="130248"/>
                </a:lnTo>
                <a:lnTo>
                  <a:pt x="4119150" y="87871"/>
                </a:lnTo>
                <a:lnTo>
                  <a:pt x="4091408" y="51966"/>
                </a:lnTo>
                <a:lnTo>
                  <a:pt x="4055503" y="24224"/>
                </a:lnTo>
                <a:lnTo>
                  <a:pt x="4013126" y="6338"/>
                </a:lnTo>
                <a:lnTo>
                  <a:pt x="3965971" y="0"/>
                </a:lnTo>
                <a:lnTo>
                  <a:pt x="177403" y="0"/>
                </a:lnTo>
                <a:close/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91500" y="1041400"/>
            <a:ext cx="37084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91500" y="1485900"/>
            <a:ext cx="12446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1500" y="1930400"/>
            <a:ext cx="3416300" cy="431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216900" y="939800"/>
            <a:ext cx="3679825" cy="13716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300"/>
              </a:spcBef>
            </a:pPr>
            <a:r>
              <a:rPr sz="3000" dirty="0">
                <a:solidFill>
                  <a:srgbClr val="FF2600"/>
                </a:solidFill>
                <a:latin typeface="Arial"/>
                <a:cs typeface="Arial"/>
              </a:rPr>
              <a:t>x = </a:t>
            </a:r>
            <a:r>
              <a:rPr sz="3000" spc="-85" dirty="0">
                <a:solidFill>
                  <a:srgbClr val="FF2600"/>
                </a:solidFill>
                <a:latin typeface="Arial"/>
                <a:cs typeface="Arial"/>
              </a:rPr>
              <a:t>h(“Led </a:t>
            </a:r>
            <a:r>
              <a:rPr sz="3000" spc="-95" dirty="0">
                <a:solidFill>
                  <a:srgbClr val="FF2600"/>
                </a:solidFill>
                <a:latin typeface="Arial"/>
                <a:cs typeface="Arial"/>
              </a:rPr>
              <a:t>Zepplin </a:t>
            </a:r>
            <a:r>
              <a:rPr sz="3000" spc="-10" dirty="0">
                <a:solidFill>
                  <a:srgbClr val="FF2600"/>
                </a:solidFill>
                <a:latin typeface="Arial"/>
                <a:cs typeface="Arial"/>
              </a:rPr>
              <a:t>IV”)  </a:t>
            </a:r>
            <a:r>
              <a:rPr sz="3000" spc="-114" dirty="0">
                <a:solidFill>
                  <a:srgbClr val="FF2600"/>
                </a:solidFill>
                <a:latin typeface="Arial"/>
                <a:cs typeface="Arial"/>
              </a:rPr>
              <a:t>x=1110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400"/>
              </a:lnSpc>
            </a:pPr>
            <a:r>
              <a:rPr sz="3000" spc="-100" dirty="0">
                <a:solidFill>
                  <a:srgbClr val="FF2600"/>
                </a:solidFill>
                <a:latin typeface="Arial"/>
                <a:cs typeface="Arial"/>
              </a:rPr>
              <a:t>Who’s </a:t>
            </a:r>
            <a:r>
              <a:rPr sz="3000" spc="-180" dirty="0">
                <a:solidFill>
                  <a:srgbClr val="FF2600"/>
                </a:solidFill>
                <a:latin typeface="Arial"/>
                <a:cs typeface="Arial"/>
              </a:rPr>
              <a:t>resp. </a:t>
            </a:r>
            <a:r>
              <a:rPr sz="3000" spc="20" dirty="0">
                <a:solidFill>
                  <a:srgbClr val="FF2600"/>
                </a:solidFill>
                <a:latin typeface="Arial"/>
                <a:cs typeface="Arial"/>
              </a:rPr>
              <a:t>for</a:t>
            </a:r>
            <a:r>
              <a:rPr sz="30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3000" spc="-270" dirty="0">
                <a:solidFill>
                  <a:srgbClr val="FF2600"/>
                </a:solidFill>
                <a:latin typeface="Arial"/>
                <a:cs typeface="Arial"/>
              </a:rPr>
              <a:t>1110?</a:t>
            </a:r>
            <a:endParaRPr sz="3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2300" y="8675910"/>
            <a:ext cx="1647825" cy="5213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" dirty="0">
                <a:solidFill>
                  <a:srgbClr val="FF4C00"/>
                </a:solidFill>
                <a:latin typeface="Comic Sans MS"/>
                <a:cs typeface="Comic Sans MS"/>
              </a:rPr>
              <a:t>successor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614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  <a:tab pos="4585335" algn="l"/>
              </a:tabLst>
            </a:pPr>
            <a:r>
              <a:rPr spc="-5" dirty="0"/>
              <a:t>Circular	</a:t>
            </a:r>
            <a:r>
              <a:rPr dirty="0"/>
              <a:t>DHT	with</a:t>
            </a:r>
            <a:r>
              <a:rPr spc="-70" dirty="0"/>
              <a:t> </a:t>
            </a:r>
            <a:r>
              <a:rPr spc="-5" dirty="0"/>
              <a:t>Shortcuts</a:t>
            </a:r>
          </a:p>
        </p:txBody>
      </p:sp>
      <p:sp>
        <p:nvSpPr>
          <p:cNvPr id="3" name="object 3"/>
          <p:cNvSpPr/>
          <p:nvPr/>
        </p:nvSpPr>
        <p:spPr>
          <a:xfrm>
            <a:off x="464199" y="1195238"/>
            <a:ext cx="9589135" cy="0"/>
          </a:xfrm>
          <a:custGeom>
            <a:avLst/>
            <a:gdLst/>
            <a:ahLst/>
            <a:cxnLst/>
            <a:rect l="l" t="t" r="r" b="b"/>
            <a:pathLst>
              <a:path w="9589135">
                <a:moveTo>
                  <a:pt x="0" y="0"/>
                </a:moveTo>
                <a:lnTo>
                  <a:pt x="95886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9989" y="572515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9850" y="302102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1772" y="456837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0039" y="258743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7230" y="382696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30899" y="487287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930" y="5379277"/>
            <a:ext cx="150025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0046" y="183252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59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85100" y="48514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2000" y="5930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0700" y="56007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7100" y="45212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7100" y="1371600"/>
            <a:ext cx="4937760" cy="293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184" algn="ct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  <a:p>
            <a:pPr marL="4114800">
              <a:lnSpc>
                <a:spcPct val="100000"/>
              </a:lnSpc>
              <a:spcBef>
                <a:spcPts val="282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362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78602" y="1769911"/>
            <a:ext cx="150025" cy="15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4521" y="3901844"/>
            <a:ext cx="2891790" cy="1389380"/>
          </a:xfrm>
          <a:custGeom>
            <a:avLst/>
            <a:gdLst/>
            <a:ahLst/>
            <a:cxnLst/>
            <a:rect l="l" t="t" r="r" b="b"/>
            <a:pathLst>
              <a:path w="2891790" h="1389379">
                <a:moveTo>
                  <a:pt x="2891548" y="0"/>
                </a:moveTo>
                <a:lnTo>
                  <a:pt x="11476" y="1383460"/>
                </a:lnTo>
                <a:lnTo>
                  <a:pt x="0" y="13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6069" y="5230370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83506" y="0"/>
                </a:moveTo>
                <a:lnTo>
                  <a:pt x="0" y="107737"/>
                </a:lnTo>
                <a:lnTo>
                  <a:pt x="136293" y="109900"/>
                </a:lnTo>
                <a:lnTo>
                  <a:pt x="8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6407" y="4633297"/>
            <a:ext cx="3351529" cy="266700"/>
          </a:xfrm>
          <a:custGeom>
            <a:avLst/>
            <a:gdLst/>
            <a:ahLst/>
            <a:cxnLst/>
            <a:rect l="l" t="t" r="r" b="b"/>
            <a:pathLst>
              <a:path w="3351529" h="266700">
                <a:moveTo>
                  <a:pt x="3350953" y="266526"/>
                </a:moveTo>
                <a:lnTo>
                  <a:pt x="12661" y="10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7531" y="4573536"/>
            <a:ext cx="126364" cy="121920"/>
          </a:xfrm>
          <a:custGeom>
            <a:avLst/>
            <a:gdLst/>
            <a:ahLst/>
            <a:cxnLst/>
            <a:rect l="l" t="t" r="r" b="b"/>
            <a:pathLst>
              <a:path w="126364" h="121920">
                <a:moveTo>
                  <a:pt x="126368" y="0"/>
                </a:moveTo>
                <a:lnTo>
                  <a:pt x="0" y="51100"/>
                </a:lnTo>
                <a:lnTo>
                  <a:pt x="116702" y="121536"/>
                </a:lnTo>
                <a:lnTo>
                  <a:pt x="126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87688" y="3305651"/>
            <a:ext cx="1701164" cy="2426335"/>
          </a:xfrm>
          <a:custGeom>
            <a:avLst/>
            <a:gdLst/>
            <a:ahLst/>
            <a:cxnLst/>
            <a:rect l="l" t="t" r="r" b="b"/>
            <a:pathLst>
              <a:path w="1701164" h="2426335">
                <a:moveTo>
                  <a:pt x="1700753" y="2425854"/>
                </a:moveTo>
                <a:lnTo>
                  <a:pt x="7300" y="1041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4987" y="3216219"/>
            <a:ext cx="120014" cy="135255"/>
          </a:xfrm>
          <a:custGeom>
            <a:avLst/>
            <a:gdLst/>
            <a:ahLst/>
            <a:cxnLst/>
            <a:rect l="l" t="t" r="r" b="b"/>
            <a:pathLst>
              <a:path w="120014" h="135254">
                <a:moveTo>
                  <a:pt x="0" y="0"/>
                </a:moveTo>
                <a:lnTo>
                  <a:pt x="20074" y="134824"/>
                </a:lnTo>
                <a:lnTo>
                  <a:pt x="119904" y="648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2500" y="2056079"/>
            <a:ext cx="1263015" cy="3275329"/>
          </a:xfrm>
          <a:custGeom>
            <a:avLst/>
            <a:gdLst/>
            <a:ahLst/>
            <a:cxnLst/>
            <a:rect l="l" t="t" r="r" b="b"/>
            <a:pathLst>
              <a:path w="1263014" h="3275329">
                <a:moveTo>
                  <a:pt x="0" y="3274720"/>
                </a:moveTo>
                <a:lnTo>
                  <a:pt x="1257853" y="11876"/>
                </a:lnTo>
                <a:lnTo>
                  <a:pt x="12624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3483" y="1954170"/>
            <a:ext cx="114300" cy="135890"/>
          </a:xfrm>
          <a:custGeom>
            <a:avLst/>
            <a:gdLst/>
            <a:ahLst/>
            <a:cxnLst/>
            <a:rect l="l" t="t" r="r" b="b"/>
            <a:pathLst>
              <a:path w="114300" h="135889">
                <a:moveTo>
                  <a:pt x="100735" y="0"/>
                </a:moveTo>
                <a:lnTo>
                  <a:pt x="0" y="91831"/>
                </a:lnTo>
                <a:lnTo>
                  <a:pt x="113760" y="135686"/>
                </a:lnTo>
                <a:lnTo>
                  <a:pt x="100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5336" y="2745838"/>
            <a:ext cx="3194050" cy="1849755"/>
          </a:xfrm>
          <a:custGeom>
            <a:avLst/>
            <a:gdLst/>
            <a:ahLst/>
            <a:cxnLst/>
            <a:rect l="l" t="t" r="r" b="b"/>
            <a:pathLst>
              <a:path w="3194050" h="1849754">
                <a:moveTo>
                  <a:pt x="0" y="1849483"/>
                </a:moveTo>
                <a:lnTo>
                  <a:pt x="3182790" y="6382"/>
                </a:lnTo>
                <a:lnTo>
                  <a:pt x="31938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87605" y="2691107"/>
            <a:ext cx="136525" cy="114300"/>
          </a:xfrm>
          <a:custGeom>
            <a:avLst/>
            <a:gdLst/>
            <a:ahLst/>
            <a:cxnLst/>
            <a:rect l="l" t="t" r="r" b="b"/>
            <a:pathLst>
              <a:path w="136525" h="114300">
                <a:moveTo>
                  <a:pt x="136055" y="0"/>
                </a:moveTo>
                <a:lnTo>
                  <a:pt x="0" y="8340"/>
                </a:lnTo>
                <a:lnTo>
                  <a:pt x="61095" y="113847"/>
                </a:lnTo>
                <a:lnTo>
                  <a:pt x="136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3043" y="3013541"/>
            <a:ext cx="3689985" cy="908050"/>
          </a:xfrm>
          <a:custGeom>
            <a:avLst/>
            <a:gdLst/>
            <a:ahLst/>
            <a:cxnLst/>
            <a:rect l="l" t="t" r="r" b="b"/>
            <a:pathLst>
              <a:path w="3689984" h="908050">
                <a:moveTo>
                  <a:pt x="0" y="0"/>
                </a:moveTo>
                <a:lnTo>
                  <a:pt x="3677433" y="904454"/>
                </a:lnTo>
                <a:lnTo>
                  <a:pt x="3689776" y="9074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75929" y="38588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29116" y="0"/>
                </a:moveTo>
                <a:lnTo>
                  <a:pt x="0" y="118391"/>
                </a:lnTo>
                <a:lnTo>
                  <a:pt x="132951" y="88311"/>
                </a:lnTo>
                <a:lnTo>
                  <a:pt x="2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02168" y="1896327"/>
            <a:ext cx="1356360" cy="2757805"/>
          </a:xfrm>
          <a:custGeom>
            <a:avLst/>
            <a:gdLst/>
            <a:ahLst/>
            <a:cxnLst/>
            <a:rect l="l" t="t" r="r" b="b"/>
            <a:pathLst>
              <a:path w="1356359" h="2757804">
                <a:moveTo>
                  <a:pt x="0" y="0"/>
                </a:moveTo>
                <a:lnTo>
                  <a:pt x="1350277" y="2746073"/>
                </a:lnTo>
                <a:lnTo>
                  <a:pt x="1355898" y="27574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7757" y="4615531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09409" y="0"/>
                </a:moveTo>
                <a:lnTo>
                  <a:pt x="0" y="53794"/>
                </a:lnTo>
                <a:lnTo>
                  <a:pt x="108499" y="136307"/>
                </a:lnTo>
                <a:lnTo>
                  <a:pt x="109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82489" y="2529446"/>
            <a:ext cx="1682750" cy="2977515"/>
          </a:xfrm>
          <a:custGeom>
            <a:avLst/>
            <a:gdLst/>
            <a:ahLst/>
            <a:cxnLst/>
            <a:rect l="l" t="t" r="r" b="b"/>
            <a:pathLst>
              <a:path w="1682750" h="2977515">
                <a:moveTo>
                  <a:pt x="1682343" y="0"/>
                </a:moveTo>
                <a:lnTo>
                  <a:pt x="6265" y="2966059"/>
                </a:lnTo>
                <a:lnTo>
                  <a:pt x="0" y="29771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8757" y="5465542"/>
            <a:ext cx="113664" cy="136525"/>
          </a:xfrm>
          <a:custGeom>
            <a:avLst/>
            <a:gdLst/>
            <a:ahLst/>
            <a:cxnLst/>
            <a:rect l="l" t="t" r="r" b="b"/>
            <a:pathLst>
              <a:path w="113664" h="136525">
                <a:moveTo>
                  <a:pt x="6906" y="0"/>
                </a:moveTo>
                <a:lnTo>
                  <a:pt x="0" y="136135"/>
                </a:lnTo>
                <a:lnTo>
                  <a:pt x="113052" y="59979"/>
                </a:lnTo>
                <a:lnTo>
                  <a:pt x="6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614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  <a:tab pos="4585335" algn="l"/>
              </a:tabLst>
            </a:pPr>
            <a:r>
              <a:rPr spc="-5" dirty="0"/>
              <a:t>Circular	</a:t>
            </a:r>
            <a:r>
              <a:rPr dirty="0"/>
              <a:t>DHT	with</a:t>
            </a:r>
            <a:r>
              <a:rPr spc="-70" dirty="0"/>
              <a:t> </a:t>
            </a:r>
            <a:r>
              <a:rPr spc="-5" dirty="0"/>
              <a:t>Shortcuts</a:t>
            </a:r>
          </a:p>
        </p:txBody>
      </p:sp>
      <p:sp>
        <p:nvSpPr>
          <p:cNvPr id="3" name="object 3"/>
          <p:cNvSpPr/>
          <p:nvPr/>
        </p:nvSpPr>
        <p:spPr>
          <a:xfrm>
            <a:off x="464199" y="1195238"/>
            <a:ext cx="9589135" cy="0"/>
          </a:xfrm>
          <a:custGeom>
            <a:avLst/>
            <a:gdLst/>
            <a:ahLst/>
            <a:cxnLst/>
            <a:rect l="l" t="t" r="r" b="b"/>
            <a:pathLst>
              <a:path w="9589135">
                <a:moveTo>
                  <a:pt x="0" y="0"/>
                </a:moveTo>
                <a:lnTo>
                  <a:pt x="95886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6578600"/>
            <a:ext cx="10209530" cy="9144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7825" marR="30480" indent="-340360">
              <a:lnSpc>
                <a:spcPts val="3400"/>
              </a:lnSpc>
              <a:spcBef>
                <a:spcPts val="380"/>
              </a:spcBef>
            </a:pPr>
            <a:r>
              <a:rPr sz="3375" spc="-472" baseline="987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375" spc="-472" baseline="98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each </a:t>
            </a:r>
            <a:r>
              <a:rPr sz="3000" dirty="0">
                <a:latin typeface="Comic Sans MS"/>
                <a:cs typeface="Comic Sans MS"/>
              </a:rPr>
              <a:t>peer </a:t>
            </a:r>
            <a:r>
              <a:rPr sz="3000" spc="-5" dirty="0">
                <a:latin typeface="Comic Sans MS"/>
                <a:cs typeface="Comic Sans MS"/>
              </a:rPr>
              <a:t>keeps track </a:t>
            </a:r>
            <a:r>
              <a:rPr sz="3000" dirty="0">
                <a:latin typeface="Comic Sans MS"/>
                <a:cs typeface="Comic Sans MS"/>
              </a:rPr>
              <a:t>of IP </a:t>
            </a:r>
            <a:r>
              <a:rPr sz="3000" spc="-5" dirty="0">
                <a:latin typeface="Comic Sans MS"/>
                <a:cs typeface="Comic Sans MS"/>
              </a:rPr>
              <a:t>addresses </a:t>
            </a:r>
            <a:r>
              <a:rPr sz="3000" dirty="0">
                <a:latin typeface="Comic Sans MS"/>
                <a:cs typeface="Comic Sans MS"/>
              </a:rPr>
              <a:t>of predecessor,  </a:t>
            </a:r>
            <a:r>
              <a:rPr sz="3000" spc="-5" dirty="0">
                <a:latin typeface="Comic Sans MS"/>
                <a:cs typeface="Comic Sans MS"/>
              </a:rPr>
              <a:t>successor, short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cuts.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9989" y="572515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850" y="302102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1772" y="456837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0039" y="258743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230" y="382696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0899" y="487287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930" y="5379277"/>
            <a:ext cx="150025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0046" y="183252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59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85100" y="48514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2000" y="5930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0700" y="56007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7100" y="45212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7100" y="1371600"/>
            <a:ext cx="4937760" cy="293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184" algn="ct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  <a:p>
            <a:pPr marL="4114800">
              <a:lnSpc>
                <a:spcPct val="100000"/>
              </a:lnSpc>
              <a:spcBef>
                <a:spcPts val="282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362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8602" y="1769911"/>
            <a:ext cx="150025" cy="15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4521" y="3901844"/>
            <a:ext cx="2891790" cy="1389380"/>
          </a:xfrm>
          <a:custGeom>
            <a:avLst/>
            <a:gdLst/>
            <a:ahLst/>
            <a:cxnLst/>
            <a:rect l="l" t="t" r="r" b="b"/>
            <a:pathLst>
              <a:path w="2891790" h="1389379">
                <a:moveTo>
                  <a:pt x="2891548" y="0"/>
                </a:moveTo>
                <a:lnTo>
                  <a:pt x="11476" y="1383460"/>
                </a:lnTo>
                <a:lnTo>
                  <a:pt x="0" y="13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6069" y="5230370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83506" y="0"/>
                </a:moveTo>
                <a:lnTo>
                  <a:pt x="0" y="107737"/>
                </a:lnTo>
                <a:lnTo>
                  <a:pt x="136293" y="109900"/>
                </a:lnTo>
                <a:lnTo>
                  <a:pt x="8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6407" y="4633297"/>
            <a:ext cx="3351529" cy="266700"/>
          </a:xfrm>
          <a:custGeom>
            <a:avLst/>
            <a:gdLst/>
            <a:ahLst/>
            <a:cxnLst/>
            <a:rect l="l" t="t" r="r" b="b"/>
            <a:pathLst>
              <a:path w="3351529" h="266700">
                <a:moveTo>
                  <a:pt x="3350953" y="266526"/>
                </a:moveTo>
                <a:lnTo>
                  <a:pt x="12661" y="10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97531" y="4573536"/>
            <a:ext cx="126364" cy="121920"/>
          </a:xfrm>
          <a:custGeom>
            <a:avLst/>
            <a:gdLst/>
            <a:ahLst/>
            <a:cxnLst/>
            <a:rect l="l" t="t" r="r" b="b"/>
            <a:pathLst>
              <a:path w="126364" h="121920">
                <a:moveTo>
                  <a:pt x="126368" y="0"/>
                </a:moveTo>
                <a:lnTo>
                  <a:pt x="0" y="51100"/>
                </a:lnTo>
                <a:lnTo>
                  <a:pt x="116702" y="121536"/>
                </a:lnTo>
                <a:lnTo>
                  <a:pt x="126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87688" y="3305651"/>
            <a:ext cx="1701164" cy="2426335"/>
          </a:xfrm>
          <a:custGeom>
            <a:avLst/>
            <a:gdLst/>
            <a:ahLst/>
            <a:cxnLst/>
            <a:rect l="l" t="t" r="r" b="b"/>
            <a:pathLst>
              <a:path w="1701164" h="2426335">
                <a:moveTo>
                  <a:pt x="1700753" y="2425854"/>
                </a:moveTo>
                <a:lnTo>
                  <a:pt x="7300" y="1041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4987" y="3216219"/>
            <a:ext cx="120014" cy="135255"/>
          </a:xfrm>
          <a:custGeom>
            <a:avLst/>
            <a:gdLst/>
            <a:ahLst/>
            <a:cxnLst/>
            <a:rect l="l" t="t" r="r" b="b"/>
            <a:pathLst>
              <a:path w="120014" h="135254">
                <a:moveTo>
                  <a:pt x="0" y="0"/>
                </a:moveTo>
                <a:lnTo>
                  <a:pt x="20074" y="134824"/>
                </a:lnTo>
                <a:lnTo>
                  <a:pt x="119904" y="648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2500" y="2056079"/>
            <a:ext cx="1263015" cy="3275329"/>
          </a:xfrm>
          <a:custGeom>
            <a:avLst/>
            <a:gdLst/>
            <a:ahLst/>
            <a:cxnLst/>
            <a:rect l="l" t="t" r="r" b="b"/>
            <a:pathLst>
              <a:path w="1263014" h="3275329">
                <a:moveTo>
                  <a:pt x="0" y="3274720"/>
                </a:moveTo>
                <a:lnTo>
                  <a:pt x="1257853" y="11876"/>
                </a:lnTo>
                <a:lnTo>
                  <a:pt x="12624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3483" y="1954170"/>
            <a:ext cx="114300" cy="135890"/>
          </a:xfrm>
          <a:custGeom>
            <a:avLst/>
            <a:gdLst/>
            <a:ahLst/>
            <a:cxnLst/>
            <a:rect l="l" t="t" r="r" b="b"/>
            <a:pathLst>
              <a:path w="114300" h="135889">
                <a:moveTo>
                  <a:pt x="100735" y="0"/>
                </a:moveTo>
                <a:lnTo>
                  <a:pt x="0" y="91831"/>
                </a:lnTo>
                <a:lnTo>
                  <a:pt x="113760" y="135686"/>
                </a:lnTo>
                <a:lnTo>
                  <a:pt x="100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5336" y="2745838"/>
            <a:ext cx="3194050" cy="1849755"/>
          </a:xfrm>
          <a:custGeom>
            <a:avLst/>
            <a:gdLst/>
            <a:ahLst/>
            <a:cxnLst/>
            <a:rect l="l" t="t" r="r" b="b"/>
            <a:pathLst>
              <a:path w="3194050" h="1849754">
                <a:moveTo>
                  <a:pt x="0" y="1849483"/>
                </a:moveTo>
                <a:lnTo>
                  <a:pt x="3182790" y="6382"/>
                </a:lnTo>
                <a:lnTo>
                  <a:pt x="31938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87605" y="2691107"/>
            <a:ext cx="136525" cy="114300"/>
          </a:xfrm>
          <a:custGeom>
            <a:avLst/>
            <a:gdLst/>
            <a:ahLst/>
            <a:cxnLst/>
            <a:rect l="l" t="t" r="r" b="b"/>
            <a:pathLst>
              <a:path w="136525" h="114300">
                <a:moveTo>
                  <a:pt x="136055" y="0"/>
                </a:moveTo>
                <a:lnTo>
                  <a:pt x="0" y="8340"/>
                </a:lnTo>
                <a:lnTo>
                  <a:pt x="61095" y="113847"/>
                </a:lnTo>
                <a:lnTo>
                  <a:pt x="136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3043" y="3013541"/>
            <a:ext cx="3689985" cy="908050"/>
          </a:xfrm>
          <a:custGeom>
            <a:avLst/>
            <a:gdLst/>
            <a:ahLst/>
            <a:cxnLst/>
            <a:rect l="l" t="t" r="r" b="b"/>
            <a:pathLst>
              <a:path w="3689984" h="908050">
                <a:moveTo>
                  <a:pt x="0" y="0"/>
                </a:moveTo>
                <a:lnTo>
                  <a:pt x="3677433" y="904454"/>
                </a:lnTo>
                <a:lnTo>
                  <a:pt x="3689776" y="9074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75929" y="38588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29116" y="0"/>
                </a:moveTo>
                <a:lnTo>
                  <a:pt x="0" y="118391"/>
                </a:lnTo>
                <a:lnTo>
                  <a:pt x="132951" y="88311"/>
                </a:lnTo>
                <a:lnTo>
                  <a:pt x="2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02168" y="1896327"/>
            <a:ext cx="1356360" cy="2757805"/>
          </a:xfrm>
          <a:custGeom>
            <a:avLst/>
            <a:gdLst/>
            <a:ahLst/>
            <a:cxnLst/>
            <a:rect l="l" t="t" r="r" b="b"/>
            <a:pathLst>
              <a:path w="1356359" h="2757804">
                <a:moveTo>
                  <a:pt x="0" y="0"/>
                </a:moveTo>
                <a:lnTo>
                  <a:pt x="1350277" y="2746073"/>
                </a:lnTo>
                <a:lnTo>
                  <a:pt x="1355898" y="27574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7757" y="4615531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09409" y="0"/>
                </a:moveTo>
                <a:lnTo>
                  <a:pt x="0" y="53794"/>
                </a:lnTo>
                <a:lnTo>
                  <a:pt x="108499" y="136307"/>
                </a:lnTo>
                <a:lnTo>
                  <a:pt x="109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82489" y="2529446"/>
            <a:ext cx="1682750" cy="2977515"/>
          </a:xfrm>
          <a:custGeom>
            <a:avLst/>
            <a:gdLst/>
            <a:ahLst/>
            <a:cxnLst/>
            <a:rect l="l" t="t" r="r" b="b"/>
            <a:pathLst>
              <a:path w="1682750" h="2977515">
                <a:moveTo>
                  <a:pt x="1682343" y="0"/>
                </a:moveTo>
                <a:lnTo>
                  <a:pt x="6265" y="2966059"/>
                </a:lnTo>
                <a:lnTo>
                  <a:pt x="0" y="29771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8757" y="5465542"/>
            <a:ext cx="113664" cy="136525"/>
          </a:xfrm>
          <a:custGeom>
            <a:avLst/>
            <a:gdLst/>
            <a:ahLst/>
            <a:cxnLst/>
            <a:rect l="l" t="t" r="r" b="b"/>
            <a:pathLst>
              <a:path w="113664" h="136525">
                <a:moveTo>
                  <a:pt x="6906" y="0"/>
                </a:moveTo>
                <a:lnTo>
                  <a:pt x="0" y="136135"/>
                </a:lnTo>
                <a:lnTo>
                  <a:pt x="113052" y="59979"/>
                </a:lnTo>
                <a:lnTo>
                  <a:pt x="6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614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  <a:tab pos="4585335" algn="l"/>
              </a:tabLst>
            </a:pPr>
            <a:r>
              <a:rPr spc="-5" dirty="0"/>
              <a:t>Circular	</a:t>
            </a:r>
            <a:r>
              <a:rPr dirty="0"/>
              <a:t>DHT	with</a:t>
            </a:r>
            <a:r>
              <a:rPr spc="-70" dirty="0"/>
              <a:t> </a:t>
            </a:r>
            <a:r>
              <a:rPr spc="-5" dirty="0"/>
              <a:t>Shortcuts</a:t>
            </a:r>
          </a:p>
        </p:txBody>
      </p:sp>
      <p:sp>
        <p:nvSpPr>
          <p:cNvPr id="3" name="object 3"/>
          <p:cNvSpPr/>
          <p:nvPr/>
        </p:nvSpPr>
        <p:spPr>
          <a:xfrm>
            <a:off x="464199" y="1195238"/>
            <a:ext cx="9589135" cy="0"/>
          </a:xfrm>
          <a:custGeom>
            <a:avLst/>
            <a:gdLst/>
            <a:ahLst/>
            <a:cxnLst/>
            <a:rect l="l" t="t" r="r" b="b"/>
            <a:pathLst>
              <a:path w="9589135">
                <a:moveTo>
                  <a:pt x="0" y="0"/>
                </a:moveTo>
                <a:lnTo>
                  <a:pt x="95886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6578600"/>
            <a:ext cx="10209530" cy="9144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7825" marR="30480" indent="-340360">
              <a:lnSpc>
                <a:spcPts val="3400"/>
              </a:lnSpc>
              <a:spcBef>
                <a:spcPts val="380"/>
              </a:spcBef>
            </a:pPr>
            <a:r>
              <a:rPr sz="3375" spc="-472" baseline="987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375" spc="-472" baseline="98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each </a:t>
            </a:r>
            <a:r>
              <a:rPr sz="3000" dirty="0">
                <a:latin typeface="Comic Sans MS"/>
                <a:cs typeface="Comic Sans MS"/>
              </a:rPr>
              <a:t>peer </a:t>
            </a:r>
            <a:r>
              <a:rPr sz="3000" spc="-5" dirty="0">
                <a:latin typeface="Comic Sans MS"/>
                <a:cs typeface="Comic Sans MS"/>
              </a:rPr>
              <a:t>keeps track </a:t>
            </a:r>
            <a:r>
              <a:rPr sz="3000" dirty="0">
                <a:latin typeface="Comic Sans MS"/>
                <a:cs typeface="Comic Sans MS"/>
              </a:rPr>
              <a:t>of IP </a:t>
            </a:r>
            <a:r>
              <a:rPr sz="3000" spc="-5" dirty="0">
                <a:latin typeface="Comic Sans MS"/>
                <a:cs typeface="Comic Sans MS"/>
              </a:rPr>
              <a:t>addresses </a:t>
            </a:r>
            <a:r>
              <a:rPr sz="3000" dirty="0">
                <a:latin typeface="Comic Sans MS"/>
                <a:cs typeface="Comic Sans MS"/>
              </a:rPr>
              <a:t>of predecessor,  </a:t>
            </a:r>
            <a:r>
              <a:rPr sz="3000" spc="-5" dirty="0">
                <a:latin typeface="Comic Sans MS"/>
                <a:cs typeface="Comic Sans MS"/>
              </a:rPr>
              <a:t>successor, short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cuts.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9989" y="572515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850" y="302102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1772" y="456837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0039" y="258743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230" y="382696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0899" y="487287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930" y="5379277"/>
            <a:ext cx="150025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0046" y="183252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59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7900" y="1371600"/>
            <a:ext cx="220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9200" y="2247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5300" y="3759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5100" y="48514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000" y="5930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0700" y="56007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7100" y="45212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7100" y="27813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8602" y="1769911"/>
            <a:ext cx="150025" cy="15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4521" y="3901844"/>
            <a:ext cx="2891790" cy="1389380"/>
          </a:xfrm>
          <a:custGeom>
            <a:avLst/>
            <a:gdLst/>
            <a:ahLst/>
            <a:cxnLst/>
            <a:rect l="l" t="t" r="r" b="b"/>
            <a:pathLst>
              <a:path w="2891790" h="1389379">
                <a:moveTo>
                  <a:pt x="2891548" y="0"/>
                </a:moveTo>
                <a:lnTo>
                  <a:pt x="11476" y="1383460"/>
                </a:lnTo>
                <a:lnTo>
                  <a:pt x="0" y="13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6069" y="5230370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83506" y="0"/>
                </a:moveTo>
                <a:lnTo>
                  <a:pt x="0" y="107737"/>
                </a:lnTo>
                <a:lnTo>
                  <a:pt x="136293" y="109900"/>
                </a:lnTo>
                <a:lnTo>
                  <a:pt x="8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6407" y="4633297"/>
            <a:ext cx="3351529" cy="266700"/>
          </a:xfrm>
          <a:custGeom>
            <a:avLst/>
            <a:gdLst/>
            <a:ahLst/>
            <a:cxnLst/>
            <a:rect l="l" t="t" r="r" b="b"/>
            <a:pathLst>
              <a:path w="3351529" h="266700">
                <a:moveTo>
                  <a:pt x="3350953" y="266526"/>
                </a:moveTo>
                <a:lnTo>
                  <a:pt x="12661" y="10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7531" y="4573536"/>
            <a:ext cx="126364" cy="121920"/>
          </a:xfrm>
          <a:custGeom>
            <a:avLst/>
            <a:gdLst/>
            <a:ahLst/>
            <a:cxnLst/>
            <a:rect l="l" t="t" r="r" b="b"/>
            <a:pathLst>
              <a:path w="126364" h="121920">
                <a:moveTo>
                  <a:pt x="126368" y="0"/>
                </a:moveTo>
                <a:lnTo>
                  <a:pt x="0" y="51100"/>
                </a:lnTo>
                <a:lnTo>
                  <a:pt x="116702" y="121536"/>
                </a:lnTo>
                <a:lnTo>
                  <a:pt x="126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7688" y="3305651"/>
            <a:ext cx="1701164" cy="2426335"/>
          </a:xfrm>
          <a:custGeom>
            <a:avLst/>
            <a:gdLst/>
            <a:ahLst/>
            <a:cxnLst/>
            <a:rect l="l" t="t" r="r" b="b"/>
            <a:pathLst>
              <a:path w="1701164" h="2426335">
                <a:moveTo>
                  <a:pt x="1700753" y="2425854"/>
                </a:moveTo>
                <a:lnTo>
                  <a:pt x="7300" y="1041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4987" y="3216219"/>
            <a:ext cx="120014" cy="135255"/>
          </a:xfrm>
          <a:custGeom>
            <a:avLst/>
            <a:gdLst/>
            <a:ahLst/>
            <a:cxnLst/>
            <a:rect l="l" t="t" r="r" b="b"/>
            <a:pathLst>
              <a:path w="120014" h="135254">
                <a:moveTo>
                  <a:pt x="0" y="0"/>
                </a:moveTo>
                <a:lnTo>
                  <a:pt x="20074" y="134824"/>
                </a:lnTo>
                <a:lnTo>
                  <a:pt x="119904" y="648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2500" y="2056079"/>
            <a:ext cx="1263015" cy="3275329"/>
          </a:xfrm>
          <a:custGeom>
            <a:avLst/>
            <a:gdLst/>
            <a:ahLst/>
            <a:cxnLst/>
            <a:rect l="l" t="t" r="r" b="b"/>
            <a:pathLst>
              <a:path w="1263014" h="3275329">
                <a:moveTo>
                  <a:pt x="0" y="3274720"/>
                </a:moveTo>
                <a:lnTo>
                  <a:pt x="1257853" y="11876"/>
                </a:lnTo>
                <a:lnTo>
                  <a:pt x="12624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83" y="1954170"/>
            <a:ext cx="114300" cy="135890"/>
          </a:xfrm>
          <a:custGeom>
            <a:avLst/>
            <a:gdLst/>
            <a:ahLst/>
            <a:cxnLst/>
            <a:rect l="l" t="t" r="r" b="b"/>
            <a:pathLst>
              <a:path w="114300" h="135889">
                <a:moveTo>
                  <a:pt x="100735" y="0"/>
                </a:moveTo>
                <a:lnTo>
                  <a:pt x="0" y="91831"/>
                </a:lnTo>
                <a:lnTo>
                  <a:pt x="113760" y="135686"/>
                </a:lnTo>
                <a:lnTo>
                  <a:pt x="100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5336" y="2745838"/>
            <a:ext cx="3194050" cy="1849755"/>
          </a:xfrm>
          <a:custGeom>
            <a:avLst/>
            <a:gdLst/>
            <a:ahLst/>
            <a:cxnLst/>
            <a:rect l="l" t="t" r="r" b="b"/>
            <a:pathLst>
              <a:path w="3194050" h="1849754">
                <a:moveTo>
                  <a:pt x="0" y="1849483"/>
                </a:moveTo>
                <a:lnTo>
                  <a:pt x="3182790" y="6382"/>
                </a:lnTo>
                <a:lnTo>
                  <a:pt x="31938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87605" y="2691107"/>
            <a:ext cx="136525" cy="114300"/>
          </a:xfrm>
          <a:custGeom>
            <a:avLst/>
            <a:gdLst/>
            <a:ahLst/>
            <a:cxnLst/>
            <a:rect l="l" t="t" r="r" b="b"/>
            <a:pathLst>
              <a:path w="136525" h="114300">
                <a:moveTo>
                  <a:pt x="136055" y="0"/>
                </a:moveTo>
                <a:lnTo>
                  <a:pt x="0" y="8340"/>
                </a:lnTo>
                <a:lnTo>
                  <a:pt x="61095" y="113847"/>
                </a:lnTo>
                <a:lnTo>
                  <a:pt x="136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3043" y="3013541"/>
            <a:ext cx="3689985" cy="908050"/>
          </a:xfrm>
          <a:custGeom>
            <a:avLst/>
            <a:gdLst/>
            <a:ahLst/>
            <a:cxnLst/>
            <a:rect l="l" t="t" r="r" b="b"/>
            <a:pathLst>
              <a:path w="3689984" h="908050">
                <a:moveTo>
                  <a:pt x="0" y="0"/>
                </a:moveTo>
                <a:lnTo>
                  <a:pt x="3677433" y="904454"/>
                </a:lnTo>
                <a:lnTo>
                  <a:pt x="3689776" y="9074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929" y="38588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29116" y="0"/>
                </a:moveTo>
                <a:lnTo>
                  <a:pt x="0" y="118391"/>
                </a:lnTo>
                <a:lnTo>
                  <a:pt x="132951" y="88311"/>
                </a:lnTo>
                <a:lnTo>
                  <a:pt x="2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2168" y="1896327"/>
            <a:ext cx="1356360" cy="2757805"/>
          </a:xfrm>
          <a:custGeom>
            <a:avLst/>
            <a:gdLst/>
            <a:ahLst/>
            <a:cxnLst/>
            <a:rect l="l" t="t" r="r" b="b"/>
            <a:pathLst>
              <a:path w="1356359" h="2757804">
                <a:moveTo>
                  <a:pt x="0" y="0"/>
                </a:moveTo>
                <a:lnTo>
                  <a:pt x="1350277" y="2746073"/>
                </a:lnTo>
                <a:lnTo>
                  <a:pt x="1355898" y="27574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7757" y="4615531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09409" y="0"/>
                </a:moveTo>
                <a:lnTo>
                  <a:pt x="0" y="53794"/>
                </a:lnTo>
                <a:lnTo>
                  <a:pt x="108499" y="136307"/>
                </a:lnTo>
                <a:lnTo>
                  <a:pt x="109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2489" y="2529446"/>
            <a:ext cx="1682750" cy="2977515"/>
          </a:xfrm>
          <a:custGeom>
            <a:avLst/>
            <a:gdLst/>
            <a:ahLst/>
            <a:cxnLst/>
            <a:rect l="l" t="t" r="r" b="b"/>
            <a:pathLst>
              <a:path w="1682750" h="2977515">
                <a:moveTo>
                  <a:pt x="1682343" y="0"/>
                </a:moveTo>
                <a:lnTo>
                  <a:pt x="6265" y="2966059"/>
                </a:lnTo>
                <a:lnTo>
                  <a:pt x="0" y="29771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8757" y="5465542"/>
            <a:ext cx="113664" cy="136525"/>
          </a:xfrm>
          <a:custGeom>
            <a:avLst/>
            <a:gdLst/>
            <a:ahLst/>
            <a:cxnLst/>
            <a:rect l="l" t="t" r="r" b="b"/>
            <a:pathLst>
              <a:path w="113664" h="136525">
                <a:moveTo>
                  <a:pt x="6906" y="0"/>
                </a:moveTo>
                <a:lnTo>
                  <a:pt x="0" y="136135"/>
                </a:lnTo>
                <a:lnTo>
                  <a:pt x="113052" y="59979"/>
                </a:lnTo>
                <a:lnTo>
                  <a:pt x="6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2171" y="1465298"/>
            <a:ext cx="2587625" cy="1450975"/>
          </a:xfrm>
          <a:custGeom>
            <a:avLst/>
            <a:gdLst/>
            <a:ahLst/>
            <a:cxnLst/>
            <a:rect l="l" t="t" r="r" b="b"/>
            <a:pathLst>
              <a:path w="2587625" h="1450975">
                <a:moveTo>
                  <a:pt x="619971" y="0"/>
                </a:moveTo>
                <a:lnTo>
                  <a:pt x="556145" y="2669"/>
                </a:lnTo>
                <a:lnTo>
                  <a:pt x="495597" y="10397"/>
                </a:lnTo>
                <a:lnTo>
                  <a:pt x="439138" y="22764"/>
                </a:lnTo>
                <a:lnTo>
                  <a:pt x="387579" y="39351"/>
                </a:lnTo>
                <a:lnTo>
                  <a:pt x="341729" y="59736"/>
                </a:lnTo>
                <a:lnTo>
                  <a:pt x="302399" y="83500"/>
                </a:lnTo>
                <a:lnTo>
                  <a:pt x="270398" y="110224"/>
                </a:lnTo>
                <a:lnTo>
                  <a:pt x="231627" y="170870"/>
                </a:lnTo>
                <a:lnTo>
                  <a:pt x="226477" y="203952"/>
                </a:lnTo>
                <a:lnTo>
                  <a:pt x="226477" y="713834"/>
                </a:lnTo>
                <a:lnTo>
                  <a:pt x="226477" y="1019763"/>
                </a:lnTo>
                <a:lnTo>
                  <a:pt x="231627" y="1052845"/>
                </a:lnTo>
                <a:lnTo>
                  <a:pt x="246538" y="1084227"/>
                </a:lnTo>
                <a:lnTo>
                  <a:pt x="302399" y="1140214"/>
                </a:lnTo>
                <a:lnTo>
                  <a:pt x="341729" y="1163979"/>
                </a:lnTo>
                <a:lnTo>
                  <a:pt x="387579" y="1184364"/>
                </a:lnTo>
                <a:lnTo>
                  <a:pt x="439138" y="1200950"/>
                </a:lnTo>
                <a:lnTo>
                  <a:pt x="495597" y="1213317"/>
                </a:lnTo>
                <a:lnTo>
                  <a:pt x="556145" y="1221046"/>
                </a:lnTo>
                <a:lnTo>
                  <a:pt x="619971" y="1223715"/>
                </a:lnTo>
                <a:lnTo>
                  <a:pt x="0" y="1450783"/>
                </a:lnTo>
                <a:lnTo>
                  <a:pt x="1210213" y="1223715"/>
                </a:lnTo>
                <a:lnTo>
                  <a:pt x="2193947" y="1223715"/>
                </a:lnTo>
                <a:lnTo>
                  <a:pt x="2257774" y="1221046"/>
                </a:lnTo>
                <a:lnTo>
                  <a:pt x="2318322" y="1213317"/>
                </a:lnTo>
                <a:lnTo>
                  <a:pt x="2374781" y="1200950"/>
                </a:lnTo>
                <a:lnTo>
                  <a:pt x="2426340" y="1184364"/>
                </a:lnTo>
                <a:lnTo>
                  <a:pt x="2472190" y="1163979"/>
                </a:lnTo>
                <a:lnTo>
                  <a:pt x="2511520" y="1140214"/>
                </a:lnTo>
                <a:lnTo>
                  <a:pt x="2543521" y="1113490"/>
                </a:lnTo>
                <a:lnTo>
                  <a:pt x="2582291" y="1052845"/>
                </a:lnTo>
                <a:lnTo>
                  <a:pt x="2587442" y="1019763"/>
                </a:lnTo>
                <a:lnTo>
                  <a:pt x="2587442" y="713834"/>
                </a:lnTo>
                <a:lnTo>
                  <a:pt x="2587442" y="203952"/>
                </a:lnTo>
                <a:lnTo>
                  <a:pt x="2582291" y="170870"/>
                </a:lnTo>
                <a:lnTo>
                  <a:pt x="2543521" y="110224"/>
                </a:lnTo>
                <a:lnTo>
                  <a:pt x="2511520" y="83500"/>
                </a:lnTo>
                <a:lnTo>
                  <a:pt x="2472190" y="59736"/>
                </a:lnTo>
                <a:lnTo>
                  <a:pt x="2426340" y="39351"/>
                </a:lnTo>
                <a:lnTo>
                  <a:pt x="2374781" y="22764"/>
                </a:lnTo>
                <a:lnTo>
                  <a:pt x="2318322" y="10397"/>
                </a:lnTo>
                <a:lnTo>
                  <a:pt x="2257774" y="2669"/>
                </a:lnTo>
                <a:lnTo>
                  <a:pt x="2193947" y="0"/>
                </a:lnTo>
                <a:lnTo>
                  <a:pt x="1210213" y="0"/>
                </a:lnTo>
                <a:lnTo>
                  <a:pt x="61997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305800" y="1470660"/>
            <a:ext cx="191706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Who’s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resp 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for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key</a:t>
            </a:r>
            <a:r>
              <a:rPr sz="24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1110?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94113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180" algn="l"/>
              </a:tabLst>
            </a:pPr>
            <a:r>
              <a:rPr spc="-5" dirty="0"/>
              <a:t>File	distribution:</a:t>
            </a:r>
            <a:r>
              <a:rPr spc="-10" dirty="0"/>
              <a:t> </a:t>
            </a:r>
            <a:r>
              <a:rPr spc="-5" dirty="0"/>
              <a:t>BitTorrent</a:t>
            </a:r>
          </a:p>
        </p:txBody>
      </p:sp>
      <p:sp>
        <p:nvSpPr>
          <p:cNvPr id="3" name="object 3"/>
          <p:cNvSpPr/>
          <p:nvPr/>
        </p:nvSpPr>
        <p:spPr>
          <a:xfrm>
            <a:off x="851408" y="1195238"/>
            <a:ext cx="9385935" cy="0"/>
          </a:xfrm>
          <a:custGeom>
            <a:avLst/>
            <a:gdLst/>
            <a:ahLst/>
            <a:cxnLst/>
            <a:rect l="l" t="t" r="r" b="b"/>
            <a:pathLst>
              <a:path w="9385935">
                <a:moveTo>
                  <a:pt x="0" y="0"/>
                </a:moveTo>
                <a:lnTo>
                  <a:pt x="938554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18500" y="2499360"/>
            <a:ext cx="349313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300"/>
              </a:lnSpc>
              <a:spcBef>
                <a:spcPts val="100"/>
              </a:spcBef>
            </a:pPr>
            <a:r>
              <a:rPr sz="3400" u="heavy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torrent:</a:t>
            </a:r>
            <a:r>
              <a:rPr sz="3400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group</a:t>
            </a:r>
            <a:r>
              <a:rPr sz="3400" spc="-9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of  peers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exchanging  chunks </a:t>
            </a:r>
            <a:r>
              <a:rPr sz="3400" dirty="0">
                <a:latin typeface="Comic Sans MS"/>
                <a:cs typeface="Comic Sans MS"/>
              </a:rPr>
              <a:t>of a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file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2900" y="8348053"/>
            <a:ext cx="625025" cy="465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1787" y="7382853"/>
            <a:ext cx="621638" cy="465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5800" y="7943463"/>
            <a:ext cx="625025" cy="470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4500" y="8551253"/>
            <a:ext cx="625025" cy="465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200" y="3549650"/>
            <a:ext cx="2415725" cy="2876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4400" y="6138252"/>
            <a:ext cx="625025" cy="4657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59800" y="4703152"/>
            <a:ext cx="625025" cy="463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4916" y="3688047"/>
            <a:ext cx="620509" cy="4648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6225" y="4937164"/>
            <a:ext cx="5234940" cy="1233805"/>
          </a:xfrm>
          <a:custGeom>
            <a:avLst/>
            <a:gdLst/>
            <a:ahLst/>
            <a:cxnLst/>
            <a:rect l="l" t="t" r="r" b="b"/>
            <a:pathLst>
              <a:path w="5234940" h="1233804">
                <a:moveTo>
                  <a:pt x="0" y="1233619"/>
                </a:moveTo>
                <a:lnTo>
                  <a:pt x="6180" y="1232163"/>
                </a:lnTo>
                <a:lnTo>
                  <a:pt x="5228227" y="1456"/>
                </a:lnTo>
                <a:lnTo>
                  <a:pt x="523440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08192" y="4912043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0" y="0"/>
                </a:moveTo>
                <a:lnTo>
                  <a:pt x="12526" y="53154"/>
                </a:lnTo>
                <a:lnTo>
                  <a:pt x="59416" y="14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9252" y="6142751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89" h="53339">
                <a:moveTo>
                  <a:pt x="46890" y="0"/>
                </a:moveTo>
                <a:lnTo>
                  <a:pt x="0" y="39103"/>
                </a:lnTo>
                <a:lnTo>
                  <a:pt x="59418" y="53153"/>
                </a:lnTo>
                <a:lnTo>
                  <a:pt x="46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25293" y="6400706"/>
            <a:ext cx="3830320" cy="1548765"/>
          </a:xfrm>
          <a:custGeom>
            <a:avLst/>
            <a:gdLst/>
            <a:ahLst/>
            <a:cxnLst/>
            <a:rect l="l" t="t" r="r" b="b"/>
            <a:pathLst>
              <a:path w="3830320" h="1548765">
                <a:moveTo>
                  <a:pt x="0" y="0"/>
                </a:moveTo>
                <a:lnTo>
                  <a:pt x="5887" y="2379"/>
                </a:lnTo>
                <a:lnTo>
                  <a:pt x="3824130" y="1545909"/>
                </a:lnTo>
                <a:lnTo>
                  <a:pt x="3830017" y="154828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39190" y="7921300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0467" y="0"/>
                </a:moveTo>
                <a:lnTo>
                  <a:pt x="0" y="50629"/>
                </a:lnTo>
                <a:lnTo>
                  <a:pt x="60863" y="45782"/>
                </a:lnTo>
                <a:lnTo>
                  <a:pt x="20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0550" y="637777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60" h="50800">
                <a:moveTo>
                  <a:pt x="60863" y="0"/>
                </a:moveTo>
                <a:lnTo>
                  <a:pt x="0" y="4847"/>
                </a:lnTo>
                <a:lnTo>
                  <a:pt x="40396" y="50628"/>
                </a:lnTo>
                <a:lnTo>
                  <a:pt x="60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0470" y="4250406"/>
            <a:ext cx="3514725" cy="1910714"/>
          </a:xfrm>
          <a:custGeom>
            <a:avLst/>
            <a:gdLst/>
            <a:ahLst/>
            <a:cxnLst/>
            <a:rect l="l" t="t" r="r" b="b"/>
            <a:pathLst>
              <a:path w="3514725" h="1910714">
                <a:moveTo>
                  <a:pt x="0" y="0"/>
                </a:moveTo>
                <a:lnTo>
                  <a:pt x="5578" y="3032"/>
                </a:lnTo>
                <a:lnTo>
                  <a:pt x="3508519" y="1907335"/>
                </a:lnTo>
                <a:lnTo>
                  <a:pt x="3514098" y="19103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5949" y="6133751"/>
            <a:ext cx="61594" cy="50165"/>
          </a:xfrm>
          <a:custGeom>
            <a:avLst/>
            <a:gdLst/>
            <a:ahLst/>
            <a:cxnLst/>
            <a:rect l="l" t="t" r="r" b="b"/>
            <a:pathLst>
              <a:path w="61595" h="50164">
                <a:moveTo>
                  <a:pt x="26081" y="0"/>
                </a:moveTo>
                <a:lnTo>
                  <a:pt x="0" y="47978"/>
                </a:lnTo>
                <a:lnTo>
                  <a:pt x="61019" y="50071"/>
                </a:lnTo>
                <a:lnTo>
                  <a:pt x="26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8070" y="4227356"/>
            <a:ext cx="61594" cy="50165"/>
          </a:xfrm>
          <a:custGeom>
            <a:avLst/>
            <a:gdLst/>
            <a:ahLst/>
            <a:cxnLst/>
            <a:rect l="l" t="t" r="r" b="b"/>
            <a:pathLst>
              <a:path w="61595" h="50164">
                <a:moveTo>
                  <a:pt x="0" y="0"/>
                </a:moveTo>
                <a:lnTo>
                  <a:pt x="34937" y="50071"/>
                </a:lnTo>
                <a:lnTo>
                  <a:pt x="61019" y="20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31423" y="4286159"/>
            <a:ext cx="707390" cy="3028315"/>
          </a:xfrm>
          <a:custGeom>
            <a:avLst/>
            <a:gdLst/>
            <a:ahLst/>
            <a:cxnLst/>
            <a:rect l="l" t="t" r="r" b="b"/>
            <a:pathLst>
              <a:path w="707389" h="3028315">
                <a:moveTo>
                  <a:pt x="707305" y="0"/>
                </a:moveTo>
                <a:lnTo>
                  <a:pt x="705860" y="6183"/>
                </a:lnTo>
                <a:lnTo>
                  <a:pt x="1444" y="3021515"/>
                </a:lnTo>
                <a:lnTo>
                  <a:pt x="0" y="30276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6278" y="730146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39" h="59690">
                <a:moveTo>
                  <a:pt x="0" y="0"/>
                </a:moveTo>
                <a:lnTo>
                  <a:pt x="14166" y="59390"/>
                </a:lnTo>
                <a:lnTo>
                  <a:pt x="53178" y="124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0695" y="4239164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39" h="59689">
                <a:moveTo>
                  <a:pt x="39011" y="0"/>
                </a:moveTo>
                <a:lnTo>
                  <a:pt x="0" y="46967"/>
                </a:lnTo>
                <a:lnTo>
                  <a:pt x="53177" y="59390"/>
                </a:lnTo>
                <a:lnTo>
                  <a:pt x="39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71333" y="4106900"/>
            <a:ext cx="1019810" cy="560070"/>
          </a:xfrm>
          <a:custGeom>
            <a:avLst/>
            <a:gdLst/>
            <a:ahLst/>
            <a:cxnLst/>
            <a:rect l="l" t="t" r="r" b="b"/>
            <a:pathLst>
              <a:path w="1019809" h="560070">
                <a:moveTo>
                  <a:pt x="1019448" y="559773"/>
                </a:moveTo>
                <a:lnTo>
                  <a:pt x="1013882" y="556717"/>
                </a:lnTo>
                <a:lnTo>
                  <a:pt x="5566" y="3056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9031" y="4083670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0" y="0"/>
                </a:moveTo>
                <a:lnTo>
                  <a:pt x="34726" y="50219"/>
                </a:lnTo>
                <a:lnTo>
                  <a:pt x="61010" y="2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72074" y="4639682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26283" y="0"/>
                </a:moveTo>
                <a:lnTo>
                  <a:pt x="0" y="47868"/>
                </a:lnTo>
                <a:lnTo>
                  <a:pt x="61009" y="50219"/>
                </a:lnTo>
                <a:lnTo>
                  <a:pt x="26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8376" y="5191903"/>
            <a:ext cx="2823845" cy="3070225"/>
          </a:xfrm>
          <a:custGeom>
            <a:avLst/>
            <a:gdLst/>
            <a:ahLst/>
            <a:cxnLst/>
            <a:rect l="l" t="t" r="r" b="b"/>
            <a:pathLst>
              <a:path w="2823845" h="3070225">
                <a:moveTo>
                  <a:pt x="2823255" y="0"/>
                </a:moveTo>
                <a:lnTo>
                  <a:pt x="2818957" y="4673"/>
                </a:lnTo>
                <a:lnTo>
                  <a:pt x="4298" y="3065146"/>
                </a:lnTo>
                <a:lnTo>
                  <a:pt x="0" y="30698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5707" y="8238567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4">
                <a:moveTo>
                  <a:pt x="16869" y="0"/>
                </a:moveTo>
                <a:lnTo>
                  <a:pt x="0" y="58679"/>
                </a:lnTo>
                <a:lnTo>
                  <a:pt x="57064" y="36967"/>
                </a:lnTo>
                <a:lnTo>
                  <a:pt x="16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97235" y="5156381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4">
                <a:moveTo>
                  <a:pt x="57064" y="0"/>
                </a:moveTo>
                <a:lnTo>
                  <a:pt x="0" y="21713"/>
                </a:lnTo>
                <a:lnTo>
                  <a:pt x="40195" y="58680"/>
                </a:lnTo>
                <a:lnTo>
                  <a:pt x="57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37009" y="8272726"/>
            <a:ext cx="958215" cy="211454"/>
          </a:xfrm>
          <a:custGeom>
            <a:avLst/>
            <a:gdLst/>
            <a:ahLst/>
            <a:cxnLst/>
            <a:rect l="l" t="t" r="r" b="b"/>
            <a:pathLst>
              <a:path w="958215" h="211454">
                <a:moveTo>
                  <a:pt x="957873" y="0"/>
                </a:moveTo>
                <a:lnTo>
                  <a:pt x="951672" y="1368"/>
                </a:lnTo>
                <a:lnTo>
                  <a:pt x="6200" y="210082"/>
                </a:lnTo>
                <a:lnTo>
                  <a:pt x="0" y="211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89883" y="8456146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89" h="53340">
                <a:moveTo>
                  <a:pt x="47440" y="0"/>
                </a:moveTo>
                <a:lnTo>
                  <a:pt x="0" y="38434"/>
                </a:lnTo>
                <a:lnTo>
                  <a:pt x="59212" y="53326"/>
                </a:lnTo>
                <a:lnTo>
                  <a:pt x="47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82796" y="8247433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40">
                <a:moveTo>
                  <a:pt x="0" y="0"/>
                </a:moveTo>
                <a:lnTo>
                  <a:pt x="11771" y="53326"/>
                </a:lnTo>
                <a:lnTo>
                  <a:pt x="59212" y="148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24468" y="4182898"/>
            <a:ext cx="2858135" cy="3250565"/>
          </a:xfrm>
          <a:custGeom>
            <a:avLst/>
            <a:gdLst/>
            <a:ahLst/>
            <a:cxnLst/>
            <a:rect l="l" t="t" r="r" b="b"/>
            <a:pathLst>
              <a:path w="2858134" h="3250565">
                <a:moveTo>
                  <a:pt x="2857827" y="0"/>
                </a:moveTo>
                <a:lnTo>
                  <a:pt x="2853634" y="4768"/>
                </a:lnTo>
                <a:lnTo>
                  <a:pt x="4193" y="3245201"/>
                </a:lnTo>
                <a:lnTo>
                  <a:pt x="0" y="32499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2600" y="7410068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4">
                <a:moveTo>
                  <a:pt x="15557" y="0"/>
                </a:moveTo>
                <a:lnTo>
                  <a:pt x="0" y="59039"/>
                </a:lnTo>
                <a:lnTo>
                  <a:pt x="56567" y="36061"/>
                </a:lnTo>
                <a:lnTo>
                  <a:pt x="15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57597" y="4146656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4">
                <a:moveTo>
                  <a:pt x="56567" y="0"/>
                </a:moveTo>
                <a:lnTo>
                  <a:pt x="0" y="22979"/>
                </a:lnTo>
                <a:lnTo>
                  <a:pt x="41009" y="59041"/>
                </a:lnTo>
                <a:lnTo>
                  <a:pt x="56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4560" y="6458299"/>
            <a:ext cx="4181475" cy="1140460"/>
          </a:xfrm>
          <a:custGeom>
            <a:avLst/>
            <a:gdLst/>
            <a:ahLst/>
            <a:cxnLst/>
            <a:rect l="l" t="t" r="r" b="b"/>
            <a:pathLst>
              <a:path w="4181475" h="1140459">
                <a:moveTo>
                  <a:pt x="0" y="1139832"/>
                </a:moveTo>
                <a:lnTo>
                  <a:pt x="6126" y="1138162"/>
                </a:lnTo>
                <a:lnTo>
                  <a:pt x="4174725" y="1670"/>
                </a:lnTo>
                <a:lnTo>
                  <a:pt x="41808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32104" y="6433625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4">
                <a:moveTo>
                  <a:pt x="0" y="0"/>
                </a:moveTo>
                <a:lnTo>
                  <a:pt x="14364" y="52687"/>
                </a:lnTo>
                <a:lnTo>
                  <a:pt x="59869" y="119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8000" y="7570116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4">
                <a:moveTo>
                  <a:pt x="45505" y="0"/>
                </a:moveTo>
                <a:lnTo>
                  <a:pt x="0" y="40708"/>
                </a:lnTo>
                <a:lnTo>
                  <a:pt x="59869" y="52687"/>
                </a:lnTo>
                <a:lnTo>
                  <a:pt x="45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32097" y="4154998"/>
            <a:ext cx="1316355" cy="1924050"/>
          </a:xfrm>
          <a:custGeom>
            <a:avLst/>
            <a:gdLst/>
            <a:ahLst/>
            <a:cxnLst/>
            <a:rect l="l" t="t" r="r" b="b"/>
            <a:pathLst>
              <a:path w="1316354" h="1924050">
                <a:moveTo>
                  <a:pt x="0" y="0"/>
                </a:moveTo>
                <a:lnTo>
                  <a:pt x="3584" y="5241"/>
                </a:lnTo>
                <a:lnTo>
                  <a:pt x="1312396" y="1918797"/>
                </a:lnTo>
                <a:lnTo>
                  <a:pt x="1315981" y="192403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21956" y="6058381"/>
            <a:ext cx="53975" cy="60960"/>
          </a:xfrm>
          <a:custGeom>
            <a:avLst/>
            <a:gdLst/>
            <a:ahLst/>
            <a:cxnLst/>
            <a:rect l="l" t="t" r="r" b="b"/>
            <a:pathLst>
              <a:path w="53975" h="60960">
                <a:moveTo>
                  <a:pt x="45074" y="0"/>
                </a:moveTo>
                <a:lnTo>
                  <a:pt x="0" y="30829"/>
                </a:lnTo>
                <a:lnTo>
                  <a:pt x="53367" y="60490"/>
                </a:lnTo>
                <a:lnTo>
                  <a:pt x="45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4852" y="4115164"/>
            <a:ext cx="53975" cy="60960"/>
          </a:xfrm>
          <a:custGeom>
            <a:avLst/>
            <a:gdLst/>
            <a:ahLst/>
            <a:cxnLst/>
            <a:rect l="l" t="t" r="r" b="b"/>
            <a:pathLst>
              <a:path w="53975" h="60960">
                <a:moveTo>
                  <a:pt x="0" y="0"/>
                </a:moveTo>
                <a:lnTo>
                  <a:pt x="8293" y="60490"/>
                </a:lnTo>
                <a:lnTo>
                  <a:pt x="53367" y="296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34698" y="8317952"/>
            <a:ext cx="452120" cy="260985"/>
          </a:xfrm>
          <a:custGeom>
            <a:avLst/>
            <a:gdLst/>
            <a:ahLst/>
            <a:cxnLst/>
            <a:rect l="l" t="t" r="r" b="b"/>
            <a:pathLst>
              <a:path w="452120" h="260984">
                <a:moveTo>
                  <a:pt x="0" y="0"/>
                </a:moveTo>
                <a:lnTo>
                  <a:pt x="5498" y="3175"/>
                </a:lnTo>
                <a:lnTo>
                  <a:pt x="446011" y="257574"/>
                </a:lnTo>
                <a:lnTo>
                  <a:pt x="451510" y="2607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67054" y="8551881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59" h="51434">
                <a:moveTo>
                  <a:pt x="27310" y="0"/>
                </a:moveTo>
                <a:lnTo>
                  <a:pt x="0" y="47290"/>
                </a:lnTo>
                <a:lnTo>
                  <a:pt x="60944" y="50955"/>
                </a:lnTo>
                <a:lnTo>
                  <a:pt x="2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92907" y="8293817"/>
            <a:ext cx="60960" cy="51435"/>
          </a:xfrm>
          <a:custGeom>
            <a:avLst/>
            <a:gdLst/>
            <a:ahLst/>
            <a:cxnLst/>
            <a:rect l="l" t="t" r="r" b="b"/>
            <a:pathLst>
              <a:path w="60959" h="51434">
                <a:moveTo>
                  <a:pt x="0" y="0"/>
                </a:moveTo>
                <a:lnTo>
                  <a:pt x="33635" y="50954"/>
                </a:lnTo>
                <a:lnTo>
                  <a:pt x="60946" y="36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56207" y="8713105"/>
            <a:ext cx="2023745" cy="1905"/>
          </a:xfrm>
          <a:custGeom>
            <a:avLst/>
            <a:gdLst/>
            <a:ahLst/>
            <a:cxnLst/>
            <a:rect l="l" t="t" r="r" b="b"/>
            <a:pathLst>
              <a:path w="2023745" h="1904">
                <a:moveTo>
                  <a:pt x="-6350" y="939"/>
                </a:moveTo>
                <a:lnTo>
                  <a:pt x="2029884" y="939"/>
                </a:lnTo>
              </a:path>
            </a:pathLst>
          </a:custGeom>
          <a:ln w="14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73364" y="8687673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0" y="0"/>
                </a:moveTo>
                <a:lnTo>
                  <a:pt x="0" y="54609"/>
                </a:lnTo>
                <a:lnTo>
                  <a:pt x="54635" y="27355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7947" y="8685806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09">
                <a:moveTo>
                  <a:pt x="54635" y="0"/>
                </a:moveTo>
                <a:lnTo>
                  <a:pt x="0" y="27254"/>
                </a:lnTo>
                <a:lnTo>
                  <a:pt x="54584" y="54609"/>
                </a:lnTo>
                <a:lnTo>
                  <a:pt x="54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600200" y="4996179"/>
            <a:ext cx="13436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obtain</a:t>
            </a:r>
            <a:r>
              <a:rPr sz="22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list  of</a:t>
            </a:r>
            <a:r>
              <a:rPr sz="2200" spc="-3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200" dirty="0">
                <a:solidFill>
                  <a:srgbClr val="FF2600"/>
                </a:solidFill>
                <a:latin typeface="Comic Sans MS"/>
                <a:cs typeface="Comic Sans MS"/>
              </a:rPr>
              <a:t>peers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54700" y="5961379"/>
            <a:ext cx="970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tr</a:t>
            </a:r>
            <a:r>
              <a:rPr sz="2200" spc="-5" dirty="0">
                <a:latin typeface="Comic Sans MS"/>
                <a:cs typeface="Comic Sans MS"/>
              </a:rPr>
              <a:t>ading  chunks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388013" y="6647928"/>
            <a:ext cx="460375" cy="1847214"/>
          </a:xfrm>
          <a:custGeom>
            <a:avLst/>
            <a:gdLst/>
            <a:ahLst/>
            <a:cxnLst/>
            <a:rect l="l" t="t" r="r" b="b"/>
            <a:pathLst>
              <a:path w="460375" h="1847215">
                <a:moveTo>
                  <a:pt x="459847" y="0"/>
                </a:moveTo>
                <a:lnTo>
                  <a:pt x="458312" y="6161"/>
                </a:lnTo>
                <a:lnTo>
                  <a:pt x="1534" y="1840899"/>
                </a:lnTo>
                <a:lnTo>
                  <a:pt x="0" y="18470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63053" y="8482231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0" y="0"/>
                </a:moveTo>
                <a:lnTo>
                  <a:pt x="13303" y="59589"/>
                </a:lnTo>
                <a:lnTo>
                  <a:pt x="52992" y="131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19831" y="6601097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39688" y="0"/>
                </a:moveTo>
                <a:lnTo>
                  <a:pt x="0" y="46395"/>
                </a:lnTo>
                <a:lnTo>
                  <a:pt x="52992" y="59588"/>
                </a:lnTo>
                <a:lnTo>
                  <a:pt x="39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08200" y="6350000"/>
            <a:ext cx="787400" cy="8573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57600" y="7835900"/>
            <a:ext cx="6153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peer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44479" y="3521947"/>
            <a:ext cx="501015" cy="456565"/>
          </a:xfrm>
          <a:custGeom>
            <a:avLst/>
            <a:gdLst/>
            <a:ahLst/>
            <a:cxnLst/>
            <a:rect l="l" t="t" r="r" b="b"/>
            <a:pathLst>
              <a:path w="501014" h="456564">
                <a:moveTo>
                  <a:pt x="8536" y="0"/>
                </a:moveTo>
                <a:lnTo>
                  <a:pt x="500731" y="446799"/>
                </a:lnTo>
                <a:lnTo>
                  <a:pt x="492195" y="456202"/>
                </a:lnTo>
                <a:lnTo>
                  <a:pt x="0" y="9403"/>
                </a:lnTo>
                <a:lnTo>
                  <a:pt x="8536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39800" y="1394460"/>
            <a:ext cx="5465445" cy="209550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1678939" algn="l"/>
              </a:tabLst>
            </a:pPr>
            <a:r>
              <a:rPr sz="3400" dirty="0">
                <a:latin typeface="Comic Sans MS"/>
                <a:cs typeface="Comic Sans MS"/>
              </a:rPr>
              <a:t>P2P </a:t>
            </a:r>
            <a:r>
              <a:rPr sz="3400" spc="-5" dirty="0">
                <a:latin typeface="Comic Sans MS"/>
                <a:cs typeface="Comic Sans MS"/>
              </a:rPr>
              <a:t>file	distribution</a:t>
            </a:r>
            <a:endParaRPr sz="3400">
              <a:latin typeface="Comic Sans MS"/>
              <a:cs typeface="Comic Sans MS"/>
            </a:endParaRPr>
          </a:p>
          <a:p>
            <a:pPr marL="774700" marR="5080">
              <a:lnSpc>
                <a:spcPct val="115199"/>
              </a:lnSpc>
              <a:spcBef>
                <a:spcPts val="1100"/>
              </a:spcBef>
            </a:pPr>
            <a:r>
              <a:rPr sz="3400" u="heavy" spc="-5" dirty="0">
                <a:solidFill>
                  <a:srgbClr val="FF4C00"/>
                </a:solidFill>
                <a:uFill>
                  <a:solidFill>
                    <a:srgbClr val="FF4C00"/>
                  </a:solidFill>
                </a:uFill>
                <a:latin typeface="Comic Sans MS"/>
                <a:cs typeface="Comic Sans MS"/>
              </a:rPr>
              <a:t>tracker:</a:t>
            </a:r>
            <a:r>
              <a:rPr sz="3400" spc="-5" dirty="0">
                <a:solidFill>
                  <a:srgbClr val="FF4C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tracks </a:t>
            </a:r>
            <a:r>
              <a:rPr sz="3400" dirty="0">
                <a:latin typeface="Comic Sans MS"/>
                <a:cs typeface="Comic Sans MS"/>
              </a:rPr>
              <a:t>peers  participating in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torrent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614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  <a:tab pos="4585335" algn="l"/>
              </a:tabLst>
            </a:pPr>
            <a:r>
              <a:rPr spc="-5" dirty="0"/>
              <a:t>Circular	</a:t>
            </a:r>
            <a:r>
              <a:rPr dirty="0"/>
              <a:t>DHT	with</a:t>
            </a:r>
            <a:r>
              <a:rPr spc="-70" dirty="0"/>
              <a:t> </a:t>
            </a:r>
            <a:r>
              <a:rPr spc="-5" dirty="0"/>
              <a:t>Shortcuts</a:t>
            </a:r>
          </a:p>
        </p:txBody>
      </p:sp>
      <p:sp>
        <p:nvSpPr>
          <p:cNvPr id="3" name="object 3"/>
          <p:cNvSpPr/>
          <p:nvPr/>
        </p:nvSpPr>
        <p:spPr>
          <a:xfrm>
            <a:off x="464199" y="1195238"/>
            <a:ext cx="9589135" cy="0"/>
          </a:xfrm>
          <a:custGeom>
            <a:avLst/>
            <a:gdLst/>
            <a:ahLst/>
            <a:cxnLst/>
            <a:rect l="l" t="t" r="r" b="b"/>
            <a:pathLst>
              <a:path w="9589135">
                <a:moveTo>
                  <a:pt x="0" y="0"/>
                </a:moveTo>
                <a:lnTo>
                  <a:pt x="95886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6578600"/>
            <a:ext cx="10209530" cy="9144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7825" marR="30480" indent="-340360">
              <a:lnSpc>
                <a:spcPts val="3400"/>
              </a:lnSpc>
              <a:spcBef>
                <a:spcPts val="380"/>
              </a:spcBef>
            </a:pPr>
            <a:r>
              <a:rPr sz="3375" spc="-472" baseline="987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375" spc="-472" baseline="98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each </a:t>
            </a:r>
            <a:r>
              <a:rPr sz="3000" dirty="0">
                <a:latin typeface="Comic Sans MS"/>
                <a:cs typeface="Comic Sans MS"/>
              </a:rPr>
              <a:t>peer </a:t>
            </a:r>
            <a:r>
              <a:rPr sz="3000" spc="-5" dirty="0">
                <a:latin typeface="Comic Sans MS"/>
                <a:cs typeface="Comic Sans MS"/>
              </a:rPr>
              <a:t>keeps track </a:t>
            </a:r>
            <a:r>
              <a:rPr sz="3000" dirty="0">
                <a:latin typeface="Comic Sans MS"/>
                <a:cs typeface="Comic Sans MS"/>
              </a:rPr>
              <a:t>of IP </a:t>
            </a:r>
            <a:r>
              <a:rPr sz="3000" spc="-5" dirty="0">
                <a:latin typeface="Comic Sans MS"/>
                <a:cs typeface="Comic Sans MS"/>
              </a:rPr>
              <a:t>addresses </a:t>
            </a:r>
            <a:r>
              <a:rPr sz="3000" dirty="0">
                <a:latin typeface="Comic Sans MS"/>
                <a:cs typeface="Comic Sans MS"/>
              </a:rPr>
              <a:t>of predecessor,  </a:t>
            </a:r>
            <a:r>
              <a:rPr sz="3000" spc="-5" dirty="0">
                <a:latin typeface="Comic Sans MS"/>
                <a:cs typeface="Comic Sans MS"/>
              </a:rPr>
              <a:t>successor, short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cuts.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9989" y="572515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850" y="302102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1772" y="456837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0039" y="258743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230" y="382696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0899" y="487287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930" y="5379277"/>
            <a:ext cx="150025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0046" y="183252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59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7900" y="1371600"/>
            <a:ext cx="220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9200" y="2247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5300" y="3759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5100" y="48514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000" y="5930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0700" y="56007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7100" y="45212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7100" y="27813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8602" y="1769911"/>
            <a:ext cx="150025" cy="15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4521" y="3901844"/>
            <a:ext cx="2891790" cy="1389380"/>
          </a:xfrm>
          <a:custGeom>
            <a:avLst/>
            <a:gdLst/>
            <a:ahLst/>
            <a:cxnLst/>
            <a:rect l="l" t="t" r="r" b="b"/>
            <a:pathLst>
              <a:path w="2891790" h="1389379">
                <a:moveTo>
                  <a:pt x="2891548" y="0"/>
                </a:moveTo>
                <a:lnTo>
                  <a:pt x="11476" y="1383460"/>
                </a:lnTo>
                <a:lnTo>
                  <a:pt x="0" y="13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6069" y="5230370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83506" y="0"/>
                </a:moveTo>
                <a:lnTo>
                  <a:pt x="0" y="107737"/>
                </a:lnTo>
                <a:lnTo>
                  <a:pt x="136293" y="109900"/>
                </a:lnTo>
                <a:lnTo>
                  <a:pt x="8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6407" y="4633297"/>
            <a:ext cx="3351529" cy="266700"/>
          </a:xfrm>
          <a:custGeom>
            <a:avLst/>
            <a:gdLst/>
            <a:ahLst/>
            <a:cxnLst/>
            <a:rect l="l" t="t" r="r" b="b"/>
            <a:pathLst>
              <a:path w="3351529" h="266700">
                <a:moveTo>
                  <a:pt x="3350953" y="266526"/>
                </a:moveTo>
                <a:lnTo>
                  <a:pt x="12661" y="10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7531" y="4573536"/>
            <a:ext cx="126364" cy="121920"/>
          </a:xfrm>
          <a:custGeom>
            <a:avLst/>
            <a:gdLst/>
            <a:ahLst/>
            <a:cxnLst/>
            <a:rect l="l" t="t" r="r" b="b"/>
            <a:pathLst>
              <a:path w="126364" h="121920">
                <a:moveTo>
                  <a:pt x="126368" y="0"/>
                </a:moveTo>
                <a:lnTo>
                  <a:pt x="0" y="51100"/>
                </a:lnTo>
                <a:lnTo>
                  <a:pt x="116702" y="121536"/>
                </a:lnTo>
                <a:lnTo>
                  <a:pt x="126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7688" y="3305651"/>
            <a:ext cx="1701164" cy="2426335"/>
          </a:xfrm>
          <a:custGeom>
            <a:avLst/>
            <a:gdLst/>
            <a:ahLst/>
            <a:cxnLst/>
            <a:rect l="l" t="t" r="r" b="b"/>
            <a:pathLst>
              <a:path w="1701164" h="2426335">
                <a:moveTo>
                  <a:pt x="1700753" y="2425854"/>
                </a:moveTo>
                <a:lnTo>
                  <a:pt x="7300" y="1041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4987" y="3216219"/>
            <a:ext cx="120014" cy="135255"/>
          </a:xfrm>
          <a:custGeom>
            <a:avLst/>
            <a:gdLst/>
            <a:ahLst/>
            <a:cxnLst/>
            <a:rect l="l" t="t" r="r" b="b"/>
            <a:pathLst>
              <a:path w="120014" h="135254">
                <a:moveTo>
                  <a:pt x="0" y="0"/>
                </a:moveTo>
                <a:lnTo>
                  <a:pt x="20074" y="134824"/>
                </a:lnTo>
                <a:lnTo>
                  <a:pt x="119904" y="648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2500" y="2056079"/>
            <a:ext cx="1263015" cy="3275329"/>
          </a:xfrm>
          <a:custGeom>
            <a:avLst/>
            <a:gdLst/>
            <a:ahLst/>
            <a:cxnLst/>
            <a:rect l="l" t="t" r="r" b="b"/>
            <a:pathLst>
              <a:path w="1263014" h="3275329">
                <a:moveTo>
                  <a:pt x="0" y="3274720"/>
                </a:moveTo>
                <a:lnTo>
                  <a:pt x="1257853" y="11876"/>
                </a:lnTo>
                <a:lnTo>
                  <a:pt x="12624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83" y="1954170"/>
            <a:ext cx="114300" cy="135890"/>
          </a:xfrm>
          <a:custGeom>
            <a:avLst/>
            <a:gdLst/>
            <a:ahLst/>
            <a:cxnLst/>
            <a:rect l="l" t="t" r="r" b="b"/>
            <a:pathLst>
              <a:path w="114300" h="135889">
                <a:moveTo>
                  <a:pt x="100735" y="0"/>
                </a:moveTo>
                <a:lnTo>
                  <a:pt x="0" y="91831"/>
                </a:lnTo>
                <a:lnTo>
                  <a:pt x="113760" y="135686"/>
                </a:lnTo>
                <a:lnTo>
                  <a:pt x="100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5336" y="2745838"/>
            <a:ext cx="3194050" cy="1849755"/>
          </a:xfrm>
          <a:custGeom>
            <a:avLst/>
            <a:gdLst/>
            <a:ahLst/>
            <a:cxnLst/>
            <a:rect l="l" t="t" r="r" b="b"/>
            <a:pathLst>
              <a:path w="3194050" h="1849754">
                <a:moveTo>
                  <a:pt x="0" y="1849483"/>
                </a:moveTo>
                <a:lnTo>
                  <a:pt x="3182790" y="6382"/>
                </a:lnTo>
                <a:lnTo>
                  <a:pt x="31938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87605" y="2691107"/>
            <a:ext cx="136525" cy="114300"/>
          </a:xfrm>
          <a:custGeom>
            <a:avLst/>
            <a:gdLst/>
            <a:ahLst/>
            <a:cxnLst/>
            <a:rect l="l" t="t" r="r" b="b"/>
            <a:pathLst>
              <a:path w="136525" h="114300">
                <a:moveTo>
                  <a:pt x="136055" y="0"/>
                </a:moveTo>
                <a:lnTo>
                  <a:pt x="0" y="8340"/>
                </a:lnTo>
                <a:lnTo>
                  <a:pt x="61095" y="113847"/>
                </a:lnTo>
                <a:lnTo>
                  <a:pt x="136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3043" y="3013541"/>
            <a:ext cx="3689985" cy="908050"/>
          </a:xfrm>
          <a:custGeom>
            <a:avLst/>
            <a:gdLst/>
            <a:ahLst/>
            <a:cxnLst/>
            <a:rect l="l" t="t" r="r" b="b"/>
            <a:pathLst>
              <a:path w="3689984" h="908050">
                <a:moveTo>
                  <a:pt x="0" y="0"/>
                </a:moveTo>
                <a:lnTo>
                  <a:pt x="3677433" y="904454"/>
                </a:lnTo>
                <a:lnTo>
                  <a:pt x="3689776" y="9074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929" y="38588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29116" y="0"/>
                </a:moveTo>
                <a:lnTo>
                  <a:pt x="0" y="118391"/>
                </a:lnTo>
                <a:lnTo>
                  <a:pt x="132951" y="88311"/>
                </a:lnTo>
                <a:lnTo>
                  <a:pt x="2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2168" y="1896327"/>
            <a:ext cx="1356360" cy="2757805"/>
          </a:xfrm>
          <a:custGeom>
            <a:avLst/>
            <a:gdLst/>
            <a:ahLst/>
            <a:cxnLst/>
            <a:rect l="l" t="t" r="r" b="b"/>
            <a:pathLst>
              <a:path w="1356359" h="2757804">
                <a:moveTo>
                  <a:pt x="0" y="0"/>
                </a:moveTo>
                <a:lnTo>
                  <a:pt x="1350277" y="2746073"/>
                </a:lnTo>
                <a:lnTo>
                  <a:pt x="1355898" y="27574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7757" y="4615531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09409" y="0"/>
                </a:moveTo>
                <a:lnTo>
                  <a:pt x="0" y="53794"/>
                </a:lnTo>
                <a:lnTo>
                  <a:pt x="108499" y="136307"/>
                </a:lnTo>
                <a:lnTo>
                  <a:pt x="109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2489" y="2529446"/>
            <a:ext cx="1682750" cy="2977515"/>
          </a:xfrm>
          <a:custGeom>
            <a:avLst/>
            <a:gdLst/>
            <a:ahLst/>
            <a:cxnLst/>
            <a:rect l="l" t="t" r="r" b="b"/>
            <a:pathLst>
              <a:path w="1682750" h="2977515">
                <a:moveTo>
                  <a:pt x="1682343" y="0"/>
                </a:moveTo>
                <a:lnTo>
                  <a:pt x="6265" y="2966059"/>
                </a:lnTo>
                <a:lnTo>
                  <a:pt x="0" y="29771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8757" y="5465542"/>
            <a:ext cx="113664" cy="136525"/>
          </a:xfrm>
          <a:custGeom>
            <a:avLst/>
            <a:gdLst/>
            <a:ahLst/>
            <a:cxnLst/>
            <a:rect l="l" t="t" r="r" b="b"/>
            <a:pathLst>
              <a:path w="113664" h="136525">
                <a:moveTo>
                  <a:pt x="6906" y="0"/>
                </a:moveTo>
                <a:lnTo>
                  <a:pt x="0" y="136135"/>
                </a:lnTo>
                <a:lnTo>
                  <a:pt x="113052" y="59979"/>
                </a:lnTo>
                <a:lnTo>
                  <a:pt x="6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5601" y="2698753"/>
            <a:ext cx="1594485" cy="2976245"/>
          </a:xfrm>
          <a:custGeom>
            <a:avLst/>
            <a:gdLst/>
            <a:ahLst/>
            <a:cxnLst/>
            <a:rect l="l" t="t" r="r" b="b"/>
            <a:pathLst>
              <a:path w="1594484" h="2976245">
                <a:moveTo>
                  <a:pt x="1593899" y="0"/>
                </a:moveTo>
                <a:lnTo>
                  <a:pt x="6012" y="2964883"/>
                </a:lnTo>
                <a:lnTo>
                  <a:pt x="0" y="2976106"/>
                </a:lnTo>
              </a:path>
            </a:pathLst>
          </a:custGeom>
          <a:ln w="25400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4037" y="5634885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60" h="136525">
                <a:moveTo>
                  <a:pt x="3820" y="0"/>
                </a:moveTo>
                <a:lnTo>
                  <a:pt x="0" y="136257"/>
                </a:lnTo>
                <a:lnTo>
                  <a:pt x="111297" y="57558"/>
                </a:lnTo>
                <a:lnTo>
                  <a:pt x="382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72171" y="1465298"/>
            <a:ext cx="2587625" cy="1450975"/>
          </a:xfrm>
          <a:custGeom>
            <a:avLst/>
            <a:gdLst/>
            <a:ahLst/>
            <a:cxnLst/>
            <a:rect l="l" t="t" r="r" b="b"/>
            <a:pathLst>
              <a:path w="2587625" h="1450975">
                <a:moveTo>
                  <a:pt x="619971" y="0"/>
                </a:moveTo>
                <a:lnTo>
                  <a:pt x="556145" y="2669"/>
                </a:lnTo>
                <a:lnTo>
                  <a:pt x="495597" y="10397"/>
                </a:lnTo>
                <a:lnTo>
                  <a:pt x="439138" y="22764"/>
                </a:lnTo>
                <a:lnTo>
                  <a:pt x="387579" y="39351"/>
                </a:lnTo>
                <a:lnTo>
                  <a:pt x="341729" y="59736"/>
                </a:lnTo>
                <a:lnTo>
                  <a:pt x="302399" y="83500"/>
                </a:lnTo>
                <a:lnTo>
                  <a:pt x="270398" y="110224"/>
                </a:lnTo>
                <a:lnTo>
                  <a:pt x="231627" y="170870"/>
                </a:lnTo>
                <a:lnTo>
                  <a:pt x="226477" y="203952"/>
                </a:lnTo>
                <a:lnTo>
                  <a:pt x="226477" y="713834"/>
                </a:lnTo>
                <a:lnTo>
                  <a:pt x="226477" y="1019763"/>
                </a:lnTo>
                <a:lnTo>
                  <a:pt x="231627" y="1052845"/>
                </a:lnTo>
                <a:lnTo>
                  <a:pt x="246538" y="1084227"/>
                </a:lnTo>
                <a:lnTo>
                  <a:pt x="302399" y="1140214"/>
                </a:lnTo>
                <a:lnTo>
                  <a:pt x="341729" y="1163979"/>
                </a:lnTo>
                <a:lnTo>
                  <a:pt x="387579" y="1184364"/>
                </a:lnTo>
                <a:lnTo>
                  <a:pt x="439138" y="1200950"/>
                </a:lnTo>
                <a:lnTo>
                  <a:pt x="495597" y="1213317"/>
                </a:lnTo>
                <a:lnTo>
                  <a:pt x="556145" y="1221046"/>
                </a:lnTo>
                <a:lnTo>
                  <a:pt x="619971" y="1223715"/>
                </a:lnTo>
                <a:lnTo>
                  <a:pt x="0" y="1450783"/>
                </a:lnTo>
                <a:lnTo>
                  <a:pt x="1210213" y="1223715"/>
                </a:lnTo>
                <a:lnTo>
                  <a:pt x="2193947" y="1223715"/>
                </a:lnTo>
                <a:lnTo>
                  <a:pt x="2257774" y="1221046"/>
                </a:lnTo>
                <a:lnTo>
                  <a:pt x="2318322" y="1213317"/>
                </a:lnTo>
                <a:lnTo>
                  <a:pt x="2374781" y="1200950"/>
                </a:lnTo>
                <a:lnTo>
                  <a:pt x="2426340" y="1184364"/>
                </a:lnTo>
                <a:lnTo>
                  <a:pt x="2472190" y="1163979"/>
                </a:lnTo>
                <a:lnTo>
                  <a:pt x="2511520" y="1140214"/>
                </a:lnTo>
                <a:lnTo>
                  <a:pt x="2543521" y="1113490"/>
                </a:lnTo>
                <a:lnTo>
                  <a:pt x="2582291" y="1052845"/>
                </a:lnTo>
                <a:lnTo>
                  <a:pt x="2587442" y="1019763"/>
                </a:lnTo>
                <a:lnTo>
                  <a:pt x="2587442" y="713834"/>
                </a:lnTo>
                <a:lnTo>
                  <a:pt x="2587442" y="203952"/>
                </a:lnTo>
                <a:lnTo>
                  <a:pt x="2582291" y="170870"/>
                </a:lnTo>
                <a:lnTo>
                  <a:pt x="2543521" y="110224"/>
                </a:lnTo>
                <a:lnTo>
                  <a:pt x="2511520" y="83500"/>
                </a:lnTo>
                <a:lnTo>
                  <a:pt x="2472190" y="59736"/>
                </a:lnTo>
                <a:lnTo>
                  <a:pt x="2426340" y="39351"/>
                </a:lnTo>
                <a:lnTo>
                  <a:pt x="2374781" y="22764"/>
                </a:lnTo>
                <a:lnTo>
                  <a:pt x="2318322" y="10397"/>
                </a:lnTo>
                <a:lnTo>
                  <a:pt x="2257774" y="2669"/>
                </a:lnTo>
                <a:lnTo>
                  <a:pt x="2193947" y="0"/>
                </a:lnTo>
                <a:lnTo>
                  <a:pt x="1210213" y="0"/>
                </a:lnTo>
                <a:lnTo>
                  <a:pt x="61997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05800" y="1470660"/>
            <a:ext cx="191706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Who’s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resp 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for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key</a:t>
            </a:r>
            <a:r>
              <a:rPr sz="24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1110?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614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  <a:tab pos="4585335" algn="l"/>
              </a:tabLst>
            </a:pPr>
            <a:r>
              <a:rPr spc="-5" dirty="0"/>
              <a:t>Circular	</a:t>
            </a:r>
            <a:r>
              <a:rPr dirty="0"/>
              <a:t>DHT	with</a:t>
            </a:r>
            <a:r>
              <a:rPr spc="-70" dirty="0"/>
              <a:t> </a:t>
            </a:r>
            <a:r>
              <a:rPr spc="-5" dirty="0"/>
              <a:t>Shortcuts</a:t>
            </a:r>
          </a:p>
        </p:txBody>
      </p:sp>
      <p:sp>
        <p:nvSpPr>
          <p:cNvPr id="3" name="object 3"/>
          <p:cNvSpPr/>
          <p:nvPr/>
        </p:nvSpPr>
        <p:spPr>
          <a:xfrm>
            <a:off x="464199" y="1195238"/>
            <a:ext cx="9589135" cy="0"/>
          </a:xfrm>
          <a:custGeom>
            <a:avLst/>
            <a:gdLst/>
            <a:ahLst/>
            <a:cxnLst/>
            <a:rect l="l" t="t" r="r" b="b"/>
            <a:pathLst>
              <a:path w="9589135">
                <a:moveTo>
                  <a:pt x="0" y="0"/>
                </a:moveTo>
                <a:lnTo>
                  <a:pt x="95886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6578600"/>
            <a:ext cx="10209530" cy="9144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7825" marR="30480" indent="-340360">
              <a:lnSpc>
                <a:spcPts val="3400"/>
              </a:lnSpc>
              <a:spcBef>
                <a:spcPts val="380"/>
              </a:spcBef>
            </a:pPr>
            <a:r>
              <a:rPr sz="3375" spc="-472" baseline="987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375" spc="-472" baseline="98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each </a:t>
            </a:r>
            <a:r>
              <a:rPr sz="3000" dirty="0">
                <a:latin typeface="Comic Sans MS"/>
                <a:cs typeface="Comic Sans MS"/>
              </a:rPr>
              <a:t>peer </a:t>
            </a:r>
            <a:r>
              <a:rPr sz="3000" spc="-5" dirty="0">
                <a:latin typeface="Comic Sans MS"/>
                <a:cs typeface="Comic Sans MS"/>
              </a:rPr>
              <a:t>keeps track </a:t>
            </a:r>
            <a:r>
              <a:rPr sz="3000" dirty="0">
                <a:latin typeface="Comic Sans MS"/>
                <a:cs typeface="Comic Sans MS"/>
              </a:rPr>
              <a:t>of IP </a:t>
            </a:r>
            <a:r>
              <a:rPr sz="3000" spc="-5" dirty="0">
                <a:latin typeface="Comic Sans MS"/>
                <a:cs typeface="Comic Sans MS"/>
              </a:rPr>
              <a:t>addresses </a:t>
            </a:r>
            <a:r>
              <a:rPr sz="3000" dirty="0">
                <a:latin typeface="Comic Sans MS"/>
                <a:cs typeface="Comic Sans MS"/>
              </a:rPr>
              <a:t>of predecessor,  </a:t>
            </a:r>
            <a:r>
              <a:rPr sz="3000" spc="-5" dirty="0">
                <a:latin typeface="Comic Sans MS"/>
                <a:cs typeface="Comic Sans MS"/>
              </a:rPr>
              <a:t>successor, short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cuts.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9989" y="572515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850" y="302102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1772" y="456837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0039" y="258743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230" y="382696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0899" y="487287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930" y="5379277"/>
            <a:ext cx="150025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0046" y="183252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59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7900" y="1371600"/>
            <a:ext cx="220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9200" y="2247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5300" y="3759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5100" y="48514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000" y="5930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0700" y="56007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7100" y="45212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7100" y="27813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8602" y="1769911"/>
            <a:ext cx="150025" cy="15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4521" y="3901844"/>
            <a:ext cx="2891790" cy="1389380"/>
          </a:xfrm>
          <a:custGeom>
            <a:avLst/>
            <a:gdLst/>
            <a:ahLst/>
            <a:cxnLst/>
            <a:rect l="l" t="t" r="r" b="b"/>
            <a:pathLst>
              <a:path w="2891790" h="1389379">
                <a:moveTo>
                  <a:pt x="2891548" y="0"/>
                </a:moveTo>
                <a:lnTo>
                  <a:pt x="11476" y="1383460"/>
                </a:lnTo>
                <a:lnTo>
                  <a:pt x="0" y="13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6069" y="5230370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83506" y="0"/>
                </a:moveTo>
                <a:lnTo>
                  <a:pt x="0" y="107737"/>
                </a:lnTo>
                <a:lnTo>
                  <a:pt x="136293" y="109900"/>
                </a:lnTo>
                <a:lnTo>
                  <a:pt x="8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6407" y="4633297"/>
            <a:ext cx="3351529" cy="266700"/>
          </a:xfrm>
          <a:custGeom>
            <a:avLst/>
            <a:gdLst/>
            <a:ahLst/>
            <a:cxnLst/>
            <a:rect l="l" t="t" r="r" b="b"/>
            <a:pathLst>
              <a:path w="3351529" h="266700">
                <a:moveTo>
                  <a:pt x="3350953" y="266526"/>
                </a:moveTo>
                <a:lnTo>
                  <a:pt x="12661" y="10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7531" y="4573536"/>
            <a:ext cx="126364" cy="121920"/>
          </a:xfrm>
          <a:custGeom>
            <a:avLst/>
            <a:gdLst/>
            <a:ahLst/>
            <a:cxnLst/>
            <a:rect l="l" t="t" r="r" b="b"/>
            <a:pathLst>
              <a:path w="126364" h="121920">
                <a:moveTo>
                  <a:pt x="126368" y="0"/>
                </a:moveTo>
                <a:lnTo>
                  <a:pt x="0" y="51100"/>
                </a:lnTo>
                <a:lnTo>
                  <a:pt x="116702" y="121536"/>
                </a:lnTo>
                <a:lnTo>
                  <a:pt x="126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7688" y="3305651"/>
            <a:ext cx="1701164" cy="2426335"/>
          </a:xfrm>
          <a:custGeom>
            <a:avLst/>
            <a:gdLst/>
            <a:ahLst/>
            <a:cxnLst/>
            <a:rect l="l" t="t" r="r" b="b"/>
            <a:pathLst>
              <a:path w="1701164" h="2426335">
                <a:moveTo>
                  <a:pt x="1700753" y="2425854"/>
                </a:moveTo>
                <a:lnTo>
                  <a:pt x="7300" y="1041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4987" y="3216219"/>
            <a:ext cx="120014" cy="135255"/>
          </a:xfrm>
          <a:custGeom>
            <a:avLst/>
            <a:gdLst/>
            <a:ahLst/>
            <a:cxnLst/>
            <a:rect l="l" t="t" r="r" b="b"/>
            <a:pathLst>
              <a:path w="120014" h="135254">
                <a:moveTo>
                  <a:pt x="0" y="0"/>
                </a:moveTo>
                <a:lnTo>
                  <a:pt x="20074" y="134824"/>
                </a:lnTo>
                <a:lnTo>
                  <a:pt x="119904" y="648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2500" y="2056079"/>
            <a:ext cx="1263015" cy="3275329"/>
          </a:xfrm>
          <a:custGeom>
            <a:avLst/>
            <a:gdLst/>
            <a:ahLst/>
            <a:cxnLst/>
            <a:rect l="l" t="t" r="r" b="b"/>
            <a:pathLst>
              <a:path w="1263014" h="3275329">
                <a:moveTo>
                  <a:pt x="0" y="3274720"/>
                </a:moveTo>
                <a:lnTo>
                  <a:pt x="1257853" y="11876"/>
                </a:lnTo>
                <a:lnTo>
                  <a:pt x="12624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83" y="1954170"/>
            <a:ext cx="114300" cy="135890"/>
          </a:xfrm>
          <a:custGeom>
            <a:avLst/>
            <a:gdLst/>
            <a:ahLst/>
            <a:cxnLst/>
            <a:rect l="l" t="t" r="r" b="b"/>
            <a:pathLst>
              <a:path w="114300" h="135889">
                <a:moveTo>
                  <a:pt x="100735" y="0"/>
                </a:moveTo>
                <a:lnTo>
                  <a:pt x="0" y="91831"/>
                </a:lnTo>
                <a:lnTo>
                  <a:pt x="113760" y="135686"/>
                </a:lnTo>
                <a:lnTo>
                  <a:pt x="100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5336" y="2745838"/>
            <a:ext cx="3194050" cy="1849755"/>
          </a:xfrm>
          <a:custGeom>
            <a:avLst/>
            <a:gdLst/>
            <a:ahLst/>
            <a:cxnLst/>
            <a:rect l="l" t="t" r="r" b="b"/>
            <a:pathLst>
              <a:path w="3194050" h="1849754">
                <a:moveTo>
                  <a:pt x="0" y="1849483"/>
                </a:moveTo>
                <a:lnTo>
                  <a:pt x="3182790" y="6382"/>
                </a:lnTo>
                <a:lnTo>
                  <a:pt x="31938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87605" y="2691107"/>
            <a:ext cx="136525" cy="114300"/>
          </a:xfrm>
          <a:custGeom>
            <a:avLst/>
            <a:gdLst/>
            <a:ahLst/>
            <a:cxnLst/>
            <a:rect l="l" t="t" r="r" b="b"/>
            <a:pathLst>
              <a:path w="136525" h="114300">
                <a:moveTo>
                  <a:pt x="136055" y="0"/>
                </a:moveTo>
                <a:lnTo>
                  <a:pt x="0" y="8340"/>
                </a:lnTo>
                <a:lnTo>
                  <a:pt x="61095" y="113847"/>
                </a:lnTo>
                <a:lnTo>
                  <a:pt x="136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3043" y="3013541"/>
            <a:ext cx="3689985" cy="908050"/>
          </a:xfrm>
          <a:custGeom>
            <a:avLst/>
            <a:gdLst/>
            <a:ahLst/>
            <a:cxnLst/>
            <a:rect l="l" t="t" r="r" b="b"/>
            <a:pathLst>
              <a:path w="3689984" h="908050">
                <a:moveTo>
                  <a:pt x="0" y="0"/>
                </a:moveTo>
                <a:lnTo>
                  <a:pt x="3677433" y="904454"/>
                </a:lnTo>
                <a:lnTo>
                  <a:pt x="3689776" y="9074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929" y="38588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29116" y="0"/>
                </a:moveTo>
                <a:lnTo>
                  <a:pt x="0" y="118391"/>
                </a:lnTo>
                <a:lnTo>
                  <a:pt x="132951" y="88311"/>
                </a:lnTo>
                <a:lnTo>
                  <a:pt x="2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2168" y="1896327"/>
            <a:ext cx="1356360" cy="2757805"/>
          </a:xfrm>
          <a:custGeom>
            <a:avLst/>
            <a:gdLst/>
            <a:ahLst/>
            <a:cxnLst/>
            <a:rect l="l" t="t" r="r" b="b"/>
            <a:pathLst>
              <a:path w="1356359" h="2757804">
                <a:moveTo>
                  <a:pt x="0" y="0"/>
                </a:moveTo>
                <a:lnTo>
                  <a:pt x="1350277" y="2746073"/>
                </a:lnTo>
                <a:lnTo>
                  <a:pt x="1355898" y="27574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7757" y="4615531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09409" y="0"/>
                </a:moveTo>
                <a:lnTo>
                  <a:pt x="0" y="53794"/>
                </a:lnTo>
                <a:lnTo>
                  <a:pt x="108499" y="136307"/>
                </a:lnTo>
                <a:lnTo>
                  <a:pt x="109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2489" y="2529446"/>
            <a:ext cx="1682750" cy="2977515"/>
          </a:xfrm>
          <a:custGeom>
            <a:avLst/>
            <a:gdLst/>
            <a:ahLst/>
            <a:cxnLst/>
            <a:rect l="l" t="t" r="r" b="b"/>
            <a:pathLst>
              <a:path w="1682750" h="2977515">
                <a:moveTo>
                  <a:pt x="1682343" y="0"/>
                </a:moveTo>
                <a:lnTo>
                  <a:pt x="6265" y="2966059"/>
                </a:lnTo>
                <a:lnTo>
                  <a:pt x="0" y="29771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8757" y="5465542"/>
            <a:ext cx="113664" cy="136525"/>
          </a:xfrm>
          <a:custGeom>
            <a:avLst/>
            <a:gdLst/>
            <a:ahLst/>
            <a:cxnLst/>
            <a:rect l="l" t="t" r="r" b="b"/>
            <a:pathLst>
              <a:path w="113664" h="136525">
                <a:moveTo>
                  <a:pt x="6906" y="0"/>
                </a:moveTo>
                <a:lnTo>
                  <a:pt x="0" y="136135"/>
                </a:lnTo>
                <a:lnTo>
                  <a:pt x="113052" y="59979"/>
                </a:lnTo>
                <a:lnTo>
                  <a:pt x="6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5601" y="2698753"/>
            <a:ext cx="1594485" cy="2976245"/>
          </a:xfrm>
          <a:custGeom>
            <a:avLst/>
            <a:gdLst/>
            <a:ahLst/>
            <a:cxnLst/>
            <a:rect l="l" t="t" r="r" b="b"/>
            <a:pathLst>
              <a:path w="1594484" h="2976245">
                <a:moveTo>
                  <a:pt x="1593899" y="0"/>
                </a:moveTo>
                <a:lnTo>
                  <a:pt x="6012" y="2964883"/>
                </a:lnTo>
                <a:lnTo>
                  <a:pt x="0" y="2976106"/>
                </a:lnTo>
              </a:path>
            </a:pathLst>
          </a:custGeom>
          <a:ln w="25400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4037" y="5634885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60" h="136525">
                <a:moveTo>
                  <a:pt x="3820" y="0"/>
                </a:moveTo>
                <a:lnTo>
                  <a:pt x="0" y="136257"/>
                </a:lnTo>
                <a:lnTo>
                  <a:pt x="111297" y="57558"/>
                </a:lnTo>
                <a:lnTo>
                  <a:pt x="382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7637" y="3305630"/>
            <a:ext cx="1591310" cy="2549525"/>
          </a:xfrm>
          <a:custGeom>
            <a:avLst/>
            <a:gdLst/>
            <a:ahLst/>
            <a:cxnLst/>
            <a:rect l="l" t="t" r="r" b="b"/>
            <a:pathLst>
              <a:path w="1591310" h="2549525">
                <a:moveTo>
                  <a:pt x="1591162" y="2549070"/>
                </a:moveTo>
                <a:lnTo>
                  <a:pt x="6737" y="10793"/>
                </a:lnTo>
                <a:lnTo>
                  <a:pt x="0" y="0"/>
                </a:lnTo>
              </a:path>
            </a:pathLst>
          </a:custGeom>
          <a:ln w="25400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89804" y="3212979"/>
            <a:ext cx="116839" cy="135890"/>
          </a:xfrm>
          <a:custGeom>
            <a:avLst/>
            <a:gdLst/>
            <a:ahLst/>
            <a:cxnLst/>
            <a:rect l="l" t="t" r="r" b="b"/>
            <a:pathLst>
              <a:path w="116839" h="135889">
                <a:moveTo>
                  <a:pt x="0" y="0"/>
                </a:moveTo>
                <a:lnTo>
                  <a:pt x="12846" y="135703"/>
                </a:lnTo>
                <a:lnTo>
                  <a:pt x="116271" y="71145"/>
                </a:lnTo>
                <a:lnTo>
                  <a:pt x="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2171" y="1465298"/>
            <a:ext cx="2587625" cy="1450975"/>
          </a:xfrm>
          <a:custGeom>
            <a:avLst/>
            <a:gdLst/>
            <a:ahLst/>
            <a:cxnLst/>
            <a:rect l="l" t="t" r="r" b="b"/>
            <a:pathLst>
              <a:path w="2587625" h="1450975">
                <a:moveTo>
                  <a:pt x="619971" y="0"/>
                </a:moveTo>
                <a:lnTo>
                  <a:pt x="556145" y="2669"/>
                </a:lnTo>
                <a:lnTo>
                  <a:pt x="495597" y="10397"/>
                </a:lnTo>
                <a:lnTo>
                  <a:pt x="439138" y="22764"/>
                </a:lnTo>
                <a:lnTo>
                  <a:pt x="387579" y="39351"/>
                </a:lnTo>
                <a:lnTo>
                  <a:pt x="341729" y="59736"/>
                </a:lnTo>
                <a:lnTo>
                  <a:pt x="302399" y="83500"/>
                </a:lnTo>
                <a:lnTo>
                  <a:pt x="270398" y="110224"/>
                </a:lnTo>
                <a:lnTo>
                  <a:pt x="231627" y="170870"/>
                </a:lnTo>
                <a:lnTo>
                  <a:pt x="226477" y="203952"/>
                </a:lnTo>
                <a:lnTo>
                  <a:pt x="226477" y="713834"/>
                </a:lnTo>
                <a:lnTo>
                  <a:pt x="226477" y="1019763"/>
                </a:lnTo>
                <a:lnTo>
                  <a:pt x="231627" y="1052845"/>
                </a:lnTo>
                <a:lnTo>
                  <a:pt x="246538" y="1084227"/>
                </a:lnTo>
                <a:lnTo>
                  <a:pt x="302399" y="1140214"/>
                </a:lnTo>
                <a:lnTo>
                  <a:pt x="341729" y="1163979"/>
                </a:lnTo>
                <a:lnTo>
                  <a:pt x="387579" y="1184364"/>
                </a:lnTo>
                <a:lnTo>
                  <a:pt x="439138" y="1200950"/>
                </a:lnTo>
                <a:lnTo>
                  <a:pt x="495597" y="1213317"/>
                </a:lnTo>
                <a:lnTo>
                  <a:pt x="556145" y="1221046"/>
                </a:lnTo>
                <a:lnTo>
                  <a:pt x="619971" y="1223715"/>
                </a:lnTo>
                <a:lnTo>
                  <a:pt x="0" y="1450783"/>
                </a:lnTo>
                <a:lnTo>
                  <a:pt x="1210213" y="1223715"/>
                </a:lnTo>
                <a:lnTo>
                  <a:pt x="2193947" y="1223715"/>
                </a:lnTo>
                <a:lnTo>
                  <a:pt x="2257774" y="1221046"/>
                </a:lnTo>
                <a:lnTo>
                  <a:pt x="2318322" y="1213317"/>
                </a:lnTo>
                <a:lnTo>
                  <a:pt x="2374781" y="1200950"/>
                </a:lnTo>
                <a:lnTo>
                  <a:pt x="2426340" y="1184364"/>
                </a:lnTo>
                <a:lnTo>
                  <a:pt x="2472190" y="1163979"/>
                </a:lnTo>
                <a:lnTo>
                  <a:pt x="2511520" y="1140214"/>
                </a:lnTo>
                <a:lnTo>
                  <a:pt x="2543521" y="1113490"/>
                </a:lnTo>
                <a:lnTo>
                  <a:pt x="2582291" y="1052845"/>
                </a:lnTo>
                <a:lnTo>
                  <a:pt x="2587442" y="1019763"/>
                </a:lnTo>
                <a:lnTo>
                  <a:pt x="2587442" y="713834"/>
                </a:lnTo>
                <a:lnTo>
                  <a:pt x="2587442" y="203952"/>
                </a:lnTo>
                <a:lnTo>
                  <a:pt x="2582291" y="170870"/>
                </a:lnTo>
                <a:lnTo>
                  <a:pt x="2543521" y="110224"/>
                </a:lnTo>
                <a:lnTo>
                  <a:pt x="2511520" y="83500"/>
                </a:lnTo>
                <a:lnTo>
                  <a:pt x="2472190" y="59736"/>
                </a:lnTo>
                <a:lnTo>
                  <a:pt x="2426340" y="39351"/>
                </a:lnTo>
                <a:lnTo>
                  <a:pt x="2374781" y="22764"/>
                </a:lnTo>
                <a:lnTo>
                  <a:pt x="2318322" y="10397"/>
                </a:lnTo>
                <a:lnTo>
                  <a:pt x="2257774" y="2669"/>
                </a:lnTo>
                <a:lnTo>
                  <a:pt x="2193947" y="0"/>
                </a:lnTo>
                <a:lnTo>
                  <a:pt x="1210213" y="0"/>
                </a:lnTo>
                <a:lnTo>
                  <a:pt x="61997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05800" y="1470660"/>
            <a:ext cx="191706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Who’s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resp 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for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key</a:t>
            </a:r>
            <a:r>
              <a:rPr sz="24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1110?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614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  <a:tab pos="4585335" algn="l"/>
              </a:tabLst>
            </a:pPr>
            <a:r>
              <a:rPr spc="-5" dirty="0"/>
              <a:t>Circular	</a:t>
            </a:r>
            <a:r>
              <a:rPr dirty="0"/>
              <a:t>DHT	with</a:t>
            </a:r>
            <a:r>
              <a:rPr spc="-70" dirty="0"/>
              <a:t> </a:t>
            </a:r>
            <a:r>
              <a:rPr spc="-5" dirty="0"/>
              <a:t>Shortcuts</a:t>
            </a:r>
          </a:p>
        </p:txBody>
      </p:sp>
      <p:sp>
        <p:nvSpPr>
          <p:cNvPr id="3" name="object 3"/>
          <p:cNvSpPr/>
          <p:nvPr/>
        </p:nvSpPr>
        <p:spPr>
          <a:xfrm>
            <a:off x="464199" y="1195238"/>
            <a:ext cx="9589135" cy="0"/>
          </a:xfrm>
          <a:custGeom>
            <a:avLst/>
            <a:gdLst/>
            <a:ahLst/>
            <a:cxnLst/>
            <a:rect l="l" t="t" r="r" b="b"/>
            <a:pathLst>
              <a:path w="9589135">
                <a:moveTo>
                  <a:pt x="0" y="0"/>
                </a:moveTo>
                <a:lnTo>
                  <a:pt x="95886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6578600"/>
            <a:ext cx="10209530" cy="14859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7825" marR="30480" indent="-340360">
              <a:lnSpc>
                <a:spcPts val="3400"/>
              </a:lnSpc>
              <a:spcBef>
                <a:spcPts val="3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each </a:t>
            </a:r>
            <a:r>
              <a:rPr sz="3000" dirty="0">
                <a:latin typeface="Comic Sans MS"/>
                <a:cs typeface="Comic Sans MS"/>
              </a:rPr>
              <a:t>peer </a:t>
            </a:r>
            <a:r>
              <a:rPr sz="3000" spc="-5" dirty="0">
                <a:latin typeface="Comic Sans MS"/>
                <a:cs typeface="Comic Sans MS"/>
              </a:rPr>
              <a:t>keeps track </a:t>
            </a:r>
            <a:r>
              <a:rPr sz="3000" dirty="0">
                <a:latin typeface="Comic Sans MS"/>
                <a:cs typeface="Comic Sans MS"/>
              </a:rPr>
              <a:t>of IP </a:t>
            </a:r>
            <a:r>
              <a:rPr sz="3000" spc="-5" dirty="0">
                <a:latin typeface="Comic Sans MS"/>
                <a:cs typeface="Comic Sans MS"/>
              </a:rPr>
              <a:t>addresses </a:t>
            </a:r>
            <a:r>
              <a:rPr sz="3000" dirty="0">
                <a:latin typeface="Comic Sans MS"/>
                <a:cs typeface="Comic Sans MS"/>
              </a:rPr>
              <a:t>of predecessor,  </a:t>
            </a:r>
            <a:r>
              <a:rPr sz="3000" spc="-5" dirty="0">
                <a:latin typeface="Comic Sans MS"/>
                <a:cs typeface="Comic Sans MS"/>
              </a:rPr>
              <a:t>successor, short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cuts.</a:t>
            </a:r>
            <a:endParaRPr sz="30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reduced </a:t>
            </a:r>
            <a:r>
              <a:rPr sz="3000" dirty="0">
                <a:latin typeface="Comic Sans MS"/>
                <a:cs typeface="Comic Sans MS"/>
              </a:rPr>
              <a:t>from 6 to 2</a:t>
            </a:r>
            <a:r>
              <a:rPr sz="3000" spc="-5" dirty="0">
                <a:latin typeface="Comic Sans MS"/>
                <a:cs typeface="Comic Sans MS"/>
              </a:rPr>
              <a:t> messages.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9989" y="572515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850" y="302102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1772" y="456837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0039" y="258743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230" y="382696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0899" y="487287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930" y="5379277"/>
            <a:ext cx="150025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0046" y="183252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59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7900" y="1371600"/>
            <a:ext cx="220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9200" y="2247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5300" y="3759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5100" y="48514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000" y="5930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0700" y="56007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7100" y="45212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7100" y="27813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8602" y="1769911"/>
            <a:ext cx="150025" cy="15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4521" y="3901844"/>
            <a:ext cx="2891790" cy="1389380"/>
          </a:xfrm>
          <a:custGeom>
            <a:avLst/>
            <a:gdLst/>
            <a:ahLst/>
            <a:cxnLst/>
            <a:rect l="l" t="t" r="r" b="b"/>
            <a:pathLst>
              <a:path w="2891790" h="1389379">
                <a:moveTo>
                  <a:pt x="2891548" y="0"/>
                </a:moveTo>
                <a:lnTo>
                  <a:pt x="11476" y="1383460"/>
                </a:lnTo>
                <a:lnTo>
                  <a:pt x="0" y="13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6069" y="5230370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83506" y="0"/>
                </a:moveTo>
                <a:lnTo>
                  <a:pt x="0" y="107737"/>
                </a:lnTo>
                <a:lnTo>
                  <a:pt x="136293" y="109900"/>
                </a:lnTo>
                <a:lnTo>
                  <a:pt x="8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6407" y="4633297"/>
            <a:ext cx="3351529" cy="266700"/>
          </a:xfrm>
          <a:custGeom>
            <a:avLst/>
            <a:gdLst/>
            <a:ahLst/>
            <a:cxnLst/>
            <a:rect l="l" t="t" r="r" b="b"/>
            <a:pathLst>
              <a:path w="3351529" h="266700">
                <a:moveTo>
                  <a:pt x="3350953" y="266526"/>
                </a:moveTo>
                <a:lnTo>
                  <a:pt x="12661" y="10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7531" y="4573536"/>
            <a:ext cx="126364" cy="121920"/>
          </a:xfrm>
          <a:custGeom>
            <a:avLst/>
            <a:gdLst/>
            <a:ahLst/>
            <a:cxnLst/>
            <a:rect l="l" t="t" r="r" b="b"/>
            <a:pathLst>
              <a:path w="126364" h="121920">
                <a:moveTo>
                  <a:pt x="126368" y="0"/>
                </a:moveTo>
                <a:lnTo>
                  <a:pt x="0" y="51100"/>
                </a:lnTo>
                <a:lnTo>
                  <a:pt x="116702" y="121536"/>
                </a:lnTo>
                <a:lnTo>
                  <a:pt x="126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7688" y="3305651"/>
            <a:ext cx="1701164" cy="2426335"/>
          </a:xfrm>
          <a:custGeom>
            <a:avLst/>
            <a:gdLst/>
            <a:ahLst/>
            <a:cxnLst/>
            <a:rect l="l" t="t" r="r" b="b"/>
            <a:pathLst>
              <a:path w="1701164" h="2426335">
                <a:moveTo>
                  <a:pt x="1700753" y="2425854"/>
                </a:moveTo>
                <a:lnTo>
                  <a:pt x="7300" y="1041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4987" y="3216219"/>
            <a:ext cx="120014" cy="135255"/>
          </a:xfrm>
          <a:custGeom>
            <a:avLst/>
            <a:gdLst/>
            <a:ahLst/>
            <a:cxnLst/>
            <a:rect l="l" t="t" r="r" b="b"/>
            <a:pathLst>
              <a:path w="120014" h="135254">
                <a:moveTo>
                  <a:pt x="0" y="0"/>
                </a:moveTo>
                <a:lnTo>
                  <a:pt x="20074" y="134824"/>
                </a:lnTo>
                <a:lnTo>
                  <a:pt x="119904" y="648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2500" y="2056079"/>
            <a:ext cx="1263015" cy="3275329"/>
          </a:xfrm>
          <a:custGeom>
            <a:avLst/>
            <a:gdLst/>
            <a:ahLst/>
            <a:cxnLst/>
            <a:rect l="l" t="t" r="r" b="b"/>
            <a:pathLst>
              <a:path w="1263014" h="3275329">
                <a:moveTo>
                  <a:pt x="0" y="3274720"/>
                </a:moveTo>
                <a:lnTo>
                  <a:pt x="1257853" y="11876"/>
                </a:lnTo>
                <a:lnTo>
                  <a:pt x="12624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83" y="1954170"/>
            <a:ext cx="114300" cy="135890"/>
          </a:xfrm>
          <a:custGeom>
            <a:avLst/>
            <a:gdLst/>
            <a:ahLst/>
            <a:cxnLst/>
            <a:rect l="l" t="t" r="r" b="b"/>
            <a:pathLst>
              <a:path w="114300" h="135889">
                <a:moveTo>
                  <a:pt x="100735" y="0"/>
                </a:moveTo>
                <a:lnTo>
                  <a:pt x="0" y="91831"/>
                </a:lnTo>
                <a:lnTo>
                  <a:pt x="113760" y="135686"/>
                </a:lnTo>
                <a:lnTo>
                  <a:pt x="100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5336" y="2745838"/>
            <a:ext cx="3194050" cy="1849755"/>
          </a:xfrm>
          <a:custGeom>
            <a:avLst/>
            <a:gdLst/>
            <a:ahLst/>
            <a:cxnLst/>
            <a:rect l="l" t="t" r="r" b="b"/>
            <a:pathLst>
              <a:path w="3194050" h="1849754">
                <a:moveTo>
                  <a:pt x="0" y="1849483"/>
                </a:moveTo>
                <a:lnTo>
                  <a:pt x="3182790" y="6382"/>
                </a:lnTo>
                <a:lnTo>
                  <a:pt x="31938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87605" y="2691107"/>
            <a:ext cx="136525" cy="114300"/>
          </a:xfrm>
          <a:custGeom>
            <a:avLst/>
            <a:gdLst/>
            <a:ahLst/>
            <a:cxnLst/>
            <a:rect l="l" t="t" r="r" b="b"/>
            <a:pathLst>
              <a:path w="136525" h="114300">
                <a:moveTo>
                  <a:pt x="136055" y="0"/>
                </a:moveTo>
                <a:lnTo>
                  <a:pt x="0" y="8340"/>
                </a:lnTo>
                <a:lnTo>
                  <a:pt x="61095" y="113847"/>
                </a:lnTo>
                <a:lnTo>
                  <a:pt x="136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3043" y="3013541"/>
            <a:ext cx="3689985" cy="908050"/>
          </a:xfrm>
          <a:custGeom>
            <a:avLst/>
            <a:gdLst/>
            <a:ahLst/>
            <a:cxnLst/>
            <a:rect l="l" t="t" r="r" b="b"/>
            <a:pathLst>
              <a:path w="3689984" h="908050">
                <a:moveTo>
                  <a:pt x="0" y="0"/>
                </a:moveTo>
                <a:lnTo>
                  <a:pt x="3677433" y="904454"/>
                </a:lnTo>
                <a:lnTo>
                  <a:pt x="3689776" y="9074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929" y="38588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29116" y="0"/>
                </a:moveTo>
                <a:lnTo>
                  <a:pt x="0" y="118391"/>
                </a:lnTo>
                <a:lnTo>
                  <a:pt x="132951" y="88311"/>
                </a:lnTo>
                <a:lnTo>
                  <a:pt x="2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2168" y="1896327"/>
            <a:ext cx="1356360" cy="2757805"/>
          </a:xfrm>
          <a:custGeom>
            <a:avLst/>
            <a:gdLst/>
            <a:ahLst/>
            <a:cxnLst/>
            <a:rect l="l" t="t" r="r" b="b"/>
            <a:pathLst>
              <a:path w="1356359" h="2757804">
                <a:moveTo>
                  <a:pt x="0" y="0"/>
                </a:moveTo>
                <a:lnTo>
                  <a:pt x="1350277" y="2746073"/>
                </a:lnTo>
                <a:lnTo>
                  <a:pt x="1355898" y="27574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7757" y="4615531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09409" y="0"/>
                </a:moveTo>
                <a:lnTo>
                  <a:pt x="0" y="53794"/>
                </a:lnTo>
                <a:lnTo>
                  <a:pt x="108499" y="136307"/>
                </a:lnTo>
                <a:lnTo>
                  <a:pt x="109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2489" y="2529446"/>
            <a:ext cx="1682750" cy="2977515"/>
          </a:xfrm>
          <a:custGeom>
            <a:avLst/>
            <a:gdLst/>
            <a:ahLst/>
            <a:cxnLst/>
            <a:rect l="l" t="t" r="r" b="b"/>
            <a:pathLst>
              <a:path w="1682750" h="2977515">
                <a:moveTo>
                  <a:pt x="1682343" y="0"/>
                </a:moveTo>
                <a:lnTo>
                  <a:pt x="6265" y="2966059"/>
                </a:lnTo>
                <a:lnTo>
                  <a:pt x="0" y="29771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8757" y="5465542"/>
            <a:ext cx="113664" cy="136525"/>
          </a:xfrm>
          <a:custGeom>
            <a:avLst/>
            <a:gdLst/>
            <a:ahLst/>
            <a:cxnLst/>
            <a:rect l="l" t="t" r="r" b="b"/>
            <a:pathLst>
              <a:path w="113664" h="136525">
                <a:moveTo>
                  <a:pt x="6906" y="0"/>
                </a:moveTo>
                <a:lnTo>
                  <a:pt x="0" y="136135"/>
                </a:lnTo>
                <a:lnTo>
                  <a:pt x="113052" y="59979"/>
                </a:lnTo>
                <a:lnTo>
                  <a:pt x="6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5601" y="2698753"/>
            <a:ext cx="1594485" cy="2976245"/>
          </a:xfrm>
          <a:custGeom>
            <a:avLst/>
            <a:gdLst/>
            <a:ahLst/>
            <a:cxnLst/>
            <a:rect l="l" t="t" r="r" b="b"/>
            <a:pathLst>
              <a:path w="1594484" h="2976245">
                <a:moveTo>
                  <a:pt x="1593899" y="0"/>
                </a:moveTo>
                <a:lnTo>
                  <a:pt x="6012" y="2964883"/>
                </a:lnTo>
                <a:lnTo>
                  <a:pt x="0" y="2976106"/>
                </a:lnTo>
              </a:path>
            </a:pathLst>
          </a:custGeom>
          <a:ln w="25400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4037" y="5634885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60" h="136525">
                <a:moveTo>
                  <a:pt x="3820" y="0"/>
                </a:moveTo>
                <a:lnTo>
                  <a:pt x="0" y="136257"/>
                </a:lnTo>
                <a:lnTo>
                  <a:pt x="111297" y="57558"/>
                </a:lnTo>
                <a:lnTo>
                  <a:pt x="382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7637" y="3305630"/>
            <a:ext cx="1591310" cy="2549525"/>
          </a:xfrm>
          <a:custGeom>
            <a:avLst/>
            <a:gdLst/>
            <a:ahLst/>
            <a:cxnLst/>
            <a:rect l="l" t="t" r="r" b="b"/>
            <a:pathLst>
              <a:path w="1591310" h="2549525">
                <a:moveTo>
                  <a:pt x="1591162" y="2549070"/>
                </a:moveTo>
                <a:lnTo>
                  <a:pt x="6737" y="10793"/>
                </a:lnTo>
                <a:lnTo>
                  <a:pt x="0" y="0"/>
                </a:lnTo>
              </a:path>
            </a:pathLst>
          </a:custGeom>
          <a:ln w="25400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89804" y="3212979"/>
            <a:ext cx="116839" cy="135890"/>
          </a:xfrm>
          <a:custGeom>
            <a:avLst/>
            <a:gdLst/>
            <a:ahLst/>
            <a:cxnLst/>
            <a:rect l="l" t="t" r="r" b="b"/>
            <a:pathLst>
              <a:path w="116839" h="135889">
                <a:moveTo>
                  <a:pt x="0" y="0"/>
                </a:moveTo>
                <a:lnTo>
                  <a:pt x="12846" y="135703"/>
                </a:lnTo>
                <a:lnTo>
                  <a:pt x="116271" y="71145"/>
                </a:lnTo>
                <a:lnTo>
                  <a:pt x="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2171" y="1465298"/>
            <a:ext cx="2587625" cy="1450975"/>
          </a:xfrm>
          <a:custGeom>
            <a:avLst/>
            <a:gdLst/>
            <a:ahLst/>
            <a:cxnLst/>
            <a:rect l="l" t="t" r="r" b="b"/>
            <a:pathLst>
              <a:path w="2587625" h="1450975">
                <a:moveTo>
                  <a:pt x="619971" y="0"/>
                </a:moveTo>
                <a:lnTo>
                  <a:pt x="556145" y="2669"/>
                </a:lnTo>
                <a:lnTo>
                  <a:pt x="495597" y="10397"/>
                </a:lnTo>
                <a:lnTo>
                  <a:pt x="439138" y="22764"/>
                </a:lnTo>
                <a:lnTo>
                  <a:pt x="387579" y="39351"/>
                </a:lnTo>
                <a:lnTo>
                  <a:pt x="341729" y="59736"/>
                </a:lnTo>
                <a:lnTo>
                  <a:pt x="302399" y="83500"/>
                </a:lnTo>
                <a:lnTo>
                  <a:pt x="270398" y="110224"/>
                </a:lnTo>
                <a:lnTo>
                  <a:pt x="231627" y="170870"/>
                </a:lnTo>
                <a:lnTo>
                  <a:pt x="226477" y="203952"/>
                </a:lnTo>
                <a:lnTo>
                  <a:pt x="226477" y="713834"/>
                </a:lnTo>
                <a:lnTo>
                  <a:pt x="226477" y="1019763"/>
                </a:lnTo>
                <a:lnTo>
                  <a:pt x="231627" y="1052845"/>
                </a:lnTo>
                <a:lnTo>
                  <a:pt x="246538" y="1084227"/>
                </a:lnTo>
                <a:lnTo>
                  <a:pt x="302399" y="1140214"/>
                </a:lnTo>
                <a:lnTo>
                  <a:pt x="341729" y="1163979"/>
                </a:lnTo>
                <a:lnTo>
                  <a:pt x="387579" y="1184364"/>
                </a:lnTo>
                <a:lnTo>
                  <a:pt x="439138" y="1200950"/>
                </a:lnTo>
                <a:lnTo>
                  <a:pt x="495597" y="1213317"/>
                </a:lnTo>
                <a:lnTo>
                  <a:pt x="556145" y="1221046"/>
                </a:lnTo>
                <a:lnTo>
                  <a:pt x="619971" y="1223715"/>
                </a:lnTo>
                <a:lnTo>
                  <a:pt x="0" y="1450783"/>
                </a:lnTo>
                <a:lnTo>
                  <a:pt x="1210213" y="1223715"/>
                </a:lnTo>
                <a:lnTo>
                  <a:pt x="2193947" y="1223715"/>
                </a:lnTo>
                <a:lnTo>
                  <a:pt x="2257774" y="1221046"/>
                </a:lnTo>
                <a:lnTo>
                  <a:pt x="2318322" y="1213317"/>
                </a:lnTo>
                <a:lnTo>
                  <a:pt x="2374781" y="1200950"/>
                </a:lnTo>
                <a:lnTo>
                  <a:pt x="2426340" y="1184364"/>
                </a:lnTo>
                <a:lnTo>
                  <a:pt x="2472190" y="1163979"/>
                </a:lnTo>
                <a:lnTo>
                  <a:pt x="2511520" y="1140214"/>
                </a:lnTo>
                <a:lnTo>
                  <a:pt x="2543521" y="1113490"/>
                </a:lnTo>
                <a:lnTo>
                  <a:pt x="2582291" y="1052845"/>
                </a:lnTo>
                <a:lnTo>
                  <a:pt x="2587442" y="1019763"/>
                </a:lnTo>
                <a:lnTo>
                  <a:pt x="2587442" y="713834"/>
                </a:lnTo>
                <a:lnTo>
                  <a:pt x="2587442" y="203952"/>
                </a:lnTo>
                <a:lnTo>
                  <a:pt x="2582291" y="170870"/>
                </a:lnTo>
                <a:lnTo>
                  <a:pt x="2543521" y="110224"/>
                </a:lnTo>
                <a:lnTo>
                  <a:pt x="2511520" y="83500"/>
                </a:lnTo>
                <a:lnTo>
                  <a:pt x="2472190" y="59736"/>
                </a:lnTo>
                <a:lnTo>
                  <a:pt x="2426340" y="39351"/>
                </a:lnTo>
                <a:lnTo>
                  <a:pt x="2374781" y="22764"/>
                </a:lnTo>
                <a:lnTo>
                  <a:pt x="2318322" y="10397"/>
                </a:lnTo>
                <a:lnTo>
                  <a:pt x="2257774" y="2669"/>
                </a:lnTo>
                <a:lnTo>
                  <a:pt x="2193947" y="0"/>
                </a:lnTo>
                <a:lnTo>
                  <a:pt x="1210213" y="0"/>
                </a:lnTo>
                <a:lnTo>
                  <a:pt x="61997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05800" y="1470660"/>
            <a:ext cx="191706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Who’s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resp 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for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key</a:t>
            </a:r>
            <a:r>
              <a:rPr sz="24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1110?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614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0195" algn="l"/>
                <a:tab pos="4585335" algn="l"/>
              </a:tabLst>
            </a:pPr>
            <a:r>
              <a:rPr spc="-5" dirty="0"/>
              <a:t>Circular	</a:t>
            </a:r>
            <a:r>
              <a:rPr dirty="0"/>
              <a:t>DHT	with</a:t>
            </a:r>
            <a:r>
              <a:rPr spc="-70" dirty="0"/>
              <a:t> </a:t>
            </a:r>
            <a:r>
              <a:rPr spc="-5" dirty="0"/>
              <a:t>Shortcuts</a:t>
            </a:r>
          </a:p>
        </p:txBody>
      </p:sp>
      <p:sp>
        <p:nvSpPr>
          <p:cNvPr id="3" name="object 3"/>
          <p:cNvSpPr/>
          <p:nvPr/>
        </p:nvSpPr>
        <p:spPr>
          <a:xfrm>
            <a:off x="464199" y="1195238"/>
            <a:ext cx="9589135" cy="0"/>
          </a:xfrm>
          <a:custGeom>
            <a:avLst/>
            <a:gdLst/>
            <a:ahLst/>
            <a:cxnLst/>
            <a:rect l="l" t="t" r="r" b="b"/>
            <a:pathLst>
              <a:path w="9589135">
                <a:moveTo>
                  <a:pt x="0" y="0"/>
                </a:moveTo>
                <a:lnTo>
                  <a:pt x="958869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6578600"/>
            <a:ext cx="11107420" cy="2476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7825" marR="928369" indent="-340360">
              <a:lnSpc>
                <a:spcPts val="3400"/>
              </a:lnSpc>
              <a:spcBef>
                <a:spcPts val="3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each </a:t>
            </a:r>
            <a:r>
              <a:rPr sz="3000" dirty="0">
                <a:latin typeface="Comic Sans MS"/>
                <a:cs typeface="Comic Sans MS"/>
              </a:rPr>
              <a:t>peer </a:t>
            </a:r>
            <a:r>
              <a:rPr sz="3000" spc="-5" dirty="0">
                <a:latin typeface="Comic Sans MS"/>
                <a:cs typeface="Comic Sans MS"/>
              </a:rPr>
              <a:t>keeps track </a:t>
            </a:r>
            <a:r>
              <a:rPr sz="3000" dirty="0">
                <a:latin typeface="Comic Sans MS"/>
                <a:cs typeface="Comic Sans MS"/>
              </a:rPr>
              <a:t>of IP </a:t>
            </a:r>
            <a:r>
              <a:rPr sz="3000" spc="-5" dirty="0">
                <a:latin typeface="Comic Sans MS"/>
                <a:cs typeface="Comic Sans MS"/>
              </a:rPr>
              <a:t>addresses </a:t>
            </a:r>
            <a:r>
              <a:rPr sz="3000" dirty="0">
                <a:latin typeface="Comic Sans MS"/>
                <a:cs typeface="Comic Sans MS"/>
              </a:rPr>
              <a:t>of predecessor,  </a:t>
            </a:r>
            <a:r>
              <a:rPr sz="3000" spc="-5" dirty="0">
                <a:latin typeface="Comic Sans MS"/>
                <a:cs typeface="Comic Sans MS"/>
              </a:rPr>
              <a:t>successor, short</a:t>
            </a:r>
            <a:r>
              <a:rPr sz="300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cuts.</a:t>
            </a:r>
            <a:endParaRPr sz="30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reduced </a:t>
            </a:r>
            <a:r>
              <a:rPr sz="3000" dirty="0">
                <a:latin typeface="Comic Sans MS"/>
                <a:cs typeface="Comic Sans MS"/>
              </a:rPr>
              <a:t>from 6 to 2</a:t>
            </a:r>
            <a:r>
              <a:rPr sz="3000" spc="-5" dirty="0">
                <a:latin typeface="Comic Sans MS"/>
                <a:cs typeface="Comic Sans MS"/>
              </a:rPr>
              <a:t> messages.</a:t>
            </a:r>
            <a:endParaRPr sz="3000">
              <a:latin typeface="Comic Sans MS"/>
              <a:cs typeface="Comic Sans MS"/>
            </a:endParaRPr>
          </a:p>
          <a:p>
            <a:pPr marL="377825" marR="30480" indent="-340360">
              <a:lnSpc>
                <a:spcPts val="3400"/>
              </a:lnSpc>
              <a:spcBef>
                <a:spcPts val="108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000" spc="-5" dirty="0">
                <a:latin typeface="Comic Sans MS"/>
                <a:cs typeface="Comic Sans MS"/>
              </a:rPr>
              <a:t>possible </a:t>
            </a:r>
            <a:r>
              <a:rPr sz="3000" dirty="0">
                <a:latin typeface="Comic Sans MS"/>
                <a:cs typeface="Comic Sans MS"/>
              </a:rPr>
              <a:t>to design </a:t>
            </a:r>
            <a:r>
              <a:rPr sz="3000" spc="-5" dirty="0">
                <a:latin typeface="Comic Sans MS"/>
                <a:cs typeface="Comic Sans MS"/>
              </a:rPr>
              <a:t>shortcuts </a:t>
            </a:r>
            <a:r>
              <a:rPr sz="3000" dirty="0">
                <a:latin typeface="Comic Sans MS"/>
                <a:cs typeface="Comic Sans MS"/>
              </a:rPr>
              <a:t>so </a:t>
            </a:r>
            <a:r>
              <a:rPr sz="3000" spc="-5" dirty="0">
                <a:latin typeface="Comic Sans MS"/>
                <a:cs typeface="Comic Sans MS"/>
              </a:rPr>
              <a:t>O(log </a:t>
            </a:r>
            <a:r>
              <a:rPr sz="3000" dirty="0">
                <a:latin typeface="Comic Sans MS"/>
                <a:cs typeface="Comic Sans MS"/>
              </a:rPr>
              <a:t>N) </a:t>
            </a:r>
            <a:r>
              <a:rPr sz="3000" spc="-5" dirty="0">
                <a:latin typeface="Comic Sans MS"/>
                <a:cs typeface="Comic Sans MS"/>
              </a:rPr>
              <a:t>neighbors, O(log </a:t>
            </a:r>
            <a:r>
              <a:rPr sz="3000" dirty="0">
                <a:latin typeface="Comic Sans MS"/>
                <a:cs typeface="Comic Sans MS"/>
              </a:rPr>
              <a:t>N)  </a:t>
            </a:r>
            <a:r>
              <a:rPr sz="3000" spc="-5" dirty="0">
                <a:latin typeface="Comic Sans MS"/>
                <a:cs typeface="Comic Sans MS"/>
              </a:rPr>
              <a:t>messages </a:t>
            </a:r>
            <a:r>
              <a:rPr sz="3000" dirty="0">
                <a:latin typeface="Comic Sans MS"/>
                <a:cs typeface="Comic Sans MS"/>
              </a:rPr>
              <a:t>in</a:t>
            </a:r>
            <a:r>
              <a:rPr sz="3000" spc="-10" dirty="0">
                <a:latin typeface="Comic Sans MS"/>
                <a:cs typeface="Comic Sans MS"/>
              </a:rPr>
              <a:t> </a:t>
            </a:r>
            <a:r>
              <a:rPr sz="3000" spc="-5" dirty="0">
                <a:latin typeface="Comic Sans MS"/>
                <a:cs typeface="Comic Sans MS"/>
              </a:rPr>
              <a:t>query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9989" y="572515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9850" y="302102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1772" y="456837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0039" y="258743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7230" y="382696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0899" y="487287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930" y="5379277"/>
            <a:ext cx="150025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0046" y="183252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59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7900" y="1371600"/>
            <a:ext cx="220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9200" y="2247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5300" y="3759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5100" y="48514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000" y="59309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0700" y="56007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7100" y="45212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7100" y="27813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78602" y="1769911"/>
            <a:ext cx="150025" cy="15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4521" y="3901844"/>
            <a:ext cx="2891790" cy="1389380"/>
          </a:xfrm>
          <a:custGeom>
            <a:avLst/>
            <a:gdLst/>
            <a:ahLst/>
            <a:cxnLst/>
            <a:rect l="l" t="t" r="r" b="b"/>
            <a:pathLst>
              <a:path w="2891790" h="1389379">
                <a:moveTo>
                  <a:pt x="2891548" y="0"/>
                </a:moveTo>
                <a:lnTo>
                  <a:pt x="11476" y="1383460"/>
                </a:lnTo>
                <a:lnTo>
                  <a:pt x="0" y="13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6069" y="5230370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83506" y="0"/>
                </a:moveTo>
                <a:lnTo>
                  <a:pt x="0" y="107737"/>
                </a:lnTo>
                <a:lnTo>
                  <a:pt x="136293" y="109900"/>
                </a:lnTo>
                <a:lnTo>
                  <a:pt x="83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6407" y="4633297"/>
            <a:ext cx="3351529" cy="266700"/>
          </a:xfrm>
          <a:custGeom>
            <a:avLst/>
            <a:gdLst/>
            <a:ahLst/>
            <a:cxnLst/>
            <a:rect l="l" t="t" r="r" b="b"/>
            <a:pathLst>
              <a:path w="3351529" h="266700">
                <a:moveTo>
                  <a:pt x="3350953" y="266526"/>
                </a:moveTo>
                <a:lnTo>
                  <a:pt x="12661" y="1007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7531" y="4573536"/>
            <a:ext cx="126364" cy="121920"/>
          </a:xfrm>
          <a:custGeom>
            <a:avLst/>
            <a:gdLst/>
            <a:ahLst/>
            <a:cxnLst/>
            <a:rect l="l" t="t" r="r" b="b"/>
            <a:pathLst>
              <a:path w="126364" h="121920">
                <a:moveTo>
                  <a:pt x="126368" y="0"/>
                </a:moveTo>
                <a:lnTo>
                  <a:pt x="0" y="51100"/>
                </a:lnTo>
                <a:lnTo>
                  <a:pt x="116702" y="121536"/>
                </a:lnTo>
                <a:lnTo>
                  <a:pt x="126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7688" y="3305651"/>
            <a:ext cx="1701164" cy="2426335"/>
          </a:xfrm>
          <a:custGeom>
            <a:avLst/>
            <a:gdLst/>
            <a:ahLst/>
            <a:cxnLst/>
            <a:rect l="l" t="t" r="r" b="b"/>
            <a:pathLst>
              <a:path w="1701164" h="2426335">
                <a:moveTo>
                  <a:pt x="1700753" y="2425854"/>
                </a:moveTo>
                <a:lnTo>
                  <a:pt x="7300" y="10412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4987" y="3216219"/>
            <a:ext cx="120014" cy="135255"/>
          </a:xfrm>
          <a:custGeom>
            <a:avLst/>
            <a:gdLst/>
            <a:ahLst/>
            <a:cxnLst/>
            <a:rect l="l" t="t" r="r" b="b"/>
            <a:pathLst>
              <a:path w="120014" h="135254">
                <a:moveTo>
                  <a:pt x="0" y="0"/>
                </a:moveTo>
                <a:lnTo>
                  <a:pt x="20074" y="134824"/>
                </a:lnTo>
                <a:lnTo>
                  <a:pt x="119904" y="648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2500" y="2056079"/>
            <a:ext cx="1263015" cy="3275329"/>
          </a:xfrm>
          <a:custGeom>
            <a:avLst/>
            <a:gdLst/>
            <a:ahLst/>
            <a:cxnLst/>
            <a:rect l="l" t="t" r="r" b="b"/>
            <a:pathLst>
              <a:path w="1263014" h="3275329">
                <a:moveTo>
                  <a:pt x="0" y="3274720"/>
                </a:moveTo>
                <a:lnTo>
                  <a:pt x="1257853" y="11876"/>
                </a:lnTo>
                <a:lnTo>
                  <a:pt x="126243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83" y="1954170"/>
            <a:ext cx="114300" cy="135890"/>
          </a:xfrm>
          <a:custGeom>
            <a:avLst/>
            <a:gdLst/>
            <a:ahLst/>
            <a:cxnLst/>
            <a:rect l="l" t="t" r="r" b="b"/>
            <a:pathLst>
              <a:path w="114300" h="135889">
                <a:moveTo>
                  <a:pt x="100735" y="0"/>
                </a:moveTo>
                <a:lnTo>
                  <a:pt x="0" y="91831"/>
                </a:lnTo>
                <a:lnTo>
                  <a:pt x="113760" y="135686"/>
                </a:lnTo>
                <a:lnTo>
                  <a:pt x="100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5336" y="2745838"/>
            <a:ext cx="3194050" cy="1849755"/>
          </a:xfrm>
          <a:custGeom>
            <a:avLst/>
            <a:gdLst/>
            <a:ahLst/>
            <a:cxnLst/>
            <a:rect l="l" t="t" r="r" b="b"/>
            <a:pathLst>
              <a:path w="3194050" h="1849754">
                <a:moveTo>
                  <a:pt x="0" y="1849483"/>
                </a:moveTo>
                <a:lnTo>
                  <a:pt x="3182790" y="6382"/>
                </a:lnTo>
                <a:lnTo>
                  <a:pt x="31938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87605" y="2691107"/>
            <a:ext cx="136525" cy="114300"/>
          </a:xfrm>
          <a:custGeom>
            <a:avLst/>
            <a:gdLst/>
            <a:ahLst/>
            <a:cxnLst/>
            <a:rect l="l" t="t" r="r" b="b"/>
            <a:pathLst>
              <a:path w="136525" h="114300">
                <a:moveTo>
                  <a:pt x="136055" y="0"/>
                </a:moveTo>
                <a:lnTo>
                  <a:pt x="0" y="8340"/>
                </a:lnTo>
                <a:lnTo>
                  <a:pt x="61095" y="113847"/>
                </a:lnTo>
                <a:lnTo>
                  <a:pt x="136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3043" y="3013541"/>
            <a:ext cx="3689985" cy="908050"/>
          </a:xfrm>
          <a:custGeom>
            <a:avLst/>
            <a:gdLst/>
            <a:ahLst/>
            <a:cxnLst/>
            <a:rect l="l" t="t" r="r" b="b"/>
            <a:pathLst>
              <a:path w="3689984" h="908050">
                <a:moveTo>
                  <a:pt x="0" y="0"/>
                </a:moveTo>
                <a:lnTo>
                  <a:pt x="3677433" y="904454"/>
                </a:lnTo>
                <a:lnTo>
                  <a:pt x="3689776" y="90749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5929" y="38588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29116" y="0"/>
                </a:moveTo>
                <a:lnTo>
                  <a:pt x="0" y="118391"/>
                </a:lnTo>
                <a:lnTo>
                  <a:pt x="132951" y="88311"/>
                </a:lnTo>
                <a:lnTo>
                  <a:pt x="29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2168" y="1896327"/>
            <a:ext cx="1356360" cy="2757805"/>
          </a:xfrm>
          <a:custGeom>
            <a:avLst/>
            <a:gdLst/>
            <a:ahLst/>
            <a:cxnLst/>
            <a:rect l="l" t="t" r="r" b="b"/>
            <a:pathLst>
              <a:path w="1356359" h="2757804">
                <a:moveTo>
                  <a:pt x="0" y="0"/>
                </a:moveTo>
                <a:lnTo>
                  <a:pt x="1350277" y="2746073"/>
                </a:lnTo>
                <a:lnTo>
                  <a:pt x="1355898" y="275749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7757" y="4615531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09409" y="0"/>
                </a:moveTo>
                <a:lnTo>
                  <a:pt x="0" y="53794"/>
                </a:lnTo>
                <a:lnTo>
                  <a:pt x="108499" y="136307"/>
                </a:lnTo>
                <a:lnTo>
                  <a:pt x="109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2489" y="2529446"/>
            <a:ext cx="1682750" cy="2977515"/>
          </a:xfrm>
          <a:custGeom>
            <a:avLst/>
            <a:gdLst/>
            <a:ahLst/>
            <a:cxnLst/>
            <a:rect l="l" t="t" r="r" b="b"/>
            <a:pathLst>
              <a:path w="1682750" h="2977515">
                <a:moveTo>
                  <a:pt x="1682343" y="0"/>
                </a:moveTo>
                <a:lnTo>
                  <a:pt x="6265" y="2966059"/>
                </a:lnTo>
                <a:lnTo>
                  <a:pt x="0" y="2977142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8757" y="5465542"/>
            <a:ext cx="113664" cy="136525"/>
          </a:xfrm>
          <a:custGeom>
            <a:avLst/>
            <a:gdLst/>
            <a:ahLst/>
            <a:cxnLst/>
            <a:rect l="l" t="t" r="r" b="b"/>
            <a:pathLst>
              <a:path w="113664" h="136525">
                <a:moveTo>
                  <a:pt x="6906" y="0"/>
                </a:moveTo>
                <a:lnTo>
                  <a:pt x="0" y="136135"/>
                </a:lnTo>
                <a:lnTo>
                  <a:pt x="113052" y="59979"/>
                </a:lnTo>
                <a:lnTo>
                  <a:pt x="6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5601" y="2698753"/>
            <a:ext cx="1594485" cy="2976245"/>
          </a:xfrm>
          <a:custGeom>
            <a:avLst/>
            <a:gdLst/>
            <a:ahLst/>
            <a:cxnLst/>
            <a:rect l="l" t="t" r="r" b="b"/>
            <a:pathLst>
              <a:path w="1594484" h="2976245">
                <a:moveTo>
                  <a:pt x="1593899" y="0"/>
                </a:moveTo>
                <a:lnTo>
                  <a:pt x="6012" y="2964883"/>
                </a:lnTo>
                <a:lnTo>
                  <a:pt x="0" y="2976106"/>
                </a:lnTo>
              </a:path>
            </a:pathLst>
          </a:custGeom>
          <a:ln w="25400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4037" y="5634885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60" h="136525">
                <a:moveTo>
                  <a:pt x="3820" y="0"/>
                </a:moveTo>
                <a:lnTo>
                  <a:pt x="0" y="136257"/>
                </a:lnTo>
                <a:lnTo>
                  <a:pt x="111297" y="57558"/>
                </a:lnTo>
                <a:lnTo>
                  <a:pt x="382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7637" y="3305630"/>
            <a:ext cx="1591310" cy="2549525"/>
          </a:xfrm>
          <a:custGeom>
            <a:avLst/>
            <a:gdLst/>
            <a:ahLst/>
            <a:cxnLst/>
            <a:rect l="l" t="t" r="r" b="b"/>
            <a:pathLst>
              <a:path w="1591310" h="2549525">
                <a:moveTo>
                  <a:pt x="1591162" y="2549070"/>
                </a:moveTo>
                <a:lnTo>
                  <a:pt x="6737" y="10793"/>
                </a:lnTo>
                <a:lnTo>
                  <a:pt x="0" y="0"/>
                </a:lnTo>
              </a:path>
            </a:pathLst>
          </a:custGeom>
          <a:ln w="25400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89804" y="3212979"/>
            <a:ext cx="116839" cy="135890"/>
          </a:xfrm>
          <a:custGeom>
            <a:avLst/>
            <a:gdLst/>
            <a:ahLst/>
            <a:cxnLst/>
            <a:rect l="l" t="t" r="r" b="b"/>
            <a:pathLst>
              <a:path w="116839" h="135889">
                <a:moveTo>
                  <a:pt x="0" y="0"/>
                </a:moveTo>
                <a:lnTo>
                  <a:pt x="12846" y="135703"/>
                </a:lnTo>
                <a:lnTo>
                  <a:pt x="116271" y="71145"/>
                </a:lnTo>
                <a:lnTo>
                  <a:pt x="0" y="0"/>
                </a:lnTo>
                <a:close/>
              </a:path>
            </a:pathLst>
          </a:custGeom>
          <a:solidFill>
            <a:srgbClr val="CE1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2171" y="1465298"/>
            <a:ext cx="2587625" cy="1450975"/>
          </a:xfrm>
          <a:custGeom>
            <a:avLst/>
            <a:gdLst/>
            <a:ahLst/>
            <a:cxnLst/>
            <a:rect l="l" t="t" r="r" b="b"/>
            <a:pathLst>
              <a:path w="2587625" h="1450975">
                <a:moveTo>
                  <a:pt x="619971" y="0"/>
                </a:moveTo>
                <a:lnTo>
                  <a:pt x="556145" y="2669"/>
                </a:lnTo>
                <a:lnTo>
                  <a:pt x="495597" y="10397"/>
                </a:lnTo>
                <a:lnTo>
                  <a:pt x="439138" y="22764"/>
                </a:lnTo>
                <a:lnTo>
                  <a:pt x="387579" y="39351"/>
                </a:lnTo>
                <a:lnTo>
                  <a:pt x="341729" y="59736"/>
                </a:lnTo>
                <a:lnTo>
                  <a:pt x="302399" y="83500"/>
                </a:lnTo>
                <a:lnTo>
                  <a:pt x="270398" y="110224"/>
                </a:lnTo>
                <a:lnTo>
                  <a:pt x="231627" y="170870"/>
                </a:lnTo>
                <a:lnTo>
                  <a:pt x="226477" y="203952"/>
                </a:lnTo>
                <a:lnTo>
                  <a:pt x="226477" y="713834"/>
                </a:lnTo>
                <a:lnTo>
                  <a:pt x="226477" y="1019763"/>
                </a:lnTo>
                <a:lnTo>
                  <a:pt x="231627" y="1052845"/>
                </a:lnTo>
                <a:lnTo>
                  <a:pt x="246538" y="1084227"/>
                </a:lnTo>
                <a:lnTo>
                  <a:pt x="302399" y="1140214"/>
                </a:lnTo>
                <a:lnTo>
                  <a:pt x="341729" y="1163979"/>
                </a:lnTo>
                <a:lnTo>
                  <a:pt x="387579" y="1184364"/>
                </a:lnTo>
                <a:lnTo>
                  <a:pt x="439138" y="1200950"/>
                </a:lnTo>
                <a:lnTo>
                  <a:pt x="495597" y="1213317"/>
                </a:lnTo>
                <a:lnTo>
                  <a:pt x="556145" y="1221046"/>
                </a:lnTo>
                <a:lnTo>
                  <a:pt x="619971" y="1223715"/>
                </a:lnTo>
                <a:lnTo>
                  <a:pt x="0" y="1450783"/>
                </a:lnTo>
                <a:lnTo>
                  <a:pt x="1210213" y="1223715"/>
                </a:lnTo>
                <a:lnTo>
                  <a:pt x="2193947" y="1223715"/>
                </a:lnTo>
                <a:lnTo>
                  <a:pt x="2257774" y="1221046"/>
                </a:lnTo>
                <a:lnTo>
                  <a:pt x="2318322" y="1213317"/>
                </a:lnTo>
                <a:lnTo>
                  <a:pt x="2374781" y="1200950"/>
                </a:lnTo>
                <a:lnTo>
                  <a:pt x="2426340" y="1184364"/>
                </a:lnTo>
                <a:lnTo>
                  <a:pt x="2472190" y="1163979"/>
                </a:lnTo>
                <a:lnTo>
                  <a:pt x="2511520" y="1140214"/>
                </a:lnTo>
                <a:lnTo>
                  <a:pt x="2543521" y="1113490"/>
                </a:lnTo>
                <a:lnTo>
                  <a:pt x="2582291" y="1052845"/>
                </a:lnTo>
                <a:lnTo>
                  <a:pt x="2587442" y="1019763"/>
                </a:lnTo>
                <a:lnTo>
                  <a:pt x="2587442" y="713834"/>
                </a:lnTo>
                <a:lnTo>
                  <a:pt x="2587442" y="203952"/>
                </a:lnTo>
                <a:lnTo>
                  <a:pt x="2582291" y="170870"/>
                </a:lnTo>
                <a:lnTo>
                  <a:pt x="2543521" y="110224"/>
                </a:lnTo>
                <a:lnTo>
                  <a:pt x="2511520" y="83500"/>
                </a:lnTo>
                <a:lnTo>
                  <a:pt x="2472190" y="59736"/>
                </a:lnTo>
                <a:lnTo>
                  <a:pt x="2426340" y="39351"/>
                </a:lnTo>
                <a:lnTo>
                  <a:pt x="2374781" y="22764"/>
                </a:lnTo>
                <a:lnTo>
                  <a:pt x="2318322" y="10397"/>
                </a:lnTo>
                <a:lnTo>
                  <a:pt x="2257774" y="2669"/>
                </a:lnTo>
                <a:lnTo>
                  <a:pt x="2193947" y="0"/>
                </a:lnTo>
                <a:lnTo>
                  <a:pt x="1210213" y="0"/>
                </a:lnTo>
                <a:lnTo>
                  <a:pt x="619971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05800" y="1470660"/>
            <a:ext cx="191706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Who’s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resp 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for </a:t>
            </a:r>
            <a:r>
              <a:rPr sz="2400" spc="-5" dirty="0">
                <a:solidFill>
                  <a:srgbClr val="FF2600"/>
                </a:solidFill>
                <a:latin typeface="Comic Sans MS"/>
                <a:cs typeface="Comic Sans MS"/>
              </a:rPr>
              <a:t>key</a:t>
            </a:r>
            <a:r>
              <a:rPr sz="2400" spc="-1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1110?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292100"/>
            <a:ext cx="36531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5770" algn="l"/>
              </a:tabLst>
            </a:pPr>
            <a:r>
              <a:rPr dirty="0"/>
              <a:t>Peer	</a:t>
            </a:r>
            <a:r>
              <a:rPr spc="-5" dirty="0"/>
              <a:t>Chu</a:t>
            </a:r>
            <a:r>
              <a:rPr dirty="0"/>
              <a:t>rn</a:t>
            </a:r>
          </a:p>
        </p:txBody>
      </p:sp>
      <p:sp>
        <p:nvSpPr>
          <p:cNvPr id="3" name="object 3"/>
          <p:cNvSpPr/>
          <p:nvPr/>
        </p:nvSpPr>
        <p:spPr>
          <a:xfrm>
            <a:off x="654699" y="1106338"/>
            <a:ext cx="3627120" cy="0"/>
          </a:xfrm>
          <a:custGeom>
            <a:avLst/>
            <a:gdLst/>
            <a:ahLst/>
            <a:cxnLst/>
            <a:rect l="l" t="t" r="r" b="b"/>
            <a:pathLst>
              <a:path w="3627120">
                <a:moveTo>
                  <a:pt x="0" y="0"/>
                </a:moveTo>
                <a:lnTo>
                  <a:pt x="362684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767" y="558291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4784" y="287878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550" y="442613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7817" y="244519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007" y="368472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8676" y="473063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5707" y="5237038"/>
            <a:ext cx="150025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824" y="169028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60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38500" y="1231900"/>
            <a:ext cx="220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5700" y="24257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5900" y="36195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5700" y="46990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600" y="5791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8600" y="54610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5000" y="43815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000" y="26416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15215" y="1585382"/>
            <a:ext cx="391191" cy="1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29937" y="1700107"/>
            <a:ext cx="241935" cy="137795"/>
          </a:xfrm>
          <a:custGeom>
            <a:avLst/>
            <a:gdLst/>
            <a:ahLst/>
            <a:cxnLst/>
            <a:rect l="l" t="t" r="r" b="b"/>
            <a:pathLst>
              <a:path w="241935" h="137794">
                <a:moveTo>
                  <a:pt x="241582" y="0"/>
                </a:moveTo>
                <a:lnTo>
                  <a:pt x="0" y="137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88665" y="1836420"/>
            <a:ext cx="6147435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30480" indent="-292100" algn="just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30200" algn="l"/>
              </a:tabLst>
            </a:pP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handle </a:t>
            </a:r>
            <a:r>
              <a:rPr sz="2800" dirty="0">
                <a:latin typeface="Comic Sans MS"/>
                <a:cs typeface="Comic Sans MS"/>
              </a:rPr>
              <a:t>peer </a:t>
            </a:r>
            <a:r>
              <a:rPr sz="2800" spc="-5" dirty="0">
                <a:latin typeface="Comic Sans MS"/>
                <a:cs typeface="Comic Sans MS"/>
              </a:rPr>
              <a:t>churn, require each  </a:t>
            </a:r>
            <a:r>
              <a:rPr sz="2800" dirty="0">
                <a:latin typeface="Comic Sans MS"/>
                <a:cs typeface="Comic Sans MS"/>
              </a:rPr>
              <a:t>peer to </a:t>
            </a:r>
            <a:r>
              <a:rPr sz="2800" spc="-5" dirty="0">
                <a:latin typeface="Comic Sans MS"/>
                <a:cs typeface="Comic Sans MS"/>
              </a:rPr>
              <a:t>know the </a:t>
            </a:r>
            <a:r>
              <a:rPr sz="2800" dirty="0">
                <a:latin typeface="Comic Sans MS"/>
                <a:cs typeface="Comic Sans MS"/>
              </a:rPr>
              <a:t>IP </a:t>
            </a:r>
            <a:r>
              <a:rPr sz="2800" spc="-5" dirty="0">
                <a:latin typeface="Comic Sans MS"/>
                <a:cs typeface="Comic Sans MS"/>
              </a:rPr>
              <a:t>address </a:t>
            </a:r>
            <a:r>
              <a:rPr sz="2800" dirty="0">
                <a:latin typeface="Comic Sans MS"/>
                <a:cs typeface="Comic Sans MS"/>
              </a:rPr>
              <a:t>of its  two</a:t>
            </a:r>
            <a:r>
              <a:rPr sz="2800" spc="-5" dirty="0">
                <a:latin typeface="Comic Sans MS"/>
                <a:cs typeface="Comic Sans MS"/>
              </a:rPr>
              <a:t> successors.</a:t>
            </a:r>
            <a:endParaRPr sz="2800">
              <a:latin typeface="Comic Sans MS"/>
              <a:cs typeface="Comic Sans MS"/>
            </a:endParaRPr>
          </a:p>
          <a:p>
            <a:pPr marL="329565" marR="558165" indent="-292100">
              <a:lnSpc>
                <a:spcPct val="117600"/>
              </a:lnSpc>
              <a:spcBef>
                <a:spcPts val="844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35609" algn="l"/>
                <a:tab pos="436245" algn="l"/>
              </a:tabLst>
            </a:pPr>
            <a:r>
              <a:rPr dirty="0"/>
              <a:t>	</a:t>
            </a:r>
            <a:r>
              <a:rPr sz="2800" dirty="0">
                <a:latin typeface="Comic Sans MS"/>
                <a:cs typeface="Comic Sans MS"/>
              </a:rPr>
              <a:t>Each peer </a:t>
            </a:r>
            <a:r>
              <a:rPr sz="2800" spc="-5" dirty="0">
                <a:latin typeface="Comic Sans MS"/>
                <a:cs typeface="Comic Sans MS"/>
              </a:rPr>
              <a:t>periodically </a:t>
            </a:r>
            <a:r>
              <a:rPr sz="2800" dirty="0">
                <a:latin typeface="Comic Sans MS"/>
                <a:cs typeface="Comic Sans MS"/>
              </a:rPr>
              <a:t>pings </a:t>
            </a:r>
            <a:r>
              <a:rPr sz="2800" spc="-5" dirty="0">
                <a:latin typeface="Comic Sans MS"/>
                <a:cs typeface="Comic Sans MS"/>
              </a:rPr>
              <a:t>its  </a:t>
            </a:r>
            <a:r>
              <a:rPr sz="2800" dirty="0">
                <a:latin typeface="Comic Sans MS"/>
                <a:cs typeface="Comic Sans MS"/>
              </a:rPr>
              <a:t>two </a:t>
            </a:r>
            <a:r>
              <a:rPr sz="2800" spc="-5" dirty="0">
                <a:latin typeface="Comic Sans MS"/>
                <a:cs typeface="Comic Sans MS"/>
              </a:rPr>
              <a:t>successors </a:t>
            </a:r>
            <a:r>
              <a:rPr sz="2800" dirty="0">
                <a:latin typeface="Comic Sans MS"/>
                <a:cs typeface="Comic Sans MS"/>
              </a:rPr>
              <a:t>to see if </a:t>
            </a:r>
            <a:r>
              <a:rPr sz="2800" spc="-5" dirty="0">
                <a:latin typeface="Comic Sans MS"/>
                <a:cs typeface="Comic Sans MS"/>
              </a:rPr>
              <a:t>they  are still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alive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292100"/>
            <a:ext cx="36531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5770" algn="l"/>
              </a:tabLst>
            </a:pPr>
            <a:r>
              <a:rPr dirty="0"/>
              <a:t>Peer	</a:t>
            </a:r>
            <a:r>
              <a:rPr spc="-5" dirty="0"/>
              <a:t>Chu</a:t>
            </a:r>
            <a:r>
              <a:rPr dirty="0"/>
              <a:t>rn</a:t>
            </a:r>
          </a:p>
        </p:txBody>
      </p:sp>
      <p:sp>
        <p:nvSpPr>
          <p:cNvPr id="3" name="object 3"/>
          <p:cNvSpPr/>
          <p:nvPr/>
        </p:nvSpPr>
        <p:spPr>
          <a:xfrm>
            <a:off x="654699" y="1106338"/>
            <a:ext cx="3627120" cy="0"/>
          </a:xfrm>
          <a:custGeom>
            <a:avLst/>
            <a:gdLst/>
            <a:ahLst/>
            <a:cxnLst/>
            <a:rect l="l" t="t" r="r" b="b"/>
            <a:pathLst>
              <a:path w="3627120">
                <a:moveTo>
                  <a:pt x="0" y="0"/>
                </a:moveTo>
                <a:lnTo>
                  <a:pt x="362684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" y="6299200"/>
            <a:ext cx="516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79550" algn="l"/>
                <a:tab pos="1895475" algn="l"/>
              </a:tabLst>
            </a:pPr>
            <a:r>
              <a:rPr sz="4050" spc="-37" baseline="113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600" spc="-25" dirty="0">
                <a:latin typeface="Comic Sans MS"/>
                <a:cs typeface="Comic Sans MS"/>
              </a:rPr>
              <a:t>peer	</a:t>
            </a:r>
            <a:r>
              <a:rPr sz="3600" dirty="0">
                <a:latin typeface="Comic Sans MS"/>
                <a:cs typeface="Comic Sans MS"/>
              </a:rPr>
              <a:t>5	</a:t>
            </a:r>
            <a:r>
              <a:rPr sz="3600" spc="-5" dirty="0">
                <a:latin typeface="Comic Sans MS"/>
                <a:cs typeface="Comic Sans MS"/>
              </a:rPr>
              <a:t>abruptly</a:t>
            </a:r>
            <a:r>
              <a:rPr sz="3600" spc="-55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leaves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7767" y="558291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4784" y="287878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9550" y="442613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7817" y="244519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5007" y="368472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8676" y="473063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5707" y="5237038"/>
            <a:ext cx="150025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7824" y="169028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60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65700" y="24257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5900" y="36195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5700" y="46990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600" y="5791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98600" y="54610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5000" y="1231900"/>
            <a:ext cx="2823845" cy="369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15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5215" y="1585382"/>
            <a:ext cx="391191" cy="1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29937" y="1700107"/>
            <a:ext cx="241935" cy="137795"/>
          </a:xfrm>
          <a:custGeom>
            <a:avLst/>
            <a:gdLst/>
            <a:ahLst/>
            <a:cxnLst/>
            <a:rect l="l" t="t" r="r" b="b"/>
            <a:pathLst>
              <a:path w="241935" h="137794">
                <a:moveTo>
                  <a:pt x="241582" y="0"/>
                </a:moveTo>
                <a:lnTo>
                  <a:pt x="0" y="137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55537" y="4626187"/>
            <a:ext cx="325120" cy="262255"/>
          </a:xfrm>
          <a:custGeom>
            <a:avLst/>
            <a:gdLst/>
            <a:ahLst/>
            <a:cxnLst/>
            <a:rect l="l" t="t" r="r" b="b"/>
            <a:pathLst>
              <a:path w="325120" h="262254">
                <a:moveTo>
                  <a:pt x="0" y="0"/>
                </a:moveTo>
                <a:lnTo>
                  <a:pt x="325120" y="261902"/>
                </a:lnTo>
              </a:path>
            </a:pathLst>
          </a:custGeom>
          <a:ln w="25399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47165" y="4626187"/>
            <a:ext cx="558165" cy="325120"/>
          </a:xfrm>
          <a:custGeom>
            <a:avLst/>
            <a:gdLst/>
            <a:ahLst/>
            <a:cxnLst/>
            <a:rect l="l" t="t" r="r" b="b"/>
            <a:pathLst>
              <a:path w="558164" h="325120">
                <a:moveTo>
                  <a:pt x="557671" y="0"/>
                </a:moveTo>
                <a:lnTo>
                  <a:pt x="0" y="325119"/>
                </a:lnTo>
              </a:path>
            </a:pathLst>
          </a:custGeom>
          <a:ln w="25399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88665" y="1836420"/>
            <a:ext cx="6147435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30480" indent="-292100" algn="just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30200" algn="l"/>
              </a:tabLst>
            </a:pP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handle </a:t>
            </a:r>
            <a:r>
              <a:rPr sz="2800" dirty="0">
                <a:latin typeface="Comic Sans MS"/>
                <a:cs typeface="Comic Sans MS"/>
              </a:rPr>
              <a:t>peer </a:t>
            </a:r>
            <a:r>
              <a:rPr sz="2800" spc="-5" dirty="0">
                <a:latin typeface="Comic Sans MS"/>
                <a:cs typeface="Comic Sans MS"/>
              </a:rPr>
              <a:t>churn, require each  </a:t>
            </a:r>
            <a:r>
              <a:rPr sz="2800" dirty="0">
                <a:latin typeface="Comic Sans MS"/>
                <a:cs typeface="Comic Sans MS"/>
              </a:rPr>
              <a:t>peer to </a:t>
            </a:r>
            <a:r>
              <a:rPr sz="2800" spc="-5" dirty="0">
                <a:latin typeface="Comic Sans MS"/>
                <a:cs typeface="Comic Sans MS"/>
              </a:rPr>
              <a:t>know the </a:t>
            </a:r>
            <a:r>
              <a:rPr sz="2800" dirty="0">
                <a:latin typeface="Comic Sans MS"/>
                <a:cs typeface="Comic Sans MS"/>
              </a:rPr>
              <a:t>IP </a:t>
            </a:r>
            <a:r>
              <a:rPr sz="2800" spc="-5" dirty="0">
                <a:latin typeface="Comic Sans MS"/>
                <a:cs typeface="Comic Sans MS"/>
              </a:rPr>
              <a:t>address </a:t>
            </a:r>
            <a:r>
              <a:rPr sz="2800" dirty="0">
                <a:latin typeface="Comic Sans MS"/>
                <a:cs typeface="Comic Sans MS"/>
              </a:rPr>
              <a:t>of its  two</a:t>
            </a:r>
            <a:r>
              <a:rPr sz="2800" spc="-5" dirty="0">
                <a:latin typeface="Comic Sans MS"/>
                <a:cs typeface="Comic Sans MS"/>
              </a:rPr>
              <a:t> successors.</a:t>
            </a:r>
            <a:endParaRPr sz="2800">
              <a:latin typeface="Comic Sans MS"/>
              <a:cs typeface="Comic Sans MS"/>
            </a:endParaRPr>
          </a:p>
          <a:p>
            <a:pPr marL="329565" marR="558165" indent="-292100">
              <a:lnSpc>
                <a:spcPct val="117600"/>
              </a:lnSpc>
              <a:spcBef>
                <a:spcPts val="844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35609" algn="l"/>
                <a:tab pos="436245" algn="l"/>
              </a:tabLst>
            </a:pPr>
            <a:r>
              <a:rPr dirty="0"/>
              <a:t>	</a:t>
            </a:r>
            <a:r>
              <a:rPr sz="2800" dirty="0">
                <a:latin typeface="Comic Sans MS"/>
                <a:cs typeface="Comic Sans MS"/>
              </a:rPr>
              <a:t>Each peer </a:t>
            </a:r>
            <a:r>
              <a:rPr sz="2800" spc="-5" dirty="0">
                <a:latin typeface="Comic Sans MS"/>
                <a:cs typeface="Comic Sans MS"/>
              </a:rPr>
              <a:t>periodically </a:t>
            </a:r>
            <a:r>
              <a:rPr sz="2800" dirty="0">
                <a:latin typeface="Comic Sans MS"/>
                <a:cs typeface="Comic Sans MS"/>
              </a:rPr>
              <a:t>pings </a:t>
            </a:r>
            <a:r>
              <a:rPr sz="2800" spc="-5" dirty="0">
                <a:latin typeface="Comic Sans MS"/>
                <a:cs typeface="Comic Sans MS"/>
              </a:rPr>
              <a:t>its  </a:t>
            </a:r>
            <a:r>
              <a:rPr sz="2800" dirty="0">
                <a:latin typeface="Comic Sans MS"/>
                <a:cs typeface="Comic Sans MS"/>
              </a:rPr>
              <a:t>two </a:t>
            </a:r>
            <a:r>
              <a:rPr sz="2800" spc="-5" dirty="0">
                <a:latin typeface="Comic Sans MS"/>
                <a:cs typeface="Comic Sans MS"/>
              </a:rPr>
              <a:t>successors </a:t>
            </a:r>
            <a:r>
              <a:rPr sz="2800" dirty="0">
                <a:latin typeface="Comic Sans MS"/>
                <a:cs typeface="Comic Sans MS"/>
              </a:rPr>
              <a:t>to see if </a:t>
            </a:r>
            <a:r>
              <a:rPr sz="2800" spc="-5" dirty="0">
                <a:latin typeface="Comic Sans MS"/>
                <a:cs typeface="Comic Sans MS"/>
              </a:rPr>
              <a:t>they  are still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alive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292100"/>
            <a:ext cx="36531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5770" algn="l"/>
              </a:tabLst>
            </a:pPr>
            <a:r>
              <a:rPr dirty="0"/>
              <a:t>Peer	</a:t>
            </a:r>
            <a:r>
              <a:rPr spc="-5" dirty="0"/>
              <a:t>Chu</a:t>
            </a:r>
            <a:r>
              <a:rPr dirty="0"/>
              <a:t>rn</a:t>
            </a:r>
          </a:p>
        </p:txBody>
      </p:sp>
      <p:sp>
        <p:nvSpPr>
          <p:cNvPr id="3" name="object 3"/>
          <p:cNvSpPr/>
          <p:nvPr/>
        </p:nvSpPr>
        <p:spPr>
          <a:xfrm>
            <a:off x="654699" y="1106338"/>
            <a:ext cx="3627120" cy="0"/>
          </a:xfrm>
          <a:custGeom>
            <a:avLst/>
            <a:gdLst/>
            <a:ahLst/>
            <a:cxnLst/>
            <a:rect l="l" t="t" r="r" b="b"/>
            <a:pathLst>
              <a:path w="3627120">
                <a:moveTo>
                  <a:pt x="0" y="0"/>
                </a:moveTo>
                <a:lnTo>
                  <a:pt x="362684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40" y="6136640"/>
            <a:ext cx="10967720" cy="25908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80"/>
              </a:spcBef>
              <a:tabLst>
                <a:tab pos="1479550" algn="l"/>
                <a:tab pos="1895475" algn="l"/>
              </a:tabLst>
            </a:pPr>
            <a:r>
              <a:rPr sz="4050" spc="-37" baseline="113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600" spc="-25" dirty="0">
                <a:latin typeface="Comic Sans MS"/>
                <a:cs typeface="Comic Sans MS"/>
              </a:rPr>
              <a:t>peer	</a:t>
            </a:r>
            <a:r>
              <a:rPr sz="3600" dirty="0">
                <a:latin typeface="Comic Sans MS"/>
                <a:cs typeface="Comic Sans MS"/>
              </a:rPr>
              <a:t>5	</a:t>
            </a:r>
            <a:r>
              <a:rPr sz="3600" spc="-5" dirty="0">
                <a:latin typeface="Comic Sans MS"/>
                <a:cs typeface="Comic Sans MS"/>
              </a:rPr>
              <a:t>abruptly</a:t>
            </a:r>
            <a:r>
              <a:rPr sz="3600" spc="-10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leaves</a:t>
            </a:r>
            <a:endParaRPr sz="3600">
              <a:latin typeface="Comic Sans MS"/>
              <a:cs typeface="Comic Sans MS"/>
            </a:endParaRPr>
          </a:p>
          <a:p>
            <a:pPr marL="377825" marR="30480" indent="-340360">
              <a:lnSpc>
                <a:spcPct val="104200"/>
              </a:lnSpc>
              <a:spcBef>
                <a:spcPts val="1095"/>
              </a:spcBef>
              <a:tabLst>
                <a:tab pos="1473200" algn="l"/>
                <a:tab pos="1856105" algn="l"/>
                <a:tab pos="1889125" algn="l"/>
                <a:tab pos="2700655" algn="l"/>
                <a:tab pos="2809875" algn="l"/>
                <a:tab pos="4922520" algn="l"/>
                <a:tab pos="5681345" algn="l"/>
                <a:tab pos="5835015" algn="l"/>
                <a:tab pos="8057515" algn="l"/>
                <a:tab pos="8706485" algn="l"/>
              </a:tabLst>
            </a:pPr>
            <a:r>
              <a:rPr sz="4050" spc="-165" baseline="10288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600" dirty="0">
                <a:latin typeface="Comic Sans MS"/>
                <a:cs typeface="Comic Sans MS"/>
              </a:rPr>
              <a:t>Peer	4		detect</a:t>
            </a:r>
            <a:r>
              <a:rPr sz="3600" spc="-5" dirty="0">
                <a:latin typeface="Comic Sans MS"/>
                <a:cs typeface="Comic Sans MS"/>
              </a:rPr>
              <a:t>s</a:t>
            </a:r>
            <a:r>
              <a:rPr sz="3600" dirty="0">
                <a:latin typeface="Comic Sans MS"/>
                <a:cs typeface="Comic Sans MS"/>
              </a:rPr>
              <a:t>;</a:t>
            </a:r>
            <a:r>
              <a:rPr sz="3600" spc="-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m</a:t>
            </a:r>
            <a:r>
              <a:rPr sz="3600" spc="-5" dirty="0">
                <a:latin typeface="Comic Sans MS"/>
                <a:cs typeface="Comic Sans MS"/>
              </a:rPr>
              <a:t>ake</a:t>
            </a:r>
            <a:r>
              <a:rPr sz="3600" dirty="0">
                <a:latin typeface="Comic Sans MS"/>
                <a:cs typeface="Comic Sans MS"/>
              </a:rPr>
              <a:t>s</a:t>
            </a:r>
            <a:r>
              <a:rPr sz="3600" spc="-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8	its</a:t>
            </a:r>
            <a:r>
              <a:rPr sz="3600" spc="-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immedi</a:t>
            </a:r>
            <a:r>
              <a:rPr sz="3600" spc="-5" dirty="0">
                <a:latin typeface="Comic Sans MS"/>
                <a:cs typeface="Comic Sans MS"/>
              </a:rPr>
              <a:t>a</a:t>
            </a:r>
            <a:r>
              <a:rPr sz="3600" dirty="0">
                <a:latin typeface="Comic Sans MS"/>
                <a:cs typeface="Comic Sans MS"/>
              </a:rPr>
              <a:t>te	</a:t>
            </a:r>
            <a:r>
              <a:rPr sz="3600" spc="-5" dirty="0">
                <a:latin typeface="Comic Sans MS"/>
                <a:cs typeface="Comic Sans MS"/>
              </a:rPr>
              <a:t>suc</a:t>
            </a:r>
            <a:r>
              <a:rPr sz="3600" dirty="0">
                <a:latin typeface="Comic Sans MS"/>
                <a:cs typeface="Comic Sans MS"/>
              </a:rPr>
              <a:t>ce</a:t>
            </a:r>
            <a:r>
              <a:rPr sz="3600" spc="-5" dirty="0">
                <a:latin typeface="Comic Sans MS"/>
                <a:cs typeface="Comic Sans MS"/>
              </a:rPr>
              <a:t>ss</a:t>
            </a:r>
            <a:r>
              <a:rPr sz="3600" dirty="0">
                <a:latin typeface="Comic Sans MS"/>
                <a:cs typeface="Comic Sans MS"/>
              </a:rPr>
              <a:t>or;  </a:t>
            </a:r>
            <a:r>
              <a:rPr sz="3600" spc="-5" dirty="0">
                <a:latin typeface="Comic Sans MS"/>
                <a:cs typeface="Comic Sans MS"/>
              </a:rPr>
              <a:t>asks </a:t>
            </a:r>
            <a:r>
              <a:rPr sz="3600" dirty="0">
                <a:latin typeface="Comic Sans MS"/>
                <a:cs typeface="Comic Sans MS"/>
              </a:rPr>
              <a:t>8	</a:t>
            </a:r>
            <a:r>
              <a:rPr sz="3600" spc="-5" dirty="0">
                <a:latin typeface="Comic Sans MS"/>
                <a:cs typeface="Comic Sans MS"/>
              </a:rPr>
              <a:t>who		</a:t>
            </a:r>
            <a:r>
              <a:rPr sz="3600" dirty="0">
                <a:latin typeface="Comic Sans MS"/>
                <a:cs typeface="Comic Sans MS"/>
              </a:rPr>
              <a:t>its</a:t>
            </a:r>
            <a:r>
              <a:rPr sz="3600" spc="15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immediate	successor	is; makes </a:t>
            </a:r>
            <a:r>
              <a:rPr sz="3600" dirty="0">
                <a:latin typeface="Comic Sans MS"/>
                <a:cs typeface="Comic Sans MS"/>
              </a:rPr>
              <a:t>8’s  </a:t>
            </a:r>
            <a:r>
              <a:rPr sz="3600" spc="-5" dirty="0">
                <a:latin typeface="Comic Sans MS"/>
                <a:cs typeface="Comic Sans MS"/>
              </a:rPr>
              <a:t>immediate	successor	</a:t>
            </a:r>
            <a:r>
              <a:rPr sz="3600" dirty="0">
                <a:latin typeface="Comic Sans MS"/>
                <a:cs typeface="Comic Sans MS"/>
              </a:rPr>
              <a:t>its </a:t>
            </a:r>
            <a:r>
              <a:rPr sz="3600" spc="-5" dirty="0">
                <a:latin typeface="Comic Sans MS"/>
                <a:cs typeface="Comic Sans MS"/>
              </a:rPr>
              <a:t>second</a:t>
            </a:r>
            <a:r>
              <a:rPr sz="3600" spc="-20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successor.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7767" y="5582916"/>
            <a:ext cx="150024" cy="153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4784" y="2878786"/>
            <a:ext cx="150024" cy="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9550" y="4426130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7817" y="2445198"/>
            <a:ext cx="150024" cy="15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5007" y="3684728"/>
            <a:ext cx="150024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8676" y="4730634"/>
            <a:ext cx="150024" cy="153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5707" y="5237038"/>
            <a:ext cx="150025" cy="1533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7824" y="1690288"/>
            <a:ext cx="4163060" cy="3973829"/>
          </a:xfrm>
          <a:custGeom>
            <a:avLst/>
            <a:gdLst/>
            <a:ahLst/>
            <a:cxnLst/>
            <a:rect l="l" t="t" r="r" b="b"/>
            <a:pathLst>
              <a:path w="4163060" h="3973829">
                <a:moveTo>
                  <a:pt x="3553395" y="581898"/>
                </a:moveTo>
                <a:lnTo>
                  <a:pt x="3588227" y="615932"/>
                </a:lnTo>
                <a:lnTo>
                  <a:pt x="3622035" y="650556"/>
                </a:lnTo>
                <a:lnTo>
                  <a:pt x="3654818" y="685752"/>
                </a:lnTo>
                <a:lnTo>
                  <a:pt x="3686576" y="721503"/>
                </a:lnTo>
                <a:lnTo>
                  <a:pt x="3717310" y="757791"/>
                </a:lnTo>
                <a:lnTo>
                  <a:pt x="3747020" y="794598"/>
                </a:lnTo>
                <a:lnTo>
                  <a:pt x="3775705" y="831908"/>
                </a:lnTo>
                <a:lnTo>
                  <a:pt x="3803366" y="869701"/>
                </a:lnTo>
                <a:lnTo>
                  <a:pt x="3830002" y="907961"/>
                </a:lnTo>
                <a:lnTo>
                  <a:pt x="3855614" y="946671"/>
                </a:lnTo>
                <a:lnTo>
                  <a:pt x="3880201" y="985811"/>
                </a:lnTo>
                <a:lnTo>
                  <a:pt x="3903764" y="1025366"/>
                </a:lnTo>
                <a:lnTo>
                  <a:pt x="3926303" y="1065316"/>
                </a:lnTo>
                <a:lnTo>
                  <a:pt x="3947816" y="1105646"/>
                </a:lnTo>
                <a:lnTo>
                  <a:pt x="3968306" y="1146336"/>
                </a:lnTo>
                <a:lnTo>
                  <a:pt x="3987771" y="1187370"/>
                </a:lnTo>
                <a:lnTo>
                  <a:pt x="4006211" y="1228729"/>
                </a:lnTo>
                <a:lnTo>
                  <a:pt x="4023627" y="1270397"/>
                </a:lnTo>
                <a:lnTo>
                  <a:pt x="4040019" y="1312355"/>
                </a:lnTo>
                <a:lnTo>
                  <a:pt x="4055386" y="1354586"/>
                </a:lnTo>
                <a:lnTo>
                  <a:pt x="4069729" y="1397072"/>
                </a:lnTo>
                <a:lnTo>
                  <a:pt x="4083047" y="1439796"/>
                </a:lnTo>
                <a:lnTo>
                  <a:pt x="4095340" y="1482740"/>
                </a:lnTo>
                <a:lnTo>
                  <a:pt x="4106610" y="1525887"/>
                </a:lnTo>
                <a:lnTo>
                  <a:pt x="4116854" y="1569219"/>
                </a:lnTo>
                <a:lnTo>
                  <a:pt x="4126075" y="1612718"/>
                </a:lnTo>
                <a:lnTo>
                  <a:pt x="4134270" y="1656366"/>
                </a:lnTo>
                <a:lnTo>
                  <a:pt x="4141442" y="1700147"/>
                </a:lnTo>
                <a:lnTo>
                  <a:pt x="4147588" y="1744042"/>
                </a:lnTo>
                <a:lnTo>
                  <a:pt x="4152711" y="1788034"/>
                </a:lnTo>
                <a:lnTo>
                  <a:pt x="4156809" y="1832105"/>
                </a:lnTo>
                <a:lnTo>
                  <a:pt x="4159882" y="1876238"/>
                </a:lnTo>
                <a:lnTo>
                  <a:pt x="4161931" y="1920415"/>
                </a:lnTo>
                <a:lnTo>
                  <a:pt x="4162955" y="1964618"/>
                </a:lnTo>
                <a:lnTo>
                  <a:pt x="4162955" y="2008830"/>
                </a:lnTo>
                <a:lnTo>
                  <a:pt x="4161931" y="2053033"/>
                </a:lnTo>
                <a:lnTo>
                  <a:pt x="4159882" y="2097210"/>
                </a:lnTo>
                <a:lnTo>
                  <a:pt x="4156809" y="2141343"/>
                </a:lnTo>
                <a:lnTo>
                  <a:pt x="4152711" y="2185414"/>
                </a:lnTo>
                <a:lnTo>
                  <a:pt x="4147588" y="2229406"/>
                </a:lnTo>
                <a:lnTo>
                  <a:pt x="4141442" y="2273301"/>
                </a:lnTo>
                <a:lnTo>
                  <a:pt x="4134270" y="2317082"/>
                </a:lnTo>
                <a:lnTo>
                  <a:pt x="4126075" y="2360730"/>
                </a:lnTo>
                <a:lnTo>
                  <a:pt x="4116854" y="2404229"/>
                </a:lnTo>
                <a:lnTo>
                  <a:pt x="4106610" y="2447561"/>
                </a:lnTo>
                <a:lnTo>
                  <a:pt x="4095340" y="2490707"/>
                </a:lnTo>
                <a:lnTo>
                  <a:pt x="4083047" y="2533652"/>
                </a:lnTo>
                <a:lnTo>
                  <a:pt x="4069729" y="2576376"/>
                </a:lnTo>
                <a:lnTo>
                  <a:pt x="4055386" y="2618862"/>
                </a:lnTo>
                <a:lnTo>
                  <a:pt x="4040019" y="2661093"/>
                </a:lnTo>
                <a:lnTo>
                  <a:pt x="4023627" y="2703051"/>
                </a:lnTo>
                <a:lnTo>
                  <a:pt x="4006211" y="2744719"/>
                </a:lnTo>
                <a:lnTo>
                  <a:pt x="3987771" y="2786078"/>
                </a:lnTo>
                <a:lnTo>
                  <a:pt x="3968306" y="2827112"/>
                </a:lnTo>
                <a:lnTo>
                  <a:pt x="3947816" y="2867802"/>
                </a:lnTo>
                <a:lnTo>
                  <a:pt x="3926303" y="2908131"/>
                </a:lnTo>
                <a:lnTo>
                  <a:pt x="3903764" y="2948082"/>
                </a:lnTo>
                <a:lnTo>
                  <a:pt x="3880201" y="2987636"/>
                </a:lnTo>
                <a:lnTo>
                  <a:pt x="3855614" y="3026777"/>
                </a:lnTo>
                <a:lnTo>
                  <a:pt x="3830002" y="3065486"/>
                </a:lnTo>
                <a:lnTo>
                  <a:pt x="3803366" y="3103746"/>
                </a:lnTo>
                <a:lnTo>
                  <a:pt x="3775705" y="3141540"/>
                </a:lnTo>
                <a:lnTo>
                  <a:pt x="3747020" y="3178849"/>
                </a:lnTo>
                <a:lnTo>
                  <a:pt x="3717310" y="3215657"/>
                </a:lnTo>
                <a:lnTo>
                  <a:pt x="3686576" y="3251945"/>
                </a:lnTo>
                <a:lnTo>
                  <a:pt x="3654818" y="3287696"/>
                </a:lnTo>
                <a:lnTo>
                  <a:pt x="3622035" y="3322892"/>
                </a:lnTo>
                <a:lnTo>
                  <a:pt x="3588227" y="3357516"/>
                </a:lnTo>
                <a:lnTo>
                  <a:pt x="3553395" y="3391550"/>
                </a:lnTo>
                <a:lnTo>
                  <a:pt x="3518249" y="3424326"/>
                </a:lnTo>
                <a:lnTo>
                  <a:pt x="3482503" y="3456152"/>
                </a:lnTo>
                <a:lnTo>
                  <a:pt x="3446173" y="3487029"/>
                </a:lnTo>
                <a:lnTo>
                  <a:pt x="3409278" y="3516955"/>
                </a:lnTo>
                <a:lnTo>
                  <a:pt x="3371836" y="3545931"/>
                </a:lnTo>
                <a:lnTo>
                  <a:pt x="3333863" y="3573957"/>
                </a:lnTo>
                <a:lnTo>
                  <a:pt x="3295377" y="3601033"/>
                </a:lnTo>
                <a:lnTo>
                  <a:pt x="3256397" y="3627159"/>
                </a:lnTo>
                <a:lnTo>
                  <a:pt x="3216940" y="3652335"/>
                </a:lnTo>
                <a:lnTo>
                  <a:pt x="3177023" y="3676561"/>
                </a:lnTo>
                <a:lnTo>
                  <a:pt x="3136665" y="3699837"/>
                </a:lnTo>
                <a:lnTo>
                  <a:pt x="3095882" y="3722163"/>
                </a:lnTo>
                <a:lnTo>
                  <a:pt x="3054693" y="3743539"/>
                </a:lnTo>
                <a:lnTo>
                  <a:pt x="3013116" y="3763965"/>
                </a:lnTo>
                <a:lnTo>
                  <a:pt x="2971167" y="3783441"/>
                </a:lnTo>
                <a:lnTo>
                  <a:pt x="2928865" y="3801966"/>
                </a:lnTo>
                <a:lnTo>
                  <a:pt x="2886227" y="3819542"/>
                </a:lnTo>
                <a:lnTo>
                  <a:pt x="2843271" y="3836168"/>
                </a:lnTo>
                <a:lnTo>
                  <a:pt x="2800014" y="3851843"/>
                </a:lnTo>
                <a:lnTo>
                  <a:pt x="2756475" y="3866569"/>
                </a:lnTo>
                <a:lnTo>
                  <a:pt x="2712671" y="3880344"/>
                </a:lnTo>
                <a:lnTo>
                  <a:pt x="2668620" y="3893170"/>
                </a:lnTo>
                <a:lnTo>
                  <a:pt x="2624338" y="3905045"/>
                </a:lnTo>
                <a:lnTo>
                  <a:pt x="2579845" y="3915971"/>
                </a:lnTo>
                <a:lnTo>
                  <a:pt x="2535157" y="3925946"/>
                </a:lnTo>
                <a:lnTo>
                  <a:pt x="2490293" y="3934972"/>
                </a:lnTo>
                <a:lnTo>
                  <a:pt x="2445269" y="3943047"/>
                </a:lnTo>
                <a:lnTo>
                  <a:pt x="2400105" y="3950172"/>
                </a:lnTo>
                <a:lnTo>
                  <a:pt x="2354816" y="3956347"/>
                </a:lnTo>
                <a:lnTo>
                  <a:pt x="2309422" y="3961573"/>
                </a:lnTo>
                <a:lnTo>
                  <a:pt x="2263939" y="3965848"/>
                </a:lnTo>
                <a:lnTo>
                  <a:pt x="2218385" y="3969173"/>
                </a:lnTo>
                <a:lnTo>
                  <a:pt x="2172779" y="3971548"/>
                </a:lnTo>
                <a:lnTo>
                  <a:pt x="2127137" y="3972973"/>
                </a:lnTo>
                <a:lnTo>
                  <a:pt x="2081477" y="3973448"/>
                </a:lnTo>
                <a:lnTo>
                  <a:pt x="2035818" y="3972973"/>
                </a:lnTo>
                <a:lnTo>
                  <a:pt x="1990176" y="3971548"/>
                </a:lnTo>
                <a:lnTo>
                  <a:pt x="1944569" y="3969173"/>
                </a:lnTo>
                <a:lnTo>
                  <a:pt x="1899016" y="3965848"/>
                </a:lnTo>
                <a:lnTo>
                  <a:pt x="1853533" y="3961573"/>
                </a:lnTo>
                <a:lnTo>
                  <a:pt x="1808138" y="3956347"/>
                </a:lnTo>
                <a:lnTo>
                  <a:pt x="1762850" y="3950172"/>
                </a:lnTo>
                <a:lnTo>
                  <a:pt x="1717685" y="3943047"/>
                </a:lnTo>
                <a:lnTo>
                  <a:pt x="1672661" y="3934972"/>
                </a:lnTo>
                <a:lnTo>
                  <a:pt x="1627797" y="3925946"/>
                </a:lnTo>
                <a:lnTo>
                  <a:pt x="1583109" y="3915971"/>
                </a:lnTo>
                <a:lnTo>
                  <a:pt x="1538616" y="3905045"/>
                </a:lnTo>
                <a:lnTo>
                  <a:pt x="1494335" y="3893170"/>
                </a:lnTo>
                <a:lnTo>
                  <a:pt x="1450283" y="3880344"/>
                </a:lnTo>
                <a:lnTo>
                  <a:pt x="1406479" y="3866569"/>
                </a:lnTo>
                <a:lnTo>
                  <a:pt x="1362940" y="3851843"/>
                </a:lnTo>
                <a:lnTo>
                  <a:pt x="1319684" y="3836168"/>
                </a:lnTo>
                <a:lnTo>
                  <a:pt x="1276728" y="3819542"/>
                </a:lnTo>
                <a:lnTo>
                  <a:pt x="1234090" y="3801966"/>
                </a:lnTo>
                <a:lnTo>
                  <a:pt x="1191788" y="3783441"/>
                </a:lnTo>
                <a:lnTo>
                  <a:pt x="1149839" y="3763965"/>
                </a:lnTo>
                <a:lnTo>
                  <a:pt x="1108261" y="3743539"/>
                </a:lnTo>
                <a:lnTo>
                  <a:pt x="1067072" y="3722163"/>
                </a:lnTo>
                <a:lnTo>
                  <a:pt x="1026290" y="3699837"/>
                </a:lnTo>
                <a:lnTo>
                  <a:pt x="985931" y="3676561"/>
                </a:lnTo>
                <a:lnTo>
                  <a:pt x="946015" y="3652335"/>
                </a:lnTo>
                <a:lnTo>
                  <a:pt x="906557" y="3627159"/>
                </a:lnTo>
                <a:lnTo>
                  <a:pt x="867577" y="3601033"/>
                </a:lnTo>
                <a:lnTo>
                  <a:pt x="829092" y="3573957"/>
                </a:lnTo>
                <a:lnTo>
                  <a:pt x="791119" y="3545931"/>
                </a:lnTo>
                <a:lnTo>
                  <a:pt x="753676" y="3516955"/>
                </a:lnTo>
                <a:lnTo>
                  <a:pt x="716781" y="3487029"/>
                </a:lnTo>
                <a:lnTo>
                  <a:pt x="680452" y="3456152"/>
                </a:lnTo>
                <a:lnTo>
                  <a:pt x="644705" y="3424326"/>
                </a:lnTo>
                <a:lnTo>
                  <a:pt x="609560" y="3391550"/>
                </a:lnTo>
                <a:lnTo>
                  <a:pt x="574728" y="3357516"/>
                </a:lnTo>
                <a:lnTo>
                  <a:pt x="540920" y="3322892"/>
                </a:lnTo>
                <a:lnTo>
                  <a:pt x="508137" y="3287696"/>
                </a:lnTo>
                <a:lnTo>
                  <a:pt x="476379" y="3251945"/>
                </a:lnTo>
                <a:lnTo>
                  <a:pt x="445644" y="3215657"/>
                </a:lnTo>
                <a:lnTo>
                  <a:pt x="415935" y="3178849"/>
                </a:lnTo>
                <a:lnTo>
                  <a:pt x="387250" y="3141540"/>
                </a:lnTo>
                <a:lnTo>
                  <a:pt x="359589" y="3103746"/>
                </a:lnTo>
                <a:lnTo>
                  <a:pt x="332953" y="3065486"/>
                </a:lnTo>
                <a:lnTo>
                  <a:pt x="307341" y="3026777"/>
                </a:lnTo>
                <a:lnTo>
                  <a:pt x="282753" y="2987636"/>
                </a:lnTo>
                <a:lnTo>
                  <a:pt x="259191" y="2948082"/>
                </a:lnTo>
                <a:lnTo>
                  <a:pt x="236652" y="2908131"/>
                </a:lnTo>
                <a:lnTo>
                  <a:pt x="215138" y="2867802"/>
                </a:lnTo>
                <a:lnTo>
                  <a:pt x="194649" y="2827112"/>
                </a:lnTo>
                <a:lnTo>
                  <a:pt x="175184" y="2786078"/>
                </a:lnTo>
                <a:lnTo>
                  <a:pt x="156744" y="2744719"/>
                </a:lnTo>
                <a:lnTo>
                  <a:pt x="139328" y="2703051"/>
                </a:lnTo>
                <a:lnTo>
                  <a:pt x="122936" y="2661093"/>
                </a:lnTo>
                <a:lnTo>
                  <a:pt x="107569" y="2618862"/>
                </a:lnTo>
                <a:lnTo>
                  <a:pt x="93226" y="2576376"/>
                </a:lnTo>
                <a:lnTo>
                  <a:pt x="79908" y="2533652"/>
                </a:lnTo>
                <a:lnTo>
                  <a:pt x="67615" y="2490707"/>
                </a:lnTo>
                <a:lnTo>
                  <a:pt x="56345" y="2447561"/>
                </a:lnTo>
                <a:lnTo>
                  <a:pt x="46101" y="2404229"/>
                </a:lnTo>
                <a:lnTo>
                  <a:pt x="36880" y="2360730"/>
                </a:lnTo>
                <a:lnTo>
                  <a:pt x="28685" y="2317082"/>
                </a:lnTo>
                <a:lnTo>
                  <a:pt x="21513" y="2273301"/>
                </a:lnTo>
                <a:lnTo>
                  <a:pt x="15367" y="2229406"/>
                </a:lnTo>
                <a:lnTo>
                  <a:pt x="10244" y="2185414"/>
                </a:lnTo>
                <a:lnTo>
                  <a:pt x="6146" y="2141343"/>
                </a:lnTo>
                <a:lnTo>
                  <a:pt x="3073" y="2097210"/>
                </a:lnTo>
                <a:lnTo>
                  <a:pt x="1024" y="2053033"/>
                </a:lnTo>
                <a:lnTo>
                  <a:pt x="0" y="2008830"/>
                </a:lnTo>
                <a:lnTo>
                  <a:pt x="0" y="1964618"/>
                </a:lnTo>
                <a:lnTo>
                  <a:pt x="1024" y="1920415"/>
                </a:lnTo>
                <a:lnTo>
                  <a:pt x="3073" y="1876238"/>
                </a:lnTo>
                <a:lnTo>
                  <a:pt x="6146" y="1832105"/>
                </a:lnTo>
                <a:lnTo>
                  <a:pt x="10244" y="1788034"/>
                </a:lnTo>
                <a:lnTo>
                  <a:pt x="15367" y="1744042"/>
                </a:lnTo>
                <a:lnTo>
                  <a:pt x="21513" y="1700147"/>
                </a:lnTo>
                <a:lnTo>
                  <a:pt x="28685" y="1656366"/>
                </a:lnTo>
                <a:lnTo>
                  <a:pt x="36880" y="1612718"/>
                </a:lnTo>
                <a:lnTo>
                  <a:pt x="46101" y="1569219"/>
                </a:lnTo>
                <a:lnTo>
                  <a:pt x="56345" y="1525887"/>
                </a:lnTo>
                <a:lnTo>
                  <a:pt x="67615" y="1482740"/>
                </a:lnTo>
                <a:lnTo>
                  <a:pt x="79908" y="1439796"/>
                </a:lnTo>
                <a:lnTo>
                  <a:pt x="93226" y="1397072"/>
                </a:lnTo>
                <a:lnTo>
                  <a:pt x="107569" y="1354586"/>
                </a:lnTo>
                <a:lnTo>
                  <a:pt x="122936" y="1312355"/>
                </a:lnTo>
                <a:lnTo>
                  <a:pt x="139328" y="1270397"/>
                </a:lnTo>
                <a:lnTo>
                  <a:pt x="156744" y="1228729"/>
                </a:lnTo>
                <a:lnTo>
                  <a:pt x="175184" y="1187370"/>
                </a:lnTo>
                <a:lnTo>
                  <a:pt x="194649" y="1146336"/>
                </a:lnTo>
                <a:lnTo>
                  <a:pt x="215138" y="1105646"/>
                </a:lnTo>
                <a:lnTo>
                  <a:pt x="236652" y="1065316"/>
                </a:lnTo>
                <a:lnTo>
                  <a:pt x="259191" y="1025366"/>
                </a:lnTo>
                <a:lnTo>
                  <a:pt x="282753" y="985811"/>
                </a:lnTo>
                <a:lnTo>
                  <a:pt x="307341" y="946671"/>
                </a:lnTo>
                <a:lnTo>
                  <a:pt x="332953" y="907961"/>
                </a:lnTo>
                <a:lnTo>
                  <a:pt x="359589" y="869701"/>
                </a:lnTo>
                <a:lnTo>
                  <a:pt x="387250" y="831908"/>
                </a:lnTo>
                <a:lnTo>
                  <a:pt x="415935" y="794598"/>
                </a:lnTo>
                <a:lnTo>
                  <a:pt x="445644" y="757791"/>
                </a:lnTo>
                <a:lnTo>
                  <a:pt x="476379" y="721503"/>
                </a:lnTo>
                <a:lnTo>
                  <a:pt x="508137" y="685752"/>
                </a:lnTo>
                <a:lnTo>
                  <a:pt x="540920" y="650556"/>
                </a:lnTo>
                <a:lnTo>
                  <a:pt x="574728" y="615932"/>
                </a:lnTo>
                <a:lnTo>
                  <a:pt x="609560" y="581898"/>
                </a:lnTo>
                <a:lnTo>
                  <a:pt x="644705" y="549121"/>
                </a:lnTo>
                <a:lnTo>
                  <a:pt x="680452" y="517295"/>
                </a:lnTo>
                <a:lnTo>
                  <a:pt x="716781" y="486419"/>
                </a:lnTo>
                <a:lnTo>
                  <a:pt x="753676" y="456493"/>
                </a:lnTo>
                <a:lnTo>
                  <a:pt x="791119" y="427517"/>
                </a:lnTo>
                <a:lnTo>
                  <a:pt x="829092" y="399490"/>
                </a:lnTo>
                <a:lnTo>
                  <a:pt x="867577" y="372414"/>
                </a:lnTo>
                <a:lnTo>
                  <a:pt x="906557" y="346288"/>
                </a:lnTo>
                <a:lnTo>
                  <a:pt x="946015" y="321112"/>
                </a:lnTo>
                <a:lnTo>
                  <a:pt x="985931" y="296886"/>
                </a:lnTo>
                <a:lnTo>
                  <a:pt x="1026290" y="273610"/>
                </a:lnTo>
                <a:lnTo>
                  <a:pt x="1067072" y="251285"/>
                </a:lnTo>
                <a:lnTo>
                  <a:pt x="1108261" y="229909"/>
                </a:lnTo>
                <a:lnTo>
                  <a:pt x="1149839" y="209483"/>
                </a:lnTo>
                <a:lnTo>
                  <a:pt x="1191788" y="190007"/>
                </a:lnTo>
                <a:lnTo>
                  <a:pt x="1234090" y="171481"/>
                </a:lnTo>
                <a:lnTo>
                  <a:pt x="1276728" y="153906"/>
                </a:lnTo>
                <a:lnTo>
                  <a:pt x="1319684" y="137280"/>
                </a:lnTo>
                <a:lnTo>
                  <a:pt x="1362940" y="121604"/>
                </a:lnTo>
                <a:lnTo>
                  <a:pt x="1406479" y="106879"/>
                </a:lnTo>
                <a:lnTo>
                  <a:pt x="1450283" y="93103"/>
                </a:lnTo>
                <a:lnTo>
                  <a:pt x="1494335" y="80278"/>
                </a:lnTo>
                <a:lnTo>
                  <a:pt x="1538616" y="68402"/>
                </a:lnTo>
                <a:lnTo>
                  <a:pt x="1583109" y="57477"/>
                </a:lnTo>
                <a:lnTo>
                  <a:pt x="1627797" y="47501"/>
                </a:lnTo>
                <a:lnTo>
                  <a:pt x="1672661" y="38476"/>
                </a:lnTo>
                <a:lnTo>
                  <a:pt x="1717685" y="30401"/>
                </a:lnTo>
                <a:lnTo>
                  <a:pt x="1762850" y="23275"/>
                </a:lnTo>
                <a:lnTo>
                  <a:pt x="1808138" y="17100"/>
                </a:lnTo>
                <a:lnTo>
                  <a:pt x="1853533" y="11875"/>
                </a:lnTo>
                <a:lnTo>
                  <a:pt x="1899016" y="7600"/>
                </a:lnTo>
                <a:lnTo>
                  <a:pt x="1944569" y="4275"/>
                </a:lnTo>
                <a:lnTo>
                  <a:pt x="1990176" y="1900"/>
                </a:lnTo>
                <a:lnTo>
                  <a:pt x="2035818" y="475"/>
                </a:lnTo>
                <a:lnTo>
                  <a:pt x="2081477" y="0"/>
                </a:lnTo>
                <a:lnTo>
                  <a:pt x="2127137" y="475"/>
                </a:lnTo>
                <a:lnTo>
                  <a:pt x="2172779" y="1900"/>
                </a:lnTo>
                <a:lnTo>
                  <a:pt x="2218385" y="4275"/>
                </a:lnTo>
                <a:lnTo>
                  <a:pt x="2263939" y="7600"/>
                </a:lnTo>
                <a:lnTo>
                  <a:pt x="2309422" y="11875"/>
                </a:lnTo>
                <a:lnTo>
                  <a:pt x="2354816" y="17100"/>
                </a:lnTo>
                <a:lnTo>
                  <a:pt x="2400105" y="23275"/>
                </a:lnTo>
                <a:lnTo>
                  <a:pt x="2445269" y="30401"/>
                </a:lnTo>
                <a:lnTo>
                  <a:pt x="2490293" y="38476"/>
                </a:lnTo>
                <a:lnTo>
                  <a:pt x="2535157" y="47501"/>
                </a:lnTo>
                <a:lnTo>
                  <a:pt x="2579845" y="57477"/>
                </a:lnTo>
                <a:lnTo>
                  <a:pt x="2624338" y="68402"/>
                </a:lnTo>
                <a:lnTo>
                  <a:pt x="2668620" y="80278"/>
                </a:lnTo>
                <a:lnTo>
                  <a:pt x="2712671" y="93103"/>
                </a:lnTo>
                <a:lnTo>
                  <a:pt x="2756475" y="106879"/>
                </a:lnTo>
                <a:lnTo>
                  <a:pt x="2800014" y="121604"/>
                </a:lnTo>
                <a:lnTo>
                  <a:pt x="2843271" y="137280"/>
                </a:lnTo>
                <a:lnTo>
                  <a:pt x="2886227" y="153906"/>
                </a:lnTo>
                <a:lnTo>
                  <a:pt x="2928865" y="171481"/>
                </a:lnTo>
                <a:lnTo>
                  <a:pt x="2971167" y="190007"/>
                </a:lnTo>
                <a:lnTo>
                  <a:pt x="3013116" y="209483"/>
                </a:lnTo>
                <a:lnTo>
                  <a:pt x="3054693" y="229909"/>
                </a:lnTo>
                <a:lnTo>
                  <a:pt x="3095882" y="251285"/>
                </a:lnTo>
                <a:lnTo>
                  <a:pt x="3136665" y="273610"/>
                </a:lnTo>
                <a:lnTo>
                  <a:pt x="3177023" y="296886"/>
                </a:lnTo>
                <a:lnTo>
                  <a:pt x="3216940" y="321112"/>
                </a:lnTo>
                <a:lnTo>
                  <a:pt x="3256397" y="346288"/>
                </a:lnTo>
                <a:lnTo>
                  <a:pt x="3295377" y="372414"/>
                </a:lnTo>
                <a:lnTo>
                  <a:pt x="3333863" y="399490"/>
                </a:lnTo>
                <a:lnTo>
                  <a:pt x="3371836" y="427517"/>
                </a:lnTo>
                <a:lnTo>
                  <a:pt x="3409278" y="456493"/>
                </a:lnTo>
                <a:lnTo>
                  <a:pt x="3446173" y="486419"/>
                </a:lnTo>
                <a:lnTo>
                  <a:pt x="3482503" y="517295"/>
                </a:lnTo>
                <a:lnTo>
                  <a:pt x="3518249" y="549121"/>
                </a:lnTo>
                <a:lnTo>
                  <a:pt x="3553395" y="5818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8500" y="1231900"/>
            <a:ext cx="220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700" y="24257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3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5900" y="36195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4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5700" y="46990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2600" y="5791200"/>
            <a:ext cx="2895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8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98600" y="54610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10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000" y="43815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12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000" y="2641600"/>
            <a:ext cx="483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Comic Sans MS"/>
                <a:cs typeface="Comic Sans MS"/>
              </a:rPr>
              <a:t>15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5215" y="1585382"/>
            <a:ext cx="391191" cy="1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29937" y="1700107"/>
            <a:ext cx="241935" cy="137795"/>
          </a:xfrm>
          <a:custGeom>
            <a:avLst/>
            <a:gdLst/>
            <a:ahLst/>
            <a:cxnLst/>
            <a:rect l="l" t="t" r="r" b="b"/>
            <a:pathLst>
              <a:path w="241935" h="137794">
                <a:moveTo>
                  <a:pt x="241582" y="0"/>
                </a:moveTo>
                <a:lnTo>
                  <a:pt x="0" y="1377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5537" y="4626187"/>
            <a:ext cx="325120" cy="262255"/>
          </a:xfrm>
          <a:custGeom>
            <a:avLst/>
            <a:gdLst/>
            <a:ahLst/>
            <a:cxnLst/>
            <a:rect l="l" t="t" r="r" b="b"/>
            <a:pathLst>
              <a:path w="325120" h="262254">
                <a:moveTo>
                  <a:pt x="0" y="0"/>
                </a:moveTo>
                <a:lnTo>
                  <a:pt x="325120" y="261902"/>
                </a:lnTo>
              </a:path>
            </a:pathLst>
          </a:custGeom>
          <a:ln w="25399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47165" y="4626187"/>
            <a:ext cx="558165" cy="325120"/>
          </a:xfrm>
          <a:custGeom>
            <a:avLst/>
            <a:gdLst/>
            <a:ahLst/>
            <a:cxnLst/>
            <a:rect l="l" t="t" r="r" b="b"/>
            <a:pathLst>
              <a:path w="558164" h="325120">
                <a:moveTo>
                  <a:pt x="557671" y="0"/>
                </a:moveTo>
                <a:lnTo>
                  <a:pt x="0" y="325119"/>
                </a:lnTo>
              </a:path>
            </a:pathLst>
          </a:custGeom>
          <a:ln w="25399">
            <a:solidFill>
              <a:srgbClr val="CE1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88665" y="1836420"/>
            <a:ext cx="6147435" cy="321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30480" indent="-292100" algn="just">
              <a:lnSpc>
                <a:spcPct val="116100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30200" algn="l"/>
              </a:tabLst>
            </a:pP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handle </a:t>
            </a:r>
            <a:r>
              <a:rPr sz="2800" dirty="0">
                <a:latin typeface="Comic Sans MS"/>
                <a:cs typeface="Comic Sans MS"/>
              </a:rPr>
              <a:t>peer </a:t>
            </a:r>
            <a:r>
              <a:rPr sz="2800" spc="-5" dirty="0">
                <a:latin typeface="Comic Sans MS"/>
                <a:cs typeface="Comic Sans MS"/>
              </a:rPr>
              <a:t>churn, require each  </a:t>
            </a:r>
            <a:r>
              <a:rPr sz="2800" dirty="0">
                <a:latin typeface="Comic Sans MS"/>
                <a:cs typeface="Comic Sans MS"/>
              </a:rPr>
              <a:t>peer to </a:t>
            </a:r>
            <a:r>
              <a:rPr sz="2800" spc="-5" dirty="0">
                <a:latin typeface="Comic Sans MS"/>
                <a:cs typeface="Comic Sans MS"/>
              </a:rPr>
              <a:t>know the </a:t>
            </a:r>
            <a:r>
              <a:rPr sz="2800" dirty="0">
                <a:latin typeface="Comic Sans MS"/>
                <a:cs typeface="Comic Sans MS"/>
              </a:rPr>
              <a:t>IP </a:t>
            </a:r>
            <a:r>
              <a:rPr sz="2800" spc="-5" dirty="0">
                <a:latin typeface="Comic Sans MS"/>
                <a:cs typeface="Comic Sans MS"/>
              </a:rPr>
              <a:t>address </a:t>
            </a:r>
            <a:r>
              <a:rPr sz="2800" dirty="0">
                <a:latin typeface="Comic Sans MS"/>
                <a:cs typeface="Comic Sans MS"/>
              </a:rPr>
              <a:t>of its  two</a:t>
            </a:r>
            <a:r>
              <a:rPr sz="2800" spc="-5" dirty="0">
                <a:latin typeface="Comic Sans MS"/>
                <a:cs typeface="Comic Sans MS"/>
              </a:rPr>
              <a:t> successors.</a:t>
            </a:r>
            <a:endParaRPr sz="2800">
              <a:latin typeface="Comic Sans MS"/>
              <a:cs typeface="Comic Sans MS"/>
            </a:endParaRPr>
          </a:p>
          <a:p>
            <a:pPr marL="329565" marR="558165" indent="-292100">
              <a:lnSpc>
                <a:spcPct val="117600"/>
              </a:lnSpc>
              <a:spcBef>
                <a:spcPts val="844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35609" algn="l"/>
                <a:tab pos="436245" algn="l"/>
              </a:tabLst>
            </a:pPr>
            <a:r>
              <a:rPr dirty="0"/>
              <a:t>	</a:t>
            </a:r>
            <a:r>
              <a:rPr sz="2800" dirty="0">
                <a:latin typeface="Comic Sans MS"/>
                <a:cs typeface="Comic Sans MS"/>
              </a:rPr>
              <a:t>Each peer </a:t>
            </a:r>
            <a:r>
              <a:rPr sz="2800" spc="-5" dirty="0">
                <a:latin typeface="Comic Sans MS"/>
                <a:cs typeface="Comic Sans MS"/>
              </a:rPr>
              <a:t>periodically </a:t>
            </a:r>
            <a:r>
              <a:rPr sz="2800" dirty="0">
                <a:latin typeface="Comic Sans MS"/>
                <a:cs typeface="Comic Sans MS"/>
              </a:rPr>
              <a:t>pings </a:t>
            </a:r>
            <a:r>
              <a:rPr sz="2800" spc="-5" dirty="0">
                <a:latin typeface="Comic Sans MS"/>
                <a:cs typeface="Comic Sans MS"/>
              </a:rPr>
              <a:t>its  </a:t>
            </a:r>
            <a:r>
              <a:rPr sz="2800" dirty="0">
                <a:latin typeface="Comic Sans MS"/>
                <a:cs typeface="Comic Sans MS"/>
              </a:rPr>
              <a:t>two </a:t>
            </a:r>
            <a:r>
              <a:rPr sz="2800" spc="-5" dirty="0">
                <a:latin typeface="Comic Sans MS"/>
                <a:cs typeface="Comic Sans MS"/>
              </a:rPr>
              <a:t>successors </a:t>
            </a:r>
            <a:r>
              <a:rPr sz="2800" dirty="0">
                <a:latin typeface="Comic Sans MS"/>
                <a:cs typeface="Comic Sans MS"/>
              </a:rPr>
              <a:t>to see if </a:t>
            </a:r>
            <a:r>
              <a:rPr sz="2800" spc="-5" dirty="0">
                <a:latin typeface="Comic Sans MS"/>
                <a:cs typeface="Comic Sans MS"/>
              </a:rPr>
              <a:t>they  are still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alive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5840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Data</a:t>
            </a:r>
            <a:r>
              <a:rPr spc="-1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558655" cy="0"/>
          </a:xfrm>
          <a:custGeom>
            <a:avLst/>
            <a:gdLst/>
            <a:ahLst/>
            <a:cxnLst/>
            <a:rect l="l" t="t" r="r" b="b"/>
            <a:pathLst>
              <a:path w="9558655">
                <a:moveTo>
                  <a:pt x="0" y="0"/>
                </a:moveTo>
                <a:lnTo>
                  <a:pt x="95581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95840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Distributed Data</a:t>
            </a:r>
            <a:r>
              <a:rPr sz="5600" spc="-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Structures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558655" cy="0"/>
          </a:xfrm>
          <a:custGeom>
            <a:avLst/>
            <a:gdLst/>
            <a:ahLst/>
            <a:cxnLst/>
            <a:rect l="l" t="t" r="r" b="b"/>
            <a:pathLst>
              <a:path w="9558655">
                <a:moveTo>
                  <a:pt x="0" y="0"/>
                </a:moveTo>
                <a:lnTo>
                  <a:pt x="95581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268220"/>
            <a:ext cx="866648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99"/>
              </a:lnSpc>
              <a:spcBef>
                <a:spcPts val="100"/>
              </a:spcBef>
            </a:pPr>
            <a:r>
              <a:rPr sz="4275" spc="-8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DHTs </a:t>
            </a:r>
            <a:r>
              <a:rPr sz="3800" spc="-5" dirty="0">
                <a:latin typeface="Comic Sans MS"/>
                <a:cs typeface="Comic Sans MS"/>
              </a:rPr>
              <a:t>are broadly applicable </a:t>
            </a:r>
            <a:r>
              <a:rPr sz="3800" dirty="0">
                <a:latin typeface="Comic Sans MS"/>
                <a:cs typeface="Comic Sans MS"/>
              </a:rPr>
              <a:t>to </a:t>
            </a:r>
            <a:r>
              <a:rPr sz="3800" spc="-5" dirty="0">
                <a:latin typeface="Comic Sans MS"/>
                <a:cs typeface="Comic Sans MS"/>
              </a:rPr>
              <a:t>many  applications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5840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Data</a:t>
            </a:r>
            <a:r>
              <a:rPr spc="-1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558655" cy="0"/>
          </a:xfrm>
          <a:custGeom>
            <a:avLst/>
            <a:gdLst/>
            <a:ahLst/>
            <a:cxnLst/>
            <a:rect l="l" t="t" r="r" b="b"/>
            <a:pathLst>
              <a:path w="9558655">
                <a:moveTo>
                  <a:pt x="0" y="0"/>
                </a:moveTo>
                <a:lnTo>
                  <a:pt x="95581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2268220"/>
            <a:ext cx="1053020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1881505" indent="-340360">
              <a:lnSpc>
                <a:spcPct val="116199"/>
              </a:lnSpc>
              <a:spcBef>
                <a:spcPts val="100"/>
              </a:spcBef>
            </a:pPr>
            <a:r>
              <a:rPr sz="4275" spc="-8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DHTs </a:t>
            </a:r>
            <a:r>
              <a:rPr sz="3800" spc="-5" dirty="0">
                <a:latin typeface="Comic Sans MS"/>
                <a:cs typeface="Comic Sans MS"/>
              </a:rPr>
              <a:t>are broadly applicable </a:t>
            </a:r>
            <a:r>
              <a:rPr sz="3800" dirty="0">
                <a:latin typeface="Comic Sans MS"/>
                <a:cs typeface="Comic Sans MS"/>
              </a:rPr>
              <a:t>to </a:t>
            </a:r>
            <a:r>
              <a:rPr sz="3800" spc="-5" dirty="0">
                <a:latin typeface="Comic Sans MS"/>
                <a:cs typeface="Comic Sans MS"/>
              </a:rPr>
              <a:t>many  applications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1790064" algn="l"/>
                <a:tab pos="4204335" algn="l"/>
              </a:tabLst>
            </a:pPr>
            <a:r>
              <a:rPr sz="4275" spc="-8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What	</a:t>
            </a:r>
            <a:r>
              <a:rPr sz="3800" dirty="0">
                <a:latin typeface="Comic Sans MS"/>
                <a:cs typeface="Comic Sans MS"/>
              </a:rPr>
              <a:t>is </a:t>
            </a:r>
            <a:r>
              <a:rPr sz="3800" spc="-5" dirty="0">
                <a:latin typeface="Comic Sans MS"/>
                <a:cs typeface="Comic Sans MS"/>
              </a:rPr>
              <a:t>another	distributed data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structure?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381000"/>
            <a:ext cx="46977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64012" y="1195238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1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60000" y="2986520"/>
            <a:ext cx="300012" cy="22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34500" y="2494074"/>
            <a:ext cx="300012" cy="23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39226" y="2783320"/>
            <a:ext cx="295485" cy="226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4600" y="564868"/>
            <a:ext cx="1163612" cy="1454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42700" y="3088232"/>
            <a:ext cx="300012" cy="23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71300" y="1869032"/>
            <a:ext cx="300012" cy="23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84000" y="1145132"/>
            <a:ext cx="300012" cy="235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34700" y="637132"/>
            <a:ext cx="300012" cy="236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96799" y="1271172"/>
            <a:ext cx="2489200" cy="609600"/>
          </a:xfrm>
          <a:custGeom>
            <a:avLst/>
            <a:gdLst/>
            <a:ahLst/>
            <a:cxnLst/>
            <a:rect l="l" t="t" r="r" b="b"/>
            <a:pathLst>
              <a:path w="2489200" h="609600">
                <a:moveTo>
                  <a:pt x="0" y="609076"/>
                </a:moveTo>
                <a:lnTo>
                  <a:pt x="6168" y="607566"/>
                </a:lnTo>
                <a:lnTo>
                  <a:pt x="2482803" y="1509"/>
                </a:lnTo>
                <a:lnTo>
                  <a:pt x="2488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73113" y="1246159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40">
                <a:moveTo>
                  <a:pt x="0" y="0"/>
                </a:moveTo>
                <a:lnTo>
                  <a:pt x="12979" y="53045"/>
                </a:lnTo>
                <a:lnTo>
                  <a:pt x="59535" y="13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9922" y="1852217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6554" y="0"/>
                </a:moveTo>
                <a:lnTo>
                  <a:pt x="0" y="39502"/>
                </a:lnTo>
                <a:lnTo>
                  <a:pt x="59535" y="53044"/>
                </a:lnTo>
                <a:lnTo>
                  <a:pt x="4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63098" y="2011441"/>
            <a:ext cx="1811020" cy="760095"/>
          </a:xfrm>
          <a:custGeom>
            <a:avLst/>
            <a:gdLst/>
            <a:ahLst/>
            <a:cxnLst/>
            <a:rect l="l" t="t" r="r" b="b"/>
            <a:pathLst>
              <a:path w="1811020" h="760094">
                <a:moveTo>
                  <a:pt x="0" y="0"/>
                </a:moveTo>
                <a:lnTo>
                  <a:pt x="5855" y="2457"/>
                </a:lnTo>
                <a:lnTo>
                  <a:pt x="1804982" y="757638"/>
                </a:lnTo>
                <a:lnTo>
                  <a:pt x="1810837" y="7600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57514" y="2743903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1135" y="0"/>
                </a:moveTo>
                <a:lnTo>
                  <a:pt x="0" y="50354"/>
                </a:lnTo>
                <a:lnTo>
                  <a:pt x="60921" y="46313"/>
                </a:lnTo>
                <a:lnTo>
                  <a:pt x="2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8600" y="198872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60921" y="0"/>
                </a:moveTo>
                <a:lnTo>
                  <a:pt x="0" y="4041"/>
                </a:lnTo>
                <a:lnTo>
                  <a:pt x="39786" y="50354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0540" y="931752"/>
            <a:ext cx="1660525" cy="937260"/>
          </a:xfrm>
          <a:custGeom>
            <a:avLst/>
            <a:gdLst/>
            <a:ahLst/>
            <a:cxnLst/>
            <a:rect l="l" t="t" r="r" b="b"/>
            <a:pathLst>
              <a:path w="1660525" h="937260">
                <a:moveTo>
                  <a:pt x="0" y="0"/>
                </a:moveTo>
                <a:lnTo>
                  <a:pt x="5529" y="3121"/>
                </a:lnTo>
                <a:lnTo>
                  <a:pt x="1654851" y="934113"/>
                </a:lnTo>
                <a:lnTo>
                  <a:pt x="1660380" y="93723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51970" y="1842087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26843" y="0"/>
                </a:moveTo>
                <a:lnTo>
                  <a:pt x="0" y="47556"/>
                </a:lnTo>
                <a:lnTo>
                  <a:pt x="60979" y="50622"/>
                </a:lnTo>
                <a:lnTo>
                  <a:pt x="2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68514" y="908029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0" y="0"/>
                </a:moveTo>
                <a:lnTo>
                  <a:pt x="34135" y="50623"/>
                </a:lnTo>
                <a:lnTo>
                  <a:pt x="60979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39170" y="961056"/>
            <a:ext cx="332740" cy="1477010"/>
          </a:xfrm>
          <a:custGeom>
            <a:avLst/>
            <a:gdLst/>
            <a:ahLst/>
            <a:cxnLst/>
            <a:rect l="l" t="t" r="r" b="b"/>
            <a:pathLst>
              <a:path w="332740" h="1477010">
                <a:moveTo>
                  <a:pt x="332297" y="0"/>
                </a:moveTo>
                <a:lnTo>
                  <a:pt x="330903" y="6195"/>
                </a:lnTo>
                <a:lnTo>
                  <a:pt x="1393" y="1470769"/>
                </a:lnTo>
                <a:lnTo>
                  <a:pt x="0" y="14769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13924" y="2425832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4651" y="59272"/>
                </a:lnTo>
                <a:lnTo>
                  <a:pt x="53277" y="11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43433" y="91397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38627" y="0"/>
                </a:moveTo>
                <a:lnTo>
                  <a:pt x="0" y="47284"/>
                </a:lnTo>
                <a:lnTo>
                  <a:pt x="53279" y="59272"/>
                </a:lnTo>
                <a:lnTo>
                  <a:pt x="38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71159" y="859617"/>
            <a:ext cx="451484" cy="257810"/>
          </a:xfrm>
          <a:custGeom>
            <a:avLst/>
            <a:gdLst/>
            <a:ahLst/>
            <a:cxnLst/>
            <a:rect l="l" t="t" r="r" b="b"/>
            <a:pathLst>
              <a:path w="451484" h="257809">
                <a:moveTo>
                  <a:pt x="451300" y="257306"/>
                </a:moveTo>
                <a:lnTo>
                  <a:pt x="445784" y="254161"/>
                </a:lnTo>
                <a:lnTo>
                  <a:pt x="5516" y="314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29234" y="835714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33916" y="50768"/>
                </a:lnTo>
                <a:lnTo>
                  <a:pt x="60965" y="3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03419" y="1090057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7048" y="0"/>
                </a:moveTo>
                <a:lnTo>
                  <a:pt x="0" y="47442"/>
                </a:lnTo>
                <a:lnTo>
                  <a:pt x="60965" y="50769"/>
                </a:lnTo>
                <a:lnTo>
                  <a:pt x="27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06526" y="1411730"/>
            <a:ext cx="1334770" cy="1506855"/>
          </a:xfrm>
          <a:custGeom>
            <a:avLst/>
            <a:gdLst/>
            <a:ahLst/>
            <a:cxnLst/>
            <a:rect l="l" t="t" r="r" b="b"/>
            <a:pathLst>
              <a:path w="1334770" h="1506855">
                <a:moveTo>
                  <a:pt x="1334615" y="0"/>
                </a:moveTo>
                <a:lnTo>
                  <a:pt x="1330405" y="4753"/>
                </a:lnTo>
                <a:lnTo>
                  <a:pt x="4210" y="1502048"/>
                </a:lnTo>
                <a:lnTo>
                  <a:pt x="0" y="15068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74527" y="289567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15769" y="0"/>
                </a:moveTo>
                <a:lnTo>
                  <a:pt x="0" y="58985"/>
                </a:lnTo>
                <a:lnTo>
                  <a:pt x="56649" y="36208"/>
                </a:lnTo>
                <a:lnTo>
                  <a:pt x="15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16490" y="137560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56649" y="0"/>
                </a:moveTo>
                <a:lnTo>
                  <a:pt x="0" y="22776"/>
                </a:lnTo>
                <a:lnTo>
                  <a:pt x="40880" y="58985"/>
                </a:lnTo>
                <a:lnTo>
                  <a:pt x="5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81758" y="2949592"/>
            <a:ext cx="415925" cy="95885"/>
          </a:xfrm>
          <a:custGeom>
            <a:avLst/>
            <a:gdLst/>
            <a:ahLst/>
            <a:cxnLst/>
            <a:rect l="l" t="t" r="r" b="b"/>
            <a:pathLst>
              <a:path w="415925" h="95885">
                <a:moveTo>
                  <a:pt x="415898" y="0"/>
                </a:moveTo>
                <a:lnTo>
                  <a:pt x="409709" y="1418"/>
                </a:lnTo>
                <a:lnTo>
                  <a:pt x="6189" y="93910"/>
                </a:lnTo>
                <a:lnTo>
                  <a:pt x="0" y="95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34718" y="3016888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7128" y="0"/>
                </a:moveTo>
                <a:lnTo>
                  <a:pt x="0" y="38815"/>
                </a:lnTo>
                <a:lnTo>
                  <a:pt x="59329" y="53229"/>
                </a:lnTo>
                <a:lnTo>
                  <a:pt x="47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85366" y="2924395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0" y="0"/>
                </a:moveTo>
                <a:lnTo>
                  <a:pt x="12200" y="53229"/>
                </a:lnTo>
                <a:lnTo>
                  <a:pt x="59330" y="14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46221" y="904243"/>
            <a:ext cx="1353820" cy="1598930"/>
          </a:xfrm>
          <a:custGeom>
            <a:avLst/>
            <a:gdLst/>
            <a:ahLst/>
            <a:cxnLst/>
            <a:rect l="l" t="t" r="r" b="b"/>
            <a:pathLst>
              <a:path w="1353820" h="1598930">
                <a:moveTo>
                  <a:pt x="1353744" y="0"/>
                </a:moveTo>
                <a:lnTo>
                  <a:pt x="1349640" y="4845"/>
                </a:lnTo>
                <a:lnTo>
                  <a:pt x="4103" y="1593672"/>
                </a:lnTo>
                <a:lnTo>
                  <a:pt x="0" y="15985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15031" y="248026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89">
                <a:moveTo>
                  <a:pt x="14456" y="0"/>
                </a:moveTo>
                <a:lnTo>
                  <a:pt x="0" y="59319"/>
                </a:lnTo>
                <a:lnTo>
                  <a:pt x="56130" y="35292"/>
                </a:lnTo>
                <a:lnTo>
                  <a:pt x="1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75023" y="867415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90">
                <a:moveTo>
                  <a:pt x="56130" y="0"/>
                </a:moveTo>
                <a:lnTo>
                  <a:pt x="0" y="24027"/>
                </a:lnTo>
                <a:lnTo>
                  <a:pt x="41673" y="59319"/>
                </a:lnTo>
                <a:lnTo>
                  <a:pt x="56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70222" y="2037608"/>
            <a:ext cx="1979295" cy="560705"/>
          </a:xfrm>
          <a:custGeom>
            <a:avLst/>
            <a:gdLst/>
            <a:ahLst/>
            <a:cxnLst/>
            <a:rect l="l" t="t" r="r" b="b"/>
            <a:pathLst>
              <a:path w="1979295" h="560705">
                <a:moveTo>
                  <a:pt x="0" y="560159"/>
                </a:moveTo>
                <a:lnTo>
                  <a:pt x="6109" y="558430"/>
                </a:lnTo>
                <a:lnTo>
                  <a:pt x="1972672" y="1729"/>
                </a:lnTo>
                <a:lnTo>
                  <a:pt x="19787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35456" y="2013065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0" y="0"/>
                </a:moveTo>
                <a:lnTo>
                  <a:pt x="14874" y="52544"/>
                </a:lnTo>
                <a:lnTo>
                  <a:pt x="59982" y="11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23786" y="2569766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45107" y="0"/>
                </a:moveTo>
                <a:lnTo>
                  <a:pt x="0" y="41146"/>
                </a:lnTo>
                <a:lnTo>
                  <a:pt x="59982" y="52544"/>
                </a:lnTo>
                <a:lnTo>
                  <a:pt x="45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195593" y="891866"/>
            <a:ext cx="611505" cy="928369"/>
          </a:xfrm>
          <a:custGeom>
            <a:avLst/>
            <a:gdLst/>
            <a:ahLst/>
            <a:cxnLst/>
            <a:rect l="l" t="t" r="r" b="b"/>
            <a:pathLst>
              <a:path w="611504" h="928369">
                <a:moveTo>
                  <a:pt x="0" y="0"/>
                </a:moveTo>
                <a:lnTo>
                  <a:pt x="3493" y="5302"/>
                </a:lnTo>
                <a:lnTo>
                  <a:pt x="607697" y="922548"/>
                </a:lnTo>
                <a:lnTo>
                  <a:pt x="611190" y="9278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780487" y="179939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45604" y="0"/>
                </a:moveTo>
                <a:lnTo>
                  <a:pt x="0" y="30040"/>
                </a:lnTo>
                <a:lnTo>
                  <a:pt x="52843" y="60625"/>
                </a:lnTo>
                <a:lnTo>
                  <a:pt x="4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69045" y="85156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59">
                <a:moveTo>
                  <a:pt x="0" y="0"/>
                </a:moveTo>
                <a:lnTo>
                  <a:pt x="7237" y="60625"/>
                </a:lnTo>
                <a:lnTo>
                  <a:pt x="52843" y="30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11724" y="2954660"/>
            <a:ext cx="259367" cy="155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491732" y="3165768"/>
            <a:ext cx="931544" cy="2540"/>
          </a:xfrm>
          <a:custGeom>
            <a:avLst/>
            <a:gdLst/>
            <a:ahLst/>
            <a:cxnLst/>
            <a:rect l="l" t="t" r="r" b="b"/>
            <a:pathLst>
              <a:path w="931545" h="2539">
                <a:moveTo>
                  <a:pt x="-6350" y="1022"/>
                </a:moveTo>
                <a:lnTo>
                  <a:pt x="937448" y="1022"/>
                </a:lnTo>
              </a:path>
            </a:pathLst>
          </a:custGeom>
          <a:ln w="14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16422" y="314049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119" y="0"/>
                </a:moveTo>
                <a:lnTo>
                  <a:pt x="0" y="54609"/>
                </a:lnTo>
                <a:lnTo>
                  <a:pt x="54669" y="27425"/>
                </a:ln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43472" y="3138477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70" y="0"/>
                </a:moveTo>
                <a:lnTo>
                  <a:pt x="0" y="27185"/>
                </a:lnTo>
                <a:lnTo>
                  <a:pt x="54550" y="54610"/>
                </a:lnTo>
                <a:lnTo>
                  <a:pt x="54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02726" y="2149653"/>
            <a:ext cx="212090" cy="883285"/>
          </a:xfrm>
          <a:custGeom>
            <a:avLst/>
            <a:gdLst/>
            <a:ahLst/>
            <a:cxnLst/>
            <a:rect l="l" t="t" r="r" b="b"/>
            <a:pathLst>
              <a:path w="212090" h="883285">
                <a:moveTo>
                  <a:pt x="211691" y="0"/>
                </a:moveTo>
                <a:lnTo>
                  <a:pt x="210210" y="6174"/>
                </a:lnTo>
                <a:lnTo>
                  <a:pt x="1480" y="876721"/>
                </a:lnTo>
                <a:lnTo>
                  <a:pt x="0" y="882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577653" y="3020007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3820" y="59471"/>
                </a:lnTo>
                <a:lnTo>
                  <a:pt x="53105" y="1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86383" y="210272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39286" y="0"/>
                </a:moveTo>
                <a:lnTo>
                  <a:pt x="0" y="46737"/>
                </a:lnTo>
                <a:lnTo>
                  <a:pt x="53105" y="59470"/>
                </a:lnTo>
                <a:lnTo>
                  <a:pt x="3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50205" y="1981200"/>
            <a:ext cx="387408" cy="426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5840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Data</a:t>
            </a:r>
            <a:r>
              <a:rPr spc="-1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558655" cy="0"/>
          </a:xfrm>
          <a:custGeom>
            <a:avLst/>
            <a:gdLst/>
            <a:ahLst/>
            <a:cxnLst/>
            <a:rect l="l" t="t" r="r" b="b"/>
            <a:pathLst>
              <a:path w="9558655">
                <a:moveTo>
                  <a:pt x="0" y="0"/>
                </a:moveTo>
                <a:lnTo>
                  <a:pt x="955813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2268220"/>
            <a:ext cx="10815955" cy="566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2167255" indent="-340360">
              <a:lnSpc>
                <a:spcPct val="116199"/>
              </a:lnSpc>
              <a:spcBef>
                <a:spcPts val="100"/>
              </a:spcBef>
            </a:pPr>
            <a:r>
              <a:rPr sz="4275" spc="-8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DHTs </a:t>
            </a:r>
            <a:r>
              <a:rPr sz="3800" spc="-5" dirty="0">
                <a:latin typeface="Comic Sans MS"/>
                <a:cs typeface="Comic Sans MS"/>
              </a:rPr>
              <a:t>are broadly applicable </a:t>
            </a:r>
            <a:r>
              <a:rPr sz="3800" dirty="0">
                <a:latin typeface="Comic Sans MS"/>
                <a:cs typeface="Comic Sans MS"/>
              </a:rPr>
              <a:t>to </a:t>
            </a:r>
            <a:r>
              <a:rPr sz="3800" spc="-5" dirty="0">
                <a:latin typeface="Comic Sans MS"/>
                <a:cs typeface="Comic Sans MS"/>
              </a:rPr>
              <a:t>many  applications</a:t>
            </a:r>
            <a:endParaRPr sz="3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1790064" algn="l"/>
                <a:tab pos="4204335" algn="l"/>
              </a:tabLst>
            </a:pPr>
            <a:r>
              <a:rPr sz="4275" spc="-8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What	</a:t>
            </a:r>
            <a:r>
              <a:rPr sz="3800" dirty="0">
                <a:latin typeface="Comic Sans MS"/>
                <a:cs typeface="Comic Sans MS"/>
              </a:rPr>
              <a:t>is </a:t>
            </a:r>
            <a:r>
              <a:rPr sz="3800" spc="-5" dirty="0">
                <a:latin typeface="Comic Sans MS"/>
                <a:cs typeface="Comic Sans MS"/>
              </a:rPr>
              <a:t>another	distributed data structure?</a:t>
            </a:r>
            <a:endParaRPr sz="3800" dirty="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spc="-5" dirty="0">
                <a:latin typeface="Comic Sans MS"/>
                <a:cs typeface="Comic Sans MS"/>
              </a:rPr>
              <a:t>blockchain</a:t>
            </a:r>
            <a:endParaRPr sz="3400" dirty="0">
              <a:latin typeface="Comic Sans MS"/>
              <a:cs typeface="Comic Sans MS"/>
            </a:endParaRPr>
          </a:p>
          <a:p>
            <a:pPr marL="797560" marR="43180" indent="-28956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2216785" algn="l"/>
                <a:tab pos="8476615" algn="l"/>
                <a:tab pos="9886950" algn="l"/>
              </a:tabLst>
            </a:pP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ss</a:t>
            </a:r>
            <a:r>
              <a:rPr sz="3400" dirty="0">
                <a:latin typeface="Comic Sans MS"/>
                <a:cs typeface="Comic Sans MS"/>
              </a:rPr>
              <a:t>e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ti</a:t>
            </a:r>
            <a:r>
              <a:rPr sz="3400" spc="-5" dirty="0">
                <a:latin typeface="Comic Sans MS"/>
                <a:cs typeface="Comic Sans MS"/>
              </a:rPr>
              <a:t>all</a:t>
            </a:r>
            <a:r>
              <a:rPr sz="3400" dirty="0">
                <a:latin typeface="Comic Sans MS"/>
                <a:cs typeface="Comic Sans MS"/>
              </a:rPr>
              <a:t>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a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cryptogr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p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ic</a:t>
            </a:r>
            <a:r>
              <a:rPr sz="3400" spc="-5" dirty="0">
                <a:latin typeface="Comic Sans MS"/>
                <a:cs typeface="Comic Sans MS"/>
              </a:rPr>
              <a:t>all</a:t>
            </a:r>
            <a:r>
              <a:rPr sz="3400" dirty="0">
                <a:latin typeface="Comic Sans MS"/>
                <a:cs typeface="Comic Sans MS"/>
              </a:rPr>
              <a:t>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ec</a:t>
            </a:r>
            <a:r>
              <a:rPr sz="3400" spc="-5" dirty="0" smtClean="0">
                <a:latin typeface="Comic Sans MS"/>
                <a:cs typeface="Comic Sans MS"/>
              </a:rPr>
              <a:t>u</a:t>
            </a:r>
            <a:r>
              <a:rPr sz="3400" dirty="0" smtClean="0">
                <a:latin typeface="Comic Sans MS"/>
                <a:cs typeface="Comic Sans MS"/>
              </a:rPr>
              <a:t>re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l</a:t>
            </a:r>
            <a:r>
              <a:rPr sz="3400" dirty="0" smtClean="0">
                <a:latin typeface="Comic Sans MS"/>
                <a:cs typeface="Comic Sans MS"/>
              </a:rPr>
              <a:t>edger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ha</a:t>
            </a:r>
            <a:r>
              <a:rPr sz="3400" dirty="0" smtClean="0">
                <a:latin typeface="Comic Sans MS"/>
                <a:cs typeface="Comic Sans MS"/>
              </a:rPr>
              <a:t>t  </a:t>
            </a:r>
            <a:r>
              <a:rPr sz="3400" spc="-5" dirty="0">
                <a:latin typeface="Comic Sans MS"/>
                <a:cs typeface="Comic Sans MS"/>
              </a:rPr>
              <a:t>can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broadly </a:t>
            </a:r>
            <a:r>
              <a:rPr sz="3400" spc="-5" dirty="0">
                <a:latin typeface="Comic Sans MS"/>
                <a:cs typeface="Comic Sans MS"/>
              </a:rPr>
              <a:t>shared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integrity guarantees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4200" y="9143491"/>
            <a:ext cx="2540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20970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22555" indent="-337820" algn="just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 dirty="0">
              <a:latin typeface="Comic Sans MS"/>
              <a:cs typeface="Comic Sans MS"/>
            </a:endParaRPr>
          </a:p>
          <a:p>
            <a:pPr marL="375285" marR="30480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 </a:t>
            </a:r>
            <a:r>
              <a:rPr sz="3400" spc="-5" dirty="0">
                <a:latin typeface="Comic Sans MS"/>
                <a:cs typeface="Comic Sans MS"/>
              </a:rPr>
              <a:t>(inferred  via reverse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</a:t>
            </a:r>
            <a:endParaRPr sz="3400" dirty="0">
              <a:latin typeface="Comic Sans MS"/>
              <a:cs typeface="Comic Sans MS"/>
            </a:endParaRPr>
          </a:p>
          <a:p>
            <a:pPr marL="375285" marR="69215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lang="en-US" sz="3400" spc="-5" dirty="0">
                <a:latin typeface="Comic Sans MS"/>
                <a:cs typeface="Comic Sans MS"/>
              </a:rPr>
              <a:t>h</a:t>
            </a:r>
            <a:r>
              <a:rPr sz="3400" spc="-5" dirty="0" smtClean="0">
                <a:latin typeface="Comic Sans MS"/>
                <a:cs typeface="Comic Sans MS"/>
              </a:rPr>
              <a:t>ierarchical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 dirty="0">
              <a:latin typeface="Comic Sans MS"/>
              <a:cs typeface="Comic Sans MS"/>
            </a:endParaRPr>
          </a:p>
          <a:p>
            <a:pPr marL="375285" marR="26670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lang="en-US" sz="3400" spc="-5" dirty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ndex </a:t>
            </a:r>
            <a:r>
              <a:rPr sz="3400" spc="-5" dirty="0">
                <a:latin typeface="Comic Sans MS"/>
                <a:cs typeface="Comic Sans MS"/>
              </a:rPr>
              <a:t>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20970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22555" indent="-337820" algn="just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 dirty="0">
              <a:latin typeface="Comic Sans MS"/>
              <a:cs typeface="Comic Sans MS"/>
            </a:endParaRPr>
          </a:p>
          <a:p>
            <a:pPr marL="375285" marR="30480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 </a:t>
            </a:r>
            <a:r>
              <a:rPr sz="3400" spc="-5" dirty="0">
                <a:latin typeface="Comic Sans MS"/>
                <a:cs typeface="Comic Sans MS"/>
              </a:rPr>
              <a:t>(inferred  via reverse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</a:t>
            </a:r>
            <a:endParaRPr sz="3400" dirty="0">
              <a:latin typeface="Comic Sans MS"/>
              <a:cs typeface="Comic Sans MS"/>
            </a:endParaRPr>
          </a:p>
          <a:p>
            <a:pPr marL="375285" marR="69215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 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 dirty="0">
              <a:latin typeface="Comic Sans MS"/>
              <a:cs typeface="Comic Sans MS"/>
            </a:endParaRPr>
          </a:p>
          <a:p>
            <a:pPr marL="375285" marR="26670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lang="en-US" sz="3400" spc="-5" dirty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ndex </a:t>
            </a:r>
            <a:r>
              <a:rPr sz="3400" spc="-5" dirty="0">
                <a:latin typeface="Comic Sans MS"/>
                <a:cs typeface="Comic Sans MS"/>
              </a:rPr>
              <a:t>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</a:p>
        </p:txBody>
      </p:sp>
      <p:sp>
        <p:nvSpPr>
          <p:cNvPr id="5" name="object 5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20970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22555" indent="-337820" algn="just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 dirty="0">
              <a:latin typeface="Comic Sans MS"/>
              <a:cs typeface="Comic Sans MS"/>
            </a:endParaRPr>
          </a:p>
          <a:p>
            <a:pPr marL="375285" marR="30480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 </a:t>
            </a:r>
            <a:r>
              <a:rPr sz="3400" spc="-5" dirty="0">
                <a:latin typeface="Comic Sans MS"/>
                <a:cs typeface="Comic Sans MS"/>
              </a:rPr>
              <a:t>(inferred  via reverse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</a:t>
            </a:r>
            <a:endParaRPr sz="3400" dirty="0">
              <a:latin typeface="Comic Sans MS"/>
              <a:cs typeface="Comic Sans MS"/>
            </a:endParaRPr>
          </a:p>
          <a:p>
            <a:pPr marL="375285" marR="69215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 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 dirty="0">
              <a:latin typeface="Comic Sans MS"/>
              <a:cs typeface="Comic Sans MS"/>
            </a:endParaRPr>
          </a:p>
          <a:p>
            <a:pPr marL="375285" marR="26670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lang="en-US" sz="3400" spc="-5" dirty="0" smtClean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ndex </a:t>
            </a:r>
            <a:r>
              <a:rPr sz="3400" spc="-5" dirty="0">
                <a:latin typeface="Comic Sans MS"/>
                <a:cs typeface="Comic Sans MS"/>
              </a:rPr>
              <a:t>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</a:p>
        </p:txBody>
      </p:sp>
      <p:sp>
        <p:nvSpPr>
          <p:cNvPr id="5" name="object 5"/>
          <p:cNvSpPr/>
          <p:nvPr/>
        </p:nvSpPr>
        <p:spPr>
          <a:xfrm>
            <a:off x="8894774" y="3604660"/>
            <a:ext cx="911860" cy="523875"/>
          </a:xfrm>
          <a:custGeom>
            <a:avLst/>
            <a:gdLst/>
            <a:ahLst/>
            <a:cxnLst/>
            <a:rect l="l" t="t" r="r" b="b"/>
            <a:pathLst>
              <a:path w="911859" h="523875">
                <a:moveTo>
                  <a:pt x="6256" y="0"/>
                </a:moveTo>
                <a:lnTo>
                  <a:pt x="911625" y="512515"/>
                </a:lnTo>
                <a:lnTo>
                  <a:pt x="905368" y="523567"/>
                </a:lnTo>
                <a:lnTo>
                  <a:pt x="0" y="11052"/>
                </a:lnTo>
                <a:lnTo>
                  <a:pt x="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67702" y="2778401"/>
            <a:ext cx="720725" cy="1388110"/>
          </a:xfrm>
          <a:custGeom>
            <a:avLst/>
            <a:gdLst/>
            <a:ahLst/>
            <a:cxnLst/>
            <a:rect l="l" t="t" r="r" b="b"/>
            <a:pathLst>
              <a:path w="720725" h="1388110">
                <a:moveTo>
                  <a:pt x="11299" y="0"/>
                </a:moveTo>
                <a:lnTo>
                  <a:pt x="720241" y="1381760"/>
                </a:lnTo>
                <a:lnTo>
                  <a:pt x="708942" y="1387558"/>
                </a:lnTo>
                <a:lnTo>
                  <a:pt x="0" y="5797"/>
                </a:lnTo>
                <a:lnTo>
                  <a:pt x="1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39959" y="2544434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350"/>
                </a:lnTo>
              </a:path>
            </a:pathLst>
          </a:custGeom>
          <a:ln w="33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4405" y="2775975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60644" y="3284341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58300" y="4194202"/>
            <a:ext cx="1201984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36100" y="3739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01300" y="3779520"/>
            <a:ext cx="17894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up</a:t>
            </a:r>
            <a:r>
              <a:rPr sz="2800" dirty="0">
                <a:latin typeface="Comic Sans MS"/>
                <a:cs typeface="Comic Sans MS"/>
              </a:rPr>
              <a:t>er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ode  (SN)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20970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22555" indent="-337820" algn="just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 dirty="0">
              <a:latin typeface="Comic Sans MS"/>
              <a:cs typeface="Comic Sans MS"/>
            </a:endParaRPr>
          </a:p>
          <a:p>
            <a:pPr marL="375285" marR="30480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 </a:t>
            </a:r>
            <a:r>
              <a:rPr sz="3400" spc="-5" dirty="0">
                <a:latin typeface="Comic Sans MS"/>
                <a:cs typeface="Comic Sans MS"/>
              </a:rPr>
              <a:t>(inferred  via reverse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</a:t>
            </a:r>
            <a:endParaRPr sz="3400" dirty="0">
              <a:latin typeface="Comic Sans MS"/>
              <a:cs typeface="Comic Sans MS"/>
            </a:endParaRPr>
          </a:p>
          <a:p>
            <a:pPr marL="375285" marR="69215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 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 dirty="0">
              <a:latin typeface="Comic Sans MS"/>
              <a:cs typeface="Comic Sans MS"/>
            </a:endParaRPr>
          </a:p>
          <a:p>
            <a:pPr marL="375285" marR="26670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lang="en-US" sz="3400" spc="-5" dirty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ndex </a:t>
            </a:r>
            <a:r>
              <a:rPr sz="3400" spc="-5" dirty="0">
                <a:latin typeface="Comic Sans MS"/>
                <a:cs typeface="Comic Sans MS"/>
              </a:rPr>
              <a:t>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</a:p>
        </p:txBody>
      </p:sp>
      <p:sp>
        <p:nvSpPr>
          <p:cNvPr id="5" name="object 5"/>
          <p:cNvSpPr/>
          <p:nvPr/>
        </p:nvSpPr>
        <p:spPr>
          <a:xfrm>
            <a:off x="8894774" y="3604660"/>
            <a:ext cx="911860" cy="523875"/>
          </a:xfrm>
          <a:custGeom>
            <a:avLst/>
            <a:gdLst/>
            <a:ahLst/>
            <a:cxnLst/>
            <a:rect l="l" t="t" r="r" b="b"/>
            <a:pathLst>
              <a:path w="911859" h="523875">
                <a:moveTo>
                  <a:pt x="6256" y="0"/>
                </a:moveTo>
                <a:lnTo>
                  <a:pt x="911625" y="512515"/>
                </a:lnTo>
                <a:lnTo>
                  <a:pt x="905368" y="523567"/>
                </a:lnTo>
                <a:lnTo>
                  <a:pt x="0" y="11052"/>
                </a:lnTo>
                <a:lnTo>
                  <a:pt x="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67702" y="2778401"/>
            <a:ext cx="720725" cy="1388110"/>
          </a:xfrm>
          <a:custGeom>
            <a:avLst/>
            <a:gdLst/>
            <a:ahLst/>
            <a:cxnLst/>
            <a:rect l="l" t="t" r="r" b="b"/>
            <a:pathLst>
              <a:path w="720725" h="1388110">
                <a:moveTo>
                  <a:pt x="11299" y="0"/>
                </a:moveTo>
                <a:lnTo>
                  <a:pt x="720241" y="1381760"/>
                </a:lnTo>
                <a:lnTo>
                  <a:pt x="708942" y="1387558"/>
                </a:lnTo>
                <a:lnTo>
                  <a:pt x="0" y="5797"/>
                </a:lnTo>
                <a:lnTo>
                  <a:pt x="1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39959" y="2544434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350"/>
                </a:lnTo>
              </a:path>
            </a:pathLst>
          </a:custGeom>
          <a:ln w="33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4405" y="2775975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60644" y="3284341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58300" y="4194202"/>
            <a:ext cx="1201984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36100" y="3739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71375" y="6264504"/>
            <a:ext cx="150495" cy="1047115"/>
          </a:xfrm>
          <a:custGeom>
            <a:avLst/>
            <a:gdLst/>
            <a:ahLst/>
            <a:cxnLst/>
            <a:rect l="l" t="t" r="r" b="b"/>
            <a:pathLst>
              <a:path w="150495" h="1047115">
                <a:moveTo>
                  <a:pt x="0" y="1045351"/>
                </a:moveTo>
                <a:lnTo>
                  <a:pt x="137724" y="0"/>
                </a:lnTo>
                <a:lnTo>
                  <a:pt x="150315" y="1658"/>
                </a:lnTo>
                <a:lnTo>
                  <a:pt x="12591" y="1047010"/>
                </a:lnTo>
                <a:lnTo>
                  <a:pt x="0" y="1045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82080" y="4921321"/>
            <a:ext cx="718185" cy="1388110"/>
          </a:xfrm>
          <a:custGeom>
            <a:avLst/>
            <a:gdLst/>
            <a:ahLst/>
            <a:cxnLst/>
            <a:rect l="l" t="t" r="r" b="b"/>
            <a:pathLst>
              <a:path w="718184" h="1388110">
                <a:moveTo>
                  <a:pt x="11307" y="0"/>
                </a:moveTo>
                <a:lnTo>
                  <a:pt x="717991" y="1381760"/>
                </a:lnTo>
                <a:lnTo>
                  <a:pt x="706684" y="1387542"/>
                </a:lnTo>
                <a:lnTo>
                  <a:pt x="0" y="5782"/>
                </a:lnTo>
                <a:lnTo>
                  <a:pt x="1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68752" y="5765227"/>
            <a:ext cx="972185" cy="506095"/>
          </a:xfrm>
          <a:custGeom>
            <a:avLst/>
            <a:gdLst/>
            <a:ahLst/>
            <a:cxnLst/>
            <a:rect l="l" t="t" r="r" b="b"/>
            <a:pathLst>
              <a:path w="972184" h="506095">
                <a:moveTo>
                  <a:pt x="5785" y="0"/>
                </a:moveTo>
                <a:lnTo>
                  <a:pt x="972113" y="494453"/>
                </a:lnTo>
                <a:lnTo>
                  <a:pt x="966328" y="505759"/>
                </a:lnTo>
                <a:lnTo>
                  <a:pt x="0" y="11305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6199" y="6280283"/>
            <a:ext cx="1303655" cy="283845"/>
          </a:xfrm>
          <a:custGeom>
            <a:avLst/>
            <a:gdLst/>
            <a:ahLst/>
            <a:cxnLst/>
            <a:rect l="l" t="t" r="r" b="b"/>
            <a:pathLst>
              <a:path w="1303654" h="283845">
                <a:moveTo>
                  <a:pt x="0" y="270933"/>
                </a:moveTo>
                <a:lnTo>
                  <a:pt x="1300479" y="0"/>
                </a:lnTo>
                <a:lnTo>
                  <a:pt x="1303069" y="12433"/>
                </a:lnTo>
                <a:lnTo>
                  <a:pt x="2590" y="283366"/>
                </a:lnTo>
                <a:lnTo>
                  <a:pt x="0" y="270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6166" y="6357956"/>
            <a:ext cx="1075055" cy="1088390"/>
          </a:xfrm>
          <a:custGeom>
            <a:avLst/>
            <a:gdLst/>
            <a:ahLst/>
            <a:cxnLst/>
            <a:rect l="l" t="t" r="r" b="b"/>
            <a:pathLst>
              <a:path w="1075054" h="1088390">
                <a:moveTo>
                  <a:pt x="0" y="1079218"/>
                </a:moveTo>
                <a:lnTo>
                  <a:pt x="1065671" y="0"/>
                </a:lnTo>
                <a:lnTo>
                  <a:pt x="1074708" y="8923"/>
                </a:lnTo>
                <a:lnTo>
                  <a:pt x="9036" y="1088141"/>
                </a:lnTo>
                <a:lnTo>
                  <a:pt x="0" y="107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61200" y="7294853"/>
            <a:ext cx="707812" cy="36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2800" y="6988816"/>
            <a:ext cx="500020" cy="424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57529" y="6565900"/>
            <a:ext cx="71007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4095" y="6252216"/>
            <a:ext cx="493924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24800" y="7507083"/>
            <a:ext cx="711200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9109" y="7192016"/>
            <a:ext cx="49731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66000" y="5224471"/>
            <a:ext cx="711200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80300" y="49084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9900" y="5753100"/>
            <a:ext cx="709788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1500" y="54394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64498" y="6354896"/>
            <a:ext cx="1201701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50200" y="5898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69422" y="6384146"/>
            <a:ext cx="132715" cy="889000"/>
          </a:xfrm>
          <a:custGeom>
            <a:avLst/>
            <a:gdLst/>
            <a:ahLst/>
            <a:cxnLst/>
            <a:rect l="l" t="t" r="r" b="b"/>
            <a:pathLst>
              <a:path w="132715" h="889000">
                <a:moveTo>
                  <a:pt x="119662" y="889004"/>
                </a:moveTo>
                <a:lnTo>
                  <a:pt x="0" y="1697"/>
                </a:lnTo>
                <a:lnTo>
                  <a:pt x="12586" y="0"/>
                </a:lnTo>
                <a:lnTo>
                  <a:pt x="132248" y="887306"/>
                </a:lnTo>
                <a:lnTo>
                  <a:pt x="119662" y="88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51454" y="6420201"/>
            <a:ext cx="1113155" cy="679450"/>
          </a:xfrm>
          <a:custGeom>
            <a:avLst/>
            <a:gdLst/>
            <a:ahLst/>
            <a:cxnLst/>
            <a:rect l="l" t="t" r="r" b="b"/>
            <a:pathLst>
              <a:path w="1113154" h="679450">
                <a:moveTo>
                  <a:pt x="1106311" y="679172"/>
                </a:moveTo>
                <a:lnTo>
                  <a:pt x="0" y="10870"/>
                </a:lnTo>
                <a:lnTo>
                  <a:pt x="6566" y="0"/>
                </a:lnTo>
                <a:lnTo>
                  <a:pt x="1112877" y="668301"/>
                </a:lnTo>
                <a:lnTo>
                  <a:pt x="1106311" y="67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97689" y="6378674"/>
            <a:ext cx="1442085" cy="150495"/>
          </a:xfrm>
          <a:custGeom>
            <a:avLst/>
            <a:gdLst/>
            <a:ahLst/>
            <a:cxnLst/>
            <a:rect l="l" t="t" r="r" b="b"/>
            <a:pathLst>
              <a:path w="1442084" h="150495">
                <a:moveTo>
                  <a:pt x="1440462" y="150366"/>
                </a:moveTo>
                <a:lnTo>
                  <a:pt x="0" y="12642"/>
                </a:lnTo>
                <a:lnTo>
                  <a:pt x="1208" y="0"/>
                </a:lnTo>
                <a:lnTo>
                  <a:pt x="1441671" y="137724"/>
                </a:lnTo>
                <a:lnTo>
                  <a:pt x="1440462" y="150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92899" y="5038268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33089" y="5546635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16552" y="6545271"/>
            <a:ext cx="707247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026900" y="62292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84000" y="7277100"/>
            <a:ext cx="711200" cy="363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90567" y="6963416"/>
            <a:ext cx="495052" cy="427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00747" y="5678283"/>
            <a:ext cx="710352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07314" y="5363216"/>
            <a:ext cx="494206" cy="427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67910" y="5130800"/>
            <a:ext cx="709789" cy="3623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480800" y="48171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680700" y="7391936"/>
            <a:ext cx="709788" cy="36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82300" y="70777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25100" y="6456496"/>
            <a:ext cx="1206500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02900" y="6000012"/>
            <a:ext cx="850035" cy="62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401300" y="3779520"/>
            <a:ext cx="17894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up</a:t>
            </a:r>
            <a:r>
              <a:rPr sz="2800" dirty="0">
                <a:latin typeface="Comic Sans MS"/>
                <a:cs typeface="Comic Sans MS"/>
              </a:rPr>
              <a:t>er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ode  (SN)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20970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22555" indent="-337820" algn="just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 dirty="0">
              <a:latin typeface="Comic Sans MS"/>
              <a:cs typeface="Comic Sans MS"/>
            </a:endParaRPr>
          </a:p>
          <a:p>
            <a:pPr marL="375285" marR="30480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 </a:t>
            </a:r>
            <a:r>
              <a:rPr sz="3400" spc="-5" dirty="0">
                <a:latin typeface="Comic Sans MS"/>
                <a:cs typeface="Comic Sans MS"/>
              </a:rPr>
              <a:t>(inferred  via reverse</a:t>
            </a:r>
            <a:r>
              <a:rPr sz="3400" spc="-4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</a:t>
            </a:r>
            <a:endParaRPr sz="3400" dirty="0">
              <a:latin typeface="Comic Sans MS"/>
              <a:cs typeface="Comic Sans MS"/>
            </a:endParaRPr>
          </a:p>
          <a:p>
            <a:pPr marL="375285" marR="69215" indent="-337820" algn="just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 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 dirty="0">
              <a:latin typeface="Comic Sans MS"/>
              <a:cs typeface="Comic Sans MS"/>
            </a:endParaRPr>
          </a:p>
          <a:p>
            <a:pPr marL="375285" marR="26670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lang="en-US" sz="3400" spc="-5" dirty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ndex </a:t>
            </a:r>
            <a:r>
              <a:rPr sz="3400" spc="-5" dirty="0">
                <a:latin typeface="Comic Sans MS"/>
                <a:cs typeface="Comic Sans MS"/>
              </a:rPr>
              <a:t>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</a:p>
        </p:txBody>
      </p:sp>
      <p:sp>
        <p:nvSpPr>
          <p:cNvPr id="5" name="object 5"/>
          <p:cNvSpPr/>
          <p:nvPr/>
        </p:nvSpPr>
        <p:spPr>
          <a:xfrm>
            <a:off x="8894774" y="3604660"/>
            <a:ext cx="911860" cy="523875"/>
          </a:xfrm>
          <a:custGeom>
            <a:avLst/>
            <a:gdLst/>
            <a:ahLst/>
            <a:cxnLst/>
            <a:rect l="l" t="t" r="r" b="b"/>
            <a:pathLst>
              <a:path w="911859" h="523875">
                <a:moveTo>
                  <a:pt x="6256" y="0"/>
                </a:moveTo>
                <a:lnTo>
                  <a:pt x="911625" y="512515"/>
                </a:lnTo>
                <a:lnTo>
                  <a:pt x="905368" y="523567"/>
                </a:lnTo>
                <a:lnTo>
                  <a:pt x="0" y="11052"/>
                </a:lnTo>
                <a:lnTo>
                  <a:pt x="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67702" y="2778401"/>
            <a:ext cx="720725" cy="1388110"/>
          </a:xfrm>
          <a:custGeom>
            <a:avLst/>
            <a:gdLst/>
            <a:ahLst/>
            <a:cxnLst/>
            <a:rect l="l" t="t" r="r" b="b"/>
            <a:pathLst>
              <a:path w="720725" h="1388110">
                <a:moveTo>
                  <a:pt x="11299" y="0"/>
                </a:moveTo>
                <a:lnTo>
                  <a:pt x="720241" y="1381760"/>
                </a:lnTo>
                <a:lnTo>
                  <a:pt x="708942" y="1387558"/>
                </a:lnTo>
                <a:lnTo>
                  <a:pt x="0" y="5797"/>
                </a:lnTo>
                <a:lnTo>
                  <a:pt x="1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39959" y="2544434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350"/>
                </a:lnTo>
              </a:path>
            </a:pathLst>
          </a:custGeom>
          <a:ln w="33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4405" y="2775975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60644" y="3284341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58300" y="4194202"/>
            <a:ext cx="1201984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36100" y="3739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71375" y="6264504"/>
            <a:ext cx="150495" cy="1047115"/>
          </a:xfrm>
          <a:custGeom>
            <a:avLst/>
            <a:gdLst/>
            <a:ahLst/>
            <a:cxnLst/>
            <a:rect l="l" t="t" r="r" b="b"/>
            <a:pathLst>
              <a:path w="150495" h="1047115">
                <a:moveTo>
                  <a:pt x="0" y="1045351"/>
                </a:moveTo>
                <a:lnTo>
                  <a:pt x="137724" y="0"/>
                </a:lnTo>
                <a:lnTo>
                  <a:pt x="150315" y="1658"/>
                </a:lnTo>
                <a:lnTo>
                  <a:pt x="12591" y="1047010"/>
                </a:lnTo>
                <a:lnTo>
                  <a:pt x="0" y="1045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82080" y="4921321"/>
            <a:ext cx="718185" cy="1388110"/>
          </a:xfrm>
          <a:custGeom>
            <a:avLst/>
            <a:gdLst/>
            <a:ahLst/>
            <a:cxnLst/>
            <a:rect l="l" t="t" r="r" b="b"/>
            <a:pathLst>
              <a:path w="718184" h="1388110">
                <a:moveTo>
                  <a:pt x="11307" y="0"/>
                </a:moveTo>
                <a:lnTo>
                  <a:pt x="717991" y="1381760"/>
                </a:lnTo>
                <a:lnTo>
                  <a:pt x="706684" y="1387542"/>
                </a:lnTo>
                <a:lnTo>
                  <a:pt x="0" y="5782"/>
                </a:lnTo>
                <a:lnTo>
                  <a:pt x="1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68752" y="5765227"/>
            <a:ext cx="972185" cy="506095"/>
          </a:xfrm>
          <a:custGeom>
            <a:avLst/>
            <a:gdLst/>
            <a:ahLst/>
            <a:cxnLst/>
            <a:rect l="l" t="t" r="r" b="b"/>
            <a:pathLst>
              <a:path w="972184" h="506095">
                <a:moveTo>
                  <a:pt x="5785" y="0"/>
                </a:moveTo>
                <a:lnTo>
                  <a:pt x="972113" y="494453"/>
                </a:lnTo>
                <a:lnTo>
                  <a:pt x="966328" y="505759"/>
                </a:lnTo>
                <a:lnTo>
                  <a:pt x="0" y="11305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6199" y="6280283"/>
            <a:ext cx="1303655" cy="283845"/>
          </a:xfrm>
          <a:custGeom>
            <a:avLst/>
            <a:gdLst/>
            <a:ahLst/>
            <a:cxnLst/>
            <a:rect l="l" t="t" r="r" b="b"/>
            <a:pathLst>
              <a:path w="1303654" h="283845">
                <a:moveTo>
                  <a:pt x="0" y="270933"/>
                </a:moveTo>
                <a:lnTo>
                  <a:pt x="1300479" y="0"/>
                </a:lnTo>
                <a:lnTo>
                  <a:pt x="1303069" y="12433"/>
                </a:lnTo>
                <a:lnTo>
                  <a:pt x="2590" y="283366"/>
                </a:lnTo>
                <a:lnTo>
                  <a:pt x="0" y="270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06166" y="6357956"/>
            <a:ext cx="1075055" cy="1088390"/>
          </a:xfrm>
          <a:custGeom>
            <a:avLst/>
            <a:gdLst/>
            <a:ahLst/>
            <a:cxnLst/>
            <a:rect l="l" t="t" r="r" b="b"/>
            <a:pathLst>
              <a:path w="1075054" h="1088390">
                <a:moveTo>
                  <a:pt x="0" y="1079218"/>
                </a:moveTo>
                <a:lnTo>
                  <a:pt x="1065671" y="0"/>
                </a:lnTo>
                <a:lnTo>
                  <a:pt x="1074708" y="8923"/>
                </a:lnTo>
                <a:lnTo>
                  <a:pt x="9036" y="1088141"/>
                </a:lnTo>
                <a:lnTo>
                  <a:pt x="0" y="107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61200" y="7294853"/>
            <a:ext cx="707812" cy="36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2800" y="6988816"/>
            <a:ext cx="500020" cy="424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57529" y="6565900"/>
            <a:ext cx="71007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64095" y="6252216"/>
            <a:ext cx="493924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24800" y="7507083"/>
            <a:ext cx="711200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9109" y="7192016"/>
            <a:ext cx="49731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66000" y="5224471"/>
            <a:ext cx="711200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80300" y="49084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9900" y="5753100"/>
            <a:ext cx="709788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1500" y="54394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64498" y="6354896"/>
            <a:ext cx="1201701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50200" y="5898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32799" y="4296550"/>
            <a:ext cx="1438275" cy="1910080"/>
          </a:xfrm>
          <a:custGeom>
            <a:avLst/>
            <a:gdLst/>
            <a:ahLst/>
            <a:cxnLst/>
            <a:rect l="l" t="t" r="r" b="b"/>
            <a:pathLst>
              <a:path w="1438275" h="1910079">
                <a:moveTo>
                  <a:pt x="1438204" y="0"/>
                </a:moveTo>
                <a:lnTo>
                  <a:pt x="0" y="191007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31963" y="4079803"/>
            <a:ext cx="984885" cy="2147570"/>
          </a:xfrm>
          <a:custGeom>
            <a:avLst/>
            <a:gdLst/>
            <a:ahLst/>
            <a:cxnLst/>
            <a:rect l="l" t="t" r="r" b="b"/>
            <a:pathLst>
              <a:path w="984884" h="2147570">
                <a:moveTo>
                  <a:pt x="0" y="0"/>
                </a:moveTo>
                <a:lnTo>
                  <a:pt x="984391" y="214714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52461" y="6165991"/>
            <a:ext cx="2423160" cy="2540"/>
          </a:xfrm>
          <a:custGeom>
            <a:avLst/>
            <a:gdLst/>
            <a:ahLst/>
            <a:cxnLst/>
            <a:rect l="l" t="t" r="r" b="b"/>
            <a:pathLst>
              <a:path w="2423159" h="2539">
                <a:moveTo>
                  <a:pt x="0" y="2257"/>
                </a:moveTo>
                <a:lnTo>
                  <a:pt x="24225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869422" y="6384146"/>
            <a:ext cx="132715" cy="889000"/>
          </a:xfrm>
          <a:custGeom>
            <a:avLst/>
            <a:gdLst/>
            <a:ahLst/>
            <a:cxnLst/>
            <a:rect l="l" t="t" r="r" b="b"/>
            <a:pathLst>
              <a:path w="132715" h="889000">
                <a:moveTo>
                  <a:pt x="119662" y="889004"/>
                </a:moveTo>
                <a:lnTo>
                  <a:pt x="0" y="1697"/>
                </a:lnTo>
                <a:lnTo>
                  <a:pt x="12586" y="0"/>
                </a:lnTo>
                <a:lnTo>
                  <a:pt x="132248" y="887306"/>
                </a:lnTo>
                <a:lnTo>
                  <a:pt x="119662" y="88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1454" y="6420201"/>
            <a:ext cx="1113155" cy="679450"/>
          </a:xfrm>
          <a:custGeom>
            <a:avLst/>
            <a:gdLst/>
            <a:ahLst/>
            <a:cxnLst/>
            <a:rect l="l" t="t" r="r" b="b"/>
            <a:pathLst>
              <a:path w="1113154" h="679450">
                <a:moveTo>
                  <a:pt x="1106311" y="679172"/>
                </a:moveTo>
                <a:lnTo>
                  <a:pt x="0" y="10870"/>
                </a:lnTo>
                <a:lnTo>
                  <a:pt x="6566" y="0"/>
                </a:lnTo>
                <a:lnTo>
                  <a:pt x="1112877" y="668301"/>
                </a:lnTo>
                <a:lnTo>
                  <a:pt x="1106311" y="67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897689" y="6378674"/>
            <a:ext cx="1442085" cy="150495"/>
          </a:xfrm>
          <a:custGeom>
            <a:avLst/>
            <a:gdLst/>
            <a:ahLst/>
            <a:cxnLst/>
            <a:rect l="l" t="t" r="r" b="b"/>
            <a:pathLst>
              <a:path w="1442084" h="150495">
                <a:moveTo>
                  <a:pt x="1440462" y="150366"/>
                </a:moveTo>
                <a:lnTo>
                  <a:pt x="0" y="12642"/>
                </a:lnTo>
                <a:lnTo>
                  <a:pt x="1208" y="0"/>
                </a:lnTo>
                <a:lnTo>
                  <a:pt x="1441671" y="137724"/>
                </a:lnTo>
                <a:lnTo>
                  <a:pt x="1440462" y="150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92899" y="5038268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33089" y="5546635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916552" y="6545271"/>
            <a:ext cx="707247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026900" y="62292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84000" y="7277100"/>
            <a:ext cx="711200" cy="363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790567" y="6963416"/>
            <a:ext cx="495052" cy="427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900747" y="5678283"/>
            <a:ext cx="710352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007314" y="5363216"/>
            <a:ext cx="494206" cy="427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67910" y="5130800"/>
            <a:ext cx="709789" cy="3623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80800" y="48171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680700" y="7391936"/>
            <a:ext cx="709788" cy="36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782300" y="70777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25100" y="6456496"/>
            <a:ext cx="1206500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02900" y="6000012"/>
            <a:ext cx="850035" cy="62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401300" y="3779520"/>
            <a:ext cx="17894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up</a:t>
            </a:r>
            <a:r>
              <a:rPr sz="2800" dirty="0">
                <a:latin typeface="Comic Sans MS"/>
                <a:cs typeface="Comic Sans MS"/>
              </a:rPr>
              <a:t>er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ode  (SN)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11445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12395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(inferred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44" y="4785359"/>
            <a:ext cx="51816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30480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90195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	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>
              <a:latin typeface="Comic Sans MS"/>
              <a:cs typeface="Comic Sans MS"/>
            </a:endParaRPr>
          </a:p>
          <a:p>
            <a:pPr marL="375285" marR="227329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sz="3400" spc="-5" dirty="0">
                <a:latin typeface="Comic Sans MS"/>
                <a:cs typeface="Comic Sans MS"/>
              </a:rPr>
              <a:t>Index 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4774" y="3604660"/>
            <a:ext cx="911860" cy="523875"/>
          </a:xfrm>
          <a:custGeom>
            <a:avLst/>
            <a:gdLst/>
            <a:ahLst/>
            <a:cxnLst/>
            <a:rect l="l" t="t" r="r" b="b"/>
            <a:pathLst>
              <a:path w="911859" h="523875">
                <a:moveTo>
                  <a:pt x="6256" y="0"/>
                </a:moveTo>
                <a:lnTo>
                  <a:pt x="911625" y="512515"/>
                </a:lnTo>
                <a:lnTo>
                  <a:pt x="905368" y="523567"/>
                </a:lnTo>
                <a:lnTo>
                  <a:pt x="0" y="11052"/>
                </a:lnTo>
                <a:lnTo>
                  <a:pt x="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7702" y="2778401"/>
            <a:ext cx="720725" cy="1388110"/>
          </a:xfrm>
          <a:custGeom>
            <a:avLst/>
            <a:gdLst/>
            <a:ahLst/>
            <a:cxnLst/>
            <a:rect l="l" t="t" r="r" b="b"/>
            <a:pathLst>
              <a:path w="720725" h="1388110">
                <a:moveTo>
                  <a:pt x="11299" y="0"/>
                </a:moveTo>
                <a:lnTo>
                  <a:pt x="720241" y="1381760"/>
                </a:lnTo>
                <a:lnTo>
                  <a:pt x="708942" y="1387558"/>
                </a:lnTo>
                <a:lnTo>
                  <a:pt x="0" y="5797"/>
                </a:lnTo>
                <a:lnTo>
                  <a:pt x="1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9959" y="2544434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350"/>
                </a:lnTo>
              </a:path>
            </a:pathLst>
          </a:custGeom>
          <a:ln w="33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4405" y="2775975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644" y="3284341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58300" y="4194202"/>
            <a:ext cx="1201984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6100" y="3739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1375" y="6264504"/>
            <a:ext cx="150495" cy="1047115"/>
          </a:xfrm>
          <a:custGeom>
            <a:avLst/>
            <a:gdLst/>
            <a:ahLst/>
            <a:cxnLst/>
            <a:rect l="l" t="t" r="r" b="b"/>
            <a:pathLst>
              <a:path w="150495" h="1047115">
                <a:moveTo>
                  <a:pt x="0" y="1045351"/>
                </a:moveTo>
                <a:lnTo>
                  <a:pt x="137724" y="0"/>
                </a:lnTo>
                <a:lnTo>
                  <a:pt x="150315" y="1658"/>
                </a:lnTo>
                <a:lnTo>
                  <a:pt x="12591" y="1047010"/>
                </a:lnTo>
                <a:lnTo>
                  <a:pt x="0" y="1045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2080" y="4921321"/>
            <a:ext cx="718185" cy="1388110"/>
          </a:xfrm>
          <a:custGeom>
            <a:avLst/>
            <a:gdLst/>
            <a:ahLst/>
            <a:cxnLst/>
            <a:rect l="l" t="t" r="r" b="b"/>
            <a:pathLst>
              <a:path w="718184" h="1388110">
                <a:moveTo>
                  <a:pt x="11307" y="0"/>
                </a:moveTo>
                <a:lnTo>
                  <a:pt x="717991" y="1381760"/>
                </a:lnTo>
                <a:lnTo>
                  <a:pt x="706684" y="1387542"/>
                </a:lnTo>
                <a:lnTo>
                  <a:pt x="0" y="5782"/>
                </a:lnTo>
                <a:lnTo>
                  <a:pt x="1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8752" y="5765227"/>
            <a:ext cx="972185" cy="506095"/>
          </a:xfrm>
          <a:custGeom>
            <a:avLst/>
            <a:gdLst/>
            <a:ahLst/>
            <a:cxnLst/>
            <a:rect l="l" t="t" r="r" b="b"/>
            <a:pathLst>
              <a:path w="972184" h="506095">
                <a:moveTo>
                  <a:pt x="5785" y="0"/>
                </a:moveTo>
                <a:lnTo>
                  <a:pt x="972113" y="494453"/>
                </a:lnTo>
                <a:lnTo>
                  <a:pt x="966328" y="505759"/>
                </a:lnTo>
                <a:lnTo>
                  <a:pt x="0" y="11305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36199" y="6280283"/>
            <a:ext cx="1303655" cy="283845"/>
          </a:xfrm>
          <a:custGeom>
            <a:avLst/>
            <a:gdLst/>
            <a:ahLst/>
            <a:cxnLst/>
            <a:rect l="l" t="t" r="r" b="b"/>
            <a:pathLst>
              <a:path w="1303654" h="283845">
                <a:moveTo>
                  <a:pt x="0" y="270933"/>
                </a:moveTo>
                <a:lnTo>
                  <a:pt x="1300479" y="0"/>
                </a:lnTo>
                <a:lnTo>
                  <a:pt x="1303069" y="12433"/>
                </a:lnTo>
                <a:lnTo>
                  <a:pt x="2590" y="283366"/>
                </a:lnTo>
                <a:lnTo>
                  <a:pt x="0" y="270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6166" y="6357956"/>
            <a:ext cx="1075055" cy="1088390"/>
          </a:xfrm>
          <a:custGeom>
            <a:avLst/>
            <a:gdLst/>
            <a:ahLst/>
            <a:cxnLst/>
            <a:rect l="l" t="t" r="r" b="b"/>
            <a:pathLst>
              <a:path w="1075054" h="1088390">
                <a:moveTo>
                  <a:pt x="0" y="1079218"/>
                </a:moveTo>
                <a:lnTo>
                  <a:pt x="1065671" y="0"/>
                </a:lnTo>
                <a:lnTo>
                  <a:pt x="1074708" y="8923"/>
                </a:lnTo>
                <a:lnTo>
                  <a:pt x="9036" y="1088141"/>
                </a:lnTo>
                <a:lnTo>
                  <a:pt x="0" y="107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1200" y="7294853"/>
            <a:ext cx="707812" cy="36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2800" y="6988816"/>
            <a:ext cx="500020" cy="424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7529" y="6565900"/>
            <a:ext cx="71007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4095" y="6252216"/>
            <a:ext cx="493924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4800" y="7507083"/>
            <a:ext cx="711200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29109" y="7192016"/>
            <a:ext cx="49731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6000" y="5224471"/>
            <a:ext cx="711200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0300" y="49084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9900" y="5753100"/>
            <a:ext cx="709788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1500" y="54394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64498" y="6354896"/>
            <a:ext cx="1201701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50200" y="5898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2799" y="4296550"/>
            <a:ext cx="1438275" cy="1910080"/>
          </a:xfrm>
          <a:custGeom>
            <a:avLst/>
            <a:gdLst/>
            <a:ahLst/>
            <a:cxnLst/>
            <a:rect l="l" t="t" r="r" b="b"/>
            <a:pathLst>
              <a:path w="1438275" h="1910079">
                <a:moveTo>
                  <a:pt x="1438204" y="0"/>
                </a:moveTo>
                <a:lnTo>
                  <a:pt x="0" y="191007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31963" y="4079803"/>
            <a:ext cx="984885" cy="2147570"/>
          </a:xfrm>
          <a:custGeom>
            <a:avLst/>
            <a:gdLst/>
            <a:ahLst/>
            <a:cxnLst/>
            <a:rect l="l" t="t" r="r" b="b"/>
            <a:pathLst>
              <a:path w="984884" h="2147570">
                <a:moveTo>
                  <a:pt x="0" y="0"/>
                </a:moveTo>
                <a:lnTo>
                  <a:pt x="984391" y="214714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461" y="6165991"/>
            <a:ext cx="2423160" cy="2540"/>
          </a:xfrm>
          <a:custGeom>
            <a:avLst/>
            <a:gdLst/>
            <a:ahLst/>
            <a:cxnLst/>
            <a:rect l="l" t="t" r="r" b="b"/>
            <a:pathLst>
              <a:path w="2423159" h="2539">
                <a:moveTo>
                  <a:pt x="0" y="2257"/>
                </a:moveTo>
                <a:lnTo>
                  <a:pt x="24225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69422" y="6384146"/>
            <a:ext cx="132715" cy="889000"/>
          </a:xfrm>
          <a:custGeom>
            <a:avLst/>
            <a:gdLst/>
            <a:ahLst/>
            <a:cxnLst/>
            <a:rect l="l" t="t" r="r" b="b"/>
            <a:pathLst>
              <a:path w="132715" h="889000">
                <a:moveTo>
                  <a:pt x="119662" y="889004"/>
                </a:moveTo>
                <a:lnTo>
                  <a:pt x="0" y="1697"/>
                </a:lnTo>
                <a:lnTo>
                  <a:pt x="12586" y="0"/>
                </a:lnTo>
                <a:lnTo>
                  <a:pt x="132248" y="887306"/>
                </a:lnTo>
                <a:lnTo>
                  <a:pt x="119662" y="88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1454" y="6420201"/>
            <a:ext cx="1113155" cy="679450"/>
          </a:xfrm>
          <a:custGeom>
            <a:avLst/>
            <a:gdLst/>
            <a:ahLst/>
            <a:cxnLst/>
            <a:rect l="l" t="t" r="r" b="b"/>
            <a:pathLst>
              <a:path w="1113154" h="679450">
                <a:moveTo>
                  <a:pt x="1106311" y="679172"/>
                </a:moveTo>
                <a:lnTo>
                  <a:pt x="0" y="10870"/>
                </a:lnTo>
                <a:lnTo>
                  <a:pt x="6566" y="0"/>
                </a:lnTo>
                <a:lnTo>
                  <a:pt x="1112877" y="668301"/>
                </a:lnTo>
                <a:lnTo>
                  <a:pt x="1106311" y="67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97689" y="6378674"/>
            <a:ext cx="1442085" cy="150495"/>
          </a:xfrm>
          <a:custGeom>
            <a:avLst/>
            <a:gdLst/>
            <a:ahLst/>
            <a:cxnLst/>
            <a:rect l="l" t="t" r="r" b="b"/>
            <a:pathLst>
              <a:path w="1442084" h="150495">
                <a:moveTo>
                  <a:pt x="1440462" y="150366"/>
                </a:moveTo>
                <a:lnTo>
                  <a:pt x="0" y="12642"/>
                </a:lnTo>
                <a:lnTo>
                  <a:pt x="1208" y="0"/>
                </a:lnTo>
                <a:lnTo>
                  <a:pt x="1441671" y="137724"/>
                </a:lnTo>
                <a:lnTo>
                  <a:pt x="1440462" y="150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92899" y="5038268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33089" y="5546635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6552" y="6545271"/>
            <a:ext cx="707247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26900" y="62292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84000" y="7277100"/>
            <a:ext cx="711200" cy="363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90567" y="6963416"/>
            <a:ext cx="495052" cy="427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00747" y="5678283"/>
            <a:ext cx="710352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07314" y="5363216"/>
            <a:ext cx="494206" cy="427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67910" y="5130800"/>
            <a:ext cx="709789" cy="3623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80800" y="48171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80700" y="7391936"/>
            <a:ext cx="709788" cy="36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82300" y="70777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325100" y="6456496"/>
            <a:ext cx="1206500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02900" y="6000012"/>
            <a:ext cx="850035" cy="62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01300" y="3779520"/>
            <a:ext cx="17894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up</a:t>
            </a:r>
            <a:r>
              <a:rPr sz="2800" dirty="0">
                <a:latin typeface="Comic Sans MS"/>
                <a:cs typeface="Comic Sans MS"/>
              </a:rPr>
              <a:t>er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ode  (SN)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14631" y="3335855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2350" y="2394516"/>
            <a:ext cx="279400" cy="949960"/>
          </a:xfrm>
          <a:custGeom>
            <a:avLst/>
            <a:gdLst/>
            <a:ahLst/>
            <a:cxnLst/>
            <a:rect l="l" t="t" r="r" b="b"/>
            <a:pathLst>
              <a:path w="279400" h="949960">
                <a:moveTo>
                  <a:pt x="0" y="0"/>
                </a:moveTo>
                <a:lnTo>
                  <a:pt x="279377" y="0"/>
                </a:lnTo>
                <a:lnTo>
                  <a:pt x="279377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49" y="0"/>
                </a:lnTo>
                <a:lnTo>
                  <a:pt x="384649" y="949383"/>
                </a:lnTo>
                <a:lnTo>
                  <a:pt x="0" y="949383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50" y="0"/>
                </a:lnTo>
                <a:lnTo>
                  <a:pt x="384650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233967" y="0"/>
                </a:moveTo>
                <a:lnTo>
                  <a:pt x="0" y="285619"/>
                </a:lnTo>
                <a:lnTo>
                  <a:pt x="373374" y="285619"/>
                </a:lnTo>
                <a:lnTo>
                  <a:pt x="607342" y="0"/>
                </a:lnTo>
                <a:lnTo>
                  <a:pt x="23396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15623" y="2406569"/>
            <a:ext cx="15240" cy="929640"/>
          </a:xfrm>
          <a:custGeom>
            <a:avLst/>
            <a:gdLst/>
            <a:ahLst/>
            <a:cxnLst/>
            <a:rect l="l" t="t" r="r" b="b"/>
            <a:pathLst>
              <a:path w="15240" h="929639">
                <a:moveTo>
                  <a:pt x="12699" y="0"/>
                </a:moveTo>
                <a:lnTo>
                  <a:pt x="14957" y="929270"/>
                </a:lnTo>
                <a:lnTo>
                  <a:pt x="2258" y="929301"/>
                </a:lnTo>
                <a:lnTo>
                  <a:pt x="0" y="30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98341" y="3331926"/>
            <a:ext cx="229235" cy="285750"/>
          </a:xfrm>
          <a:custGeom>
            <a:avLst/>
            <a:gdLst/>
            <a:ahLst/>
            <a:cxnLst/>
            <a:rect l="l" t="t" r="r" b="b"/>
            <a:pathLst>
              <a:path w="229234" h="285750">
                <a:moveTo>
                  <a:pt x="228620" y="7858"/>
                </a:moveTo>
                <a:lnTo>
                  <a:pt x="9976" y="285432"/>
                </a:lnTo>
                <a:lnTo>
                  <a:pt x="0" y="277574"/>
                </a:lnTo>
                <a:lnTo>
                  <a:pt x="218643" y="0"/>
                </a:lnTo>
                <a:lnTo>
                  <a:pt x="228620" y="7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2"/>
                </a:lnTo>
                <a:lnTo>
                  <a:pt x="0" y="5471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3"/>
                </a:lnTo>
                <a:lnTo>
                  <a:pt x="0" y="54710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03707" y="2953688"/>
            <a:ext cx="194945" cy="193675"/>
          </a:xfrm>
          <a:custGeom>
            <a:avLst/>
            <a:gdLst/>
            <a:ahLst/>
            <a:cxnLst/>
            <a:rect l="l" t="t" r="r" b="b"/>
            <a:pathLst>
              <a:path w="194945" h="193675">
                <a:moveTo>
                  <a:pt x="0" y="0"/>
                </a:moveTo>
                <a:lnTo>
                  <a:pt x="194349" y="0"/>
                </a:lnTo>
                <a:lnTo>
                  <a:pt x="194349" y="193094"/>
                </a:lnTo>
                <a:lnTo>
                  <a:pt x="0" y="1930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591300" y="3695700"/>
            <a:ext cx="1034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ky</a:t>
            </a:r>
            <a:r>
              <a:rPr sz="2800" dirty="0">
                <a:latin typeface="Comic Sans MS"/>
                <a:cs typeface="Comic Sans MS"/>
              </a:rPr>
              <a:t>pe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17600" y="4127500"/>
            <a:ext cx="6972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5865" algn="l"/>
              </a:tabLst>
            </a:pPr>
            <a:r>
              <a:rPr sz="3400" spc="-5" dirty="0">
                <a:latin typeface="Comic Sans MS"/>
                <a:cs typeface="Comic Sans MS"/>
              </a:rPr>
              <a:t>via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reverse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	</a:t>
            </a:r>
            <a:r>
              <a:rPr sz="4200" spc="-7" baseline="3968" dirty="0">
                <a:latin typeface="Comic Sans MS"/>
                <a:cs typeface="Comic Sans MS"/>
              </a:rPr>
              <a:t>login</a:t>
            </a:r>
            <a:r>
              <a:rPr sz="4200" spc="-97" baseline="3968" dirty="0">
                <a:latin typeface="Comic Sans MS"/>
                <a:cs typeface="Comic Sans MS"/>
              </a:rPr>
              <a:t> </a:t>
            </a:r>
            <a:r>
              <a:rPr sz="4200" spc="-7" baseline="3968" dirty="0">
                <a:latin typeface="Comic Sans MS"/>
                <a:cs typeface="Comic Sans MS"/>
              </a:rPr>
              <a:t>server</a:t>
            </a:r>
            <a:endParaRPr sz="4200" baseline="3968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11445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12395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(inferred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44" y="4785359"/>
            <a:ext cx="51816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30480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90195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	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>
              <a:latin typeface="Comic Sans MS"/>
              <a:cs typeface="Comic Sans MS"/>
            </a:endParaRPr>
          </a:p>
          <a:p>
            <a:pPr marL="375285" marR="227329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sz="3400" spc="-5" dirty="0">
                <a:latin typeface="Comic Sans MS"/>
                <a:cs typeface="Comic Sans MS"/>
              </a:rPr>
              <a:t>Index 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4774" y="3604660"/>
            <a:ext cx="911860" cy="523875"/>
          </a:xfrm>
          <a:custGeom>
            <a:avLst/>
            <a:gdLst/>
            <a:ahLst/>
            <a:cxnLst/>
            <a:rect l="l" t="t" r="r" b="b"/>
            <a:pathLst>
              <a:path w="911859" h="523875">
                <a:moveTo>
                  <a:pt x="6256" y="0"/>
                </a:moveTo>
                <a:lnTo>
                  <a:pt x="911625" y="512515"/>
                </a:lnTo>
                <a:lnTo>
                  <a:pt x="905368" y="523567"/>
                </a:lnTo>
                <a:lnTo>
                  <a:pt x="0" y="11052"/>
                </a:lnTo>
                <a:lnTo>
                  <a:pt x="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7702" y="2778401"/>
            <a:ext cx="720725" cy="1388110"/>
          </a:xfrm>
          <a:custGeom>
            <a:avLst/>
            <a:gdLst/>
            <a:ahLst/>
            <a:cxnLst/>
            <a:rect l="l" t="t" r="r" b="b"/>
            <a:pathLst>
              <a:path w="720725" h="1388110">
                <a:moveTo>
                  <a:pt x="11299" y="0"/>
                </a:moveTo>
                <a:lnTo>
                  <a:pt x="720241" y="1381760"/>
                </a:lnTo>
                <a:lnTo>
                  <a:pt x="708942" y="1387558"/>
                </a:lnTo>
                <a:lnTo>
                  <a:pt x="0" y="5797"/>
                </a:lnTo>
                <a:lnTo>
                  <a:pt x="1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9959" y="2544434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350"/>
                </a:lnTo>
              </a:path>
            </a:pathLst>
          </a:custGeom>
          <a:ln w="33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4405" y="2775975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644" y="3284341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58300" y="4194202"/>
            <a:ext cx="1201984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6100" y="3739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1375" y="6264504"/>
            <a:ext cx="150495" cy="1047115"/>
          </a:xfrm>
          <a:custGeom>
            <a:avLst/>
            <a:gdLst/>
            <a:ahLst/>
            <a:cxnLst/>
            <a:rect l="l" t="t" r="r" b="b"/>
            <a:pathLst>
              <a:path w="150495" h="1047115">
                <a:moveTo>
                  <a:pt x="0" y="1045351"/>
                </a:moveTo>
                <a:lnTo>
                  <a:pt x="137724" y="0"/>
                </a:lnTo>
                <a:lnTo>
                  <a:pt x="150315" y="1658"/>
                </a:lnTo>
                <a:lnTo>
                  <a:pt x="12591" y="1047010"/>
                </a:lnTo>
                <a:lnTo>
                  <a:pt x="0" y="1045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2080" y="4921321"/>
            <a:ext cx="718185" cy="1388110"/>
          </a:xfrm>
          <a:custGeom>
            <a:avLst/>
            <a:gdLst/>
            <a:ahLst/>
            <a:cxnLst/>
            <a:rect l="l" t="t" r="r" b="b"/>
            <a:pathLst>
              <a:path w="718184" h="1388110">
                <a:moveTo>
                  <a:pt x="11307" y="0"/>
                </a:moveTo>
                <a:lnTo>
                  <a:pt x="717991" y="1381760"/>
                </a:lnTo>
                <a:lnTo>
                  <a:pt x="706684" y="1387542"/>
                </a:lnTo>
                <a:lnTo>
                  <a:pt x="0" y="5782"/>
                </a:lnTo>
                <a:lnTo>
                  <a:pt x="1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8752" y="5765227"/>
            <a:ext cx="972185" cy="506095"/>
          </a:xfrm>
          <a:custGeom>
            <a:avLst/>
            <a:gdLst/>
            <a:ahLst/>
            <a:cxnLst/>
            <a:rect l="l" t="t" r="r" b="b"/>
            <a:pathLst>
              <a:path w="972184" h="506095">
                <a:moveTo>
                  <a:pt x="5785" y="0"/>
                </a:moveTo>
                <a:lnTo>
                  <a:pt x="972113" y="494453"/>
                </a:lnTo>
                <a:lnTo>
                  <a:pt x="966328" y="505759"/>
                </a:lnTo>
                <a:lnTo>
                  <a:pt x="0" y="11305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36199" y="6280283"/>
            <a:ext cx="1303655" cy="283845"/>
          </a:xfrm>
          <a:custGeom>
            <a:avLst/>
            <a:gdLst/>
            <a:ahLst/>
            <a:cxnLst/>
            <a:rect l="l" t="t" r="r" b="b"/>
            <a:pathLst>
              <a:path w="1303654" h="283845">
                <a:moveTo>
                  <a:pt x="0" y="270933"/>
                </a:moveTo>
                <a:lnTo>
                  <a:pt x="1300479" y="0"/>
                </a:lnTo>
                <a:lnTo>
                  <a:pt x="1303069" y="12433"/>
                </a:lnTo>
                <a:lnTo>
                  <a:pt x="2590" y="283366"/>
                </a:lnTo>
                <a:lnTo>
                  <a:pt x="0" y="270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6166" y="6357956"/>
            <a:ext cx="1075055" cy="1088390"/>
          </a:xfrm>
          <a:custGeom>
            <a:avLst/>
            <a:gdLst/>
            <a:ahLst/>
            <a:cxnLst/>
            <a:rect l="l" t="t" r="r" b="b"/>
            <a:pathLst>
              <a:path w="1075054" h="1088390">
                <a:moveTo>
                  <a:pt x="0" y="1079218"/>
                </a:moveTo>
                <a:lnTo>
                  <a:pt x="1065671" y="0"/>
                </a:lnTo>
                <a:lnTo>
                  <a:pt x="1074708" y="8923"/>
                </a:lnTo>
                <a:lnTo>
                  <a:pt x="9036" y="1088141"/>
                </a:lnTo>
                <a:lnTo>
                  <a:pt x="0" y="107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1200" y="7294853"/>
            <a:ext cx="707812" cy="36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2800" y="6988816"/>
            <a:ext cx="500020" cy="424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7529" y="6565900"/>
            <a:ext cx="71007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4095" y="6252216"/>
            <a:ext cx="493924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4800" y="7507083"/>
            <a:ext cx="711200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29109" y="7192016"/>
            <a:ext cx="49731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6000" y="5224471"/>
            <a:ext cx="711200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0300" y="49084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9900" y="5753100"/>
            <a:ext cx="709788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1500" y="54394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64498" y="6354896"/>
            <a:ext cx="1201701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50200" y="5898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2799" y="4296550"/>
            <a:ext cx="1438275" cy="1910080"/>
          </a:xfrm>
          <a:custGeom>
            <a:avLst/>
            <a:gdLst/>
            <a:ahLst/>
            <a:cxnLst/>
            <a:rect l="l" t="t" r="r" b="b"/>
            <a:pathLst>
              <a:path w="1438275" h="1910079">
                <a:moveTo>
                  <a:pt x="1438204" y="0"/>
                </a:moveTo>
                <a:lnTo>
                  <a:pt x="0" y="191007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31963" y="4079803"/>
            <a:ext cx="984885" cy="2147570"/>
          </a:xfrm>
          <a:custGeom>
            <a:avLst/>
            <a:gdLst/>
            <a:ahLst/>
            <a:cxnLst/>
            <a:rect l="l" t="t" r="r" b="b"/>
            <a:pathLst>
              <a:path w="984884" h="2147570">
                <a:moveTo>
                  <a:pt x="0" y="0"/>
                </a:moveTo>
                <a:lnTo>
                  <a:pt x="984391" y="214714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461" y="6165991"/>
            <a:ext cx="2423160" cy="2540"/>
          </a:xfrm>
          <a:custGeom>
            <a:avLst/>
            <a:gdLst/>
            <a:ahLst/>
            <a:cxnLst/>
            <a:rect l="l" t="t" r="r" b="b"/>
            <a:pathLst>
              <a:path w="2423159" h="2539">
                <a:moveTo>
                  <a:pt x="0" y="2257"/>
                </a:moveTo>
                <a:lnTo>
                  <a:pt x="24225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69422" y="6384146"/>
            <a:ext cx="132715" cy="889000"/>
          </a:xfrm>
          <a:custGeom>
            <a:avLst/>
            <a:gdLst/>
            <a:ahLst/>
            <a:cxnLst/>
            <a:rect l="l" t="t" r="r" b="b"/>
            <a:pathLst>
              <a:path w="132715" h="889000">
                <a:moveTo>
                  <a:pt x="119662" y="889004"/>
                </a:moveTo>
                <a:lnTo>
                  <a:pt x="0" y="1697"/>
                </a:lnTo>
                <a:lnTo>
                  <a:pt x="12586" y="0"/>
                </a:lnTo>
                <a:lnTo>
                  <a:pt x="132248" y="887306"/>
                </a:lnTo>
                <a:lnTo>
                  <a:pt x="119662" y="88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1454" y="6420201"/>
            <a:ext cx="1113155" cy="679450"/>
          </a:xfrm>
          <a:custGeom>
            <a:avLst/>
            <a:gdLst/>
            <a:ahLst/>
            <a:cxnLst/>
            <a:rect l="l" t="t" r="r" b="b"/>
            <a:pathLst>
              <a:path w="1113154" h="679450">
                <a:moveTo>
                  <a:pt x="1106311" y="679172"/>
                </a:moveTo>
                <a:lnTo>
                  <a:pt x="0" y="10870"/>
                </a:lnTo>
                <a:lnTo>
                  <a:pt x="6566" y="0"/>
                </a:lnTo>
                <a:lnTo>
                  <a:pt x="1112877" y="668301"/>
                </a:lnTo>
                <a:lnTo>
                  <a:pt x="1106311" y="67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97689" y="6378674"/>
            <a:ext cx="1442085" cy="150495"/>
          </a:xfrm>
          <a:custGeom>
            <a:avLst/>
            <a:gdLst/>
            <a:ahLst/>
            <a:cxnLst/>
            <a:rect l="l" t="t" r="r" b="b"/>
            <a:pathLst>
              <a:path w="1442084" h="150495">
                <a:moveTo>
                  <a:pt x="1440462" y="150366"/>
                </a:moveTo>
                <a:lnTo>
                  <a:pt x="0" y="12642"/>
                </a:lnTo>
                <a:lnTo>
                  <a:pt x="1208" y="0"/>
                </a:lnTo>
                <a:lnTo>
                  <a:pt x="1441671" y="137724"/>
                </a:lnTo>
                <a:lnTo>
                  <a:pt x="1440462" y="150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92899" y="5038268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33089" y="5546635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6552" y="6545271"/>
            <a:ext cx="707247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26900" y="62292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84000" y="7277100"/>
            <a:ext cx="711200" cy="363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90567" y="6963416"/>
            <a:ext cx="495052" cy="427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00747" y="5678283"/>
            <a:ext cx="710352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07314" y="5363216"/>
            <a:ext cx="494206" cy="427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67910" y="5130800"/>
            <a:ext cx="709789" cy="3623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80800" y="48171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80700" y="7391936"/>
            <a:ext cx="709788" cy="36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82300" y="70777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325100" y="6456496"/>
            <a:ext cx="1206500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02900" y="6000012"/>
            <a:ext cx="850035" cy="62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01300" y="3779520"/>
            <a:ext cx="17894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up</a:t>
            </a:r>
            <a:r>
              <a:rPr sz="2800" dirty="0">
                <a:latin typeface="Comic Sans MS"/>
                <a:cs typeface="Comic Sans MS"/>
              </a:rPr>
              <a:t>er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ode  (SN)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14631" y="3335855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2350" y="2394516"/>
            <a:ext cx="279400" cy="949960"/>
          </a:xfrm>
          <a:custGeom>
            <a:avLst/>
            <a:gdLst/>
            <a:ahLst/>
            <a:cxnLst/>
            <a:rect l="l" t="t" r="r" b="b"/>
            <a:pathLst>
              <a:path w="279400" h="949960">
                <a:moveTo>
                  <a:pt x="0" y="0"/>
                </a:moveTo>
                <a:lnTo>
                  <a:pt x="279377" y="0"/>
                </a:lnTo>
                <a:lnTo>
                  <a:pt x="279377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49" y="0"/>
                </a:lnTo>
                <a:lnTo>
                  <a:pt x="384649" y="949383"/>
                </a:lnTo>
                <a:lnTo>
                  <a:pt x="0" y="949383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50" y="0"/>
                </a:lnTo>
                <a:lnTo>
                  <a:pt x="384650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233967" y="0"/>
                </a:moveTo>
                <a:lnTo>
                  <a:pt x="0" y="285619"/>
                </a:lnTo>
                <a:lnTo>
                  <a:pt x="373374" y="285619"/>
                </a:lnTo>
                <a:lnTo>
                  <a:pt x="607342" y="0"/>
                </a:lnTo>
                <a:lnTo>
                  <a:pt x="23396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15623" y="2406569"/>
            <a:ext cx="15240" cy="929640"/>
          </a:xfrm>
          <a:custGeom>
            <a:avLst/>
            <a:gdLst/>
            <a:ahLst/>
            <a:cxnLst/>
            <a:rect l="l" t="t" r="r" b="b"/>
            <a:pathLst>
              <a:path w="15240" h="929639">
                <a:moveTo>
                  <a:pt x="12699" y="0"/>
                </a:moveTo>
                <a:lnTo>
                  <a:pt x="14957" y="929270"/>
                </a:lnTo>
                <a:lnTo>
                  <a:pt x="2258" y="929301"/>
                </a:lnTo>
                <a:lnTo>
                  <a:pt x="0" y="30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98341" y="3331926"/>
            <a:ext cx="229235" cy="285750"/>
          </a:xfrm>
          <a:custGeom>
            <a:avLst/>
            <a:gdLst/>
            <a:ahLst/>
            <a:cxnLst/>
            <a:rect l="l" t="t" r="r" b="b"/>
            <a:pathLst>
              <a:path w="229234" h="285750">
                <a:moveTo>
                  <a:pt x="228620" y="7858"/>
                </a:moveTo>
                <a:lnTo>
                  <a:pt x="9976" y="285432"/>
                </a:lnTo>
                <a:lnTo>
                  <a:pt x="0" y="277574"/>
                </a:lnTo>
                <a:lnTo>
                  <a:pt x="218643" y="0"/>
                </a:lnTo>
                <a:lnTo>
                  <a:pt x="228620" y="7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2"/>
                </a:lnTo>
                <a:lnTo>
                  <a:pt x="0" y="5471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3"/>
                </a:lnTo>
                <a:lnTo>
                  <a:pt x="0" y="54710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03707" y="2953688"/>
            <a:ext cx="194945" cy="193675"/>
          </a:xfrm>
          <a:custGeom>
            <a:avLst/>
            <a:gdLst/>
            <a:ahLst/>
            <a:cxnLst/>
            <a:rect l="l" t="t" r="r" b="b"/>
            <a:pathLst>
              <a:path w="194945" h="193675">
                <a:moveTo>
                  <a:pt x="0" y="0"/>
                </a:moveTo>
                <a:lnTo>
                  <a:pt x="194349" y="0"/>
                </a:lnTo>
                <a:lnTo>
                  <a:pt x="194349" y="193094"/>
                </a:lnTo>
                <a:lnTo>
                  <a:pt x="0" y="1930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591300" y="3695700"/>
            <a:ext cx="1034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ky</a:t>
            </a:r>
            <a:r>
              <a:rPr sz="2800" dirty="0">
                <a:latin typeface="Comic Sans MS"/>
                <a:cs typeface="Comic Sans MS"/>
              </a:rPr>
              <a:t>pe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17600" y="4127500"/>
            <a:ext cx="6972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5865" algn="l"/>
              </a:tabLst>
            </a:pPr>
            <a:r>
              <a:rPr sz="3400" spc="-5" dirty="0">
                <a:latin typeface="Comic Sans MS"/>
                <a:cs typeface="Comic Sans MS"/>
              </a:rPr>
              <a:t>via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reverse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	</a:t>
            </a:r>
            <a:r>
              <a:rPr sz="4200" spc="-7" baseline="3968" dirty="0">
                <a:latin typeface="Comic Sans MS"/>
                <a:cs typeface="Comic Sans MS"/>
              </a:rPr>
              <a:t>login</a:t>
            </a:r>
            <a:r>
              <a:rPr sz="4200" spc="-97" baseline="3968" dirty="0">
                <a:latin typeface="Comic Sans MS"/>
                <a:cs typeface="Comic Sans MS"/>
              </a:rPr>
              <a:t> </a:t>
            </a:r>
            <a:r>
              <a:rPr sz="4200" spc="-7" baseline="3968" dirty="0">
                <a:latin typeface="Comic Sans MS"/>
                <a:cs typeface="Comic Sans MS"/>
              </a:rPr>
              <a:t>server</a:t>
            </a:r>
            <a:endParaRPr sz="4200" baseline="3968">
              <a:latin typeface="Comic Sans MS"/>
              <a:cs typeface="Comic Sans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491595" y="3621900"/>
            <a:ext cx="956310" cy="1849755"/>
          </a:xfrm>
          <a:custGeom>
            <a:avLst/>
            <a:gdLst/>
            <a:ahLst/>
            <a:cxnLst/>
            <a:rect l="l" t="t" r="r" b="b"/>
            <a:pathLst>
              <a:path w="956309" h="1849754">
                <a:moveTo>
                  <a:pt x="0" y="0"/>
                </a:moveTo>
                <a:lnTo>
                  <a:pt x="944027" y="1826884"/>
                </a:lnTo>
                <a:lnTo>
                  <a:pt x="955687" y="1849449"/>
                </a:lnTo>
              </a:path>
            </a:pathLst>
          </a:custGeom>
          <a:ln w="508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40848" y="5399811"/>
            <a:ext cx="193040" cy="238760"/>
          </a:xfrm>
          <a:custGeom>
            <a:avLst/>
            <a:gdLst/>
            <a:ahLst/>
            <a:cxnLst/>
            <a:rect l="l" t="t" r="r" b="b"/>
            <a:pathLst>
              <a:path w="193040" h="238760">
                <a:moveTo>
                  <a:pt x="189548" y="0"/>
                </a:moveTo>
                <a:lnTo>
                  <a:pt x="0" y="97947"/>
                </a:lnTo>
                <a:lnTo>
                  <a:pt x="192722" y="238522"/>
                </a:lnTo>
                <a:lnTo>
                  <a:pt x="189548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23030" y="3277935"/>
            <a:ext cx="1557020" cy="625475"/>
          </a:xfrm>
          <a:custGeom>
            <a:avLst/>
            <a:gdLst/>
            <a:ahLst/>
            <a:cxnLst/>
            <a:rect l="l" t="t" r="r" b="b"/>
            <a:pathLst>
              <a:path w="1557020" h="625475">
                <a:moveTo>
                  <a:pt x="0" y="0"/>
                </a:moveTo>
                <a:lnTo>
                  <a:pt x="1533234" y="615762"/>
                </a:lnTo>
                <a:lnTo>
                  <a:pt x="1556804" y="625228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16505" y="3794704"/>
            <a:ext cx="238125" cy="198120"/>
          </a:xfrm>
          <a:custGeom>
            <a:avLst/>
            <a:gdLst/>
            <a:ahLst/>
            <a:cxnLst/>
            <a:rect l="l" t="t" r="r" b="b"/>
            <a:pathLst>
              <a:path w="238125" h="198120">
                <a:moveTo>
                  <a:pt x="79514" y="0"/>
                </a:moveTo>
                <a:lnTo>
                  <a:pt x="0" y="197989"/>
                </a:lnTo>
                <a:lnTo>
                  <a:pt x="237747" y="178508"/>
                </a:lnTo>
                <a:lnTo>
                  <a:pt x="7951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11112" y="3282410"/>
            <a:ext cx="3039110" cy="2581910"/>
          </a:xfrm>
          <a:custGeom>
            <a:avLst/>
            <a:gdLst/>
            <a:ahLst/>
            <a:cxnLst/>
            <a:rect l="l" t="t" r="r" b="b"/>
            <a:pathLst>
              <a:path w="3039109" h="2581910">
                <a:moveTo>
                  <a:pt x="0" y="0"/>
                </a:moveTo>
                <a:lnTo>
                  <a:pt x="3019221" y="2565324"/>
                </a:lnTo>
                <a:lnTo>
                  <a:pt x="3038577" y="258177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361258" y="5766437"/>
            <a:ext cx="231775" cy="219710"/>
          </a:xfrm>
          <a:custGeom>
            <a:avLst/>
            <a:gdLst/>
            <a:ahLst/>
            <a:cxnLst/>
            <a:rect l="l" t="t" r="r" b="b"/>
            <a:pathLst>
              <a:path w="231775" h="219710">
                <a:moveTo>
                  <a:pt x="138150" y="0"/>
                </a:moveTo>
                <a:lnTo>
                  <a:pt x="0" y="162594"/>
                </a:lnTo>
                <a:lnTo>
                  <a:pt x="231669" y="219448"/>
                </a:lnTo>
                <a:lnTo>
                  <a:pt x="13815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11445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12395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(inferred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44" y="4785359"/>
            <a:ext cx="51816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30480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90195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	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>
              <a:latin typeface="Comic Sans MS"/>
              <a:cs typeface="Comic Sans MS"/>
            </a:endParaRPr>
          </a:p>
          <a:p>
            <a:pPr marL="375285" marR="227329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sz="3400" spc="-5" dirty="0">
                <a:latin typeface="Comic Sans MS"/>
                <a:cs typeface="Comic Sans MS"/>
              </a:rPr>
              <a:t>Index 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4774" y="3604660"/>
            <a:ext cx="911860" cy="523875"/>
          </a:xfrm>
          <a:custGeom>
            <a:avLst/>
            <a:gdLst/>
            <a:ahLst/>
            <a:cxnLst/>
            <a:rect l="l" t="t" r="r" b="b"/>
            <a:pathLst>
              <a:path w="911859" h="523875">
                <a:moveTo>
                  <a:pt x="6256" y="0"/>
                </a:moveTo>
                <a:lnTo>
                  <a:pt x="911625" y="512515"/>
                </a:lnTo>
                <a:lnTo>
                  <a:pt x="905368" y="523567"/>
                </a:lnTo>
                <a:lnTo>
                  <a:pt x="0" y="11052"/>
                </a:lnTo>
                <a:lnTo>
                  <a:pt x="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7702" y="2778401"/>
            <a:ext cx="720725" cy="1388110"/>
          </a:xfrm>
          <a:custGeom>
            <a:avLst/>
            <a:gdLst/>
            <a:ahLst/>
            <a:cxnLst/>
            <a:rect l="l" t="t" r="r" b="b"/>
            <a:pathLst>
              <a:path w="720725" h="1388110">
                <a:moveTo>
                  <a:pt x="11299" y="0"/>
                </a:moveTo>
                <a:lnTo>
                  <a:pt x="720241" y="1381760"/>
                </a:lnTo>
                <a:lnTo>
                  <a:pt x="708942" y="1387558"/>
                </a:lnTo>
                <a:lnTo>
                  <a:pt x="0" y="5797"/>
                </a:lnTo>
                <a:lnTo>
                  <a:pt x="1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9959" y="2544434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350"/>
                </a:lnTo>
              </a:path>
            </a:pathLst>
          </a:custGeom>
          <a:ln w="33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4405" y="2775975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644" y="3284341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58300" y="4194202"/>
            <a:ext cx="1201984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6100" y="3739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1375" y="6264504"/>
            <a:ext cx="150495" cy="1047115"/>
          </a:xfrm>
          <a:custGeom>
            <a:avLst/>
            <a:gdLst/>
            <a:ahLst/>
            <a:cxnLst/>
            <a:rect l="l" t="t" r="r" b="b"/>
            <a:pathLst>
              <a:path w="150495" h="1047115">
                <a:moveTo>
                  <a:pt x="0" y="1045351"/>
                </a:moveTo>
                <a:lnTo>
                  <a:pt x="137724" y="0"/>
                </a:lnTo>
                <a:lnTo>
                  <a:pt x="150315" y="1658"/>
                </a:lnTo>
                <a:lnTo>
                  <a:pt x="12591" y="1047010"/>
                </a:lnTo>
                <a:lnTo>
                  <a:pt x="0" y="1045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2080" y="4921321"/>
            <a:ext cx="718185" cy="1388110"/>
          </a:xfrm>
          <a:custGeom>
            <a:avLst/>
            <a:gdLst/>
            <a:ahLst/>
            <a:cxnLst/>
            <a:rect l="l" t="t" r="r" b="b"/>
            <a:pathLst>
              <a:path w="718184" h="1388110">
                <a:moveTo>
                  <a:pt x="11307" y="0"/>
                </a:moveTo>
                <a:lnTo>
                  <a:pt x="717991" y="1381760"/>
                </a:lnTo>
                <a:lnTo>
                  <a:pt x="706684" y="1387542"/>
                </a:lnTo>
                <a:lnTo>
                  <a:pt x="0" y="5782"/>
                </a:lnTo>
                <a:lnTo>
                  <a:pt x="1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8752" y="5765227"/>
            <a:ext cx="972185" cy="506095"/>
          </a:xfrm>
          <a:custGeom>
            <a:avLst/>
            <a:gdLst/>
            <a:ahLst/>
            <a:cxnLst/>
            <a:rect l="l" t="t" r="r" b="b"/>
            <a:pathLst>
              <a:path w="972184" h="506095">
                <a:moveTo>
                  <a:pt x="5785" y="0"/>
                </a:moveTo>
                <a:lnTo>
                  <a:pt x="972113" y="494453"/>
                </a:lnTo>
                <a:lnTo>
                  <a:pt x="966328" y="505759"/>
                </a:lnTo>
                <a:lnTo>
                  <a:pt x="0" y="11305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36199" y="6280283"/>
            <a:ext cx="1303655" cy="283845"/>
          </a:xfrm>
          <a:custGeom>
            <a:avLst/>
            <a:gdLst/>
            <a:ahLst/>
            <a:cxnLst/>
            <a:rect l="l" t="t" r="r" b="b"/>
            <a:pathLst>
              <a:path w="1303654" h="283845">
                <a:moveTo>
                  <a:pt x="0" y="270933"/>
                </a:moveTo>
                <a:lnTo>
                  <a:pt x="1300479" y="0"/>
                </a:lnTo>
                <a:lnTo>
                  <a:pt x="1303069" y="12433"/>
                </a:lnTo>
                <a:lnTo>
                  <a:pt x="2590" y="283366"/>
                </a:lnTo>
                <a:lnTo>
                  <a:pt x="0" y="270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6166" y="6357956"/>
            <a:ext cx="1075055" cy="1088390"/>
          </a:xfrm>
          <a:custGeom>
            <a:avLst/>
            <a:gdLst/>
            <a:ahLst/>
            <a:cxnLst/>
            <a:rect l="l" t="t" r="r" b="b"/>
            <a:pathLst>
              <a:path w="1075054" h="1088390">
                <a:moveTo>
                  <a:pt x="0" y="1079218"/>
                </a:moveTo>
                <a:lnTo>
                  <a:pt x="1065671" y="0"/>
                </a:lnTo>
                <a:lnTo>
                  <a:pt x="1074708" y="8923"/>
                </a:lnTo>
                <a:lnTo>
                  <a:pt x="9036" y="1088141"/>
                </a:lnTo>
                <a:lnTo>
                  <a:pt x="0" y="107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1200" y="7294853"/>
            <a:ext cx="707812" cy="36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2800" y="6988816"/>
            <a:ext cx="500020" cy="424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7529" y="6565900"/>
            <a:ext cx="71007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4095" y="6252216"/>
            <a:ext cx="493924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4800" y="7507083"/>
            <a:ext cx="711200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29109" y="7192016"/>
            <a:ext cx="49731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6000" y="5224471"/>
            <a:ext cx="711200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0300" y="49084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9900" y="5753100"/>
            <a:ext cx="709788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1500" y="54394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64498" y="6354896"/>
            <a:ext cx="1201701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50200" y="5898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2799" y="4296550"/>
            <a:ext cx="1438275" cy="1910080"/>
          </a:xfrm>
          <a:custGeom>
            <a:avLst/>
            <a:gdLst/>
            <a:ahLst/>
            <a:cxnLst/>
            <a:rect l="l" t="t" r="r" b="b"/>
            <a:pathLst>
              <a:path w="1438275" h="1910079">
                <a:moveTo>
                  <a:pt x="1438204" y="0"/>
                </a:moveTo>
                <a:lnTo>
                  <a:pt x="0" y="191007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31963" y="4079803"/>
            <a:ext cx="984885" cy="2147570"/>
          </a:xfrm>
          <a:custGeom>
            <a:avLst/>
            <a:gdLst/>
            <a:ahLst/>
            <a:cxnLst/>
            <a:rect l="l" t="t" r="r" b="b"/>
            <a:pathLst>
              <a:path w="984884" h="2147570">
                <a:moveTo>
                  <a:pt x="0" y="0"/>
                </a:moveTo>
                <a:lnTo>
                  <a:pt x="984391" y="214714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461" y="6165991"/>
            <a:ext cx="2423160" cy="2540"/>
          </a:xfrm>
          <a:custGeom>
            <a:avLst/>
            <a:gdLst/>
            <a:ahLst/>
            <a:cxnLst/>
            <a:rect l="l" t="t" r="r" b="b"/>
            <a:pathLst>
              <a:path w="2423159" h="2539">
                <a:moveTo>
                  <a:pt x="0" y="2257"/>
                </a:moveTo>
                <a:lnTo>
                  <a:pt x="24225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69422" y="6384146"/>
            <a:ext cx="132715" cy="889000"/>
          </a:xfrm>
          <a:custGeom>
            <a:avLst/>
            <a:gdLst/>
            <a:ahLst/>
            <a:cxnLst/>
            <a:rect l="l" t="t" r="r" b="b"/>
            <a:pathLst>
              <a:path w="132715" h="889000">
                <a:moveTo>
                  <a:pt x="119662" y="889004"/>
                </a:moveTo>
                <a:lnTo>
                  <a:pt x="0" y="1697"/>
                </a:lnTo>
                <a:lnTo>
                  <a:pt x="12586" y="0"/>
                </a:lnTo>
                <a:lnTo>
                  <a:pt x="132248" y="887306"/>
                </a:lnTo>
                <a:lnTo>
                  <a:pt x="119662" y="88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1454" y="6420201"/>
            <a:ext cx="1113155" cy="679450"/>
          </a:xfrm>
          <a:custGeom>
            <a:avLst/>
            <a:gdLst/>
            <a:ahLst/>
            <a:cxnLst/>
            <a:rect l="l" t="t" r="r" b="b"/>
            <a:pathLst>
              <a:path w="1113154" h="679450">
                <a:moveTo>
                  <a:pt x="1106311" y="679172"/>
                </a:moveTo>
                <a:lnTo>
                  <a:pt x="0" y="10870"/>
                </a:lnTo>
                <a:lnTo>
                  <a:pt x="6566" y="0"/>
                </a:lnTo>
                <a:lnTo>
                  <a:pt x="1112877" y="668301"/>
                </a:lnTo>
                <a:lnTo>
                  <a:pt x="1106311" y="67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97689" y="6378674"/>
            <a:ext cx="1442085" cy="150495"/>
          </a:xfrm>
          <a:custGeom>
            <a:avLst/>
            <a:gdLst/>
            <a:ahLst/>
            <a:cxnLst/>
            <a:rect l="l" t="t" r="r" b="b"/>
            <a:pathLst>
              <a:path w="1442084" h="150495">
                <a:moveTo>
                  <a:pt x="1440462" y="150366"/>
                </a:moveTo>
                <a:lnTo>
                  <a:pt x="0" y="12642"/>
                </a:lnTo>
                <a:lnTo>
                  <a:pt x="1208" y="0"/>
                </a:lnTo>
                <a:lnTo>
                  <a:pt x="1441671" y="137724"/>
                </a:lnTo>
                <a:lnTo>
                  <a:pt x="1440462" y="150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92899" y="5038268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33089" y="5546635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6552" y="6545271"/>
            <a:ext cx="707247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26900" y="62292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84000" y="7277100"/>
            <a:ext cx="711200" cy="363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90567" y="6963416"/>
            <a:ext cx="495052" cy="427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00747" y="5678283"/>
            <a:ext cx="710352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07314" y="5363216"/>
            <a:ext cx="494206" cy="427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67910" y="5130800"/>
            <a:ext cx="709789" cy="3623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80800" y="48171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80700" y="7391936"/>
            <a:ext cx="709788" cy="36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82300" y="70777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325100" y="6456496"/>
            <a:ext cx="1206500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02900" y="6000012"/>
            <a:ext cx="850035" cy="62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01300" y="3779520"/>
            <a:ext cx="17894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up</a:t>
            </a:r>
            <a:r>
              <a:rPr sz="2800" dirty="0">
                <a:latin typeface="Comic Sans MS"/>
                <a:cs typeface="Comic Sans MS"/>
              </a:rPr>
              <a:t>er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ode  (SN)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14631" y="3335855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2350" y="2394516"/>
            <a:ext cx="279400" cy="949960"/>
          </a:xfrm>
          <a:custGeom>
            <a:avLst/>
            <a:gdLst/>
            <a:ahLst/>
            <a:cxnLst/>
            <a:rect l="l" t="t" r="r" b="b"/>
            <a:pathLst>
              <a:path w="279400" h="949960">
                <a:moveTo>
                  <a:pt x="0" y="0"/>
                </a:moveTo>
                <a:lnTo>
                  <a:pt x="279377" y="0"/>
                </a:lnTo>
                <a:lnTo>
                  <a:pt x="279377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49" y="0"/>
                </a:lnTo>
                <a:lnTo>
                  <a:pt x="384649" y="949383"/>
                </a:lnTo>
                <a:lnTo>
                  <a:pt x="0" y="949383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50" y="0"/>
                </a:lnTo>
                <a:lnTo>
                  <a:pt x="384650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233967" y="0"/>
                </a:moveTo>
                <a:lnTo>
                  <a:pt x="0" y="285619"/>
                </a:lnTo>
                <a:lnTo>
                  <a:pt x="373374" y="285619"/>
                </a:lnTo>
                <a:lnTo>
                  <a:pt x="607342" y="0"/>
                </a:lnTo>
                <a:lnTo>
                  <a:pt x="23396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15623" y="2406569"/>
            <a:ext cx="15240" cy="929640"/>
          </a:xfrm>
          <a:custGeom>
            <a:avLst/>
            <a:gdLst/>
            <a:ahLst/>
            <a:cxnLst/>
            <a:rect l="l" t="t" r="r" b="b"/>
            <a:pathLst>
              <a:path w="15240" h="929639">
                <a:moveTo>
                  <a:pt x="12699" y="0"/>
                </a:moveTo>
                <a:lnTo>
                  <a:pt x="14957" y="929270"/>
                </a:lnTo>
                <a:lnTo>
                  <a:pt x="2258" y="929301"/>
                </a:lnTo>
                <a:lnTo>
                  <a:pt x="0" y="30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98341" y="3331926"/>
            <a:ext cx="229235" cy="285750"/>
          </a:xfrm>
          <a:custGeom>
            <a:avLst/>
            <a:gdLst/>
            <a:ahLst/>
            <a:cxnLst/>
            <a:rect l="l" t="t" r="r" b="b"/>
            <a:pathLst>
              <a:path w="229234" h="285750">
                <a:moveTo>
                  <a:pt x="228620" y="7858"/>
                </a:moveTo>
                <a:lnTo>
                  <a:pt x="9976" y="285432"/>
                </a:lnTo>
                <a:lnTo>
                  <a:pt x="0" y="277574"/>
                </a:lnTo>
                <a:lnTo>
                  <a:pt x="218643" y="0"/>
                </a:lnTo>
                <a:lnTo>
                  <a:pt x="228620" y="7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2"/>
                </a:lnTo>
                <a:lnTo>
                  <a:pt x="0" y="5471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3"/>
                </a:lnTo>
                <a:lnTo>
                  <a:pt x="0" y="54710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03707" y="2953688"/>
            <a:ext cx="194945" cy="193675"/>
          </a:xfrm>
          <a:custGeom>
            <a:avLst/>
            <a:gdLst/>
            <a:ahLst/>
            <a:cxnLst/>
            <a:rect l="l" t="t" r="r" b="b"/>
            <a:pathLst>
              <a:path w="194945" h="193675">
                <a:moveTo>
                  <a:pt x="0" y="0"/>
                </a:moveTo>
                <a:lnTo>
                  <a:pt x="194349" y="0"/>
                </a:lnTo>
                <a:lnTo>
                  <a:pt x="194349" y="193094"/>
                </a:lnTo>
                <a:lnTo>
                  <a:pt x="0" y="1930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591300" y="3695700"/>
            <a:ext cx="1034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ky</a:t>
            </a:r>
            <a:r>
              <a:rPr sz="2800" dirty="0">
                <a:latin typeface="Comic Sans MS"/>
                <a:cs typeface="Comic Sans MS"/>
              </a:rPr>
              <a:t>pe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17600" y="4127500"/>
            <a:ext cx="6972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5865" algn="l"/>
              </a:tabLst>
            </a:pPr>
            <a:r>
              <a:rPr sz="3400" spc="-5" dirty="0">
                <a:latin typeface="Comic Sans MS"/>
                <a:cs typeface="Comic Sans MS"/>
              </a:rPr>
              <a:t>via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reverse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	</a:t>
            </a:r>
            <a:r>
              <a:rPr sz="4200" spc="-7" baseline="3968" dirty="0">
                <a:latin typeface="Comic Sans MS"/>
                <a:cs typeface="Comic Sans MS"/>
              </a:rPr>
              <a:t>login</a:t>
            </a:r>
            <a:r>
              <a:rPr sz="4200" spc="-97" baseline="3968" dirty="0">
                <a:latin typeface="Comic Sans MS"/>
                <a:cs typeface="Comic Sans MS"/>
              </a:rPr>
              <a:t> </a:t>
            </a:r>
            <a:r>
              <a:rPr sz="4200" spc="-7" baseline="3968" dirty="0">
                <a:latin typeface="Comic Sans MS"/>
                <a:cs typeface="Comic Sans MS"/>
              </a:rPr>
              <a:t>server</a:t>
            </a:r>
            <a:endParaRPr sz="4200" baseline="3968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11445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12395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(inferred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44" y="4785359"/>
            <a:ext cx="51816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30480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90195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	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>
              <a:latin typeface="Comic Sans MS"/>
              <a:cs typeface="Comic Sans MS"/>
            </a:endParaRPr>
          </a:p>
          <a:p>
            <a:pPr marL="375285" marR="227329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sz="3400" spc="-5" dirty="0">
                <a:latin typeface="Comic Sans MS"/>
                <a:cs typeface="Comic Sans MS"/>
              </a:rPr>
              <a:t>Index 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4774" y="3604660"/>
            <a:ext cx="911860" cy="523875"/>
          </a:xfrm>
          <a:custGeom>
            <a:avLst/>
            <a:gdLst/>
            <a:ahLst/>
            <a:cxnLst/>
            <a:rect l="l" t="t" r="r" b="b"/>
            <a:pathLst>
              <a:path w="911859" h="523875">
                <a:moveTo>
                  <a:pt x="6256" y="0"/>
                </a:moveTo>
                <a:lnTo>
                  <a:pt x="911625" y="512515"/>
                </a:lnTo>
                <a:lnTo>
                  <a:pt x="905368" y="523567"/>
                </a:lnTo>
                <a:lnTo>
                  <a:pt x="0" y="11052"/>
                </a:lnTo>
                <a:lnTo>
                  <a:pt x="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7702" y="2778401"/>
            <a:ext cx="720725" cy="1388110"/>
          </a:xfrm>
          <a:custGeom>
            <a:avLst/>
            <a:gdLst/>
            <a:ahLst/>
            <a:cxnLst/>
            <a:rect l="l" t="t" r="r" b="b"/>
            <a:pathLst>
              <a:path w="720725" h="1388110">
                <a:moveTo>
                  <a:pt x="11299" y="0"/>
                </a:moveTo>
                <a:lnTo>
                  <a:pt x="720241" y="1381760"/>
                </a:lnTo>
                <a:lnTo>
                  <a:pt x="708942" y="1387558"/>
                </a:lnTo>
                <a:lnTo>
                  <a:pt x="0" y="5797"/>
                </a:lnTo>
                <a:lnTo>
                  <a:pt x="1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9959" y="2544434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350"/>
                </a:lnTo>
              </a:path>
            </a:pathLst>
          </a:custGeom>
          <a:ln w="33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4405" y="2775975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644" y="3284341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58300" y="4194202"/>
            <a:ext cx="1201984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6100" y="3739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1375" y="6264504"/>
            <a:ext cx="150495" cy="1047115"/>
          </a:xfrm>
          <a:custGeom>
            <a:avLst/>
            <a:gdLst/>
            <a:ahLst/>
            <a:cxnLst/>
            <a:rect l="l" t="t" r="r" b="b"/>
            <a:pathLst>
              <a:path w="150495" h="1047115">
                <a:moveTo>
                  <a:pt x="0" y="1045351"/>
                </a:moveTo>
                <a:lnTo>
                  <a:pt x="137724" y="0"/>
                </a:lnTo>
                <a:lnTo>
                  <a:pt x="150315" y="1658"/>
                </a:lnTo>
                <a:lnTo>
                  <a:pt x="12591" y="1047010"/>
                </a:lnTo>
                <a:lnTo>
                  <a:pt x="0" y="1045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2080" y="4921321"/>
            <a:ext cx="718185" cy="1388110"/>
          </a:xfrm>
          <a:custGeom>
            <a:avLst/>
            <a:gdLst/>
            <a:ahLst/>
            <a:cxnLst/>
            <a:rect l="l" t="t" r="r" b="b"/>
            <a:pathLst>
              <a:path w="718184" h="1388110">
                <a:moveTo>
                  <a:pt x="11307" y="0"/>
                </a:moveTo>
                <a:lnTo>
                  <a:pt x="717991" y="1381760"/>
                </a:lnTo>
                <a:lnTo>
                  <a:pt x="706684" y="1387542"/>
                </a:lnTo>
                <a:lnTo>
                  <a:pt x="0" y="5782"/>
                </a:lnTo>
                <a:lnTo>
                  <a:pt x="1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8752" y="5765227"/>
            <a:ext cx="972185" cy="506095"/>
          </a:xfrm>
          <a:custGeom>
            <a:avLst/>
            <a:gdLst/>
            <a:ahLst/>
            <a:cxnLst/>
            <a:rect l="l" t="t" r="r" b="b"/>
            <a:pathLst>
              <a:path w="972184" h="506095">
                <a:moveTo>
                  <a:pt x="5785" y="0"/>
                </a:moveTo>
                <a:lnTo>
                  <a:pt x="972113" y="494453"/>
                </a:lnTo>
                <a:lnTo>
                  <a:pt x="966328" y="505759"/>
                </a:lnTo>
                <a:lnTo>
                  <a:pt x="0" y="11305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36199" y="6280283"/>
            <a:ext cx="1303655" cy="283845"/>
          </a:xfrm>
          <a:custGeom>
            <a:avLst/>
            <a:gdLst/>
            <a:ahLst/>
            <a:cxnLst/>
            <a:rect l="l" t="t" r="r" b="b"/>
            <a:pathLst>
              <a:path w="1303654" h="283845">
                <a:moveTo>
                  <a:pt x="0" y="270933"/>
                </a:moveTo>
                <a:lnTo>
                  <a:pt x="1300479" y="0"/>
                </a:lnTo>
                <a:lnTo>
                  <a:pt x="1303069" y="12433"/>
                </a:lnTo>
                <a:lnTo>
                  <a:pt x="2590" y="283366"/>
                </a:lnTo>
                <a:lnTo>
                  <a:pt x="0" y="270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6166" y="6357956"/>
            <a:ext cx="1075055" cy="1088390"/>
          </a:xfrm>
          <a:custGeom>
            <a:avLst/>
            <a:gdLst/>
            <a:ahLst/>
            <a:cxnLst/>
            <a:rect l="l" t="t" r="r" b="b"/>
            <a:pathLst>
              <a:path w="1075054" h="1088390">
                <a:moveTo>
                  <a:pt x="0" y="1079218"/>
                </a:moveTo>
                <a:lnTo>
                  <a:pt x="1065671" y="0"/>
                </a:lnTo>
                <a:lnTo>
                  <a:pt x="1074708" y="8923"/>
                </a:lnTo>
                <a:lnTo>
                  <a:pt x="9036" y="1088141"/>
                </a:lnTo>
                <a:lnTo>
                  <a:pt x="0" y="107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1200" y="7294853"/>
            <a:ext cx="707812" cy="36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2800" y="6988816"/>
            <a:ext cx="500020" cy="424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7529" y="6565900"/>
            <a:ext cx="71007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4095" y="6252216"/>
            <a:ext cx="493924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4800" y="7507083"/>
            <a:ext cx="711200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29109" y="7192016"/>
            <a:ext cx="49731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6000" y="5224471"/>
            <a:ext cx="711200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0300" y="49084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9900" y="5753100"/>
            <a:ext cx="709788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1500" y="54394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64498" y="6354896"/>
            <a:ext cx="1201701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50200" y="5898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2799" y="4296550"/>
            <a:ext cx="1438275" cy="1910080"/>
          </a:xfrm>
          <a:custGeom>
            <a:avLst/>
            <a:gdLst/>
            <a:ahLst/>
            <a:cxnLst/>
            <a:rect l="l" t="t" r="r" b="b"/>
            <a:pathLst>
              <a:path w="1438275" h="1910079">
                <a:moveTo>
                  <a:pt x="1438204" y="0"/>
                </a:moveTo>
                <a:lnTo>
                  <a:pt x="0" y="191007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31963" y="4079803"/>
            <a:ext cx="984885" cy="2147570"/>
          </a:xfrm>
          <a:custGeom>
            <a:avLst/>
            <a:gdLst/>
            <a:ahLst/>
            <a:cxnLst/>
            <a:rect l="l" t="t" r="r" b="b"/>
            <a:pathLst>
              <a:path w="984884" h="2147570">
                <a:moveTo>
                  <a:pt x="0" y="0"/>
                </a:moveTo>
                <a:lnTo>
                  <a:pt x="984391" y="214714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461" y="6165991"/>
            <a:ext cx="2423160" cy="2540"/>
          </a:xfrm>
          <a:custGeom>
            <a:avLst/>
            <a:gdLst/>
            <a:ahLst/>
            <a:cxnLst/>
            <a:rect l="l" t="t" r="r" b="b"/>
            <a:pathLst>
              <a:path w="2423159" h="2539">
                <a:moveTo>
                  <a:pt x="0" y="2257"/>
                </a:moveTo>
                <a:lnTo>
                  <a:pt x="24225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69422" y="6384146"/>
            <a:ext cx="132715" cy="889000"/>
          </a:xfrm>
          <a:custGeom>
            <a:avLst/>
            <a:gdLst/>
            <a:ahLst/>
            <a:cxnLst/>
            <a:rect l="l" t="t" r="r" b="b"/>
            <a:pathLst>
              <a:path w="132715" h="889000">
                <a:moveTo>
                  <a:pt x="119662" y="889004"/>
                </a:moveTo>
                <a:lnTo>
                  <a:pt x="0" y="1697"/>
                </a:lnTo>
                <a:lnTo>
                  <a:pt x="12586" y="0"/>
                </a:lnTo>
                <a:lnTo>
                  <a:pt x="132248" y="887306"/>
                </a:lnTo>
                <a:lnTo>
                  <a:pt x="119662" y="88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1454" y="6420201"/>
            <a:ext cx="1113155" cy="679450"/>
          </a:xfrm>
          <a:custGeom>
            <a:avLst/>
            <a:gdLst/>
            <a:ahLst/>
            <a:cxnLst/>
            <a:rect l="l" t="t" r="r" b="b"/>
            <a:pathLst>
              <a:path w="1113154" h="679450">
                <a:moveTo>
                  <a:pt x="1106311" y="679172"/>
                </a:moveTo>
                <a:lnTo>
                  <a:pt x="0" y="10870"/>
                </a:lnTo>
                <a:lnTo>
                  <a:pt x="6566" y="0"/>
                </a:lnTo>
                <a:lnTo>
                  <a:pt x="1112877" y="668301"/>
                </a:lnTo>
                <a:lnTo>
                  <a:pt x="1106311" y="67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97689" y="6378674"/>
            <a:ext cx="1442085" cy="150495"/>
          </a:xfrm>
          <a:custGeom>
            <a:avLst/>
            <a:gdLst/>
            <a:ahLst/>
            <a:cxnLst/>
            <a:rect l="l" t="t" r="r" b="b"/>
            <a:pathLst>
              <a:path w="1442084" h="150495">
                <a:moveTo>
                  <a:pt x="1440462" y="150366"/>
                </a:moveTo>
                <a:lnTo>
                  <a:pt x="0" y="12642"/>
                </a:lnTo>
                <a:lnTo>
                  <a:pt x="1208" y="0"/>
                </a:lnTo>
                <a:lnTo>
                  <a:pt x="1441671" y="137724"/>
                </a:lnTo>
                <a:lnTo>
                  <a:pt x="1440462" y="150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92899" y="5038268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33089" y="5546635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6552" y="6545271"/>
            <a:ext cx="707247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26900" y="62292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84000" y="7277100"/>
            <a:ext cx="711200" cy="363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90567" y="6963416"/>
            <a:ext cx="495052" cy="427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00747" y="5678283"/>
            <a:ext cx="710352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07314" y="5363216"/>
            <a:ext cx="494206" cy="427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67910" y="5130800"/>
            <a:ext cx="709789" cy="3623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80800" y="48171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80700" y="7391936"/>
            <a:ext cx="709788" cy="36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82300" y="70777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325100" y="6456496"/>
            <a:ext cx="1206500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02900" y="6000012"/>
            <a:ext cx="850035" cy="62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01300" y="3779520"/>
            <a:ext cx="17894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up</a:t>
            </a:r>
            <a:r>
              <a:rPr sz="2800" dirty="0">
                <a:latin typeface="Comic Sans MS"/>
                <a:cs typeface="Comic Sans MS"/>
              </a:rPr>
              <a:t>er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ode  (SN)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14631" y="3335855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2350" y="2394516"/>
            <a:ext cx="279400" cy="949960"/>
          </a:xfrm>
          <a:custGeom>
            <a:avLst/>
            <a:gdLst/>
            <a:ahLst/>
            <a:cxnLst/>
            <a:rect l="l" t="t" r="r" b="b"/>
            <a:pathLst>
              <a:path w="279400" h="949960">
                <a:moveTo>
                  <a:pt x="0" y="0"/>
                </a:moveTo>
                <a:lnTo>
                  <a:pt x="279377" y="0"/>
                </a:lnTo>
                <a:lnTo>
                  <a:pt x="279377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49" y="0"/>
                </a:lnTo>
                <a:lnTo>
                  <a:pt x="384649" y="949383"/>
                </a:lnTo>
                <a:lnTo>
                  <a:pt x="0" y="949383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50" y="0"/>
                </a:lnTo>
                <a:lnTo>
                  <a:pt x="384650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233967" y="0"/>
                </a:moveTo>
                <a:lnTo>
                  <a:pt x="0" y="285619"/>
                </a:lnTo>
                <a:lnTo>
                  <a:pt x="373374" y="285619"/>
                </a:lnTo>
                <a:lnTo>
                  <a:pt x="607342" y="0"/>
                </a:lnTo>
                <a:lnTo>
                  <a:pt x="23396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15623" y="2406569"/>
            <a:ext cx="15240" cy="929640"/>
          </a:xfrm>
          <a:custGeom>
            <a:avLst/>
            <a:gdLst/>
            <a:ahLst/>
            <a:cxnLst/>
            <a:rect l="l" t="t" r="r" b="b"/>
            <a:pathLst>
              <a:path w="15240" h="929639">
                <a:moveTo>
                  <a:pt x="12699" y="0"/>
                </a:moveTo>
                <a:lnTo>
                  <a:pt x="14957" y="929270"/>
                </a:lnTo>
                <a:lnTo>
                  <a:pt x="2258" y="929301"/>
                </a:lnTo>
                <a:lnTo>
                  <a:pt x="0" y="30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98341" y="3331926"/>
            <a:ext cx="229235" cy="285750"/>
          </a:xfrm>
          <a:custGeom>
            <a:avLst/>
            <a:gdLst/>
            <a:ahLst/>
            <a:cxnLst/>
            <a:rect l="l" t="t" r="r" b="b"/>
            <a:pathLst>
              <a:path w="229234" h="285750">
                <a:moveTo>
                  <a:pt x="228620" y="7858"/>
                </a:moveTo>
                <a:lnTo>
                  <a:pt x="9976" y="285432"/>
                </a:lnTo>
                <a:lnTo>
                  <a:pt x="0" y="277574"/>
                </a:lnTo>
                <a:lnTo>
                  <a:pt x="218643" y="0"/>
                </a:lnTo>
                <a:lnTo>
                  <a:pt x="228620" y="7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2"/>
                </a:lnTo>
                <a:lnTo>
                  <a:pt x="0" y="5471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3"/>
                </a:lnTo>
                <a:lnTo>
                  <a:pt x="0" y="54710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03707" y="2953688"/>
            <a:ext cx="194945" cy="193675"/>
          </a:xfrm>
          <a:custGeom>
            <a:avLst/>
            <a:gdLst/>
            <a:ahLst/>
            <a:cxnLst/>
            <a:rect l="l" t="t" r="r" b="b"/>
            <a:pathLst>
              <a:path w="194945" h="193675">
                <a:moveTo>
                  <a:pt x="0" y="0"/>
                </a:moveTo>
                <a:lnTo>
                  <a:pt x="194349" y="0"/>
                </a:lnTo>
                <a:lnTo>
                  <a:pt x="194349" y="193094"/>
                </a:lnTo>
                <a:lnTo>
                  <a:pt x="0" y="1930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591300" y="3695700"/>
            <a:ext cx="1034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ky</a:t>
            </a:r>
            <a:r>
              <a:rPr sz="2800" dirty="0">
                <a:latin typeface="Comic Sans MS"/>
                <a:cs typeface="Comic Sans MS"/>
              </a:rPr>
              <a:t>pe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17600" y="4127500"/>
            <a:ext cx="6972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5865" algn="l"/>
              </a:tabLst>
            </a:pPr>
            <a:r>
              <a:rPr sz="3400" spc="-5" dirty="0">
                <a:latin typeface="Comic Sans MS"/>
                <a:cs typeface="Comic Sans MS"/>
              </a:rPr>
              <a:t>via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reverse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	</a:t>
            </a:r>
            <a:r>
              <a:rPr sz="4200" spc="-7" baseline="3968" dirty="0">
                <a:latin typeface="Comic Sans MS"/>
                <a:cs typeface="Comic Sans MS"/>
              </a:rPr>
              <a:t>login</a:t>
            </a:r>
            <a:r>
              <a:rPr sz="4200" spc="-97" baseline="3968" dirty="0">
                <a:latin typeface="Comic Sans MS"/>
                <a:cs typeface="Comic Sans MS"/>
              </a:rPr>
              <a:t> </a:t>
            </a:r>
            <a:r>
              <a:rPr sz="4200" spc="-7" baseline="3968" dirty="0">
                <a:latin typeface="Comic Sans MS"/>
                <a:cs typeface="Comic Sans MS"/>
              </a:rPr>
              <a:t>server</a:t>
            </a:r>
            <a:endParaRPr sz="4200" baseline="3968">
              <a:latin typeface="Comic Sans MS"/>
              <a:cs typeface="Comic Sans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981595" y="7410767"/>
            <a:ext cx="1568450" cy="181610"/>
          </a:xfrm>
          <a:custGeom>
            <a:avLst/>
            <a:gdLst/>
            <a:ahLst/>
            <a:cxnLst/>
            <a:rect l="l" t="t" r="r" b="b"/>
            <a:pathLst>
              <a:path w="1568450" h="181609">
                <a:moveTo>
                  <a:pt x="0" y="181249"/>
                </a:moveTo>
                <a:lnTo>
                  <a:pt x="25232" y="178332"/>
                </a:lnTo>
                <a:lnTo>
                  <a:pt x="1542846" y="2916"/>
                </a:lnTo>
                <a:lnTo>
                  <a:pt x="1568078" y="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512192" y="7307709"/>
            <a:ext cx="224790" cy="212090"/>
          </a:xfrm>
          <a:custGeom>
            <a:avLst/>
            <a:gdLst/>
            <a:ahLst/>
            <a:cxnLst/>
            <a:rect l="l" t="t" r="r" b="b"/>
            <a:pathLst>
              <a:path w="224790" h="212090">
                <a:moveTo>
                  <a:pt x="0" y="0"/>
                </a:moveTo>
                <a:lnTo>
                  <a:pt x="24498" y="211947"/>
                </a:lnTo>
                <a:lnTo>
                  <a:pt x="224198" y="81475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94877" y="7483125"/>
            <a:ext cx="224790" cy="212090"/>
          </a:xfrm>
          <a:custGeom>
            <a:avLst/>
            <a:gdLst/>
            <a:ahLst/>
            <a:cxnLst/>
            <a:rect l="l" t="t" r="r" b="b"/>
            <a:pathLst>
              <a:path w="224790" h="212090">
                <a:moveTo>
                  <a:pt x="199699" y="0"/>
                </a:moveTo>
                <a:lnTo>
                  <a:pt x="0" y="130472"/>
                </a:lnTo>
                <a:lnTo>
                  <a:pt x="224198" y="211947"/>
                </a:lnTo>
                <a:lnTo>
                  <a:pt x="19969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381000"/>
            <a:ext cx="46977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64012" y="1195238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1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986" y="2032000"/>
            <a:ext cx="66541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825" spc="-532" baseline="980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532" baseline="980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file divided into 256KB</a:t>
            </a:r>
            <a:r>
              <a:rPr sz="3400" spc="-204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4C00"/>
                </a:solidFill>
                <a:latin typeface="Comic Sans MS"/>
                <a:cs typeface="Comic Sans MS"/>
              </a:rPr>
              <a:t>chunks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0000" y="2986520"/>
            <a:ext cx="300012" cy="22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0" y="2494074"/>
            <a:ext cx="300012" cy="23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39226" y="2783320"/>
            <a:ext cx="295485" cy="226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600" y="564868"/>
            <a:ext cx="1163612" cy="1454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2700" y="3088232"/>
            <a:ext cx="300012" cy="23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1300" y="1869032"/>
            <a:ext cx="300012" cy="23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84000" y="1145132"/>
            <a:ext cx="300012" cy="235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34700" y="637132"/>
            <a:ext cx="300012" cy="236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6799" y="1271172"/>
            <a:ext cx="2489200" cy="609600"/>
          </a:xfrm>
          <a:custGeom>
            <a:avLst/>
            <a:gdLst/>
            <a:ahLst/>
            <a:cxnLst/>
            <a:rect l="l" t="t" r="r" b="b"/>
            <a:pathLst>
              <a:path w="2489200" h="609600">
                <a:moveTo>
                  <a:pt x="0" y="609076"/>
                </a:moveTo>
                <a:lnTo>
                  <a:pt x="6168" y="607566"/>
                </a:lnTo>
                <a:lnTo>
                  <a:pt x="2482803" y="1509"/>
                </a:lnTo>
                <a:lnTo>
                  <a:pt x="2488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3113" y="1246159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40">
                <a:moveTo>
                  <a:pt x="0" y="0"/>
                </a:moveTo>
                <a:lnTo>
                  <a:pt x="12979" y="53045"/>
                </a:lnTo>
                <a:lnTo>
                  <a:pt x="59535" y="13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9922" y="1852217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6554" y="0"/>
                </a:moveTo>
                <a:lnTo>
                  <a:pt x="0" y="39502"/>
                </a:lnTo>
                <a:lnTo>
                  <a:pt x="59535" y="53044"/>
                </a:lnTo>
                <a:lnTo>
                  <a:pt x="4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63098" y="2011441"/>
            <a:ext cx="1811020" cy="760095"/>
          </a:xfrm>
          <a:custGeom>
            <a:avLst/>
            <a:gdLst/>
            <a:ahLst/>
            <a:cxnLst/>
            <a:rect l="l" t="t" r="r" b="b"/>
            <a:pathLst>
              <a:path w="1811020" h="760094">
                <a:moveTo>
                  <a:pt x="0" y="0"/>
                </a:moveTo>
                <a:lnTo>
                  <a:pt x="5855" y="2457"/>
                </a:lnTo>
                <a:lnTo>
                  <a:pt x="1804982" y="757638"/>
                </a:lnTo>
                <a:lnTo>
                  <a:pt x="1810837" y="7600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57514" y="2743903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1135" y="0"/>
                </a:moveTo>
                <a:lnTo>
                  <a:pt x="0" y="50354"/>
                </a:lnTo>
                <a:lnTo>
                  <a:pt x="60921" y="46313"/>
                </a:lnTo>
                <a:lnTo>
                  <a:pt x="2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8600" y="198872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60921" y="0"/>
                </a:moveTo>
                <a:lnTo>
                  <a:pt x="0" y="4041"/>
                </a:lnTo>
                <a:lnTo>
                  <a:pt x="39786" y="50354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10540" y="931752"/>
            <a:ext cx="1660525" cy="937260"/>
          </a:xfrm>
          <a:custGeom>
            <a:avLst/>
            <a:gdLst/>
            <a:ahLst/>
            <a:cxnLst/>
            <a:rect l="l" t="t" r="r" b="b"/>
            <a:pathLst>
              <a:path w="1660525" h="937260">
                <a:moveTo>
                  <a:pt x="0" y="0"/>
                </a:moveTo>
                <a:lnTo>
                  <a:pt x="5529" y="3121"/>
                </a:lnTo>
                <a:lnTo>
                  <a:pt x="1654851" y="934113"/>
                </a:lnTo>
                <a:lnTo>
                  <a:pt x="1660380" y="93723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51970" y="1842087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26843" y="0"/>
                </a:moveTo>
                <a:lnTo>
                  <a:pt x="0" y="47556"/>
                </a:lnTo>
                <a:lnTo>
                  <a:pt x="60979" y="50622"/>
                </a:lnTo>
                <a:lnTo>
                  <a:pt x="2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68514" y="908029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0" y="0"/>
                </a:moveTo>
                <a:lnTo>
                  <a:pt x="34135" y="50623"/>
                </a:lnTo>
                <a:lnTo>
                  <a:pt x="60979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39170" y="961056"/>
            <a:ext cx="332740" cy="1477010"/>
          </a:xfrm>
          <a:custGeom>
            <a:avLst/>
            <a:gdLst/>
            <a:ahLst/>
            <a:cxnLst/>
            <a:rect l="l" t="t" r="r" b="b"/>
            <a:pathLst>
              <a:path w="332740" h="1477010">
                <a:moveTo>
                  <a:pt x="332297" y="0"/>
                </a:moveTo>
                <a:lnTo>
                  <a:pt x="330903" y="6195"/>
                </a:lnTo>
                <a:lnTo>
                  <a:pt x="1393" y="1470769"/>
                </a:lnTo>
                <a:lnTo>
                  <a:pt x="0" y="14769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13924" y="2425832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4651" y="59272"/>
                </a:lnTo>
                <a:lnTo>
                  <a:pt x="53277" y="11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43433" y="91397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38627" y="0"/>
                </a:moveTo>
                <a:lnTo>
                  <a:pt x="0" y="47284"/>
                </a:lnTo>
                <a:lnTo>
                  <a:pt x="53279" y="59272"/>
                </a:lnTo>
                <a:lnTo>
                  <a:pt x="38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71159" y="859617"/>
            <a:ext cx="451484" cy="257810"/>
          </a:xfrm>
          <a:custGeom>
            <a:avLst/>
            <a:gdLst/>
            <a:ahLst/>
            <a:cxnLst/>
            <a:rect l="l" t="t" r="r" b="b"/>
            <a:pathLst>
              <a:path w="451484" h="257809">
                <a:moveTo>
                  <a:pt x="451300" y="257306"/>
                </a:moveTo>
                <a:lnTo>
                  <a:pt x="445784" y="254161"/>
                </a:lnTo>
                <a:lnTo>
                  <a:pt x="5516" y="314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29234" y="835714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33916" y="50768"/>
                </a:lnTo>
                <a:lnTo>
                  <a:pt x="60965" y="3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03419" y="1090057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7048" y="0"/>
                </a:moveTo>
                <a:lnTo>
                  <a:pt x="0" y="47442"/>
                </a:lnTo>
                <a:lnTo>
                  <a:pt x="60965" y="50769"/>
                </a:lnTo>
                <a:lnTo>
                  <a:pt x="27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06526" y="1411730"/>
            <a:ext cx="1334770" cy="1506855"/>
          </a:xfrm>
          <a:custGeom>
            <a:avLst/>
            <a:gdLst/>
            <a:ahLst/>
            <a:cxnLst/>
            <a:rect l="l" t="t" r="r" b="b"/>
            <a:pathLst>
              <a:path w="1334770" h="1506855">
                <a:moveTo>
                  <a:pt x="1334615" y="0"/>
                </a:moveTo>
                <a:lnTo>
                  <a:pt x="1330405" y="4753"/>
                </a:lnTo>
                <a:lnTo>
                  <a:pt x="4210" y="1502048"/>
                </a:lnTo>
                <a:lnTo>
                  <a:pt x="0" y="15068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74527" y="289567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15769" y="0"/>
                </a:moveTo>
                <a:lnTo>
                  <a:pt x="0" y="58985"/>
                </a:lnTo>
                <a:lnTo>
                  <a:pt x="56649" y="36208"/>
                </a:lnTo>
                <a:lnTo>
                  <a:pt x="15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16490" y="137560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56649" y="0"/>
                </a:moveTo>
                <a:lnTo>
                  <a:pt x="0" y="22776"/>
                </a:lnTo>
                <a:lnTo>
                  <a:pt x="40880" y="58985"/>
                </a:lnTo>
                <a:lnTo>
                  <a:pt x="5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81758" y="2949592"/>
            <a:ext cx="415925" cy="95885"/>
          </a:xfrm>
          <a:custGeom>
            <a:avLst/>
            <a:gdLst/>
            <a:ahLst/>
            <a:cxnLst/>
            <a:rect l="l" t="t" r="r" b="b"/>
            <a:pathLst>
              <a:path w="415925" h="95885">
                <a:moveTo>
                  <a:pt x="415898" y="0"/>
                </a:moveTo>
                <a:lnTo>
                  <a:pt x="409709" y="1418"/>
                </a:lnTo>
                <a:lnTo>
                  <a:pt x="6189" y="93910"/>
                </a:lnTo>
                <a:lnTo>
                  <a:pt x="0" y="95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718" y="3016888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7128" y="0"/>
                </a:moveTo>
                <a:lnTo>
                  <a:pt x="0" y="38815"/>
                </a:lnTo>
                <a:lnTo>
                  <a:pt x="59329" y="53229"/>
                </a:lnTo>
                <a:lnTo>
                  <a:pt x="47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85366" y="2924395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0" y="0"/>
                </a:moveTo>
                <a:lnTo>
                  <a:pt x="12200" y="53229"/>
                </a:lnTo>
                <a:lnTo>
                  <a:pt x="59330" y="14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46221" y="904243"/>
            <a:ext cx="1353820" cy="1598930"/>
          </a:xfrm>
          <a:custGeom>
            <a:avLst/>
            <a:gdLst/>
            <a:ahLst/>
            <a:cxnLst/>
            <a:rect l="l" t="t" r="r" b="b"/>
            <a:pathLst>
              <a:path w="1353820" h="1598930">
                <a:moveTo>
                  <a:pt x="1353744" y="0"/>
                </a:moveTo>
                <a:lnTo>
                  <a:pt x="1349640" y="4845"/>
                </a:lnTo>
                <a:lnTo>
                  <a:pt x="4103" y="1593672"/>
                </a:lnTo>
                <a:lnTo>
                  <a:pt x="0" y="15985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15031" y="248026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89">
                <a:moveTo>
                  <a:pt x="14456" y="0"/>
                </a:moveTo>
                <a:lnTo>
                  <a:pt x="0" y="59319"/>
                </a:lnTo>
                <a:lnTo>
                  <a:pt x="56130" y="35292"/>
                </a:lnTo>
                <a:lnTo>
                  <a:pt x="1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75023" y="867415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90">
                <a:moveTo>
                  <a:pt x="56130" y="0"/>
                </a:moveTo>
                <a:lnTo>
                  <a:pt x="0" y="24027"/>
                </a:lnTo>
                <a:lnTo>
                  <a:pt x="41673" y="59319"/>
                </a:lnTo>
                <a:lnTo>
                  <a:pt x="56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70222" y="2037608"/>
            <a:ext cx="1979295" cy="560705"/>
          </a:xfrm>
          <a:custGeom>
            <a:avLst/>
            <a:gdLst/>
            <a:ahLst/>
            <a:cxnLst/>
            <a:rect l="l" t="t" r="r" b="b"/>
            <a:pathLst>
              <a:path w="1979295" h="560705">
                <a:moveTo>
                  <a:pt x="0" y="560159"/>
                </a:moveTo>
                <a:lnTo>
                  <a:pt x="6109" y="558430"/>
                </a:lnTo>
                <a:lnTo>
                  <a:pt x="1972672" y="1729"/>
                </a:lnTo>
                <a:lnTo>
                  <a:pt x="19787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35456" y="2013065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0" y="0"/>
                </a:moveTo>
                <a:lnTo>
                  <a:pt x="14874" y="52544"/>
                </a:lnTo>
                <a:lnTo>
                  <a:pt x="59982" y="11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23786" y="2569766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45107" y="0"/>
                </a:moveTo>
                <a:lnTo>
                  <a:pt x="0" y="41146"/>
                </a:lnTo>
                <a:lnTo>
                  <a:pt x="59982" y="52544"/>
                </a:lnTo>
                <a:lnTo>
                  <a:pt x="45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95593" y="891866"/>
            <a:ext cx="611505" cy="928369"/>
          </a:xfrm>
          <a:custGeom>
            <a:avLst/>
            <a:gdLst/>
            <a:ahLst/>
            <a:cxnLst/>
            <a:rect l="l" t="t" r="r" b="b"/>
            <a:pathLst>
              <a:path w="611504" h="928369">
                <a:moveTo>
                  <a:pt x="0" y="0"/>
                </a:moveTo>
                <a:lnTo>
                  <a:pt x="3493" y="5302"/>
                </a:lnTo>
                <a:lnTo>
                  <a:pt x="607697" y="922548"/>
                </a:lnTo>
                <a:lnTo>
                  <a:pt x="611190" y="9278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80487" y="179939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45604" y="0"/>
                </a:moveTo>
                <a:lnTo>
                  <a:pt x="0" y="30040"/>
                </a:lnTo>
                <a:lnTo>
                  <a:pt x="52843" y="60625"/>
                </a:lnTo>
                <a:lnTo>
                  <a:pt x="4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69045" y="85156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59">
                <a:moveTo>
                  <a:pt x="0" y="0"/>
                </a:moveTo>
                <a:lnTo>
                  <a:pt x="7237" y="60625"/>
                </a:lnTo>
                <a:lnTo>
                  <a:pt x="52843" y="30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11724" y="2954660"/>
            <a:ext cx="259367" cy="155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91732" y="3165768"/>
            <a:ext cx="931544" cy="2540"/>
          </a:xfrm>
          <a:custGeom>
            <a:avLst/>
            <a:gdLst/>
            <a:ahLst/>
            <a:cxnLst/>
            <a:rect l="l" t="t" r="r" b="b"/>
            <a:pathLst>
              <a:path w="931545" h="2539">
                <a:moveTo>
                  <a:pt x="-6350" y="1022"/>
                </a:moveTo>
                <a:lnTo>
                  <a:pt x="937448" y="1022"/>
                </a:lnTo>
              </a:path>
            </a:pathLst>
          </a:custGeom>
          <a:ln w="14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16422" y="314049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119" y="0"/>
                </a:moveTo>
                <a:lnTo>
                  <a:pt x="0" y="54609"/>
                </a:lnTo>
                <a:lnTo>
                  <a:pt x="54669" y="27425"/>
                </a:ln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43472" y="3138477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70" y="0"/>
                </a:moveTo>
                <a:lnTo>
                  <a:pt x="0" y="27185"/>
                </a:lnTo>
                <a:lnTo>
                  <a:pt x="54550" y="54610"/>
                </a:lnTo>
                <a:lnTo>
                  <a:pt x="54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02726" y="2149653"/>
            <a:ext cx="212090" cy="883285"/>
          </a:xfrm>
          <a:custGeom>
            <a:avLst/>
            <a:gdLst/>
            <a:ahLst/>
            <a:cxnLst/>
            <a:rect l="l" t="t" r="r" b="b"/>
            <a:pathLst>
              <a:path w="212090" h="883285">
                <a:moveTo>
                  <a:pt x="211691" y="0"/>
                </a:moveTo>
                <a:lnTo>
                  <a:pt x="210210" y="6174"/>
                </a:lnTo>
                <a:lnTo>
                  <a:pt x="1480" y="876721"/>
                </a:lnTo>
                <a:lnTo>
                  <a:pt x="0" y="882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77653" y="3020007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3820" y="59471"/>
                </a:lnTo>
                <a:lnTo>
                  <a:pt x="53105" y="1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86383" y="210272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39286" y="0"/>
                </a:moveTo>
                <a:lnTo>
                  <a:pt x="0" y="46737"/>
                </a:lnTo>
                <a:lnTo>
                  <a:pt x="53105" y="59470"/>
                </a:lnTo>
                <a:lnTo>
                  <a:pt x="3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0205" y="1981200"/>
            <a:ext cx="387408" cy="426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381000"/>
            <a:ext cx="7434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075" algn="l"/>
              </a:tabLst>
            </a:pPr>
            <a:r>
              <a:rPr dirty="0"/>
              <a:t>P2P</a:t>
            </a:r>
            <a:r>
              <a:rPr spc="-5" dirty="0"/>
              <a:t> Case	study:</a:t>
            </a:r>
            <a:r>
              <a:rPr spc="-65" dirty="0"/>
              <a:t> </a:t>
            </a:r>
            <a:r>
              <a:rPr spc="-5" dirty="0"/>
              <a:t>Skype</a:t>
            </a:r>
          </a:p>
        </p:txBody>
      </p:sp>
      <p:sp>
        <p:nvSpPr>
          <p:cNvPr id="3" name="object 3"/>
          <p:cNvSpPr/>
          <p:nvPr/>
        </p:nvSpPr>
        <p:spPr>
          <a:xfrm>
            <a:off x="817541" y="1195238"/>
            <a:ext cx="7409815" cy="0"/>
          </a:xfrm>
          <a:custGeom>
            <a:avLst/>
            <a:gdLst/>
            <a:ahLst/>
            <a:cxnLst/>
            <a:rect l="l" t="t" r="r" b="b"/>
            <a:pathLst>
              <a:path w="7409815">
                <a:moveTo>
                  <a:pt x="0" y="0"/>
                </a:moveTo>
                <a:lnTo>
                  <a:pt x="740925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4644" y="1521460"/>
            <a:ext cx="5211445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112395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inherently P2P: pairs </a:t>
            </a:r>
            <a:r>
              <a:rPr sz="3400" dirty="0">
                <a:latin typeface="Comic Sans MS"/>
                <a:cs typeface="Comic Sans MS"/>
              </a:rPr>
              <a:t>of  </a:t>
            </a:r>
            <a:r>
              <a:rPr sz="3400" spc="-5" dirty="0">
                <a:latin typeface="Comic Sans MS"/>
                <a:cs typeface="Comic Sans MS"/>
              </a:rPr>
              <a:t>users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communicate.</a:t>
            </a:r>
            <a:endParaRPr sz="3400">
              <a:latin typeface="Comic Sans MS"/>
              <a:cs typeface="Comic Sans MS"/>
            </a:endParaRPr>
          </a:p>
          <a:p>
            <a:pPr marL="375285" marR="30480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</a:tabLst>
            </a:pPr>
            <a:r>
              <a:rPr sz="3400" spc="-5" dirty="0">
                <a:latin typeface="Comic Sans MS"/>
                <a:cs typeface="Comic Sans MS"/>
              </a:rPr>
              <a:t>proprietary application-  layer </a:t>
            </a:r>
            <a:r>
              <a:rPr sz="3400" dirty="0">
                <a:latin typeface="Comic Sans MS"/>
                <a:cs typeface="Comic Sans MS"/>
              </a:rPr>
              <a:t>protocol</a:t>
            </a:r>
            <a:r>
              <a:rPr sz="3400" spc="-6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(inferred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44" y="4785359"/>
            <a:ext cx="51816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30480" indent="-33782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2901950" algn="l"/>
              </a:tabLst>
            </a:pPr>
            <a:r>
              <a:rPr sz="3400" spc="-5" dirty="0">
                <a:latin typeface="Comic Sans MS"/>
                <a:cs typeface="Comic Sans MS"/>
              </a:rPr>
              <a:t>hierarchical	overlay  </a:t>
            </a:r>
            <a:r>
              <a:rPr sz="3400" dirty="0">
                <a:latin typeface="Comic Sans MS"/>
                <a:cs typeface="Comic Sans MS"/>
              </a:rPr>
              <a:t>with </a:t>
            </a:r>
            <a:r>
              <a:rPr sz="3400" spc="-5" dirty="0">
                <a:latin typeface="Comic Sans MS"/>
                <a:cs typeface="Comic Sans MS"/>
              </a:rPr>
              <a:t>SuperNodes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(SNs)</a:t>
            </a:r>
            <a:endParaRPr sz="3400">
              <a:latin typeface="Comic Sans MS"/>
              <a:cs typeface="Comic Sans MS"/>
            </a:endParaRPr>
          </a:p>
          <a:p>
            <a:pPr marL="375285" marR="227329" indent="-337820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5920" algn="l"/>
                <a:tab pos="3805554" algn="l"/>
              </a:tabLst>
            </a:pPr>
            <a:r>
              <a:rPr sz="3400" spc="-5" dirty="0">
                <a:latin typeface="Comic Sans MS"/>
                <a:cs typeface="Comic Sans MS"/>
              </a:rPr>
              <a:t>Index maps usernames  to IP addresses;  distributed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over	</a:t>
            </a:r>
            <a:r>
              <a:rPr sz="3400" dirty="0">
                <a:latin typeface="Comic Sans MS"/>
                <a:cs typeface="Comic Sans MS"/>
              </a:rPr>
              <a:t>SNs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4774" y="3604660"/>
            <a:ext cx="911860" cy="523875"/>
          </a:xfrm>
          <a:custGeom>
            <a:avLst/>
            <a:gdLst/>
            <a:ahLst/>
            <a:cxnLst/>
            <a:rect l="l" t="t" r="r" b="b"/>
            <a:pathLst>
              <a:path w="911859" h="523875">
                <a:moveTo>
                  <a:pt x="6256" y="0"/>
                </a:moveTo>
                <a:lnTo>
                  <a:pt x="911625" y="512515"/>
                </a:lnTo>
                <a:lnTo>
                  <a:pt x="905368" y="523567"/>
                </a:lnTo>
                <a:lnTo>
                  <a:pt x="0" y="11052"/>
                </a:lnTo>
                <a:lnTo>
                  <a:pt x="6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7702" y="2778401"/>
            <a:ext cx="720725" cy="1388110"/>
          </a:xfrm>
          <a:custGeom>
            <a:avLst/>
            <a:gdLst/>
            <a:ahLst/>
            <a:cxnLst/>
            <a:rect l="l" t="t" r="r" b="b"/>
            <a:pathLst>
              <a:path w="720725" h="1388110">
                <a:moveTo>
                  <a:pt x="11299" y="0"/>
                </a:moveTo>
                <a:lnTo>
                  <a:pt x="720241" y="1381760"/>
                </a:lnTo>
                <a:lnTo>
                  <a:pt x="708942" y="1387558"/>
                </a:lnTo>
                <a:lnTo>
                  <a:pt x="0" y="5797"/>
                </a:lnTo>
                <a:lnTo>
                  <a:pt x="1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9959" y="2544434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350"/>
                </a:lnTo>
              </a:path>
            </a:pathLst>
          </a:custGeom>
          <a:ln w="33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4405" y="2775975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644" y="3284341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58300" y="4194202"/>
            <a:ext cx="1201984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6100" y="3739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1375" y="6264504"/>
            <a:ext cx="150495" cy="1047115"/>
          </a:xfrm>
          <a:custGeom>
            <a:avLst/>
            <a:gdLst/>
            <a:ahLst/>
            <a:cxnLst/>
            <a:rect l="l" t="t" r="r" b="b"/>
            <a:pathLst>
              <a:path w="150495" h="1047115">
                <a:moveTo>
                  <a:pt x="0" y="1045351"/>
                </a:moveTo>
                <a:lnTo>
                  <a:pt x="137724" y="0"/>
                </a:lnTo>
                <a:lnTo>
                  <a:pt x="150315" y="1658"/>
                </a:lnTo>
                <a:lnTo>
                  <a:pt x="12591" y="1047010"/>
                </a:lnTo>
                <a:lnTo>
                  <a:pt x="0" y="1045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2080" y="4921321"/>
            <a:ext cx="718185" cy="1388110"/>
          </a:xfrm>
          <a:custGeom>
            <a:avLst/>
            <a:gdLst/>
            <a:ahLst/>
            <a:cxnLst/>
            <a:rect l="l" t="t" r="r" b="b"/>
            <a:pathLst>
              <a:path w="718184" h="1388110">
                <a:moveTo>
                  <a:pt x="11307" y="0"/>
                </a:moveTo>
                <a:lnTo>
                  <a:pt x="717991" y="1381760"/>
                </a:lnTo>
                <a:lnTo>
                  <a:pt x="706684" y="1387542"/>
                </a:lnTo>
                <a:lnTo>
                  <a:pt x="0" y="5782"/>
                </a:lnTo>
                <a:lnTo>
                  <a:pt x="1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8752" y="5765227"/>
            <a:ext cx="972185" cy="506095"/>
          </a:xfrm>
          <a:custGeom>
            <a:avLst/>
            <a:gdLst/>
            <a:ahLst/>
            <a:cxnLst/>
            <a:rect l="l" t="t" r="r" b="b"/>
            <a:pathLst>
              <a:path w="972184" h="506095">
                <a:moveTo>
                  <a:pt x="5785" y="0"/>
                </a:moveTo>
                <a:lnTo>
                  <a:pt x="972113" y="494453"/>
                </a:lnTo>
                <a:lnTo>
                  <a:pt x="966328" y="505759"/>
                </a:lnTo>
                <a:lnTo>
                  <a:pt x="0" y="11305"/>
                </a:lnTo>
                <a:lnTo>
                  <a:pt x="5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36199" y="6280283"/>
            <a:ext cx="1303655" cy="283845"/>
          </a:xfrm>
          <a:custGeom>
            <a:avLst/>
            <a:gdLst/>
            <a:ahLst/>
            <a:cxnLst/>
            <a:rect l="l" t="t" r="r" b="b"/>
            <a:pathLst>
              <a:path w="1303654" h="283845">
                <a:moveTo>
                  <a:pt x="0" y="270933"/>
                </a:moveTo>
                <a:lnTo>
                  <a:pt x="1300479" y="0"/>
                </a:lnTo>
                <a:lnTo>
                  <a:pt x="1303069" y="12433"/>
                </a:lnTo>
                <a:lnTo>
                  <a:pt x="2590" y="283366"/>
                </a:lnTo>
                <a:lnTo>
                  <a:pt x="0" y="270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6166" y="6357956"/>
            <a:ext cx="1075055" cy="1088390"/>
          </a:xfrm>
          <a:custGeom>
            <a:avLst/>
            <a:gdLst/>
            <a:ahLst/>
            <a:cxnLst/>
            <a:rect l="l" t="t" r="r" b="b"/>
            <a:pathLst>
              <a:path w="1075054" h="1088390">
                <a:moveTo>
                  <a:pt x="0" y="1079218"/>
                </a:moveTo>
                <a:lnTo>
                  <a:pt x="1065671" y="0"/>
                </a:lnTo>
                <a:lnTo>
                  <a:pt x="1074708" y="8923"/>
                </a:lnTo>
                <a:lnTo>
                  <a:pt x="9036" y="1088141"/>
                </a:lnTo>
                <a:lnTo>
                  <a:pt x="0" y="1079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61200" y="7294853"/>
            <a:ext cx="707812" cy="36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2800" y="6988816"/>
            <a:ext cx="500020" cy="424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7529" y="6565900"/>
            <a:ext cx="71007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4095" y="6252216"/>
            <a:ext cx="493924" cy="427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24800" y="7507083"/>
            <a:ext cx="711200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29109" y="7192016"/>
            <a:ext cx="497310" cy="427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6000" y="5224471"/>
            <a:ext cx="711200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0300" y="49084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9900" y="5753100"/>
            <a:ext cx="709788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1500" y="54394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64498" y="6354896"/>
            <a:ext cx="1201701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50200" y="5898412"/>
            <a:ext cx="837534" cy="6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2799" y="4296550"/>
            <a:ext cx="1438275" cy="1910080"/>
          </a:xfrm>
          <a:custGeom>
            <a:avLst/>
            <a:gdLst/>
            <a:ahLst/>
            <a:cxnLst/>
            <a:rect l="l" t="t" r="r" b="b"/>
            <a:pathLst>
              <a:path w="1438275" h="1910079">
                <a:moveTo>
                  <a:pt x="1438204" y="0"/>
                </a:moveTo>
                <a:lnTo>
                  <a:pt x="0" y="191007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931963" y="4079803"/>
            <a:ext cx="984885" cy="2147570"/>
          </a:xfrm>
          <a:custGeom>
            <a:avLst/>
            <a:gdLst/>
            <a:ahLst/>
            <a:cxnLst/>
            <a:rect l="l" t="t" r="r" b="b"/>
            <a:pathLst>
              <a:path w="984884" h="2147570">
                <a:moveTo>
                  <a:pt x="0" y="0"/>
                </a:moveTo>
                <a:lnTo>
                  <a:pt x="984391" y="214714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2461" y="6165991"/>
            <a:ext cx="2423160" cy="2540"/>
          </a:xfrm>
          <a:custGeom>
            <a:avLst/>
            <a:gdLst/>
            <a:ahLst/>
            <a:cxnLst/>
            <a:rect l="l" t="t" r="r" b="b"/>
            <a:pathLst>
              <a:path w="2423159" h="2539">
                <a:moveTo>
                  <a:pt x="0" y="2257"/>
                </a:moveTo>
                <a:lnTo>
                  <a:pt x="24225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69422" y="6384146"/>
            <a:ext cx="132715" cy="889000"/>
          </a:xfrm>
          <a:custGeom>
            <a:avLst/>
            <a:gdLst/>
            <a:ahLst/>
            <a:cxnLst/>
            <a:rect l="l" t="t" r="r" b="b"/>
            <a:pathLst>
              <a:path w="132715" h="889000">
                <a:moveTo>
                  <a:pt x="119662" y="889004"/>
                </a:moveTo>
                <a:lnTo>
                  <a:pt x="0" y="1697"/>
                </a:lnTo>
                <a:lnTo>
                  <a:pt x="12586" y="0"/>
                </a:lnTo>
                <a:lnTo>
                  <a:pt x="132248" y="887306"/>
                </a:lnTo>
                <a:lnTo>
                  <a:pt x="119662" y="889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1454" y="6420201"/>
            <a:ext cx="1113155" cy="679450"/>
          </a:xfrm>
          <a:custGeom>
            <a:avLst/>
            <a:gdLst/>
            <a:ahLst/>
            <a:cxnLst/>
            <a:rect l="l" t="t" r="r" b="b"/>
            <a:pathLst>
              <a:path w="1113154" h="679450">
                <a:moveTo>
                  <a:pt x="1106311" y="679172"/>
                </a:moveTo>
                <a:lnTo>
                  <a:pt x="0" y="10870"/>
                </a:lnTo>
                <a:lnTo>
                  <a:pt x="6566" y="0"/>
                </a:lnTo>
                <a:lnTo>
                  <a:pt x="1112877" y="668301"/>
                </a:lnTo>
                <a:lnTo>
                  <a:pt x="1106311" y="679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897689" y="6378674"/>
            <a:ext cx="1442085" cy="150495"/>
          </a:xfrm>
          <a:custGeom>
            <a:avLst/>
            <a:gdLst/>
            <a:ahLst/>
            <a:cxnLst/>
            <a:rect l="l" t="t" r="r" b="b"/>
            <a:pathLst>
              <a:path w="1442084" h="150495">
                <a:moveTo>
                  <a:pt x="1440462" y="150366"/>
                </a:moveTo>
                <a:lnTo>
                  <a:pt x="0" y="12642"/>
                </a:lnTo>
                <a:lnTo>
                  <a:pt x="1208" y="0"/>
                </a:lnTo>
                <a:lnTo>
                  <a:pt x="1441671" y="137724"/>
                </a:lnTo>
                <a:lnTo>
                  <a:pt x="1440462" y="150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92899" y="5038268"/>
            <a:ext cx="857885" cy="1370965"/>
          </a:xfrm>
          <a:custGeom>
            <a:avLst/>
            <a:gdLst/>
            <a:ahLst/>
            <a:cxnLst/>
            <a:rect l="l" t="t" r="r" b="b"/>
            <a:pathLst>
              <a:path w="857884" h="1370964">
                <a:moveTo>
                  <a:pt x="857456" y="6698"/>
                </a:moveTo>
                <a:lnTo>
                  <a:pt x="10789" y="1370396"/>
                </a:lnTo>
                <a:lnTo>
                  <a:pt x="0" y="1363697"/>
                </a:lnTo>
                <a:lnTo>
                  <a:pt x="846666" y="0"/>
                </a:lnTo>
                <a:lnTo>
                  <a:pt x="857456" y="6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33089" y="5546635"/>
            <a:ext cx="1366520" cy="941069"/>
          </a:xfrm>
          <a:custGeom>
            <a:avLst/>
            <a:gdLst/>
            <a:ahLst/>
            <a:cxnLst/>
            <a:rect l="l" t="t" r="r" b="b"/>
            <a:pathLst>
              <a:path w="1366520" h="941070">
                <a:moveTo>
                  <a:pt x="1366355" y="10480"/>
                </a:moveTo>
                <a:lnTo>
                  <a:pt x="7172" y="940685"/>
                </a:lnTo>
                <a:lnTo>
                  <a:pt x="0" y="930204"/>
                </a:lnTo>
                <a:lnTo>
                  <a:pt x="1359182" y="0"/>
                </a:lnTo>
                <a:lnTo>
                  <a:pt x="1366355" y="1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916552" y="6545271"/>
            <a:ext cx="707247" cy="36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26900" y="6229208"/>
            <a:ext cx="500020" cy="434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84000" y="7277100"/>
            <a:ext cx="711200" cy="363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90567" y="6963416"/>
            <a:ext cx="495052" cy="4273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00747" y="5678283"/>
            <a:ext cx="710352" cy="36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007314" y="5363216"/>
            <a:ext cx="494206" cy="4279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67910" y="5130800"/>
            <a:ext cx="709789" cy="3623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80800" y="48171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680700" y="7391936"/>
            <a:ext cx="709788" cy="36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82300" y="70777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325100" y="6456496"/>
            <a:ext cx="1206500" cy="538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502900" y="6000012"/>
            <a:ext cx="850035" cy="629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43900" y="3416300"/>
            <a:ext cx="711200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51314" y="3102616"/>
            <a:ext cx="494206" cy="4279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25563" y="2768600"/>
            <a:ext cx="710636" cy="36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32132" y="2454916"/>
            <a:ext cx="494488" cy="427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75700" y="2908300"/>
            <a:ext cx="711200" cy="3632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90000" y="2594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33100" y="3416300"/>
            <a:ext cx="708661" cy="36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934700" y="31026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99700" y="2862834"/>
            <a:ext cx="711200" cy="362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401300" y="2556516"/>
            <a:ext cx="500020" cy="42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385300" y="1828800"/>
            <a:ext cx="306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Skype clients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(SC)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01300" y="3779520"/>
            <a:ext cx="178943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up</a:t>
            </a:r>
            <a:r>
              <a:rPr sz="2800" dirty="0">
                <a:latin typeface="Comic Sans MS"/>
                <a:cs typeface="Comic Sans MS"/>
              </a:rPr>
              <a:t>er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ode  (SN)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14631" y="3335855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22350" y="2394516"/>
            <a:ext cx="279400" cy="949960"/>
          </a:xfrm>
          <a:custGeom>
            <a:avLst/>
            <a:gdLst/>
            <a:ahLst/>
            <a:cxnLst/>
            <a:rect l="l" t="t" r="r" b="b"/>
            <a:pathLst>
              <a:path w="279400" h="949960">
                <a:moveTo>
                  <a:pt x="0" y="0"/>
                </a:moveTo>
                <a:lnTo>
                  <a:pt x="279377" y="0"/>
                </a:lnTo>
                <a:lnTo>
                  <a:pt x="279377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49" y="0"/>
                </a:lnTo>
                <a:lnTo>
                  <a:pt x="384649" y="949383"/>
                </a:lnTo>
                <a:lnTo>
                  <a:pt x="0" y="949383"/>
                </a:lnTo>
                <a:lnTo>
                  <a:pt x="0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8679" y="2664045"/>
            <a:ext cx="384810" cy="949960"/>
          </a:xfrm>
          <a:custGeom>
            <a:avLst/>
            <a:gdLst/>
            <a:ahLst/>
            <a:cxnLst/>
            <a:rect l="l" t="t" r="r" b="b"/>
            <a:pathLst>
              <a:path w="384809" h="949960">
                <a:moveTo>
                  <a:pt x="0" y="0"/>
                </a:moveTo>
                <a:lnTo>
                  <a:pt x="384650" y="0"/>
                </a:lnTo>
                <a:lnTo>
                  <a:pt x="384650" y="949384"/>
                </a:lnTo>
                <a:lnTo>
                  <a:pt x="0" y="9493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607341" y="0"/>
                </a:moveTo>
                <a:lnTo>
                  <a:pt x="233967" y="0"/>
                </a:lnTo>
                <a:lnTo>
                  <a:pt x="0" y="285620"/>
                </a:lnTo>
                <a:lnTo>
                  <a:pt x="373374" y="285620"/>
                </a:lnTo>
                <a:lnTo>
                  <a:pt x="607341" y="0"/>
                </a:lnTo>
                <a:close/>
              </a:path>
            </a:pathLst>
          </a:custGeom>
          <a:solidFill>
            <a:srgbClr val="38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14631" y="2386470"/>
            <a:ext cx="607695" cy="285750"/>
          </a:xfrm>
          <a:custGeom>
            <a:avLst/>
            <a:gdLst/>
            <a:ahLst/>
            <a:cxnLst/>
            <a:rect l="l" t="t" r="r" b="b"/>
            <a:pathLst>
              <a:path w="607695" h="285750">
                <a:moveTo>
                  <a:pt x="233967" y="0"/>
                </a:moveTo>
                <a:lnTo>
                  <a:pt x="0" y="285619"/>
                </a:lnTo>
                <a:lnTo>
                  <a:pt x="373374" y="285619"/>
                </a:lnTo>
                <a:lnTo>
                  <a:pt x="607342" y="0"/>
                </a:lnTo>
                <a:lnTo>
                  <a:pt x="233967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15623" y="2406569"/>
            <a:ext cx="15240" cy="929640"/>
          </a:xfrm>
          <a:custGeom>
            <a:avLst/>
            <a:gdLst/>
            <a:ahLst/>
            <a:cxnLst/>
            <a:rect l="l" t="t" r="r" b="b"/>
            <a:pathLst>
              <a:path w="15240" h="929639">
                <a:moveTo>
                  <a:pt x="12699" y="0"/>
                </a:moveTo>
                <a:lnTo>
                  <a:pt x="14957" y="929270"/>
                </a:lnTo>
                <a:lnTo>
                  <a:pt x="2258" y="929301"/>
                </a:lnTo>
                <a:lnTo>
                  <a:pt x="0" y="30"/>
                </a:lnTo>
                <a:lnTo>
                  <a:pt x="12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98341" y="3331926"/>
            <a:ext cx="229235" cy="285750"/>
          </a:xfrm>
          <a:custGeom>
            <a:avLst/>
            <a:gdLst/>
            <a:ahLst/>
            <a:cxnLst/>
            <a:rect l="l" t="t" r="r" b="b"/>
            <a:pathLst>
              <a:path w="229234" h="285750">
                <a:moveTo>
                  <a:pt x="228620" y="7858"/>
                </a:moveTo>
                <a:lnTo>
                  <a:pt x="9976" y="285432"/>
                </a:lnTo>
                <a:lnTo>
                  <a:pt x="0" y="277574"/>
                </a:lnTo>
                <a:lnTo>
                  <a:pt x="218643" y="0"/>
                </a:lnTo>
                <a:lnTo>
                  <a:pt x="228620" y="7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2"/>
                </a:lnTo>
                <a:lnTo>
                  <a:pt x="0" y="547102"/>
                </a:lnTo>
                <a:lnTo>
                  <a:pt x="0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67267" y="2788753"/>
            <a:ext cx="255270" cy="547370"/>
          </a:xfrm>
          <a:custGeom>
            <a:avLst/>
            <a:gdLst/>
            <a:ahLst/>
            <a:cxnLst/>
            <a:rect l="l" t="t" r="r" b="b"/>
            <a:pathLst>
              <a:path w="255270" h="547370">
                <a:moveTo>
                  <a:pt x="0" y="0"/>
                </a:moveTo>
                <a:lnTo>
                  <a:pt x="255083" y="0"/>
                </a:lnTo>
                <a:lnTo>
                  <a:pt x="255083" y="547103"/>
                </a:lnTo>
                <a:lnTo>
                  <a:pt x="0" y="54710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03707" y="2953688"/>
            <a:ext cx="194945" cy="193675"/>
          </a:xfrm>
          <a:custGeom>
            <a:avLst/>
            <a:gdLst/>
            <a:ahLst/>
            <a:cxnLst/>
            <a:rect l="l" t="t" r="r" b="b"/>
            <a:pathLst>
              <a:path w="194945" h="193675">
                <a:moveTo>
                  <a:pt x="0" y="0"/>
                </a:moveTo>
                <a:lnTo>
                  <a:pt x="194349" y="0"/>
                </a:lnTo>
                <a:lnTo>
                  <a:pt x="194349" y="193094"/>
                </a:lnTo>
                <a:lnTo>
                  <a:pt x="0" y="1930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591300" y="3695700"/>
            <a:ext cx="1034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-5" dirty="0">
                <a:latin typeface="Comic Sans MS"/>
                <a:cs typeface="Comic Sans MS"/>
              </a:rPr>
              <a:t>ky</a:t>
            </a:r>
            <a:r>
              <a:rPr sz="2800" dirty="0">
                <a:latin typeface="Comic Sans MS"/>
                <a:cs typeface="Comic Sans MS"/>
              </a:rPr>
              <a:t>pe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17600" y="4127500"/>
            <a:ext cx="6972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5865" algn="l"/>
              </a:tabLst>
            </a:pPr>
            <a:r>
              <a:rPr sz="3400" spc="-5" dirty="0">
                <a:latin typeface="Comic Sans MS"/>
                <a:cs typeface="Comic Sans MS"/>
              </a:rPr>
              <a:t>via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reverse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engineering)	</a:t>
            </a:r>
            <a:r>
              <a:rPr sz="4200" spc="-7" baseline="3968" dirty="0">
                <a:latin typeface="Comic Sans MS"/>
                <a:cs typeface="Comic Sans MS"/>
              </a:rPr>
              <a:t>login</a:t>
            </a:r>
            <a:r>
              <a:rPr sz="4200" spc="-97" baseline="3968" dirty="0">
                <a:latin typeface="Comic Sans MS"/>
                <a:cs typeface="Comic Sans MS"/>
              </a:rPr>
              <a:t> </a:t>
            </a:r>
            <a:r>
              <a:rPr sz="4200" spc="-7" baseline="3968" dirty="0">
                <a:latin typeface="Comic Sans MS"/>
                <a:cs typeface="Comic Sans MS"/>
              </a:rPr>
              <a:t>server</a:t>
            </a:r>
            <a:endParaRPr sz="4200" baseline="3968">
              <a:latin typeface="Comic Sans MS"/>
              <a:cs typeface="Comic Sans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981595" y="7410767"/>
            <a:ext cx="1568450" cy="181610"/>
          </a:xfrm>
          <a:custGeom>
            <a:avLst/>
            <a:gdLst/>
            <a:ahLst/>
            <a:cxnLst/>
            <a:rect l="l" t="t" r="r" b="b"/>
            <a:pathLst>
              <a:path w="1568450" h="181609">
                <a:moveTo>
                  <a:pt x="0" y="181249"/>
                </a:moveTo>
                <a:lnTo>
                  <a:pt x="25232" y="178332"/>
                </a:lnTo>
                <a:lnTo>
                  <a:pt x="1542846" y="2916"/>
                </a:lnTo>
                <a:lnTo>
                  <a:pt x="1568078" y="0"/>
                </a:lnTo>
              </a:path>
            </a:pathLst>
          </a:custGeom>
          <a:ln w="507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512192" y="7307709"/>
            <a:ext cx="224790" cy="212090"/>
          </a:xfrm>
          <a:custGeom>
            <a:avLst/>
            <a:gdLst/>
            <a:ahLst/>
            <a:cxnLst/>
            <a:rect l="l" t="t" r="r" b="b"/>
            <a:pathLst>
              <a:path w="224790" h="212090">
                <a:moveTo>
                  <a:pt x="0" y="0"/>
                </a:moveTo>
                <a:lnTo>
                  <a:pt x="24498" y="211947"/>
                </a:lnTo>
                <a:lnTo>
                  <a:pt x="224198" y="81475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94877" y="7483125"/>
            <a:ext cx="224790" cy="212090"/>
          </a:xfrm>
          <a:custGeom>
            <a:avLst/>
            <a:gdLst/>
            <a:ahLst/>
            <a:cxnLst/>
            <a:rect l="l" t="t" r="r" b="b"/>
            <a:pathLst>
              <a:path w="224790" h="212090">
                <a:moveTo>
                  <a:pt x="199699" y="0"/>
                </a:moveTo>
                <a:lnTo>
                  <a:pt x="0" y="130472"/>
                </a:lnTo>
                <a:lnTo>
                  <a:pt x="224198" y="211947"/>
                </a:lnTo>
                <a:lnTo>
                  <a:pt x="199699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44862" y="3308655"/>
            <a:ext cx="1519555" cy="2791460"/>
          </a:xfrm>
          <a:custGeom>
            <a:avLst/>
            <a:gdLst/>
            <a:ahLst/>
            <a:cxnLst/>
            <a:rect l="l" t="t" r="r" b="b"/>
            <a:pathLst>
              <a:path w="1519554" h="2791460">
                <a:moveTo>
                  <a:pt x="1516420" y="2370123"/>
                </a:moveTo>
                <a:lnTo>
                  <a:pt x="1511400" y="2440116"/>
                </a:lnTo>
                <a:lnTo>
                  <a:pt x="1499074" y="2483626"/>
                </a:lnTo>
                <a:lnTo>
                  <a:pt x="1482533" y="2525566"/>
                </a:lnTo>
                <a:lnTo>
                  <a:pt x="1461953" y="2565615"/>
                </a:lnTo>
                <a:lnTo>
                  <a:pt x="1437504" y="2603454"/>
                </a:lnTo>
                <a:lnTo>
                  <a:pt x="1409361" y="2638762"/>
                </a:lnTo>
                <a:lnTo>
                  <a:pt x="1377697" y="2671220"/>
                </a:lnTo>
                <a:lnTo>
                  <a:pt x="1342683" y="2700507"/>
                </a:lnTo>
                <a:lnTo>
                  <a:pt x="1304495" y="2726303"/>
                </a:lnTo>
                <a:lnTo>
                  <a:pt x="1263304" y="2748288"/>
                </a:lnTo>
                <a:lnTo>
                  <a:pt x="1219283" y="2766141"/>
                </a:lnTo>
                <a:lnTo>
                  <a:pt x="1172606" y="2779544"/>
                </a:lnTo>
                <a:lnTo>
                  <a:pt x="1123889" y="2788034"/>
                </a:lnTo>
                <a:lnTo>
                  <a:pt x="1075537" y="2791126"/>
                </a:lnTo>
                <a:lnTo>
                  <a:pt x="1027730" y="2789082"/>
                </a:lnTo>
                <a:lnTo>
                  <a:pt x="980643" y="2782164"/>
                </a:lnTo>
                <a:lnTo>
                  <a:pt x="934456" y="2770634"/>
                </a:lnTo>
                <a:lnTo>
                  <a:pt x="889346" y="2754754"/>
                </a:lnTo>
                <a:lnTo>
                  <a:pt x="845490" y="2734786"/>
                </a:lnTo>
                <a:lnTo>
                  <a:pt x="803066" y="2710991"/>
                </a:lnTo>
                <a:lnTo>
                  <a:pt x="762252" y="2683632"/>
                </a:lnTo>
                <a:lnTo>
                  <a:pt x="723226" y="2652971"/>
                </a:lnTo>
                <a:lnTo>
                  <a:pt x="686165" y="2619269"/>
                </a:lnTo>
                <a:lnTo>
                  <a:pt x="651246" y="2582789"/>
                </a:lnTo>
                <a:lnTo>
                  <a:pt x="618648" y="2543792"/>
                </a:lnTo>
                <a:lnTo>
                  <a:pt x="588548" y="2502541"/>
                </a:lnTo>
                <a:lnTo>
                  <a:pt x="561791" y="2460748"/>
                </a:lnTo>
                <a:lnTo>
                  <a:pt x="537544" y="2417919"/>
                </a:lnTo>
                <a:lnTo>
                  <a:pt x="515597" y="2374135"/>
                </a:lnTo>
                <a:lnTo>
                  <a:pt x="495745" y="2329478"/>
                </a:lnTo>
                <a:lnTo>
                  <a:pt x="477778" y="2284031"/>
                </a:lnTo>
                <a:lnTo>
                  <a:pt x="461490" y="2237875"/>
                </a:lnTo>
                <a:lnTo>
                  <a:pt x="446672" y="2191093"/>
                </a:lnTo>
                <a:lnTo>
                  <a:pt x="433118" y="2143766"/>
                </a:lnTo>
                <a:lnTo>
                  <a:pt x="420619" y="2095978"/>
                </a:lnTo>
                <a:lnTo>
                  <a:pt x="408967" y="2047809"/>
                </a:lnTo>
                <a:lnTo>
                  <a:pt x="397955" y="1999342"/>
                </a:lnTo>
                <a:lnTo>
                  <a:pt x="387375" y="1950658"/>
                </a:lnTo>
                <a:lnTo>
                  <a:pt x="377020" y="1901841"/>
                </a:lnTo>
                <a:lnTo>
                  <a:pt x="366682" y="1852972"/>
                </a:lnTo>
                <a:lnTo>
                  <a:pt x="356153" y="1804133"/>
                </a:lnTo>
                <a:lnTo>
                  <a:pt x="345225" y="1755406"/>
                </a:lnTo>
                <a:lnTo>
                  <a:pt x="333691" y="1706874"/>
                </a:lnTo>
                <a:lnTo>
                  <a:pt x="321342" y="1658617"/>
                </a:lnTo>
                <a:lnTo>
                  <a:pt x="307972" y="1610719"/>
                </a:lnTo>
                <a:lnTo>
                  <a:pt x="293373" y="1563262"/>
                </a:lnTo>
                <a:lnTo>
                  <a:pt x="277443" y="1516422"/>
                </a:lnTo>
                <a:lnTo>
                  <a:pt x="260300" y="1470046"/>
                </a:lnTo>
                <a:lnTo>
                  <a:pt x="242173" y="1424046"/>
                </a:lnTo>
                <a:lnTo>
                  <a:pt x="223292" y="1378332"/>
                </a:lnTo>
                <a:lnTo>
                  <a:pt x="203883" y="1332816"/>
                </a:lnTo>
                <a:lnTo>
                  <a:pt x="184177" y="1287409"/>
                </a:lnTo>
                <a:lnTo>
                  <a:pt x="164402" y="1242023"/>
                </a:lnTo>
                <a:lnTo>
                  <a:pt x="144787" y="1196570"/>
                </a:lnTo>
                <a:lnTo>
                  <a:pt x="125559" y="1150960"/>
                </a:lnTo>
                <a:lnTo>
                  <a:pt x="106948" y="1105104"/>
                </a:lnTo>
                <a:lnTo>
                  <a:pt x="89183" y="1058915"/>
                </a:lnTo>
                <a:lnTo>
                  <a:pt x="71753" y="1010094"/>
                </a:lnTo>
                <a:lnTo>
                  <a:pt x="55729" y="960750"/>
                </a:lnTo>
                <a:lnTo>
                  <a:pt x="41314" y="910962"/>
                </a:lnTo>
                <a:lnTo>
                  <a:pt x="28712" y="860810"/>
                </a:lnTo>
                <a:lnTo>
                  <a:pt x="18126" y="810373"/>
                </a:lnTo>
                <a:lnTo>
                  <a:pt x="9758" y="759730"/>
                </a:lnTo>
                <a:lnTo>
                  <a:pt x="3812" y="708963"/>
                </a:lnTo>
                <a:lnTo>
                  <a:pt x="492" y="658149"/>
                </a:lnTo>
                <a:lnTo>
                  <a:pt x="0" y="607369"/>
                </a:lnTo>
                <a:lnTo>
                  <a:pt x="2539" y="556703"/>
                </a:lnTo>
                <a:lnTo>
                  <a:pt x="8312" y="506229"/>
                </a:lnTo>
                <a:lnTo>
                  <a:pt x="17523" y="456028"/>
                </a:lnTo>
                <a:lnTo>
                  <a:pt x="30375" y="406180"/>
                </a:lnTo>
                <a:lnTo>
                  <a:pt x="47047" y="356828"/>
                </a:lnTo>
                <a:lnTo>
                  <a:pt x="67156" y="309257"/>
                </a:lnTo>
                <a:lnTo>
                  <a:pt x="90556" y="263610"/>
                </a:lnTo>
                <a:lnTo>
                  <a:pt x="117096" y="220028"/>
                </a:lnTo>
                <a:lnTo>
                  <a:pt x="146629" y="178653"/>
                </a:lnTo>
                <a:lnTo>
                  <a:pt x="179005" y="139629"/>
                </a:lnTo>
                <a:lnTo>
                  <a:pt x="214077" y="103097"/>
                </a:lnTo>
                <a:lnTo>
                  <a:pt x="251694" y="69200"/>
                </a:lnTo>
                <a:lnTo>
                  <a:pt x="291710" y="38080"/>
                </a:lnTo>
                <a:lnTo>
                  <a:pt x="333974" y="9880"/>
                </a:lnTo>
                <a:lnTo>
                  <a:pt x="357435" y="0"/>
                </a:lnTo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137480" y="3220199"/>
            <a:ext cx="238125" cy="196850"/>
          </a:xfrm>
          <a:custGeom>
            <a:avLst/>
            <a:gdLst/>
            <a:ahLst/>
            <a:cxnLst/>
            <a:rect l="l" t="t" r="r" b="b"/>
            <a:pathLst>
              <a:path w="238125" h="196850">
                <a:moveTo>
                  <a:pt x="0" y="0"/>
                </a:moveTo>
                <a:lnTo>
                  <a:pt x="82816" y="196631"/>
                </a:lnTo>
                <a:lnTo>
                  <a:pt x="238039" y="15499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258228" y="5492065"/>
            <a:ext cx="212090" cy="224790"/>
          </a:xfrm>
          <a:custGeom>
            <a:avLst/>
            <a:gdLst/>
            <a:ahLst/>
            <a:cxnLst/>
            <a:rect l="l" t="t" r="r" b="b"/>
            <a:pathLst>
              <a:path w="212090" h="224789">
                <a:moveTo>
                  <a:pt x="81447" y="0"/>
                </a:moveTo>
                <a:lnTo>
                  <a:pt x="0" y="224208"/>
                </a:lnTo>
                <a:lnTo>
                  <a:pt x="211946" y="199683"/>
                </a:lnTo>
                <a:lnTo>
                  <a:pt x="8144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2-92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381000"/>
            <a:ext cx="46977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64012" y="1195238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1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86" y="1800860"/>
            <a:ext cx="11637726" cy="3557897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389890" indent="-339725">
              <a:lnSpc>
                <a:spcPct val="100000"/>
              </a:lnSpc>
              <a:spcBef>
                <a:spcPts val="1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spc="-5" dirty="0">
                <a:latin typeface="Comic Sans MS"/>
                <a:cs typeface="Comic Sans MS"/>
              </a:rPr>
              <a:t>file divided into 256KB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4C00"/>
                </a:solidFill>
                <a:latin typeface="Comic Sans MS"/>
                <a:cs typeface="Comic Sans MS"/>
              </a:rPr>
              <a:t>chunks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peer </a:t>
            </a:r>
            <a:r>
              <a:rPr sz="3400" spc="-5" dirty="0">
                <a:latin typeface="Comic Sans MS"/>
                <a:cs typeface="Comic Sans MS"/>
              </a:rPr>
              <a:t>joining torrent:</a:t>
            </a:r>
            <a:endParaRPr sz="3400" dirty="0">
              <a:latin typeface="Comic Sans MS"/>
              <a:cs typeface="Comic Sans MS"/>
            </a:endParaRPr>
          </a:p>
          <a:p>
            <a:pPr marL="796290" lvl="1" indent="-2889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2188210" algn="l"/>
                <a:tab pos="3801745" algn="l"/>
                <a:tab pos="7754620" algn="l"/>
                <a:tab pos="8908415" algn="l"/>
                <a:tab pos="9918700" algn="l"/>
              </a:tabLst>
            </a:pPr>
            <a:r>
              <a:rPr sz="3400" spc="-5" dirty="0">
                <a:latin typeface="Comic Sans MS"/>
                <a:cs typeface="Comic Sans MS"/>
              </a:rPr>
              <a:t>has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no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chunks,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but</a:t>
            </a:r>
            <a:r>
              <a:rPr sz="3400" spc="10" dirty="0" smtClean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will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accumulate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them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over</a:t>
            </a:r>
            <a:r>
              <a:rPr sz="3400" spc="-5" dirty="0">
                <a:latin typeface="Comic Sans MS"/>
                <a:cs typeface="Comic Sans MS"/>
              </a:rPr>
              <a:t>	</a:t>
            </a:r>
            <a:r>
              <a:rPr sz="3400" dirty="0">
                <a:latin typeface="Comic Sans MS"/>
                <a:cs typeface="Comic Sans MS"/>
              </a:rPr>
              <a:t>time</a:t>
            </a:r>
          </a:p>
          <a:p>
            <a:pPr marL="796290" marR="17780" lvl="1" indent="-28892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1355725" algn="l"/>
                <a:tab pos="2826385" algn="l"/>
                <a:tab pos="3401695" algn="l"/>
                <a:tab pos="5445760" algn="l"/>
                <a:tab pos="6005195" algn="l"/>
                <a:tab pos="6803390" algn="l"/>
                <a:tab pos="7585709" algn="l"/>
                <a:tab pos="8161020" algn="l"/>
                <a:tab pos="9531350" algn="l"/>
              </a:tabLst>
            </a:pPr>
            <a:r>
              <a:rPr sz="3400" dirty="0">
                <a:latin typeface="Comic Sans MS"/>
                <a:cs typeface="Comic Sans MS"/>
              </a:rPr>
              <a:t>regi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ters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tr</a:t>
            </a:r>
            <a:r>
              <a:rPr sz="3400" spc="-5" dirty="0" smtClean="0">
                <a:latin typeface="Comic Sans MS"/>
                <a:cs typeface="Comic Sans MS"/>
              </a:rPr>
              <a:t>a</a:t>
            </a:r>
            <a:r>
              <a:rPr sz="3400" dirty="0" smtClean="0">
                <a:latin typeface="Comic Sans MS"/>
                <a:cs typeface="Comic Sans MS"/>
              </a:rPr>
              <a:t>c</a:t>
            </a:r>
            <a:r>
              <a:rPr sz="3400" spc="-5" dirty="0" smtClean="0">
                <a:latin typeface="Comic Sans MS"/>
                <a:cs typeface="Comic Sans MS"/>
              </a:rPr>
              <a:t>ke</a:t>
            </a:r>
            <a:r>
              <a:rPr sz="3400" dirty="0" smtClean="0">
                <a:latin typeface="Comic Sans MS"/>
                <a:cs typeface="Comic Sans MS"/>
              </a:rPr>
              <a:t>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get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l</a:t>
            </a:r>
            <a:r>
              <a:rPr sz="3400" dirty="0" smtClean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peer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,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co</a:t>
            </a:r>
            <a:r>
              <a:rPr sz="3400" spc="-5" dirty="0" smtClean="0">
                <a:latin typeface="Comic Sans MS"/>
                <a:cs typeface="Comic Sans MS"/>
              </a:rPr>
              <a:t>nn</a:t>
            </a:r>
            <a:r>
              <a:rPr sz="3400" dirty="0" smtClean="0">
                <a:latin typeface="Comic Sans MS"/>
                <a:cs typeface="Comic Sans MS"/>
              </a:rPr>
              <a:t>ects  </a:t>
            </a:r>
            <a:r>
              <a:rPr sz="3400" dirty="0">
                <a:latin typeface="Comic Sans MS"/>
                <a:cs typeface="Comic Sans MS"/>
              </a:rPr>
              <a:t>to	</a:t>
            </a:r>
            <a:r>
              <a:rPr sz="3400" spc="-5" dirty="0">
                <a:latin typeface="Comic Sans MS"/>
                <a:cs typeface="Comic Sans MS"/>
              </a:rPr>
              <a:t>subset	</a:t>
            </a:r>
            <a:r>
              <a:rPr sz="3400" dirty="0">
                <a:latin typeface="Comic Sans MS"/>
                <a:cs typeface="Comic Sans MS"/>
              </a:rPr>
              <a:t>of	peers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(“neighbors”)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0000" y="2986520"/>
            <a:ext cx="300012" cy="22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0" y="2494074"/>
            <a:ext cx="300012" cy="23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39226" y="2783320"/>
            <a:ext cx="295485" cy="226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600" y="564868"/>
            <a:ext cx="1163612" cy="1454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2700" y="3088232"/>
            <a:ext cx="300012" cy="23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1300" y="1869032"/>
            <a:ext cx="300012" cy="23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84000" y="1145132"/>
            <a:ext cx="300012" cy="235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34700" y="637132"/>
            <a:ext cx="300012" cy="236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6799" y="1271172"/>
            <a:ext cx="2489200" cy="609600"/>
          </a:xfrm>
          <a:custGeom>
            <a:avLst/>
            <a:gdLst/>
            <a:ahLst/>
            <a:cxnLst/>
            <a:rect l="l" t="t" r="r" b="b"/>
            <a:pathLst>
              <a:path w="2489200" h="609600">
                <a:moveTo>
                  <a:pt x="0" y="609076"/>
                </a:moveTo>
                <a:lnTo>
                  <a:pt x="6168" y="607566"/>
                </a:lnTo>
                <a:lnTo>
                  <a:pt x="2482803" y="1509"/>
                </a:lnTo>
                <a:lnTo>
                  <a:pt x="2488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3113" y="1246159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40">
                <a:moveTo>
                  <a:pt x="0" y="0"/>
                </a:moveTo>
                <a:lnTo>
                  <a:pt x="12979" y="53045"/>
                </a:lnTo>
                <a:lnTo>
                  <a:pt x="59535" y="13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9922" y="1852217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6554" y="0"/>
                </a:moveTo>
                <a:lnTo>
                  <a:pt x="0" y="39502"/>
                </a:lnTo>
                <a:lnTo>
                  <a:pt x="59535" y="53044"/>
                </a:lnTo>
                <a:lnTo>
                  <a:pt x="4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63098" y="2011441"/>
            <a:ext cx="1811020" cy="760095"/>
          </a:xfrm>
          <a:custGeom>
            <a:avLst/>
            <a:gdLst/>
            <a:ahLst/>
            <a:cxnLst/>
            <a:rect l="l" t="t" r="r" b="b"/>
            <a:pathLst>
              <a:path w="1811020" h="760094">
                <a:moveTo>
                  <a:pt x="0" y="0"/>
                </a:moveTo>
                <a:lnTo>
                  <a:pt x="5855" y="2457"/>
                </a:lnTo>
                <a:lnTo>
                  <a:pt x="1804982" y="757638"/>
                </a:lnTo>
                <a:lnTo>
                  <a:pt x="1810837" y="7600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57514" y="2743903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1135" y="0"/>
                </a:moveTo>
                <a:lnTo>
                  <a:pt x="0" y="50354"/>
                </a:lnTo>
                <a:lnTo>
                  <a:pt x="60921" y="46313"/>
                </a:lnTo>
                <a:lnTo>
                  <a:pt x="2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8600" y="198872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60921" y="0"/>
                </a:moveTo>
                <a:lnTo>
                  <a:pt x="0" y="4041"/>
                </a:lnTo>
                <a:lnTo>
                  <a:pt x="39786" y="50354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10540" y="931752"/>
            <a:ext cx="1660525" cy="937260"/>
          </a:xfrm>
          <a:custGeom>
            <a:avLst/>
            <a:gdLst/>
            <a:ahLst/>
            <a:cxnLst/>
            <a:rect l="l" t="t" r="r" b="b"/>
            <a:pathLst>
              <a:path w="1660525" h="937260">
                <a:moveTo>
                  <a:pt x="0" y="0"/>
                </a:moveTo>
                <a:lnTo>
                  <a:pt x="5529" y="3121"/>
                </a:lnTo>
                <a:lnTo>
                  <a:pt x="1654851" y="934113"/>
                </a:lnTo>
                <a:lnTo>
                  <a:pt x="1660380" y="93723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51970" y="1842087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26843" y="0"/>
                </a:moveTo>
                <a:lnTo>
                  <a:pt x="0" y="47556"/>
                </a:lnTo>
                <a:lnTo>
                  <a:pt x="60979" y="50622"/>
                </a:lnTo>
                <a:lnTo>
                  <a:pt x="2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68514" y="908029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0" y="0"/>
                </a:moveTo>
                <a:lnTo>
                  <a:pt x="34135" y="50623"/>
                </a:lnTo>
                <a:lnTo>
                  <a:pt x="60979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39170" y="961056"/>
            <a:ext cx="332740" cy="1477010"/>
          </a:xfrm>
          <a:custGeom>
            <a:avLst/>
            <a:gdLst/>
            <a:ahLst/>
            <a:cxnLst/>
            <a:rect l="l" t="t" r="r" b="b"/>
            <a:pathLst>
              <a:path w="332740" h="1477010">
                <a:moveTo>
                  <a:pt x="332297" y="0"/>
                </a:moveTo>
                <a:lnTo>
                  <a:pt x="330903" y="6195"/>
                </a:lnTo>
                <a:lnTo>
                  <a:pt x="1393" y="1470769"/>
                </a:lnTo>
                <a:lnTo>
                  <a:pt x="0" y="14769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13924" y="2425832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4651" y="59272"/>
                </a:lnTo>
                <a:lnTo>
                  <a:pt x="53277" y="11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43433" y="91397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38627" y="0"/>
                </a:moveTo>
                <a:lnTo>
                  <a:pt x="0" y="47284"/>
                </a:lnTo>
                <a:lnTo>
                  <a:pt x="53279" y="59272"/>
                </a:lnTo>
                <a:lnTo>
                  <a:pt x="38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71159" y="859617"/>
            <a:ext cx="451484" cy="257810"/>
          </a:xfrm>
          <a:custGeom>
            <a:avLst/>
            <a:gdLst/>
            <a:ahLst/>
            <a:cxnLst/>
            <a:rect l="l" t="t" r="r" b="b"/>
            <a:pathLst>
              <a:path w="451484" h="257809">
                <a:moveTo>
                  <a:pt x="451300" y="257306"/>
                </a:moveTo>
                <a:lnTo>
                  <a:pt x="445784" y="254161"/>
                </a:lnTo>
                <a:lnTo>
                  <a:pt x="5516" y="314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29234" y="835714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33916" y="50768"/>
                </a:lnTo>
                <a:lnTo>
                  <a:pt x="60965" y="3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03419" y="1090057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7048" y="0"/>
                </a:moveTo>
                <a:lnTo>
                  <a:pt x="0" y="47442"/>
                </a:lnTo>
                <a:lnTo>
                  <a:pt x="60965" y="50769"/>
                </a:lnTo>
                <a:lnTo>
                  <a:pt x="27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06526" y="1411730"/>
            <a:ext cx="1334770" cy="1506855"/>
          </a:xfrm>
          <a:custGeom>
            <a:avLst/>
            <a:gdLst/>
            <a:ahLst/>
            <a:cxnLst/>
            <a:rect l="l" t="t" r="r" b="b"/>
            <a:pathLst>
              <a:path w="1334770" h="1506855">
                <a:moveTo>
                  <a:pt x="1334615" y="0"/>
                </a:moveTo>
                <a:lnTo>
                  <a:pt x="1330405" y="4753"/>
                </a:lnTo>
                <a:lnTo>
                  <a:pt x="4210" y="1502048"/>
                </a:lnTo>
                <a:lnTo>
                  <a:pt x="0" y="15068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74527" y="289567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15769" y="0"/>
                </a:moveTo>
                <a:lnTo>
                  <a:pt x="0" y="58985"/>
                </a:lnTo>
                <a:lnTo>
                  <a:pt x="56649" y="36208"/>
                </a:lnTo>
                <a:lnTo>
                  <a:pt x="15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16490" y="137560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56649" y="0"/>
                </a:moveTo>
                <a:lnTo>
                  <a:pt x="0" y="22776"/>
                </a:lnTo>
                <a:lnTo>
                  <a:pt x="40880" y="58985"/>
                </a:lnTo>
                <a:lnTo>
                  <a:pt x="5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81758" y="2949592"/>
            <a:ext cx="415925" cy="95885"/>
          </a:xfrm>
          <a:custGeom>
            <a:avLst/>
            <a:gdLst/>
            <a:ahLst/>
            <a:cxnLst/>
            <a:rect l="l" t="t" r="r" b="b"/>
            <a:pathLst>
              <a:path w="415925" h="95885">
                <a:moveTo>
                  <a:pt x="415898" y="0"/>
                </a:moveTo>
                <a:lnTo>
                  <a:pt x="409709" y="1418"/>
                </a:lnTo>
                <a:lnTo>
                  <a:pt x="6189" y="93910"/>
                </a:lnTo>
                <a:lnTo>
                  <a:pt x="0" y="95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718" y="3016888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7128" y="0"/>
                </a:moveTo>
                <a:lnTo>
                  <a:pt x="0" y="38815"/>
                </a:lnTo>
                <a:lnTo>
                  <a:pt x="59329" y="53229"/>
                </a:lnTo>
                <a:lnTo>
                  <a:pt x="47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85366" y="2924395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0" y="0"/>
                </a:moveTo>
                <a:lnTo>
                  <a:pt x="12200" y="53229"/>
                </a:lnTo>
                <a:lnTo>
                  <a:pt x="59330" y="14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46221" y="904243"/>
            <a:ext cx="1353820" cy="1598930"/>
          </a:xfrm>
          <a:custGeom>
            <a:avLst/>
            <a:gdLst/>
            <a:ahLst/>
            <a:cxnLst/>
            <a:rect l="l" t="t" r="r" b="b"/>
            <a:pathLst>
              <a:path w="1353820" h="1598930">
                <a:moveTo>
                  <a:pt x="1353744" y="0"/>
                </a:moveTo>
                <a:lnTo>
                  <a:pt x="1349640" y="4845"/>
                </a:lnTo>
                <a:lnTo>
                  <a:pt x="4103" y="1593672"/>
                </a:lnTo>
                <a:lnTo>
                  <a:pt x="0" y="15985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15031" y="248026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89">
                <a:moveTo>
                  <a:pt x="14456" y="0"/>
                </a:moveTo>
                <a:lnTo>
                  <a:pt x="0" y="59319"/>
                </a:lnTo>
                <a:lnTo>
                  <a:pt x="56130" y="35292"/>
                </a:lnTo>
                <a:lnTo>
                  <a:pt x="1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75023" y="867415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90">
                <a:moveTo>
                  <a:pt x="56130" y="0"/>
                </a:moveTo>
                <a:lnTo>
                  <a:pt x="0" y="24027"/>
                </a:lnTo>
                <a:lnTo>
                  <a:pt x="41673" y="59319"/>
                </a:lnTo>
                <a:lnTo>
                  <a:pt x="56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70222" y="2037608"/>
            <a:ext cx="1979295" cy="560705"/>
          </a:xfrm>
          <a:custGeom>
            <a:avLst/>
            <a:gdLst/>
            <a:ahLst/>
            <a:cxnLst/>
            <a:rect l="l" t="t" r="r" b="b"/>
            <a:pathLst>
              <a:path w="1979295" h="560705">
                <a:moveTo>
                  <a:pt x="0" y="560159"/>
                </a:moveTo>
                <a:lnTo>
                  <a:pt x="6109" y="558430"/>
                </a:lnTo>
                <a:lnTo>
                  <a:pt x="1972672" y="1729"/>
                </a:lnTo>
                <a:lnTo>
                  <a:pt x="19787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35456" y="2013065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0" y="0"/>
                </a:moveTo>
                <a:lnTo>
                  <a:pt x="14874" y="52544"/>
                </a:lnTo>
                <a:lnTo>
                  <a:pt x="59982" y="11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23786" y="2569766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45107" y="0"/>
                </a:moveTo>
                <a:lnTo>
                  <a:pt x="0" y="41146"/>
                </a:lnTo>
                <a:lnTo>
                  <a:pt x="59982" y="52544"/>
                </a:lnTo>
                <a:lnTo>
                  <a:pt x="45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95593" y="891866"/>
            <a:ext cx="611505" cy="928369"/>
          </a:xfrm>
          <a:custGeom>
            <a:avLst/>
            <a:gdLst/>
            <a:ahLst/>
            <a:cxnLst/>
            <a:rect l="l" t="t" r="r" b="b"/>
            <a:pathLst>
              <a:path w="611504" h="928369">
                <a:moveTo>
                  <a:pt x="0" y="0"/>
                </a:moveTo>
                <a:lnTo>
                  <a:pt x="3493" y="5302"/>
                </a:lnTo>
                <a:lnTo>
                  <a:pt x="607697" y="922548"/>
                </a:lnTo>
                <a:lnTo>
                  <a:pt x="611190" y="9278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80487" y="179939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45604" y="0"/>
                </a:moveTo>
                <a:lnTo>
                  <a:pt x="0" y="30040"/>
                </a:lnTo>
                <a:lnTo>
                  <a:pt x="52843" y="60625"/>
                </a:lnTo>
                <a:lnTo>
                  <a:pt x="4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69045" y="85156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59">
                <a:moveTo>
                  <a:pt x="0" y="0"/>
                </a:moveTo>
                <a:lnTo>
                  <a:pt x="7237" y="60625"/>
                </a:lnTo>
                <a:lnTo>
                  <a:pt x="52843" y="30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11724" y="2954660"/>
            <a:ext cx="259367" cy="155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91732" y="3165768"/>
            <a:ext cx="931544" cy="2540"/>
          </a:xfrm>
          <a:custGeom>
            <a:avLst/>
            <a:gdLst/>
            <a:ahLst/>
            <a:cxnLst/>
            <a:rect l="l" t="t" r="r" b="b"/>
            <a:pathLst>
              <a:path w="931545" h="2539">
                <a:moveTo>
                  <a:pt x="-6350" y="1022"/>
                </a:moveTo>
                <a:lnTo>
                  <a:pt x="937448" y="1022"/>
                </a:lnTo>
              </a:path>
            </a:pathLst>
          </a:custGeom>
          <a:ln w="14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16422" y="314049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119" y="0"/>
                </a:moveTo>
                <a:lnTo>
                  <a:pt x="0" y="54609"/>
                </a:lnTo>
                <a:lnTo>
                  <a:pt x="54669" y="27425"/>
                </a:ln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43472" y="3138477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70" y="0"/>
                </a:moveTo>
                <a:lnTo>
                  <a:pt x="0" y="27185"/>
                </a:lnTo>
                <a:lnTo>
                  <a:pt x="54550" y="54610"/>
                </a:lnTo>
                <a:lnTo>
                  <a:pt x="54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02726" y="2149653"/>
            <a:ext cx="212090" cy="883285"/>
          </a:xfrm>
          <a:custGeom>
            <a:avLst/>
            <a:gdLst/>
            <a:ahLst/>
            <a:cxnLst/>
            <a:rect l="l" t="t" r="r" b="b"/>
            <a:pathLst>
              <a:path w="212090" h="883285">
                <a:moveTo>
                  <a:pt x="211691" y="0"/>
                </a:moveTo>
                <a:lnTo>
                  <a:pt x="210210" y="6174"/>
                </a:lnTo>
                <a:lnTo>
                  <a:pt x="1480" y="876721"/>
                </a:lnTo>
                <a:lnTo>
                  <a:pt x="0" y="882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77653" y="3020007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3820" y="59471"/>
                </a:lnTo>
                <a:lnTo>
                  <a:pt x="53105" y="1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86383" y="210272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39286" y="0"/>
                </a:moveTo>
                <a:lnTo>
                  <a:pt x="0" y="46737"/>
                </a:lnTo>
                <a:lnTo>
                  <a:pt x="53105" y="59470"/>
                </a:lnTo>
                <a:lnTo>
                  <a:pt x="3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0205" y="1981200"/>
            <a:ext cx="387408" cy="426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381000"/>
            <a:ext cx="46977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BitTorrent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664012" y="1195238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19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6286" y="1800860"/>
            <a:ext cx="11947314" cy="4902368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389890" indent="-339725">
              <a:lnSpc>
                <a:spcPct val="100000"/>
              </a:lnSpc>
              <a:spcBef>
                <a:spcPts val="1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spc="-5" dirty="0">
                <a:latin typeface="Comic Sans MS"/>
                <a:cs typeface="Comic Sans MS"/>
              </a:rPr>
              <a:t>file divided into 256KB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4C00"/>
                </a:solidFill>
                <a:latin typeface="Comic Sans MS"/>
                <a:cs typeface="Comic Sans MS"/>
              </a:rPr>
              <a:t>chunks</a:t>
            </a:r>
            <a:r>
              <a:rPr sz="3400" spc="-5" dirty="0">
                <a:latin typeface="Comic Sans MS"/>
                <a:cs typeface="Comic Sans MS"/>
              </a:rPr>
              <a:t>.</a:t>
            </a:r>
            <a:endParaRPr sz="3400" dirty="0">
              <a:latin typeface="Comic Sans MS"/>
              <a:cs typeface="Comic Sans MS"/>
            </a:endParaRPr>
          </a:p>
          <a:p>
            <a:pPr marL="389890" indent="-339725">
              <a:lnSpc>
                <a:spcPct val="100000"/>
              </a:lnSpc>
              <a:spcBef>
                <a:spcPts val="1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</a:tabLst>
            </a:pPr>
            <a:r>
              <a:rPr sz="3400" dirty="0">
                <a:latin typeface="Comic Sans MS"/>
                <a:cs typeface="Comic Sans MS"/>
              </a:rPr>
              <a:t>peer </a:t>
            </a:r>
            <a:r>
              <a:rPr sz="3400" spc="-5" dirty="0">
                <a:latin typeface="Comic Sans MS"/>
                <a:cs typeface="Comic Sans MS"/>
              </a:rPr>
              <a:t>joining torrent:</a:t>
            </a:r>
            <a:endParaRPr sz="3400" dirty="0">
              <a:latin typeface="Comic Sans MS"/>
              <a:cs typeface="Comic Sans MS"/>
            </a:endParaRPr>
          </a:p>
          <a:p>
            <a:pPr marL="796290" lvl="1" indent="-28892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2188210" algn="l"/>
                <a:tab pos="3801745" algn="l"/>
                <a:tab pos="7754620" algn="l"/>
                <a:tab pos="8908415" algn="l"/>
                <a:tab pos="9918700" algn="l"/>
              </a:tabLst>
            </a:pPr>
            <a:r>
              <a:rPr sz="3400" spc="-5" dirty="0">
                <a:latin typeface="Comic Sans MS"/>
                <a:cs typeface="Comic Sans MS"/>
              </a:rPr>
              <a:t>has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no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chunks,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but</a:t>
            </a:r>
            <a:r>
              <a:rPr sz="3400" spc="10" dirty="0" smtClean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will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accumulate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them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over</a:t>
            </a:r>
            <a:r>
              <a:rPr sz="3400" spc="-5" dirty="0">
                <a:latin typeface="Comic Sans MS"/>
                <a:cs typeface="Comic Sans MS"/>
              </a:rPr>
              <a:t>	</a:t>
            </a:r>
            <a:r>
              <a:rPr sz="3400" dirty="0">
                <a:latin typeface="Comic Sans MS"/>
                <a:cs typeface="Comic Sans MS"/>
              </a:rPr>
              <a:t>time</a:t>
            </a:r>
          </a:p>
          <a:p>
            <a:pPr marL="796290" marR="43180" lvl="1" indent="-288925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96925" algn="l"/>
                <a:tab pos="1355725" algn="l"/>
                <a:tab pos="2826385" algn="l"/>
                <a:tab pos="3401695" algn="l"/>
                <a:tab pos="5445760" algn="l"/>
                <a:tab pos="6005195" algn="l"/>
                <a:tab pos="6803390" algn="l"/>
                <a:tab pos="7585709" algn="l"/>
                <a:tab pos="8161020" algn="l"/>
                <a:tab pos="9531350" algn="l"/>
              </a:tabLst>
            </a:pPr>
            <a:r>
              <a:rPr sz="3400" dirty="0">
                <a:latin typeface="Comic Sans MS"/>
                <a:cs typeface="Comic Sans MS"/>
              </a:rPr>
              <a:t>regi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ters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with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tr</a:t>
            </a:r>
            <a:r>
              <a:rPr sz="3400" spc="-5" dirty="0" smtClean="0">
                <a:latin typeface="Comic Sans MS"/>
                <a:cs typeface="Comic Sans MS"/>
              </a:rPr>
              <a:t>a</a:t>
            </a:r>
            <a:r>
              <a:rPr sz="3400" dirty="0" smtClean="0">
                <a:latin typeface="Comic Sans MS"/>
                <a:cs typeface="Comic Sans MS"/>
              </a:rPr>
              <a:t>c</a:t>
            </a:r>
            <a:r>
              <a:rPr sz="3400" spc="-5" dirty="0" smtClean="0">
                <a:latin typeface="Comic Sans MS"/>
                <a:cs typeface="Comic Sans MS"/>
              </a:rPr>
              <a:t>ke</a:t>
            </a:r>
            <a:r>
              <a:rPr sz="3400" dirty="0" smtClean="0">
                <a:latin typeface="Comic Sans MS"/>
                <a:cs typeface="Comic Sans MS"/>
              </a:rPr>
              <a:t>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get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l</a:t>
            </a:r>
            <a:r>
              <a:rPr sz="3400" dirty="0" smtClean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peer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,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co</a:t>
            </a:r>
            <a:r>
              <a:rPr sz="3400" spc="-5" dirty="0" smtClean="0">
                <a:latin typeface="Comic Sans MS"/>
                <a:cs typeface="Comic Sans MS"/>
              </a:rPr>
              <a:t>nn</a:t>
            </a:r>
            <a:r>
              <a:rPr sz="3400" dirty="0" smtClean="0">
                <a:latin typeface="Comic Sans MS"/>
                <a:cs typeface="Comic Sans MS"/>
              </a:rPr>
              <a:t>ects 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subset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sz="3400" dirty="0">
                <a:latin typeface="Comic Sans MS"/>
                <a:cs typeface="Comic Sans MS"/>
              </a:rPr>
              <a:t>	peers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(“neighbors”)</a:t>
            </a:r>
            <a:endParaRPr sz="3400" dirty="0">
              <a:latin typeface="Comic Sans MS"/>
              <a:cs typeface="Comic Sans MS"/>
            </a:endParaRPr>
          </a:p>
          <a:p>
            <a:pPr marL="389890" marR="1198880" indent="-339725">
              <a:lnSpc>
                <a:spcPct val="115199"/>
              </a:lnSpc>
              <a:spcBef>
                <a:spcPts val="1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90525" algn="l"/>
                <a:tab pos="1539875" algn="l"/>
                <a:tab pos="4315460" algn="l"/>
                <a:tab pos="5356225" algn="l"/>
                <a:tab pos="9024620" algn="l"/>
              </a:tabLst>
            </a:pP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l</a:t>
            </a:r>
            <a:r>
              <a:rPr sz="3400" dirty="0">
                <a:latin typeface="Comic Sans MS"/>
                <a:cs typeface="Comic Sans MS"/>
              </a:rPr>
              <a:t>e	dow</a:t>
            </a:r>
            <a:r>
              <a:rPr sz="3400" spc="-5" dirty="0">
                <a:latin typeface="Comic Sans MS"/>
                <a:cs typeface="Comic Sans MS"/>
              </a:rPr>
              <a:t>nl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di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g,	peer	</a:t>
            </a:r>
            <a:r>
              <a:rPr sz="3400" spc="-5" dirty="0">
                <a:latin typeface="Comic Sans MS"/>
                <a:cs typeface="Comic Sans MS"/>
              </a:rPr>
              <a:t>upl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ds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</a:t>
            </a:r>
            <a:r>
              <a:rPr sz="3400" spc="-5" dirty="0">
                <a:latin typeface="Comic Sans MS"/>
                <a:cs typeface="Comic Sans MS"/>
              </a:rPr>
              <a:t>hu</a:t>
            </a:r>
            <a:r>
              <a:rPr sz="3400" dirty="0">
                <a:latin typeface="Comic Sans MS"/>
                <a:cs typeface="Comic Sans MS"/>
              </a:rPr>
              <a:t>n</a:t>
            </a:r>
            <a:r>
              <a:rPr sz="3400" spc="-5" dirty="0">
                <a:latin typeface="Comic Sans MS"/>
                <a:cs typeface="Comic Sans MS"/>
              </a:rPr>
              <a:t>k</a:t>
            </a:r>
            <a:r>
              <a:rPr sz="3400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to	ot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er  </a:t>
            </a:r>
            <a:r>
              <a:rPr sz="3400" spc="-5" dirty="0">
                <a:latin typeface="Comic Sans MS"/>
                <a:cs typeface="Comic Sans MS"/>
              </a:rPr>
              <a:t>peers.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0000" y="2986520"/>
            <a:ext cx="300012" cy="22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0" y="2494074"/>
            <a:ext cx="300012" cy="236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39226" y="2783320"/>
            <a:ext cx="295485" cy="226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64600" y="564868"/>
            <a:ext cx="1163612" cy="1454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42700" y="3088232"/>
            <a:ext cx="300012" cy="23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71300" y="1869032"/>
            <a:ext cx="300012" cy="23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84000" y="1145132"/>
            <a:ext cx="300012" cy="235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34700" y="637132"/>
            <a:ext cx="300012" cy="236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6799" y="1271172"/>
            <a:ext cx="2489200" cy="609600"/>
          </a:xfrm>
          <a:custGeom>
            <a:avLst/>
            <a:gdLst/>
            <a:ahLst/>
            <a:cxnLst/>
            <a:rect l="l" t="t" r="r" b="b"/>
            <a:pathLst>
              <a:path w="2489200" h="609600">
                <a:moveTo>
                  <a:pt x="0" y="609076"/>
                </a:moveTo>
                <a:lnTo>
                  <a:pt x="6168" y="607566"/>
                </a:lnTo>
                <a:lnTo>
                  <a:pt x="2482803" y="1509"/>
                </a:lnTo>
                <a:lnTo>
                  <a:pt x="2488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3113" y="1246159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40">
                <a:moveTo>
                  <a:pt x="0" y="0"/>
                </a:moveTo>
                <a:lnTo>
                  <a:pt x="12979" y="53045"/>
                </a:lnTo>
                <a:lnTo>
                  <a:pt x="59535" y="135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9922" y="1852217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6554" y="0"/>
                </a:moveTo>
                <a:lnTo>
                  <a:pt x="0" y="39502"/>
                </a:lnTo>
                <a:lnTo>
                  <a:pt x="59535" y="53044"/>
                </a:lnTo>
                <a:lnTo>
                  <a:pt x="4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63098" y="2011441"/>
            <a:ext cx="1811020" cy="760095"/>
          </a:xfrm>
          <a:custGeom>
            <a:avLst/>
            <a:gdLst/>
            <a:ahLst/>
            <a:cxnLst/>
            <a:rect l="l" t="t" r="r" b="b"/>
            <a:pathLst>
              <a:path w="1811020" h="760094">
                <a:moveTo>
                  <a:pt x="0" y="0"/>
                </a:moveTo>
                <a:lnTo>
                  <a:pt x="5855" y="2457"/>
                </a:lnTo>
                <a:lnTo>
                  <a:pt x="1804982" y="757638"/>
                </a:lnTo>
                <a:lnTo>
                  <a:pt x="1810837" y="7600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57514" y="2743903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1135" y="0"/>
                </a:moveTo>
                <a:lnTo>
                  <a:pt x="0" y="50354"/>
                </a:lnTo>
                <a:lnTo>
                  <a:pt x="60921" y="46313"/>
                </a:lnTo>
                <a:lnTo>
                  <a:pt x="21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18600" y="1988722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60921" y="0"/>
                </a:moveTo>
                <a:lnTo>
                  <a:pt x="0" y="4041"/>
                </a:lnTo>
                <a:lnTo>
                  <a:pt x="39786" y="50354"/>
                </a:lnTo>
                <a:lnTo>
                  <a:pt x="6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10540" y="931752"/>
            <a:ext cx="1660525" cy="937260"/>
          </a:xfrm>
          <a:custGeom>
            <a:avLst/>
            <a:gdLst/>
            <a:ahLst/>
            <a:cxnLst/>
            <a:rect l="l" t="t" r="r" b="b"/>
            <a:pathLst>
              <a:path w="1660525" h="937260">
                <a:moveTo>
                  <a:pt x="0" y="0"/>
                </a:moveTo>
                <a:lnTo>
                  <a:pt x="5529" y="3121"/>
                </a:lnTo>
                <a:lnTo>
                  <a:pt x="1654851" y="934113"/>
                </a:lnTo>
                <a:lnTo>
                  <a:pt x="1660380" y="93723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51970" y="1842087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26843" y="0"/>
                </a:moveTo>
                <a:lnTo>
                  <a:pt x="0" y="47556"/>
                </a:lnTo>
                <a:lnTo>
                  <a:pt x="60979" y="50622"/>
                </a:lnTo>
                <a:lnTo>
                  <a:pt x="2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68514" y="908029"/>
            <a:ext cx="61594" cy="50800"/>
          </a:xfrm>
          <a:custGeom>
            <a:avLst/>
            <a:gdLst/>
            <a:ahLst/>
            <a:cxnLst/>
            <a:rect l="l" t="t" r="r" b="b"/>
            <a:pathLst>
              <a:path w="61595" h="50800">
                <a:moveTo>
                  <a:pt x="0" y="0"/>
                </a:moveTo>
                <a:lnTo>
                  <a:pt x="34135" y="50623"/>
                </a:lnTo>
                <a:lnTo>
                  <a:pt x="60979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39170" y="961056"/>
            <a:ext cx="332740" cy="1477010"/>
          </a:xfrm>
          <a:custGeom>
            <a:avLst/>
            <a:gdLst/>
            <a:ahLst/>
            <a:cxnLst/>
            <a:rect l="l" t="t" r="r" b="b"/>
            <a:pathLst>
              <a:path w="332740" h="1477010">
                <a:moveTo>
                  <a:pt x="332297" y="0"/>
                </a:moveTo>
                <a:lnTo>
                  <a:pt x="330903" y="6195"/>
                </a:lnTo>
                <a:lnTo>
                  <a:pt x="1393" y="1470769"/>
                </a:lnTo>
                <a:lnTo>
                  <a:pt x="0" y="147696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13924" y="2425832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4651" y="59272"/>
                </a:lnTo>
                <a:lnTo>
                  <a:pt x="53277" y="119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43433" y="91397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90">
                <a:moveTo>
                  <a:pt x="38627" y="0"/>
                </a:moveTo>
                <a:lnTo>
                  <a:pt x="0" y="47284"/>
                </a:lnTo>
                <a:lnTo>
                  <a:pt x="53279" y="59272"/>
                </a:lnTo>
                <a:lnTo>
                  <a:pt x="386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71159" y="859617"/>
            <a:ext cx="451484" cy="257810"/>
          </a:xfrm>
          <a:custGeom>
            <a:avLst/>
            <a:gdLst/>
            <a:ahLst/>
            <a:cxnLst/>
            <a:rect l="l" t="t" r="r" b="b"/>
            <a:pathLst>
              <a:path w="451484" h="257809">
                <a:moveTo>
                  <a:pt x="451300" y="257306"/>
                </a:moveTo>
                <a:lnTo>
                  <a:pt x="445784" y="254161"/>
                </a:lnTo>
                <a:lnTo>
                  <a:pt x="5516" y="314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29234" y="835714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0" y="0"/>
                </a:moveTo>
                <a:lnTo>
                  <a:pt x="33916" y="50768"/>
                </a:lnTo>
                <a:lnTo>
                  <a:pt x="60965" y="3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703419" y="1090057"/>
            <a:ext cx="60960" cy="50800"/>
          </a:xfrm>
          <a:custGeom>
            <a:avLst/>
            <a:gdLst/>
            <a:ahLst/>
            <a:cxnLst/>
            <a:rect l="l" t="t" r="r" b="b"/>
            <a:pathLst>
              <a:path w="60959" h="50800">
                <a:moveTo>
                  <a:pt x="27048" y="0"/>
                </a:moveTo>
                <a:lnTo>
                  <a:pt x="0" y="47442"/>
                </a:lnTo>
                <a:lnTo>
                  <a:pt x="60965" y="50769"/>
                </a:lnTo>
                <a:lnTo>
                  <a:pt x="27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06526" y="1411730"/>
            <a:ext cx="1334770" cy="1506855"/>
          </a:xfrm>
          <a:custGeom>
            <a:avLst/>
            <a:gdLst/>
            <a:ahLst/>
            <a:cxnLst/>
            <a:rect l="l" t="t" r="r" b="b"/>
            <a:pathLst>
              <a:path w="1334770" h="1506855">
                <a:moveTo>
                  <a:pt x="1334615" y="0"/>
                </a:moveTo>
                <a:lnTo>
                  <a:pt x="1330405" y="4753"/>
                </a:lnTo>
                <a:lnTo>
                  <a:pt x="4210" y="1502048"/>
                </a:lnTo>
                <a:lnTo>
                  <a:pt x="0" y="150680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74527" y="289567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15769" y="0"/>
                </a:moveTo>
                <a:lnTo>
                  <a:pt x="0" y="58985"/>
                </a:lnTo>
                <a:lnTo>
                  <a:pt x="56649" y="36208"/>
                </a:lnTo>
                <a:lnTo>
                  <a:pt x="15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716490" y="1375604"/>
            <a:ext cx="57150" cy="59055"/>
          </a:xfrm>
          <a:custGeom>
            <a:avLst/>
            <a:gdLst/>
            <a:ahLst/>
            <a:cxnLst/>
            <a:rect l="l" t="t" r="r" b="b"/>
            <a:pathLst>
              <a:path w="57150" h="59055">
                <a:moveTo>
                  <a:pt x="56649" y="0"/>
                </a:moveTo>
                <a:lnTo>
                  <a:pt x="0" y="22776"/>
                </a:lnTo>
                <a:lnTo>
                  <a:pt x="40880" y="58985"/>
                </a:lnTo>
                <a:lnTo>
                  <a:pt x="5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81758" y="2949592"/>
            <a:ext cx="415925" cy="95885"/>
          </a:xfrm>
          <a:custGeom>
            <a:avLst/>
            <a:gdLst/>
            <a:ahLst/>
            <a:cxnLst/>
            <a:rect l="l" t="t" r="r" b="b"/>
            <a:pathLst>
              <a:path w="415925" h="95885">
                <a:moveTo>
                  <a:pt x="415898" y="0"/>
                </a:moveTo>
                <a:lnTo>
                  <a:pt x="409709" y="1418"/>
                </a:lnTo>
                <a:lnTo>
                  <a:pt x="6189" y="93910"/>
                </a:lnTo>
                <a:lnTo>
                  <a:pt x="0" y="95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718" y="3016888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47128" y="0"/>
                </a:moveTo>
                <a:lnTo>
                  <a:pt x="0" y="38815"/>
                </a:lnTo>
                <a:lnTo>
                  <a:pt x="59329" y="53229"/>
                </a:lnTo>
                <a:lnTo>
                  <a:pt x="47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885366" y="2924395"/>
            <a:ext cx="59690" cy="53340"/>
          </a:xfrm>
          <a:custGeom>
            <a:avLst/>
            <a:gdLst/>
            <a:ahLst/>
            <a:cxnLst/>
            <a:rect l="l" t="t" r="r" b="b"/>
            <a:pathLst>
              <a:path w="59690" h="53339">
                <a:moveTo>
                  <a:pt x="0" y="0"/>
                </a:moveTo>
                <a:lnTo>
                  <a:pt x="12200" y="53229"/>
                </a:lnTo>
                <a:lnTo>
                  <a:pt x="59330" y="14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46221" y="904243"/>
            <a:ext cx="1353820" cy="1598930"/>
          </a:xfrm>
          <a:custGeom>
            <a:avLst/>
            <a:gdLst/>
            <a:ahLst/>
            <a:cxnLst/>
            <a:rect l="l" t="t" r="r" b="b"/>
            <a:pathLst>
              <a:path w="1353820" h="1598930">
                <a:moveTo>
                  <a:pt x="1353744" y="0"/>
                </a:moveTo>
                <a:lnTo>
                  <a:pt x="1349640" y="4845"/>
                </a:lnTo>
                <a:lnTo>
                  <a:pt x="4103" y="1593672"/>
                </a:lnTo>
                <a:lnTo>
                  <a:pt x="0" y="159851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15031" y="2480269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89">
                <a:moveTo>
                  <a:pt x="14456" y="0"/>
                </a:moveTo>
                <a:lnTo>
                  <a:pt x="0" y="59319"/>
                </a:lnTo>
                <a:lnTo>
                  <a:pt x="56130" y="35292"/>
                </a:lnTo>
                <a:lnTo>
                  <a:pt x="1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75023" y="867415"/>
            <a:ext cx="56515" cy="59690"/>
          </a:xfrm>
          <a:custGeom>
            <a:avLst/>
            <a:gdLst/>
            <a:ahLst/>
            <a:cxnLst/>
            <a:rect l="l" t="t" r="r" b="b"/>
            <a:pathLst>
              <a:path w="56515" h="59690">
                <a:moveTo>
                  <a:pt x="56130" y="0"/>
                </a:moveTo>
                <a:lnTo>
                  <a:pt x="0" y="24027"/>
                </a:lnTo>
                <a:lnTo>
                  <a:pt x="41673" y="59319"/>
                </a:lnTo>
                <a:lnTo>
                  <a:pt x="56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70222" y="2037608"/>
            <a:ext cx="1979295" cy="560705"/>
          </a:xfrm>
          <a:custGeom>
            <a:avLst/>
            <a:gdLst/>
            <a:ahLst/>
            <a:cxnLst/>
            <a:rect l="l" t="t" r="r" b="b"/>
            <a:pathLst>
              <a:path w="1979295" h="560705">
                <a:moveTo>
                  <a:pt x="0" y="560159"/>
                </a:moveTo>
                <a:lnTo>
                  <a:pt x="6109" y="558430"/>
                </a:lnTo>
                <a:lnTo>
                  <a:pt x="1972672" y="1729"/>
                </a:lnTo>
                <a:lnTo>
                  <a:pt x="197878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35456" y="2013065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0" y="0"/>
                </a:moveTo>
                <a:lnTo>
                  <a:pt x="14874" y="52544"/>
                </a:lnTo>
                <a:lnTo>
                  <a:pt x="59982" y="11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23786" y="2569766"/>
            <a:ext cx="60325" cy="52705"/>
          </a:xfrm>
          <a:custGeom>
            <a:avLst/>
            <a:gdLst/>
            <a:ahLst/>
            <a:cxnLst/>
            <a:rect l="l" t="t" r="r" b="b"/>
            <a:pathLst>
              <a:path w="60325" h="52705">
                <a:moveTo>
                  <a:pt x="45107" y="0"/>
                </a:moveTo>
                <a:lnTo>
                  <a:pt x="0" y="41146"/>
                </a:lnTo>
                <a:lnTo>
                  <a:pt x="59982" y="52544"/>
                </a:lnTo>
                <a:lnTo>
                  <a:pt x="45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95593" y="891866"/>
            <a:ext cx="611505" cy="928369"/>
          </a:xfrm>
          <a:custGeom>
            <a:avLst/>
            <a:gdLst/>
            <a:ahLst/>
            <a:cxnLst/>
            <a:rect l="l" t="t" r="r" b="b"/>
            <a:pathLst>
              <a:path w="611504" h="928369">
                <a:moveTo>
                  <a:pt x="0" y="0"/>
                </a:moveTo>
                <a:lnTo>
                  <a:pt x="3493" y="5302"/>
                </a:lnTo>
                <a:lnTo>
                  <a:pt x="607697" y="922548"/>
                </a:lnTo>
                <a:lnTo>
                  <a:pt x="611190" y="9278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80487" y="179939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60">
                <a:moveTo>
                  <a:pt x="45604" y="0"/>
                </a:moveTo>
                <a:lnTo>
                  <a:pt x="0" y="30040"/>
                </a:lnTo>
                <a:lnTo>
                  <a:pt x="52843" y="60625"/>
                </a:lnTo>
                <a:lnTo>
                  <a:pt x="45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69045" y="851564"/>
            <a:ext cx="53340" cy="60960"/>
          </a:xfrm>
          <a:custGeom>
            <a:avLst/>
            <a:gdLst/>
            <a:ahLst/>
            <a:cxnLst/>
            <a:rect l="l" t="t" r="r" b="b"/>
            <a:pathLst>
              <a:path w="53340" h="60959">
                <a:moveTo>
                  <a:pt x="0" y="0"/>
                </a:moveTo>
                <a:lnTo>
                  <a:pt x="7237" y="60625"/>
                </a:lnTo>
                <a:lnTo>
                  <a:pt x="52843" y="305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11724" y="2954660"/>
            <a:ext cx="259367" cy="155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91732" y="3165768"/>
            <a:ext cx="931544" cy="2540"/>
          </a:xfrm>
          <a:custGeom>
            <a:avLst/>
            <a:gdLst/>
            <a:ahLst/>
            <a:cxnLst/>
            <a:rect l="l" t="t" r="r" b="b"/>
            <a:pathLst>
              <a:path w="931545" h="2539">
                <a:moveTo>
                  <a:pt x="-6350" y="1022"/>
                </a:moveTo>
                <a:lnTo>
                  <a:pt x="937448" y="1022"/>
                </a:lnTo>
              </a:path>
            </a:pathLst>
          </a:custGeom>
          <a:ln w="14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16422" y="3140495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119" y="0"/>
                </a:moveTo>
                <a:lnTo>
                  <a:pt x="0" y="54609"/>
                </a:lnTo>
                <a:lnTo>
                  <a:pt x="54669" y="27425"/>
                </a:lnTo>
                <a:lnTo>
                  <a:pt x="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443472" y="3138477"/>
            <a:ext cx="55244" cy="54610"/>
          </a:xfrm>
          <a:custGeom>
            <a:avLst/>
            <a:gdLst/>
            <a:ahLst/>
            <a:cxnLst/>
            <a:rect l="l" t="t" r="r" b="b"/>
            <a:pathLst>
              <a:path w="55245" h="54610">
                <a:moveTo>
                  <a:pt x="54670" y="0"/>
                </a:moveTo>
                <a:lnTo>
                  <a:pt x="0" y="27185"/>
                </a:lnTo>
                <a:lnTo>
                  <a:pt x="54550" y="54610"/>
                </a:lnTo>
                <a:lnTo>
                  <a:pt x="54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602726" y="2149653"/>
            <a:ext cx="212090" cy="883285"/>
          </a:xfrm>
          <a:custGeom>
            <a:avLst/>
            <a:gdLst/>
            <a:ahLst/>
            <a:cxnLst/>
            <a:rect l="l" t="t" r="r" b="b"/>
            <a:pathLst>
              <a:path w="212090" h="883285">
                <a:moveTo>
                  <a:pt x="211691" y="0"/>
                </a:moveTo>
                <a:lnTo>
                  <a:pt x="210210" y="6174"/>
                </a:lnTo>
                <a:lnTo>
                  <a:pt x="1480" y="876721"/>
                </a:lnTo>
                <a:lnTo>
                  <a:pt x="0" y="882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77653" y="3020007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0" y="0"/>
                </a:moveTo>
                <a:lnTo>
                  <a:pt x="13820" y="59471"/>
                </a:lnTo>
                <a:lnTo>
                  <a:pt x="53105" y="1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86383" y="2102723"/>
            <a:ext cx="53340" cy="59690"/>
          </a:xfrm>
          <a:custGeom>
            <a:avLst/>
            <a:gdLst/>
            <a:ahLst/>
            <a:cxnLst/>
            <a:rect l="l" t="t" r="r" b="b"/>
            <a:pathLst>
              <a:path w="53340" h="59689">
                <a:moveTo>
                  <a:pt x="39286" y="0"/>
                </a:moveTo>
                <a:lnTo>
                  <a:pt x="0" y="46737"/>
                </a:lnTo>
                <a:lnTo>
                  <a:pt x="53105" y="59470"/>
                </a:lnTo>
                <a:lnTo>
                  <a:pt x="3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0205" y="1981200"/>
            <a:ext cx="387408" cy="4266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264269" y="9323796"/>
            <a:ext cx="15392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Application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2-82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1719</Words>
  <Application>Microsoft Office PowerPoint</Application>
  <PresentationFormat>Custom</PresentationFormat>
  <Paragraphs>649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Comic Sans MS</vt:lpstr>
      <vt:lpstr>Times New Roman</vt:lpstr>
      <vt:lpstr>Trebuchet MS</vt:lpstr>
      <vt:lpstr>Wingdings</vt:lpstr>
      <vt:lpstr>Office Theme</vt:lpstr>
      <vt:lpstr>Application Layer  Part 6</vt:lpstr>
      <vt:lpstr>PowerPoint Presentation</vt:lpstr>
      <vt:lpstr>Server-client vs. P2P: example</vt:lpstr>
      <vt:lpstr>PowerPoint Presentation</vt:lpstr>
      <vt:lpstr>File distribution: BitTorrent</vt:lpstr>
      <vt:lpstr>BitTorrent (1)</vt:lpstr>
      <vt:lpstr>BitTorrent (1)</vt:lpstr>
      <vt:lpstr>BitTorrent (1)</vt:lpstr>
      <vt:lpstr>BitTorrent (1)</vt:lpstr>
      <vt:lpstr>BitTorrent (1)</vt:lpstr>
      <vt:lpstr>BitTorrent (1)</vt:lpstr>
      <vt:lpstr>BitTorrent (1)</vt:lpstr>
      <vt:lpstr>BitTorrent (2)</vt:lpstr>
      <vt:lpstr>PowerPoint Presentation</vt:lpstr>
      <vt:lpstr>BitTorrent (2)</vt:lpstr>
      <vt:lpstr>BitTorrent (2)</vt:lpstr>
      <vt:lpstr>BitTorrent (2)</vt:lpstr>
      <vt:lpstr>BitTorrent (2)</vt:lpstr>
      <vt:lpstr>BitTorrent (2)</vt:lpstr>
      <vt:lpstr>BitTorrent (2)</vt:lpstr>
      <vt:lpstr>BitTorrent (3)</vt:lpstr>
      <vt:lpstr>Distributed Hash Table (DHT)</vt:lpstr>
      <vt:lpstr>PowerPoint Presentation</vt:lpstr>
      <vt:lpstr>Distributed Hash Table (DHT)</vt:lpstr>
      <vt:lpstr>Distributed Hash Table (DHT)</vt:lpstr>
      <vt:lpstr>Distributed Hash Table (DHT)</vt:lpstr>
      <vt:lpstr>DHT Identifiers</vt:lpstr>
      <vt:lpstr>DHT Identifiers</vt:lpstr>
      <vt:lpstr>DHT Identifiers</vt:lpstr>
      <vt:lpstr>DHT Identifiers</vt:lpstr>
      <vt:lpstr>How to assign keys to peers?</vt:lpstr>
      <vt:lpstr>How to assign keys to peers?</vt:lpstr>
      <vt:lpstr>How to assign keys to peers?</vt:lpstr>
      <vt:lpstr>How to assign keys to peers?</vt:lpstr>
      <vt:lpstr>How to assign keys to peers?</vt:lpstr>
      <vt:lpstr>Circular DHT (1)</vt:lpstr>
      <vt:lpstr>Circular DHT (2)</vt:lpstr>
      <vt:lpstr>Circular DHT (2)</vt:lpstr>
      <vt:lpstr>Circular DHT (2)</vt:lpstr>
      <vt:lpstr>Circular DHT (2)</vt:lpstr>
      <vt:lpstr>Circular DHT (2)</vt:lpstr>
      <vt:lpstr>Circular DHT (2)</vt:lpstr>
      <vt:lpstr>Circular DHT (2)</vt:lpstr>
      <vt:lpstr>Circular DHT (2)</vt:lpstr>
      <vt:lpstr>Circular DHT (2)</vt:lpstr>
      <vt:lpstr>Circular DHT (2)</vt:lpstr>
      <vt:lpstr>Circular DHT with Shortcuts</vt:lpstr>
      <vt:lpstr>Circular DHT with Shortcuts</vt:lpstr>
      <vt:lpstr>Circular DHT with Shortcuts</vt:lpstr>
      <vt:lpstr>Circular DHT with Shortcuts</vt:lpstr>
      <vt:lpstr>Circular DHT with Shortcuts</vt:lpstr>
      <vt:lpstr>Circular DHT with Shortcuts</vt:lpstr>
      <vt:lpstr>Circular DHT with Shortcuts</vt:lpstr>
      <vt:lpstr>Peer Churn</vt:lpstr>
      <vt:lpstr>Peer Churn</vt:lpstr>
      <vt:lpstr>Peer Churn</vt:lpstr>
      <vt:lpstr>Distributed Data Structures</vt:lpstr>
      <vt:lpstr>PowerPoint Presentation</vt:lpstr>
      <vt:lpstr>Distributed Data Structures</vt:lpstr>
      <vt:lpstr>Distributed Data Structures</vt:lpstr>
      <vt:lpstr>P2P Case study: Skype</vt:lpstr>
      <vt:lpstr>P2P Case study: Skype</vt:lpstr>
      <vt:lpstr>P2P Case study: Skype</vt:lpstr>
      <vt:lpstr>P2P Case study: Skype</vt:lpstr>
      <vt:lpstr>P2P Case study: Skype</vt:lpstr>
      <vt:lpstr>P2P Case study: Skype</vt:lpstr>
      <vt:lpstr>P2P Case study: Skype</vt:lpstr>
      <vt:lpstr>P2P Case study: Skype</vt:lpstr>
      <vt:lpstr>P2P Case study: Skype</vt:lpstr>
      <vt:lpstr>P2P Case study: Skype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  Part 6</dc:title>
  <cp:lastModifiedBy>Jacob Alspaw</cp:lastModifiedBy>
  <cp:revision>13</cp:revision>
  <dcterms:created xsi:type="dcterms:W3CDTF">2018-10-08T21:50:04Z</dcterms:created>
  <dcterms:modified xsi:type="dcterms:W3CDTF">2018-10-09T23:05:43Z</dcterms:modified>
</cp:coreProperties>
</file>