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11200"/>
            <a:ext cx="112776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9494" y="1618520"/>
            <a:ext cx="5757545" cy="545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749300"/>
            <a:ext cx="1045464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5922" y="1784894"/>
            <a:ext cx="10532955" cy="497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44212" y="9271588"/>
            <a:ext cx="146430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500" y="8026400"/>
            <a:ext cx="894334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“Well, </a:t>
            </a:r>
            <a:r>
              <a:rPr sz="2400" i="1" spc="-170" dirty="0">
                <a:solidFill>
                  <a:srgbClr val="011993"/>
                </a:solidFill>
                <a:latin typeface="Calibri"/>
                <a:cs typeface="Calibri"/>
              </a:rPr>
              <a:t>we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busted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outa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class,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had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get </a:t>
            </a:r>
            <a:r>
              <a:rPr sz="2400" i="1" spc="-175" dirty="0">
                <a:solidFill>
                  <a:srgbClr val="011993"/>
                </a:solidFill>
                <a:latin typeface="Calibri"/>
                <a:cs typeface="Calibri"/>
              </a:rPr>
              <a:t>away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from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those</a:t>
            </a:r>
            <a:r>
              <a:rPr sz="2400" i="1" spc="-19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fools,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40"/>
              </a:lnSpc>
            </a:pP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We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learned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more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from</a:t>
            </a:r>
            <a:r>
              <a:rPr sz="2400" i="1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a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three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minute</a:t>
            </a:r>
            <a:r>
              <a:rPr sz="2400" i="1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record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than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70" dirty="0">
                <a:solidFill>
                  <a:srgbClr val="011993"/>
                </a:solidFill>
                <a:latin typeface="Calibri"/>
                <a:cs typeface="Calibri"/>
              </a:rPr>
              <a:t>we</a:t>
            </a:r>
            <a:r>
              <a:rPr sz="2400" i="1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ever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learned</a:t>
            </a:r>
            <a:r>
              <a:rPr sz="2400" i="1" spc="1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in</a:t>
            </a:r>
            <a:r>
              <a:rPr sz="2400" i="1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school.”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0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i="1" spc="-120" dirty="0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27940"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marR="28575"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4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Transport</a:t>
            </a:r>
            <a:r>
              <a:rPr sz="5400" b="1" spc="-204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2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8" name="object 8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671" y="3251200"/>
            <a:ext cx="1438275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765" y="3251200"/>
            <a:ext cx="1295400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26098" y="3251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6098" y="3928533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6098" y="46101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6098" y="5283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6098" y="59563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7" y="0"/>
                </a:lnTo>
                <a:lnTo>
                  <a:pt x="1090507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6" y="0"/>
                </a:lnTo>
                <a:lnTo>
                  <a:pt x="1090506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6098" y="3251200"/>
            <a:ext cx="1841500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20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6907" y="636270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59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7899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6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1345" y="63892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9765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78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2511" y="3896902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308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39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18748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76598" y="0"/>
                </a:moveTo>
                <a:lnTo>
                  <a:pt x="0" y="152835"/>
                </a:lnTo>
                <a:lnTo>
                  <a:pt x="152906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85" y="42290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1643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1643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1643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77977" y="3898877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1820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40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3867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598" y="0"/>
                </a:moveTo>
                <a:lnTo>
                  <a:pt x="0" y="152835"/>
                </a:lnTo>
                <a:lnTo>
                  <a:pt x="152908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12117" y="6389229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09">
                <a:moveTo>
                  <a:pt x="0" y="0"/>
                </a:moveTo>
                <a:lnTo>
                  <a:pt x="1197197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8192" y="6389229"/>
            <a:ext cx="2384425" cy="0"/>
          </a:xfrm>
          <a:custGeom>
            <a:avLst/>
            <a:gdLst/>
            <a:ahLst/>
            <a:cxnLst/>
            <a:rect l="l" t="t" r="r" b="b"/>
            <a:pathLst>
              <a:path w="2384425">
                <a:moveTo>
                  <a:pt x="0" y="0"/>
                </a:moveTo>
                <a:lnTo>
                  <a:pt x="238422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902417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02417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02417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8" name="object 8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671" y="3251200"/>
            <a:ext cx="1438275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765" y="3251200"/>
            <a:ext cx="1295400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26098" y="3251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6098" y="3928533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6098" y="46101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6098" y="5283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6098" y="59563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7" y="0"/>
                </a:lnTo>
                <a:lnTo>
                  <a:pt x="1090507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6" y="0"/>
                </a:lnTo>
                <a:lnTo>
                  <a:pt x="1090506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6098" y="3251200"/>
            <a:ext cx="1841500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20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6907" y="636270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59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7899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6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1345" y="63892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9765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78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2511" y="3896902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308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39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18748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76598" y="0"/>
                </a:moveTo>
                <a:lnTo>
                  <a:pt x="0" y="152835"/>
                </a:lnTo>
                <a:lnTo>
                  <a:pt x="152906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85" y="42290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1643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1643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1643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77977" y="3898877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1820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40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3867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598" y="0"/>
                </a:moveTo>
                <a:lnTo>
                  <a:pt x="0" y="152835"/>
                </a:lnTo>
                <a:lnTo>
                  <a:pt x="152908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12117" y="6389229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09">
                <a:moveTo>
                  <a:pt x="0" y="0"/>
                </a:moveTo>
                <a:lnTo>
                  <a:pt x="1197197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8192" y="6389229"/>
            <a:ext cx="2384425" cy="0"/>
          </a:xfrm>
          <a:custGeom>
            <a:avLst/>
            <a:gdLst/>
            <a:ahLst/>
            <a:cxnLst/>
            <a:rect l="l" t="t" r="r" b="b"/>
            <a:pathLst>
              <a:path w="2384425">
                <a:moveTo>
                  <a:pt x="0" y="0"/>
                </a:moveTo>
                <a:lnTo>
                  <a:pt x="238422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902417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02417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02417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3030" y="4132804"/>
            <a:ext cx="2540" cy="2044700"/>
          </a:xfrm>
          <a:custGeom>
            <a:avLst/>
            <a:gdLst/>
            <a:ahLst/>
            <a:cxnLst/>
            <a:rect l="l" t="t" r="r" b="b"/>
            <a:pathLst>
              <a:path w="2540" h="2044700">
                <a:moveTo>
                  <a:pt x="0" y="2044192"/>
                </a:moveTo>
                <a:lnTo>
                  <a:pt x="2102" y="25400"/>
                </a:lnTo>
                <a:lnTo>
                  <a:pt x="2129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58680" y="4005298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612" y="0"/>
                </a:moveTo>
                <a:lnTo>
                  <a:pt x="0" y="152827"/>
                </a:lnTo>
                <a:lnTo>
                  <a:pt x="152907" y="152988"/>
                </a:lnTo>
                <a:lnTo>
                  <a:pt x="7661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50937" y="40131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18570" y="6173329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3018" y="6173329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585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08870" y="4991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08870" y="5422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08870" y="58547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8" name="object 8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671" y="3251200"/>
            <a:ext cx="1438275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765" y="3251200"/>
            <a:ext cx="1295400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26098" y="3251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6098" y="3928533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6098" y="46101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6098" y="5283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6098" y="59563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7" y="0"/>
                </a:lnTo>
                <a:lnTo>
                  <a:pt x="1090507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6" y="0"/>
                </a:lnTo>
                <a:lnTo>
                  <a:pt x="1090506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6098" y="3251200"/>
            <a:ext cx="1841500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20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6907" y="636270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59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7899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6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1345" y="63892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9765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78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2511" y="3896902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308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39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18748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76598" y="0"/>
                </a:moveTo>
                <a:lnTo>
                  <a:pt x="0" y="152835"/>
                </a:lnTo>
                <a:lnTo>
                  <a:pt x="152906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85" y="42290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1643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1643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1643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77977" y="3898877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1820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40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3867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598" y="0"/>
                </a:moveTo>
                <a:lnTo>
                  <a:pt x="0" y="152835"/>
                </a:lnTo>
                <a:lnTo>
                  <a:pt x="152908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12117" y="6389229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09">
                <a:moveTo>
                  <a:pt x="0" y="0"/>
                </a:moveTo>
                <a:lnTo>
                  <a:pt x="1197197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8192" y="6389229"/>
            <a:ext cx="2384425" cy="0"/>
          </a:xfrm>
          <a:custGeom>
            <a:avLst/>
            <a:gdLst/>
            <a:ahLst/>
            <a:cxnLst/>
            <a:rect l="l" t="t" r="r" b="b"/>
            <a:pathLst>
              <a:path w="2384425">
                <a:moveTo>
                  <a:pt x="0" y="0"/>
                </a:moveTo>
                <a:lnTo>
                  <a:pt x="238422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902417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02417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02417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3030" y="4132804"/>
            <a:ext cx="2540" cy="2044700"/>
          </a:xfrm>
          <a:custGeom>
            <a:avLst/>
            <a:gdLst/>
            <a:ahLst/>
            <a:cxnLst/>
            <a:rect l="l" t="t" r="r" b="b"/>
            <a:pathLst>
              <a:path w="2540" h="2044700">
                <a:moveTo>
                  <a:pt x="0" y="2044192"/>
                </a:moveTo>
                <a:lnTo>
                  <a:pt x="2102" y="25400"/>
                </a:lnTo>
                <a:lnTo>
                  <a:pt x="2129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58680" y="4005298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612" y="0"/>
                </a:moveTo>
                <a:lnTo>
                  <a:pt x="0" y="152827"/>
                </a:lnTo>
                <a:lnTo>
                  <a:pt x="152907" y="152988"/>
                </a:lnTo>
                <a:lnTo>
                  <a:pt x="7661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50937" y="40131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18570" y="6173329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3018" y="6173329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585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08870" y="4991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08870" y="5422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08870" y="58547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178258" y="4026406"/>
            <a:ext cx="2540" cy="2146300"/>
          </a:xfrm>
          <a:custGeom>
            <a:avLst/>
            <a:gdLst/>
            <a:ahLst/>
            <a:cxnLst/>
            <a:rect l="l" t="t" r="r" b="b"/>
            <a:pathLst>
              <a:path w="2540" h="2146300">
                <a:moveTo>
                  <a:pt x="0" y="2145792"/>
                </a:moveTo>
                <a:lnTo>
                  <a:pt x="2103" y="25400"/>
                </a:lnTo>
                <a:lnTo>
                  <a:pt x="2128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103907" y="38989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606" y="0"/>
                </a:moveTo>
                <a:lnTo>
                  <a:pt x="0" y="152831"/>
                </a:lnTo>
                <a:lnTo>
                  <a:pt x="152907" y="152982"/>
                </a:lnTo>
                <a:lnTo>
                  <a:pt x="7660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9550" y="40131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40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86517" y="61733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4937" y="61733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879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76817" y="4991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76817" y="5422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276817" y="58547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8" name="object 8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671" y="3251200"/>
            <a:ext cx="1438275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765" y="3251200"/>
            <a:ext cx="1295400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26098" y="3251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6098" y="3928533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6098" y="46101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6098" y="5283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6098" y="59563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7" y="0"/>
                </a:lnTo>
                <a:lnTo>
                  <a:pt x="1090507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6" y="0"/>
                </a:lnTo>
                <a:lnTo>
                  <a:pt x="1090506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6098" y="3251200"/>
            <a:ext cx="1841500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20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6907" y="636270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59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7899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6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1345" y="63892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9765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78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2511" y="3896902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308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39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18748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76598" y="0"/>
                </a:moveTo>
                <a:lnTo>
                  <a:pt x="0" y="152835"/>
                </a:lnTo>
                <a:lnTo>
                  <a:pt x="152906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85" y="42290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1643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1643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1643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477977" y="3898877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1820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40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3867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598" y="0"/>
                </a:moveTo>
                <a:lnTo>
                  <a:pt x="0" y="152835"/>
                </a:lnTo>
                <a:lnTo>
                  <a:pt x="152908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12117" y="6389229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09">
                <a:moveTo>
                  <a:pt x="0" y="0"/>
                </a:moveTo>
                <a:lnTo>
                  <a:pt x="1197197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8192" y="6389229"/>
            <a:ext cx="2384425" cy="0"/>
          </a:xfrm>
          <a:custGeom>
            <a:avLst/>
            <a:gdLst/>
            <a:ahLst/>
            <a:cxnLst/>
            <a:rect l="l" t="t" r="r" b="b"/>
            <a:pathLst>
              <a:path w="2384425">
                <a:moveTo>
                  <a:pt x="0" y="0"/>
                </a:moveTo>
                <a:lnTo>
                  <a:pt x="238422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902417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02417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02417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3030" y="4132804"/>
            <a:ext cx="2540" cy="2044700"/>
          </a:xfrm>
          <a:custGeom>
            <a:avLst/>
            <a:gdLst/>
            <a:ahLst/>
            <a:cxnLst/>
            <a:rect l="l" t="t" r="r" b="b"/>
            <a:pathLst>
              <a:path w="2540" h="2044700">
                <a:moveTo>
                  <a:pt x="0" y="2044192"/>
                </a:moveTo>
                <a:lnTo>
                  <a:pt x="2102" y="25400"/>
                </a:lnTo>
                <a:lnTo>
                  <a:pt x="2129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58680" y="4005298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612" y="0"/>
                </a:moveTo>
                <a:lnTo>
                  <a:pt x="0" y="152827"/>
                </a:lnTo>
                <a:lnTo>
                  <a:pt x="152907" y="152988"/>
                </a:lnTo>
                <a:lnTo>
                  <a:pt x="7661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50937" y="40131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18570" y="6173329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47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3018" y="6173329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5852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08870" y="4991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08870" y="5422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08870" y="58547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178258" y="4026406"/>
            <a:ext cx="2540" cy="2146300"/>
          </a:xfrm>
          <a:custGeom>
            <a:avLst/>
            <a:gdLst/>
            <a:ahLst/>
            <a:cxnLst/>
            <a:rect l="l" t="t" r="r" b="b"/>
            <a:pathLst>
              <a:path w="2540" h="2146300">
                <a:moveTo>
                  <a:pt x="0" y="2145792"/>
                </a:moveTo>
                <a:lnTo>
                  <a:pt x="2103" y="25400"/>
                </a:lnTo>
                <a:lnTo>
                  <a:pt x="2128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103907" y="38989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76606" y="0"/>
                </a:moveTo>
                <a:lnTo>
                  <a:pt x="0" y="152831"/>
                </a:lnTo>
                <a:lnTo>
                  <a:pt x="152907" y="152982"/>
                </a:lnTo>
                <a:lnTo>
                  <a:pt x="7660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9550" y="40131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40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86517" y="61733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4937" y="61733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879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76817" y="4991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76817" y="5422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5775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276817" y="58547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46100" y="8128000"/>
            <a:ext cx="5012055" cy="6223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Comic Sans MS"/>
                <a:cs typeface="Comic Sans MS"/>
              </a:rPr>
              <a:t>SP </a:t>
            </a:r>
            <a:r>
              <a:rPr sz="2800" spc="-5" dirty="0">
                <a:latin typeface="Comic Sans MS"/>
                <a:cs typeface="Comic Sans MS"/>
              </a:rPr>
              <a:t>provides “return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address”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90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L="3175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7671" y="3251200"/>
            <a:ext cx="1438275" cy="5397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4116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4116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3" y="431052"/>
                </a:lnTo>
                <a:lnTo>
                  <a:pt x="500678" y="428058"/>
                </a:lnTo>
                <a:lnTo>
                  <a:pt x="549796" y="422072"/>
                </a:lnTo>
                <a:lnTo>
                  <a:pt x="597504" y="413091"/>
                </a:lnTo>
                <a:lnTo>
                  <a:pt x="643238" y="401118"/>
                </a:lnTo>
                <a:lnTo>
                  <a:pt x="686434" y="386151"/>
                </a:lnTo>
                <a:lnTo>
                  <a:pt x="726528" y="368190"/>
                </a:lnTo>
                <a:lnTo>
                  <a:pt x="771403" y="341429"/>
                </a:lnTo>
                <a:lnTo>
                  <a:pt x="806306" y="312154"/>
                </a:lnTo>
                <a:lnTo>
                  <a:pt x="831236" y="280992"/>
                </a:lnTo>
                <a:lnTo>
                  <a:pt x="851181" y="215526"/>
                </a:lnTo>
                <a:lnTo>
                  <a:pt x="846195" y="182479"/>
                </a:lnTo>
                <a:lnTo>
                  <a:pt x="806306" y="118898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4116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871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67900" y="3251200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67900" y="3251200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7900" y="3928533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3928533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610100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7900" y="5283200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67900" y="5956300"/>
            <a:ext cx="2138680" cy="677545"/>
          </a:xfrm>
          <a:custGeom>
            <a:avLst/>
            <a:gdLst/>
            <a:ahLst/>
            <a:cxnLst/>
            <a:rect l="l" t="t" r="r" b="b"/>
            <a:pathLst>
              <a:path w="2138679" h="677545">
                <a:moveTo>
                  <a:pt x="0" y="0"/>
                </a:moveTo>
                <a:lnTo>
                  <a:pt x="2138116" y="0"/>
                </a:lnTo>
                <a:lnTo>
                  <a:pt x="2138116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07600" y="37719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07600" y="37719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07600" y="33404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07600" y="33404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299700" y="3378200"/>
            <a:ext cx="328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08600" y="32512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8600" y="38989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8600" y="38989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8600" y="46101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8600" y="52832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8600" y="5956300"/>
            <a:ext cx="2819400" cy="677545"/>
          </a:xfrm>
          <a:custGeom>
            <a:avLst/>
            <a:gdLst/>
            <a:ahLst/>
            <a:cxnLst/>
            <a:rect l="l" t="t" r="r" b="b"/>
            <a:pathLst>
              <a:path w="2819400" h="677545">
                <a:moveTo>
                  <a:pt x="0" y="0"/>
                </a:moveTo>
                <a:lnTo>
                  <a:pt x="2819400" y="0"/>
                </a:lnTo>
                <a:lnTo>
                  <a:pt x="2819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2900" y="3797300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2900" y="3797300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277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74450" y="3898882"/>
            <a:ext cx="40640" cy="2489835"/>
          </a:xfrm>
          <a:custGeom>
            <a:avLst/>
            <a:gdLst/>
            <a:ahLst/>
            <a:cxnLst/>
            <a:rect l="l" t="t" r="r" b="b"/>
            <a:pathLst>
              <a:path w="40640" h="2489835">
                <a:moveTo>
                  <a:pt x="38100" y="0"/>
                </a:moveTo>
                <a:lnTo>
                  <a:pt x="40355" y="2489200"/>
                </a:lnTo>
                <a:lnTo>
                  <a:pt x="2255" y="2489234"/>
                </a:lnTo>
                <a:lnTo>
                  <a:pt x="0" y="34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2400" y="4114290"/>
            <a:ext cx="2540" cy="2286635"/>
          </a:xfrm>
          <a:custGeom>
            <a:avLst/>
            <a:gdLst/>
            <a:ahLst/>
            <a:cxnLst/>
            <a:rect l="l" t="t" r="r" b="b"/>
            <a:pathLst>
              <a:path w="2540" h="2286635">
                <a:moveTo>
                  <a:pt x="0" y="2286507"/>
                </a:moveTo>
                <a:lnTo>
                  <a:pt x="2147" y="19049"/>
                </a:lnTo>
                <a:lnTo>
                  <a:pt x="2165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4476" y="40132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4" y="0"/>
                </a:moveTo>
                <a:lnTo>
                  <a:pt x="0" y="120084"/>
                </a:lnTo>
                <a:lnTo>
                  <a:pt x="120141" y="120197"/>
                </a:lnTo>
                <a:lnTo>
                  <a:pt x="601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99700" y="6389229"/>
            <a:ext cx="1194435" cy="0"/>
          </a:xfrm>
          <a:custGeom>
            <a:avLst/>
            <a:gdLst/>
            <a:ahLst/>
            <a:cxnLst/>
            <a:rect l="l" t="t" r="r" b="b"/>
            <a:pathLst>
              <a:path w="1194434">
                <a:moveTo>
                  <a:pt x="0" y="0"/>
                </a:moveTo>
                <a:lnTo>
                  <a:pt x="1193808" y="0"/>
                </a:lnTo>
              </a:path>
            </a:pathLst>
          </a:custGeom>
          <a:ln w="40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02391" y="6389229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4">
                <a:moveTo>
                  <a:pt x="0" y="0"/>
                </a:moveTo>
                <a:lnTo>
                  <a:pt x="2387608" y="0"/>
                </a:lnTo>
              </a:path>
            </a:pathLst>
          </a:custGeom>
          <a:ln w="40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90638" y="3891544"/>
            <a:ext cx="40640" cy="2489835"/>
          </a:xfrm>
          <a:custGeom>
            <a:avLst/>
            <a:gdLst/>
            <a:ahLst/>
            <a:cxnLst/>
            <a:rect l="l" t="t" r="r" b="b"/>
            <a:pathLst>
              <a:path w="40640" h="2489835">
                <a:moveTo>
                  <a:pt x="38100" y="0"/>
                </a:moveTo>
                <a:lnTo>
                  <a:pt x="40355" y="2489200"/>
                </a:lnTo>
                <a:lnTo>
                  <a:pt x="2255" y="2489234"/>
                </a:lnTo>
                <a:lnTo>
                  <a:pt x="0" y="34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3976" y="4108928"/>
            <a:ext cx="2540" cy="2286635"/>
          </a:xfrm>
          <a:custGeom>
            <a:avLst/>
            <a:gdLst/>
            <a:ahLst/>
            <a:cxnLst/>
            <a:rect l="l" t="t" r="r" b="b"/>
            <a:pathLst>
              <a:path w="2539" h="2286635">
                <a:moveTo>
                  <a:pt x="0" y="2286508"/>
                </a:moveTo>
                <a:lnTo>
                  <a:pt x="2147" y="19050"/>
                </a:lnTo>
                <a:lnTo>
                  <a:pt x="2165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6053" y="400783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5" y="0"/>
                </a:moveTo>
                <a:lnTo>
                  <a:pt x="0" y="120084"/>
                </a:lnTo>
                <a:lnTo>
                  <a:pt x="120141" y="120197"/>
                </a:lnTo>
                <a:lnTo>
                  <a:pt x="601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54926" y="4223718"/>
            <a:ext cx="40640" cy="2172335"/>
          </a:xfrm>
          <a:custGeom>
            <a:avLst/>
            <a:gdLst/>
            <a:ahLst/>
            <a:cxnLst/>
            <a:rect l="l" t="t" r="r" b="b"/>
            <a:pathLst>
              <a:path w="40639" h="2172335">
                <a:moveTo>
                  <a:pt x="38100" y="0"/>
                </a:moveTo>
                <a:lnTo>
                  <a:pt x="40362" y="2171700"/>
                </a:lnTo>
                <a:lnTo>
                  <a:pt x="2262" y="2171739"/>
                </a:lnTo>
                <a:lnTo>
                  <a:pt x="0" y="39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83000" y="6384996"/>
            <a:ext cx="2503805" cy="0"/>
          </a:xfrm>
          <a:custGeom>
            <a:avLst/>
            <a:gdLst/>
            <a:ahLst/>
            <a:cxnLst/>
            <a:rect l="l" t="t" r="r" b="b"/>
            <a:pathLst>
              <a:path w="2503804">
                <a:moveTo>
                  <a:pt x="0" y="0"/>
                </a:moveTo>
                <a:lnTo>
                  <a:pt x="2503677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5565" y="6384996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30">
                <a:moveTo>
                  <a:pt x="0" y="0"/>
                </a:moveTo>
                <a:lnTo>
                  <a:pt x="1077734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90000" y="62865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0000" y="62865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029700" y="6324600"/>
            <a:ext cx="1270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90000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80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86500" y="3797300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86500" y="3797300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43608" y="3777262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43608" y="3777262"/>
            <a:ext cx="812800" cy="278130"/>
          </a:xfrm>
          <a:custGeom>
            <a:avLst/>
            <a:gdLst/>
            <a:ahLst/>
            <a:cxnLst/>
            <a:rect l="l" t="t" r="r" b="b"/>
            <a:pathLst>
              <a:path w="812800" h="278129">
                <a:moveTo>
                  <a:pt x="0" y="0"/>
                </a:moveTo>
                <a:lnTo>
                  <a:pt x="812800" y="0"/>
                </a:lnTo>
                <a:lnTo>
                  <a:pt x="812800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08924" y="3795325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08924" y="3795325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08925" y="33622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3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4" y="413090"/>
                </a:lnTo>
                <a:lnTo>
                  <a:pt x="643238" y="401117"/>
                </a:lnTo>
                <a:lnTo>
                  <a:pt x="686434" y="386150"/>
                </a:lnTo>
                <a:lnTo>
                  <a:pt x="726528" y="368189"/>
                </a:lnTo>
                <a:lnTo>
                  <a:pt x="771403" y="341428"/>
                </a:lnTo>
                <a:lnTo>
                  <a:pt x="806306" y="312153"/>
                </a:lnTo>
                <a:lnTo>
                  <a:pt x="831236" y="280991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08924" y="33622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303000" y="3390900"/>
            <a:ext cx="328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496550" y="4013180"/>
            <a:ext cx="40640" cy="2172335"/>
          </a:xfrm>
          <a:custGeom>
            <a:avLst/>
            <a:gdLst/>
            <a:ahLst/>
            <a:cxnLst/>
            <a:rect l="l" t="t" r="r" b="b"/>
            <a:pathLst>
              <a:path w="40640" h="2172335">
                <a:moveTo>
                  <a:pt x="38100" y="0"/>
                </a:moveTo>
                <a:lnTo>
                  <a:pt x="40362" y="2171700"/>
                </a:lnTo>
                <a:lnTo>
                  <a:pt x="2262" y="2171739"/>
                </a:lnTo>
                <a:lnTo>
                  <a:pt x="0" y="39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81885" y="6173327"/>
            <a:ext cx="2921635" cy="0"/>
          </a:xfrm>
          <a:custGeom>
            <a:avLst/>
            <a:gdLst/>
            <a:ahLst/>
            <a:cxnLst/>
            <a:rect l="l" t="t" r="r" b="b"/>
            <a:pathLst>
              <a:path w="2921634">
                <a:moveTo>
                  <a:pt x="0" y="0"/>
                </a:moveTo>
                <a:lnTo>
                  <a:pt x="2921029" y="0"/>
                </a:lnTo>
              </a:path>
            </a:pathLst>
          </a:custGeom>
          <a:ln w="4035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81900" y="4114290"/>
            <a:ext cx="2540" cy="2070735"/>
          </a:xfrm>
          <a:custGeom>
            <a:avLst/>
            <a:gdLst/>
            <a:ahLst/>
            <a:cxnLst/>
            <a:rect l="l" t="t" r="r" b="b"/>
            <a:pathLst>
              <a:path w="2540" h="2070735">
                <a:moveTo>
                  <a:pt x="0" y="2070607"/>
                </a:moveTo>
                <a:lnTo>
                  <a:pt x="2136" y="19049"/>
                </a:lnTo>
                <a:lnTo>
                  <a:pt x="2156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23966" y="40132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95" y="0"/>
                </a:moveTo>
                <a:lnTo>
                  <a:pt x="0" y="120079"/>
                </a:lnTo>
                <a:lnTo>
                  <a:pt x="120141" y="120205"/>
                </a:lnTo>
                <a:lnTo>
                  <a:pt x="6019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90000" y="7581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D-IP:C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73300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73300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80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73300" y="7150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omic Sans MS"/>
                <a:cs typeface="Comic Sans MS"/>
              </a:rPr>
              <a:t>S-IP: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73300" y="75819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Comic Sans MS"/>
                <a:cs typeface="Comic Sans MS"/>
              </a:rPr>
              <a:t>D-IP:C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890000" y="71501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omic Sans MS"/>
                <a:cs typeface="Comic Sans MS"/>
              </a:rPr>
              <a:t>S-IP: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8235950" y="4108450"/>
          <a:ext cx="1409700" cy="173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spc="-5" dirty="0">
                          <a:latin typeface="Comic Sans MS"/>
                          <a:cs typeface="Comic Sans MS"/>
                        </a:rPr>
                        <a:t>SP:</a:t>
                      </a:r>
                      <a:r>
                        <a:rPr sz="22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200" dirty="0">
                          <a:latin typeface="Comic Sans MS"/>
                          <a:cs typeface="Comic Sans MS"/>
                        </a:rPr>
                        <a:t>5775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latin typeface="Comic Sans MS"/>
                          <a:cs typeface="Comic Sans MS"/>
                        </a:rPr>
                        <a:t>DP:</a:t>
                      </a:r>
                      <a:r>
                        <a:rPr sz="22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200" dirty="0">
                          <a:latin typeface="Comic Sans MS"/>
                          <a:cs typeface="Comic Sans MS"/>
                        </a:rPr>
                        <a:t>80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5" dirty="0">
                          <a:latin typeface="Comic Sans MS"/>
                          <a:cs typeface="Comic Sans MS"/>
                        </a:rPr>
                        <a:t>S-IP:</a:t>
                      </a:r>
                      <a:r>
                        <a:rPr sz="22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200" dirty="0">
                          <a:latin typeface="Comic Sans MS"/>
                          <a:cs typeface="Comic Sans MS"/>
                        </a:rPr>
                        <a:t>B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Comic Sans MS"/>
                          <a:cs typeface="Comic Sans MS"/>
                        </a:rPr>
                        <a:t>D-IP:C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8847182" y="58547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3637" y="0"/>
                </a:moveTo>
                <a:lnTo>
                  <a:pt x="13470" y="240166"/>
                </a:lnTo>
                <a:lnTo>
                  <a:pt x="0" y="25363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75700" y="6052389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42476" y="0"/>
                </a:moveTo>
                <a:lnTo>
                  <a:pt x="0" y="127430"/>
                </a:lnTo>
                <a:lnTo>
                  <a:pt x="127429" y="84954"/>
                </a:lnTo>
                <a:lnTo>
                  <a:pt x="42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14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</a:tabLst>
            </a:pPr>
            <a:r>
              <a:rPr sz="5600" spc="-5" dirty="0"/>
              <a:t>More	Complex</a:t>
            </a:r>
            <a:r>
              <a:rPr sz="5600" spc="-45" dirty="0"/>
              <a:t> </a:t>
            </a:r>
            <a:r>
              <a:rPr sz="5600" spc="-5" dirty="0"/>
              <a:t>Demux-ing</a:t>
            </a:r>
            <a:endParaRPr sz="5600"/>
          </a:p>
        </p:txBody>
      </p:sp>
      <p:sp>
        <p:nvSpPr>
          <p:cNvPr id="77" name="object 77"/>
          <p:cNvSpPr/>
          <p:nvPr/>
        </p:nvSpPr>
        <p:spPr>
          <a:xfrm>
            <a:off x="870599" y="1525438"/>
            <a:ext cx="8388350" cy="0"/>
          </a:xfrm>
          <a:custGeom>
            <a:avLst/>
            <a:gdLst/>
            <a:ahLst/>
            <a:cxnLst/>
            <a:rect l="l" t="t" r="r" b="b"/>
            <a:pathLst>
              <a:path w="8388350">
                <a:moveTo>
                  <a:pt x="0" y="0"/>
                </a:moveTo>
                <a:lnTo>
                  <a:pt x="838820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08600" y="3365500"/>
            <a:ext cx="2705100" cy="431800"/>
          </a:xfrm>
          <a:custGeom>
            <a:avLst/>
            <a:gdLst/>
            <a:ahLst/>
            <a:cxnLst/>
            <a:rect l="l" t="t" r="r" b="b"/>
            <a:pathLst>
              <a:path w="2705100" h="431800">
                <a:moveTo>
                  <a:pt x="1352549" y="0"/>
                </a:moveTo>
                <a:lnTo>
                  <a:pt x="1243335" y="700"/>
                </a:lnTo>
                <a:lnTo>
                  <a:pt x="1080770" y="4379"/>
                </a:lnTo>
                <a:lnTo>
                  <a:pt x="974068" y="8583"/>
                </a:lnTo>
                <a:lnTo>
                  <a:pt x="869375" y="14188"/>
                </a:lnTo>
                <a:lnTo>
                  <a:pt x="767267" y="21195"/>
                </a:lnTo>
                <a:lnTo>
                  <a:pt x="668316" y="29603"/>
                </a:lnTo>
                <a:lnTo>
                  <a:pt x="573097" y="39412"/>
                </a:lnTo>
                <a:lnTo>
                  <a:pt x="527066" y="44842"/>
                </a:lnTo>
                <a:lnTo>
                  <a:pt x="482184" y="50623"/>
                </a:lnTo>
                <a:lnTo>
                  <a:pt x="438522" y="56754"/>
                </a:lnTo>
                <a:lnTo>
                  <a:pt x="396152" y="63235"/>
                </a:lnTo>
                <a:lnTo>
                  <a:pt x="332878" y="74040"/>
                </a:lnTo>
                <a:lnTo>
                  <a:pt x="275105" y="85344"/>
                </a:lnTo>
                <a:lnTo>
                  <a:pt x="222835" y="97104"/>
                </a:lnTo>
                <a:lnTo>
                  <a:pt x="176067" y="109272"/>
                </a:lnTo>
                <a:lnTo>
                  <a:pt x="134801" y="121805"/>
                </a:lnTo>
                <a:lnTo>
                  <a:pt x="68776" y="147780"/>
                </a:lnTo>
                <a:lnTo>
                  <a:pt x="24759" y="174664"/>
                </a:lnTo>
                <a:lnTo>
                  <a:pt x="0" y="215899"/>
                </a:lnTo>
                <a:lnTo>
                  <a:pt x="2751" y="229705"/>
                </a:lnTo>
                <a:lnTo>
                  <a:pt x="44016" y="270668"/>
                </a:lnTo>
                <a:lnTo>
                  <a:pt x="99038" y="297142"/>
                </a:lnTo>
                <a:lnTo>
                  <a:pt x="176067" y="322526"/>
                </a:lnTo>
                <a:lnTo>
                  <a:pt x="222835" y="334695"/>
                </a:lnTo>
                <a:lnTo>
                  <a:pt x="275105" y="346454"/>
                </a:lnTo>
                <a:lnTo>
                  <a:pt x="332878" y="357759"/>
                </a:lnTo>
                <a:lnTo>
                  <a:pt x="396152" y="368563"/>
                </a:lnTo>
                <a:lnTo>
                  <a:pt x="438522" y="375045"/>
                </a:lnTo>
                <a:lnTo>
                  <a:pt x="482184" y="381175"/>
                </a:lnTo>
                <a:lnTo>
                  <a:pt x="527066" y="386956"/>
                </a:lnTo>
                <a:lnTo>
                  <a:pt x="573097" y="392386"/>
                </a:lnTo>
                <a:lnTo>
                  <a:pt x="668316" y="402196"/>
                </a:lnTo>
                <a:lnTo>
                  <a:pt x="767267" y="410604"/>
                </a:lnTo>
                <a:lnTo>
                  <a:pt x="869375" y="417610"/>
                </a:lnTo>
                <a:lnTo>
                  <a:pt x="974068" y="423216"/>
                </a:lnTo>
                <a:lnTo>
                  <a:pt x="1080770" y="427420"/>
                </a:lnTo>
                <a:lnTo>
                  <a:pt x="1188908" y="430222"/>
                </a:lnTo>
                <a:lnTo>
                  <a:pt x="1352550" y="431799"/>
                </a:lnTo>
                <a:lnTo>
                  <a:pt x="1516191" y="430222"/>
                </a:lnTo>
                <a:lnTo>
                  <a:pt x="1624329" y="427420"/>
                </a:lnTo>
                <a:lnTo>
                  <a:pt x="1731031" y="423216"/>
                </a:lnTo>
                <a:lnTo>
                  <a:pt x="1835724" y="417610"/>
                </a:lnTo>
                <a:lnTo>
                  <a:pt x="1937832" y="410604"/>
                </a:lnTo>
                <a:lnTo>
                  <a:pt x="2036783" y="402196"/>
                </a:lnTo>
                <a:lnTo>
                  <a:pt x="2132002" y="392386"/>
                </a:lnTo>
                <a:lnTo>
                  <a:pt x="2178033" y="386956"/>
                </a:lnTo>
                <a:lnTo>
                  <a:pt x="2222915" y="381175"/>
                </a:lnTo>
                <a:lnTo>
                  <a:pt x="2266577" y="375045"/>
                </a:lnTo>
                <a:lnTo>
                  <a:pt x="2308947" y="368563"/>
                </a:lnTo>
                <a:lnTo>
                  <a:pt x="2372221" y="357759"/>
                </a:lnTo>
                <a:lnTo>
                  <a:pt x="2429994" y="346454"/>
                </a:lnTo>
                <a:lnTo>
                  <a:pt x="2482264" y="334695"/>
                </a:lnTo>
                <a:lnTo>
                  <a:pt x="2529032" y="322526"/>
                </a:lnTo>
                <a:lnTo>
                  <a:pt x="2570298" y="309993"/>
                </a:lnTo>
                <a:lnTo>
                  <a:pt x="2636323" y="284019"/>
                </a:lnTo>
                <a:lnTo>
                  <a:pt x="2680340" y="257135"/>
                </a:lnTo>
                <a:lnTo>
                  <a:pt x="2705100" y="215899"/>
                </a:lnTo>
                <a:lnTo>
                  <a:pt x="2702348" y="202093"/>
                </a:lnTo>
                <a:lnTo>
                  <a:pt x="2661083" y="161131"/>
                </a:lnTo>
                <a:lnTo>
                  <a:pt x="2606061" y="134656"/>
                </a:lnTo>
                <a:lnTo>
                  <a:pt x="2529032" y="109272"/>
                </a:lnTo>
                <a:lnTo>
                  <a:pt x="2482264" y="97104"/>
                </a:lnTo>
                <a:lnTo>
                  <a:pt x="2429994" y="85344"/>
                </a:lnTo>
                <a:lnTo>
                  <a:pt x="2372221" y="74040"/>
                </a:lnTo>
                <a:lnTo>
                  <a:pt x="2308947" y="63235"/>
                </a:lnTo>
                <a:lnTo>
                  <a:pt x="2266577" y="56754"/>
                </a:lnTo>
                <a:lnTo>
                  <a:pt x="2222915" y="50623"/>
                </a:lnTo>
                <a:lnTo>
                  <a:pt x="2178033" y="44842"/>
                </a:lnTo>
                <a:lnTo>
                  <a:pt x="2132002" y="39412"/>
                </a:lnTo>
                <a:lnTo>
                  <a:pt x="2036783" y="29603"/>
                </a:lnTo>
                <a:lnTo>
                  <a:pt x="1937832" y="21195"/>
                </a:lnTo>
                <a:lnTo>
                  <a:pt x="1835724" y="14188"/>
                </a:lnTo>
                <a:lnTo>
                  <a:pt x="1731031" y="8583"/>
                </a:lnTo>
                <a:lnTo>
                  <a:pt x="1624329" y="4379"/>
                </a:lnTo>
                <a:lnTo>
                  <a:pt x="1461764" y="700"/>
                </a:lnTo>
                <a:lnTo>
                  <a:pt x="1352549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08600" y="3365500"/>
            <a:ext cx="2705100" cy="431800"/>
          </a:xfrm>
          <a:custGeom>
            <a:avLst/>
            <a:gdLst/>
            <a:ahLst/>
            <a:cxnLst/>
            <a:rect l="l" t="t" r="r" b="b"/>
            <a:pathLst>
              <a:path w="2705100" h="431800">
                <a:moveTo>
                  <a:pt x="2308947" y="63235"/>
                </a:moveTo>
                <a:lnTo>
                  <a:pt x="2372221" y="74040"/>
                </a:lnTo>
                <a:lnTo>
                  <a:pt x="2429994" y="85344"/>
                </a:lnTo>
                <a:lnTo>
                  <a:pt x="2482264" y="97104"/>
                </a:lnTo>
                <a:lnTo>
                  <a:pt x="2529032" y="109273"/>
                </a:lnTo>
                <a:lnTo>
                  <a:pt x="2570298" y="121805"/>
                </a:lnTo>
                <a:lnTo>
                  <a:pt x="2636323" y="147780"/>
                </a:lnTo>
                <a:lnTo>
                  <a:pt x="2680340" y="174664"/>
                </a:lnTo>
                <a:lnTo>
                  <a:pt x="2705099" y="215900"/>
                </a:lnTo>
                <a:lnTo>
                  <a:pt x="2702348" y="229705"/>
                </a:lnTo>
                <a:lnTo>
                  <a:pt x="2661083" y="270668"/>
                </a:lnTo>
                <a:lnTo>
                  <a:pt x="2606061" y="297143"/>
                </a:lnTo>
                <a:lnTo>
                  <a:pt x="2529032" y="322526"/>
                </a:lnTo>
                <a:lnTo>
                  <a:pt x="2482264" y="334695"/>
                </a:lnTo>
                <a:lnTo>
                  <a:pt x="2429994" y="346455"/>
                </a:lnTo>
                <a:lnTo>
                  <a:pt x="2372221" y="357759"/>
                </a:lnTo>
                <a:lnTo>
                  <a:pt x="2308947" y="368564"/>
                </a:lnTo>
                <a:lnTo>
                  <a:pt x="2266577" y="375045"/>
                </a:lnTo>
                <a:lnTo>
                  <a:pt x="2222915" y="381176"/>
                </a:lnTo>
                <a:lnTo>
                  <a:pt x="2178033" y="386957"/>
                </a:lnTo>
                <a:lnTo>
                  <a:pt x="2132002" y="392387"/>
                </a:lnTo>
                <a:lnTo>
                  <a:pt x="2084895" y="397467"/>
                </a:lnTo>
                <a:lnTo>
                  <a:pt x="2036783" y="402196"/>
                </a:lnTo>
                <a:lnTo>
                  <a:pt x="1987738" y="406575"/>
                </a:lnTo>
                <a:lnTo>
                  <a:pt x="1937832" y="410604"/>
                </a:lnTo>
                <a:lnTo>
                  <a:pt x="1887137" y="414283"/>
                </a:lnTo>
                <a:lnTo>
                  <a:pt x="1835723" y="417611"/>
                </a:lnTo>
                <a:lnTo>
                  <a:pt x="1783664" y="420589"/>
                </a:lnTo>
                <a:lnTo>
                  <a:pt x="1731031" y="423216"/>
                </a:lnTo>
                <a:lnTo>
                  <a:pt x="1677895" y="425493"/>
                </a:lnTo>
                <a:lnTo>
                  <a:pt x="1624329" y="427420"/>
                </a:lnTo>
                <a:lnTo>
                  <a:pt x="1570403" y="428997"/>
                </a:lnTo>
                <a:lnTo>
                  <a:pt x="1516191" y="430223"/>
                </a:lnTo>
                <a:lnTo>
                  <a:pt x="1461764" y="431099"/>
                </a:lnTo>
                <a:lnTo>
                  <a:pt x="1407192" y="431624"/>
                </a:lnTo>
                <a:lnTo>
                  <a:pt x="1352549" y="431800"/>
                </a:lnTo>
                <a:lnTo>
                  <a:pt x="1297906" y="431624"/>
                </a:lnTo>
                <a:lnTo>
                  <a:pt x="1243335" y="431099"/>
                </a:lnTo>
                <a:lnTo>
                  <a:pt x="1188908" y="430223"/>
                </a:lnTo>
                <a:lnTo>
                  <a:pt x="1134695" y="428997"/>
                </a:lnTo>
                <a:lnTo>
                  <a:pt x="1080770" y="427420"/>
                </a:lnTo>
                <a:lnTo>
                  <a:pt x="1027204" y="425493"/>
                </a:lnTo>
                <a:lnTo>
                  <a:pt x="974068" y="423216"/>
                </a:lnTo>
                <a:lnTo>
                  <a:pt x="921435" y="420589"/>
                </a:lnTo>
                <a:lnTo>
                  <a:pt x="869375" y="417611"/>
                </a:lnTo>
                <a:lnTo>
                  <a:pt x="817962" y="414283"/>
                </a:lnTo>
                <a:lnTo>
                  <a:pt x="767267" y="410604"/>
                </a:lnTo>
                <a:lnTo>
                  <a:pt x="717361" y="406575"/>
                </a:lnTo>
                <a:lnTo>
                  <a:pt x="668316" y="402196"/>
                </a:lnTo>
                <a:lnTo>
                  <a:pt x="620204" y="397467"/>
                </a:lnTo>
                <a:lnTo>
                  <a:pt x="573097" y="392387"/>
                </a:lnTo>
                <a:lnTo>
                  <a:pt x="527067" y="386957"/>
                </a:lnTo>
                <a:lnTo>
                  <a:pt x="482184" y="381176"/>
                </a:lnTo>
                <a:lnTo>
                  <a:pt x="438522" y="375045"/>
                </a:lnTo>
                <a:lnTo>
                  <a:pt x="396152" y="368564"/>
                </a:lnTo>
                <a:lnTo>
                  <a:pt x="332878" y="357759"/>
                </a:lnTo>
                <a:lnTo>
                  <a:pt x="275106" y="346455"/>
                </a:lnTo>
                <a:lnTo>
                  <a:pt x="222835" y="334695"/>
                </a:lnTo>
                <a:lnTo>
                  <a:pt x="176067" y="322526"/>
                </a:lnTo>
                <a:lnTo>
                  <a:pt x="134801" y="309994"/>
                </a:lnTo>
                <a:lnTo>
                  <a:pt x="68776" y="284019"/>
                </a:lnTo>
                <a:lnTo>
                  <a:pt x="24759" y="257135"/>
                </a:lnTo>
                <a:lnTo>
                  <a:pt x="0" y="215900"/>
                </a:lnTo>
                <a:lnTo>
                  <a:pt x="2751" y="202094"/>
                </a:lnTo>
                <a:lnTo>
                  <a:pt x="44016" y="161131"/>
                </a:lnTo>
                <a:lnTo>
                  <a:pt x="99038" y="134656"/>
                </a:lnTo>
                <a:lnTo>
                  <a:pt x="176067" y="109273"/>
                </a:lnTo>
                <a:lnTo>
                  <a:pt x="222835" y="97104"/>
                </a:lnTo>
                <a:lnTo>
                  <a:pt x="275106" y="85344"/>
                </a:lnTo>
                <a:lnTo>
                  <a:pt x="332878" y="74040"/>
                </a:lnTo>
                <a:lnTo>
                  <a:pt x="396152" y="63235"/>
                </a:lnTo>
                <a:lnTo>
                  <a:pt x="438522" y="56754"/>
                </a:lnTo>
                <a:lnTo>
                  <a:pt x="482184" y="50623"/>
                </a:lnTo>
                <a:lnTo>
                  <a:pt x="527067" y="44843"/>
                </a:lnTo>
                <a:lnTo>
                  <a:pt x="573097" y="39412"/>
                </a:lnTo>
                <a:lnTo>
                  <a:pt x="620204" y="34332"/>
                </a:lnTo>
                <a:lnTo>
                  <a:pt x="668316" y="29603"/>
                </a:lnTo>
                <a:lnTo>
                  <a:pt x="717361" y="25224"/>
                </a:lnTo>
                <a:lnTo>
                  <a:pt x="767267" y="21195"/>
                </a:lnTo>
                <a:lnTo>
                  <a:pt x="817962" y="17516"/>
                </a:lnTo>
                <a:lnTo>
                  <a:pt x="869375" y="14188"/>
                </a:lnTo>
                <a:lnTo>
                  <a:pt x="921435" y="11210"/>
                </a:lnTo>
                <a:lnTo>
                  <a:pt x="974068" y="8583"/>
                </a:lnTo>
                <a:lnTo>
                  <a:pt x="1027204" y="6306"/>
                </a:lnTo>
                <a:lnTo>
                  <a:pt x="1080770" y="4379"/>
                </a:lnTo>
                <a:lnTo>
                  <a:pt x="1134695" y="2802"/>
                </a:lnTo>
                <a:lnTo>
                  <a:pt x="1188908" y="1576"/>
                </a:lnTo>
                <a:lnTo>
                  <a:pt x="1243335" y="700"/>
                </a:lnTo>
                <a:lnTo>
                  <a:pt x="1297906" y="175"/>
                </a:lnTo>
                <a:lnTo>
                  <a:pt x="1352549" y="0"/>
                </a:lnTo>
                <a:lnTo>
                  <a:pt x="1407192" y="175"/>
                </a:lnTo>
                <a:lnTo>
                  <a:pt x="1461764" y="700"/>
                </a:lnTo>
                <a:lnTo>
                  <a:pt x="1516191" y="1576"/>
                </a:lnTo>
                <a:lnTo>
                  <a:pt x="1570403" y="2802"/>
                </a:lnTo>
                <a:lnTo>
                  <a:pt x="1624329" y="4379"/>
                </a:lnTo>
                <a:lnTo>
                  <a:pt x="1677895" y="6306"/>
                </a:lnTo>
                <a:lnTo>
                  <a:pt x="1731031" y="8583"/>
                </a:lnTo>
                <a:lnTo>
                  <a:pt x="1783664" y="11210"/>
                </a:lnTo>
                <a:lnTo>
                  <a:pt x="1835723" y="14188"/>
                </a:lnTo>
                <a:lnTo>
                  <a:pt x="1887137" y="17516"/>
                </a:lnTo>
                <a:lnTo>
                  <a:pt x="1937832" y="21195"/>
                </a:lnTo>
                <a:lnTo>
                  <a:pt x="1987738" y="25224"/>
                </a:lnTo>
                <a:lnTo>
                  <a:pt x="2036783" y="29603"/>
                </a:lnTo>
                <a:lnTo>
                  <a:pt x="2084895" y="34332"/>
                </a:lnTo>
                <a:lnTo>
                  <a:pt x="2132002" y="39412"/>
                </a:lnTo>
                <a:lnTo>
                  <a:pt x="2178033" y="44843"/>
                </a:lnTo>
                <a:lnTo>
                  <a:pt x="2222915" y="50623"/>
                </a:lnTo>
                <a:lnTo>
                  <a:pt x="2266577" y="56754"/>
                </a:lnTo>
                <a:lnTo>
                  <a:pt x="2308947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08600" y="3251200"/>
            <a:ext cx="2819400" cy="530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267200"/>
            <a:ext cx="4393565" cy="1163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95" dirty="0">
                <a:latin typeface="Tahoma"/>
                <a:cs typeface="Tahoma"/>
              </a:rPr>
              <a:t>3.3:</a:t>
            </a:r>
            <a:r>
              <a:rPr sz="3800" spc="-605" dirty="0">
                <a:latin typeface="Tahoma"/>
                <a:cs typeface="Tahoma"/>
              </a:rPr>
              <a:t> </a:t>
            </a:r>
            <a:r>
              <a:rPr sz="3800" spc="-85" dirty="0">
                <a:latin typeface="Tahoma"/>
                <a:cs typeface="Tahoma"/>
              </a:rPr>
              <a:t>Connectionless  </a:t>
            </a:r>
            <a:r>
              <a:rPr sz="3800" spc="-160" dirty="0">
                <a:latin typeface="Tahoma"/>
                <a:cs typeface="Tahoma"/>
              </a:rPr>
              <a:t>Transport:</a:t>
            </a:r>
            <a:r>
              <a:rPr sz="3800" spc="-525" dirty="0">
                <a:latin typeface="Tahoma"/>
                <a:cs typeface="Tahoma"/>
              </a:rPr>
              <a:t> </a:t>
            </a:r>
            <a:r>
              <a:rPr sz="3800" spc="100" dirty="0">
                <a:latin typeface="Tahoma"/>
                <a:cs typeface="Tahoma"/>
              </a:rPr>
              <a:t>UDP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UDP: 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User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Datagram Protocol </a:t>
            </a:r>
            <a:r>
              <a:rPr sz="3800" spc="-5" dirty="0">
                <a:solidFill>
                  <a:srgbClr val="021EAA"/>
                </a:solidFill>
                <a:latin typeface="Comic Sans MS"/>
                <a:cs typeface="Comic Sans MS"/>
              </a:rPr>
              <a:t>[RFC</a:t>
            </a:r>
            <a:r>
              <a:rPr sz="3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021EAA"/>
                </a:solidFill>
                <a:latin typeface="Comic Sans MS"/>
                <a:cs typeface="Comic Sans MS"/>
              </a:rPr>
              <a:t>768]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9387" y="1671320"/>
            <a:ext cx="419163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3048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9387" y="1671320"/>
            <a:ext cx="4730115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6896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  <a:p>
            <a:pPr marL="271780" marR="30480" indent="-234315">
              <a:lnSpc>
                <a:spcPct val="116100"/>
              </a:lnSpc>
              <a:spcBef>
                <a:spcPts val="1095"/>
              </a:spcBef>
            </a:pPr>
            <a:r>
              <a:rPr sz="3150" spc="-89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latin typeface="Comic Sans MS"/>
                <a:cs typeface="Comic Sans MS"/>
              </a:rPr>
              <a:t>“best </a:t>
            </a:r>
            <a:r>
              <a:rPr sz="2800" spc="-5" dirty="0">
                <a:latin typeface="Comic Sans MS"/>
                <a:cs typeface="Comic Sans MS"/>
              </a:rPr>
              <a:t>effort” service, UDP  segments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9387" y="1671320"/>
            <a:ext cx="473011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6896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  <a:p>
            <a:pPr marL="271780" marR="30480" indent="-234315">
              <a:lnSpc>
                <a:spcPct val="116100"/>
              </a:lnSpc>
              <a:spcBef>
                <a:spcPts val="1095"/>
              </a:spcBef>
            </a:pPr>
            <a:r>
              <a:rPr sz="3150" spc="-89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latin typeface="Comic Sans MS"/>
                <a:cs typeface="Comic Sans MS"/>
              </a:rPr>
              <a:t>“best </a:t>
            </a:r>
            <a:r>
              <a:rPr sz="2800" spc="-5" dirty="0">
                <a:latin typeface="Comic Sans MS"/>
                <a:cs typeface="Comic Sans MS"/>
              </a:rPr>
              <a:t>effort” service, UDP  segments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be:</a:t>
            </a:r>
            <a:endParaRPr sz="2800">
              <a:latin typeface="Comic Sans MS"/>
              <a:cs typeface="Comic Sans MS"/>
            </a:endParaRPr>
          </a:p>
          <a:p>
            <a:pPr marL="728980" indent="-23431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lost</a:t>
            </a:r>
            <a:endParaRPr sz="2800">
              <a:latin typeface="Comic Sans MS"/>
              <a:cs typeface="Comic Sans MS"/>
            </a:endParaRPr>
          </a:p>
          <a:p>
            <a:pPr marL="728980" marR="290830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delivered out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order  </a:t>
            </a:r>
            <a:r>
              <a:rPr sz="2800" spc="-5" dirty="0">
                <a:latin typeface="Comic Sans MS"/>
                <a:cs typeface="Comic Sans MS"/>
              </a:rPr>
              <a:t>to app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</a:t>
            </a:r>
            <a:r>
              <a:rPr sz="2400" dirty="0">
                <a:latin typeface="Arial"/>
                <a:cs typeface="Arial"/>
              </a:rPr>
              <a:t>slide set 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their </a:t>
            </a:r>
            <a:r>
              <a:rPr sz="2400" dirty="0">
                <a:latin typeface="Arial"/>
                <a:cs typeface="Arial"/>
              </a:rPr>
              <a:t>book 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 Approach, </a:t>
            </a:r>
            <a:r>
              <a:rPr sz="2400" spc="-5" dirty="0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5" name="object 5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387" y="1671320"/>
            <a:ext cx="4755515" cy="772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9436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  <a:p>
            <a:pPr marL="271780" marR="55244" indent="-234315">
              <a:lnSpc>
                <a:spcPct val="116100"/>
              </a:lnSpc>
              <a:spcBef>
                <a:spcPts val="1095"/>
              </a:spcBef>
            </a:pPr>
            <a:r>
              <a:rPr sz="3150" spc="-89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latin typeface="Comic Sans MS"/>
                <a:cs typeface="Comic Sans MS"/>
              </a:rPr>
              <a:t>“best </a:t>
            </a:r>
            <a:r>
              <a:rPr sz="2800" spc="-5" dirty="0">
                <a:latin typeface="Comic Sans MS"/>
                <a:cs typeface="Comic Sans MS"/>
              </a:rPr>
              <a:t>effort” service, UDP  segments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be:</a:t>
            </a:r>
            <a:endParaRPr sz="2800">
              <a:latin typeface="Comic Sans MS"/>
              <a:cs typeface="Comic Sans MS"/>
            </a:endParaRPr>
          </a:p>
          <a:p>
            <a:pPr marL="728980" indent="-23431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lost</a:t>
            </a:r>
            <a:endParaRPr sz="2800">
              <a:latin typeface="Comic Sans MS"/>
              <a:cs typeface="Comic Sans MS"/>
            </a:endParaRPr>
          </a:p>
          <a:p>
            <a:pPr marL="728980" marR="316230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delivered out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order  </a:t>
            </a:r>
            <a:r>
              <a:rPr sz="2800" spc="-5" dirty="0">
                <a:latin typeface="Comic Sans MS"/>
                <a:cs typeface="Comic Sans MS"/>
              </a:rPr>
              <a:t>to app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150" spc="-3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25" dirty="0">
                <a:solidFill>
                  <a:srgbClr val="FF2600"/>
                </a:solidFill>
                <a:latin typeface="Comic Sans MS"/>
                <a:cs typeface="Comic Sans MS"/>
              </a:rPr>
              <a:t>connectionless:</a:t>
            </a:r>
            <a:endParaRPr sz="2800">
              <a:latin typeface="Comic Sans MS"/>
              <a:cs typeface="Comic Sans MS"/>
            </a:endParaRPr>
          </a:p>
          <a:p>
            <a:pPr marL="728980" marR="30480" indent="-23431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no handshaking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between  UDP </a:t>
            </a:r>
            <a:r>
              <a:rPr sz="2800" spc="-5" dirty="0">
                <a:latin typeface="Comic Sans MS"/>
                <a:cs typeface="Comic Sans MS"/>
              </a:rPr>
              <a:t>sender,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728980" marR="327025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dirty="0">
                <a:latin typeface="Comic Sans MS"/>
                <a:cs typeface="Comic Sans MS"/>
              </a:rPr>
              <a:t>each UDP segment  </a:t>
            </a:r>
            <a:r>
              <a:rPr sz="2800" spc="-5" dirty="0">
                <a:latin typeface="Comic Sans MS"/>
                <a:cs typeface="Comic Sans MS"/>
              </a:rPr>
              <a:t>handled independently 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5" name="object 5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387" y="1671320"/>
            <a:ext cx="4755515" cy="772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9436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  <a:p>
            <a:pPr marL="271780" marR="55244" indent="-234315">
              <a:lnSpc>
                <a:spcPct val="116100"/>
              </a:lnSpc>
              <a:spcBef>
                <a:spcPts val="1095"/>
              </a:spcBef>
            </a:pPr>
            <a:r>
              <a:rPr sz="3150" spc="-89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latin typeface="Comic Sans MS"/>
                <a:cs typeface="Comic Sans MS"/>
              </a:rPr>
              <a:t>“best </a:t>
            </a:r>
            <a:r>
              <a:rPr sz="2800" spc="-5" dirty="0">
                <a:latin typeface="Comic Sans MS"/>
                <a:cs typeface="Comic Sans MS"/>
              </a:rPr>
              <a:t>effort” service, UDP  segments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be:</a:t>
            </a:r>
            <a:endParaRPr sz="2800">
              <a:latin typeface="Comic Sans MS"/>
              <a:cs typeface="Comic Sans MS"/>
            </a:endParaRPr>
          </a:p>
          <a:p>
            <a:pPr marL="728980" indent="-23431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lost</a:t>
            </a:r>
            <a:endParaRPr sz="2800">
              <a:latin typeface="Comic Sans MS"/>
              <a:cs typeface="Comic Sans MS"/>
            </a:endParaRPr>
          </a:p>
          <a:p>
            <a:pPr marL="728980" marR="316230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delivered out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order  </a:t>
            </a:r>
            <a:r>
              <a:rPr sz="2800" spc="-5" dirty="0">
                <a:latin typeface="Comic Sans MS"/>
                <a:cs typeface="Comic Sans MS"/>
              </a:rPr>
              <a:t>to app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150" spc="-3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25" dirty="0">
                <a:solidFill>
                  <a:srgbClr val="FF2600"/>
                </a:solidFill>
                <a:latin typeface="Comic Sans MS"/>
                <a:cs typeface="Comic Sans MS"/>
              </a:rPr>
              <a:t>connectionless:</a:t>
            </a:r>
            <a:endParaRPr sz="2800">
              <a:latin typeface="Comic Sans MS"/>
              <a:cs typeface="Comic Sans MS"/>
            </a:endParaRPr>
          </a:p>
          <a:p>
            <a:pPr marL="728980" marR="30480" indent="-23431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no handshaking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between  UDP </a:t>
            </a:r>
            <a:r>
              <a:rPr sz="2800" spc="-5" dirty="0">
                <a:latin typeface="Comic Sans MS"/>
                <a:cs typeface="Comic Sans MS"/>
              </a:rPr>
              <a:t>sender,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728980" marR="327025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dirty="0">
                <a:latin typeface="Comic Sans MS"/>
                <a:cs typeface="Comic Sans MS"/>
              </a:rPr>
              <a:t>each UDP segment  </a:t>
            </a:r>
            <a:r>
              <a:rPr sz="2800" spc="-5" dirty="0">
                <a:latin typeface="Comic Sans MS"/>
                <a:cs typeface="Comic Sans MS"/>
              </a:rPr>
              <a:t>handled independently 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9494" y="1618520"/>
            <a:ext cx="5757545" cy="545973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955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Why is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there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</a:t>
            </a:r>
            <a:r>
              <a:rPr sz="3400" spc="-3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UDP?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1243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UDP: </a:t>
            </a:r>
            <a:r>
              <a:rPr spc="-5" dirty="0"/>
              <a:t>User </a:t>
            </a:r>
            <a:r>
              <a:rPr dirty="0"/>
              <a:t>Datagram Protocol </a:t>
            </a:r>
            <a:r>
              <a:rPr sz="3800" spc="-5" dirty="0"/>
              <a:t>[RFC</a:t>
            </a:r>
            <a:r>
              <a:rPr sz="3800" spc="-100" dirty="0"/>
              <a:t> </a:t>
            </a:r>
            <a:r>
              <a:rPr sz="3800" dirty="0"/>
              <a:t>768]</a:t>
            </a:r>
            <a:endParaRPr sz="3800"/>
          </a:p>
        </p:txBody>
      </p:sp>
      <p:sp>
        <p:nvSpPr>
          <p:cNvPr id="5" name="object 5"/>
          <p:cNvSpPr/>
          <p:nvPr/>
        </p:nvSpPr>
        <p:spPr>
          <a:xfrm>
            <a:off x="870599" y="1486730"/>
            <a:ext cx="11218545" cy="0"/>
          </a:xfrm>
          <a:custGeom>
            <a:avLst/>
            <a:gdLst/>
            <a:ahLst/>
            <a:cxnLst/>
            <a:rect l="l" t="t" r="r" b="b"/>
            <a:pathLst>
              <a:path w="11218545">
                <a:moveTo>
                  <a:pt x="0" y="0"/>
                </a:moveTo>
                <a:lnTo>
                  <a:pt x="1121813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387" y="1671320"/>
            <a:ext cx="4755515" cy="772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94360" indent="-234315">
              <a:lnSpc>
                <a:spcPct val="116100"/>
              </a:lnSpc>
              <a:spcBef>
                <a:spcPts val="100"/>
              </a:spcBef>
            </a:pPr>
            <a:r>
              <a:rPr sz="3150" spc="-12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85" dirty="0">
                <a:latin typeface="Comic Sans MS"/>
                <a:cs typeface="Comic Sans MS"/>
              </a:rPr>
              <a:t>“no </a:t>
            </a:r>
            <a:r>
              <a:rPr sz="2800" spc="-5" dirty="0">
                <a:latin typeface="Comic Sans MS"/>
                <a:cs typeface="Comic Sans MS"/>
              </a:rPr>
              <a:t>frills,” “bare bones”  Internet transport  protocol</a:t>
            </a:r>
            <a:endParaRPr sz="2800">
              <a:latin typeface="Comic Sans MS"/>
              <a:cs typeface="Comic Sans MS"/>
            </a:endParaRPr>
          </a:p>
          <a:p>
            <a:pPr marL="271780" marR="55244" indent="-234315">
              <a:lnSpc>
                <a:spcPct val="116100"/>
              </a:lnSpc>
              <a:spcBef>
                <a:spcPts val="1095"/>
              </a:spcBef>
            </a:pPr>
            <a:r>
              <a:rPr sz="3150" spc="-89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latin typeface="Comic Sans MS"/>
                <a:cs typeface="Comic Sans MS"/>
              </a:rPr>
              <a:t>“best </a:t>
            </a:r>
            <a:r>
              <a:rPr sz="2800" spc="-5" dirty="0">
                <a:latin typeface="Comic Sans MS"/>
                <a:cs typeface="Comic Sans MS"/>
              </a:rPr>
              <a:t>effort” service, UDP  segments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be:</a:t>
            </a:r>
            <a:endParaRPr sz="2800">
              <a:latin typeface="Comic Sans MS"/>
              <a:cs typeface="Comic Sans MS"/>
            </a:endParaRPr>
          </a:p>
          <a:p>
            <a:pPr marL="728980" indent="-23431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lost</a:t>
            </a:r>
            <a:endParaRPr sz="2800">
              <a:latin typeface="Comic Sans MS"/>
              <a:cs typeface="Comic Sans MS"/>
            </a:endParaRPr>
          </a:p>
          <a:p>
            <a:pPr marL="728980" marR="316230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delivered out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order  </a:t>
            </a:r>
            <a:r>
              <a:rPr sz="2800" spc="-5" dirty="0">
                <a:latin typeface="Comic Sans MS"/>
                <a:cs typeface="Comic Sans MS"/>
              </a:rPr>
              <a:t>to app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150" spc="-3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25" dirty="0">
                <a:solidFill>
                  <a:srgbClr val="FF2600"/>
                </a:solidFill>
                <a:latin typeface="Comic Sans MS"/>
                <a:cs typeface="Comic Sans MS"/>
              </a:rPr>
              <a:t>connectionless:</a:t>
            </a:r>
            <a:endParaRPr sz="2800">
              <a:latin typeface="Comic Sans MS"/>
              <a:cs typeface="Comic Sans MS"/>
            </a:endParaRPr>
          </a:p>
          <a:p>
            <a:pPr marL="728980" marR="30480" indent="-23431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spc="-5" dirty="0">
                <a:latin typeface="Comic Sans MS"/>
                <a:cs typeface="Comic Sans MS"/>
              </a:rPr>
              <a:t>no handshaking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between  UDP </a:t>
            </a:r>
            <a:r>
              <a:rPr sz="2800" spc="-5" dirty="0">
                <a:latin typeface="Comic Sans MS"/>
                <a:cs typeface="Comic Sans MS"/>
              </a:rPr>
              <a:t>sender,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728980" marR="327025" indent="-23431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29615" algn="l"/>
              </a:tabLst>
            </a:pPr>
            <a:r>
              <a:rPr sz="2800" dirty="0">
                <a:latin typeface="Comic Sans MS"/>
                <a:cs typeface="Comic Sans MS"/>
              </a:rPr>
              <a:t>each UDP segment  </a:t>
            </a:r>
            <a:r>
              <a:rPr sz="2800" spc="-5" dirty="0">
                <a:latin typeface="Comic Sans MS"/>
                <a:cs typeface="Comic Sans MS"/>
              </a:rPr>
              <a:t>handled independently 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9494" y="1618520"/>
            <a:ext cx="5757545" cy="545973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955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Why is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there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</a:t>
            </a:r>
            <a:r>
              <a:rPr sz="3400" spc="-3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UDP?</a:t>
            </a:r>
            <a:endParaRPr sz="3400">
              <a:latin typeface="Comic Sans MS"/>
              <a:cs typeface="Comic Sans MS"/>
            </a:endParaRPr>
          </a:p>
          <a:p>
            <a:pPr marL="607695" marR="470534" indent="-349250">
              <a:lnSpc>
                <a:spcPct val="116100"/>
              </a:lnSpc>
              <a:spcBef>
                <a:spcPts val="8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08330" algn="l"/>
              </a:tabLst>
            </a:pPr>
            <a:r>
              <a:rPr sz="2800" spc="-5" dirty="0">
                <a:latin typeface="Comic Sans MS"/>
                <a:cs typeface="Comic Sans MS"/>
              </a:rPr>
              <a:t>no connection establishment  (which can add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delay)</a:t>
            </a:r>
            <a:endParaRPr sz="2800">
              <a:latin typeface="Comic Sans MS"/>
              <a:cs typeface="Comic Sans MS"/>
            </a:endParaRPr>
          </a:p>
          <a:p>
            <a:pPr marL="607695" marR="664845" indent="-349250">
              <a:lnSpc>
                <a:spcPct val="116100"/>
              </a:lnSpc>
              <a:spcBef>
                <a:spcPts val="7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08330" algn="l"/>
              </a:tabLst>
            </a:pPr>
            <a:r>
              <a:rPr sz="2800" dirty="0">
                <a:latin typeface="Comic Sans MS"/>
                <a:cs typeface="Comic Sans MS"/>
              </a:rPr>
              <a:t>simple: no </a:t>
            </a:r>
            <a:r>
              <a:rPr sz="2800" spc="-5" dirty="0">
                <a:latin typeface="Comic Sans MS"/>
                <a:cs typeface="Comic Sans MS"/>
              </a:rPr>
              <a:t>connection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state  </a:t>
            </a:r>
            <a:r>
              <a:rPr sz="2800" spc="-5" dirty="0">
                <a:latin typeface="Comic Sans MS"/>
                <a:cs typeface="Comic Sans MS"/>
              </a:rPr>
              <a:t>at sender,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607695" indent="-349885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08330" algn="l"/>
              </a:tabLst>
            </a:pPr>
            <a:r>
              <a:rPr sz="2800" dirty="0">
                <a:latin typeface="Comic Sans MS"/>
                <a:cs typeface="Comic Sans MS"/>
              </a:rPr>
              <a:t>small segment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header</a:t>
            </a:r>
            <a:endParaRPr sz="2800">
              <a:latin typeface="Comic Sans MS"/>
              <a:cs typeface="Comic Sans MS"/>
            </a:endParaRPr>
          </a:p>
          <a:p>
            <a:pPr marL="607695" marR="711200" indent="-349250">
              <a:lnSpc>
                <a:spcPct val="116100"/>
              </a:lnSpc>
              <a:spcBef>
                <a:spcPts val="7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08330" algn="l"/>
              </a:tabLst>
            </a:pPr>
            <a:r>
              <a:rPr sz="2800" spc="-5" dirty="0">
                <a:latin typeface="Comic Sans MS"/>
                <a:cs typeface="Comic Sans MS"/>
              </a:rPr>
              <a:t>no congestion control: UDP  </a:t>
            </a:r>
            <a:r>
              <a:rPr sz="2800" dirty="0">
                <a:latin typeface="Comic Sans MS"/>
                <a:cs typeface="Comic Sans MS"/>
              </a:rPr>
              <a:t>can </a:t>
            </a:r>
            <a:r>
              <a:rPr sz="2800" spc="-5" dirty="0">
                <a:latin typeface="Comic Sans MS"/>
                <a:cs typeface="Comic Sans MS"/>
              </a:rPr>
              <a:t>blast </a:t>
            </a:r>
            <a:r>
              <a:rPr sz="2800" dirty="0">
                <a:latin typeface="Comic Sans MS"/>
                <a:cs typeface="Comic Sans MS"/>
              </a:rPr>
              <a:t>away as </a:t>
            </a:r>
            <a:r>
              <a:rPr sz="2800" spc="-5" dirty="0">
                <a:latin typeface="Comic Sans MS"/>
                <a:cs typeface="Comic Sans MS"/>
              </a:rPr>
              <a:t>fast </a:t>
            </a:r>
            <a:r>
              <a:rPr sz="2800" dirty="0">
                <a:latin typeface="Comic Sans MS"/>
                <a:cs typeface="Comic Sans MS"/>
              </a:rPr>
              <a:t>as  </a:t>
            </a:r>
            <a:r>
              <a:rPr sz="2800" spc="-5" dirty="0">
                <a:latin typeface="Comic Sans MS"/>
                <a:cs typeface="Comic Sans MS"/>
              </a:rPr>
              <a:t>desired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2820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UDP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4">
                <a:moveTo>
                  <a:pt x="0" y="0"/>
                </a:moveTo>
                <a:lnTo>
                  <a:pt x="125666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839" y="1572260"/>
            <a:ext cx="4840605" cy="694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215265" indent="-289560">
              <a:lnSpc>
                <a:spcPct val="115199"/>
              </a:lnSpc>
              <a:spcBef>
                <a:spcPts val="100"/>
              </a:spcBef>
              <a:tabLst>
                <a:tab pos="2446655" algn="l"/>
              </a:tabLst>
            </a:pPr>
            <a:r>
              <a:rPr sz="3825" spc="-89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often </a:t>
            </a:r>
            <a:r>
              <a:rPr sz="3400" spc="-5" dirty="0">
                <a:latin typeface="Comic Sans MS"/>
                <a:cs typeface="Comic Sans MS"/>
              </a:rPr>
              <a:t>used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tre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m</a:t>
            </a:r>
            <a:r>
              <a:rPr sz="3400" spc="-5" dirty="0">
                <a:latin typeface="Comic Sans MS"/>
                <a:cs typeface="Comic Sans MS"/>
              </a:rPr>
              <a:t>ul</a:t>
            </a:r>
            <a:r>
              <a:rPr sz="3400" dirty="0">
                <a:latin typeface="Comic Sans MS"/>
                <a:cs typeface="Comic Sans MS"/>
              </a:rPr>
              <a:t>timedia  apps</a:t>
            </a:r>
            <a:endParaRPr sz="340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dirty="0">
                <a:latin typeface="Comic Sans MS"/>
                <a:cs typeface="Comic Sans MS"/>
              </a:rPr>
              <a:t>loss</a:t>
            </a:r>
            <a:r>
              <a:rPr sz="2800" spc="-5" dirty="0">
                <a:latin typeface="Comic Sans MS"/>
                <a:cs typeface="Comic Sans MS"/>
              </a:rPr>
              <a:t> tolerant</a:t>
            </a:r>
            <a:endParaRPr sz="280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rate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controllable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40"/>
              </a:spcBef>
              <a:tabLst>
                <a:tab pos="1580515" algn="l"/>
              </a:tabLst>
            </a:pPr>
            <a:r>
              <a:rPr sz="3825" spc="-89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other	</a:t>
            </a:r>
            <a:r>
              <a:rPr sz="3400" spc="-5" dirty="0">
                <a:latin typeface="Comic Sans MS"/>
                <a:cs typeface="Comic Sans MS"/>
              </a:rPr>
              <a:t>UDP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uses</a:t>
            </a:r>
            <a:endParaRPr sz="340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dirty="0">
                <a:latin typeface="Comic Sans MS"/>
                <a:cs typeface="Comic Sans MS"/>
              </a:rPr>
              <a:t>DNS</a:t>
            </a:r>
            <a:endParaRPr sz="280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SNMP</a:t>
            </a:r>
            <a:endParaRPr sz="2800">
              <a:latin typeface="Comic Sans MS"/>
              <a:cs typeface="Comic Sans MS"/>
            </a:endParaRPr>
          </a:p>
          <a:p>
            <a:pPr marL="327025" marR="30480" indent="-289560" algn="just">
              <a:lnSpc>
                <a:spcPct val="115199"/>
              </a:lnSpc>
              <a:spcBef>
                <a:spcPts val="1120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reliable </a:t>
            </a:r>
            <a:r>
              <a:rPr sz="3400" spc="-5" dirty="0">
                <a:latin typeface="Comic Sans MS"/>
                <a:cs typeface="Comic Sans MS"/>
              </a:rPr>
              <a:t>transfer over  </a:t>
            </a:r>
            <a:r>
              <a:rPr sz="3400" dirty="0">
                <a:latin typeface="Comic Sans MS"/>
                <a:cs typeface="Comic Sans MS"/>
              </a:rPr>
              <a:t>UDP: add </a:t>
            </a:r>
            <a:r>
              <a:rPr sz="3400" spc="-5" dirty="0">
                <a:latin typeface="Comic Sans MS"/>
                <a:cs typeface="Comic Sans MS"/>
              </a:rPr>
              <a:t>reliability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at  </a:t>
            </a:r>
            <a:r>
              <a:rPr sz="3400" spc="-5" dirty="0">
                <a:latin typeface="Comic Sans MS"/>
                <a:cs typeface="Comic Sans MS"/>
              </a:rPr>
              <a:t>application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layer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9680" y="28448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0300" y="3549227"/>
            <a:ext cx="4734560" cy="2540"/>
          </a:xfrm>
          <a:custGeom>
            <a:avLst/>
            <a:gdLst/>
            <a:ahLst/>
            <a:cxnLst/>
            <a:rect l="l" t="t" r="r" b="b"/>
            <a:pathLst>
              <a:path w="4734559" h="2539">
                <a:moveTo>
                  <a:pt x="0" y="2257"/>
                </a:moveTo>
                <a:lnTo>
                  <a:pt x="473456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1333" y="2984500"/>
            <a:ext cx="2540" cy="562610"/>
          </a:xfrm>
          <a:custGeom>
            <a:avLst/>
            <a:gdLst/>
            <a:ahLst/>
            <a:cxnLst/>
            <a:rect l="l" t="t" r="r" b="b"/>
            <a:pathLst>
              <a:path w="2540" h="562610">
                <a:moveTo>
                  <a:pt x="0" y="562186"/>
                </a:moveTo>
                <a:lnTo>
                  <a:pt x="2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71573" y="2648372"/>
            <a:ext cx="1632585" cy="6985"/>
          </a:xfrm>
          <a:custGeom>
            <a:avLst/>
            <a:gdLst/>
            <a:ahLst/>
            <a:cxnLst/>
            <a:rect l="l" t="t" r="r" b="b"/>
            <a:pathLst>
              <a:path w="1632584" h="6985">
                <a:moveTo>
                  <a:pt x="-12699" y="3238"/>
                </a:moveTo>
                <a:lnTo>
                  <a:pt x="1644905" y="3238"/>
                </a:lnTo>
              </a:path>
            </a:pathLst>
          </a:custGeom>
          <a:ln w="31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90903" y="261111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346" y="0"/>
                </a:moveTo>
                <a:lnTo>
                  <a:pt x="0" y="87374"/>
                </a:lnTo>
                <a:lnTo>
                  <a:pt x="87548" y="44034"/>
                </a:lnTo>
                <a:lnTo>
                  <a:pt x="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5661" y="2662024"/>
            <a:ext cx="1530985" cy="2540"/>
          </a:xfrm>
          <a:custGeom>
            <a:avLst/>
            <a:gdLst/>
            <a:ahLst/>
            <a:cxnLst/>
            <a:rect l="l" t="t" r="r" b="b"/>
            <a:pathLst>
              <a:path w="1530984" h="2539">
                <a:moveTo>
                  <a:pt x="1530605" y="2153"/>
                </a:moveTo>
                <a:lnTo>
                  <a:pt x="12699" y="1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70987" y="261835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436" y="0"/>
                </a:moveTo>
                <a:lnTo>
                  <a:pt x="0" y="43564"/>
                </a:lnTo>
                <a:lnTo>
                  <a:pt x="87313" y="87375"/>
                </a:lnTo>
                <a:lnTo>
                  <a:pt x="8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1307" y="4115929"/>
            <a:ext cx="4728210" cy="3415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1398270" marR="1480185" algn="ctr">
              <a:lnSpc>
                <a:spcPct val="116100"/>
              </a:lnSpc>
              <a:spcBef>
                <a:spcPts val="2980"/>
              </a:spcBef>
            </a:pPr>
            <a:r>
              <a:rPr sz="2800" spc="-5" dirty="0">
                <a:latin typeface="Comic Sans MS"/>
                <a:cs typeface="Comic Sans MS"/>
              </a:rPr>
              <a:t>Appl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ca</a:t>
            </a:r>
            <a:r>
              <a:rPr sz="2800" dirty="0">
                <a:latin typeface="Comic Sans MS"/>
                <a:cs typeface="Comic Sans MS"/>
              </a:rPr>
              <a:t>ti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n  </a:t>
            </a:r>
            <a:r>
              <a:rPr sz="2800" spc="-5" dirty="0">
                <a:latin typeface="Comic Sans MS"/>
                <a:cs typeface="Comic Sans MS"/>
              </a:rPr>
              <a:t>data  (message)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0400" y="7924800"/>
            <a:ext cx="348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UDP segment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format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21333" y="3562773"/>
            <a:ext cx="2540" cy="562610"/>
          </a:xfrm>
          <a:custGeom>
            <a:avLst/>
            <a:gdLst/>
            <a:ahLst/>
            <a:cxnLst/>
            <a:rect l="l" t="t" r="r" b="b"/>
            <a:pathLst>
              <a:path w="2540" h="562610">
                <a:moveTo>
                  <a:pt x="0" y="562186"/>
                </a:moveTo>
                <a:lnTo>
                  <a:pt x="2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96200" y="2425700"/>
            <a:ext cx="421703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32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 marL="508000" marR="5080" indent="-508000">
              <a:lnSpc>
                <a:spcPct val="149300"/>
              </a:lnSpc>
              <a:spcBef>
                <a:spcPts val="800"/>
              </a:spcBef>
              <a:tabLst>
                <a:tab pos="2513965" algn="l"/>
                <a:tab pos="2717165" algn="l"/>
              </a:tabLst>
            </a:pPr>
            <a:r>
              <a:rPr sz="2400" dirty="0">
                <a:latin typeface="Comic Sans MS"/>
                <a:cs typeface="Comic Sans MS"/>
              </a:rPr>
              <a:t>source port #	</a:t>
            </a:r>
            <a:r>
              <a:rPr sz="2400" spc="-5" dirty="0">
                <a:latin typeface="Comic Sans MS"/>
                <a:cs typeface="Comic Sans MS"/>
              </a:rPr>
              <a:t>dest port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#  </a:t>
            </a:r>
            <a:r>
              <a:rPr sz="3600" spc="-7" baseline="-2314" dirty="0">
                <a:latin typeface="Comic Sans MS"/>
                <a:cs typeface="Comic Sans MS"/>
              </a:rPr>
              <a:t>length		</a:t>
            </a:r>
            <a:r>
              <a:rPr sz="2400" spc="-5" dirty="0">
                <a:latin typeface="Comic Sans MS"/>
                <a:cs typeface="Comic Sans MS"/>
              </a:rPr>
              <a:t>checksum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5439" y="8650510"/>
            <a:ext cx="3469640" cy="10166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8760" marR="5080" indent="-226060">
              <a:lnSpc>
                <a:spcPts val="3900"/>
              </a:lnSpc>
              <a:spcBef>
                <a:spcPts val="6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application-specific  </a:t>
            </a:r>
            <a:r>
              <a:rPr sz="2800" dirty="0">
                <a:latin typeface="Comic Sans MS"/>
                <a:cs typeface="Comic Sans MS"/>
              </a:rPr>
              <a:t>error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recovery!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2820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UDP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4">
                <a:moveTo>
                  <a:pt x="0" y="0"/>
                </a:moveTo>
                <a:lnTo>
                  <a:pt x="125666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839" y="1572260"/>
            <a:ext cx="4655820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  <a:tabLst>
                <a:tab pos="2446655" algn="l"/>
              </a:tabLst>
            </a:pPr>
            <a:r>
              <a:rPr sz="3825" spc="-89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often </a:t>
            </a:r>
            <a:r>
              <a:rPr sz="3400" spc="-5" dirty="0">
                <a:latin typeface="Comic Sans MS"/>
                <a:cs typeface="Comic Sans MS"/>
              </a:rPr>
              <a:t>used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tre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m</a:t>
            </a:r>
            <a:r>
              <a:rPr sz="3400" spc="-5" dirty="0">
                <a:latin typeface="Comic Sans MS"/>
                <a:cs typeface="Comic Sans MS"/>
              </a:rPr>
              <a:t>ul</a:t>
            </a:r>
            <a:r>
              <a:rPr sz="3400" dirty="0">
                <a:latin typeface="Comic Sans MS"/>
                <a:cs typeface="Comic Sans MS"/>
              </a:rPr>
              <a:t>timedia  apps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838" y="3360420"/>
            <a:ext cx="4618543" cy="3225800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721360" indent="-226695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dirty="0">
                <a:latin typeface="Comic Sans MS"/>
                <a:cs typeface="Comic Sans MS"/>
              </a:rPr>
              <a:t>loss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tolerant</a:t>
            </a:r>
            <a:endParaRPr sz="2800" dirty="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rate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controllable</a:t>
            </a:r>
            <a:endParaRPr sz="2800" dirty="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40"/>
              </a:spcBef>
              <a:tabLst>
                <a:tab pos="1580515" algn="l"/>
              </a:tabLst>
            </a:pPr>
            <a:r>
              <a:rPr sz="3825" spc="-89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other	</a:t>
            </a:r>
            <a:r>
              <a:rPr sz="3400" spc="-5" dirty="0">
                <a:latin typeface="Comic Sans MS"/>
                <a:cs typeface="Comic Sans MS"/>
              </a:rPr>
              <a:t>UDP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uses</a:t>
            </a:r>
            <a:endParaRPr sz="3400" dirty="0">
              <a:latin typeface="Comic Sans MS"/>
              <a:cs typeface="Comic Sans MS"/>
            </a:endParaRPr>
          </a:p>
          <a:p>
            <a:pPr marL="721360" indent="-2266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dirty="0">
                <a:latin typeface="Comic Sans MS"/>
                <a:cs typeface="Comic Sans MS"/>
              </a:rPr>
              <a:t>DNS</a:t>
            </a:r>
          </a:p>
          <a:p>
            <a:pPr marL="721360" indent="-2266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21360" algn="l"/>
              </a:tabLst>
            </a:pPr>
            <a:r>
              <a:rPr sz="2800" spc="-5" dirty="0">
                <a:latin typeface="Comic Sans MS"/>
                <a:cs typeface="Comic Sans MS"/>
              </a:rPr>
              <a:t>SNMP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839" y="6703059"/>
            <a:ext cx="484060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30480" indent="-289560" algn="just">
              <a:lnSpc>
                <a:spcPct val="115199"/>
              </a:lnSpc>
              <a:spcBef>
                <a:spcPts val="100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reliable </a:t>
            </a:r>
            <a:r>
              <a:rPr sz="3400" spc="-5" dirty="0">
                <a:latin typeface="Comic Sans MS"/>
                <a:cs typeface="Comic Sans MS"/>
              </a:rPr>
              <a:t>transfer over  </a:t>
            </a:r>
            <a:r>
              <a:rPr sz="3400" dirty="0">
                <a:latin typeface="Comic Sans MS"/>
                <a:cs typeface="Comic Sans MS"/>
              </a:rPr>
              <a:t>UDP: add </a:t>
            </a:r>
            <a:r>
              <a:rPr sz="3400" spc="-5" dirty="0">
                <a:latin typeface="Comic Sans MS"/>
                <a:cs typeface="Comic Sans MS"/>
              </a:rPr>
              <a:t>reliability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at  </a:t>
            </a:r>
            <a:r>
              <a:rPr sz="3400" spc="-5" dirty="0">
                <a:latin typeface="Comic Sans MS"/>
                <a:cs typeface="Comic Sans MS"/>
              </a:rPr>
              <a:t>application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layer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9680" y="28448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0300" y="3549227"/>
            <a:ext cx="4734560" cy="2540"/>
          </a:xfrm>
          <a:custGeom>
            <a:avLst/>
            <a:gdLst/>
            <a:ahLst/>
            <a:cxnLst/>
            <a:rect l="l" t="t" r="r" b="b"/>
            <a:pathLst>
              <a:path w="4734559" h="2539">
                <a:moveTo>
                  <a:pt x="0" y="2257"/>
                </a:moveTo>
                <a:lnTo>
                  <a:pt x="473456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1333" y="2984500"/>
            <a:ext cx="2540" cy="562610"/>
          </a:xfrm>
          <a:custGeom>
            <a:avLst/>
            <a:gdLst/>
            <a:ahLst/>
            <a:cxnLst/>
            <a:rect l="l" t="t" r="r" b="b"/>
            <a:pathLst>
              <a:path w="2540" h="562610">
                <a:moveTo>
                  <a:pt x="0" y="562186"/>
                </a:moveTo>
                <a:lnTo>
                  <a:pt x="2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71573" y="2648372"/>
            <a:ext cx="1632585" cy="6985"/>
          </a:xfrm>
          <a:custGeom>
            <a:avLst/>
            <a:gdLst/>
            <a:ahLst/>
            <a:cxnLst/>
            <a:rect l="l" t="t" r="r" b="b"/>
            <a:pathLst>
              <a:path w="1632584" h="6985">
                <a:moveTo>
                  <a:pt x="-12699" y="3238"/>
                </a:moveTo>
                <a:lnTo>
                  <a:pt x="1644905" y="3238"/>
                </a:lnTo>
              </a:path>
            </a:pathLst>
          </a:custGeom>
          <a:ln w="31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90903" y="261111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346" y="0"/>
                </a:moveTo>
                <a:lnTo>
                  <a:pt x="0" y="87374"/>
                </a:lnTo>
                <a:lnTo>
                  <a:pt x="87548" y="44034"/>
                </a:lnTo>
                <a:lnTo>
                  <a:pt x="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5661" y="2662024"/>
            <a:ext cx="1530985" cy="2540"/>
          </a:xfrm>
          <a:custGeom>
            <a:avLst/>
            <a:gdLst/>
            <a:ahLst/>
            <a:cxnLst/>
            <a:rect l="l" t="t" r="r" b="b"/>
            <a:pathLst>
              <a:path w="1530984" h="2539">
                <a:moveTo>
                  <a:pt x="1530605" y="2153"/>
                </a:moveTo>
                <a:lnTo>
                  <a:pt x="12699" y="1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0987" y="261835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436" y="0"/>
                </a:moveTo>
                <a:lnTo>
                  <a:pt x="0" y="43564"/>
                </a:lnTo>
                <a:lnTo>
                  <a:pt x="87313" y="87375"/>
                </a:lnTo>
                <a:lnTo>
                  <a:pt x="8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91307" y="4115929"/>
            <a:ext cx="4728210" cy="3415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1398270" marR="1480185" algn="ctr">
              <a:lnSpc>
                <a:spcPct val="116100"/>
              </a:lnSpc>
              <a:spcBef>
                <a:spcPts val="2980"/>
              </a:spcBef>
            </a:pPr>
            <a:r>
              <a:rPr sz="2800" spc="-5" dirty="0">
                <a:latin typeface="Comic Sans MS"/>
                <a:cs typeface="Comic Sans MS"/>
              </a:rPr>
              <a:t>Appl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ca</a:t>
            </a:r>
            <a:r>
              <a:rPr sz="2800" dirty="0">
                <a:latin typeface="Comic Sans MS"/>
                <a:cs typeface="Comic Sans MS"/>
              </a:rPr>
              <a:t>ti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n  </a:t>
            </a:r>
            <a:r>
              <a:rPr sz="2800" spc="-5" dirty="0">
                <a:latin typeface="Comic Sans MS"/>
                <a:cs typeface="Comic Sans MS"/>
              </a:rPr>
              <a:t>data  (message)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0400" y="7924800"/>
            <a:ext cx="348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UDP segment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format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21333" y="3562773"/>
            <a:ext cx="2540" cy="562610"/>
          </a:xfrm>
          <a:custGeom>
            <a:avLst/>
            <a:gdLst/>
            <a:ahLst/>
            <a:cxnLst/>
            <a:rect l="l" t="t" r="r" b="b"/>
            <a:pathLst>
              <a:path w="2540" h="562610">
                <a:moveTo>
                  <a:pt x="0" y="562186"/>
                </a:moveTo>
                <a:lnTo>
                  <a:pt x="2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200" y="2425700"/>
            <a:ext cx="421703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32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 marL="508000" marR="5080" indent="-508000">
              <a:lnSpc>
                <a:spcPct val="149300"/>
              </a:lnSpc>
              <a:spcBef>
                <a:spcPts val="800"/>
              </a:spcBef>
              <a:tabLst>
                <a:tab pos="2513965" algn="l"/>
                <a:tab pos="2717165" algn="l"/>
              </a:tabLst>
            </a:pPr>
            <a:r>
              <a:rPr sz="2400" dirty="0">
                <a:latin typeface="Comic Sans MS"/>
                <a:cs typeface="Comic Sans MS"/>
              </a:rPr>
              <a:t>source port #	</a:t>
            </a:r>
            <a:r>
              <a:rPr sz="2400" spc="-5" dirty="0">
                <a:latin typeface="Comic Sans MS"/>
                <a:cs typeface="Comic Sans MS"/>
              </a:rPr>
              <a:t>dest port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#  </a:t>
            </a:r>
            <a:r>
              <a:rPr sz="3600" spc="-7" baseline="-2314" dirty="0">
                <a:latin typeface="Comic Sans MS"/>
                <a:cs typeface="Comic Sans MS"/>
              </a:rPr>
              <a:t>length		</a:t>
            </a:r>
            <a:r>
              <a:rPr sz="2400" spc="-5" dirty="0">
                <a:latin typeface="Comic Sans MS"/>
                <a:cs typeface="Comic Sans MS"/>
              </a:rPr>
              <a:t>checksum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1207" y="3210891"/>
            <a:ext cx="142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Length,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465" y="3629991"/>
            <a:ext cx="192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bytes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29050" y="3995751"/>
            <a:ext cx="129413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segmen</a:t>
            </a:r>
            <a:r>
              <a:rPr sz="2400" spc="-5" dirty="0">
                <a:latin typeface="Comic Sans MS"/>
                <a:cs typeface="Comic Sans MS"/>
              </a:rPr>
              <a:t>t,  </a:t>
            </a:r>
            <a:r>
              <a:rPr sz="2400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udi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  </a:t>
            </a:r>
            <a:r>
              <a:rPr sz="2400" spc="-5" dirty="0">
                <a:latin typeface="Comic Sans MS"/>
                <a:cs typeface="Comic Sans MS"/>
              </a:rPr>
              <a:t>hea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84907" y="3616959"/>
            <a:ext cx="942975" cy="188595"/>
          </a:xfrm>
          <a:custGeom>
            <a:avLst/>
            <a:gdLst/>
            <a:ahLst/>
            <a:cxnLst/>
            <a:rect l="l" t="t" r="r" b="b"/>
            <a:pathLst>
              <a:path w="942975" h="188595">
                <a:moveTo>
                  <a:pt x="0" y="0"/>
                </a:moveTo>
                <a:lnTo>
                  <a:pt x="930320" y="186064"/>
                </a:lnTo>
                <a:lnTo>
                  <a:pt x="942774" y="1885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06659" y="3760184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17136" y="0"/>
                </a:moveTo>
                <a:lnTo>
                  <a:pt x="0" y="85679"/>
                </a:lnTo>
                <a:lnTo>
                  <a:pt x="94247" y="59975"/>
                </a:lnTo>
                <a:lnTo>
                  <a:pt x="17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15439" y="8650510"/>
            <a:ext cx="3469640" cy="10166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8760" marR="5080" indent="-226060">
              <a:lnSpc>
                <a:spcPts val="3900"/>
              </a:lnSpc>
              <a:spcBef>
                <a:spcPts val="6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application-specific  </a:t>
            </a:r>
            <a:r>
              <a:rPr sz="2800" dirty="0">
                <a:latin typeface="Comic Sans MS"/>
                <a:cs typeface="Comic Sans MS"/>
              </a:rPr>
              <a:t>error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recovery!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2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UDP</a:t>
            </a:r>
            <a:r>
              <a:rPr sz="5600" spc="-75" dirty="0"/>
              <a:t> </a:t>
            </a:r>
            <a:r>
              <a:rPr sz="5600" spc="-5" dirty="0"/>
              <a:t>checksum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803775" cy="0"/>
          </a:xfrm>
          <a:custGeom>
            <a:avLst/>
            <a:gdLst/>
            <a:ahLst/>
            <a:cxnLst/>
            <a:rect l="l" t="t" r="r" b="b"/>
            <a:pathLst>
              <a:path w="4803775">
                <a:moveTo>
                  <a:pt x="0" y="0"/>
                </a:moveTo>
                <a:lnTo>
                  <a:pt x="4803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482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UDP</a:t>
            </a:r>
            <a:r>
              <a:rPr sz="5600" spc="-7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checksum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803775" cy="0"/>
          </a:xfrm>
          <a:custGeom>
            <a:avLst/>
            <a:gdLst/>
            <a:ahLst/>
            <a:cxnLst/>
            <a:rect l="l" t="t" r="r" b="b"/>
            <a:pathLst>
              <a:path w="4803775">
                <a:moveTo>
                  <a:pt x="0" y="0"/>
                </a:moveTo>
                <a:lnTo>
                  <a:pt x="4803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2067560"/>
            <a:ext cx="1099629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  <a:tabLst>
                <a:tab pos="2614930" algn="l"/>
                <a:tab pos="438023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Goal: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detect	</a:t>
            </a:r>
            <a:r>
              <a:rPr sz="3400" spc="-5" dirty="0">
                <a:latin typeface="Comic Sans MS"/>
                <a:cs typeface="Comic Sans MS"/>
              </a:rPr>
              <a:t>“errors”	(e.g., flipped bits)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transmitted  segment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2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UDP</a:t>
            </a:r>
            <a:r>
              <a:rPr sz="5600" spc="-75" dirty="0"/>
              <a:t> </a:t>
            </a:r>
            <a:r>
              <a:rPr sz="5600" spc="-5" dirty="0"/>
              <a:t>checksum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803775" cy="0"/>
          </a:xfrm>
          <a:custGeom>
            <a:avLst/>
            <a:gdLst/>
            <a:ahLst/>
            <a:cxnLst/>
            <a:rect l="l" t="t" r="r" b="b"/>
            <a:pathLst>
              <a:path w="4803775">
                <a:moveTo>
                  <a:pt x="0" y="0"/>
                </a:moveTo>
                <a:lnTo>
                  <a:pt x="4803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2067560"/>
            <a:ext cx="11047095" cy="7084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30480" indent="-495300">
              <a:lnSpc>
                <a:spcPct val="115199"/>
              </a:lnSpc>
              <a:spcBef>
                <a:spcPts val="100"/>
              </a:spcBef>
              <a:tabLst>
                <a:tab pos="2640330" algn="l"/>
                <a:tab pos="440563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Goal: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detect	</a:t>
            </a:r>
            <a:r>
              <a:rPr sz="3400" spc="-5" dirty="0">
                <a:latin typeface="Comic Sans MS"/>
                <a:cs typeface="Comic Sans MS"/>
              </a:rPr>
              <a:t>“errors”	(e.g., flipped bits)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transmitted  segment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3519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711200" marR="6403975" indent="-238760">
              <a:lnSpc>
                <a:spcPct val="116100"/>
              </a:lnSpc>
              <a:spcBef>
                <a:spcPts val="1175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treat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contents  as sequence </a:t>
            </a:r>
            <a:r>
              <a:rPr sz="2800" dirty="0">
                <a:latin typeface="Comic Sans MS"/>
                <a:cs typeface="Comic Sans MS"/>
              </a:rPr>
              <a:t>of 16-bit  </a:t>
            </a:r>
            <a:r>
              <a:rPr sz="2800" spc="-5" dirty="0">
                <a:latin typeface="Comic Sans MS"/>
                <a:cs typeface="Comic Sans MS"/>
              </a:rPr>
              <a:t>integers</a:t>
            </a:r>
            <a:endParaRPr sz="2800">
              <a:latin typeface="Comic Sans MS"/>
              <a:cs typeface="Comic Sans MS"/>
            </a:endParaRPr>
          </a:p>
          <a:p>
            <a:pPr marL="711200" marR="6550025" indent="-238760">
              <a:lnSpc>
                <a:spcPct val="116100"/>
              </a:lnSpc>
              <a:spcBef>
                <a:spcPts val="1100"/>
              </a:spcBef>
            </a:pPr>
            <a:r>
              <a:rPr sz="3150" spc="-5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5" dirty="0">
                <a:latin typeface="Comic Sans MS"/>
                <a:cs typeface="Comic Sans MS"/>
              </a:rPr>
              <a:t>checksum: </a:t>
            </a:r>
            <a:r>
              <a:rPr sz="2800" spc="-5" dirty="0">
                <a:latin typeface="Comic Sans MS"/>
                <a:cs typeface="Comic Sans MS"/>
              </a:rPr>
              <a:t>addition </a:t>
            </a:r>
            <a:r>
              <a:rPr sz="2800" dirty="0">
                <a:latin typeface="Comic Sans MS"/>
                <a:cs typeface="Comic Sans MS"/>
              </a:rPr>
              <a:t>(1’s  </a:t>
            </a:r>
            <a:r>
              <a:rPr sz="2800" spc="-5" dirty="0">
                <a:latin typeface="Comic Sans MS"/>
                <a:cs typeface="Comic Sans MS"/>
              </a:rPr>
              <a:t>complement sum) </a:t>
            </a:r>
            <a:r>
              <a:rPr sz="2800" dirty="0">
                <a:latin typeface="Comic Sans MS"/>
                <a:cs typeface="Comic Sans MS"/>
              </a:rPr>
              <a:t>of  segment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contents</a:t>
            </a:r>
            <a:endParaRPr sz="2800">
              <a:latin typeface="Comic Sans MS"/>
              <a:cs typeface="Comic Sans MS"/>
            </a:endParaRPr>
          </a:p>
          <a:p>
            <a:pPr marL="711200" marR="6241415" indent="-238760">
              <a:lnSpc>
                <a:spcPct val="116100"/>
              </a:lnSpc>
              <a:spcBef>
                <a:spcPts val="120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puts checksum  value into </a:t>
            </a:r>
            <a:r>
              <a:rPr sz="2800" dirty="0">
                <a:latin typeface="Comic Sans MS"/>
                <a:cs typeface="Comic Sans MS"/>
              </a:rPr>
              <a:t>UDP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  </a:t>
            </a:r>
            <a:r>
              <a:rPr sz="2800" dirty="0">
                <a:latin typeface="Comic Sans MS"/>
                <a:cs typeface="Comic Sans MS"/>
              </a:rPr>
              <a:t>field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2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UDP</a:t>
            </a:r>
            <a:r>
              <a:rPr sz="5600" spc="-75" dirty="0"/>
              <a:t> </a:t>
            </a:r>
            <a:r>
              <a:rPr sz="5600" spc="-5" dirty="0"/>
              <a:t>checksum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803775" cy="0"/>
          </a:xfrm>
          <a:custGeom>
            <a:avLst/>
            <a:gdLst/>
            <a:ahLst/>
            <a:cxnLst/>
            <a:rect l="l" t="t" r="r" b="b"/>
            <a:pathLst>
              <a:path w="4803775">
                <a:moveTo>
                  <a:pt x="0" y="0"/>
                </a:moveTo>
                <a:lnTo>
                  <a:pt x="4803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3443151"/>
            <a:ext cx="4836160" cy="57086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8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711200" marR="193040" indent="-238760">
              <a:lnSpc>
                <a:spcPct val="116100"/>
              </a:lnSpc>
              <a:spcBef>
                <a:spcPts val="1180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treat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contents  as sequence </a:t>
            </a:r>
            <a:r>
              <a:rPr sz="2800" dirty="0">
                <a:latin typeface="Comic Sans MS"/>
                <a:cs typeface="Comic Sans MS"/>
              </a:rPr>
              <a:t>of 16-bit  </a:t>
            </a:r>
            <a:r>
              <a:rPr sz="2800" spc="-5" dirty="0">
                <a:latin typeface="Comic Sans MS"/>
                <a:cs typeface="Comic Sans MS"/>
              </a:rPr>
              <a:t>integers</a:t>
            </a:r>
            <a:endParaRPr sz="2800">
              <a:latin typeface="Comic Sans MS"/>
              <a:cs typeface="Comic Sans MS"/>
            </a:endParaRPr>
          </a:p>
          <a:p>
            <a:pPr marL="711200" marR="339090" indent="-238760">
              <a:lnSpc>
                <a:spcPct val="116100"/>
              </a:lnSpc>
              <a:spcBef>
                <a:spcPts val="1100"/>
              </a:spcBef>
            </a:pPr>
            <a:r>
              <a:rPr sz="3150" spc="-5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5" dirty="0">
                <a:latin typeface="Comic Sans MS"/>
                <a:cs typeface="Comic Sans MS"/>
              </a:rPr>
              <a:t>checksum: </a:t>
            </a:r>
            <a:r>
              <a:rPr sz="2800" spc="-5" dirty="0">
                <a:latin typeface="Comic Sans MS"/>
                <a:cs typeface="Comic Sans MS"/>
              </a:rPr>
              <a:t>addition </a:t>
            </a:r>
            <a:r>
              <a:rPr sz="2800" dirty="0">
                <a:latin typeface="Comic Sans MS"/>
                <a:cs typeface="Comic Sans MS"/>
              </a:rPr>
              <a:t>(1’s  </a:t>
            </a:r>
            <a:r>
              <a:rPr sz="2800" spc="-5" dirty="0">
                <a:latin typeface="Comic Sans MS"/>
                <a:cs typeface="Comic Sans MS"/>
              </a:rPr>
              <a:t>complement sum) </a:t>
            </a:r>
            <a:r>
              <a:rPr sz="2800" dirty="0">
                <a:latin typeface="Comic Sans MS"/>
                <a:cs typeface="Comic Sans MS"/>
              </a:rPr>
              <a:t>of  segment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contents</a:t>
            </a:r>
            <a:endParaRPr sz="28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20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puts checksum  value into </a:t>
            </a:r>
            <a:r>
              <a:rPr sz="2800" dirty="0">
                <a:latin typeface="Comic Sans MS"/>
                <a:cs typeface="Comic Sans MS"/>
              </a:rPr>
              <a:t>UDP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  </a:t>
            </a:r>
            <a:r>
              <a:rPr sz="2800" dirty="0">
                <a:latin typeface="Comic Sans MS"/>
                <a:cs typeface="Comic Sans MS"/>
              </a:rPr>
              <a:t>field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70040" y="3489415"/>
            <a:ext cx="5497830" cy="41509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compute checksum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received  </a:t>
            </a:r>
            <a:r>
              <a:rPr sz="2800" dirty="0">
                <a:latin typeface="Comic Sans MS"/>
                <a:cs typeface="Comic Sans MS"/>
              </a:rPr>
              <a:t>segment</a:t>
            </a:r>
            <a:endParaRPr sz="2800">
              <a:latin typeface="Comic Sans MS"/>
              <a:cs typeface="Comic Sans MS"/>
            </a:endParaRPr>
          </a:p>
          <a:p>
            <a:pPr marL="377825" marR="371475" indent="-3403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check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computed checksum  equals checksum field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value:</a:t>
            </a:r>
            <a:endParaRPr sz="28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NO - error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detected</a:t>
            </a:r>
            <a:endParaRPr sz="28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YES - </a:t>
            </a:r>
            <a:r>
              <a:rPr sz="2800" spc="-5" dirty="0">
                <a:latin typeface="Comic Sans MS"/>
                <a:cs typeface="Comic Sans MS"/>
              </a:rPr>
              <a:t>no </a:t>
            </a:r>
            <a:r>
              <a:rPr sz="2800" dirty="0">
                <a:latin typeface="Comic Sans MS"/>
                <a:cs typeface="Comic Sans MS"/>
              </a:rPr>
              <a:t>error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detected.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0" y="2067560"/>
            <a:ext cx="1099629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  <a:tabLst>
                <a:tab pos="2614930" algn="l"/>
                <a:tab pos="438023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Goal: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detect	</a:t>
            </a:r>
            <a:r>
              <a:rPr sz="3400" spc="-5" dirty="0">
                <a:latin typeface="Comic Sans MS"/>
                <a:cs typeface="Comic Sans MS"/>
              </a:rPr>
              <a:t>“errors”	(e.g., flipped bits)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transmitted  segment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2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UDP</a:t>
            </a:r>
            <a:r>
              <a:rPr sz="5600" spc="-75" dirty="0"/>
              <a:t> </a:t>
            </a:r>
            <a:r>
              <a:rPr sz="5600" spc="-5" dirty="0"/>
              <a:t>checksum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803775" cy="0"/>
          </a:xfrm>
          <a:custGeom>
            <a:avLst/>
            <a:gdLst/>
            <a:ahLst/>
            <a:cxnLst/>
            <a:rect l="l" t="t" r="r" b="b"/>
            <a:pathLst>
              <a:path w="4803775">
                <a:moveTo>
                  <a:pt x="0" y="0"/>
                </a:moveTo>
                <a:lnTo>
                  <a:pt x="480372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3443151"/>
            <a:ext cx="4836160" cy="57086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8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711200" marR="193040" indent="-238760">
              <a:lnSpc>
                <a:spcPct val="116100"/>
              </a:lnSpc>
              <a:spcBef>
                <a:spcPts val="1180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treat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contents  as sequence </a:t>
            </a:r>
            <a:r>
              <a:rPr sz="2800" dirty="0">
                <a:latin typeface="Comic Sans MS"/>
                <a:cs typeface="Comic Sans MS"/>
              </a:rPr>
              <a:t>of 16-bit  </a:t>
            </a:r>
            <a:r>
              <a:rPr sz="2800" spc="-5" dirty="0">
                <a:latin typeface="Comic Sans MS"/>
                <a:cs typeface="Comic Sans MS"/>
              </a:rPr>
              <a:t>integers</a:t>
            </a:r>
            <a:endParaRPr sz="2800">
              <a:latin typeface="Comic Sans MS"/>
              <a:cs typeface="Comic Sans MS"/>
            </a:endParaRPr>
          </a:p>
          <a:p>
            <a:pPr marL="711200" marR="339090" indent="-238760">
              <a:lnSpc>
                <a:spcPct val="116100"/>
              </a:lnSpc>
              <a:spcBef>
                <a:spcPts val="1100"/>
              </a:spcBef>
            </a:pPr>
            <a:r>
              <a:rPr sz="3150" spc="-5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5" dirty="0">
                <a:latin typeface="Comic Sans MS"/>
                <a:cs typeface="Comic Sans MS"/>
              </a:rPr>
              <a:t>checksum: </a:t>
            </a:r>
            <a:r>
              <a:rPr sz="2800" spc="-5" dirty="0">
                <a:latin typeface="Comic Sans MS"/>
                <a:cs typeface="Comic Sans MS"/>
              </a:rPr>
              <a:t>addition </a:t>
            </a:r>
            <a:r>
              <a:rPr sz="2800" dirty="0">
                <a:latin typeface="Comic Sans MS"/>
                <a:cs typeface="Comic Sans MS"/>
              </a:rPr>
              <a:t>(1’s  </a:t>
            </a:r>
            <a:r>
              <a:rPr sz="2800" spc="-5" dirty="0">
                <a:latin typeface="Comic Sans MS"/>
                <a:cs typeface="Comic Sans MS"/>
              </a:rPr>
              <a:t>complement sum) </a:t>
            </a:r>
            <a:r>
              <a:rPr sz="2800" dirty="0">
                <a:latin typeface="Comic Sans MS"/>
                <a:cs typeface="Comic Sans MS"/>
              </a:rPr>
              <a:t>of  segment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contents</a:t>
            </a:r>
            <a:endParaRPr sz="28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20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puts checksum  value into </a:t>
            </a:r>
            <a:r>
              <a:rPr sz="2800" dirty="0">
                <a:latin typeface="Comic Sans MS"/>
                <a:cs typeface="Comic Sans MS"/>
              </a:rPr>
              <a:t>UDP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  </a:t>
            </a:r>
            <a:r>
              <a:rPr sz="2800" dirty="0">
                <a:latin typeface="Comic Sans MS"/>
                <a:cs typeface="Comic Sans MS"/>
              </a:rPr>
              <a:t>field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70040" y="3489415"/>
            <a:ext cx="5497830" cy="52431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compute checksum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received  </a:t>
            </a:r>
            <a:r>
              <a:rPr sz="2800" dirty="0">
                <a:latin typeface="Comic Sans MS"/>
                <a:cs typeface="Comic Sans MS"/>
              </a:rPr>
              <a:t>segment</a:t>
            </a:r>
            <a:endParaRPr sz="2800">
              <a:latin typeface="Comic Sans MS"/>
              <a:cs typeface="Comic Sans MS"/>
            </a:endParaRPr>
          </a:p>
          <a:p>
            <a:pPr marL="377825" marR="371475" indent="-3403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check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computed checksum  equals checksum field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value:</a:t>
            </a:r>
            <a:endParaRPr sz="28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NO - error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detected</a:t>
            </a:r>
            <a:endParaRPr sz="280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YES - </a:t>
            </a:r>
            <a:r>
              <a:rPr sz="2800" spc="-5" dirty="0">
                <a:latin typeface="Comic Sans MS"/>
                <a:cs typeface="Comic Sans MS"/>
              </a:rPr>
              <a:t>no </a:t>
            </a:r>
            <a:r>
              <a:rPr sz="2800" dirty="0">
                <a:latin typeface="Comic Sans MS"/>
                <a:cs typeface="Comic Sans MS"/>
              </a:rPr>
              <a:t>error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detected.</a:t>
            </a:r>
            <a:endParaRPr sz="2800">
              <a:latin typeface="Comic Sans MS"/>
              <a:cs typeface="Comic Sans MS"/>
            </a:endParaRPr>
          </a:p>
          <a:p>
            <a:pPr marL="1076325" marR="1506855" indent="-279400">
              <a:lnSpc>
                <a:spcPct val="116100"/>
              </a:lnSpc>
              <a:spcBef>
                <a:spcPts val="8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284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But maybe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errors  </a:t>
            </a:r>
            <a:r>
              <a:rPr sz="2800" spc="-5" dirty="0">
                <a:latin typeface="Comic Sans MS"/>
                <a:cs typeface="Comic Sans MS"/>
              </a:rPr>
              <a:t>nonetheless?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0" y="2067560"/>
            <a:ext cx="1099629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  <a:tabLst>
                <a:tab pos="2614930" algn="l"/>
                <a:tab pos="438023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Goal: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detect	</a:t>
            </a:r>
            <a:r>
              <a:rPr sz="3400" spc="-5" dirty="0">
                <a:latin typeface="Comic Sans MS"/>
                <a:cs typeface="Comic Sans MS"/>
              </a:rPr>
              <a:t>“errors”	(e.g., flipped bits)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transmitted  segment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89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</a:t>
            </a:r>
            <a:r>
              <a:rPr sz="5600" spc="-20" dirty="0"/>
              <a:t> </a:t>
            </a:r>
            <a:r>
              <a:rPr sz="5600" spc="-5" dirty="0"/>
              <a:t>demultiplexing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865360" cy="0"/>
          </a:xfrm>
          <a:custGeom>
            <a:avLst/>
            <a:gdLst/>
            <a:ahLst/>
            <a:cxnLst/>
            <a:rect l="l" t="t" r="r" b="b"/>
            <a:pathLst>
              <a:path w="9865360">
                <a:moveTo>
                  <a:pt x="0" y="0"/>
                </a:moveTo>
                <a:lnTo>
                  <a:pt x="986477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1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3204" algn="l"/>
              </a:tabLst>
            </a:pPr>
            <a:r>
              <a:rPr sz="5600" spc="-5" dirty="0"/>
              <a:t>U</a:t>
            </a:r>
            <a:r>
              <a:rPr sz="5600" dirty="0"/>
              <a:t>DP</a:t>
            </a:r>
            <a:r>
              <a:rPr sz="5600" spc="-5" dirty="0"/>
              <a:t> </a:t>
            </a:r>
            <a:r>
              <a:rPr sz="5600" dirty="0"/>
              <a:t>P</a:t>
            </a:r>
            <a:r>
              <a:rPr sz="5600" spc="-5" dirty="0"/>
              <a:t>a</a:t>
            </a:r>
            <a:r>
              <a:rPr sz="5600" dirty="0"/>
              <a:t>c</a:t>
            </a:r>
            <a:r>
              <a:rPr sz="5600" spc="-5" dirty="0"/>
              <a:t>ke</a:t>
            </a:r>
            <a:r>
              <a:rPr sz="5600" dirty="0"/>
              <a:t>t	He</a:t>
            </a:r>
            <a:r>
              <a:rPr sz="5600" spc="-5" dirty="0"/>
              <a:t>a</a:t>
            </a:r>
            <a:r>
              <a:rPr sz="5600" dirty="0"/>
              <a:t>der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489700" cy="0"/>
          </a:xfrm>
          <a:custGeom>
            <a:avLst/>
            <a:gdLst/>
            <a:ahLst/>
            <a:cxnLst/>
            <a:rect l="l" t="t" r="r" b="b"/>
            <a:pathLst>
              <a:path w="6489700">
                <a:moveTo>
                  <a:pt x="0" y="0"/>
                </a:moveTo>
                <a:lnTo>
                  <a:pt x="648969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2756089"/>
            <a:ext cx="10783179" cy="4121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3930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r>
              <a:rPr sz="56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10" dirty="0">
                <a:solidFill>
                  <a:srgbClr val="021EAA"/>
                </a:solidFill>
                <a:latin typeface="Comic Sans MS"/>
                <a:cs typeface="Comic Sans MS"/>
              </a:rPr>
              <a:t>Tangent…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907154" cy="0"/>
          </a:xfrm>
          <a:custGeom>
            <a:avLst/>
            <a:gdLst/>
            <a:ahLst/>
            <a:cxnLst/>
            <a:rect l="l" t="t" r="r" b="b"/>
            <a:pathLst>
              <a:path w="3907154">
                <a:moveTo>
                  <a:pt x="0" y="0"/>
                </a:moveTo>
                <a:lnTo>
                  <a:pt x="39070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4800600"/>
            <a:ext cx="48787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60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Binary </a:t>
            </a:r>
            <a:r>
              <a:rPr sz="3800" spc="-5" dirty="0">
                <a:latin typeface="Comic Sans MS"/>
                <a:cs typeface="Comic Sans MS"/>
              </a:rPr>
              <a:t>number:</a:t>
            </a:r>
            <a:r>
              <a:rPr sz="3800" spc="-3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0111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267200"/>
            <a:ext cx="5307330" cy="1163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95" dirty="0">
                <a:latin typeface="Tahoma"/>
                <a:cs typeface="Tahoma"/>
              </a:rPr>
              <a:t>3.4: </a:t>
            </a:r>
            <a:r>
              <a:rPr sz="3800" spc="-105" dirty="0">
                <a:latin typeface="Tahoma"/>
                <a:cs typeface="Tahoma"/>
              </a:rPr>
              <a:t>Principles </a:t>
            </a:r>
            <a:r>
              <a:rPr sz="3800" spc="-114" dirty="0">
                <a:latin typeface="Tahoma"/>
                <a:cs typeface="Tahoma"/>
              </a:rPr>
              <a:t>of</a:t>
            </a:r>
            <a:r>
              <a:rPr sz="3800" spc="-470" dirty="0">
                <a:latin typeface="Tahoma"/>
                <a:cs typeface="Tahoma"/>
              </a:rPr>
              <a:t> </a:t>
            </a:r>
            <a:r>
              <a:rPr sz="3800" spc="-125" dirty="0">
                <a:latin typeface="Tahoma"/>
                <a:cs typeface="Tahoma"/>
              </a:rPr>
              <a:t>reliable  </a:t>
            </a:r>
            <a:r>
              <a:rPr sz="3800" spc="-229" dirty="0">
                <a:latin typeface="Tahoma"/>
                <a:cs typeface="Tahoma"/>
              </a:rPr>
              <a:t>data</a:t>
            </a:r>
            <a:r>
              <a:rPr sz="3800" spc="-140" dirty="0">
                <a:latin typeface="Tahoma"/>
                <a:cs typeface="Tahoma"/>
              </a:rPr>
              <a:t> </a:t>
            </a:r>
            <a:r>
              <a:rPr sz="3800" spc="-135" dirty="0">
                <a:latin typeface="Tahoma"/>
                <a:cs typeface="Tahoma"/>
              </a:rPr>
              <a:t>transfer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Principles </a:t>
            </a:r>
            <a:r>
              <a:rPr spc="-5" dirty="0"/>
              <a:t>of Reliable data</a:t>
            </a:r>
            <a:r>
              <a:rPr spc="-4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0427335" cy="0"/>
          </a:xfrm>
          <a:custGeom>
            <a:avLst/>
            <a:gdLst/>
            <a:ahLst/>
            <a:cxnLst/>
            <a:rect l="l" t="t" r="r" b="b"/>
            <a:pathLst>
              <a:path w="10427335">
                <a:moveTo>
                  <a:pt x="0" y="0"/>
                </a:moveTo>
                <a:lnTo>
                  <a:pt x="1042727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39" y="1518919"/>
            <a:ext cx="7350125" cy="1295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40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important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app., transport, link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4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top-10 </a:t>
            </a:r>
            <a:r>
              <a:rPr sz="2800" spc="-5" dirty="0">
                <a:latin typeface="Comic Sans MS"/>
                <a:cs typeface="Comic Sans MS"/>
              </a:rPr>
              <a:t>list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important networking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topics!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1100" y="3009900"/>
            <a:ext cx="10833100" cy="478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4660900"/>
            <a:ext cx="6832600" cy="3136900"/>
          </a:xfrm>
          <a:custGeom>
            <a:avLst/>
            <a:gdLst/>
            <a:ahLst/>
            <a:cxnLst/>
            <a:rect l="l" t="t" r="r" b="b"/>
            <a:pathLst>
              <a:path w="6832600" h="3136900">
                <a:moveTo>
                  <a:pt x="0" y="0"/>
                </a:moveTo>
                <a:lnTo>
                  <a:pt x="6832600" y="0"/>
                </a:lnTo>
                <a:lnTo>
                  <a:pt x="6832600" y="3136900"/>
                </a:lnTo>
                <a:lnTo>
                  <a:pt x="0" y="3136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0454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Principles </a:t>
            </a:r>
            <a:r>
              <a:rPr spc="-5" dirty="0"/>
              <a:t>of Reliable data</a:t>
            </a:r>
            <a:r>
              <a:rPr spc="-4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0427335" cy="0"/>
          </a:xfrm>
          <a:custGeom>
            <a:avLst/>
            <a:gdLst/>
            <a:ahLst/>
            <a:cxnLst/>
            <a:rect l="l" t="t" r="r" b="b"/>
            <a:pathLst>
              <a:path w="10427335">
                <a:moveTo>
                  <a:pt x="0" y="0"/>
                </a:moveTo>
                <a:lnTo>
                  <a:pt x="1042727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239" y="1760220"/>
            <a:ext cx="7350125" cy="1295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40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important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app., transport, link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4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top-10 </a:t>
            </a:r>
            <a:r>
              <a:rPr sz="2800" spc="-5" dirty="0">
                <a:latin typeface="Comic Sans MS"/>
                <a:cs typeface="Comic Sans MS"/>
              </a:rPr>
              <a:t>list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important networking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topics!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500" y="3416300"/>
            <a:ext cx="10845800" cy="452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6100" y="5016500"/>
            <a:ext cx="6616700" cy="1841500"/>
          </a:xfrm>
          <a:custGeom>
            <a:avLst/>
            <a:gdLst/>
            <a:ahLst/>
            <a:cxnLst/>
            <a:rect l="l" t="t" r="r" b="b"/>
            <a:pathLst>
              <a:path w="6616700" h="1841500">
                <a:moveTo>
                  <a:pt x="0" y="0"/>
                </a:moveTo>
                <a:lnTo>
                  <a:pt x="6616700" y="0"/>
                </a:lnTo>
                <a:lnTo>
                  <a:pt x="66167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Principles </a:t>
            </a:r>
            <a:r>
              <a:rPr spc="-5" dirty="0"/>
              <a:t>of Reliable data</a:t>
            </a:r>
            <a:r>
              <a:rPr spc="-4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0427335" cy="0"/>
          </a:xfrm>
          <a:custGeom>
            <a:avLst/>
            <a:gdLst/>
            <a:ahLst/>
            <a:cxnLst/>
            <a:rect l="l" t="t" r="r" b="b"/>
            <a:pathLst>
              <a:path w="10427335">
                <a:moveTo>
                  <a:pt x="0" y="0"/>
                </a:moveTo>
                <a:lnTo>
                  <a:pt x="1042727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239" y="1531619"/>
            <a:ext cx="7350125" cy="129540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40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important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app., transport, link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40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top-10 </a:t>
            </a:r>
            <a:r>
              <a:rPr sz="2800" spc="-5" dirty="0">
                <a:latin typeface="Comic Sans MS"/>
                <a:cs typeface="Comic Sans MS"/>
              </a:rPr>
              <a:t>list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important networking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topics!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8400" y="3009900"/>
            <a:ext cx="10833100" cy="478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28594" y="3771900"/>
            <a:ext cx="847750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429759"/>
            <a:ext cx="9525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37800" y="4442459"/>
            <a:ext cx="14954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ive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28594" y="3771900"/>
            <a:ext cx="847750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429759"/>
            <a:ext cx="9525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7800" y="4442459"/>
            <a:ext cx="14954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ive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080260"/>
            <a:ext cx="4717415" cy="1308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1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rdt_send():</a:t>
            </a:r>
            <a:r>
              <a:rPr sz="2400" b="1" spc="-90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</a:t>
            </a:r>
            <a:r>
              <a:rPr sz="2400" spc="-5" dirty="0">
                <a:latin typeface="Comic Sans MS"/>
                <a:cs typeface="Comic Sans MS"/>
              </a:rPr>
              <a:t>from above,  (e.g., </a:t>
            </a: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app.). </a:t>
            </a:r>
            <a:r>
              <a:rPr sz="2400" dirty="0">
                <a:latin typeface="Comic Sans MS"/>
                <a:cs typeface="Comic Sans MS"/>
              </a:rPr>
              <a:t>Passed data to  </a:t>
            </a:r>
            <a:r>
              <a:rPr sz="2400" spc="-5" dirty="0">
                <a:latin typeface="Comic Sans MS"/>
                <a:cs typeface="Comic Sans MS"/>
              </a:rPr>
              <a:t>deliver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 upper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layer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827" y="3365500"/>
            <a:ext cx="358140" cy="666115"/>
          </a:xfrm>
          <a:custGeom>
            <a:avLst/>
            <a:gdLst/>
            <a:ahLst/>
            <a:cxnLst/>
            <a:rect l="l" t="t" r="r" b="b"/>
            <a:pathLst>
              <a:path w="358139" h="666114">
                <a:moveTo>
                  <a:pt x="0" y="0"/>
                </a:moveTo>
                <a:lnTo>
                  <a:pt x="351513" y="654542"/>
                </a:lnTo>
                <a:lnTo>
                  <a:pt x="357522" y="66573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851" y="3999372"/>
            <a:ext cx="80010" cy="97790"/>
          </a:xfrm>
          <a:custGeom>
            <a:avLst/>
            <a:gdLst/>
            <a:ahLst/>
            <a:cxnLst/>
            <a:rect l="l" t="t" r="r" b="b"/>
            <a:pathLst>
              <a:path w="80010" h="97789">
                <a:moveTo>
                  <a:pt x="76977" y="0"/>
                </a:moveTo>
                <a:lnTo>
                  <a:pt x="0" y="41339"/>
                </a:lnTo>
                <a:lnTo>
                  <a:pt x="79828" y="97647"/>
                </a:lnTo>
                <a:lnTo>
                  <a:pt x="769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100" y="2099732"/>
            <a:ext cx="5351145" cy="1259840"/>
          </a:xfrm>
          <a:custGeom>
            <a:avLst/>
            <a:gdLst/>
            <a:ahLst/>
            <a:cxnLst/>
            <a:rect l="l" t="t" r="r" b="b"/>
            <a:pathLst>
              <a:path w="5351145" h="1259839">
                <a:moveTo>
                  <a:pt x="0" y="0"/>
                </a:moveTo>
                <a:lnTo>
                  <a:pt x="5350932" y="0"/>
                </a:lnTo>
                <a:lnTo>
                  <a:pt x="5350932" y="1259840"/>
                </a:lnTo>
                <a:lnTo>
                  <a:pt x="0" y="12598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28594" y="3771900"/>
            <a:ext cx="847750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429759"/>
            <a:ext cx="9525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7800" y="4442459"/>
            <a:ext cx="14954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ive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080260"/>
            <a:ext cx="4717415" cy="1308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1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rdt_send():</a:t>
            </a:r>
            <a:r>
              <a:rPr sz="2400" b="1" spc="-90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</a:t>
            </a:r>
            <a:r>
              <a:rPr sz="2400" spc="-5" dirty="0">
                <a:latin typeface="Comic Sans MS"/>
                <a:cs typeface="Comic Sans MS"/>
              </a:rPr>
              <a:t>from above,  (e.g., </a:t>
            </a: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app.). </a:t>
            </a:r>
            <a:r>
              <a:rPr sz="2400" dirty="0">
                <a:latin typeface="Comic Sans MS"/>
                <a:cs typeface="Comic Sans MS"/>
              </a:rPr>
              <a:t>Passed data to  </a:t>
            </a:r>
            <a:r>
              <a:rPr sz="2400" spc="-5" dirty="0">
                <a:latin typeface="Comic Sans MS"/>
                <a:cs typeface="Comic Sans MS"/>
              </a:rPr>
              <a:t>deliver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 upper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layer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827" y="3365500"/>
            <a:ext cx="358140" cy="666115"/>
          </a:xfrm>
          <a:custGeom>
            <a:avLst/>
            <a:gdLst/>
            <a:ahLst/>
            <a:cxnLst/>
            <a:rect l="l" t="t" r="r" b="b"/>
            <a:pathLst>
              <a:path w="358139" h="666114">
                <a:moveTo>
                  <a:pt x="0" y="0"/>
                </a:moveTo>
                <a:lnTo>
                  <a:pt x="351513" y="654542"/>
                </a:lnTo>
                <a:lnTo>
                  <a:pt x="357522" y="66573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851" y="3999372"/>
            <a:ext cx="80010" cy="97790"/>
          </a:xfrm>
          <a:custGeom>
            <a:avLst/>
            <a:gdLst/>
            <a:ahLst/>
            <a:cxnLst/>
            <a:rect l="l" t="t" r="r" b="b"/>
            <a:pathLst>
              <a:path w="80010" h="97789">
                <a:moveTo>
                  <a:pt x="76977" y="0"/>
                </a:moveTo>
                <a:lnTo>
                  <a:pt x="0" y="41339"/>
                </a:lnTo>
                <a:lnTo>
                  <a:pt x="79828" y="97647"/>
                </a:lnTo>
                <a:lnTo>
                  <a:pt x="769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100" y="2099732"/>
            <a:ext cx="5351145" cy="1259840"/>
          </a:xfrm>
          <a:custGeom>
            <a:avLst/>
            <a:gdLst/>
            <a:ahLst/>
            <a:cxnLst/>
            <a:rect l="l" t="t" r="r" b="b"/>
            <a:pathLst>
              <a:path w="5351145" h="1259839">
                <a:moveTo>
                  <a:pt x="0" y="0"/>
                </a:moveTo>
                <a:lnTo>
                  <a:pt x="5350932" y="0"/>
                </a:lnTo>
                <a:lnTo>
                  <a:pt x="5350932" y="1259840"/>
                </a:lnTo>
                <a:lnTo>
                  <a:pt x="0" y="12598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853" y="7613226"/>
            <a:ext cx="5351145" cy="125984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R="233679" algn="ctr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udt_send():</a:t>
            </a:r>
            <a:r>
              <a:rPr sz="2400" b="1" spc="-88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by rdt,</a:t>
            </a:r>
            <a:endParaRPr sz="2400">
              <a:latin typeface="Comic Sans MS"/>
              <a:cs typeface="Comic Sans MS"/>
            </a:endParaRPr>
          </a:p>
          <a:p>
            <a:pPr marL="445134" marR="690245" indent="2540" algn="ct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packet over  unreliable channel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1360" y="6305593"/>
            <a:ext cx="488950" cy="1298575"/>
          </a:xfrm>
          <a:custGeom>
            <a:avLst/>
            <a:gdLst/>
            <a:ahLst/>
            <a:cxnLst/>
            <a:rect l="l" t="t" r="r" b="b"/>
            <a:pathLst>
              <a:path w="488950" h="1298575">
                <a:moveTo>
                  <a:pt x="0" y="1298320"/>
                </a:moveTo>
                <a:lnTo>
                  <a:pt x="484004" y="11886"/>
                </a:lnTo>
                <a:lnTo>
                  <a:pt x="488476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475" y="6235700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71657" y="0"/>
                </a:moveTo>
                <a:lnTo>
                  <a:pt x="0" y="66395"/>
                </a:lnTo>
                <a:lnTo>
                  <a:pt x="81779" y="97163"/>
                </a:lnTo>
                <a:lnTo>
                  <a:pt x="716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28594" y="3771900"/>
            <a:ext cx="847750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429759"/>
            <a:ext cx="9525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7800" y="4442459"/>
            <a:ext cx="14954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ive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080260"/>
            <a:ext cx="4717415" cy="1308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1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rdt_send():</a:t>
            </a:r>
            <a:r>
              <a:rPr sz="2400" b="1" spc="-90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</a:t>
            </a:r>
            <a:r>
              <a:rPr sz="2400" spc="-5" dirty="0">
                <a:latin typeface="Comic Sans MS"/>
                <a:cs typeface="Comic Sans MS"/>
              </a:rPr>
              <a:t>from above,  (e.g., </a:t>
            </a: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app.). </a:t>
            </a:r>
            <a:r>
              <a:rPr sz="2400" dirty="0">
                <a:latin typeface="Comic Sans MS"/>
                <a:cs typeface="Comic Sans MS"/>
              </a:rPr>
              <a:t>Passed data to  </a:t>
            </a:r>
            <a:r>
              <a:rPr sz="2400" spc="-5" dirty="0">
                <a:latin typeface="Comic Sans MS"/>
                <a:cs typeface="Comic Sans MS"/>
              </a:rPr>
              <a:t>deliver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 upper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layer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827" y="3365500"/>
            <a:ext cx="358140" cy="666115"/>
          </a:xfrm>
          <a:custGeom>
            <a:avLst/>
            <a:gdLst/>
            <a:ahLst/>
            <a:cxnLst/>
            <a:rect l="l" t="t" r="r" b="b"/>
            <a:pathLst>
              <a:path w="358139" h="666114">
                <a:moveTo>
                  <a:pt x="0" y="0"/>
                </a:moveTo>
                <a:lnTo>
                  <a:pt x="351513" y="654542"/>
                </a:lnTo>
                <a:lnTo>
                  <a:pt x="357522" y="66573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851" y="3999372"/>
            <a:ext cx="80010" cy="97790"/>
          </a:xfrm>
          <a:custGeom>
            <a:avLst/>
            <a:gdLst/>
            <a:ahLst/>
            <a:cxnLst/>
            <a:rect l="l" t="t" r="r" b="b"/>
            <a:pathLst>
              <a:path w="80010" h="97789">
                <a:moveTo>
                  <a:pt x="76977" y="0"/>
                </a:moveTo>
                <a:lnTo>
                  <a:pt x="0" y="41339"/>
                </a:lnTo>
                <a:lnTo>
                  <a:pt x="79828" y="97647"/>
                </a:lnTo>
                <a:lnTo>
                  <a:pt x="769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100" y="2099732"/>
            <a:ext cx="5351145" cy="1259840"/>
          </a:xfrm>
          <a:custGeom>
            <a:avLst/>
            <a:gdLst/>
            <a:ahLst/>
            <a:cxnLst/>
            <a:rect l="l" t="t" r="r" b="b"/>
            <a:pathLst>
              <a:path w="5351145" h="1259839">
                <a:moveTo>
                  <a:pt x="0" y="0"/>
                </a:moveTo>
                <a:lnTo>
                  <a:pt x="5350932" y="0"/>
                </a:lnTo>
                <a:lnTo>
                  <a:pt x="5350932" y="1259840"/>
                </a:lnTo>
                <a:lnTo>
                  <a:pt x="0" y="12598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853" y="7613226"/>
            <a:ext cx="5351145" cy="125984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R="233679" algn="ctr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udt_send():</a:t>
            </a:r>
            <a:r>
              <a:rPr sz="2400" b="1" spc="-88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by rdt,</a:t>
            </a:r>
            <a:endParaRPr sz="2400">
              <a:latin typeface="Comic Sans MS"/>
              <a:cs typeface="Comic Sans MS"/>
            </a:endParaRPr>
          </a:p>
          <a:p>
            <a:pPr marL="445134" marR="690245" indent="2540" algn="ct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packet over  unreliable channel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1360" y="6305593"/>
            <a:ext cx="488950" cy="1298575"/>
          </a:xfrm>
          <a:custGeom>
            <a:avLst/>
            <a:gdLst/>
            <a:ahLst/>
            <a:cxnLst/>
            <a:rect l="l" t="t" r="r" b="b"/>
            <a:pathLst>
              <a:path w="488950" h="1298575">
                <a:moveTo>
                  <a:pt x="0" y="1298320"/>
                </a:moveTo>
                <a:lnTo>
                  <a:pt x="484004" y="11886"/>
                </a:lnTo>
                <a:lnTo>
                  <a:pt x="488476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475" y="6235700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71657" y="0"/>
                </a:moveTo>
                <a:lnTo>
                  <a:pt x="0" y="66395"/>
                </a:lnTo>
                <a:lnTo>
                  <a:pt x="81779" y="97163"/>
                </a:lnTo>
                <a:lnTo>
                  <a:pt x="716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39094" y="7653866"/>
            <a:ext cx="5351145" cy="89408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29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rdt_rcv():</a:t>
            </a:r>
            <a:r>
              <a:rPr sz="2400" b="1" spc="-8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called when packet</a:t>
            </a:r>
            <a:endParaRPr sz="2400">
              <a:latin typeface="Comic Sans MS"/>
              <a:cs typeface="Comic Sans MS"/>
            </a:endParaRPr>
          </a:p>
          <a:p>
            <a:pPr marL="29209" algn="ctr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arrives </a:t>
            </a:r>
            <a:r>
              <a:rPr sz="2400" spc="-5" dirty="0">
                <a:latin typeface="Comic Sans MS"/>
                <a:cs typeface="Comic Sans MS"/>
              </a:rPr>
              <a:t>on </a:t>
            </a:r>
            <a:r>
              <a:rPr sz="2400" dirty="0">
                <a:latin typeface="Comic Sans MS"/>
                <a:cs typeface="Comic Sans MS"/>
              </a:rPr>
              <a:t>rcv-side </a:t>
            </a:r>
            <a:r>
              <a:rPr sz="2400" spc="-5" dirty="0">
                <a:latin typeface="Comic Sans MS"/>
                <a:cs typeface="Comic Sans MS"/>
              </a:rPr>
              <a:t>of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channel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08853" y="6271794"/>
            <a:ext cx="645795" cy="1355090"/>
          </a:xfrm>
          <a:custGeom>
            <a:avLst/>
            <a:gdLst/>
            <a:ahLst/>
            <a:cxnLst/>
            <a:rect l="l" t="t" r="r" b="b"/>
            <a:pathLst>
              <a:path w="645795" h="1355090">
                <a:moveTo>
                  <a:pt x="645227" y="1354978"/>
                </a:moveTo>
                <a:lnTo>
                  <a:pt x="5460" y="11466"/>
                </a:ln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4869" y="6204372"/>
            <a:ext cx="79375" cy="97790"/>
          </a:xfrm>
          <a:custGeom>
            <a:avLst/>
            <a:gdLst/>
            <a:ahLst/>
            <a:cxnLst/>
            <a:rect l="l" t="t" r="r" b="b"/>
            <a:pathLst>
              <a:path w="79375" h="97789">
                <a:moveTo>
                  <a:pt x="1878" y="0"/>
                </a:moveTo>
                <a:lnTo>
                  <a:pt x="0" y="97671"/>
                </a:lnTo>
                <a:lnTo>
                  <a:pt x="78888" y="60105"/>
                </a:lnTo>
                <a:lnTo>
                  <a:pt x="187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89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</a:t>
            </a:r>
            <a:r>
              <a:rPr sz="5600" spc="-20" dirty="0"/>
              <a:t> </a:t>
            </a:r>
            <a:r>
              <a:rPr sz="5600" spc="-5" dirty="0"/>
              <a:t>demultiplexing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865360" cy="0"/>
          </a:xfrm>
          <a:custGeom>
            <a:avLst/>
            <a:gdLst/>
            <a:ahLst/>
            <a:cxnLst/>
            <a:rect l="l" t="t" r="r" b="b"/>
            <a:pathLst>
              <a:path w="9865360">
                <a:moveTo>
                  <a:pt x="0" y="0"/>
                </a:moveTo>
                <a:lnTo>
                  <a:pt x="986477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802" y="1790700"/>
            <a:ext cx="10429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65515" algn="l"/>
              </a:tabLst>
            </a:pPr>
            <a:r>
              <a:rPr sz="3825" spc="-3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create </a:t>
            </a:r>
            <a:r>
              <a:rPr sz="3400" dirty="0">
                <a:latin typeface="Comic Sans MS"/>
                <a:cs typeface="Comic Sans MS"/>
              </a:rPr>
              <a:t>UDP </a:t>
            </a:r>
            <a:r>
              <a:rPr sz="3400" spc="-5" dirty="0">
                <a:latin typeface="Comic Sans MS"/>
                <a:cs typeface="Comic Sans MS"/>
              </a:rPr>
              <a:t>sockets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host-local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1518" y="2603748"/>
          <a:ext cx="9772014" cy="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990">
                <a:tc>
                  <a:txBody>
                    <a:bodyPr/>
                    <a:lstStyle/>
                    <a:p>
                      <a:pPr marL="4699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DatagramSocket(12535);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28594" y="3771900"/>
            <a:ext cx="847750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429759"/>
            <a:ext cx="95250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7800" y="4442459"/>
            <a:ext cx="14954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ive  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side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080260"/>
            <a:ext cx="4717415" cy="1308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116300"/>
              </a:lnSpc>
              <a:spcBef>
                <a:spcPts val="1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rdt_send():</a:t>
            </a:r>
            <a:r>
              <a:rPr sz="2400" b="1" spc="-90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</a:t>
            </a:r>
            <a:r>
              <a:rPr sz="2400" spc="-5" dirty="0">
                <a:latin typeface="Comic Sans MS"/>
                <a:cs typeface="Comic Sans MS"/>
              </a:rPr>
              <a:t>from above,  (e.g., </a:t>
            </a: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app.). </a:t>
            </a:r>
            <a:r>
              <a:rPr sz="2400" dirty="0">
                <a:latin typeface="Comic Sans MS"/>
                <a:cs typeface="Comic Sans MS"/>
              </a:rPr>
              <a:t>Passed data to  </a:t>
            </a:r>
            <a:r>
              <a:rPr sz="2400" spc="-5" dirty="0">
                <a:latin typeface="Comic Sans MS"/>
                <a:cs typeface="Comic Sans MS"/>
              </a:rPr>
              <a:t>deliver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 upper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layer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827" y="3365500"/>
            <a:ext cx="358140" cy="666115"/>
          </a:xfrm>
          <a:custGeom>
            <a:avLst/>
            <a:gdLst/>
            <a:ahLst/>
            <a:cxnLst/>
            <a:rect l="l" t="t" r="r" b="b"/>
            <a:pathLst>
              <a:path w="358139" h="666114">
                <a:moveTo>
                  <a:pt x="0" y="0"/>
                </a:moveTo>
                <a:lnTo>
                  <a:pt x="351513" y="654542"/>
                </a:lnTo>
                <a:lnTo>
                  <a:pt x="357522" y="66573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851" y="3999372"/>
            <a:ext cx="80010" cy="97790"/>
          </a:xfrm>
          <a:custGeom>
            <a:avLst/>
            <a:gdLst/>
            <a:ahLst/>
            <a:cxnLst/>
            <a:rect l="l" t="t" r="r" b="b"/>
            <a:pathLst>
              <a:path w="80010" h="97789">
                <a:moveTo>
                  <a:pt x="76977" y="0"/>
                </a:moveTo>
                <a:lnTo>
                  <a:pt x="0" y="41339"/>
                </a:lnTo>
                <a:lnTo>
                  <a:pt x="79828" y="97647"/>
                </a:lnTo>
                <a:lnTo>
                  <a:pt x="7697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100" y="2099732"/>
            <a:ext cx="5351145" cy="1259840"/>
          </a:xfrm>
          <a:custGeom>
            <a:avLst/>
            <a:gdLst/>
            <a:ahLst/>
            <a:cxnLst/>
            <a:rect l="l" t="t" r="r" b="b"/>
            <a:pathLst>
              <a:path w="5351145" h="1259839">
                <a:moveTo>
                  <a:pt x="0" y="0"/>
                </a:moveTo>
                <a:lnTo>
                  <a:pt x="5350932" y="0"/>
                </a:lnTo>
                <a:lnTo>
                  <a:pt x="5350932" y="1259840"/>
                </a:lnTo>
                <a:lnTo>
                  <a:pt x="0" y="12598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853" y="7613226"/>
            <a:ext cx="5351145" cy="125984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R="233679" algn="ctr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udt_send():</a:t>
            </a:r>
            <a:r>
              <a:rPr sz="2400" b="1" spc="-88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by rdt,</a:t>
            </a:r>
            <a:endParaRPr sz="2400">
              <a:latin typeface="Comic Sans MS"/>
              <a:cs typeface="Comic Sans MS"/>
            </a:endParaRPr>
          </a:p>
          <a:p>
            <a:pPr marL="445134" marR="690245" indent="2540" algn="ct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transfer packet over  unreliable channel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receiver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1360" y="6305593"/>
            <a:ext cx="488950" cy="1298575"/>
          </a:xfrm>
          <a:custGeom>
            <a:avLst/>
            <a:gdLst/>
            <a:ahLst/>
            <a:cxnLst/>
            <a:rect l="l" t="t" r="r" b="b"/>
            <a:pathLst>
              <a:path w="488950" h="1298575">
                <a:moveTo>
                  <a:pt x="0" y="1298320"/>
                </a:moveTo>
                <a:lnTo>
                  <a:pt x="484004" y="11886"/>
                </a:lnTo>
                <a:lnTo>
                  <a:pt x="488476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475" y="6235700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71657" y="0"/>
                </a:moveTo>
                <a:lnTo>
                  <a:pt x="0" y="66395"/>
                </a:lnTo>
                <a:lnTo>
                  <a:pt x="81779" y="97163"/>
                </a:lnTo>
                <a:lnTo>
                  <a:pt x="716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39094" y="7653866"/>
            <a:ext cx="5351145" cy="89408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29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rdt_rcv():</a:t>
            </a:r>
            <a:r>
              <a:rPr sz="2400" b="1" spc="-8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called when packet</a:t>
            </a:r>
            <a:endParaRPr sz="2400">
              <a:latin typeface="Comic Sans MS"/>
              <a:cs typeface="Comic Sans MS"/>
            </a:endParaRPr>
          </a:p>
          <a:p>
            <a:pPr marL="29209" algn="ctr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arrives </a:t>
            </a:r>
            <a:r>
              <a:rPr sz="2400" spc="-5" dirty="0">
                <a:latin typeface="Comic Sans MS"/>
                <a:cs typeface="Comic Sans MS"/>
              </a:rPr>
              <a:t>on </a:t>
            </a:r>
            <a:r>
              <a:rPr sz="2400" dirty="0">
                <a:latin typeface="Comic Sans MS"/>
                <a:cs typeface="Comic Sans MS"/>
              </a:rPr>
              <a:t>rcv-side </a:t>
            </a:r>
            <a:r>
              <a:rPr sz="2400" spc="-5" dirty="0">
                <a:latin typeface="Comic Sans MS"/>
                <a:cs typeface="Comic Sans MS"/>
              </a:rPr>
              <a:t>of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channel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08853" y="6271794"/>
            <a:ext cx="645795" cy="1355090"/>
          </a:xfrm>
          <a:custGeom>
            <a:avLst/>
            <a:gdLst/>
            <a:ahLst/>
            <a:cxnLst/>
            <a:rect l="l" t="t" r="r" b="b"/>
            <a:pathLst>
              <a:path w="645795" h="1355090">
                <a:moveTo>
                  <a:pt x="645227" y="1354978"/>
                </a:moveTo>
                <a:lnTo>
                  <a:pt x="5460" y="11466"/>
                </a:ln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4869" y="6204372"/>
            <a:ext cx="79375" cy="97790"/>
          </a:xfrm>
          <a:custGeom>
            <a:avLst/>
            <a:gdLst/>
            <a:ahLst/>
            <a:cxnLst/>
            <a:rect l="l" t="t" r="r" b="b"/>
            <a:pathLst>
              <a:path w="79375" h="97789">
                <a:moveTo>
                  <a:pt x="1878" y="0"/>
                </a:moveTo>
                <a:lnTo>
                  <a:pt x="0" y="97671"/>
                </a:lnTo>
                <a:lnTo>
                  <a:pt x="78888" y="60105"/>
                </a:lnTo>
                <a:lnTo>
                  <a:pt x="187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84907" y="2126827"/>
            <a:ext cx="5351145" cy="894080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deliver_data():</a:t>
            </a:r>
            <a:r>
              <a:rPr sz="2400" b="1" spc="-8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called by</a:t>
            </a:r>
            <a:endParaRPr sz="2400">
              <a:latin typeface="Comic Sans MS"/>
              <a:cs typeface="Comic Sans MS"/>
            </a:endParaRPr>
          </a:p>
          <a:p>
            <a:pPr marL="509270">
              <a:lnSpc>
                <a:spcPct val="100000"/>
              </a:lnSpc>
              <a:spcBef>
                <a:spcPts val="520"/>
              </a:spcBef>
            </a:pPr>
            <a:r>
              <a:rPr sz="2400" b="1" dirty="0">
                <a:latin typeface="Courier New"/>
                <a:cs typeface="Courier New"/>
              </a:rPr>
              <a:t>rdt</a:t>
            </a:r>
            <a:r>
              <a:rPr sz="2400" b="1" spc="-745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deliver </a:t>
            </a:r>
            <a:r>
              <a:rPr sz="2400" dirty="0">
                <a:latin typeface="Comic Sans MS"/>
                <a:cs typeface="Comic Sans MS"/>
              </a:rPr>
              <a:t>data to </a:t>
            </a:r>
            <a:r>
              <a:rPr sz="2400" spc="-5" dirty="0">
                <a:latin typeface="Comic Sans MS"/>
                <a:cs typeface="Comic Sans MS"/>
              </a:rPr>
              <a:t>upper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24195" y="3035300"/>
            <a:ext cx="314325" cy="904875"/>
          </a:xfrm>
          <a:custGeom>
            <a:avLst/>
            <a:gdLst/>
            <a:ahLst/>
            <a:cxnLst/>
            <a:rect l="l" t="t" r="r" b="b"/>
            <a:pathLst>
              <a:path w="314325" h="904875">
                <a:moveTo>
                  <a:pt x="314172" y="0"/>
                </a:moveTo>
                <a:lnTo>
                  <a:pt x="4165" y="892818"/>
                </a:lnTo>
                <a:lnTo>
                  <a:pt x="0" y="904815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089" y="3913788"/>
            <a:ext cx="82550" cy="97155"/>
          </a:xfrm>
          <a:custGeom>
            <a:avLst/>
            <a:gdLst/>
            <a:ahLst/>
            <a:cxnLst/>
            <a:rect l="l" t="t" r="r" b="b"/>
            <a:pathLst>
              <a:path w="82550" h="97154">
                <a:moveTo>
                  <a:pt x="0" y="0"/>
                </a:moveTo>
                <a:lnTo>
                  <a:pt x="12609" y="96871"/>
                </a:lnTo>
                <a:lnTo>
                  <a:pt x="82541" y="2866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0259" y="1521460"/>
            <a:ext cx="9895840" cy="47879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8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We’ll:</a:t>
            </a:r>
            <a:endParaRPr sz="3400">
              <a:latin typeface="Comic Sans MS"/>
              <a:cs typeface="Comic Sans MS"/>
            </a:endParaRPr>
          </a:p>
          <a:p>
            <a:pPr marL="370840" marR="1778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</a:tabLst>
            </a:pPr>
            <a:r>
              <a:rPr sz="3400" spc="-5" dirty="0">
                <a:latin typeface="Comic Sans MS"/>
                <a:cs typeface="Comic Sans MS"/>
              </a:rPr>
              <a:t>incrementally develop sender, receiver sides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reliable data transfer protocol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(rdt)</a:t>
            </a:r>
            <a:endParaRPr sz="3400">
              <a:latin typeface="Comic Sans MS"/>
              <a:cs typeface="Comic Sans MS"/>
            </a:endParaRPr>
          </a:p>
          <a:p>
            <a:pPr marL="370840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2203450" algn="l"/>
              </a:tabLst>
            </a:pPr>
            <a:r>
              <a:rPr sz="3400" spc="-5" dirty="0">
                <a:latin typeface="Comic Sans MS"/>
                <a:cs typeface="Comic Sans MS"/>
              </a:rPr>
              <a:t>consider	only unidirectional data transfer</a:t>
            </a:r>
            <a:endParaRPr sz="3400"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16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5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but control info will flow in both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directions!</a:t>
            </a:r>
            <a:endParaRPr sz="2800">
              <a:latin typeface="Comic Sans MS"/>
              <a:cs typeface="Comic Sans MS"/>
            </a:endParaRPr>
          </a:p>
          <a:p>
            <a:pPr marL="370840" marR="764540" indent="-345440">
              <a:lnSpc>
                <a:spcPct val="115199"/>
              </a:lnSpc>
              <a:spcBef>
                <a:spcPts val="10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1170940" algn="l"/>
                <a:tab pos="2427605" algn="l"/>
                <a:tab pos="3630929" algn="l"/>
                <a:tab pos="7098665" algn="l"/>
                <a:tab pos="7658100" algn="l"/>
              </a:tabLst>
            </a:pP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e	fi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ite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te	m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es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F</a:t>
            </a:r>
            <a:r>
              <a:rPr sz="3400" dirty="0">
                <a:latin typeface="Comic Sans MS"/>
                <a:cs typeface="Comic Sans MS"/>
              </a:rPr>
              <a:t>SM)	to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pecify  </a:t>
            </a:r>
            <a:r>
              <a:rPr sz="3400" spc="-5" dirty="0">
                <a:latin typeface="Comic Sans MS"/>
                <a:cs typeface="Comic Sans MS"/>
              </a:rPr>
              <a:t>sender, receiver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0259" y="1521460"/>
            <a:ext cx="9895840" cy="47879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8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We’ll:</a:t>
            </a:r>
            <a:endParaRPr sz="3400">
              <a:latin typeface="Comic Sans MS"/>
              <a:cs typeface="Comic Sans MS"/>
            </a:endParaRPr>
          </a:p>
          <a:p>
            <a:pPr marL="370840" marR="1778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</a:tabLst>
            </a:pPr>
            <a:r>
              <a:rPr sz="3400" spc="-5" dirty="0">
                <a:latin typeface="Comic Sans MS"/>
                <a:cs typeface="Comic Sans MS"/>
              </a:rPr>
              <a:t>incrementally develop sender, receiver sides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reliable data transfer protocol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(rdt)</a:t>
            </a:r>
            <a:endParaRPr sz="3400">
              <a:latin typeface="Comic Sans MS"/>
              <a:cs typeface="Comic Sans MS"/>
            </a:endParaRPr>
          </a:p>
          <a:p>
            <a:pPr marL="370840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2203450" algn="l"/>
              </a:tabLst>
            </a:pPr>
            <a:r>
              <a:rPr sz="3400" spc="-5" dirty="0">
                <a:latin typeface="Comic Sans MS"/>
                <a:cs typeface="Comic Sans MS"/>
              </a:rPr>
              <a:t>consider	only unidirectional data transfer</a:t>
            </a:r>
            <a:endParaRPr sz="3400"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16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5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but control info will flow in both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directions!</a:t>
            </a:r>
            <a:endParaRPr sz="2800">
              <a:latin typeface="Comic Sans MS"/>
              <a:cs typeface="Comic Sans MS"/>
            </a:endParaRPr>
          </a:p>
          <a:p>
            <a:pPr marL="370840" marR="764540" indent="-345440">
              <a:lnSpc>
                <a:spcPct val="115199"/>
              </a:lnSpc>
              <a:spcBef>
                <a:spcPts val="10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1170940" algn="l"/>
                <a:tab pos="2427605" algn="l"/>
                <a:tab pos="3630929" algn="l"/>
                <a:tab pos="7098665" algn="l"/>
                <a:tab pos="7658100" algn="l"/>
              </a:tabLst>
            </a:pP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e	fi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ite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te	m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es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</a:t>
            </a:r>
            <a:r>
              <a:rPr sz="3400" spc="-5" dirty="0">
                <a:latin typeface="Comic Sans MS"/>
                <a:cs typeface="Comic Sans MS"/>
              </a:rPr>
              <a:t>F</a:t>
            </a:r>
            <a:r>
              <a:rPr sz="3400" dirty="0">
                <a:latin typeface="Comic Sans MS"/>
                <a:cs typeface="Comic Sans MS"/>
              </a:rPr>
              <a:t>SM)	to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pecify  </a:t>
            </a:r>
            <a:r>
              <a:rPr sz="3400" spc="-5" dirty="0">
                <a:latin typeface="Comic Sans MS"/>
                <a:cs typeface="Comic Sans MS"/>
              </a:rPr>
              <a:t>sender, receiver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1422" y="657013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3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5"/>
                </a:lnTo>
                <a:lnTo>
                  <a:pt x="277909" y="89310"/>
                </a:lnTo>
                <a:lnTo>
                  <a:pt x="239608" y="116650"/>
                </a:lnTo>
                <a:lnTo>
                  <a:pt x="202983" y="147635"/>
                </a:lnTo>
                <a:lnTo>
                  <a:pt x="168245" y="182266"/>
                </a:lnTo>
                <a:lnTo>
                  <a:pt x="137655" y="217978"/>
                </a:lnTo>
                <a:lnTo>
                  <a:pt x="110124" y="255549"/>
                </a:lnTo>
                <a:lnTo>
                  <a:pt x="85652" y="294783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6"/>
                </a:lnTo>
                <a:lnTo>
                  <a:pt x="9177" y="509051"/>
                </a:lnTo>
                <a:lnTo>
                  <a:pt x="3059" y="554154"/>
                </a:lnTo>
                <a:lnTo>
                  <a:pt x="0" y="599551"/>
                </a:lnTo>
                <a:lnTo>
                  <a:pt x="0" y="645046"/>
                </a:lnTo>
                <a:lnTo>
                  <a:pt x="3059" y="690443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5"/>
                </a:lnTo>
                <a:lnTo>
                  <a:pt x="110124" y="989049"/>
                </a:lnTo>
                <a:lnTo>
                  <a:pt x="137655" y="1026619"/>
                </a:lnTo>
                <a:lnTo>
                  <a:pt x="168245" y="1062332"/>
                </a:lnTo>
                <a:lnTo>
                  <a:pt x="202983" y="1096962"/>
                </a:lnTo>
                <a:lnTo>
                  <a:pt x="239608" y="1127948"/>
                </a:lnTo>
                <a:lnTo>
                  <a:pt x="277909" y="1155288"/>
                </a:lnTo>
                <a:lnTo>
                  <a:pt x="317676" y="1178983"/>
                </a:lnTo>
                <a:lnTo>
                  <a:pt x="358701" y="1199032"/>
                </a:lnTo>
                <a:lnTo>
                  <a:pt x="400774" y="1215436"/>
                </a:lnTo>
                <a:lnTo>
                  <a:pt x="443684" y="1228195"/>
                </a:lnTo>
                <a:lnTo>
                  <a:pt x="487224" y="1237308"/>
                </a:lnTo>
                <a:lnTo>
                  <a:pt x="531182" y="1242777"/>
                </a:lnTo>
                <a:lnTo>
                  <a:pt x="575350" y="1244599"/>
                </a:lnTo>
                <a:lnTo>
                  <a:pt x="619518" y="1242777"/>
                </a:lnTo>
                <a:lnTo>
                  <a:pt x="663477" y="1237308"/>
                </a:lnTo>
                <a:lnTo>
                  <a:pt x="707016" y="1228195"/>
                </a:lnTo>
                <a:lnTo>
                  <a:pt x="749927" y="1215436"/>
                </a:lnTo>
                <a:lnTo>
                  <a:pt x="792000" y="1199032"/>
                </a:lnTo>
                <a:lnTo>
                  <a:pt x="833024" y="1178983"/>
                </a:lnTo>
                <a:lnTo>
                  <a:pt x="872792" y="1155288"/>
                </a:lnTo>
                <a:lnTo>
                  <a:pt x="911093" y="1127948"/>
                </a:lnTo>
                <a:lnTo>
                  <a:pt x="947717" y="1096962"/>
                </a:lnTo>
                <a:lnTo>
                  <a:pt x="982456" y="1062332"/>
                </a:lnTo>
                <a:lnTo>
                  <a:pt x="1013046" y="1026619"/>
                </a:lnTo>
                <a:lnTo>
                  <a:pt x="1040577" y="989049"/>
                </a:lnTo>
                <a:lnTo>
                  <a:pt x="1065049" y="949815"/>
                </a:lnTo>
                <a:lnTo>
                  <a:pt x="1086462" y="909113"/>
                </a:lnTo>
                <a:lnTo>
                  <a:pt x="1104816" y="867140"/>
                </a:lnTo>
                <a:lnTo>
                  <a:pt x="1120111" y="824091"/>
                </a:lnTo>
                <a:lnTo>
                  <a:pt x="1132347" y="780161"/>
                </a:lnTo>
                <a:lnTo>
                  <a:pt x="1141524" y="735547"/>
                </a:lnTo>
                <a:lnTo>
                  <a:pt x="1147642" y="690443"/>
                </a:lnTo>
                <a:lnTo>
                  <a:pt x="1150701" y="645046"/>
                </a:lnTo>
                <a:lnTo>
                  <a:pt x="1150701" y="599551"/>
                </a:lnTo>
                <a:lnTo>
                  <a:pt x="1147642" y="554154"/>
                </a:lnTo>
                <a:lnTo>
                  <a:pt x="1141524" y="509051"/>
                </a:lnTo>
                <a:lnTo>
                  <a:pt x="1132347" y="464436"/>
                </a:lnTo>
                <a:lnTo>
                  <a:pt x="1120111" y="420507"/>
                </a:lnTo>
                <a:lnTo>
                  <a:pt x="1104816" y="377458"/>
                </a:lnTo>
                <a:lnTo>
                  <a:pt x="1086462" y="335485"/>
                </a:lnTo>
                <a:lnTo>
                  <a:pt x="1065049" y="294783"/>
                </a:lnTo>
                <a:lnTo>
                  <a:pt x="1040577" y="255549"/>
                </a:lnTo>
                <a:lnTo>
                  <a:pt x="1013046" y="217978"/>
                </a:lnTo>
                <a:lnTo>
                  <a:pt x="982456" y="182266"/>
                </a:lnTo>
                <a:lnTo>
                  <a:pt x="947717" y="147635"/>
                </a:lnTo>
                <a:lnTo>
                  <a:pt x="911093" y="116650"/>
                </a:lnTo>
                <a:lnTo>
                  <a:pt x="872792" y="89310"/>
                </a:lnTo>
                <a:lnTo>
                  <a:pt x="833024" y="65615"/>
                </a:lnTo>
                <a:lnTo>
                  <a:pt x="792000" y="45566"/>
                </a:lnTo>
                <a:lnTo>
                  <a:pt x="749927" y="29162"/>
                </a:lnTo>
                <a:lnTo>
                  <a:pt x="707016" y="16403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3048" y="66675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1" y="0"/>
                </a:moveTo>
                <a:lnTo>
                  <a:pt x="531183" y="1822"/>
                </a:lnTo>
                <a:lnTo>
                  <a:pt x="487225" y="7290"/>
                </a:lnTo>
                <a:lnTo>
                  <a:pt x="443685" y="16404"/>
                </a:lnTo>
                <a:lnTo>
                  <a:pt x="400775" y="29162"/>
                </a:lnTo>
                <a:lnTo>
                  <a:pt x="358702" y="45566"/>
                </a:lnTo>
                <a:lnTo>
                  <a:pt x="317677" y="65616"/>
                </a:lnTo>
                <a:lnTo>
                  <a:pt x="277910" y="89311"/>
                </a:lnTo>
                <a:lnTo>
                  <a:pt x="239609" y="116651"/>
                </a:lnTo>
                <a:lnTo>
                  <a:pt x="202984" y="147636"/>
                </a:lnTo>
                <a:lnTo>
                  <a:pt x="168246" y="182267"/>
                </a:lnTo>
                <a:lnTo>
                  <a:pt x="137656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7"/>
                </a:lnTo>
                <a:lnTo>
                  <a:pt x="9177" y="509051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4"/>
                </a:lnTo>
                <a:lnTo>
                  <a:pt x="110124" y="989048"/>
                </a:lnTo>
                <a:lnTo>
                  <a:pt x="137656" y="1026619"/>
                </a:lnTo>
                <a:lnTo>
                  <a:pt x="168246" y="1062331"/>
                </a:lnTo>
                <a:lnTo>
                  <a:pt x="202984" y="1096962"/>
                </a:lnTo>
                <a:lnTo>
                  <a:pt x="239609" y="1127948"/>
                </a:lnTo>
                <a:lnTo>
                  <a:pt x="277910" y="1155288"/>
                </a:lnTo>
                <a:lnTo>
                  <a:pt x="317677" y="1178983"/>
                </a:lnTo>
                <a:lnTo>
                  <a:pt x="358702" y="1199032"/>
                </a:lnTo>
                <a:lnTo>
                  <a:pt x="400775" y="1215436"/>
                </a:lnTo>
                <a:lnTo>
                  <a:pt x="443685" y="1228195"/>
                </a:lnTo>
                <a:lnTo>
                  <a:pt x="487225" y="1237308"/>
                </a:lnTo>
                <a:lnTo>
                  <a:pt x="531183" y="1242776"/>
                </a:lnTo>
                <a:lnTo>
                  <a:pt x="575351" y="1244599"/>
                </a:lnTo>
                <a:lnTo>
                  <a:pt x="619519" y="1242776"/>
                </a:lnTo>
                <a:lnTo>
                  <a:pt x="663478" y="1237308"/>
                </a:lnTo>
                <a:lnTo>
                  <a:pt x="707017" y="1228195"/>
                </a:lnTo>
                <a:lnTo>
                  <a:pt x="749928" y="1215436"/>
                </a:lnTo>
                <a:lnTo>
                  <a:pt x="792000" y="1199032"/>
                </a:lnTo>
                <a:lnTo>
                  <a:pt x="833025" y="1178983"/>
                </a:lnTo>
                <a:lnTo>
                  <a:pt x="872792" y="1155288"/>
                </a:lnTo>
                <a:lnTo>
                  <a:pt x="911093" y="1127948"/>
                </a:lnTo>
                <a:lnTo>
                  <a:pt x="947717" y="1096962"/>
                </a:lnTo>
                <a:lnTo>
                  <a:pt x="982456" y="1062331"/>
                </a:lnTo>
                <a:lnTo>
                  <a:pt x="1013046" y="1026619"/>
                </a:lnTo>
                <a:lnTo>
                  <a:pt x="1040577" y="989048"/>
                </a:lnTo>
                <a:lnTo>
                  <a:pt x="1065049" y="949814"/>
                </a:lnTo>
                <a:lnTo>
                  <a:pt x="1086462" y="909113"/>
                </a:lnTo>
                <a:lnTo>
                  <a:pt x="1104816" y="867140"/>
                </a:lnTo>
                <a:lnTo>
                  <a:pt x="1120112" y="824091"/>
                </a:lnTo>
                <a:lnTo>
                  <a:pt x="1132348" y="780161"/>
                </a:lnTo>
                <a:lnTo>
                  <a:pt x="1141525" y="735547"/>
                </a:lnTo>
                <a:lnTo>
                  <a:pt x="1147643" y="690444"/>
                </a:lnTo>
                <a:lnTo>
                  <a:pt x="1150702" y="645047"/>
                </a:lnTo>
                <a:lnTo>
                  <a:pt x="1150702" y="599552"/>
                </a:lnTo>
                <a:lnTo>
                  <a:pt x="1147643" y="554155"/>
                </a:lnTo>
                <a:lnTo>
                  <a:pt x="1141525" y="509051"/>
                </a:lnTo>
                <a:lnTo>
                  <a:pt x="1132348" y="464437"/>
                </a:lnTo>
                <a:lnTo>
                  <a:pt x="1120112" y="420507"/>
                </a:lnTo>
                <a:lnTo>
                  <a:pt x="1104816" y="377458"/>
                </a:lnTo>
                <a:lnTo>
                  <a:pt x="1086462" y="335485"/>
                </a:lnTo>
                <a:lnTo>
                  <a:pt x="1065049" y="294784"/>
                </a:lnTo>
                <a:lnTo>
                  <a:pt x="1040577" y="255550"/>
                </a:lnTo>
                <a:lnTo>
                  <a:pt x="1013046" y="217979"/>
                </a:lnTo>
                <a:lnTo>
                  <a:pt x="982456" y="182267"/>
                </a:lnTo>
                <a:lnTo>
                  <a:pt x="947717" y="147636"/>
                </a:lnTo>
                <a:lnTo>
                  <a:pt x="911093" y="116651"/>
                </a:lnTo>
                <a:lnTo>
                  <a:pt x="872792" y="89311"/>
                </a:lnTo>
                <a:lnTo>
                  <a:pt x="833025" y="65616"/>
                </a:lnTo>
                <a:lnTo>
                  <a:pt x="792000" y="45566"/>
                </a:lnTo>
                <a:lnTo>
                  <a:pt x="749928" y="29162"/>
                </a:lnTo>
                <a:lnTo>
                  <a:pt x="707017" y="16404"/>
                </a:lnTo>
                <a:lnTo>
                  <a:pt x="663478" y="7290"/>
                </a:lnTo>
                <a:lnTo>
                  <a:pt x="619519" y="1822"/>
                </a:lnTo>
                <a:lnTo>
                  <a:pt x="575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3049" y="66675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982455" y="182267"/>
                </a:moveTo>
                <a:lnTo>
                  <a:pt x="1013046" y="217979"/>
                </a:lnTo>
                <a:lnTo>
                  <a:pt x="1040577" y="255550"/>
                </a:lnTo>
                <a:lnTo>
                  <a:pt x="1065049" y="294784"/>
                </a:lnTo>
                <a:lnTo>
                  <a:pt x="1086462" y="335485"/>
                </a:lnTo>
                <a:lnTo>
                  <a:pt x="1104816" y="377458"/>
                </a:lnTo>
                <a:lnTo>
                  <a:pt x="1120111" y="420508"/>
                </a:lnTo>
                <a:lnTo>
                  <a:pt x="1132347" y="464437"/>
                </a:lnTo>
                <a:lnTo>
                  <a:pt x="1141524" y="509052"/>
                </a:lnTo>
                <a:lnTo>
                  <a:pt x="1147642" y="554155"/>
                </a:lnTo>
                <a:lnTo>
                  <a:pt x="1150701" y="599552"/>
                </a:lnTo>
                <a:lnTo>
                  <a:pt x="1150701" y="645047"/>
                </a:lnTo>
                <a:lnTo>
                  <a:pt x="1147642" y="690444"/>
                </a:lnTo>
                <a:lnTo>
                  <a:pt x="1141524" y="735547"/>
                </a:lnTo>
                <a:lnTo>
                  <a:pt x="1132347" y="780162"/>
                </a:lnTo>
                <a:lnTo>
                  <a:pt x="1120111" y="824091"/>
                </a:lnTo>
                <a:lnTo>
                  <a:pt x="1104816" y="867141"/>
                </a:lnTo>
                <a:lnTo>
                  <a:pt x="1086462" y="909114"/>
                </a:lnTo>
                <a:lnTo>
                  <a:pt x="1065049" y="949815"/>
                </a:lnTo>
                <a:lnTo>
                  <a:pt x="1040577" y="989049"/>
                </a:lnTo>
                <a:lnTo>
                  <a:pt x="1013046" y="1026620"/>
                </a:lnTo>
                <a:lnTo>
                  <a:pt x="982455" y="1062332"/>
                </a:lnTo>
                <a:lnTo>
                  <a:pt x="947717" y="1096963"/>
                </a:lnTo>
                <a:lnTo>
                  <a:pt x="911093" y="1127948"/>
                </a:lnTo>
                <a:lnTo>
                  <a:pt x="872792" y="1155288"/>
                </a:lnTo>
                <a:lnTo>
                  <a:pt x="833024" y="1178983"/>
                </a:lnTo>
                <a:lnTo>
                  <a:pt x="791999" y="1199032"/>
                </a:lnTo>
                <a:lnTo>
                  <a:pt x="749927" y="1215437"/>
                </a:lnTo>
                <a:lnTo>
                  <a:pt x="707016" y="1228195"/>
                </a:lnTo>
                <a:lnTo>
                  <a:pt x="663477" y="1237309"/>
                </a:lnTo>
                <a:lnTo>
                  <a:pt x="619518" y="1242777"/>
                </a:lnTo>
                <a:lnTo>
                  <a:pt x="575350" y="1244599"/>
                </a:lnTo>
                <a:lnTo>
                  <a:pt x="531183" y="1242777"/>
                </a:lnTo>
                <a:lnTo>
                  <a:pt x="487224" y="1237309"/>
                </a:lnTo>
                <a:lnTo>
                  <a:pt x="443685" y="1228195"/>
                </a:lnTo>
                <a:lnTo>
                  <a:pt x="400774" y="1215437"/>
                </a:lnTo>
                <a:lnTo>
                  <a:pt x="358701" y="1199032"/>
                </a:lnTo>
                <a:lnTo>
                  <a:pt x="317677" y="1178983"/>
                </a:lnTo>
                <a:lnTo>
                  <a:pt x="277909" y="1155288"/>
                </a:lnTo>
                <a:lnTo>
                  <a:pt x="239608" y="1127948"/>
                </a:lnTo>
                <a:lnTo>
                  <a:pt x="202984" y="1096963"/>
                </a:lnTo>
                <a:lnTo>
                  <a:pt x="168246" y="1062332"/>
                </a:lnTo>
                <a:lnTo>
                  <a:pt x="137655" y="1026620"/>
                </a:lnTo>
                <a:lnTo>
                  <a:pt x="110124" y="989049"/>
                </a:lnTo>
                <a:lnTo>
                  <a:pt x="85652" y="949815"/>
                </a:lnTo>
                <a:lnTo>
                  <a:pt x="64239" y="909114"/>
                </a:lnTo>
                <a:lnTo>
                  <a:pt x="45885" y="867141"/>
                </a:lnTo>
                <a:lnTo>
                  <a:pt x="30590" y="824091"/>
                </a:lnTo>
                <a:lnTo>
                  <a:pt x="18354" y="780162"/>
                </a:lnTo>
                <a:lnTo>
                  <a:pt x="9177" y="735547"/>
                </a:lnTo>
                <a:lnTo>
                  <a:pt x="3059" y="690444"/>
                </a:lnTo>
                <a:lnTo>
                  <a:pt x="0" y="645047"/>
                </a:lnTo>
                <a:lnTo>
                  <a:pt x="0" y="599552"/>
                </a:lnTo>
                <a:lnTo>
                  <a:pt x="3059" y="554155"/>
                </a:lnTo>
                <a:lnTo>
                  <a:pt x="9177" y="509052"/>
                </a:lnTo>
                <a:lnTo>
                  <a:pt x="18354" y="464437"/>
                </a:lnTo>
                <a:lnTo>
                  <a:pt x="30590" y="420508"/>
                </a:lnTo>
                <a:lnTo>
                  <a:pt x="45885" y="377458"/>
                </a:lnTo>
                <a:lnTo>
                  <a:pt x="64239" y="335485"/>
                </a:lnTo>
                <a:lnTo>
                  <a:pt x="85652" y="294784"/>
                </a:lnTo>
                <a:lnTo>
                  <a:pt x="110124" y="255550"/>
                </a:lnTo>
                <a:lnTo>
                  <a:pt x="137655" y="217979"/>
                </a:lnTo>
                <a:lnTo>
                  <a:pt x="168246" y="182267"/>
                </a:lnTo>
                <a:lnTo>
                  <a:pt x="202984" y="147636"/>
                </a:lnTo>
                <a:lnTo>
                  <a:pt x="239608" y="116651"/>
                </a:lnTo>
                <a:lnTo>
                  <a:pt x="277909" y="89311"/>
                </a:lnTo>
                <a:lnTo>
                  <a:pt x="317677" y="65616"/>
                </a:lnTo>
                <a:lnTo>
                  <a:pt x="358701" y="45566"/>
                </a:lnTo>
                <a:lnTo>
                  <a:pt x="400774" y="29162"/>
                </a:lnTo>
                <a:lnTo>
                  <a:pt x="443685" y="16404"/>
                </a:lnTo>
                <a:lnTo>
                  <a:pt x="487224" y="7290"/>
                </a:lnTo>
                <a:lnTo>
                  <a:pt x="531183" y="1822"/>
                </a:lnTo>
                <a:lnTo>
                  <a:pt x="575350" y="0"/>
                </a:lnTo>
                <a:lnTo>
                  <a:pt x="619518" y="1822"/>
                </a:lnTo>
                <a:lnTo>
                  <a:pt x="663477" y="7290"/>
                </a:lnTo>
                <a:lnTo>
                  <a:pt x="707016" y="16404"/>
                </a:lnTo>
                <a:lnTo>
                  <a:pt x="749927" y="29162"/>
                </a:lnTo>
                <a:lnTo>
                  <a:pt x="791999" y="45566"/>
                </a:lnTo>
                <a:lnTo>
                  <a:pt x="833024" y="65616"/>
                </a:lnTo>
                <a:lnTo>
                  <a:pt x="872792" y="89311"/>
                </a:lnTo>
                <a:lnTo>
                  <a:pt x="911093" y="116651"/>
                </a:lnTo>
                <a:lnTo>
                  <a:pt x="947717" y="147636"/>
                </a:lnTo>
                <a:lnTo>
                  <a:pt x="982455" y="18226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8500" y="6865619"/>
            <a:ext cx="911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state  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65282" y="67183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4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6"/>
                </a:lnTo>
                <a:lnTo>
                  <a:pt x="277909" y="89311"/>
                </a:lnTo>
                <a:lnTo>
                  <a:pt x="239608" y="116651"/>
                </a:lnTo>
                <a:lnTo>
                  <a:pt x="202983" y="147636"/>
                </a:lnTo>
                <a:lnTo>
                  <a:pt x="168245" y="182267"/>
                </a:lnTo>
                <a:lnTo>
                  <a:pt x="137655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7"/>
                </a:lnTo>
                <a:lnTo>
                  <a:pt x="9177" y="509051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4"/>
                </a:lnTo>
                <a:lnTo>
                  <a:pt x="110124" y="989048"/>
                </a:lnTo>
                <a:lnTo>
                  <a:pt x="137655" y="1026619"/>
                </a:lnTo>
                <a:lnTo>
                  <a:pt x="168245" y="1062331"/>
                </a:lnTo>
                <a:lnTo>
                  <a:pt x="202983" y="1096962"/>
                </a:lnTo>
                <a:lnTo>
                  <a:pt x="239608" y="1127948"/>
                </a:lnTo>
                <a:lnTo>
                  <a:pt x="277909" y="1155288"/>
                </a:lnTo>
                <a:lnTo>
                  <a:pt x="317676" y="1178983"/>
                </a:lnTo>
                <a:lnTo>
                  <a:pt x="358701" y="1199032"/>
                </a:lnTo>
                <a:lnTo>
                  <a:pt x="400774" y="1215436"/>
                </a:lnTo>
                <a:lnTo>
                  <a:pt x="443684" y="1228195"/>
                </a:lnTo>
                <a:lnTo>
                  <a:pt x="487224" y="1237308"/>
                </a:lnTo>
                <a:lnTo>
                  <a:pt x="531182" y="1242776"/>
                </a:lnTo>
                <a:lnTo>
                  <a:pt x="575350" y="1244599"/>
                </a:lnTo>
                <a:lnTo>
                  <a:pt x="619518" y="1242776"/>
                </a:lnTo>
                <a:lnTo>
                  <a:pt x="663477" y="1237308"/>
                </a:lnTo>
                <a:lnTo>
                  <a:pt x="707016" y="1228195"/>
                </a:lnTo>
                <a:lnTo>
                  <a:pt x="749927" y="1215436"/>
                </a:lnTo>
                <a:lnTo>
                  <a:pt x="791999" y="1199032"/>
                </a:lnTo>
                <a:lnTo>
                  <a:pt x="833024" y="1178983"/>
                </a:lnTo>
                <a:lnTo>
                  <a:pt x="872791" y="1155288"/>
                </a:lnTo>
                <a:lnTo>
                  <a:pt x="911092" y="1127948"/>
                </a:lnTo>
                <a:lnTo>
                  <a:pt x="947716" y="1096962"/>
                </a:lnTo>
                <a:lnTo>
                  <a:pt x="982455" y="1062331"/>
                </a:lnTo>
                <a:lnTo>
                  <a:pt x="1013045" y="1026619"/>
                </a:lnTo>
                <a:lnTo>
                  <a:pt x="1040576" y="989048"/>
                </a:lnTo>
                <a:lnTo>
                  <a:pt x="1065048" y="949814"/>
                </a:lnTo>
                <a:lnTo>
                  <a:pt x="1086461" y="909113"/>
                </a:lnTo>
                <a:lnTo>
                  <a:pt x="1104816" y="867140"/>
                </a:lnTo>
                <a:lnTo>
                  <a:pt x="1120111" y="824091"/>
                </a:lnTo>
                <a:lnTo>
                  <a:pt x="1132347" y="780161"/>
                </a:lnTo>
                <a:lnTo>
                  <a:pt x="1141524" y="735547"/>
                </a:lnTo>
                <a:lnTo>
                  <a:pt x="1147642" y="690444"/>
                </a:lnTo>
                <a:lnTo>
                  <a:pt x="1150701" y="645047"/>
                </a:lnTo>
                <a:lnTo>
                  <a:pt x="1150701" y="599552"/>
                </a:lnTo>
                <a:lnTo>
                  <a:pt x="1147642" y="554155"/>
                </a:lnTo>
                <a:lnTo>
                  <a:pt x="1141524" y="509051"/>
                </a:lnTo>
                <a:lnTo>
                  <a:pt x="1132347" y="464437"/>
                </a:lnTo>
                <a:lnTo>
                  <a:pt x="1120111" y="420507"/>
                </a:lnTo>
                <a:lnTo>
                  <a:pt x="1104816" y="377458"/>
                </a:lnTo>
                <a:lnTo>
                  <a:pt x="1086461" y="335485"/>
                </a:lnTo>
                <a:lnTo>
                  <a:pt x="1065048" y="294784"/>
                </a:lnTo>
                <a:lnTo>
                  <a:pt x="1040576" y="255550"/>
                </a:lnTo>
                <a:lnTo>
                  <a:pt x="1013045" y="217979"/>
                </a:lnTo>
                <a:lnTo>
                  <a:pt x="982455" y="182267"/>
                </a:lnTo>
                <a:lnTo>
                  <a:pt x="947716" y="147636"/>
                </a:lnTo>
                <a:lnTo>
                  <a:pt x="911092" y="116651"/>
                </a:lnTo>
                <a:lnTo>
                  <a:pt x="872791" y="89311"/>
                </a:lnTo>
                <a:lnTo>
                  <a:pt x="833024" y="65616"/>
                </a:lnTo>
                <a:lnTo>
                  <a:pt x="791999" y="45566"/>
                </a:lnTo>
                <a:lnTo>
                  <a:pt x="749927" y="29162"/>
                </a:lnTo>
                <a:lnTo>
                  <a:pt x="707016" y="16404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3682" y="681397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4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6"/>
                </a:lnTo>
                <a:lnTo>
                  <a:pt x="277909" y="89311"/>
                </a:lnTo>
                <a:lnTo>
                  <a:pt x="239608" y="116651"/>
                </a:lnTo>
                <a:lnTo>
                  <a:pt x="202983" y="147636"/>
                </a:lnTo>
                <a:lnTo>
                  <a:pt x="168245" y="182267"/>
                </a:lnTo>
                <a:lnTo>
                  <a:pt x="137655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9"/>
                </a:lnTo>
                <a:lnTo>
                  <a:pt x="30590" y="420508"/>
                </a:lnTo>
                <a:lnTo>
                  <a:pt x="18354" y="464437"/>
                </a:lnTo>
                <a:lnTo>
                  <a:pt x="9177" y="509052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8"/>
                </a:lnTo>
                <a:lnTo>
                  <a:pt x="18354" y="780162"/>
                </a:lnTo>
                <a:lnTo>
                  <a:pt x="30590" y="824092"/>
                </a:lnTo>
                <a:lnTo>
                  <a:pt x="45885" y="867141"/>
                </a:lnTo>
                <a:lnTo>
                  <a:pt x="64239" y="909114"/>
                </a:lnTo>
                <a:lnTo>
                  <a:pt x="85652" y="949816"/>
                </a:lnTo>
                <a:lnTo>
                  <a:pt x="110124" y="989049"/>
                </a:lnTo>
                <a:lnTo>
                  <a:pt x="137655" y="1026620"/>
                </a:lnTo>
                <a:lnTo>
                  <a:pt x="168245" y="1062333"/>
                </a:lnTo>
                <a:lnTo>
                  <a:pt x="202983" y="1096963"/>
                </a:lnTo>
                <a:lnTo>
                  <a:pt x="239608" y="1127949"/>
                </a:lnTo>
                <a:lnTo>
                  <a:pt x="277909" y="1155289"/>
                </a:lnTo>
                <a:lnTo>
                  <a:pt x="317676" y="1178983"/>
                </a:lnTo>
                <a:lnTo>
                  <a:pt x="358701" y="1199033"/>
                </a:lnTo>
                <a:lnTo>
                  <a:pt x="400774" y="1215437"/>
                </a:lnTo>
                <a:lnTo>
                  <a:pt x="443684" y="1228195"/>
                </a:lnTo>
                <a:lnTo>
                  <a:pt x="487224" y="1237309"/>
                </a:lnTo>
                <a:lnTo>
                  <a:pt x="531182" y="1242777"/>
                </a:lnTo>
                <a:lnTo>
                  <a:pt x="575350" y="1244599"/>
                </a:lnTo>
                <a:lnTo>
                  <a:pt x="619518" y="1242777"/>
                </a:lnTo>
                <a:lnTo>
                  <a:pt x="663477" y="1237309"/>
                </a:lnTo>
                <a:lnTo>
                  <a:pt x="707016" y="1228195"/>
                </a:lnTo>
                <a:lnTo>
                  <a:pt x="749927" y="1215437"/>
                </a:lnTo>
                <a:lnTo>
                  <a:pt x="791999" y="1199033"/>
                </a:lnTo>
                <a:lnTo>
                  <a:pt x="833024" y="1178983"/>
                </a:lnTo>
                <a:lnTo>
                  <a:pt x="872791" y="1155289"/>
                </a:lnTo>
                <a:lnTo>
                  <a:pt x="911092" y="1127949"/>
                </a:lnTo>
                <a:lnTo>
                  <a:pt x="947716" y="1096963"/>
                </a:lnTo>
                <a:lnTo>
                  <a:pt x="982455" y="1062333"/>
                </a:lnTo>
                <a:lnTo>
                  <a:pt x="1013045" y="1026620"/>
                </a:lnTo>
                <a:lnTo>
                  <a:pt x="1040576" y="989049"/>
                </a:lnTo>
                <a:lnTo>
                  <a:pt x="1065048" y="949816"/>
                </a:lnTo>
                <a:lnTo>
                  <a:pt x="1086461" y="909114"/>
                </a:lnTo>
                <a:lnTo>
                  <a:pt x="1104816" y="867141"/>
                </a:lnTo>
                <a:lnTo>
                  <a:pt x="1120111" y="824092"/>
                </a:lnTo>
                <a:lnTo>
                  <a:pt x="1132347" y="780162"/>
                </a:lnTo>
                <a:lnTo>
                  <a:pt x="1141524" y="735548"/>
                </a:lnTo>
                <a:lnTo>
                  <a:pt x="1147642" y="690444"/>
                </a:lnTo>
                <a:lnTo>
                  <a:pt x="1150701" y="645047"/>
                </a:lnTo>
                <a:lnTo>
                  <a:pt x="1150701" y="599552"/>
                </a:lnTo>
                <a:lnTo>
                  <a:pt x="1147642" y="554155"/>
                </a:lnTo>
                <a:lnTo>
                  <a:pt x="1141524" y="509052"/>
                </a:lnTo>
                <a:lnTo>
                  <a:pt x="1132347" y="464437"/>
                </a:lnTo>
                <a:lnTo>
                  <a:pt x="1120111" y="420508"/>
                </a:lnTo>
                <a:lnTo>
                  <a:pt x="1104816" y="377459"/>
                </a:lnTo>
                <a:lnTo>
                  <a:pt x="1086461" y="335485"/>
                </a:lnTo>
                <a:lnTo>
                  <a:pt x="1065048" y="294784"/>
                </a:lnTo>
                <a:lnTo>
                  <a:pt x="1040576" y="255550"/>
                </a:lnTo>
                <a:lnTo>
                  <a:pt x="1013045" y="217979"/>
                </a:lnTo>
                <a:lnTo>
                  <a:pt x="982455" y="182267"/>
                </a:lnTo>
                <a:lnTo>
                  <a:pt x="947716" y="147636"/>
                </a:lnTo>
                <a:lnTo>
                  <a:pt x="911092" y="116651"/>
                </a:lnTo>
                <a:lnTo>
                  <a:pt x="872791" y="89311"/>
                </a:lnTo>
                <a:lnTo>
                  <a:pt x="833024" y="65616"/>
                </a:lnTo>
                <a:lnTo>
                  <a:pt x="791999" y="45566"/>
                </a:lnTo>
                <a:lnTo>
                  <a:pt x="749927" y="29162"/>
                </a:lnTo>
                <a:lnTo>
                  <a:pt x="707016" y="16404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3682" y="681397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982455" y="182267"/>
                </a:moveTo>
                <a:lnTo>
                  <a:pt x="1013046" y="217979"/>
                </a:lnTo>
                <a:lnTo>
                  <a:pt x="1040577" y="255550"/>
                </a:lnTo>
                <a:lnTo>
                  <a:pt x="1065049" y="294784"/>
                </a:lnTo>
                <a:lnTo>
                  <a:pt x="1086462" y="335485"/>
                </a:lnTo>
                <a:lnTo>
                  <a:pt x="1104816" y="377458"/>
                </a:lnTo>
                <a:lnTo>
                  <a:pt x="1120111" y="420508"/>
                </a:lnTo>
                <a:lnTo>
                  <a:pt x="1132347" y="464437"/>
                </a:lnTo>
                <a:lnTo>
                  <a:pt x="1141524" y="509052"/>
                </a:lnTo>
                <a:lnTo>
                  <a:pt x="1147642" y="554155"/>
                </a:lnTo>
                <a:lnTo>
                  <a:pt x="1150701" y="599552"/>
                </a:lnTo>
                <a:lnTo>
                  <a:pt x="1150701" y="645047"/>
                </a:lnTo>
                <a:lnTo>
                  <a:pt x="1147642" y="690444"/>
                </a:lnTo>
                <a:lnTo>
                  <a:pt x="1141524" y="735547"/>
                </a:lnTo>
                <a:lnTo>
                  <a:pt x="1132347" y="780162"/>
                </a:lnTo>
                <a:lnTo>
                  <a:pt x="1120111" y="824091"/>
                </a:lnTo>
                <a:lnTo>
                  <a:pt x="1104816" y="867141"/>
                </a:lnTo>
                <a:lnTo>
                  <a:pt x="1086462" y="909114"/>
                </a:lnTo>
                <a:lnTo>
                  <a:pt x="1065049" y="949815"/>
                </a:lnTo>
                <a:lnTo>
                  <a:pt x="1040577" y="989049"/>
                </a:lnTo>
                <a:lnTo>
                  <a:pt x="1013046" y="1026620"/>
                </a:lnTo>
                <a:lnTo>
                  <a:pt x="982455" y="1062332"/>
                </a:lnTo>
                <a:lnTo>
                  <a:pt x="947717" y="1096963"/>
                </a:lnTo>
                <a:lnTo>
                  <a:pt x="911093" y="1127948"/>
                </a:lnTo>
                <a:lnTo>
                  <a:pt x="872792" y="1155288"/>
                </a:lnTo>
                <a:lnTo>
                  <a:pt x="833024" y="1178983"/>
                </a:lnTo>
                <a:lnTo>
                  <a:pt x="791999" y="1199032"/>
                </a:lnTo>
                <a:lnTo>
                  <a:pt x="749927" y="1215437"/>
                </a:lnTo>
                <a:lnTo>
                  <a:pt x="707016" y="1228195"/>
                </a:lnTo>
                <a:lnTo>
                  <a:pt x="663477" y="1237309"/>
                </a:lnTo>
                <a:lnTo>
                  <a:pt x="619518" y="1242777"/>
                </a:lnTo>
                <a:lnTo>
                  <a:pt x="575350" y="1244599"/>
                </a:lnTo>
                <a:lnTo>
                  <a:pt x="531183" y="1242777"/>
                </a:lnTo>
                <a:lnTo>
                  <a:pt x="487224" y="1237309"/>
                </a:lnTo>
                <a:lnTo>
                  <a:pt x="443685" y="1228195"/>
                </a:lnTo>
                <a:lnTo>
                  <a:pt x="400774" y="1215437"/>
                </a:lnTo>
                <a:lnTo>
                  <a:pt x="358701" y="1199032"/>
                </a:lnTo>
                <a:lnTo>
                  <a:pt x="317677" y="1178983"/>
                </a:lnTo>
                <a:lnTo>
                  <a:pt x="277909" y="1155288"/>
                </a:lnTo>
                <a:lnTo>
                  <a:pt x="239608" y="1127948"/>
                </a:lnTo>
                <a:lnTo>
                  <a:pt x="202984" y="1096963"/>
                </a:lnTo>
                <a:lnTo>
                  <a:pt x="168246" y="1062332"/>
                </a:lnTo>
                <a:lnTo>
                  <a:pt x="137655" y="1026620"/>
                </a:lnTo>
                <a:lnTo>
                  <a:pt x="110124" y="989049"/>
                </a:lnTo>
                <a:lnTo>
                  <a:pt x="85652" y="949815"/>
                </a:lnTo>
                <a:lnTo>
                  <a:pt x="64239" y="909114"/>
                </a:lnTo>
                <a:lnTo>
                  <a:pt x="45885" y="867141"/>
                </a:lnTo>
                <a:lnTo>
                  <a:pt x="30590" y="824091"/>
                </a:lnTo>
                <a:lnTo>
                  <a:pt x="18354" y="780162"/>
                </a:lnTo>
                <a:lnTo>
                  <a:pt x="9177" y="735547"/>
                </a:lnTo>
                <a:lnTo>
                  <a:pt x="3059" y="690444"/>
                </a:lnTo>
                <a:lnTo>
                  <a:pt x="0" y="645047"/>
                </a:lnTo>
                <a:lnTo>
                  <a:pt x="0" y="599552"/>
                </a:lnTo>
                <a:lnTo>
                  <a:pt x="3059" y="554155"/>
                </a:lnTo>
                <a:lnTo>
                  <a:pt x="9177" y="509052"/>
                </a:lnTo>
                <a:lnTo>
                  <a:pt x="18354" y="464437"/>
                </a:lnTo>
                <a:lnTo>
                  <a:pt x="30590" y="420508"/>
                </a:lnTo>
                <a:lnTo>
                  <a:pt x="45885" y="377458"/>
                </a:lnTo>
                <a:lnTo>
                  <a:pt x="64239" y="335485"/>
                </a:lnTo>
                <a:lnTo>
                  <a:pt x="85652" y="294784"/>
                </a:lnTo>
                <a:lnTo>
                  <a:pt x="110124" y="255550"/>
                </a:lnTo>
                <a:lnTo>
                  <a:pt x="137655" y="217979"/>
                </a:lnTo>
                <a:lnTo>
                  <a:pt x="168246" y="182267"/>
                </a:lnTo>
                <a:lnTo>
                  <a:pt x="202984" y="147636"/>
                </a:lnTo>
                <a:lnTo>
                  <a:pt x="239608" y="116651"/>
                </a:lnTo>
                <a:lnTo>
                  <a:pt x="277909" y="89311"/>
                </a:lnTo>
                <a:lnTo>
                  <a:pt x="317677" y="65616"/>
                </a:lnTo>
                <a:lnTo>
                  <a:pt x="358701" y="45566"/>
                </a:lnTo>
                <a:lnTo>
                  <a:pt x="400774" y="29162"/>
                </a:lnTo>
                <a:lnTo>
                  <a:pt x="443685" y="16404"/>
                </a:lnTo>
                <a:lnTo>
                  <a:pt x="487224" y="7290"/>
                </a:lnTo>
                <a:lnTo>
                  <a:pt x="531183" y="1822"/>
                </a:lnTo>
                <a:lnTo>
                  <a:pt x="575350" y="0"/>
                </a:lnTo>
                <a:lnTo>
                  <a:pt x="619518" y="1822"/>
                </a:lnTo>
                <a:lnTo>
                  <a:pt x="663477" y="7290"/>
                </a:lnTo>
                <a:lnTo>
                  <a:pt x="707016" y="16404"/>
                </a:lnTo>
                <a:lnTo>
                  <a:pt x="749927" y="29162"/>
                </a:lnTo>
                <a:lnTo>
                  <a:pt x="791999" y="45566"/>
                </a:lnTo>
                <a:lnTo>
                  <a:pt x="833024" y="65616"/>
                </a:lnTo>
                <a:lnTo>
                  <a:pt x="872792" y="89311"/>
                </a:lnTo>
                <a:lnTo>
                  <a:pt x="911093" y="116651"/>
                </a:lnTo>
                <a:lnTo>
                  <a:pt x="947717" y="147636"/>
                </a:lnTo>
                <a:lnTo>
                  <a:pt x="982455" y="18226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64900" y="7018019"/>
            <a:ext cx="911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state  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1954" y="6677709"/>
            <a:ext cx="287845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 algn="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state: </a:t>
            </a:r>
            <a:r>
              <a:rPr sz="2400" spc="-5" dirty="0">
                <a:latin typeface="Comic Sans MS"/>
                <a:cs typeface="Comic Sans MS"/>
              </a:rPr>
              <a:t>when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this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“state”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next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uniquely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determined</a:t>
            </a:r>
            <a:endParaRPr sz="2400">
              <a:latin typeface="Comic Sans MS"/>
              <a:cs typeface="Comic Sans MS"/>
            </a:endParaRPr>
          </a:p>
          <a:p>
            <a:pPr marR="6350" algn="r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next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16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Reliable data transfer: getting</a:t>
            </a:r>
            <a:r>
              <a:rPr sz="4400" u="heavy" spc="-3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started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0259" y="1521460"/>
            <a:ext cx="9895840" cy="41910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82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We’ll:</a:t>
            </a:r>
            <a:endParaRPr sz="3400">
              <a:latin typeface="Comic Sans MS"/>
              <a:cs typeface="Comic Sans MS"/>
            </a:endParaRPr>
          </a:p>
          <a:p>
            <a:pPr marL="370840" marR="17780" indent="-34544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</a:tabLst>
            </a:pPr>
            <a:r>
              <a:rPr sz="3400" spc="-5" dirty="0">
                <a:latin typeface="Comic Sans MS"/>
                <a:cs typeface="Comic Sans MS"/>
              </a:rPr>
              <a:t>incrementally develop sender, receiver sides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reliable data transfer protocol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(rdt)</a:t>
            </a:r>
            <a:endParaRPr sz="3400">
              <a:latin typeface="Comic Sans MS"/>
              <a:cs typeface="Comic Sans MS"/>
            </a:endParaRPr>
          </a:p>
          <a:p>
            <a:pPr marL="370840" indent="-34544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2203450" algn="l"/>
              </a:tabLst>
            </a:pPr>
            <a:r>
              <a:rPr sz="3400" spc="-5" dirty="0">
                <a:latin typeface="Comic Sans MS"/>
                <a:cs typeface="Comic Sans MS"/>
              </a:rPr>
              <a:t>consider	only unidirectional data transfer</a:t>
            </a:r>
            <a:endParaRPr sz="3400"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16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5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but control info will flow in both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directions!</a:t>
            </a:r>
            <a:endParaRPr sz="2800">
              <a:latin typeface="Comic Sans MS"/>
              <a:cs typeface="Comic Sans MS"/>
            </a:endParaRPr>
          </a:p>
          <a:p>
            <a:pPr marL="370840" indent="-34544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0840" algn="l"/>
                <a:tab pos="1170940" algn="l"/>
                <a:tab pos="2427605" algn="l"/>
                <a:tab pos="3630929" algn="l"/>
                <a:tab pos="7098665" algn="l"/>
                <a:tab pos="7658100" algn="l"/>
              </a:tabLst>
            </a:pPr>
            <a:r>
              <a:rPr sz="3400" spc="-5" dirty="0">
                <a:latin typeface="Comic Sans MS"/>
                <a:cs typeface="Comic Sans MS"/>
              </a:rPr>
              <a:t>use	finite	state	machines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(FSM)	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specify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5765800"/>
            <a:ext cx="33235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Comic Sans MS"/>
                <a:cs typeface="Comic Sans MS"/>
              </a:rPr>
              <a:t>sender,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422" y="657013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3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5"/>
                </a:lnTo>
                <a:lnTo>
                  <a:pt x="277909" y="89310"/>
                </a:lnTo>
                <a:lnTo>
                  <a:pt x="239608" y="116650"/>
                </a:lnTo>
                <a:lnTo>
                  <a:pt x="202983" y="147635"/>
                </a:lnTo>
                <a:lnTo>
                  <a:pt x="168245" y="182266"/>
                </a:lnTo>
                <a:lnTo>
                  <a:pt x="137655" y="217978"/>
                </a:lnTo>
                <a:lnTo>
                  <a:pt x="110124" y="255549"/>
                </a:lnTo>
                <a:lnTo>
                  <a:pt x="85652" y="294783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6"/>
                </a:lnTo>
                <a:lnTo>
                  <a:pt x="9177" y="509051"/>
                </a:lnTo>
                <a:lnTo>
                  <a:pt x="3059" y="554154"/>
                </a:lnTo>
                <a:lnTo>
                  <a:pt x="0" y="599551"/>
                </a:lnTo>
                <a:lnTo>
                  <a:pt x="0" y="645046"/>
                </a:lnTo>
                <a:lnTo>
                  <a:pt x="3059" y="690443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5"/>
                </a:lnTo>
                <a:lnTo>
                  <a:pt x="110124" y="989049"/>
                </a:lnTo>
                <a:lnTo>
                  <a:pt x="137655" y="1026619"/>
                </a:lnTo>
                <a:lnTo>
                  <a:pt x="168245" y="1062332"/>
                </a:lnTo>
                <a:lnTo>
                  <a:pt x="202983" y="1096962"/>
                </a:lnTo>
                <a:lnTo>
                  <a:pt x="239608" y="1127948"/>
                </a:lnTo>
                <a:lnTo>
                  <a:pt x="277909" y="1155288"/>
                </a:lnTo>
                <a:lnTo>
                  <a:pt x="317676" y="1178983"/>
                </a:lnTo>
                <a:lnTo>
                  <a:pt x="358701" y="1199032"/>
                </a:lnTo>
                <a:lnTo>
                  <a:pt x="400774" y="1215436"/>
                </a:lnTo>
                <a:lnTo>
                  <a:pt x="443684" y="1228195"/>
                </a:lnTo>
                <a:lnTo>
                  <a:pt x="487224" y="1237308"/>
                </a:lnTo>
                <a:lnTo>
                  <a:pt x="531182" y="1242777"/>
                </a:lnTo>
                <a:lnTo>
                  <a:pt x="575350" y="1244599"/>
                </a:lnTo>
                <a:lnTo>
                  <a:pt x="619518" y="1242777"/>
                </a:lnTo>
                <a:lnTo>
                  <a:pt x="663477" y="1237308"/>
                </a:lnTo>
                <a:lnTo>
                  <a:pt x="707016" y="1228195"/>
                </a:lnTo>
                <a:lnTo>
                  <a:pt x="749927" y="1215436"/>
                </a:lnTo>
                <a:lnTo>
                  <a:pt x="792000" y="1199032"/>
                </a:lnTo>
                <a:lnTo>
                  <a:pt x="833024" y="1178983"/>
                </a:lnTo>
                <a:lnTo>
                  <a:pt x="872792" y="1155288"/>
                </a:lnTo>
                <a:lnTo>
                  <a:pt x="911093" y="1127948"/>
                </a:lnTo>
                <a:lnTo>
                  <a:pt x="947717" y="1096962"/>
                </a:lnTo>
                <a:lnTo>
                  <a:pt x="982456" y="1062332"/>
                </a:lnTo>
                <a:lnTo>
                  <a:pt x="1013046" y="1026619"/>
                </a:lnTo>
                <a:lnTo>
                  <a:pt x="1040577" y="989049"/>
                </a:lnTo>
                <a:lnTo>
                  <a:pt x="1065049" y="949815"/>
                </a:lnTo>
                <a:lnTo>
                  <a:pt x="1086462" y="909113"/>
                </a:lnTo>
                <a:lnTo>
                  <a:pt x="1104816" y="867140"/>
                </a:lnTo>
                <a:lnTo>
                  <a:pt x="1120111" y="824091"/>
                </a:lnTo>
                <a:lnTo>
                  <a:pt x="1132347" y="780161"/>
                </a:lnTo>
                <a:lnTo>
                  <a:pt x="1141524" y="735547"/>
                </a:lnTo>
                <a:lnTo>
                  <a:pt x="1147642" y="690443"/>
                </a:lnTo>
                <a:lnTo>
                  <a:pt x="1150701" y="645046"/>
                </a:lnTo>
                <a:lnTo>
                  <a:pt x="1150701" y="599551"/>
                </a:lnTo>
                <a:lnTo>
                  <a:pt x="1147642" y="554154"/>
                </a:lnTo>
                <a:lnTo>
                  <a:pt x="1141524" y="509051"/>
                </a:lnTo>
                <a:lnTo>
                  <a:pt x="1132347" y="464436"/>
                </a:lnTo>
                <a:lnTo>
                  <a:pt x="1120111" y="420507"/>
                </a:lnTo>
                <a:lnTo>
                  <a:pt x="1104816" y="377458"/>
                </a:lnTo>
                <a:lnTo>
                  <a:pt x="1086462" y="335485"/>
                </a:lnTo>
                <a:lnTo>
                  <a:pt x="1065049" y="294783"/>
                </a:lnTo>
                <a:lnTo>
                  <a:pt x="1040577" y="255549"/>
                </a:lnTo>
                <a:lnTo>
                  <a:pt x="1013046" y="217978"/>
                </a:lnTo>
                <a:lnTo>
                  <a:pt x="982456" y="182266"/>
                </a:lnTo>
                <a:lnTo>
                  <a:pt x="947717" y="147635"/>
                </a:lnTo>
                <a:lnTo>
                  <a:pt x="911093" y="116650"/>
                </a:lnTo>
                <a:lnTo>
                  <a:pt x="872792" y="89310"/>
                </a:lnTo>
                <a:lnTo>
                  <a:pt x="833024" y="65615"/>
                </a:lnTo>
                <a:lnTo>
                  <a:pt x="792000" y="45566"/>
                </a:lnTo>
                <a:lnTo>
                  <a:pt x="749927" y="29162"/>
                </a:lnTo>
                <a:lnTo>
                  <a:pt x="707016" y="16403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3048" y="66675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1" y="0"/>
                </a:moveTo>
                <a:lnTo>
                  <a:pt x="531183" y="1822"/>
                </a:lnTo>
                <a:lnTo>
                  <a:pt x="487225" y="7290"/>
                </a:lnTo>
                <a:lnTo>
                  <a:pt x="443685" y="16404"/>
                </a:lnTo>
                <a:lnTo>
                  <a:pt x="400775" y="29162"/>
                </a:lnTo>
                <a:lnTo>
                  <a:pt x="358702" y="45566"/>
                </a:lnTo>
                <a:lnTo>
                  <a:pt x="317677" y="65616"/>
                </a:lnTo>
                <a:lnTo>
                  <a:pt x="277910" y="89311"/>
                </a:lnTo>
                <a:lnTo>
                  <a:pt x="239609" y="116651"/>
                </a:lnTo>
                <a:lnTo>
                  <a:pt x="202984" y="147636"/>
                </a:lnTo>
                <a:lnTo>
                  <a:pt x="168246" y="182267"/>
                </a:lnTo>
                <a:lnTo>
                  <a:pt x="137656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7"/>
                </a:lnTo>
                <a:lnTo>
                  <a:pt x="9177" y="509051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4"/>
                </a:lnTo>
                <a:lnTo>
                  <a:pt x="110124" y="989048"/>
                </a:lnTo>
                <a:lnTo>
                  <a:pt x="137656" y="1026619"/>
                </a:lnTo>
                <a:lnTo>
                  <a:pt x="168246" y="1062331"/>
                </a:lnTo>
                <a:lnTo>
                  <a:pt x="202984" y="1096962"/>
                </a:lnTo>
                <a:lnTo>
                  <a:pt x="239609" y="1127948"/>
                </a:lnTo>
                <a:lnTo>
                  <a:pt x="277910" y="1155288"/>
                </a:lnTo>
                <a:lnTo>
                  <a:pt x="317677" y="1178983"/>
                </a:lnTo>
                <a:lnTo>
                  <a:pt x="358702" y="1199032"/>
                </a:lnTo>
                <a:lnTo>
                  <a:pt x="400775" y="1215436"/>
                </a:lnTo>
                <a:lnTo>
                  <a:pt x="443685" y="1228195"/>
                </a:lnTo>
                <a:lnTo>
                  <a:pt x="487225" y="1237308"/>
                </a:lnTo>
                <a:lnTo>
                  <a:pt x="531183" y="1242776"/>
                </a:lnTo>
                <a:lnTo>
                  <a:pt x="575351" y="1244599"/>
                </a:lnTo>
                <a:lnTo>
                  <a:pt x="619519" y="1242776"/>
                </a:lnTo>
                <a:lnTo>
                  <a:pt x="663478" y="1237308"/>
                </a:lnTo>
                <a:lnTo>
                  <a:pt x="707017" y="1228195"/>
                </a:lnTo>
                <a:lnTo>
                  <a:pt x="749928" y="1215436"/>
                </a:lnTo>
                <a:lnTo>
                  <a:pt x="792000" y="1199032"/>
                </a:lnTo>
                <a:lnTo>
                  <a:pt x="833025" y="1178983"/>
                </a:lnTo>
                <a:lnTo>
                  <a:pt x="872792" y="1155288"/>
                </a:lnTo>
                <a:lnTo>
                  <a:pt x="911093" y="1127948"/>
                </a:lnTo>
                <a:lnTo>
                  <a:pt x="947717" y="1096962"/>
                </a:lnTo>
                <a:lnTo>
                  <a:pt x="982456" y="1062331"/>
                </a:lnTo>
                <a:lnTo>
                  <a:pt x="1013046" y="1026619"/>
                </a:lnTo>
                <a:lnTo>
                  <a:pt x="1040577" y="989048"/>
                </a:lnTo>
                <a:lnTo>
                  <a:pt x="1065049" y="949814"/>
                </a:lnTo>
                <a:lnTo>
                  <a:pt x="1086462" y="909113"/>
                </a:lnTo>
                <a:lnTo>
                  <a:pt x="1104816" y="867140"/>
                </a:lnTo>
                <a:lnTo>
                  <a:pt x="1120112" y="824091"/>
                </a:lnTo>
                <a:lnTo>
                  <a:pt x="1132348" y="780161"/>
                </a:lnTo>
                <a:lnTo>
                  <a:pt x="1141525" y="735547"/>
                </a:lnTo>
                <a:lnTo>
                  <a:pt x="1147643" y="690444"/>
                </a:lnTo>
                <a:lnTo>
                  <a:pt x="1150702" y="645047"/>
                </a:lnTo>
                <a:lnTo>
                  <a:pt x="1150702" y="599552"/>
                </a:lnTo>
                <a:lnTo>
                  <a:pt x="1147643" y="554155"/>
                </a:lnTo>
                <a:lnTo>
                  <a:pt x="1141525" y="509051"/>
                </a:lnTo>
                <a:lnTo>
                  <a:pt x="1132348" y="464437"/>
                </a:lnTo>
                <a:lnTo>
                  <a:pt x="1120112" y="420507"/>
                </a:lnTo>
                <a:lnTo>
                  <a:pt x="1104816" y="377458"/>
                </a:lnTo>
                <a:lnTo>
                  <a:pt x="1086462" y="335485"/>
                </a:lnTo>
                <a:lnTo>
                  <a:pt x="1065049" y="294784"/>
                </a:lnTo>
                <a:lnTo>
                  <a:pt x="1040577" y="255550"/>
                </a:lnTo>
                <a:lnTo>
                  <a:pt x="1013046" y="217979"/>
                </a:lnTo>
                <a:lnTo>
                  <a:pt x="982456" y="182267"/>
                </a:lnTo>
                <a:lnTo>
                  <a:pt x="947717" y="147636"/>
                </a:lnTo>
                <a:lnTo>
                  <a:pt x="911093" y="116651"/>
                </a:lnTo>
                <a:lnTo>
                  <a:pt x="872792" y="89311"/>
                </a:lnTo>
                <a:lnTo>
                  <a:pt x="833025" y="65616"/>
                </a:lnTo>
                <a:lnTo>
                  <a:pt x="792000" y="45566"/>
                </a:lnTo>
                <a:lnTo>
                  <a:pt x="749928" y="29162"/>
                </a:lnTo>
                <a:lnTo>
                  <a:pt x="707017" y="16404"/>
                </a:lnTo>
                <a:lnTo>
                  <a:pt x="663478" y="7290"/>
                </a:lnTo>
                <a:lnTo>
                  <a:pt x="619519" y="1822"/>
                </a:lnTo>
                <a:lnTo>
                  <a:pt x="575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3049" y="66675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982455" y="182267"/>
                </a:moveTo>
                <a:lnTo>
                  <a:pt x="1013046" y="217979"/>
                </a:lnTo>
                <a:lnTo>
                  <a:pt x="1040577" y="255550"/>
                </a:lnTo>
                <a:lnTo>
                  <a:pt x="1065049" y="294784"/>
                </a:lnTo>
                <a:lnTo>
                  <a:pt x="1086462" y="335485"/>
                </a:lnTo>
                <a:lnTo>
                  <a:pt x="1104816" y="377458"/>
                </a:lnTo>
                <a:lnTo>
                  <a:pt x="1120111" y="420508"/>
                </a:lnTo>
                <a:lnTo>
                  <a:pt x="1132347" y="464437"/>
                </a:lnTo>
                <a:lnTo>
                  <a:pt x="1141524" y="509052"/>
                </a:lnTo>
                <a:lnTo>
                  <a:pt x="1147642" y="554155"/>
                </a:lnTo>
                <a:lnTo>
                  <a:pt x="1150701" y="599552"/>
                </a:lnTo>
                <a:lnTo>
                  <a:pt x="1150701" y="645047"/>
                </a:lnTo>
                <a:lnTo>
                  <a:pt x="1147642" y="690444"/>
                </a:lnTo>
                <a:lnTo>
                  <a:pt x="1141524" y="735547"/>
                </a:lnTo>
                <a:lnTo>
                  <a:pt x="1132347" y="780162"/>
                </a:lnTo>
                <a:lnTo>
                  <a:pt x="1120111" y="824091"/>
                </a:lnTo>
                <a:lnTo>
                  <a:pt x="1104816" y="867141"/>
                </a:lnTo>
                <a:lnTo>
                  <a:pt x="1086462" y="909114"/>
                </a:lnTo>
                <a:lnTo>
                  <a:pt x="1065049" y="949815"/>
                </a:lnTo>
                <a:lnTo>
                  <a:pt x="1040577" y="989049"/>
                </a:lnTo>
                <a:lnTo>
                  <a:pt x="1013046" y="1026620"/>
                </a:lnTo>
                <a:lnTo>
                  <a:pt x="982455" y="1062332"/>
                </a:lnTo>
                <a:lnTo>
                  <a:pt x="947717" y="1096963"/>
                </a:lnTo>
                <a:lnTo>
                  <a:pt x="911093" y="1127948"/>
                </a:lnTo>
                <a:lnTo>
                  <a:pt x="872792" y="1155288"/>
                </a:lnTo>
                <a:lnTo>
                  <a:pt x="833024" y="1178983"/>
                </a:lnTo>
                <a:lnTo>
                  <a:pt x="791999" y="1199032"/>
                </a:lnTo>
                <a:lnTo>
                  <a:pt x="749927" y="1215437"/>
                </a:lnTo>
                <a:lnTo>
                  <a:pt x="707016" y="1228195"/>
                </a:lnTo>
                <a:lnTo>
                  <a:pt x="663477" y="1237309"/>
                </a:lnTo>
                <a:lnTo>
                  <a:pt x="619518" y="1242777"/>
                </a:lnTo>
                <a:lnTo>
                  <a:pt x="575350" y="1244599"/>
                </a:lnTo>
                <a:lnTo>
                  <a:pt x="531183" y="1242777"/>
                </a:lnTo>
                <a:lnTo>
                  <a:pt x="487224" y="1237309"/>
                </a:lnTo>
                <a:lnTo>
                  <a:pt x="443685" y="1228195"/>
                </a:lnTo>
                <a:lnTo>
                  <a:pt x="400774" y="1215437"/>
                </a:lnTo>
                <a:lnTo>
                  <a:pt x="358701" y="1199032"/>
                </a:lnTo>
                <a:lnTo>
                  <a:pt x="317677" y="1178983"/>
                </a:lnTo>
                <a:lnTo>
                  <a:pt x="277909" y="1155288"/>
                </a:lnTo>
                <a:lnTo>
                  <a:pt x="239608" y="1127948"/>
                </a:lnTo>
                <a:lnTo>
                  <a:pt x="202984" y="1096963"/>
                </a:lnTo>
                <a:lnTo>
                  <a:pt x="168246" y="1062332"/>
                </a:lnTo>
                <a:lnTo>
                  <a:pt x="137655" y="1026620"/>
                </a:lnTo>
                <a:lnTo>
                  <a:pt x="110124" y="989049"/>
                </a:lnTo>
                <a:lnTo>
                  <a:pt x="85652" y="949815"/>
                </a:lnTo>
                <a:lnTo>
                  <a:pt x="64239" y="909114"/>
                </a:lnTo>
                <a:lnTo>
                  <a:pt x="45885" y="867141"/>
                </a:lnTo>
                <a:lnTo>
                  <a:pt x="30590" y="824091"/>
                </a:lnTo>
                <a:lnTo>
                  <a:pt x="18354" y="780162"/>
                </a:lnTo>
                <a:lnTo>
                  <a:pt x="9177" y="735547"/>
                </a:lnTo>
                <a:lnTo>
                  <a:pt x="3059" y="690444"/>
                </a:lnTo>
                <a:lnTo>
                  <a:pt x="0" y="645047"/>
                </a:lnTo>
                <a:lnTo>
                  <a:pt x="0" y="599552"/>
                </a:lnTo>
                <a:lnTo>
                  <a:pt x="3059" y="554155"/>
                </a:lnTo>
                <a:lnTo>
                  <a:pt x="9177" y="509052"/>
                </a:lnTo>
                <a:lnTo>
                  <a:pt x="18354" y="464437"/>
                </a:lnTo>
                <a:lnTo>
                  <a:pt x="30590" y="420508"/>
                </a:lnTo>
                <a:lnTo>
                  <a:pt x="45885" y="377458"/>
                </a:lnTo>
                <a:lnTo>
                  <a:pt x="64239" y="335485"/>
                </a:lnTo>
                <a:lnTo>
                  <a:pt x="85652" y="294784"/>
                </a:lnTo>
                <a:lnTo>
                  <a:pt x="110124" y="255550"/>
                </a:lnTo>
                <a:lnTo>
                  <a:pt x="137655" y="217979"/>
                </a:lnTo>
                <a:lnTo>
                  <a:pt x="168246" y="182267"/>
                </a:lnTo>
                <a:lnTo>
                  <a:pt x="202984" y="147636"/>
                </a:lnTo>
                <a:lnTo>
                  <a:pt x="239608" y="116651"/>
                </a:lnTo>
                <a:lnTo>
                  <a:pt x="277909" y="89311"/>
                </a:lnTo>
                <a:lnTo>
                  <a:pt x="317677" y="65616"/>
                </a:lnTo>
                <a:lnTo>
                  <a:pt x="358701" y="45566"/>
                </a:lnTo>
                <a:lnTo>
                  <a:pt x="400774" y="29162"/>
                </a:lnTo>
                <a:lnTo>
                  <a:pt x="443685" y="16404"/>
                </a:lnTo>
                <a:lnTo>
                  <a:pt x="487224" y="7290"/>
                </a:lnTo>
                <a:lnTo>
                  <a:pt x="531183" y="1822"/>
                </a:lnTo>
                <a:lnTo>
                  <a:pt x="575350" y="0"/>
                </a:lnTo>
                <a:lnTo>
                  <a:pt x="619518" y="1822"/>
                </a:lnTo>
                <a:lnTo>
                  <a:pt x="663477" y="7290"/>
                </a:lnTo>
                <a:lnTo>
                  <a:pt x="707016" y="16404"/>
                </a:lnTo>
                <a:lnTo>
                  <a:pt x="749927" y="29162"/>
                </a:lnTo>
                <a:lnTo>
                  <a:pt x="791999" y="45566"/>
                </a:lnTo>
                <a:lnTo>
                  <a:pt x="833024" y="65616"/>
                </a:lnTo>
                <a:lnTo>
                  <a:pt x="872792" y="89311"/>
                </a:lnTo>
                <a:lnTo>
                  <a:pt x="911093" y="116651"/>
                </a:lnTo>
                <a:lnTo>
                  <a:pt x="947717" y="147636"/>
                </a:lnTo>
                <a:lnTo>
                  <a:pt x="982455" y="18226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8500" y="6865619"/>
            <a:ext cx="911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state  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65282" y="6718300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4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6"/>
                </a:lnTo>
                <a:lnTo>
                  <a:pt x="277909" y="89311"/>
                </a:lnTo>
                <a:lnTo>
                  <a:pt x="239608" y="116651"/>
                </a:lnTo>
                <a:lnTo>
                  <a:pt x="202983" y="147636"/>
                </a:lnTo>
                <a:lnTo>
                  <a:pt x="168245" y="182267"/>
                </a:lnTo>
                <a:lnTo>
                  <a:pt x="137655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8"/>
                </a:lnTo>
                <a:lnTo>
                  <a:pt x="30590" y="420507"/>
                </a:lnTo>
                <a:lnTo>
                  <a:pt x="18354" y="464437"/>
                </a:lnTo>
                <a:lnTo>
                  <a:pt x="9177" y="509051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7"/>
                </a:lnTo>
                <a:lnTo>
                  <a:pt x="18354" y="780161"/>
                </a:lnTo>
                <a:lnTo>
                  <a:pt x="30590" y="824091"/>
                </a:lnTo>
                <a:lnTo>
                  <a:pt x="45885" y="867140"/>
                </a:lnTo>
                <a:lnTo>
                  <a:pt x="64239" y="909113"/>
                </a:lnTo>
                <a:lnTo>
                  <a:pt x="85652" y="949814"/>
                </a:lnTo>
                <a:lnTo>
                  <a:pt x="110124" y="989048"/>
                </a:lnTo>
                <a:lnTo>
                  <a:pt x="137655" y="1026619"/>
                </a:lnTo>
                <a:lnTo>
                  <a:pt x="168245" y="1062331"/>
                </a:lnTo>
                <a:lnTo>
                  <a:pt x="202983" y="1096962"/>
                </a:lnTo>
                <a:lnTo>
                  <a:pt x="239608" y="1127948"/>
                </a:lnTo>
                <a:lnTo>
                  <a:pt x="277909" y="1155288"/>
                </a:lnTo>
                <a:lnTo>
                  <a:pt x="317676" y="1178983"/>
                </a:lnTo>
                <a:lnTo>
                  <a:pt x="358701" y="1199032"/>
                </a:lnTo>
                <a:lnTo>
                  <a:pt x="400774" y="1215436"/>
                </a:lnTo>
                <a:lnTo>
                  <a:pt x="443684" y="1228195"/>
                </a:lnTo>
                <a:lnTo>
                  <a:pt x="487224" y="1237308"/>
                </a:lnTo>
                <a:lnTo>
                  <a:pt x="531182" y="1242776"/>
                </a:lnTo>
                <a:lnTo>
                  <a:pt x="575350" y="1244599"/>
                </a:lnTo>
                <a:lnTo>
                  <a:pt x="619518" y="1242776"/>
                </a:lnTo>
                <a:lnTo>
                  <a:pt x="663477" y="1237308"/>
                </a:lnTo>
                <a:lnTo>
                  <a:pt x="707016" y="1228195"/>
                </a:lnTo>
                <a:lnTo>
                  <a:pt x="749927" y="1215436"/>
                </a:lnTo>
                <a:lnTo>
                  <a:pt x="791999" y="1199032"/>
                </a:lnTo>
                <a:lnTo>
                  <a:pt x="833024" y="1178983"/>
                </a:lnTo>
                <a:lnTo>
                  <a:pt x="872791" y="1155288"/>
                </a:lnTo>
                <a:lnTo>
                  <a:pt x="911092" y="1127948"/>
                </a:lnTo>
                <a:lnTo>
                  <a:pt x="947716" y="1096962"/>
                </a:lnTo>
                <a:lnTo>
                  <a:pt x="982455" y="1062331"/>
                </a:lnTo>
                <a:lnTo>
                  <a:pt x="1013045" y="1026619"/>
                </a:lnTo>
                <a:lnTo>
                  <a:pt x="1040576" y="989048"/>
                </a:lnTo>
                <a:lnTo>
                  <a:pt x="1065048" y="949814"/>
                </a:lnTo>
                <a:lnTo>
                  <a:pt x="1086461" y="909113"/>
                </a:lnTo>
                <a:lnTo>
                  <a:pt x="1104816" y="867140"/>
                </a:lnTo>
                <a:lnTo>
                  <a:pt x="1120111" y="824091"/>
                </a:lnTo>
                <a:lnTo>
                  <a:pt x="1132347" y="780161"/>
                </a:lnTo>
                <a:lnTo>
                  <a:pt x="1141524" y="735547"/>
                </a:lnTo>
                <a:lnTo>
                  <a:pt x="1147642" y="690444"/>
                </a:lnTo>
                <a:lnTo>
                  <a:pt x="1150701" y="645047"/>
                </a:lnTo>
                <a:lnTo>
                  <a:pt x="1150701" y="599552"/>
                </a:lnTo>
                <a:lnTo>
                  <a:pt x="1147642" y="554155"/>
                </a:lnTo>
                <a:lnTo>
                  <a:pt x="1141524" y="509051"/>
                </a:lnTo>
                <a:lnTo>
                  <a:pt x="1132347" y="464437"/>
                </a:lnTo>
                <a:lnTo>
                  <a:pt x="1120111" y="420507"/>
                </a:lnTo>
                <a:lnTo>
                  <a:pt x="1104816" y="377458"/>
                </a:lnTo>
                <a:lnTo>
                  <a:pt x="1086461" y="335485"/>
                </a:lnTo>
                <a:lnTo>
                  <a:pt x="1065048" y="294784"/>
                </a:lnTo>
                <a:lnTo>
                  <a:pt x="1040576" y="255550"/>
                </a:lnTo>
                <a:lnTo>
                  <a:pt x="1013045" y="217979"/>
                </a:lnTo>
                <a:lnTo>
                  <a:pt x="982455" y="182267"/>
                </a:lnTo>
                <a:lnTo>
                  <a:pt x="947716" y="147636"/>
                </a:lnTo>
                <a:lnTo>
                  <a:pt x="911092" y="116651"/>
                </a:lnTo>
                <a:lnTo>
                  <a:pt x="872791" y="89311"/>
                </a:lnTo>
                <a:lnTo>
                  <a:pt x="833024" y="65616"/>
                </a:lnTo>
                <a:lnTo>
                  <a:pt x="791999" y="45566"/>
                </a:lnTo>
                <a:lnTo>
                  <a:pt x="749927" y="29162"/>
                </a:lnTo>
                <a:lnTo>
                  <a:pt x="707016" y="16404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3682" y="681397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575350" y="0"/>
                </a:moveTo>
                <a:lnTo>
                  <a:pt x="531182" y="1822"/>
                </a:lnTo>
                <a:lnTo>
                  <a:pt x="487224" y="7290"/>
                </a:lnTo>
                <a:lnTo>
                  <a:pt x="443684" y="16404"/>
                </a:lnTo>
                <a:lnTo>
                  <a:pt x="400774" y="29162"/>
                </a:lnTo>
                <a:lnTo>
                  <a:pt x="358701" y="45566"/>
                </a:lnTo>
                <a:lnTo>
                  <a:pt x="317676" y="65616"/>
                </a:lnTo>
                <a:lnTo>
                  <a:pt x="277909" y="89311"/>
                </a:lnTo>
                <a:lnTo>
                  <a:pt x="239608" y="116651"/>
                </a:lnTo>
                <a:lnTo>
                  <a:pt x="202983" y="147636"/>
                </a:lnTo>
                <a:lnTo>
                  <a:pt x="168245" y="182267"/>
                </a:lnTo>
                <a:lnTo>
                  <a:pt x="137655" y="217979"/>
                </a:lnTo>
                <a:lnTo>
                  <a:pt x="110124" y="255550"/>
                </a:lnTo>
                <a:lnTo>
                  <a:pt x="85652" y="294784"/>
                </a:lnTo>
                <a:lnTo>
                  <a:pt x="64239" y="335485"/>
                </a:lnTo>
                <a:lnTo>
                  <a:pt x="45885" y="377459"/>
                </a:lnTo>
                <a:lnTo>
                  <a:pt x="30590" y="420508"/>
                </a:lnTo>
                <a:lnTo>
                  <a:pt x="18354" y="464437"/>
                </a:lnTo>
                <a:lnTo>
                  <a:pt x="9177" y="509052"/>
                </a:lnTo>
                <a:lnTo>
                  <a:pt x="3059" y="554155"/>
                </a:lnTo>
                <a:lnTo>
                  <a:pt x="0" y="599552"/>
                </a:lnTo>
                <a:lnTo>
                  <a:pt x="0" y="645047"/>
                </a:lnTo>
                <a:lnTo>
                  <a:pt x="3059" y="690444"/>
                </a:lnTo>
                <a:lnTo>
                  <a:pt x="9177" y="735548"/>
                </a:lnTo>
                <a:lnTo>
                  <a:pt x="18354" y="780162"/>
                </a:lnTo>
                <a:lnTo>
                  <a:pt x="30590" y="824092"/>
                </a:lnTo>
                <a:lnTo>
                  <a:pt x="45885" y="867141"/>
                </a:lnTo>
                <a:lnTo>
                  <a:pt x="64239" y="909114"/>
                </a:lnTo>
                <a:lnTo>
                  <a:pt x="85652" y="949816"/>
                </a:lnTo>
                <a:lnTo>
                  <a:pt x="110124" y="989049"/>
                </a:lnTo>
                <a:lnTo>
                  <a:pt x="137655" y="1026620"/>
                </a:lnTo>
                <a:lnTo>
                  <a:pt x="168245" y="1062333"/>
                </a:lnTo>
                <a:lnTo>
                  <a:pt x="202983" y="1096963"/>
                </a:lnTo>
                <a:lnTo>
                  <a:pt x="239608" y="1127949"/>
                </a:lnTo>
                <a:lnTo>
                  <a:pt x="277909" y="1155289"/>
                </a:lnTo>
                <a:lnTo>
                  <a:pt x="317676" y="1178983"/>
                </a:lnTo>
                <a:lnTo>
                  <a:pt x="358701" y="1199033"/>
                </a:lnTo>
                <a:lnTo>
                  <a:pt x="400774" y="1215437"/>
                </a:lnTo>
                <a:lnTo>
                  <a:pt x="443684" y="1228195"/>
                </a:lnTo>
                <a:lnTo>
                  <a:pt x="487224" y="1237309"/>
                </a:lnTo>
                <a:lnTo>
                  <a:pt x="531182" y="1242777"/>
                </a:lnTo>
                <a:lnTo>
                  <a:pt x="575350" y="1244599"/>
                </a:lnTo>
                <a:lnTo>
                  <a:pt x="619518" y="1242777"/>
                </a:lnTo>
                <a:lnTo>
                  <a:pt x="663477" y="1237309"/>
                </a:lnTo>
                <a:lnTo>
                  <a:pt x="707016" y="1228195"/>
                </a:lnTo>
                <a:lnTo>
                  <a:pt x="749927" y="1215437"/>
                </a:lnTo>
                <a:lnTo>
                  <a:pt x="791999" y="1199033"/>
                </a:lnTo>
                <a:lnTo>
                  <a:pt x="833024" y="1178983"/>
                </a:lnTo>
                <a:lnTo>
                  <a:pt x="872791" y="1155289"/>
                </a:lnTo>
                <a:lnTo>
                  <a:pt x="911092" y="1127949"/>
                </a:lnTo>
                <a:lnTo>
                  <a:pt x="947716" y="1096963"/>
                </a:lnTo>
                <a:lnTo>
                  <a:pt x="982455" y="1062333"/>
                </a:lnTo>
                <a:lnTo>
                  <a:pt x="1013045" y="1026620"/>
                </a:lnTo>
                <a:lnTo>
                  <a:pt x="1040576" y="989049"/>
                </a:lnTo>
                <a:lnTo>
                  <a:pt x="1065048" y="949816"/>
                </a:lnTo>
                <a:lnTo>
                  <a:pt x="1086461" y="909114"/>
                </a:lnTo>
                <a:lnTo>
                  <a:pt x="1104816" y="867141"/>
                </a:lnTo>
                <a:lnTo>
                  <a:pt x="1120111" y="824092"/>
                </a:lnTo>
                <a:lnTo>
                  <a:pt x="1132347" y="780162"/>
                </a:lnTo>
                <a:lnTo>
                  <a:pt x="1141524" y="735548"/>
                </a:lnTo>
                <a:lnTo>
                  <a:pt x="1147642" y="690444"/>
                </a:lnTo>
                <a:lnTo>
                  <a:pt x="1150701" y="645047"/>
                </a:lnTo>
                <a:lnTo>
                  <a:pt x="1150701" y="599552"/>
                </a:lnTo>
                <a:lnTo>
                  <a:pt x="1147642" y="554155"/>
                </a:lnTo>
                <a:lnTo>
                  <a:pt x="1141524" y="509052"/>
                </a:lnTo>
                <a:lnTo>
                  <a:pt x="1132347" y="464437"/>
                </a:lnTo>
                <a:lnTo>
                  <a:pt x="1120111" y="420508"/>
                </a:lnTo>
                <a:lnTo>
                  <a:pt x="1104816" y="377459"/>
                </a:lnTo>
                <a:lnTo>
                  <a:pt x="1086461" y="335485"/>
                </a:lnTo>
                <a:lnTo>
                  <a:pt x="1065048" y="294784"/>
                </a:lnTo>
                <a:lnTo>
                  <a:pt x="1040576" y="255550"/>
                </a:lnTo>
                <a:lnTo>
                  <a:pt x="1013045" y="217979"/>
                </a:lnTo>
                <a:lnTo>
                  <a:pt x="982455" y="182267"/>
                </a:lnTo>
                <a:lnTo>
                  <a:pt x="947716" y="147636"/>
                </a:lnTo>
                <a:lnTo>
                  <a:pt x="911092" y="116651"/>
                </a:lnTo>
                <a:lnTo>
                  <a:pt x="872791" y="89311"/>
                </a:lnTo>
                <a:lnTo>
                  <a:pt x="833024" y="65616"/>
                </a:lnTo>
                <a:lnTo>
                  <a:pt x="791999" y="45566"/>
                </a:lnTo>
                <a:lnTo>
                  <a:pt x="749927" y="29162"/>
                </a:lnTo>
                <a:lnTo>
                  <a:pt x="707016" y="16404"/>
                </a:lnTo>
                <a:lnTo>
                  <a:pt x="663477" y="7290"/>
                </a:lnTo>
                <a:lnTo>
                  <a:pt x="619518" y="1822"/>
                </a:lnTo>
                <a:lnTo>
                  <a:pt x="575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3682" y="6813973"/>
            <a:ext cx="1151255" cy="1244600"/>
          </a:xfrm>
          <a:custGeom>
            <a:avLst/>
            <a:gdLst/>
            <a:ahLst/>
            <a:cxnLst/>
            <a:rect l="l" t="t" r="r" b="b"/>
            <a:pathLst>
              <a:path w="1151254" h="1244600">
                <a:moveTo>
                  <a:pt x="982455" y="182267"/>
                </a:moveTo>
                <a:lnTo>
                  <a:pt x="1013046" y="217979"/>
                </a:lnTo>
                <a:lnTo>
                  <a:pt x="1040577" y="255550"/>
                </a:lnTo>
                <a:lnTo>
                  <a:pt x="1065049" y="294784"/>
                </a:lnTo>
                <a:lnTo>
                  <a:pt x="1086462" y="335485"/>
                </a:lnTo>
                <a:lnTo>
                  <a:pt x="1104816" y="377458"/>
                </a:lnTo>
                <a:lnTo>
                  <a:pt x="1120111" y="420508"/>
                </a:lnTo>
                <a:lnTo>
                  <a:pt x="1132347" y="464437"/>
                </a:lnTo>
                <a:lnTo>
                  <a:pt x="1141524" y="509052"/>
                </a:lnTo>
                <a:lnTo>
                  <a:pt x="1147642" y="554155"/>
                </a:lnTo>
                <a:lnTo>
                  <a:pt x="1150701" y="599552"/>
                </a:lnTo>
                <a:lnTo>
                  <a:pt x="1150701" y="645047"/>
                </a:lnTo>
                <a:lnTo>
                  <a:pt x="1147642" y="690444"/>
                </a:lnTo>
                <a:lnTo>
                  <a:pt x="1141524" y="735547"/>
                </a:lnTo>
                <a:lnTo>
                  <a:pt x="1132347" y="780162"/>
                </a:lnTo>
                <a:lnTo>
                  <a:pt x="1120111" y="824091"/>
                </a:lnTo>
                <a:lnTo>
                  <a:pt x="1104816" y="867141"/>
                </a:lnTo>
                <a:lnTo>
                  <a:pt x="1086462" y="909114"/>
                </a:lnTo>
                <a:lnTo>
                  <a:pt x="1065049" y="949815"/>
                </a:lnTo>
                <a:lnTo>
                  <a:pt x="1040577" y="989049"/>
                </a:lnTo>
                <a:lnTo>
                  <a:pt x="1013046" y="1026620"/>
                </a:lnTo>
                <a:lnTo>
                  <a:pt x="982455" y="1062332"/>
                </a:lnTo>
                <a:lnTo>
                  <a:pt x="947717" y="1096963"/>
                </a:lnTo>
                <a:lnTo>
                  <a:pt x="911093" y="1127948"/>
                </a:lnTo>
                <a:lnTo>
                  <a:pt x="872792" y="1155288"/>
                </a:lnTo>
                <a:lnTo>
                  <a:pt x="833024" y="1178983"/>
                </a:lnTo>
                <a:lnTo>
                  <a:pt x="791999" y="1199032"/>
                </a:lnTo>
                <a:lnTo>
                  <a:pt x="749927" y="1215437"/>
                </a:lnTo>
                <a:lnTo>
                  <a:pt x="707016" y="1228195"/>
                </a:lnTo>
                <a:lnTo>
                  <a:pt x="663477" y="1237309"/>
                </a:lnTo>
                <a:lnTo>
                  <a:pt x="619518" y="1242777"/>
                </a:lnTo>
                <a:lnTo>
                  <a:pt x="575350" y="1244599"/>
                </a:lnTo>
                <a:lnTo>
                  <a:pt x="531183" y="1242777"/>
                </a:lnTo>
                <a:lnTo>
                  <a:pt x="487224" y="1237309"/>
                </a:lnTo>
                <a:lnTo>
                  <a:pt x="443685" y="1228195"/>
                </a:lnTo>
                <a:lnTo>
                  <a:pt x="400774" y="1215437"/>
                </a:lnTo>
                <a:lnTo>
                  <a:pt x="358701" y="1199032"/>
                </a:lnTo>
                <a:lnTo>
                  <a:pt x="317677" y="1178983"/>
                </a:lnTo>
                <a:lnTo>
                  <a:pt x="277909" y="1155288"/>
                </a:lnTo>
                <a:lnTo>
                  <a:pt x="239608" y="1127948"/>
                </a:lnTo>
                <a:lnTo>
                  <a:pt x="202984" y="1096963"/>
                </a:lnTo>
                <a:lnTo>
                  <a:pt x="168246" y="1062332"/>
                </a:lnTo>
                <a:lnTo>
                  <a:pt x="137655" y="1026620"/>
                </a:lnTo>
                <a:lnTo>
                  <a:pt x="110124" y="989049"/>
                </a:lnTo>
                <a:lnTo>
                  <a:pt x="85652" y="949815"/>
                </a:lnTo>
                <a:lnTo>
                  <a:pt x="64239" y="909114"/>
                </a:lnTo>
                <a:lnTo>
                  <a:pt x="45885" y="867141"/>
                </a:lnTo>
                <a:lnTo>
                  <a:pt x="30590" y="824091"/>
                </a:lnTo>
                <a:lnTo>
                  <a:pt x="18354" y="780162"/>
                </a:lnTo>
                <a:lnTo>
                  <a:pt x="9177" y="735547"/>
                </a:lnTo>
                <a:lnTo>
                  <a:pt x="3059" y="690444"/>
                </a:lnTo>
                <a:lnTo>
                  <a:pt x="0" y="645047"/>
                </a:lnTo>
                <a:lnTo>
                  <a:pt x="0" y="599552"/>
                </a:lnTo>
                <a:lnTo>
                  <a:pt x="3059" y="554155"/>
                </a:lnTo>
                <a:lnTo>
                  <a:pt x="9177" y="509052"/>
                </a:lnTo>
                <a:lnTo>
                  <a:pt x="18354" y="464437"/>
                </a:lnTo>
                <a:lnTo>
                  <a:pt x="30590" y="420508"/>
                </a:lnTo>
                <a:lnTo>
                  <a:pt x="45885" y="377458"/>
                </a:lnTo>
                <a:lnTo>
                  <a:pt x="64239" y="335485"/>
                </a:lnTo>
                <a:lnTo>
                  <a:pt x="85652" y="294784"/>
                </a:lnTo>
                <a:lnTo>
                  <a:pt x="110124" y="255550"/>
                </a:lnTo>
                <a:lnTo>
                  <a:pt x="137655" y="217979"/>
                </a:lnTo>
                <a:lnTo>
                  <a:pt x="168246" y="182267"/>
                </a:lnTo>
                <a:lnTo>
                  <a:pt x="202984" y="147636"/>
                </a:lnTo>
                <a:lnTo>
                  <a:pt x="239608" y="116651"/>
                </a:lnTo>
                <a:lnTo>
                  <a:pt x="277909" y="89311"/>
                </a:lnTo>
                <a:lnTo>
                  <a:pt x="317677" y="65616"/>
                </a:lnTo>
                <a:lnTo>
                  <a:pt x="358701" y="45566"/>
                </a:lnTo>
                <a:lnTo>
                  <a:pt x="400774" y="29162"/>
                </a:lnTo>
                <a:lnTo>
                  <a:pt x="443685" y="16404"/>
                </a:lnTo>
                <a:lnTo>
                  <a:pt x="487224" y="7290"/>
                </a:lnTo>
                <a:lnTo>
                  <a:pt x="531183" y="1822"/>
                </a:lnTo>
                <a:lnTo>
                  <a:pt x="575350" y="0"/>
                </a:lnTo>
                <a:lnTo>
                  <a:pt x="619518" y="1822"/>
                </a:lnTo>
                <a:lnTo>
                  <a:pt x="663477" y="7290"/>
                </a:lnTo>
                <a:lnTo>
                  <a:pt x="707016" y="16404"/>
                </a:lnTo>
                <a:lnTo>
                  <a:pt x="749927" y="29162"/>
                </a:lnTo>
                <a:lnTo>
                  <a:pt x="791999" y="45566"/>
                </a:lnTo>
                <a:lnTo>
                  <a:pt x="833024" y="65616"/>
                </a:lnTo>
                <a:lnTo>
                  <a:pt x="872792" y="89311"/>
                </a:lnTo>
                <a:lnTo>
                  <a:pt x="911093" y="116651"/>
                </a:lnTo>
                <a:lnTo>
                  <a:pt x="947717" y="147636"/>
                </a:lnTo>
                <a:lnTo>
                  <a:pt x="982455" y="18226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64900" y="7018019"/>
            <a:ext cx="911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state  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1954" y="6677709"/>
            <a:ext cx="287845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 algn="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state: </a:t>
            </a:r>
            <a:r>
              <a:rPr sz="2400" spc="-5" dirty="0">
                <a:latin typeface="Comic Sans MS"/>
                <a:cs typeface="Comic Sans MS"/>
              </a:rPr>
              <a:t>when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this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“state”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next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uniquely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determined</a:t>
            </a:r>
            <a:endParaRPr sz="2400">
              <a:latin typeface="Comic Sans MS"/>
              <a:cs typeface="Comic Sans MS"/>
            </a:endParaRPr>
          </a:p>
          <a:p>
            <a:pPr marR="6350" algn="r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next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2507" y="6719679"/>
            <a:ext cx="5630545" cy="284480"/>
          </a:xfrm>
          <a:custGeom>
            <a:avLst/>
            <a:gdLst/>
            <a:ahLst/>
            <a:cxnLst/>
            <a:rect l="l" t="t" r="r" b="b"/>
            <a:pathLst>
              <a:path w="5630545" h="284479">
                <a:moveTo>
                  <a:pt x="0" y="283954"/>
                </a:moveTo>
                <a:lnTo>
                  <a:pt x="56095" y="274954"/>
                </a:lnTo>
                <a:lnTo>
                  <a:pt x="111992" y="266084"/>
                </a:lnTo>
                <a:lnTo>
                  <a:pt x="167693" y="257345"/>
                </a:lnTo>
                <a:lnTo>
                  <a:pt x="223202" y="248738"/>
                </a:lnTo>
                <a:lnTo>
                  <a:pt x="278520" y="240263"/>
                </a:lnTo>
                <a:lnTo>
                  <a:pt x="333649" y="231921"/>
                </a:lnTo>
                <a:lnTo>
                  <a:pt x="388593" y="223713"/>
                </a:lnTo>
                <a:lnTo>
                  <a:pt x="443354" y="215640"/>
                </a:lnTo>
                <a:lnTo>
                  <a:pt x="497934" y="207702"/>
                </a:lnTo>
                <a:lnTo>
                  <a:pt x="552337" y="199900"/>
                </a:lnTo>
                <a:lnTo>
                  <a:pt x="606563" y="192235"/>
                </a:lnTo>
                <a:lnTo>
                  <a:pt x="660616" y="184708"/>
                </a:lnTo>
                <a:lnTo>
                  <a:pt x="714498" y="177320"/>
                </a:lnTo>
                <a:lnTo>
                  <a:pt x="768213" y="170070"/>
                </a:lnTo>
                <a:lnTo>
                  <a:pt x="821761" y="162960"/>
                </a:lnTo>
                <a:lnTo>
                  <a:pt x="875146" y="155992"/>
                </a:lnTo>
                <a:lnTo>
                  <a:pt x="928370" y="149164"/>
                </a:lnTo>
                <a:lnTo>
                  <a:pt x="981436" y="142479"/>
                </a:lnTo>
                <a:lnTo>
                  <a:pt x="1034347" y="135936"/>
                </a:lnTo>
                <a:lnTo>
                  <a:pt x="1087103" y="129537"/>
                </a:lnTo>
                <a:lnTo>
                  <a:pt x="1139709" y="123283"/>
                </a:lnTo>
                <a:lnTo>
                  <a:pt x="1192167" y="117174"/>
                </a:lnTo>
                <a:lnTo>
                  <a:pt x="1244479" y="111210"/>
                </a:lnTo>
                <a:lnTo>
                  <a:pt x="1296647" y="105394"/>
                </a:lnTo>
                <a:lnTo>
                  <a:pt x="1348675" y="99725"/>
                </a:lnTo>
                <a:lnTo>
                  <a:pt x="1400564" y="94204"/>
                </a:lnTo>
                <a:lnTo>
                  <a:pt x="1452317" y="88832"/>
                </a:lnTo>
                <a:lnTo>
                  <a:pt x="1503937" y="83609"/>
                </a:lnTo>
                <a:lnTo>
                  <a:pt x="1555425" y="78537"/>
                </a:lnTo>
                <a:lnTo>
                  <a:pt x="1606786" y="73616"/>
                </a:lnTo>
                <a:lnTo>
                  <a:pt x="1658020" y="68847"/>
                </a:lnTo>
                <a:lnTo>
                  <a:pt x="1709130" y="64231"/>
                </a:lnTo>
                <a:lnTo>
                  <a:pt x="1760120" y="59768"/>
                </a:lnTo>
                <a:lnTo>
                  <a:pt x="1810991" y="55459"/>
                </a:lnTo>
                <a:lnTo>
                  <a:pt x="1861746" y="51306"/>
                </a:lnTo>
                <a:lnTo>
                  <a:pt x="1912388" y="47308"/>
                </a:lnTo>
                <a:lnTo>
                  <a:pt x="1962918" y="43466"/>
                </a:lnTo>
                <a:lnTo>
                  <a:pt x="2013340" y="39781"/>
                </a:lnTo>
                <a:lnTo>
                  <a:pt x="2063656" y="36255"/>
                </a:lnTo>
                <a:lnTo>
                  <a:pt x="2113868" y="32887"/>
                </a:lnTo>
                <a:lnTo>
                  <a:pt x="2163979" y="29679"/>
                </a:lnTo>
                <a:lnTo>
                  <a:pt x="2213991" y="26630"/>
                </a:lnTo>
                <a:lnTo>
                  <a:pt x="2263907" y="23743"/>
                </a:lnTo>
                <a:lnTo>
                  <a:pt x="2313730" y="21017"/>
                </a:lnTo>
                <a:lnTo>
                  <a:pt x="2363461" y="18454"/>
                </a:lnTo>
                <a:lnTo>
                  <a:pt x="2413104" y="16054"/>
                </a:lnTo>
                <a:lnTo>
                  <a:pt x="2462660" y="13818"/>
                </a:lnTo>
                <a:lnTo>
                  <a:pt x="2512132" y="11746"/>
                </a:lnTo>
                <a:lnTo>
                  <a:pt x="2561524" y="9840"/>
                </a:lnTo>
                <a:lnTo>
                  <a:pt x="2610836" y="8100"/>
                </a:lnTo>
                <a:lnTo>
                  <a:pt x="2660072" y="6527"/>
                </a:lnTo>
                <a:lnTo>
                  <a:pt x="2709235" y="5122"/>
                </a:lnTo>
                <a:lnTo>
                  <a:pt x="2758326" y="3885"/>
                </a:lnTo>
                <a:lnTo>
                  <a:pt x="2807348" y="2818"/>
                </a:lnTo>
                <a:lnTo>
                  <a:pt x="2856304" y="1920"/>
                </a:lnTo>
                <a:lnTo>
                  <a:pt x="2905196" y="1193"/>
                </a:lnTo>
                <a:lnTo>
                  <a:pt x="2954027" y="637"/>
                </a:lnTo>
                <a:lnTo>
                  <a:pt x="3002798" y="254"/>
                </a:lnTo>
                <a:lnTo>
                  <a:pt x="3051514" y="44"/>
                </a:lnTo>
                <a:lnTo>
                  <a:pt x="3100175" y="7"/>
                </a:lnTo>
                <a:lnTo>
                  <a:pt x="3148785" y="144"/>
                </a:lnTo>
                <a:lnTo>
                  <a:pt x="3197346" y="457"/>
                </a:lnTo>
                <a:lnTo>
                  <a:pt x="3245861" y="946"/>
                </a:lnTo>
                <a:lnTo>
                  <a:pt x="3294331" y="1611"/>
                </a:lnTo>
                <a:lnTo>
                  <a:pt x="3342760" y="2454"/>
                </a:lnTo>
                <a:lnTo>
                  <a:pt x="3391150" y="3475"/>
                </a:lnTo>
                <a:lnTo>
                  <a:pt x="3439504" y="4675"/>
                </a:lnTo>
                <a:lnTo>
                  <a:pt x="3487823" y="6055"/>
                </a:lnTo>
                <a:lnTo>
                  <a:pt x="3536111" y="7615"/>
                </a:lnTo>
                <a:lnTo>
                  <a:pt x="3584370" y="9357"/>
                </a:lnTo>
                <a:lnTo>
                  <a:pt x="3632602" y="11280"/>
                </a:lnTo>
                <a:lnTo>
                  <a:pt x="3680811" y="13386"/>
                </a:lnTo>
                <a:lnTo>
                  <a:pt x="3728997" y="15675"/>
                </a:lnTo>
                <a:lnTo>
                  <a:pt x="3777165" y="18149"/>
                </a:lnTo>
                <a:lnTo>
                  <a:pt x="3825315" y="20807"/>
                </a:lnTo>
                <a:lnTo>
                  <a:pt x="3873452" y="23652"/>
                </a:lnTo>
                <a:lnTo>
                  <a:pt x="3921577" y="26682"/>
                </a:lnTo>
                <a:lnTo>
                  <a:pt x="3969693" y="29900"/>
                </a:lnTo>
                <a:lnTo>
                  <a:pt x="4017802" y="33306"/>
                </a:lnTo>
                <a:lnTo>
                  <a:pt x="4065907" y="36901"/>
                </a:lnTo>
                <a:lnTo>
                  <a:pt x="4114010" y="40684"/>
                </a:lnTo>
                <a:lnTo>
                  <a:pt x="4162114" y="44659"/>
                </a:lnTo>
                <a:lnTo>
                  <a:pt x="4210221" y="48824"/>
                </a:lnTo>
                <a:lnTo>
                  <a:pt x="4258334" y="53181"/>
                </a:lnTo>
                <a:lnTo>
                  <a:pt x="4306455" y="57730"/>
                </a:lnTo>
                <a:lnTo>
                  <a:pt x="4354586" y="62472"/>
                </a:lnTo>
                <a:lnTo>
                  <a:pt x="4402731" y="67409"/>
                </a:lnTo>
                <a:lnTo>
                  <a:pt x="4450892" y="72540"/>
                </a:lnTo>
                <a:lnTo>
                  <a:pt x="4499070" y="77866"/>
                </a:lnTo>
                <a:lnTo>
                  <a:pt x="4547270" y="83389"/>
                </a:lnTo>
                <a:lnTo>
                  <a:pt x="4595492" y="89109"/>
                </a:lnTo>
                <a:lnTo>
                  <a:pt x="4643740" y="95026"/>
                </a:lnTo>
                <a:lnTo>
                  <a:pt x="4692016" y="101142"/>
                </a:lnTo>
                <a:lnTo>
                  <a:pt x="4740323" y="107457"/>
                </a:lnTo>
                <a:lnTo>
                  <a:pt x="4788663" y="113972"/>
                </a:lnTo>
                <a:lnTo>
                  <a:pt x="4837038" y="120687"/>
                </a:lnTo>
                <a:lnTo>
                  <a:pt x="4885452" y="127605"/>
                </a:lnTo>
                <a:lnTo>
                  <a:pt x="4933905" y="134724"/>
                </a:lnTo>
                <a:lnTo>
                  <a:pt x="4982402" y="142046"/>
                </a:lnTo>
                <a:lnTo>
                  <a:pt x="5030945" y="149572"/>
                </a:lnTo>
                <a:lnTo>
                  <a:pt x="5079535" y="157303"/>
                </a:lnTo>
                <a:lnTo>
                  <a:pt x="5128176" y="165238"/>
                </a:lnTo>
                <a:lnTo>
                  <a:pt x="5176869" y="173380"/>
                </a:lnTo>
                <a:lnTo>
                  <a:pt x="5225619" y="181728"/>
                </a:lnTo>
                <a:lnTo>
                  <a:pt x="5274426" y="190284"/>
                </a:lnTo>
                <a:lnTo>
                  <a:pt x="5323293" y="199048"/>
                </a:lnTo>
                <a:lnTo>
                  <a:pt x="5372224" y="208021"/>
                </a:lnTo>
                <a:lnTo>
                  <a:pt x="5421219" y="217203"/>
                </a:lnTo>
                <a:lnTo>
                  <a:pt x="5470283" y="226597"/>
                </a:lnTo>
                <a:lnTo>
                  <a:pt x="5519417" y="236201"/>
                </a:lnTo>
                <a:lnTo>
                  <a:pt x="5568623" y="246017"/>
                </a:lnTo>
                <a:lnTo>
                  <a:pt x="5617905" y="256046"/>
                </a:lnTo>
                <a:lnTo>
                  <a:pt x="5630325" y="258602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38251" y="6909862"/>
            <a:ext cx="132080" cy="120014"/>
          </a:xfrm>
          <a:custGeom>
            <a:avLst/>
            <a:gdLst/>
            <a:ahLst/>
            <a:cxnLst/>
            <a:rect l="l" t="t" r="r" b="b"/>
            <a:pathLst>
              <a:path w="132079" h="120015">
                <a:moveTo>
                  <a:pt x="24573" y="0"/>
                </a:moveTo>
                <a:lnTo>
                  <a:pt x="42141" y="65852"/>
                </a:lnTo>
                <a:lnTo>
                  <a:pt x="0" y="119418"/>
                </a:lnTo>
                <a:lnTo>
                  <a:pt x="131705" y="84282"/>
                </a:lnTo>
                <a:lnTo>
                  <a:pt x="2457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5906" y="5712459"/>
            <a:ext cx="48507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marR="5080" indent="-194310">
              <a:lnSpc>
                <a:spcPct val="114599"/>
              </a:lnSpc>
              <a:spcBef>
                <a:spcPts val="100"/>
              </a:spcBef>
              <a:tabLst>
                <a:tab pos="320675" algn="l"/>
                <a:tab pos="4821555" algn="l"/>
              </a:tabLst>
            </a:pP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		</a:t>
            </a:r>
            <a:r>
              <a:rPr sz="2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event causing </a:t>
            </a: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state</a:t>
            </a:r>
            <a:r>
              <a:rPr sz="2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transition </a:t>
            </a: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actions taken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on state</a:t>
            </a:r>
            <a:r>
              <a:rPr sz="2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transition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2044" y="7950655"/>
            <a:ext cx="69215" cy="835025"/>
          </a:xfrm>
          <a:custGeom>
            <a:avLst/>
            <a:gdLst/>
            <a:ahLst/>
            <a:cxnLst/>
            <a:rect l="l" t="t" r="r" b="b"/>
            <a:pathLst>
              <a:path w="69214" h="835025">
                <a:moveTo>
                  <a:pt x="42011" y="834982"/>
                </a:moveTo>
                <a:lnTo>
                  <a:pt x="25493" y="771462"/>
                </a:lnTo>
                <a:lnTo>
                  <a:pt x="13482" y="708754"/>
                </a:lnTo>
                <a:lnTo>
                  <a:pt x="5528" y="647076"/>
                </a:lnTo>
                <a:lnTo>
                  <a:pt x="1184" y="586642"/>
                </a:lnTo>
                <a:lnTo>
                  <a:pt x="0" y="527670"/>
                </a:lnTo>
                <a:lnTo>
                  <a:pt x="1527" y="470375"/>
                </a:lnTo>
                <a:lnTo>
                  <a:pt x="5319" y="414975"/>
                </a:lnTo>
                <a:lnTo>
                  <a:pt x="10925" y="361684"/>
                </a:lnTo>
                <a:lnTo>
                  <a:pt x="17898" y="310719"/>
                </a:lnTo>
                <a:lnTo>
                  <a:pt x="25789" y="262297"/>
                </a:lnTo>
                <a:lnTo>
                  <a:pt x="34150" y="216634"/>
                </a:lnTo>
                <a:lnTo>
                  <a:pt x="42531" y="173946"/>
                </a:lnTo>
                <a:lnTo>
                  <a:pt x="50486" y="134449"/>
                </a:lnTo>
                <a:lnTo>
                  <a:pt x="57564" y="98360"/>
                </a:lnTo>
                <a:lnTo>
                  <a:pt x="63318" y="65894"/>
                </a:lnTo>
                <a:lnTo>
                  <a:pt x="67298" y="37269"/>
                </a:lnTo>
                <a:lnTo>
                  <a:pt x="69058" y="12699"/>
                </a:lnTo>
                <a:lnTo>
                  <a:pt x="69067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0121" y="7871915"/>
            <a:ext cx="121920" cy="12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24323" y="7875523"/>
            <a:ext cx="69215" cy="835025"/>
          </a:xfrm>
          <a:custGeom>
            <a:avLst/>
            <a:gdLst/>
            <a:ahLst/>
            <a:cxnLst/>
            <a:rect l="l" t="t" r="r" b="b"/>
            <a:pathLst>
              <a:path w="69215" h="835025">
                <a:moveTo>
                  <a:pt x="27056" y="0"/>
                </a:moveTo>
                <a:lnTo>
                  <a:pt x="43573" y="63520"/>
                </a:lnTo>
                <a:lnTo>
                  <a:pt x="55584" y="126227"/>
                </a:lnTo>
                <a:lnTo>
                  <a:pt x="63538" y="187906"/>
                </a:lnTo>
                <a:lnTo>
                  <a:pt x="67883" y="248339"/>
                </a:lnTo>
                <a:lnTo>
                  <a:pt x="69067" y="307312"/>
                </a:lnTo>
                <a:lnTo>
                  <a:pt x="67539" y="364606"/>
                </a:lnTo>
                <a:lnTo>
                  <a:pt x="63748" y="420007"/>
                </a:lnTo>
                <a:lnTo>
                  <a:pt x="58141" y="473298"/>
                </a:lnTo>
                <a:lnTo>
                  <a:pt x="51168" y="524262"/>
                </a:lnTo>
                <a:lnTo>
                  <a:pt x="43277" y="572684"/>
                </a:lnTo>
                <a:lnTo>
                  <a:pt x="34917" y="618347"/>
                </a:lnTo>
                <a:lnTo>
                  <a:pt x="26535" y="661035"/>
                </a:lnTo>
                <a:lnTo>
                  <a:pt x="18581" y="700532"/>
                </a:lnTo>
                <a:lnTo>
                  <a:pt x="11503" y="736622"/>
                </a:lnTo>
                <a:lnTo>
                  <a:pt x="5749" y="769087"/>
                </a:lnTo>
                <a:lnTo>
                  <a:pt x="1768" y="797713"/>
                </a:lnTo>
                <a:lnTo>
                  <a:pt x="9" y="822282"/>
                </a:lnTo>
                <a:lnTo>
                  <a:pt x="0" y="834982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63393" y="8667283"/>
            <a:ext cx="121919" cy="12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4134" y="7545494"/>
            <a:ext cx="2164715" cy="1036319"/>
          </a:xfrm>
          <a:custGeom>
            <a:avLst/>
            <a:gdLst/>
            <a:ahLst/>
            <a:cxnLst/>
            <a:rect l="l" t="t" r="r" b="b"/>
            <a:pathLst>
              <a:path w="2164715" h="1036320">
                <a:moveTo>
                  <a:pt x="0" y="0"/>
                </a:moveTo>
                <a:lnTo>
                  <a:pt x="2152726" y="1030699"/>
                </a:lnTo>
                <a:lnTo>
                  <a:pt x="2164180" y="1036183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042" y="8508048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90">
                <a:moveTo>
                  <a:pt x="52650" y="0"/>
                </a:moveTo>
                <a:lnTo>
                  <a:pt x="53816" y="68145"/>
                </a:lnTo>
                <a:lnTo>
                  <a:pt x="0" y="109965"/>
                </a:lnTo>
                <a:lnTo>
                  <a:pt x="136291" y="107633"/>
                </a:lnTo>
                <a:lnTo>
                  <a:pt x="526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03225" y="7261859"/>
            <a:ext cx="1367155" cy="88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18100"/>
              </a:lnSpc>
              <a:spcBef>
                <a:spcPts val="95"/>
              </a:spcBef>
              <a:tabLst>
                <a:tab pos="303530" algn="l"/>
                <a:tab pos="1353185" algn="l"/>
              </a:tabLst>
            </a:pPr>
            <a:r>
              <a:rPr sz="2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		event 	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actions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03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Rdt1.0: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 transfer over 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a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channel</a:t>
            </a:r>
            <a:endParaRPr sz="3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03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Rdt1.0: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 transfer over 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a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channel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74344" y="1518194"/>
            <a:ext cx="7705725" cy="20205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45"/>
              </a:spcBef>
              <a:tabLst>
                <a:tab pos="2507615" algn="l"/>
              </a:tabLst>
            </a:pPr>
            <a:r>
              <a:rPr sz="3825" spc="-60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 perfectly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reliable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loss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packets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03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Rdt1.0: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 transfer over 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a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channel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74344" y="1518194"/>
            <a:ext cx="7893050" cy="39890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45"/>
              </a:spcBef>
              <a:tabLst>
                <a:tab pos="2507615" algn="l"/>
              </a:tabLst>
            </a:pPr>
            <a:r>
              <a:rPr sz="3825" spc="-60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 perfectly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reliable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loss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packets</a:t>
            </a:r>
            <a:endParaRPr sz="28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separate </a:t>
            </a:r>
            <a:r>
              <a:rPr sz="3400" spc="-5" dirty="0">
                <a:latin typeface="Comic Sans MS"/>
                <a:cs typeface="Comic Sans MS"/>
              </a:rPr>
              <a:t>FSMs for sender,</a:t>
            </a:r>
            <a:r>
              <a:rPr sz="3400" spc="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sender sends data into underlying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read data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underlying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03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Rdt1.0: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 transfer over 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a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channel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74344" y="1518194"/>
            <a:ext cx="7893050" cy="39890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45"/>
              </a:spcBef>
              <a:tabLst>
                <a:tab pos="2507615" algn="l"/>
              </a:tabLst>
            </a:pPr>
            <a:r>
              <a:rPr sz="3825" spc="-60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 perfectly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reliable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loss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packets</a:t>
            </a:r>
            <a:endParaRPr sz="28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separate </a:t>
            </a:r>
            <a:r>
              <a:rPr sz="3400" spc="-5" dirty="0">
                <a:latin typeface="Comic Sans MS"/>
                <a:cs typeface="Comic Sans MS"/>
              </a:rPr>
              <a:t>FSMs for sender,</a:t>
            </a:r>
            <a:r>
              <a:rPr sz="3400" spc="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sender sends data into underlying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read data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underlying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208" y="6039556"/>
            <a:ext cx="1359535" cy="1438275"/>
          </a:xfrm>
          <a:custGeom>
            <a:avLst/>
            <a:gdLst/>
            <a:ahLst/>
            <a:cxnLst/>
            <a:rect l="l" t="t" r="r" b="b"/>
            <a:pathLst>
              <a:path w="1359535" h="1438275">
                <a:moveTo>
                  <a:pt x="1160134" y="210620"/>
                </a:moveTo>
                <a:lnTo>
                  <a:pt x="1191926" y="246607"/>
                </a:lnTo>
                <a:lnTo>
                  <a:pt x="1220954" y="284260"/>
                </a:lnTo>
                <a:lnTo>
                  <a:pt x="1247217" y="323427"/>
                </a:lnTo>
                <a:lnTo>
                  <a:pt x="1270716" y="363958"/>
                </a:lnTo>
                <a:lnTo>
                  <a:pt x="1291450" y="405700"/>
                </a:lnTo>
                <a:lnTo>
                  <a:pt x="1309420" y="448503"/>
                </a:lnTo>
                <a:lnTo>
                  <a:pt x="1324625" y="492214"/>
                </a:lnTo>
                <a:lnTo>
                  <a:pt x="1337066" y="536683"/>
                </a:lnTo>
                <a:lnTo>
                  <a:pt x="1346741" y="581758"/>
                </a:lnTo>
                <a:lnTo>
                  <a:pt x="1353653" y="627287"/>
                </a:lnTo>
                <a:lnTo>
                  <a:pt x="1357800" y="673118"/>
                </a:lnTo>
                <a:lnTo>
                  <a:pt x="1359182" y="719102"/>
                </a:lnTo>
                <a:lnTo>
                  <a:pt x="1357800" y="765085"/>
                </a:lnTo>
                <a:lnTo>
                  <a:pt x="1353653" y="810917"/>
                </a:lnTo>
                <a:lnTo>
                  <a:pt x="1346741" y="856446"/>
                </a:lnTo>
                <a:lnTo>
                  <a:pt x="1337066" y="901521"/>
                </a:lnTo>
                <a:lnTo>
                  <a:pt x="1324625" y="945989"/>
                </a:lnTo>
                <a:lnTo>
                  <a:pt x="1309420" y="989701"/>
                </a:lnTo>
                <a:lnTo>
                  <a:pt x="1291450" y="1032503"/>
                </a:lnTo>
                <a:lnTo>
                  <a:pt x="1270716" y="1074246"/>
                </a:lnTo>
                <a:lnTo>
                  <a:pt x="1247217" y="1114777"/>
                </a:lnTo>
                <a:lnTo>
                  <a:pt x="1220954" y="1153944"/>
                </a:lnTo>
                <a:lnTo>
                  <a:pt x="1191926" y="1191597"/>
                </a:lnTo>
                <a:lnTo>
                  <a:pt x="1160134" y="1227584"/>
                </a:lnTo>
                <a:lnTo>
                  <a:pt x="1126124" y="1261225"/>
                </a:lnTo>
                <a:lnTo>
                  <a:pt x="1090540" y="1291940"/>
                </a:lnTo>
                <a:lnTo>
                  <a:pt x="1053525" y="1319730"/>
                </a:lnTo>
                <a:lnTo>
                  <a:pt x="1015221" y="1344595"/>
                </a:lnTo>
                <a:lnTo>
                  <a:pt x="975772" y="1366534"/>
                </a:lnTo>
                <a:lnTo>
                  <a:pt x="935321" y="1385549"/>
                </a:lnTo>
                <a:lnTo>
                  <a:pt x="894012" y="1401638"/>
                </a:lnTo>
                <a:lnTo>
                  <a:pt x="851986" y="1414801"/>
                </a:lnTo>
                <a:lnTo>
                  <a:pt x="809388" y="1425040"/>
                </a:lnTo>
                <a:lnTo>
                  <a:pt x="766361" y="1432353"/>
                </a:lnTo>
                <a:lnTo>
                  <a:pt x="723047" y="1436741"/>
                </a:lnTo>
                <a:lnTo>
                  <a:pt x="679591" y="1438204"/>
                </a:lnTo>
                <a:lnTo>
                  <a:pt x="636134" y="1436741"/>
                </a:lnTo>
                <a:lnTo>
                  <a:pt x="592820" y="1432353"/>
                </a:lnTo>
                <a:lnTo>
                  <a:pt x="549793" y="1425040"/>
                </a:lnTo>
                <a:lnTo>
                  <a:pt x="507195" y="1414801"/>
                </a:lnTo>
                <a:lnTo>
                  <a:pt x="465169" y="1401638"/>
                </a:lnTo>
                <a:lnTo>
                  <a:pt x="423860" y="1385549"/>
                </a:lnTo>
                <a:lnTo>
                  <a:pt x="383409" y="1366534"/>
                </a:lnTo>
                <a:lnTo>
                  <a:pt x="343960" y="1344595"/>
                </a:lnTo>
                <a:lnTo>
                  <a:pt x="305656" y="1319730"/>
                </a:lnTo>
                <a:lnTo>
                  <a:pt x="268641" y="1291940"/>
                </a:lnTo>
                <a:lnTo>
                  <a:pt x="233057" y="1261225"/>
                </a:lnTo>
                <a:lnTo>
                  <a:pt x="199047" y="1227584"/>
                </a:lnTo>
                <a:lnTo>
                  <a:pt x="167255" y="1191597"/>
                </a:lnTo>
                <a:lnTo>
                  <a:pt x="138227" y="1153944"/>
                </a:lnTo>
                <a:lnTo>
                  <a:pt x="111964" y="1114777"/>
                </a:lnTo>
                <a:lnTo>
                  <a:pt x="88465" y="1074246"/>
                </a:lnTo>
                <a:lnTo>
                  <a:pt x="67731" y="1032503"/>
                </a:lnTo>
                <a:lnTo>
                  <a:pt x="49761" y="989701"/>
                </a:lnTo>
                <a:lnTo>
                  <a:pt x="34556" y="945989"/>
                </a:lnTo>
                <a:lnTo>
                  <a:pt x="22116" y="901521"/>
                </a:lnTo>
                <a:lnTo>
                  <a:pt x="12440" y="856446"/>
                </a:lnTo>
                <a:lnTo>
                  <a:pt x="5529" y="810917"/>
                </a:lnTo>
                <a:lnTo>
                  <a:pt x="1382" y="765085"/>
                </a:lnTo>
                <a:lnTo>
                  <a:pt x="0" y="719102"/>
                </a:lnTo>
                <a:lnTo>
                  <a:pt x="1382" y="673118"/>
                </a:lnTo>
                <a:lnTo>
                  <a:pt x="5529" y="627287"/>
                </a:lnTo>
                <a:lnTo>
                  <a:pt x="12440" y="581758"/>
                </a:lnTo>
                <a:lnTo>
                  <a:pt x="22116" y="536683"/>
                </a:lnTo>
                <a:lnTo>
                  <a:pt x="34556" y="492214"/>
                </a:lnTo>
                <a:lnTo>
                  <a:pt x="49761" y="448503"/>
                </a:lnTo>
                <a:lnTo>
                  <a:pt x="67731" y="405700"/>
                </a:lnTo>
                <a:lnTo>
                  <a:pt x="88465" y="363958"/>
                </a:lnTo>
                <a:lnTo>
                  <a:pt x="111964" y="323427"/>
                </a:lnTo>
                <a:lnTo>
                  <a:pt x="138227" y="284260"/>
                </a:lnTo>
                <a:lnTo>
                  <a:pt x="167255" y="246607"/>
                </a:lnTo>
                <a:lnTo>
                  <a:pt x="199047" y="210620"/>
                </a:lnTo>
                <a:lnTo>
                  <a:pt x="233057" y="176979"/>
                </a:lnTo>
                <a:lnTo>
                  <a:pt x="268641" y="146264"/>
                </a:lnTo>
                <a:lnTo>
                  <a:pt x="305656" y="118473"/>
                </a:lnTo>
                <a:lnTo>
                  <a:pt x="343960" y="93608"/>
                </a:lnTo>
                <a:lnTo>
                  <a:pt x="383409" y="71669"/>
                </a:lnTo>
                <a:lnTo>
                  <a:pt x="423860" y="52655"/>
                </a:lnTo>
                <a:lnTo>
                  <a:pt x="465169" y="36566"/>
                </a:lnTo>
                <a:lnTo>
                  <a:pt x="507195" y="23402"/>
                </a:lnTo>
                <a:lnTo>
                  <a:pt x="549793" y="13163"/>
                </a:lnTo>
                <a:lnTo>
                  <a:pt x="592820" y="5850"/>
                </a:lnTo>
                <a:lnTo>
                  <a:pt x="636134" y="1462"/>
                </a:lnTo>
                <a:lnTo>
                  <a:pt x="679591" y="0"/>
                </a:lnTo>
                <a:lnTo>
                  <a:pt x="723047" y="1462"/>
                </a:lnTo>
                <a:lnTo>
                  <a:pt x="766361" y="5850"/>
                </a:lnTo>
                <a:lnTo>
                  <a:pt x="809388" y="13163"/>
                </a:lnTo>
                <a:lnTo>
                  <a:pt x="851986" y="23402"/>
                </a:lnTo>
                <a:lnTo>
                  <a:pt x="894012" y="36566"/>
                </a:lnTo>
                <a:lnTo>
                  <a:pt x="935321" y="52655"/>
                </a:lnTo>
                <a:lnTo>
                  <a:pt x="975772" y="71669"/>
                </a:lnTo>
                <a:lnTo>
                  <a:pt x="1015221" y="93608"/>
                </a:lnTo>
                <a:lnTo>
                  <a:pt x="1053525" y="118473"/>
                </a:lnTo>
                <a:lnTo>
                  <a:pt x="1090540" y="146264"/>
                </a:lnTo>
                <a:lnTo>
                  <a:pt x="1126124" y="176979"/>
                </a:lnTo>
                <a:lnTo>
                  <a:pt x="1160134" y="2106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6223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9293" y="6275450"/>
            <a:ext cx="643255" cy="967105"/>
          </a:xfrm>
          <a:custGeom>
            <a:avLst/>
            <a:gdLst/>
            <a:ahLst/>
            <a:cxnLst/>
            <a:rect l="l" t="t" r="r" b="b"/>
            <a:pathLst>
              <a:path w="643255" h="967104">
                <a:moveTo>
                  <a:pt x="8153" y="31898"/>
                </a:moveTo>
                <a:lnTo>
                  <a:pt x="45961" y="20799"/>
                </a:lnTo>
                <a:lnTo>
                  <a:pt x="118203" y="5839"/>
                </a:lnTo>
                <a:lnTo>
                  <a:pt x="185926" y="0"/>
                </a:lnTo>
                <a:lnTo>
                  <a:pt x="218083" y="301"/>
                </a:lnTo>
                <a:lnTo>
                  <a:pt x="278970" y="6950"/>
                </a:lnTo>
                <a:lnTo>
                  <a:pt x="335264" y="21129"/>
                </a:lnTo>
                <a:lnTo>
                  <a:pt x="386935" y="42202"/>
                </a:lnTo>
                <a:lnTo>
                  <a:pt x="433954" y="69533"/>
                </a:lnTo>
                <a:lnTo>
                  <a:pt x="476292" y="102485"/>
                </a:lnTo>
                <a:lnTo>
                  <a:pt x="513919" y="140424"/>
                </a:lnTo>
                <a:lnTo>
                  <a:pt x="546807" y="182712"/>
                </a:lnTo>
                <a:lnTo>
                  <a:pt x="574926" y="228713"/>
                </a:lnTo>
                <a:lnTo>
                  <a:pt x="598247" y="277792"/>
                </a:lnTo>
                <a:lnTo>
                  <a:pt x="616740" y="329311"/>
                </a:lnTo>
                <a:lnTo>
                  <a:pt x="630377" y="382636"/>
                </a:lnTo>
                <a:lnTo>
                  <a:pt x="639128" y="437130"/>
                </a:lnTo>
                <a:lnTo>
                  <a:pt x="642964" y="492156"/>
                </a:lnTo>
                <a:lnTo>
                  <a:pt x="643029" y="519670"/>
                </a:lnTo>
                <a:lnTo>
                  <a:pt x="641855" y="547079"/>
                </a:lnTo>
                <a:lnTo>
                  <a:pt x="635773" y="601262"/>
                </a:lnTo>
                <a:lnTo>
                  <a:pt x="624689" y="654070"/>
                </a:lnTo>
                <a:lnTo>
                  <a:pt x="608572" y="704866"/>
                </a:lnTo>
                <a:lnTo>
                  <a:pt x="587394" y="753013"/>
                </a:lnTo>
                <a:lnTo>
                  <a:pt x="561125" y="797877"/>
                </a:lnTo>
                <a:lnTo>
                  <a:pt x="529737" y="838821"/>
                </a:lnTo>
                <a:lnTo>
                  <a:pt x="493200" y="875208"/>
                </a:lnTo>
                <a:lnTo>
                  <a:pt x="451484" y="906403"/>
                </a:lnTo>
                <a:lnTo>
                  <a:pt x="404561" y="931769"/>
                </a:lnTo>
                <a:lnTo>
                  <a:pt x="352402" y="950670"/>
                </a:lnTo>
                <a:lnTo>
                  <a:pt x="294976" y="962470"/>
                </a:lnTo>
                <a:lnTo>
                  <a:pt x="232256" y="966534"/>
                </a:lnTo>
                <a:lnTo>
                  <a:pt x="198901" y="965465"/>
                </a:lnTo>
                <a:lnTo>
                  <a:pt x="128182" y="956730"/>
                </a:lnTo>
                <a:lnTo>
                  <a:pt x="90812" y="948905"/>
                </a:lnTo>
                <a:lnTo>
                  <a:pt x="52096" y="938668"/>
                </a:lnTo>
                <a:lnTo>
                  <a:pt x="12031" y="925940"/>
                </a:lnTo>
                <a:lnTo>
                  <a:pt x="0" y="92175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930" y="7153826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5" h="115570">
                <a:moveTo>
                  <a:pt x="135183" y="0"/>
                </a:moveTo>
                <a:lnTo>
                  <a:pt x="0" y="17490"/>
                </a:lnTo>
                <a:lnTo>
                  <a:pt x="95101" y="115143"/>
                </a:lnTo>
                <a:lnTo>
                  <a:pt x="86357" y="47551"/>
                </a:lnTo>
                <a:lnTo>
                  <a:pt x="13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2800" y="6692900"/>
            <a:ext cx="310896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packet =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make_pkt(data)  udt_send(packet)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800" y="61341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0726" y="6597905"/>
            <a:ext cx="1844675" cy="2540"/>
          </a:xfrm>
          <a:custGeom>
            <a:avLst/>
            <a:gdLst/>
            <a:ahLst/>
            <a:cxnLst/>
            <a:rect l="l" t="t" r="r" b="b"/>
            <a:pathLst>
              <a:path w="1844675" h="2540">
                <a:moveTo>
                  <a:pt x="0" y="0"/>
                </a:moveTo>
                <a:lnTo>
                  <a:pt x="184460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622" y="6016978"/>
            <a:ext cx="508000" cy="320040"/>
          </a:xfrm>
          <a:custGeom>
            <a:avLst/>
            <a:gdLst/>
            <a:ahLst/>
            <a:cxnLst/>
            <a:rect l="l" t="t" r="r" b="b"/>
            <a:pathLst>
              <a:path w="508000" h="320039">
                <a:moveTo>
                  <a:pt x="0" y="0"/>
                </a:moveTo>
                <a:lnTo>
                  <a:pt x="502427" y="316343"/>
                </a:lnTo>
                <a:lnTo>
                  <a:pt x="507800" y="319726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500" y="631021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96" y="0"/>
                </a:moveTo>
                <a:lnTo>
                  <a:pt x="0" y="46212"/>
                </a:lnTo>
                <a:lnTo>
                  <a:pt x="60761" y="52203"/>
                </a:lnTo>
                <a:lnTo>
                  <a:pt x="29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54300" y="7823200"/>
            <a:ext cx="1397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00100"/>
            <a:ext cx="1003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Rdt1.0: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 transfer over 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a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reliable</a:t>
            </a:r>
            <a:r>
              <a:rPr sz="3400" u="heavy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021EAA"/>
                  </a:solidFill>
                </a:uFill>
              </a:rPr>
              <a:t>channel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74344" y="1518194"/>
            <a:ext cx="7893050" cy="39890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45"/>
              </a:spcBef>
              <a:tabLst>
                <a:tab pos="2507615" algn="l"/>
              </a:tabLst>
            </a:pPr>
            <a:r>
              <a:rPr sz="3825" spc="-60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0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 perfectly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reliable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no loss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packets</a:t>
            </a:r>
            <a:endParaRPr sz="28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separate </a:t>
            </a:r>
            <a:r>
              <a:rPr sz="3400" spc="-5" dirty="0">
                <a:latin typeface="Comic Sans MS"/>
                <a:cs typeface="Comic Sans MS"/>
              </a:rPr>
              <a:t>FSMs for sender,</a:t>
            </a:r>
            <a:r>
              <a:rPr sz="3400" spc="4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sender sends data into underlying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  <a:p>
            <a:pPr marL="704850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05485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read data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underlying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channel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208" y="6039556"/>
            <a:ext cx="1359535" cy="1438275"/>
          </a:xfrm>
          <a:custGeom>
            <a:avLst/>
            <a:gdLst/>
            <a:ahLst/>
            <a:cxnLst/>
            <a:rect l="l" t="t" r="r" b="b"/>
            <a:pathLst>
              <a:path w="1359535" h="1438275">
                <a:moveTo>
                  <a:pt x="1160134" y="210620"/>
                </a:moveTo>
                <a:lnTo>
                  <a:pt x="1191926" y="246607"/>
                </a:lnTo>
                <a:lnTo>
                  <a:pt x="1220954" y="284260"/>
                </a:lnTo>
                <a:lnTo>
                  <a:pt x="1247217" y="323427"/>
                </a:lnTo>
                <a:lnTo>
                  <a:pt x="1270716" y="363958"/>
                </a:lnTo>
                <a:lnTo>
                  <a:pt x="1291450" y="405700"/>
                </a:lnTo>
                <a:lnTo>
                  <a:pt x="1309420" y="448503"/>
                </a:lnTo>
                <a:lnTo>
                  <a:pt x="1324625" y="492214"/>
                </a:lnTo>
                <a:lnTo>
                  <a:pt x="1337066" y="536683"/>
                </a:lnTo>
                <a:lnTo>
                  <a:pt x="1346741" y="581758"/>
                </a:lnTo>
                <a:lnTo>
                  <a:pt x="1353653" y="627287"/>
                </a:lnTo>
                <a:lnTo>
                  <a:pt x="1357800" y="673118"/>
                </a:lnTo>
                <a:lnTo>
                  <a:pt x="1359182" y="719102"/>
                </a:lnTo>
                <a:lnTo>
                  <a:pt x="1357800" y="765085"/>
                </a:lnTo>
                <a:lnTo>
                  <a:pt x="1353653" y="810917"/>
                </a:lnTo>
                <a:lnTo>
                  <a:pt x="1346741" y="856446"/>
                </a:lnTo>
                <a:lnTo>
                  <a:pt x="1337066" y="901521"/>
                </a:lnTo>
                <a:lnTo>
                  <a:pt x="1324625" y="945989"/>
                </a:lnTo>
                <a:lnTo>
                  <a:pt x="1309420" y="989701"/>
                </a:lnTo>
                <a:lnTo>
                  <a:pt x="1291450" y="1032503"/>
                </a:lnTo>
                <a:lnTo>
                  <a:pt x="1270716" y="1074246"/>
                </a:lnTo>
                <a:lnTo>
                  <a:pt x="1247217" y="1114777"/>
                </a:lnTo>
                <a:lnTo>
                  <a:pt x="1220954" y="1153944"/>
                </a:lnTo>
                <a:lnTo>
                  <a:pt x="1191926" y="1191597"/>
                </a:lnTo>
                <a:lnTo>
                  <a:pt x="1160134" y="1227584"/>
                </a:lnTo>
                <a:lnTo>
                  <a:pt x="1126124" y="1261225"/>
                </a:lnTo>
                <a:lnTo>
                  <a:pt x="1090540" y="1291940"/>
                </a:lnTo>
                <a:lnTo>
                  <a:pt x="1053525" y="1319730"/>
                </a:lnTo>
                <a:lnTo>
                  <a:pt x="1015221" y="1344595"/>
                </a:lnTo>
                <a:lnTo>
                  <a:pt x="975772" y="1366534"/>
                </a:lnTo>
                <a:lnTo>
                  <a:pt x="935321" y="1385549"/>
                </a:lnTo>
                <a:lnTo>
                  <a:pt x="894012" y="1401638"/>
                </a:lnTo>
                <a:lnTo>
                  <a:pt x="851986" y="1414801"/>
                </a:lnTo>
                <a:lnTo>
                  <a:pt x="809388" y="1425040"/>
                </a:lnTo>
                <a:lnTo>
                  <a:pt x="766361" y="1432353"/>
                </a:lnTo>
                <a:lnTo>
                  <a:pt x="723047" y="1436741"/>
                </a:lnTo>
                <a:lnTo>
                  <a:pt x="679591" y="1438204"/>
                </a:lnTo>
                <a:lnTo>
                  <a:pt x="636134" y="1436741"/>
                </a:lnTo>
                <a:lnTo>
                  <a:pt x="592820" y="1432353"/>
                </a:lnTo>
                <a:lnTo>
                  <a:pt x="549793" y="1425040"/>
                </a:lnTo>
                <a:lnTo>
                  <a:pt x="507195" y="1414801"/>
                </a:lnTo>
                <a:lnTo>
                  <a:pt x="465169" y="1401638"/>
                </a:lnTo>
                <a:lnTo>
                  <a:pt x="423860" y="1385549"/>
                </a:lnTo>
                <a:lnTo>
                  <a:pt x="383409" y="1366534"/>
                </a:lnTo>
                <a:lnTo>
                  <a:pt x="343960" y="1344595"/>
                </a:lnTo>
                <a:lnTo>
                  <a:pt x="305656" y="1319730"/>
                </a:lnTo>
                <a:lnTo>
                  <a:pt x="268641" y="1291940"/>
                </a:lnTo>
                <a:lnTo>
                  <a:pt x="233057" y="1261225"/>
                </a:lnTo>
                <a:lnTo>
                  <a:pt x="199047" y="1227584"/>
                </a:lnTo>
                <a:lnTo>
                  <a:pt x="167255" y="1191597"/>
                </a:lnTo>
                <a:lnTo>
                  <a:pt x="138227" y="1153944"/>
                </a:lnTo>
                <a:lnTo>
                  <a:pt x="111964" y="1114777"/>
                </a:lnTo>
                <a:lnTo>
                  <a:pt x="88465" y="1074246"/>
                </a:lnTo>
                <a:lnTo>
                  <a:pt x="67731" y="1032503"/>
                </a:lnTo>
                <a:lnTo>
                  <a:pt x="49761" y="989701"/>
                </a:lnTo>
                <a:lnTo>
                  <a:pt x="34556" y="945989"/>
                </a:lnTo>
                <a:lnTo>
                  <a:pt x="22116" y="901521"/>
                </a:lnTo>
                <a:lnTo>
                  <a:pt x="12440" y="856446"/>
                </a:lnTo>
                <a:lnTo>
                  <a:pt x="5529" y="810917"/>
                </a:lnTo>
                <a:lnTo>
                  <a:pt x="1382" y="765085"/>
                </a:lnTo>
                <a:lnTo>
                  <a:pt x="0" y="719102"/>
                </a:lnTo>
                <a:lnTo>
                  <a:pt x="1382" y="673118"/>
                </a:lnTo>
                <a:lnTo>
                  <a:pt x="5529" y="627287"/>
                </a:lnTo>
                <a:lnTo>
                  <a:pt x="12440" y="581758"/>
                </a:lnTo>
                <a:lnTo>
                  <a:pt x="22116" y="536683"/>
                </a:lnTo>
                <a:lnTo>
                  <a:pt x="34556" y="492214"/>
                </a:lnTo>
                <a:lnTo>
                  <a:pt x="49761" y="448503"/>
                </a:lnTo>
                <a:lnTo>
                  <a:pt x="67731" y="405700"/>
                </a:lnTo>
                <a:lnTo>
                  <a:pt x="88465" y="363958"/>
                </a:lnTo>
                <a:lnTo>
                  <a:pt x="111964" y="323427"/>
                </a:lnTo>
                <a:lnTo>
                  <a:pt x="138227" y="284260"/>
                </a:lnTo>
                <a:lnTo>
                  <a:pt x="167255" y="246607"/>
                </a:lnTo>
                <a:lnTo>
                  <a:pt x="199047" y="210620"/>
                </a:lnTo>
                <a:lnTo>
                  <a:pt x="233057" y="176979"/>
                </a:lnTo>
                <a:lnTo>
                  <a:pt x="268641" y="146264"/>
                </a:lnTo>
                <a:lnTo>
                  <a:pt x="305656" y="118473"/>
                </a:lnTo>
                <a:lnTo>
                  <a:pt x="343960" y="93608"/>
                </a:lnTo>
                <a:lnTo>
                  <a:pt x="383409" y="71669"/>
                </a:lnTo>
                <a:lnTo>
                  <a:pt x="423860" y="52655"/>
                </a:lnTo>
                <a:lnTo>
                  <a:pt x="465169" y="36566"/>
                </a:lnTo>
                <a:lnTo>
                  <a:pt x="507195" y="23402"/>
                </a:lnTo>
                <a:lnTo>
                  <a:pt x="549793" y="13163"/>
                </a:lnTo>
                <a:lnTo>
                  <a:pt x="592820" y="5850"/>
                </a:lnTo>
                <a:lnTo>
                  <a:pt x="636134" y="1462"/>
                </a:lnTo>
                <a:lnTo>
                  <a:pt x="679591" y="0"/>
                </a:lnTo>
                <a:lnTo>
                  <a:pt x="723047" y="1462"/>
                </a:lnTo>
                <a:lnTo>
                  <a:pt x="766361" y="5850"/>
                </a:lnTo>
                <a:lnTo>
                  <a:pt x="809388" y="13163"/>
                </a:lnTo>
                <a:lnTo>
                  <a:pt x="851986" y="23402"/>
                </a:lnTo>
                <a:lnTo>
                  <a:pt x="894012" y="36566"/>
                </a:lnTo>
                <a:lnTo>
                  <a:pt x="935321" y="52655"/>
                </a:lnTo>
                <a:lnTo>
                  <a:pt x="975772" y="71669"/>
                </a:lnTo>
                <a:lnTo>
                  <a:pt x="1015221" y="93608"/>
                </a:lnTo>
                <a:lnTo>
                  <a:pt x="1053525" y="118473"/>
                </a:lnTo>
                <a:lnTo>
                  <a:pt x="1090540" y="146264"/>
                </a:lnTo>
                <a:lnTo>
                  <a:pt x="1126124" y="176979"/>
                </a:lnTo>
                <a:lnTo>
                  <a:pt x="1160134" y="2106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6223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9293" y="6275450"/>
            <a:ext cx="643255" cy="967105"/>
          </a:xfrm>
          <a:custGeom>
            <a:avLst/>
            <a:gdLst/>
            <a:ahLst/>
            <a:cxnLst/>
            <a:rect l="l" t="t" r="r" b="b"/>
            <a:pathLst>
              <a:path w="643255" h="967104">
                <a:moveTo>
                  <a:pt x="8153" y="31898"/>
                </a:moveTo>
                <a:lnTo>
                  <a:pt x="45961" y="20799"/>
                </a:lnTo>
                <a:lnTo>
                  <a:pt x="118203" y="5839"/>
                </a:lnTo>
                <a:lnTo>
                  <a:pt x="185926" y="0"/>
                </a:lnTo>
                <a:lnTo>
                  <a:pt x="218083" y="301"/>
                </a:lnTo>
                <a:lnTo>
                  <a:pt x="278970" y="6950"/>
                </a:lnTo>
                <a:lnTo>
                  <a:pt x="335264" y="21129"/>
                </a:lnTo>
                <a:lnTo>
                  <a:pt x="386935" y="42202"/>
                </a:lnTo>
                <a:lnTo>
                  <a:pt x="433954" y="69533"/>
                </a:lnTo>
                <a:lnTo>
                  <a:pt x="476292" y="102485"/>
                </a:lnTo>
                <a:lnTo>
                  <a:pt x="513919" y="140424"/>
                </a:lnTo>
                <a:lnTo>
                  <a:pt x="546807" y="182712"/>
                </a:lnTo>
                <a:lnTo>
                  <a:pt x="574926" y="228713"/>
                </a:lnTo>
                <a:lnTo>
                  <a:pt x="598247" y="277792"/>
                </a:lnTo>
                <a:lnTo>
                  <a:pt x="616740" y="329311"/>
                </a:lnTo>
                <a:lnTo>
                  <a:pt x="630377" y="382636"/>
                </a:lnTo>
                <a:lnTo>
                  <a:pt x="639128" y="437130"/>
                </a:lnTo>
                <a:lnTo>
                  <a:pt x="642964" y="492156"/>
                </a:lnTo>
                <a:lnTo>
                  <a:pt x="643029" y="519670"/>
                </a:lnTo>
                <a:lnTo>
                  <a:pt x="641855" y="547079"/>
                </a:lnTo>
                <a:lnTo>
                  <a:pt x="635773" y="601262"/>
                </a:lnTo>
                <a:lnTo>
                  <a:pt x="624689" y="654070"/>
                </a:lnTo>
                <a:lnTo>
                  <a:pt x="608572" y="704866"/>
                </a:lnTo>
                <a:lnTo>
                  <a:pt x="587394" y="753013"/>
                </a:lnTo>
                <a:lnTo>
                  <a:pt x="561125" y="797877"/>
                </a:lnTo>
                <a:lnTo>
                  <a:pt x="529737" y="838821"/>
                </a:lnTo>
                <a:lnTo>
                  <a:pt x="493200" y="875208"/>
                </a:lnTo>
                <a:lnTo>
                  <a:pt x="451484" y="906403"/>
                </a:lnTo>
                <a:lnTo>
                  <a:pt x="404561" y="931769"/>
                </a:lnTo>
                <a:lnTo>
                  <a:pt x="352402" y="950670"/>
                </a:lnTo>
                <a:lnTo>
                  <a:pt x="294976" y="962470"/>
                </a:lnTo>
                <a:lnTo>
                  <a:pt x="232256" y="966534"/>
                </a:lnTo>
                <a:lnTo>
                  <a:pt x="198901" y="965465"/>
                </a:lnTo>
                <a:lnTo>
                  <a:pt x="128182" y="956730"/>
                </a:lnTo>
                <a:lnTo>
                  <a:pt x="90812" y="948905"/>
                </a:lnTo>
                <a:lnTo>
                  <a:pt x="52096" y="938668"/>
                </a:lnTo>
                <a:lnTo>
                  <a:pt x="12031" y="925940"/>
                </a:lnTo>
                <a:lnTo>
                  <a:pt x="0" y="92175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930" y="7153826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5" h="115570">
                <a:moveTo>
                  <a:pt x="135183" y="0"/>
                </a:moveTo>
                <a:lnTo>
                  <a:pt x="0" y="17490"/>
                </a:lnTo>
                <a:lnTo>
                  <a:pt x="95101" y="115143"/>
                </a:lnTo>
                <a:lnTo>
                  <a:pt x="86357" y="47551"/>
                </a:lnTo>
                <a:lnTo>
                  <a:pt x="13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2800" y="6692900"/>
            <a:ext cx="310896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packet =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make_pkt(data)  udt_send(packet)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800" y="61341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0726" y="6597905"/>
            <a:ext cx="1844675" cy="2540"/>
          </a:xfrm>
          <a:custGeom>
            <a:avLst/>
            <a:gdLst/>
            <a:ahLst/>
            <a:cxnLst/>
            <a:rect l="l" t="t" r="r" b="b"/>
            <a:pathLst>
              <a:path w="1844675" h="2540">
                <a:moveTo>
                  <a:pt x="0" y="0"/>
                </a:moveTo>
                <a:lnTo>
                  <a:pt x="184460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622" y="6016978"/>
            <a:ext cx="508000" cy="320040"/>
          </a:xfrm>
          <a:custGeom>
            <a:avLst/>
            <a:gdLst/>
            <a:ahLst/>
            <a:cxnLst/>
            <a:rect l="l" t="t" r="r" b="b"/>
            <a:pathLst>
              <a:path w="508000" h="320039">
                <a:moveTo>
                  <a:pt x="0" y="0"/>
                </a:moveTo>
                <a:lnTo>
                  <a:pt x="502427" y="316343"/>
                </a:lnTo>
                <a:lnTo>
                  <a:pt x="507800" y="319726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500" y="6310214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96" y="0"/>
                </a:moveTo>
                <a:lnTo>
                  <a:pt x="0" y="46212"/>
                </a:lnTo>
                <a:lnTo>
                  <a:pt x="60761" y="52203"/>
                </a:lnTo>
                <a:lnTo>
                  <a:pt x="29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34500" y="6578600"/>
            <a:ext cx="257238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extract (packet,data)  deliver_data(data)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6817" y="6019236"/>
            <a:ext cx="1359535" cy="1438275"/>
          </a:xfrm>
          <a:custGeom>
            <a:avLst/>
            <a:gdLst/>
            <a:ahLst/>
            <a:cxnLst/>
            <a:rect l="l" t="t" r="r" b="b"/>
            <a:pathLst>
              <a:path w="1359534" h="1438275">
                <a:moveTo>
                  <a:pt x="1160134" y="210620"/>
                </a:moveTo>
                <a:lnTo>
                  <a:pt x="1191926" y="246607"/>
                </a:lnTo>
                <a:lnTo>
                  <a:pt x="1220954" y="284260"/>
                </a:lnTo>
                <a:lnTo>
                  <a:pt x="1247217" y="323427"/>
                </a:lnTo>
                <a:lnTo>
                  <a:pt x="1270716" y="363958"/>
                </a:lnTo>
                <a:lnTo>
                  <a:pt x="1291450" y="405700"/>
                </a:lnTo>
                <a:lnTo>
                  <a:pt x="1309420" y="448503"/>
                </a:lnTo>
                <a:lnTo>
                  <a:pt x="1324625" y="492214"/>
                </a:lnTo>
                <a:lnTo>
                  <a:pt x="1337066" y="536683"/>
                </a:lnTo>
                <a:lnTo>
                  <a:pt x="1346741" y="581758"/>
                </a:lnTo>
                <a:lnTo>
                  <a:pt x="1353653" y="627287"/>
                </a:lnTo>
                <a:lnTo>
                  <a:pt x="1357800" y="673118"/>
                </a:lnTo>
                <a:lnTo>
                  <a:pt x="1359182" y="719102"/>
                </a:lnTo>
                <a:lnTo>
                  <a:pt x="1357800" y="765085"/>
                </a:lnTo>
                <a:lnTo>
                  <a:pt x="1353653" y="810917"/>
                </a:lnTo>
                <a:lnTo>
                  <a:pt x="1346741" y="856446"/>
                </a:lnTo>
                <a:lnTo>
                  <a:pt x="1337066" y="901521"/>
                </a:lnTo>
                <a:lnTo>
                  <a:pt x="1324625" y="945989"/>
                </a:lnTo>
                <a:lnTo>
                  <a:pt x="1309420" y="989701"/>
                </a:lnTo>
                <a:lnTo>
                  <a:pt x="1291450" y="1032503"/>
                </a:lnTo>
                <a:lnTo>
                  <a:pt x="1270716" y="1074246"/>
                </a:lnTo>
                <a:lnTo>
                  <a:pt x="1247217" y="1114777"/>
                </a:lnTo>
                <a:lnTo>
                  <a:pt x="1220954" y="1153944"/>
                </a:lnTo>
                <a:lnTo>
                  <a:pt x="1191926" y="1191597"/>
                </a:lnTo>
                <a:lnTo>
                  <a:pt x="1160134" y="1227584"/>
                </a:lnTo>
                <a:lnTo>
                  <a:pt x="1126124" y="1261225"/>
                </a:lnTo>
                <a:lnTo>
                  <a:pt x="1090540" y="1291940"/>
                </a:lnTo>
                <a:lnTo>
                  <a:pt x="1053525" y="1319730"/>
                </a:lnTo>
                <a:lnTo>
                  <a:pt x="1015221" y="1344595"/>
                </a:lnTo>
                <a:lnTo>
                  <a:pt x="975772" y="1366534"/>
                </a:lnTo>
                <a:lnTo>
                  <a:pt x="935321" y="1385549"/>
                </a:lnTo>
                <a:lnTo>
                  <a:pt x="894012" y="1401638"/>
                </a:lnTo>
                <a:lnTo>
                  <a:pt x="851986" y="1414801"/>
                </a:lnTo>
                <a:lnTo>
                  <a:pt x="809388" y="1425040"/>
                </a:lnTo>
                <a:lnTo>
                  <a:pt x="766361" y="1432353"/>
                </a:lnTo>
                <a:lnTo>
                  <a:pt x="723047" y="1436741"/>
                </a:lnTo>
                <a:lnTo>
                  <a:pt x="679591" y="1438204"/>
                </a:lnTo>
                <a:lnTo>
                  <a:pt x="636134" y="1436741"/>
                </a:lnTo>
                <a:lnTo>
                  <a:pt x="592820" y="1432353"/>
                </a:lnTo>
                <a:lnTo>
                  <a:pt x="549793" y="1425040"/>
                </a:lnTo>
                <a:lnTo>
                  <a:pt x="507195" y="1414801"/>
                </a:lnTo>
                <a:lnTo>
                  <a:pt x="465169" y="1401638"/>
                </a:lnTo>
                <a:lnTo>
                  <a:pt x="423860" y="1385549"/>
                </a:lnTo>
                <a:lnTo>
                  <a:pt x="383409" y="1366534"/>
                </a:lnTo>
                <a:lnTo>
                  <a:pt x="343960" y="1344595"/>
                </a:lnTo>
                <a:lnTo>
                  <a:pt x="305656" y="1319730"/>
                </a:lnTo>
                <a:lnTo>
                  <a:pt x="268641" y="1291940"/>
                </a:lnTo>
                <a:lnTo>
                  <a:pt x="233057" y="1261225"/>
                </a:lnTo>
                <a:lnTo>
                  <a:pt x="199047" y="1227584"/>
                </a:lnTo>
                <a:lnTo>
                  <a:pt x="167255" y="1191597"/>
                </a:lnTo>
                <a:lnTo>
                  <a:pt x="138227" y="1153944"/>
                </a:lnTo>
                <a:lnTo>
                  <a:pt x="111964" y="1114777"/>
                </a:lnTo>
                <a:lnTo>
                  <a:pt x="88465" y="1074246"/>
                </a:lnTo>
                <a:lnTo>
                  <a:pt x="67731" y="1032503"/>
                </a:lnTo>
                <a:lnTo>
                  <a:pt x="49761" y="989701"/>
                </a:lnTo>
                <a:lnTo>
                  <a:pt x="34556" y="945989"/>
                </a:lnTo>
                <a:lnTo>
                  <a:pt x="22116" y="901521"/>
                </a:lnTo>
                <a:lnTo>
                  <a:pt x="12440" y="856446"/>
                </a:lnTo>
                <a:lnTo>
                  <a:pt x="5529" y="810917"/>
                </a:lnTo>
                <a:lnTo>
                  <a:pt x="1382" y="765085"/>
                </a:lnTo>
                <a:lnTo>
                  <a:pt x="0" y="719102"/>
                </a:lnTo>
                <a:lnTo>
                  <a:pt x="1382" y="673118"/>
                </a:lnTo>
                <a:lnTo>
                  <a:pt x="5529" y="627287"/>
                </a:lnTo>
                <a:lnTo>
                  <a:pt x="12440" y="581758"/>
                </a:lnTo>
                <a:lnTo>
                  <a:pt x="22116" y="536683"/>
                </a:lnTo>
                <a:lnTo>
                  <a:pt x="34556" y="492214"/>
                </a:lnTo>
                <a:lnTo>
                  <a:pt x="49761" y="448503"/>
                </a:lnTo>
                <a:lnTo>
                  <a:pt x="67731" y="405700"/>
                </a:lnTo>
                <a:lnTo>
                  <a:pt x="88465" y="363958"/>
                </a:lnTo>
                <a:lnTo>
                  <a:pt x="111964" y="323427"/>
                </a:lnTo>
                <a:lnTo>
                  <a:pt x="138227" y="284260"/>
                </a:lnTo>
                <a:lnTo>
                  <a:pt x="167255" y="246607"/>
                </a:lnTo>
                <a:lnTo>
                  <a:pt x="199047" y="210620"/>
                </a:lnTo>
                <a:lnTo>
                  <a:pt x="233057" y="176979"/>
                </a:lnTo>
                <a:lnTo>
                  <a:pt x="268641" y="146264"/>
                </a:lnTo>
                <a:lnTo>
                  <a:pt x="305656" y="118473"/>
                </a:lnTo>
                <a:lnTo>
                  <a:pt x="343960" y="93608"/>
                </a:lnTo>
                <a:lnTo>
                  <a:pt x="383409" y="71669"/>
                </a:lnTo>
                <a:lnTo>
                  <a:pt x="423860" y="52655"/>
                </a:lnTo>
                <a:lnTo>
                  <a:pt x="465169" y="36566"/>
                </a:lnTo>
                <a:lnTo>
                  <a:pt x="507195" y="23402"/>
                </a:lnTo>
                <a:lnTo>
                  <a:pt x="549793" y="13163"/>
                </a:lnTo>
                <a:lnTo>
                  <a:pt x="592820" y="5850"/>
                </a:lnTo>
                <a:lnTo>
                  <a:pt x="636134" y="1462"/>
                </a:lnTo>
                <a:lnTo>
                  <a:pt x="679591" y="0"/>
                </a:lnTo>
                <a:lnTo>
                  <a:pt x="723047" y="1462"/>
                </a:lnTo>
                <a:lnTo>
                  <a:pt x="766361" y="5850"/>
                </a:lnTo>
                <a:lnTo>
                  <a:pt x="809388" y="13163"/>
                </a:lnTo>
                <a:lnTo>
                  <a:pt x="851986" y="23402"/>
                </a:lnTo>
                <a:lnTo>
                  <a:pt x="894012" y="36566"/>
                </a:lnTo>
                <a:lnTo>
                  <a:pt x="935321" y="52655"/>
                </a:lnTo>
                <a:lnTo>
                  <a:pt x="975772" y="71669"/>
                </a:lnTo>
                <a:lnTo>
                  <a:pt x="1015221" y="93608"/>
                </a:lnTo>
                <a:lnTo>
                  <a:pt x="1053525" y="118473"/>
                </a:lnTo>
                <a:lnTo>
                  <a:pt x="1090540" y="146264"/>
                </a:lnTo>
                <a:lnTo>
                  <a:pt x="1126124" y="176979"/>
                </a:lnTo>
                <a:lnTo>
                  <a:pt x="1160134" y="2106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29500" y="6172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66371" y="6334692"/>
            <a:ext cx="643255" cy="967105"/>
          </a:xfrm>
          <a:custGeom>
            <a:avLst/>
            <a:gdLst/>
            <a:ahLst/>
            <a:cxnLst/>
            <a:rect l="l" t="t" r="r" b="b"/>
            <a:pathLst>
              <a:path w="643254" h="967104">
                <a:moveTo>
                  <a:pt x="8153" y="31898"/>
                </a:moveTo>
                <a:lnTo>
                  <a:pt x="45961" y="20799"/>
                </a:lnTo>
                <a:lnTo>
                  <a:pt x="118203" y="5839"/>
                </a:lnTo>
                <a:lnTo>
                  <a:pt x="185926" y="0"/>
                </a:lnTo>
                <a:lnTo>
                  <a:pt x="218083" y="301"/>
                </a:lnTo>
                <a:lnTo>
                  <a:pt x="278970" y="6950"/>
                </a:lnTo>
                <a:lnTo>
                  <a:pt x="335264" y="21129"/>
                </a:lnTo>
                <a:lnTo>
                  <a:pt x="386935" y="42202"/>
                </a:lnTo>
                <a:lnTo>
                  <a:pt x="433954" y="69533"/>
                </a:lnTo>
                <a:lnTo>
                  <a:pt x="476292" y="102485"/>
                </a:lnTo>
                <a:lnTo>
                  <a:pt x="513919" y="140424"/>
                </a:lnTo>
                <a:lnTo>
                  <a:pt x="546807" y="182712"/>
                </a:lnTo>
                <a:lnTo>
                  <a:pt x="574926" y="228713"/>
                </a:lnTo>
                <a:lnTo>
                  <a:pt x="598247" y="277792"/>
                </a:lnTo>
                <a:lnTo>
                  <a:pt x="616740" y="329311"/>
                </a:lnTo>
                <a:lnTo>
                  <a:pt x="630377" y="382636"/>
                </a:lnTo>
                <a:lnTo>
                  <a:pt x="639128" y="437130"/>
                </a:lnTo>
                <a:lnTo>
                  <a:pt x="642964" y="492156"/>
                </a:lnTo>
                <a:lnTo>
                  <a:pt x="643029" y="519670"/>
                </a:lnTo>
                <a:lnTo>
                  <a:pt x="641855" y="547079"/>
                </a:lnTo>
                <a:lnTo>
                  <a:pt x="635773" y="601262"/>
                </a:lnTo>
                <a:lnTo>
                  <a:pt x="624689" y="654070"/>
                </a:lnTo>
                <a:lnTo>
                  <a:pt x="608572" y="704866"/>
                </a:lnTo>
                <a:lnTo>
                  <a:pt x="587394" y="753013"/>
                </a:lnTo>
                <a:lnTo>
                  <a:pt x="561125" y="797877"/>
                </a:lnTo>
                <a:lnTo>
                  <a:pt x="529737" y="838821"/>
                </a:lnTo>
                <a:lnTo>
                  <a:pt x="493200" y="875208"/>
                </a:lnTo>
                <a:lnTo>
                  <a:pt x="451484" y="906403"/>
                </a:lnTo>
                <a:lnTo>
                  <a:pt x="404561" y="931769"/>
                </a:lnTo>
                <a:lnTo>
                  <a:pt x="352402" y="950670"/>
                </a:lnTo>
                <a:lnTo>
                  <a:pt x="294976" y="962470"/>
                </a:lnTo>
                <a:lnTo>
                  <a:pt x="232256" y="966534"/>
                </a:lnTo>
                <a:lnTo>
                  <a:pt x="198901" y="965465"/>
                </a:lnTo>
                <a:lnTo>
                  <a:pt x="128182" y="956730"/>
                </a:lnTo>
                <a:lnTo>
                  <a:pt x="90812" y="948905"/>
                </a:lnTo>
                <a:lnTo>
                  <a:pt x="52096" y="938668"/>
                </a:lnTo>
                <a:lnTo>
                  <a:pt x="12031" y="925940"/>
                </a:lnTo>
                <a:lnTo>
                  <a:pt x="0" y="92175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2008" y="7213068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70">
                <a:moveTo>
                  <a:pt x="135183" y="0"/>
                </a:moveTo>
                <a:lnTo>
                  <a:pt x="0" y="17490"/>
                </a:lnTo>
                <a:lnTo>
                  <a:pt x="95102" y="115143"/>
                </a:lnTo>
                <a:lnTo>
                  <a:pt x="86357" y="47551"/>
                </a:lnTo>
                <a:lnTo>
                  <a:pt x="13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2484" y="6597905"/>
            <a:ext cx="1844675" cy="2540"/>
          </a:xfrm>
          <a:custGeom>
            <a:avLst/>
            <a:gdLst/>
            <a:ahLst/>
            <a:cxnLst/>
            <a:rect l="l" t="t" r="r" b="b"/>
            <a:pathLst>
              <a:path w="1844675" h="2540">
                <a:moveTo>
                  <a:pt x="0" y="0"/>
                </a:moveTo>
                <a:lnTo>
                  <a:pt x="184460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6231" y="5994400"/>
            <a:ext cx="508000" cy="320040"/>
          </a:xfrm>
          <a:custGeom>
            <a:avLst/>
            <a:gdLst/>
            <a:ahLst/>
            <a:cxnLst/>
            <a:rect l="l" t="t" r="r" b="b"/>
            <a:pathLst>
              <a:path w="508000" h="320039">
                <a:moveTo>
                  <a:pt x="0" y="0"/>
                </a:moveTo>
                <a:lnTo>
                  <a:pt x="502427" y="316343"/>
                </a:lnTo>
                <a:lnTo>
                  <a:pt x="507800" y="319726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4109" y="6287636"/>
            <a:ext cx="60960" cy="52705"/>
          </a:xfrm>
          <a:custGeom>
            <a:avLst/>
            <a:gdLst/>
            <a:ahLst/>
            <a:cxnLst/>
            <a:rect l="l" t="t" r="r" b="b"/>
            <a:pathLst>
              <a:path w="60959" h="52704">
                <a:moveTo>
                  <a:pt x="29096" y="0"/>
                </a:moveTo>
                <a:lnTo>
                  <a:pt x="0" y="46212"/>
                </a:lnTo>
                <a:lnTo>
                  <a:pt x="60760" y="52203"/>
                </a:lnTo>
                <a:lnTo>
                  <a:pt x="29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59900" y="6134100"/>
            <a:ext cx="1889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rdt_rcv(packet)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54300" y="7823200"/>
            <a:ext cx="1397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4900" y="78232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89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</a:t>
            </a:r>
            <a:r>
              <a:rPr sz="5600" spc="-20" dirty="0"/>
              <a:t> </a:t>
            </a:r>
            <a:r>
              <a:rPr sz="5600" spc="-5" dirty="0"/>
              <a:t>demultiplexing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865360" cy="0"/>
          </a:xfrm>
          <a:custGeom>
            <a:avLst/>
            <a:gdLst/>
            <a:ahLst/>
            <a:cxnLst/>
            <a:rect l="l" t="t" r="r" b="b"/>
            <a:pathLst>
              <a:path w="9865360">
                <a:moveTo>
                  <a:pt x="0" y="0"/>
                </a:moveTo>
                <a:lnTo>
                  <a:pt x="986477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1518" y="2603748"/>
          <a:ext cx="9772014" cy="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990">
                <a:tc>
                  <a:txBody>
                    <a:bodyPr/>
                    <a:lstStyle/>
                    <a:p>
                      <a:pPr marL="4699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DatagramSocket(12535);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102" y="1790700"/>
            <a:ext cx="1143000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78215" algn="l"/>
              </a:tabLst>
            </a:pPr>
            <a:r>
              <a:rPr sz="3825" spc="-3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create </a:t>
            </a:r>
            <a:r>
              <a:rPr sz="3400" dirty="0">
                <a:latin typeface="Comic Sans MS"/>
                <a:cs typeface="Comic Sans MS"/>
              </a:rPr>
              <a:t>UDP </a:t>
            </a:r>
            <a:r>
              <a:rPr sz="3400" spc="-5" dirty="0">
                <a:latin typeface="Comic Sans MS"/>
                <a:cs typeface="Comic Sans MS"/>
              </a:rPr>
              <a:t>sockets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host-local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numbers: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365760" marR="43180" indent="-315595">
              <a:lnSpc>
                <a:spcPct val="115199"/>
              </a:lnSpc>
              <a:tabLst>
                <a:tab pos="3279775" algn="l"/>
                <a:tab pos="5318760" algn="l"/>
                <a:tab pos="5710555" algn="l"/>
                <a:tab pos="5878195" algn="l"/>
                <a:tab pos="6743700" algn="l"/>
                <a:tab pos="7741284" algn="l"/>
                <a:tab pos="7840345" algn="l"/>
                <a:tab pos="10405110" algn="l"/>
              </a:tabLst>
            </a:pPr>
            <a:r>
              <a:rPr sz="3825" spc="-217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en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cre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</a:t>
            </a:r>
            <a:r>
              <a:rPr sz="3400" spc="-8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	to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to		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DP</a:t>
            </a:r>
            <a:r>
              <a:rPr sz="3400" spc="-5" dirty="0">
                <a:latin typeface="Comic Sans MS"/>
                <a:cs typeface="Comic Sans MS"/>
              </a:rPr>
              <a:t> s</a:t>
            </a:r>
            <a:r>
              <a:rPr sz="3400" dirty="0">
                <a:latin typeface="Comic Sans MS"/>
                <a:cs typeface="Comic Sans MS"/>
              </a:rPr>
              <a:t>oc</a:t>
            </a:r>
            <a:r>
              <a:rPr sz="3400" spc="-5" dirty="0">
                <a:latin typeface="Comic Sans MS"/>
                <a:cs typeface="Comic Sans MS"/>
              </a:rPr>
              <a:t>ke</a:t>
            </a:r>
            <a:r>
              <a:rPr sz="3400" dirty="0">
                <a:latin typeface="Comic Sans MS"/>
                <a:cs typeface="Comic Sans MS"/>
              </a:rPr>
              <a:t>t,	m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t  </a:t>
            </a:r>
            <a:r>
              <a:rPr sz="3400" spc="-5" dirty="0">
                <a:latin typeface="Comic Sans MS"/>
                <a:cs typeface="Comic Sans MS"/>
              </a:rPr>
              <a:t>specify: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(dest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IP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address,	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port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number)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369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sz="5600" spc="-5" dirty="0"/>
              <a:t>R</a:t>
            </a:r>
            <a:r>
              <a:rPr sz="5600" dirty="0"/>
              <a:t>dt	1</a:t>
            </a:r>
            <a:r>
              <a:rPr sz="5600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343785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369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sz="5600" spc="-5" dirty="0"/>
              <a:t>R</a:t>
            </a:r>
            <a:r>
              <a:rPr sz="5600" dirty="0"/>
              <a:t>dt	1</a:t>
            </a:r>
            <a:r>
              <a:rPr sz="5600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343785" cy="0"/>
          </a:xfrm>
          <a:custGeom>
            <a:avLst/>
            <a:gdLst/>
            <a:ahLst/>
            <a:cxnLst/>
            <a:rect l="l" t="t" r="r" b="b"/>
            <a:pathLst>
              <a:path w="2343785">
                <a:moveTo>
                  <a:pt x="0" y="0"/>
                </a:moveTo>
                <a:lnTo>
                  <a:pt x="23436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2362200"/>
            <a:ext cx="9791065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03825" algn="l"/>
              </a:tabLst>
            </a:pPr>
            <a:r>
              <a:rPr sz="4275" spc="-4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0" dirty="0">
                <a:latin typeface="Comic Sans MS"/>
                <a:cs typeface="Comic Sans MS"/>
              </a:rPr>
              <a:t>Obviously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unrealistic	assumptions!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1653539" algn="l"/>
                <a:tab pos="3907790" algn="l"/>
                <a:tab pos="6374765" algn="l"/>
                <a:tab pos="688149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If </a:t>
            </a:r>
            <a:r>
              <a:rPr sz="3800" spc="-5" dirty="0">
                <a:latin typeface="Comic Sans MS"/>
                <a:cs typeface="Comic Sans MS"/>
              </a:rPr>
              <a:t>that was all there was </a:t>
            </a:r>
            <a:r>
              <a:rPr sz="3800" dirty="0">
                <a:latin typeface="Comic Sans MS"/>
                <a:cs typeface="Comic Sans MS"/>
              </a:rPr>
              <a:t>to it, </a:t>
            </a:r>
            <a:r>
              <a:rPr sz="3800" spc="-5" dirty="0">
                <a:latin typeface="Comic Sans MS"/>
                <a:cs typeface="Comic Sans MS"/>
              </a:rPr>
              <a:t>there’d </a:t>
            </a:r>
            <a:r>
              <a:rPr sz="3800" dirty="0">
                <a:latin typeface="Comic Sans MS"/>
                <a:cs typeface="Comic Sans MS"/>
              </a:rPr>
              <a:t>be  </a:t>
            </a:r>
            <a:r>
              <a:rPr sz="3800" spc="-5" dirty="0">
                <a:latin typeface="Comic Sans MS"/>
                <a:cs typeface="Comic Sans MS"/>
              </a:rPr>
              <a:t>little	reason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even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bring	</a:t>
            </a:r>
            <a:r>
              <a:rPr sz="3800" dirty="0">
                <a:latin typeface="Comic Sans MS"/>
                <a:cs typeface="Comic Sans MS"/>
              </a:rPr>
              <a:t>it	</a:t>
            </a:r>
            <a:r>
              <a:rPr sz="3800" spc="-5" dirty="0">
                <a:latin typeface="Comic Sans MS"/>
                <a:cs typeface="Comic Sans MS"/>
              </a:rPr>
              <a:t>up!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4600" y="3804920"/>
            <a:ext cx="531812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  <a:tabLst>
                <a:tab pos="1111250" algn="l"/>
                <a:tab pos="1792605" algn="l"/>
              </a:tabLst>
            </a:pP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How	do	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humans</a:t>
            </a:r>
            <a:r>
              <a:rPr sz="3800" spc="-7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recover  from</a:t>
            </a:r>
            <a:r>
              <a:rPr sz="38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“errors”</a:t>
            </a:r>
            <a:endParaRPr sz="3800">
              <a:latin typeface="Comic Sans MS"/>
              <a:cs typeface="Comic Sans MS"/>
            </a:endParaRPr>
          </a:p>
          <a:p>
            <a:pPr marL="11430" algn="ctr">
              <a:lnSpc>
                <a:spcPct val="100000"/>
              </a:lnSpc>
              <a:spcBef>
                <a:spcPts val="740"/>
              </a:spcBef>
              <a:tabLst>
                <a:tab pos="1565910" algn="l"/>
              </a:tabLst>
            </a:pP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during	conversation?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5832" y="1784894"/>
            <a:ext cx="8660765" cy="13982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5"/>
              </a:spcBef>
              <a:tabLst>
                <a:tab pos="2522220" algn="l"/>
                <a:tab pos="58794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may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flip	</a:t>
            </a:r>
            <a:r>
              <a:rPr sz="3400" dirty="0">
                <a:latin typeface="Comic Sans MS"/>
                <a:cs typeface="Comic Sans MS"/>
              </a:rPr>
              <a:t>bits in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3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 </a:t>
            </a:r>
            <a:r>
              <a:rPr sz="2800" dirty="0">
                <a:latin typeface="Comic Sans MS"/>
                <a:cs typeface="Comic Sans MS"/>
              </a:rPr>
              <a:t>to detect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5832" y="1784894"/>
            <a:ext cx="8820150" cy="213741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5"/>
              </a:spcBef>
              <a:tabLst>
                <a:tab pos="2522220" algn="l"/>
                <a:tab pos="58794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may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flip	</a:t>
            </a:r>
            <a:r>
              <a:rPr sz="3400" dirty="0">
                <a:latin typeface="Comic Sans MS"/>
                <a:cs typeface="Comic Sans MS"/>
              </a:rPr>
              <a:t>bits in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3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 </a:t>
            </a:r>
            <a:r>
              <a:rPr sz="2800" dirty="0">
                <a:latin typeface="Comic Sans MS"/>
                <a:cs typeface="Comic Sans MS"/>
              </a:rPr>
              <a:t>to detect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  <a:tabLst>
                <a:tab pos="4001770" algn="l"/>
                <a:tab pos="4561205" algn="l"/>
                <a:tab pos="6237605" algn="l"/>
                <a:tab pos="7355840" algn="l"/>
              </a:tabLst>
            </a:pPr>
            <a:r>
              <a:rPr sz="3825" spc="-6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the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question: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how	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recover	</a:t>
            </a:r>
            <a:r>
              <a:rPr sz="3400" dirty="0">
                <a:latin typeface="Comic Sans MS"/>
                <a:cs typeface="Comic Sans MS"/>
              </a:rPr>
              <a:t>from	</a:t>
            </a:r>
            <a:r>
              <a:rPr sz="3400" spc="-5" dirty="0">
                <a:latin typeface="Comic Sans MS"/>
                <a:cs typeface="Comic Sans MS"/>
              </a:rPr>
              <a:t>errors: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945"/>
              </a:spcBef>
              <a:tabLst>
                <a:tab pos="2661920" algn="l"/>
                <a:tab pos="60191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/>
              <a:t>underlying	</a:t>
            </a:r>
            <a:r>
              <a:rPr sz="3400" spc="-5" dirty="0"/>
              <a:t>channel</a:t>
            </a:r>
            <a:r>
              <a:rPr sz="3400" spc="5" dirty="0"/>
              <a:t> </a:t>
            </a:r>
            <a:r>
              <a:rPr sz="3400" spc="-5" dirty="0"/>
              <a:t>may</a:t>
            </a:r>
            <a:r>
              <a:rPr sz="3400" spc="10" dirty="0"/>
              <a:t> </a:t>
            </a:r>
            <a:r>
              <a:rPr sz="3400" spc="-5" dirty="0"/>
              <a:t>flip	</a:t>
            </a:r>
            <a:r>
              <a:rPr sz="3400" dirty="0"/>
              <a:t>bits in</a:t>
            </a:r>
            <a:r>
              <a:rPr sz="3400" spc="-20" dirty="0"/>
              <a:t> </a:t>
            </a:r>
            <a:r>
              <a:rPr sz="3400" spc="-5" dirty="0"/>
              <a:t>packet</a:t>
            </a:r>
            <a:endParaRPr sz="3400">
              <a:latin typeface="Wingdings"/>
              <a:cs typeface="Wingdings"/>
            </a:endParaRPr>
          </a:p>
          <a:p>
            <a:pPr marL="859155" indent="-22479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859790" algn="l"/>
              </a:tabLst>
            </a:pPr>
            <a:r>
              <a:rPr sz="2800" spc="-5" dirty="0"/>
              <a:t>checksum </a:t>
            </a:r>
            <a:r>
              <a:rPr sz="2800" dirty="0"/>
              <a:t>to detect bit</a:t>
            </a:r>
            <a:r>
              <a:rPr sz="2800" spc="-10" dirty="0"/>
              <a:t> </a:t>
            </a:r>
            <a:r>
              <a:rPr sz="2800" dirty="0"/>
              <a:t>errors</a:t>
            </a:r>
            <a:endParaRPr sz="2800"/>
          </a:p>
          <a:p>
            <a:pPr marL="177800">
              <a:lnSpc>
                <a:spcPct val="100000"/>
              </a:lnSpc>
              <a:spcBef>
                <a:spcPts val="1739"/>
              </a:spcBef>
              <a:tabLst>
                <a:tab pos="4141470" algn="l"/>
                <a:tab pos="4700905" algn="l"/>
                <a:tab pos="6377305" algn="l"/>
                <a:tab pos="7495540" algn="l"/>
              </a:tabLst>
            </a:pPr>
            <a:r>
              <a:rPr sz="3825" spc="-6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/>
              <a:t>the</a:t>
            </a:r>
            <a:r>
              <a:rPr sz="3400" spc="10" dirty="0"/>
              <a:t> </a:t>
            </a:r>
            <a:r>
              <a:rPr sz="3400" spc="-5" dirty="0"/>
              <a:t>question:</a:t>
            </a:r>
            <a:r>
              <a:rPr sz="3400" spc="10" dirty="0"/>
              <a:t> </a:t>
            </a:r>
            <a:r>
              <a:rPr sz="3400" spc="-5" dirty="0"/>
              <a:t>how	</a:t>
            </a:r>
            <a:r>
              <a:rPr sz="3400" dirty="0"/>
              <a:t>to	</a:t>
            </a:r>
            <a:r>
              <a:rPr sz="3400" spc="-5" dirty="0"/>
              <a:t>recover	</a:t>
            </a:r>
            <a:r>
              <a:rPr sz="3400" dirty="0"/>
              <a:t>from	</a:t>
            </a:r>
            <a:r>
              <a:rPr sz="3400" spc="-5" dirty="0"/>
              <a:t>errors:</a:t>
            </a:r>
            <a:endParaRPr sz="3400">
              <a:latin typeface="Wingdings"/>
              <a:cs typeface="Wingdings"/>
            </a:endParaRPr>
          </a:p>
          <a:p>
            <a:pPr marL="909955" marR="30480" indent="-27559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910590" algn="l"/>
              </a:tabLst>
            </a:pPr>
            <a:r>
              <a:rPr sz="2800" spc="-5" dirty="0">
                <a:solidFill>
                  <a:srgbClr val="FF2600"/>
                </a:solidFill>
              </a:rPr>
              <a:t>acknowledgements (ACKs): </a:t>
            </a:r>
            <a:r>
              <a:rPr sz="2800" spc="-5" dirty="0"/>
              <a:t>receiver explicitly tells sender  that pkt received</a:t>
            </a:r>
            <a:r>
              <a:rPr sz="2800" dirty="0"/>
              <a:t> </a:t>
            </a:r>
            <a:r>
              <a:rPr sz="2800" spc="-5" dirty="0"/>
              <a:t>OK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945"/>
              </a:spcBef>
              <a:tabLst>
                <a:tab pos="2661920" algn="l"/>
                <a:tab pos="60191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/>
              <a:t>underlying	</a:t>
            </a:r>
            <a:r>
              <a:rPr sz="3400" spc="-5" dirty="0"/>
              <a:t>channel</a:t>
            </a:r>
            <a:r>
              <a:rPr sz="3400" spc="5" dirty="0"/>
              <a:t> </a:t>
            </a:r>
            <a:r>
              <a:rPr sz="3400" spc="-5" dirty="0"/>
              <a:t>may</a:t>
            </a:r>
            <a:r>
              <a:rPr sz="3400" spc="10" dirty="0"/>
              <a:t> </a:t>
            </a:r>
            <a:r>
              <a:rPr sz="3400" spc="-5" dirty="0"/>
              <a:t>flip	</a:t>
            </a:r>
            <a:r>
              <a:rPr sz="3400" dirty="0"/>
              <a:t>bits in</a:t>
            </a:r>
            <a:r>
              <a:rPr sz="3400" spc="-20" dirty="0"/>
              <a:t> </a:t>
            </a:r>
            <a:r>
              <a:rPr sz="3400" spc="-5" dirty="0"/>
              <a:t>packet</a:t>
            </a:r>
            <a:endParaRPr sz="3400">
              <a:latin typeface="Wingdings"/>
              <a:cs typeface="Wingdings"/>
            </a:endParaRPr>
          </a:p>
          <a:p>
            <a:pPr marL="859155" indent="-22479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859790" algn="l"/>
              </a:tabLst>
            </a:pPr>
            <a:r>
              <a:rPr sz="2800" spc="-5" dirty="0"/>
              <a:t>checksum </a:t>
            </a:r>
            <a:r>
              <a:rPr sz="2800" dirty="0"/>
              <a:t>to detect bit</a:t>
            </a:r>
            <a:r>
              <a:rPr sz="2800" spc="-10" dirty="0"/>
              <a:t> </a:t>
            </a:r>
            <a:r>
              <a:rPr sz="2800" dirty="0"/>
              <a:t>errors</a:t>
            </a:r>
            <a:endParaRPr sz="2800"/>
          </a:p>
          <a:p>
            <a:pPr marL="177800">
              <a:lnSpc>
                <a:spcPct val="100000"/>
              </a:lnSpc>
              <a:spcBef>
                <a:spcPts val="1739"/>
              </a:spcBef>
              <a:tabLst>
                <a:tab pos="4141470" algn="l"/>
                <a:tab pos="4700905" algn="l"/>
                <a:tab pos="6377305" algn="l"/>
                <a:tab pos="7495540" algn="l"/>
              </a:tabLst>
            </a:pPr>
            <a:r>
              <a:rPr sz="3825" spc="-6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/>
              <a:t>the</a:t>
            </a:r>
            <a:r>
              <a:rPr sz="3400" spc="10" dirty="0"/>
              <a:t> </a:t>
            </a:r>
            <a:r>
              <a:rPr sz="3400" spc="-5" dirty="0"/>
              <a:t>question:</a:t>
            </a:r>
            <a:r>
              <a:rPr sz="3400" spc="10" dirty="0"/>
              <a:t> </a:t>
            </a:r>
            <a:r>
              <a:rPr sz="3400" spc="-5" dirty="0"/>
              <a:t>how	</a:t>
            </a:r>
            <a:r>
              <a:rPr sz="3400" dirty="0"/>
              <a:t>to	</a:t>
            </a:r>
            <a:r>
              <a:rPr sz="3400" spc="-5" dirty="0"/>
              <a:t>recover	</a:t>
            </a:r>
            <a:r>
              <a:rPr sz="3400" dirty="0"/>
              <a:t>from	</a:t>
            </a:r>
            <a:r>
              <a:rPr sz="3400" spc="-5" dirty="0"/>
              <a:t>errors:</a:t>
            </a:r>
            <a:endParaRPr sz="3400">
              <a:latin typeface="Wingdings"/>
              <a:cs typeface="Wingdings"/>
            </a:endParaRPr>
          </a:p>
          <a:p>
            <a:pPr marL="909955" marR="30480" indent="-27559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910590" algn="l"/>
              </a:tabLst>
            </a:pPr>
            <a:r>
              <a:rPr sz="2800" spc="-5" dirty="0">
                <a:solidFill>
                  <a:srgbClr val="FF2600"/>
                </a:solidFill>
              </a:rPr>
              <a:t>acknowledgements (ACKs): </a:t>
            </a:r>
            <a:r>
              <a:rPr sz="2800" spc="-5" dirty="0"/>
              <a:t>receiver explicitly tells sender  that pkt received</a:t>
            </a:r>
            <a:r>
              <a:rPr sz="2800" dirty="0"/>
              <a:t> </a:t>
            </a:r>
            <a:r>
              <a:rPr sz="2800" spc="-5" dirty="0"/>
              <a:t>OK</a:t>
            </a:r>
            <a:endParaRPr sz="2800"/>
          </a:p>
          <a:p>
            <a:pPr marL="909955" marR="539115" indent="-275590">
              <a:lnSpc>
                <a:spcPct val="116100"/>
              </a:lnSpc>
              <a:spcBef>
                <a:spcPts val="894"/>
              </a:spcBef>
              <a:buClr>
                <a:srgbClr val="021EAA"/>
              </a:buClr>
              <a:buFont typeface="Wingdings"/>
              <a:buChar char=""/>
              <a:tabLst>
                <a:tab pos="910590" algn="l"/>
              </a:tabLst>
            </a:pPr>
            <a:r>
              <a:rPr sz="2800" spc="-5" dirty="0">
                <a:solidFill>
                  <a:srgbClr val="FF2600"/>
                </a:solidFill>
              </a:rPr>
              <a:t>negative acknowledgements (NAKs): </a:t>
            </a:r>
            <a:r>
              <a:rPr sz="2800" spc="-5" dirty="0"/>
              <a:t>receiver explicitly  tells sender that pkt had</a:t>
            </a:r>
            <a:r>
              <a:rPr sz="2800" spc="5" dirty="0"/>
              <a:t> </a:t>
            </a:r>
            <a:r>
              <a:rPr sz="2800" dirty="0"/>
              <a:t>errors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945"/>
              </a:spcBef>
              <a:tabLst>
                <a:tab pos="2661920" algn="l"/>
                <a:tab pos="60191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/>
              <a:t>underlying	</a:t>
            </a:r>
            <a:r>
              <a:rPr sz="3400" spc="-5" dirty="0"/>
              <a:t>channel</a:t>
            </a:r>
            <a:r>
              <a:rPr sz="3400" spc="5" dirty="0"/>
              <a:t> </a:t>
            </a:r>
            <a:r>
              <a:rPr sz="3400" spc="-5" dirty="0"/>
              <a:t>may</a:t>
            </a:r>
            <a:r>
              <a:rPr sz="3400" spc="10" dirty="0"/>
              <a:t> </a:t>
            </a:r>
            <a:r>
              <a:rPr sz="3400" spc="-5" dirty="0"/>
              <a:t>flip	</a:t>
            </a:r>
            <a:r>
              <a:rPr sz="3400" dirty="0"/>
              <a:t>bits in</a:t>
            </a:r>
            <a:r>
              <a:rPr sz="3400" spc="-20" dirty="0"/>
              <a:t> </a:t>
            </a:r>
            <a:r>
              <a:rPr sz="3400" spc="-5" dirty="0"/>
              <a:t>packet</a:t>
            </a:r>
            <a:endParaRPr sz="3400">
              <a:latin typeface="Wingdings"/>
              <a:cs typeface="Wingdings"/>
            </a:endParaRPr>
          </a:p>
          <a:p>
            <a:pPr marL="859155" indent="-22479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859790" algn="l"/>
              </a:tabLst>
            </a:pPr>
            <a:r>
              <a:rPr sz="2800" spc="-5" dirty="0"/>
              <a:t>checksum </a:t>
            </a:r>
            <a:r>
              <a:rPr sz="2800" dirty="0"/>
              <a:t>to detect bit</a:t>
            </a:r>
            <a:r>
              <a:rPr sz="2800" spc="-10" dirty="0"/>
              <a:t> </a:t>
            </a:r>
            <a:r>
              <a:rPr sz="2800" dirty="0"/>
              <a:t>errors</a:t>
            </a:r>
            <a:endParaRPr sz="2800"/>
          </a:p>
          <a:p>
            <a:pPr marL="177800">
              <a:lnSpc>
                <a:spcPct val="100000"/>
              </a:lnSpc>
              <a:spcBef>
                <a:spcPts val="1739"/>
              </a:spcBef>
              <a:tabLst>
                <a:tab pos="4141470" algn="l"/>
                <a:tab pos="4700905" algn="l"/>
                <a:tab pos="6377305" algn="l"/>
                <a:tab pos="7495540" algn="l"/>
              </a:tabLst>
            </a:pPr>
            <a:r>
              <a:rPr sz="3825" spc="-6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/>
              <a:t>the</a:t>
            </a:r>
            <a:r>
              <a:rPr sz="3400" spc="10" dirty="0"/>
              <a:t> </a:t>
            </a:r>
            <a:r>
              <a:rPr sz="3400" spc="-5" dirty="0"/>
              <a:t>question:</a:t>
            </a:r>
            <a:r>
              <a:rPr sz="3400" spc="10" dirty="0"/>
              <a:t> </a:t>
            </a:r>
            <a:r>
              <a:rPr sz="3400" spc="-5" dirty="0"/>
              <a:t>how	</a:t>
            </a:r>
            <a:r>
              <a:rPr sz="3400" dirty="0"/>
              <a:t>to	</a:t>
            </a:r>
            <a:r>
              <a:rPr sz="3400" spc="-5" dirty="0"/>
              <a:t>recover	</a:t>
            </a:r>
            <a:r>
              <a:rPr sz="3400" dirty="0"/>
              <a:t>from	</a:t>
            </a:r>
            <a:r>
              <a:rPr sz="3400" spc="-5" dirty="0"/>
              <a:t>errors:</a:t>
            </a:r>
            <a:endParaRPr sz="3400">
              <a:latin typeface="Wingdings"/>
              <a:cs typeface="Wingdings"/>
            </a:endParaRPr>
          </a:p>
          <a:p>
            <a:pPr marL="909955" marR="30480" indent="-27559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910590" algn="l"/>
              </a:tabLst>
            </a:pPr>
            <a:r>
              <a:rPr sz="2800" spc="-5" dirty="0">
                <a:solidFill>
                  <a:srgbClr val="FF2600"/>
                </a:solidFill>
              </a:rPr>
              <a:t>acknowledgements (ACKs): </a:t>
            </a:r>
            <a:r>
              <a:rPr sz="2800" spc="-5" dirty="0"/>
              <a:t>receiver explicitly tells sender  that pkt received</a:t>
            </a:r>
            <a:r>
              <a:rPr sz="2800" dirty="0"/>
              <a:t> </a:t>
            </a:r>
            <a:r>
              <a:rPr sz="2800" spc="-5" dirty="0"/>
              <a:t>OK</a:t>
            </a:r>
            <a:endParaRPr sz="2800"/>
          </a:p>
          <a:p>
            <a:pPr marL="909955" marR="539115" indent="-275590">
              <a:lnSpc>
                <a:spcPct val="116100"/>
              </a:lnSpc>
              <a:spcBef>
                <a:spcPts val="894"/>
              </a:spcBef>
              <a:buClr>
                <a:srgbClr val="021EAA"/>
              </a:buClr>
              <a:buFont typeface="Wingdings"/>
              <a:buChar char=""/>
              <a:tabLst>
                <a:tab pos="910590" algn="l"/>
              </a:tabLst>
            </a:pPr>
            <a:r>
              <a:rPr sz="2800" spc="-5" dirty="0">
                <a:solidFill>
                  <a:srgbClr val="FF2600"/>
                </a:solidFill>
              </a:rPr>
              <a:t>negative acknowledgements (NAKs): </a:t>
            </a:r>
            <a:r>
              <a:rPr sz="2800" spc="-5" dirty="0"/>
              <a:t>receiver explicitly  tells sender that pkt had</a:t>
            </a:r>
            <a:r>
              <a:rPr sz="2800" spc="5" dirty="0"/>
              <a:t> </a:t>
            </a:r>
            <a:r>
              <a:rPr sz="2800" dirty="0"/>
              <a:t>errors</a:t>
            </a:r>
            <a:endParaRPr sz="2800"/>
          </a:p>
          <a:p>
            <a:pPr marL="859155" indent="-22479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859790" algn="l"/>
              </a:tabLst>
            </a:pPr>
            <a:r>
              <a:rPr sz="2800" spc="-5" dirty="0"/>
              <a:t>sender retransmits pkt </a:t>
            </a:r>
            <a:r>
              <a:rPr sz="2800" dirty="0"/>
              <a:t>on receipt of </a:t>
            </a:r>
            <a:r>
              <a:rPr sz="2800" spc="-5" dirty="0"/>
              <a:t>NAK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89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</a:t>
            </a:r>
            <a:r>
              <a:rPr sz="5600" spc="-20" dirty="0"/>
              <a:t> </a:t>
            </a:r>
            <a:r>
              <a:rPr sz="5600" spc="-5" dirty="0"/>
              <a:t>demultiplexing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865360" cy="0"/>
          </a:xfrm>
          <a:custGeom>
            <a:avLst/>
            <a:gdLst/>
            <a:ahLst/>
            <a:cxnLst/>
            <a:rect l="l" t="t" r="r" b="b"/>
            <a:pathLst>
              <a:path w="9865360">
                <a:moveTo>
                  <a:pt x="0" y="0"/>
                </a:moveTo>
                <a:lnTo>
                  <a:pt x="986477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802" y="1790700"/>
            <a:ext cx="10429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65515" algn="l"/>
              </a:tabLst>
            </a:pPr>
            <a:r>
              <a:rPr sz="3825" spc="-3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create </a:t>
            </a:r>
            <a:r>
              <a:rPr sz="3400" dirty="0">
                <a:latin typeface="Comic Sans MS"/>
                <a:cs typeface="Comic Sans MS"/>
              </a:rPr>
              <a:t>UDP </a:t>
            </a:r>
            <a:r>
              <a:rPr sz="3400" spc="-5" dirty="0">
                <a:latin typeface="Comic Sans MS"/>
                <a:cs typeface="Comic Sans MS"/>
              </a:rPr>
              <a:t>sockets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host-local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1518" y="2603748"/>
          <a:ext cx="9772014" cy="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990">
                <a:tc>
                  <a:txBody>
                    <a:bodyPr/>
                    <a:lstStyle/>
                    <a:p>
                      <a:pPr marL="4699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DatagramSocket(12535);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8802" y="3553459"/>
            <a:ext cx="114046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30480" indent="-315595">
              <a:lnSpc>
                <a:spcPct val="115199"/>
              </a:lnSpc>
              <a:spcBef>
                <a:spcPts val="100"/>
              </a:spcBef>
              <a:tabLst>
                <a:tab pos="3267075" algn="l"/>
                <a:tab pos="5306060" algn="l"/>
                <a:tab pos="5697855" algn="l"/>
                <a:tab pos="5865495" algn="l"/>
                <a:tab pos="6731000" algn="l"/>
                <a:tab pos="7728584" algn="l"/>
                <a:tab pos="7827645" algn="l"/>
                <a:tab pos="10392410" algn="l"/>
              </a:tabLst>
            </a:pPr>
            <a:r>
              <a:rPr sz="3825" spc="-217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en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cre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</a:t>
            </a:r>
            <a:r>
              <a:rPr sz="3400" spc="-8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	to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to		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DP</a:t>
            </a:r>
            <a:r>
              <a:rPr sz="3400" spc="-5" dirty="0">
                <a:latin typeface="Comic Sans MS"/>
                <a:cs typeface="Comic Sans MS"/>
              </a:rPr>
              <a:t> s</a:t>
            </a:r>
            <a:r>
              <a:rPr sz="3400" dirty="0">
                <a:latin typeface="Comic Sans MS"/>
                <a:cs typeface="Comic Sans MS"/>
              </a:rPr>
              <a:t>oc</a:t>
            </a:r>
            <a:r>
              <a:rPr sz="3400" spc="-5" dirty="0">
                <a:latin typeface="Comic Sans MS"/>
                <a:cs typeface="Comic Sans MS"/>
              </a:rPr>
              <a:t>ke</a:t>
            </a:r>
            <a:r>
              <a:rPr sz="3400" dirty="0">
                <a:latin typeface="Comic Sans MS"/>
                <a:cs typeface="Comic Sans MS"/>
              </a:rPr>
              <a:t>t,	m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t  </a:t>
            </a:r>
            <a:r>
              <a:rPr sz="3400" spc="-5" dirty="0">
                <a:latin typeface="Comic Sans MS"/>
                <a:cs typeface="Comic Sans MS"/>
              </a:rPr>
              <a:t>specify: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(dest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IP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address,	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port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number)</a:t>
            </a:r>
            <a:endParaRPr sz="3400">
              <a:latin typeface="Comic Sans MS"/>
              <a:cs typeface="Comic Sans MS"/>
            </a:endParaRPr>
          </a:p>
          <a:p>
            <a:pPr marL="416559" indent="-34417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7195" algn="l"/>
              </a:tabLst>
            </a:pPr>
            <a:r>
              <a:rPr sz="3400" spc="-5" dirty="0">
                <a:latin typeface="Comic Sans MS"/>
                <a:cs typeface="Comic Sans MS"/>
              </a:rPr>
              <a:t>when host receives </a:t>
            </a:r>
            <a:r>
              <a:rPr sz="3400" dirty="0">
                <a:latin typeface="Comic Sans MS"/>
                <a:cs typeface="Comic Sans MS"/>
              </a:rPr>
              <a:t>UDP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segment:</a:t>
            </a:r>
            <a:endParaRPr sz="3400">
              <a:latin typeface="Comic Sans MS"/>
              <a:cs typeface="Comic Sans MS"/>
            </a:endParaRPr>
          </a:p>
          <a:p>
            <a:pPr marL="619760" lvl="1" indent="-28003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620395" algn="l"/>
              </a:tabLst>
            </a:pPr>
            <a:r>
              <a:rPr sz="2800" spc="-5" dirty="0">
                <a:latin typeface="Comic Sans MS"/>
                <a:cs typeface="Comic Sans MS"/>
              </a:rPr>
              <a:t>checks destination </a:t>
            </a:r>
            <a:r>
              <a:rPr sz="2800" dirty="0">
                <a:latin typeface="Comic Sans MS"/>
                <a:cs typeface="Comic Sans MS"/>
              </a:rPr>
              <a:t>port </a:t>
            </a:r>
            <a:r>
              <a:rPr sz="2800" spc="-5" dirty="0">
                <a:latin typeface="Comic Sans MS"/>
                <a:cs typeface="Comic Sans MS"/>
              </a:rPr>
              <a:t>number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segment</a:t>
            </a:r>
            <a:endParaRPr sz="2800">
              <a:latin typeface="Comic Sans MS"/>
              <a:cs typeface="Comic Sans MS"/>
            </a:endParaRPr>
          </a:p>
          <a:p>
            <a:pPr marL="619760" lvl="1" indent="-280035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620395" algn="l"/>
              </a:tabLst>
            </a:pPr>
            <a:r>
              <a:rPr sz="2800" dirty="0">
                <a:latin typeface="Comic Sans MS"/>
                <a:cs typeface="Comic Sans MS"/>
              </a:rPr>
              <a:t>directs UDP </a:t>
            </a:r>
            <a:r>
              <a:rPr sz="2800" spc="-5" dirty="0">
                <a:latin typeface="Comic Sans MS"/>
                <a:cs typeface="Comic Sans MS"/>
              </a:rPr>
              <a:t>segment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socket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that </a:t>
            </a:r>
            <a:r>
              <a:rPr sz="2800" dirty="0">
                <a:latin typeface="Comic Sans MS"/>
                <a:cs typeface="Comic Sans MS"/>
              </a:rPr>
              <a:t>port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number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225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</a:t>
            </a:r>
            <a:r>
              <a:rPr dirty="0"/>
              <a:t>channel </a:t>
            </a:r>
            <a:r>
              <a:rPr spc="-5" dirty="0"/>
              <a:t>with </a:t>
            </a:r>
            <a:r>
              <a:rPr dirty="0"/>
              <a:t>bit</a:t>
            </a:r>
            <a:r>
              <a:rPr spc="-35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254639" y="1486730"/>
            <a:ext cx="6812915" cy="0"/>
          </a:xfrm>
          <a:custGeom>
            <a:avLst/>
            <a:gdLst/>
            <a:ahLst/>
            <a:cxnLst/>
            <a:rect l="l" t="t" r="r" b="b"/>
            <a:pathLst>
              <a:path w="6812915">
                <a:moveTo>
                  <a:pt x="0" y="0"/>
                </a:moveTo>
                <a:lnTo>
                  <a:pt x="681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5832" y="1784894"/>
            <a:ext cx="10393045" cy="69481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5"/>
              </a:spcBef>
              <a:tabLst>
                <a:tab pos="2522220" algn="l"/>
                <a:tab pos="5879465" algn="l"/>
              </a:tabLst>
            </a:pPr>
            <a:r>
              <a:rPr sz="3825" spc="-5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>
                <a:latin typeface="Comic Sans MS"/>
                <a:cs typeface="Comic Sans MS"/>
              </a:rPr>
              <a:t>underlying	</a:t>
            </a:r>
            <a:r>
              <a:rPr sz="3400" spc="-5" dirty="0">
                <a:latin typeface="Comic Sans MS"/>
                <a:cs typeface="Comic Sans MS"/>
              </a:rPr>
              <a:t>channel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may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flip	</a:t>
            </a:r>
            <a:r>
              <a:rPr sz="3400" dirty="0">
                <a:latin typeface="Comic Sans MS"/>
                <a:cs typeface="Comic Sans MS"/>
              </a:rPr>
              <a:t>bits in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719455" indent="-22479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0090" algn="l"/>
              </a:tabLst>
            </a:pPr>
            <a:r>
              <a:rPr sz="2800" spc="-5" dirty="0">
                <a:latin typeface="Comic Sans MS"/>
                <a:cs typeface="Comic Sans MS"/>
              </a:rPr>
              <a:t>checksum </a:t>
            </a:r>
            <a:r>
              <a:rPr sz="2800" dirty="0">
                <a:latin typeface="Comic Sans MS"/>
                <a:cs typeface="Comic Sans MS"/>
              </a:rPr>
              <a:t>to detect bit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  <a:tabLst>
                <a:tab pos="4001770" algn="l"/>
                <a:tab pos="4561205" algn="l"/>
                <a:tab pos="6237605" algn="l"/>
                <a:tab pos="7355840" algn="l"/>
              </a:tabLst>
            </a:pPr>
            <a:r>
              <a:rPr sz="3825" spc="-6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the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question: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how	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recover	</a:t>
            </a:r>
            <a:r>
              <a:rPr sz="3400" dirty="0">
                <a:latin typeface="Comic Sans MS"/>
                <a:cs typeface="Comic Sans MS"/>
              </a:rPr>
              <a:t>from	</a:t>
            </a:r>
            <a:r>
              <a:rPr sz="3400" spc="-5" dirty="0">
                <a:latin typeface="Comic Sans MS"/>
                <a:cs typeface="Comic Sans MS"/>
              </a:rPr>
              <a:t>errors:</a:t>
            </a:r>
            <a:endParaRPr sz="3400">
              <a:latin typeface="Comic Sans MS"/>
              <a:cs typeface="Comic Sans MS"/>
            </a:endParaRPr>
          </a:p>
          <a:p>
            <a:pPr marL="770255" marR="30480" indent="-275590">
              <a:lnSpc>
                <a:spcPct val="1161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770890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acknowledgements (ACKs): </a:t>
            </a:r>
            <a:r>
              <a:rPr sz="2800" spc="-5" dirty="0">
                <a:latin typeface="Comic Sans MS"/>
                <a:cs typeface="Comic Sans MS"/>
              </a:rPr>
              <a:t>receiver explicitly tells sender  that pkt received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OK</a:t>
            </a:r>
            <a:endParaRPr sz="2800">
              <a:latin typeface="Comic Sans MS"/>
              <a:cs typeface="Comic Sans MS"/>
            </a:endParaRPr>
          </a:p>
          <a:p>
            <a:pPr marL="770255" marR="539115" indent="-275590">
              <a:lnSpc>
                <a:spcPct val="116100"/>
              </a:lnSpc>
              <a:spcBef>
                <a:spcPts val="894"/>
              </a:spcBef>
              <a:buClr>
                <a:srgbClr val="021EAA"/>
              </a:buClr>
              <a:buFont typeface="Wingdings"/>
              <a:buChar char=""/>
              <a:tabLst>
                <a:tab pos="770890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negative acknowledgements (NAKs): </a:t>
            </a:r>
            <a:r>
              <a:rPr sz="2800" spc="-5" dirty="0">
                <a:latin typeface="Comic Sans MS"/>
                <a:cs typeface="Comic Sans MS"/>
              </a:rPr>
              <a:t>receiver explicitly  tells sender that pkt had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errors</a:t>
            </a:r>
            <a:endParaRPr sz="2800">
              <a:latin typeface="Comic Sans MS"/>
              <a:cs typeface="Comic Sans MS"/>
            </a:endParaRPr>
          </a:p>
          <a:p>
            <a:pPr marL="719455" indent="-22479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20090" algn="l"/>
              </a:tabLst>
            </a:pPr>
            <a:r>
              <a:rPr sz="2800" spc="-5" dirty="0">
                <a:latin typeface="Comic Sans MS"/>
                <a:cs typeface="Comic Sans MS"/>
              </a:rPr>
              <a:t>sender retransmits pkt </a:t>
            </a:r>
            <a:r>
              <a:rPr sz="2800" dirty="0">
                <a:latin typeface="Comic Sans MS"/>
                <a:cs typeface="Comic Sans MS"/>
              </a:rPr>
              <a:t>on receipt of </a:t>
            </a:r>
            <a:r>
              <a:rPr sz="2800" spc="-5" dirty="0">
                <a:latin typeface="Comic Sans MS"/>
                <a:cs typeface="Comic Sans MS"/>
              </a:rPr>
              <a:t>NAK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825" spc="-6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45" dirty="0">
                <a:latin typeface="Comic Sans MS"/>
                <a:cs typeface="Comic Sans MS"/>
              </a:rPr>
              <a:t>new </a:t>
            </a:r>
            <a:r>
              <a:rPr sz="3400" spc="-5" dirty="0">
                <a:latin typeface="Comic Sans MS"/>
                <a:cs typeface="Comic Sans MS"/>
              </a:rPr>
              <a:t>mechanisms in </a:t>
            </a:r>
            <a:r>
              <a:rPr sz="3400" b="1" dirty="0">
                <a:latin typeface="Courier New"/>
                <a:cs typeface="Courier New"/>
              </a:rPr>
              <a:t>rdt2.0</a:t>
            </a:r>
            <a:r>
              <a:rPr sz="3400" b="1" spc="-994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(beyond </a:t>
            </a:r>
            <a:r>
              <a:rPr sz="3400" b="1" dirty="0">
                <a:latin typeface="Courier New"/>
                <a:cs typeface="Courier New"/>
              </a:rPr>
              <a:t>rdt1.0</a:t>
            </a:r>
            <a:r>
              <a:rPr sz="3400" dirty="0">
                <a:latin typeface="Comic Sans MS"/>
                <a:cs typeface="Comic Sans MS"/>
              </a:rPr>
              <a:t>):</a:t>
            </a:r>
            <a:endParaRPr sz="3400">
              <a:latin typeface="Comic Sans MS"/>
              <a:cs typeface="Comic Sans MS"/>
            </a:endParaRPr>
          </a:p>
          <a:p>
            <a:pPr marL="719455" indent="-22479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0090" algn="l"/>
              </a:tabLst>
            </a:pPr>
            <a:r>
              <a:rPr sz="2800" dirty="0">
                <a:latin typeface="Comic Sans MS"/>
                <a:cs typeface="Comic Sans MS"/>
              </a:rPr>
              <a:t>error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detection</a:t>
            </a:r>
            <a:endParaRPr sz="2800">
              <a:latin typeface="Comic Sans MS"/>
              <a:cs typeface="Comic Sans MS"/>
            </a:endParaRPr>
          </a:p>
          <a:p>
            <a:pPr marL="719455" indent="-22479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20090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feedback: control </a:t>
            </a:r>
            <a:r>
              <a:rPr sz="2800" dirty="0">
                <a:latin typeface="Comic Sans MS"/>
                <a:cs typeface="Comic Sans MS"/>
              </a:rPr>
              <a:t>msgs </a:t>
            </a:r>
            <a:r>
              <a:rPr sz="2800" spc="-5" dirty="0">
                <a:latin typeface="Comic Sans MS"/>
                <a:cs typeface="Comic Sans MS"/>
              </a:rPr>
              <a:t>(ACK,NAK)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rcvr-&gt;sender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687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FSM</a:t>
            </a:r>
            <a:r>
              <a:rPr spc="-1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662545" cy="0"/>
          </a:xfrm>
          <a:custGeom>
            <a:avLst/>
            <a:gdLst/>
            <a:ahLst/>
            <a:cxnLst/>
            <a:rect l="l" t="t" r="r" b="b"/>
            <a:pathLst>
              <a:path w="7662545">
                <a:moveTo>
                  <a:pt x="0" y="0"/>
                </a:moveTo>
                <a:lnTo>
                  <a:pt x="766216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533" y="7475425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3997" y="2844114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3145" y="3066037"/>
            <a:ext cx="121920" cy="1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3561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0007" y="4537318"/>
            <a:ext cx="120454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8168" y="3453009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45020" y="421365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3" y="0"/>
                </a:moveTo>
                <a:lnTo>
                  <a:pt x="0" y="11504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02590" y="3682856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8533" y="4973885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67998" y="432615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56380" y="4738956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6" y="0"/>
                </a:moveTo>
                <a:lnTo>
                  <a:pt x="0" y="129743"/>
                </a:lnTo>
                <a:lnTo>
                  <a:pt x="128873" y="85336"/>
                </a:lnTo>
                <a:lnTo>
                  <a:pt x="64001" y="64437"/>
                </a:lnTo>
                <a:lnTo>
                  <a:pt x="41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5"/>
                </a:lnTo>
                <a:lnTo>
                  <a:pt x="240412" y="168366"/>
                </a:lnTo>
                <a:lnTo>
                  <a:pt x="205329" y="200369"/>
                </a:lnTo>
                <a:lnTo>
                  <a:pt x="172533" y="234605"/>
                </a:lnTo>
                <a:lnTo>
                  <a:pt x="142589" y="270426"/>
                </a:lnTo>
                <a:lnTo>
                  <a:pt x="115497" y="307687"/>
                </a:lnTo>
                <a:lnTo>
                  <a:pt x="91257" y="346245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0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6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5"/>
                </a:lnTo>
                <a:lnTo>
                  <a:pt x="142589" y="1097787"/>
                </a:lnTo>
                <a:lnTo>
                  <a:pt x="172533" y="1133607"/>
                </a:lnTo>
                <a:lnTo>
                  <a:pt x="205329" y="1167843"/>
                </a:lnTo>
                <a:lnTo>
                  <a:pt x="240412" y="1199846"/>
                </a:lnTo>
                <a:lnTo>
                  <a:pt x="277119" y="1229067"/>
                </a:lnTo>
                <a:lnTo>
                  <a:pt x="315303" y="1255504"/>
                </a:lnTo>
                <a:lnTo>
                  <a:pt x="354816" y="1279159"/>
                </a:lnTo>
                <a:lnTo>
                  <a:pt x="395510" y="1300031"/>
                </a:lnTo>
                <a:lnTo>
                  <a:pt x="437238" y="1318120"/>
                </a:lnTo>
                <a:lnTo>
                  <a:pt x="479851" y="1333426"/>
                </a:lnTo>
                <a:lnTo>
                  <a:pt x="523203" y="1345949"/>
                </a:lnTo>
                <a:lnTo>
                  <a:pt x="567145" y="1355689"/>
                </a:lnTo>
                <a:lnTo>
                  <a:pt x="611531" y="1362647"/>
                </a:lnTo>
                <a:lnTo>
                  <a:pt x="656211" y="1366821"/>
                </a:lnTo>
                <a:lnTo>
                  <a:pt x="701040" y="1368212"/>
                </a:lnTo>
                <a:lnTo>
                  <a:pt x="745868" y="1366821"/>
                </a:lnTo>
                <a:lnTo>
                  <a:pt x="790549" y="1362647"/>
                </a:lnTo>
                <a:lnTo>
                  <a:pt x="834934" y="1355689"/>
                </a:lnTo>
                <a:lnTo>
                  <a:pt x="878876" y="1345949"/>
                </a:lnTo>
                <a:lnTo>
                  <a:pt x="922228" y="1333426"/>
                </a:lnTo>
                <a:lnTo>
                  <a:pt x="964842" y="1318120"/>
                </a:lnTo>
                <a:lnTo>
                  <a:pt x="1006569" y="1300031"/>
                </a:lnTo>
                <a:lnTo>
                  <a:pt x="1047263" y="1279159"/>
                </a:lnTo>
                <a:lnTo>
                  <a:pt x="1086776" y="1255504"/>
                </a:lnTo>
                <a:lnTo>
                  <a:pt x="1124959" y="1229067"/>
                </a:lnTo>
                <a:lnTo>
                  <a:pt x="1161666" y="1199846"/>
                </a:lnTo>
                <a:lnTo>
                  <a:pt x="1196749" y="1167843"/>
                </a:lnTo>
                <a:lnTo>
                  <a:pt x="1229545" y="1133607"/>
                </a:lnTo>
                <a:lnTo>
                  <a:pt x="1259489" y="1097787"/>
                </a:lnTo>
                <a:lnTo>
                  <a:pt x="1286581" y="1060525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6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0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5"/>
                </a:lnTo>
                <a:lnTo>
                  <a:pt x="1286581" y="307687"/>
                </a:lnTo>
                <a:lnTo>
                  <a:pt x="1259489" y="270426"/>
                </a:lnTo>
                <a:lnTo>
                  <a:pt x="1229545" y="234605"/>
                </a:lnTo>
                <a:lnTo>
                  <a:pt x="1196749" y="200369"/>
                </a:lnTo>
                <a:lnTo>
                  <a:pt x="1161666" y="168366"/>
                </a:lnTo>
                <a:lnTo>
                  <a:pt x="1124959" y="139145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93200" y="4902200"/>
            <a:ext cx="2447925" cy="359917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23900" marR="659765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245110" marR="5080" indent="-233045">
              <a:lnSpc>
                <a:spcPts val="2600"/>
              </a:lnSpc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5400" marR="22860">
              <a:lnSpc>
                <a:spcPts val="26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10803" y="605451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99185" y="5998281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8300" y="2032000"/>
            <a:ext cx="2273935" cy="202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receiver</a:t>
            </a:r>
            <a:endParaRPr sz="3400">
              <a:latin typeface="Comic Sans MS"/>
              <a:cs typeface="Comic Sans MS"/>
            </a:endParaRPr>
          </a:p>
          <a:p>
            <a:pPr marL="180340" marR="5080" indent="-155575">
              <a:lnSpc>
                <a:spcPts val="2600"/>
              </a:lnSpc>
              <a:spcBef>
                <a:spcPts val="244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8400" y="1817166"/>
            <a:ext cx="6668134" cy="476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ts val="2430"/>
              </a:lnSpc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368300" marR="1795780">
              <a:lnSpc>
                <a:spcPts val="2600"/>
              </a:lnSpc>
              <a:spcBef>
                <a:spcPts val="3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ts val="2620"/>
              </a:lnSpc>
              <a:tabLst>
                <a:tab pos="2374265" algn="l"/>
                <a:tab pos="4431665" algn="l"/>
              </a:tabLst>
            </a:pPr>
            <a:r>
              <a:rPr sz="3300" spc="-37" baseline="-32828" dirty="0">
                <a:latin typeface="Arial"/>
                <a:cs typeface="Arial"/>
              </a:rPr>
              <a:t>Wait</a:t>
            </a:r>
            <a:r>
              <a:rPr sz="3300" baseline="-32828" dirty="0">
                <a:latin typeface="Arial"/>
                <a:cs typeface="Arial"/>
              </a:rPr>
              <a:t> </a:t>
            </a:r>
            <a:r>
              <a:rPr sz="3300" spc="-7" baseline="-32828" dirty="0">
                <a:latin typeface="Arial"/>
                <a:cs typeface="Arial"/>
              </a:rPr>
              <a:t>for	</a:t>
            </a:r>
            <a:r>
              <a:rPr sz="3300" spc="-37" baseline="-32828" dirty="0">
                <a:latin typeface="Arial"/>
                <a:cs typeface="Arial"/>
              </a:rPr>
              <a:t>Wait</a:t>
            </a:r>
            <a:r>
              <a:rPr sz="3300" baseline="-32828" dirty="0">
                <a:latin typeface="Arial"/>
                <a:cs typeface="Arial"/>
              </a:rPr>
              <a:t> </a:t>
            </a:r>
            <a:r>
              <a:rPr sz="3300" spc="-7" baseline="-32828" dirty="0">
                <a:latin typeface="Arial"/>
                <a:cs typeface="Arial"/>
              </a:rPr>
              <a:t>for	</a:t>
            </a: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2620"/>
              </a:lnSpc>
              <a:tabLst>
                <a:tab pos="2399665" algn="l"/>
                <a:tab pos="4664710" algn="l"/>
              </a:tabLst>
            </a:pPr>
            <a:r>
              <a:rPr sz="3300" baseline="-32828" dirty="0">
                <a:latin typeface="Arial"/>
                <a:cs typeface="Arial"/>
              </a:rPr>
              <a:t>call </a:t>
            </a:r>
            <a:r>
              <a:rPr sz="3300" spc="-7" baseline="-32828" dirty="0">
                <a:latin typeface="Arial"/>
                <a:cs typeface="Arial"/>
              </a:rPr>
              <a:t>from	</a:t>
            </a:r>
            <a:r>
              <a:rPr sz="3300" baseline="-32828" dirty="0">
                <a:latin typeface="Arial"/>
                <a:cs typeface="Arial"/>
              </a:rPr>
              <a:t>ACK or	</a:t>
            </a: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59"/>
              </a:spcBef>
              <a:tabLst>
                <a:tab pos="2564765" algn="l"/>
                <a:tab pos="4431665" algn="l"/>
              </a:tabLst>
            </a:pPr>
            <a:r>
              <a:rPr sz="3300" baseline="-20202" dirty="0">
                <a:latin typeface="Arial"/>
                <a:cs typeface="Arial"/>
              </a:rPr>
              <a:t>above	NAK	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8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Symbol"/>
                <a:cs typeface="Symbol"/>
              </a:rPr>
              <a:t>Λ</a:t>
            </a:r>
            <a:endParaRPr sz="2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016000">
              <a:lnSpc>
                <a:spcPct val="100000"/>
              </a:lnSpc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525" y="1602912"/>
            <a:ext cx="8130540" cy="7148830"/>
          </a:xfrm>
          <a:custGeom>
            <a:avLst/>
            <a:gdLst/>
            <a:ahLst/>
            <a:cxnLst/>
            <a:rect l="l" t="t" r="r" b="b"/>
            <a:pathLst>
              <a:path w="8130540" h="7148830">
                <a:moveTo>
                  <a:pt x="0" y="0"/>
                </a:moveTo>
                <a:lnTo>
                  <a:pt x="8129981" y="0"/>
                </a:lnTo>
                <a:lnTo>
                  <a:pt x="8129981" y="7148233"/>
                </a:lnTo>
                <a:lnTo>
                  <a:pt x="0" y="71482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687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rdt2.0: FSM</a:t>
            </a:r>
            <a:r>
              <a:rPr spc="-1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662545" cy="0"/>
          </a:xfrm>
          <a:custGeom>
            <a:avLst/>
            <a:gdLst/>
            <a:ahLst/>
            <a:cxnLst/>
            <a:rect l="l" t="t" r="r" b="b"/>
            <a:pathLst>
              <a:path w="7662545">
                <a:moveTo>
                  <a:pt x="0" y="0"/>
                </a:moveTo>
                <a:lnTo>
                  <a:pt x="766216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57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146300"/>
            <a:ext cx="4521835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93200" y="6667500"/>
            <a:ext cx="2447925" cy="1833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5400" marR="22860">
              <a:lnSpc>
                <a:spcPts val="26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62533" y="7475425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3997" y="2844114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3145" y="3066037"/>
            <a:ext cx="121920" cy="1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3561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007" y="4537318"/>
            <a:ext cx="120454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168" y="3453009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5020" y="421365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3" y="0"/>
                </a:moveTo>
                <a:lnTo>
                  <a:pt x="0" y="11504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72027" y="3124200"/>
            <a:ext cx="2377440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tabLst>
                <a:tab pos="361315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isNAK(rc</a:t>
            </a:r>
            <a:r>
              <a:rPr sz="2200" spc="-5" dirty="0">
                <a:latin typeface="Arial"/>
                <a:cs typeface="Arial"/>
              </a:rPr>
              <a:t>vpkt)</a:t>
            </a:r>
            <a:endParaRPr sz="22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8300" y="36957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02590" y="3682856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08533" y="4973885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7998" y="432615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6380" y="4738956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6" y="0"/>
                </a:moveTo>
                <a:lnTo>
                  <a:pt x="0" y="129743"/>
                </a:lnTo>
                <a:lnTo>
                  <a:pt x="128873" y="85336"/>
                </a:lnTo>
                <a:lnTo>
                  <a:pt x="64001" y="64437"/>
                </a:lnTo>
                <a:lnTo>
                  <a:pt x="41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5"/>
                </a:lnTo>
                <a:lnTo>
                  <a:pt x="240412" y="168366"/>
                </a:lnTo>
                <a:lnTo>
                  <a:pt x="205329" y="200369"/>
                </a:lnTo>
                <a:lnTo>
                  <a:pt x="172533" y="234605"/>
                </a:lnTo>
                <a:lnTo>
                  <a:pt x="142589" y="270426"/>
                </a:lnTo>
                <a:lnTo>
                  <a:pt x="115497" y="307687"/>
                </a:lnTo>
                <a:lnTo>
                  <a:pt x="91257" y="346245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0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6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5"/>
                </a:lnTo>
                <a:lnTo>
                  <a:pt x="142589" y="1097787"/>
                </a:lnTo>
                <a:lnTo>
                  <a:pt x="172533" y="1133607"/>
                </a:lnTo>
                <a:lnTo>
                  <a:pt x="205329" y="1167843"/>
                </a:lnTo>
                <a:lnTo>
                  <a:pt x="240412" y="1199846"/>
                </a:lnTo>
                <a:lnTo>
                  <a:pt x="277119" y="1229067"/>
                </a:lnTo>
                <a:lnTo>
                  <a:pt x="315303" y="1255504"/>
                </a:lnTo>
                <a:lnTo>
                  <a:pt x="354816" y="1279159"/>
                </a:lnTo>
                <a:lnTo>
                  <a:pt x="395510" y="1300031"/>
                </a:lnTo>
                <a:lnTo>
                  <a:pt x="437238" y="1318120"/>
                </a:lnTo>
                <a:lnTo>
                  <a:pt x="479851" y="1333426"/>
                </a:lnTo>
                <a:lnTo>
                  <a:pt x="523203" y="1345949"/>
                </a:lnTo>
                <a:lnTo>
                  <a:pt x="567145" y="1355689"/>
                </a:lnTo>
                <a:lnTo>
                  <a:pt x="611531" y="1362647"/>
                </a:lnTo>
                <a:lnTo>
                  <a:pt x="656211" y="1366821"/>
                </a:lnTo>
                <a:lnTo>
                  <a:pt x="701040" y="1368212"/>
                </a:lnTo>
                <a:lnTo>
                  <a:pt x="745868" y="1366821"/>
                </a:lnTo>
                <a:lnTo>
                  <a:pt x="790549" y="1362647"/>
                </a:lnTo>
                <a:lnTo>
                  <a:pt x="834934" y="1355689"/>
                </a:lnTo>
                <a:lnTo>
                  <a:pt x="878876" y="1345949"/>
                </a:lnTo>
                <a:lnTo>
                  <a:pt x="922228" y="1333426"/>
                </a:lnTo>
                <a:lnTo>
                  <a:pt x="964842" y="1318120"/>
                </a:lnTo>
                <a:lnTo>
                  <a:pt x="1006569" y="1300031"/>
                </a:lnTo>
                <a:lnTo>
                  <a:pt x="1047263" y="1279159"/>
                </a:lnTo>
                <a:lnTo>
                  <a:pt x="1086776" y="1255504"/>
                </a:lnTo>
                <a:lnTo>
                  <a:pt x="1124959" y="1229067"/>
                </a:lnTo>
                <a:lnTo>
                  <a:pt x="1161666" y="1199846"/>
                </a:lnTo>
                <a:lnTo>
                  <a:pt x="1196749" y="1167843"/>
                </a:lnTo>
                <a:lnTo>
                  <a:pt x="1229545" y="1133607"/>
                </a:lnTo>
                <a:lnTo>
                  <a:pt x="1259489" y="1097787"/>
                </a:lnTo>
                <a:lnTo>
                  <a:pt x="1286581" y="1060525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6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0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5"/>
                </a:lnTo>
                <a:lnTo>
                  <a:pt x="1286581" y="307687"/>
                </a:lnTo>
                <a:lnTo>
                  <a:pt x="1259489" y="270426"/>
                </a:lnTo>
                <a:lnTo>
                  <a:pt x="1229545" y="234605"/>
                </a:lnTo>
                <a:lnTo>
                  <a:pt x="1196749" y="200369"/>
                </a:lnTo>
                <a:lnTo>
                  <a:pt x="1161666" y="168366"/>
                </a:lnTo>
                <a:lnTo>
                  <a:pt x="1124959" y="139145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04400" y="4902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10803" y="605451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99185" y="5998281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71000" y="2032000"/>
            <a:ext cx="226123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receiver</a:t>
            </a:r>
            <a:endParaRPr sz="3400">
              <a:latin typeface="Comic Sans MS"/>
              <a:cs typeface="Comic Sans MS"/>
            </a:endParaRPr>
          </a:p>
          <a:p>
            <a:pPr marL="167640" marR="5080" indent="-155575">
              <a:lnSpc>
                <a:spcPts val="2600"/>
              </a:lnSpc>
              <a:spcBef>
                <a:spcPts val="244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62100" y="17780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71700" y="5178163"/>
            <a:ext cx="1397000" cy="137287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38203" y="1833316"/>
            <a:ext cx="18415" cy="1063625"/>
          </a:xfrm>
          <a:custGeom>
            <a:avLst/>
            <a:gdLst/>
            <a:ahLst/>
            <a:cxnLst/>
            <a:rect l="l" t="t" r="r" b="b"/>
            <a:pathLst>
              <a:path w="18415" h="1063625">
                <a:moveTo>
                  <a:pt x="0" y="0"/>
                </a:moveTo>
                <a:lnTo>
                  <a:pt x="18062" y="1063413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38203" y="2857500"/>
            <a:ext cx="9544685" cy="4356100"/>
          </a:xfrm>
          <a:custGeom>
            <a:avLst/>
            <a:gdLst/>
            <a:ahLst/>
            <a:cxnLst/>
            <a:rect l="l" t="t" r="r" b="b"/>
            <a:pathLst>
              <a:path w="9544685" h="4356100">
                <a:moveTo>
                  <a:pt x="0" y="22593"/>
                </a:moveTo>
                <a:lnTo>
                  <a:pt x="2264550" y="0"/>
                </a:lnTo>
                <a:lnTo>
                  <a:pt x="7647094" y="4356100"/>
                </a:lnTo>
                <a:lnTo>
                  <a:pt x="9525565" y="4356100"/>
                </a:lnTo>
                <a:lnTo>
                  <a:pt x="9544615" y="435610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63768" y="715352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2"/>
                </a:lnTo>
                <a:lnTo>
                  <a:pt x="120142" y="6007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02700" y="6972300"/>
            <a:ext cx="18415" cy="1701800"/>
          </a:xfrm>
          <a:custGeom>
            <a:avLst/>
            <a:gdLst/>
            <a:ahLst/>
            <a:cxnLst/>
            <a:rect l="l" t="t" r="r" b="b"/>
            <a:pathLst>
              <a:path w="18415" h="1701800">
                <a:moveTo>
                  <a:pt x="18102" y="0"/>
                </a:moveTo>
                <a:lnTo>
                  <a:pt x="0" y="1701703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9250" y="5524500"/>
            <a:ext cx="9505950" cy="3213100"/>
          </a:xfrm>
          <a:custGeom>
            <a:avLst/>
            <a:gdLst/>
            <a:ahLst/>
            <a:cxnLst/>
            <a:rect l="l" t="t" r="r" b="b"/>
            <a:pathLst>
              <a:path w="9505950" h="3213100">
                <a:moveTo>
                  <a:pt x="9505950" y="3213100"/>
                </a:moveTo>
                <a:lnTo>
                  <a:pt x="7301376" y="3213100"/>
                </a:lnTo>
                <a:lnTo>
                  <a:pt x="4265566" y="0"/>
                </a:lnTo>
                <a:lnTo>
                  <a:pt x="1905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8158" y="546442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89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</a:t>
            </a:r>
            <a:r>
              <a:rPr sz="5600" spc="-20" dirty="0"/>
              <a:t> </a:t>
            </a:r>
            <a:r>
              <a:rPr sz="5600" spc="-5" dirty="0"/>
              <a:t>demultiplexing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865360" cy="0"/>
          </a:xfrm>
          <a:custGeom>
            <a:avLst/>
            <a:gdLst/>
            <a:ahLst/>
            <a:cxnLst/>
            <a:rect l="l" t="t" r="r" b="b"/>
            <a:pathLst>
              <a:path w="9865360">
                <a:moveTo>
                  <a:pt x="0" y="0"/>
                </a:moveTo>
                <a:lnTo>
                  <a:pt x="986477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802" y="1790700"/>
            <a:ext cx="10429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65515" algn="l"/>
              </a:tabLst>
            </a:pPr>
            <a:r>
              <a:rPr sz="3825" spc="-3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create </a:t>
            </a:r>
            <a:r>
              <a:rPr sz="3400" dirty="0">
                <a:latin typeface="Comic Sans MS"/>
                <a:cs typeface="Comic Sans MS"/>
              </a:rPr>
              <a:t>UDP </a:t>
            </a:r>
            <a:r>
              <a:rPr sz="3400" spc="-5" dirty="0">
                <a:latin typeface="Comic Sans MS"/>
                <a:cs typeface="Comic Sans MS"/>
              </a:rPr>
              <a:t>sockets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host-local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1518" y="2603748"/>
          <a:ext cx="9772014" cy="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990">
                <a:tc>
                  <a:txBody>
                    <a:bodyPr/>
                    <a:lstStyle/>
                    <a:p>
                      <a:pPr marL="4699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DatagramSocket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mySocket2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DatagramSocket(12535);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8802" y="3553459"/>
            <a:ext cx="11464290" cy="505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89535" indent="-315595">
              <a:lnSpc>
                <a:spcPct val="115199"/>
              </a:lnSpc>
              <a:spcBef>
                <a:spcPts val="100"/>
              </a:spcBef>
              <a:tabLst>
                <a:tab pos="3267075" algn="l"/>
                <a:tab pos="5306060" algn="l"/>
                <a:tab pos="5697855" algn="l"/>
                <a:tab pos="5865495" algn="l"/>
                <a:tab pos="6731000" algn="l"/>
                <a:tab pos="7728584" algn="l"/>
                <a:tab pos="7827645" algn="l"/>
                <a:tab pos="10392410" algn="l"/>
              </a:tabLst>
            </a:pPr>
            <a:r>
              <a:rPr sz="3825" spc="-217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en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cre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	</a:t>
            </a:r>
            <a:r>
              <a:rPr sz="3400" spc="-88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	to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to		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DP</a:t>
            </a:r>
            <a:r>
              <a:rPr sz="3400" spc="-5" dirty="0">
                <a:latin typeface="Comic Sans MS"/>
                <a:cs typeface="Comic Sans MS"/>
              </a:rPr>
              <a:t> s</a:t>
            </a:r>
            <a:r>
              <a:rPr sz="3400" dirty="0">
                <a:latin typeface="Comic Sans MS"/>
                <a:cs typeface="Comic Sans MS"/>
              </a:rPr>
              <a:t>oc</a:t>
            </a:r>
            <a:r>
              <a:rPr sz="3400" spc="-5" dirty="0">
                <a:latin typeface="Comic Sans MS"/>
                <a:cs typeface="Comic Sans MS"/>
              </a:rPr>
              <a:t>ke</a:t>
            </a:r>
            <a:r>
              <a:rPr sz="3400" dirty="0">
                <a:latin typeface="Comic Sans MS"/>
                <a:cs typeface="Comic Sans MS"/>
              </a:rPr>
              <a:t>t,	m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t  </a:t>
            </a:r>
            <a:r>
              <a:rPr sz="3400" spc="-5" dirty="0">
                <a:latin typeface="Comic Sans MS"/>
                <a:cs typeface="Comic Sans MS"/>
              </a:rPr>
              <a:t>specify: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(dest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IP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address,	dest	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port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number)</a:t>
            </a:r>
            <a:endParaRPr sz="3400">
              <a:latin typeface="Comic Sans MS"/>
              <a:cs typeface="Comic Sans MS"/>
            </a:endParaRPr>
          </a:p>
          <a:p>
            <a:pPr marL="416559" indent="-34417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7195" algn="l"/>
              </a:tabLst>
            </a:pPr>
            <a:r>
              <a:rPr sz="3400" spc="-5" dirty="0">
                <a:latin typeface="Comic Sans MS"/>
                <a:cs typeface="Comic Sans MS"/>
              </a:rPr>
              <a:t>when host receives </a:t>
            </a:r>
            <a:r>
              <a:rPr sz="3400" dirty="0">
                <a:latin typeface="Comic Sans MS"/>
                <a:cs typeface="Comic Sans MS"/>
              </a:rPr>
              <a:t>UDP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segment:</a:t>
            </a:r>
            <a:endParaRPr sz="3400">
              <a:latin typeface="Comic Sans MS"/>
              <a:cs typeface="Comic Sans MS"/>
            </a:endParaRPr>
          </a:p>
          <a:p>
            <a:pPr marL="619760" lvl="1" indent="-280035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620395" algn="l"/>
              </a:tabLst>
            </a:pPr>
            <a:r>
              <a:rPr sz="2800" spc="-5" dirty="0">
                <a:latin typeface="Comic Sans MS"/>
                <a:cs typeface="Comic Sans MS"/>
              </a:rPr>
              <a:t>checks destination </a:t>
            </a:r>
            <a:r>
              <a:rPr sz="2800" dirty="0">
                <a:latin typeface="Comic Sans MS"/>
                <a:cs typeface="Comic Sans MS"/>
              </a:rPr>
              <a:t>port </a:t>
            </a:r>
            <a:r>
              <a:rPr sz="2800" spc="-5" dirty="0">
                <a:latin typeface="Comic Sans MS"/>
                <a:cs typeface="Comic Sans MS"/>
              </a:rPr>
              <a:t>number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segment</a:t>
            </a:r>
            <a:endParaRPr sz="2800">
              <a:latin typeface="Comic Sans MS"/>
              <a:cs typeface="Comic Sans MS"/>
            </a:endParaRPr>
          </a:p>
          <a:p>
            <a:pPr marL="619760" lvl="1" indent="-280035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620395" algn="l"/>
              </a:tabLst>
            </a:pPr>
            <a:r>
              <a:rPr sz="2800" dirty="0">
                <a:latin typeface="Comic Sans MS"/>
                <a:cs typeface="Comic Sans MS"/>
              </a:rPr>
              <a:t>directs UDP </a:t>
            </a:r>
            <a:r>
              <a:rPr sz="2800" spc="-5" dirty="0">
                <a:latin typeface="Comic Sans MS"/>
                <a:cs typeface="Comic Sans MS"/>
              </a:rPr>
              <a:t>segment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socket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that </a:t>
            </a:r>
            <a:r>
              <a:rPr sz="2800" dirty="0">
                <a:latin typeface="Comic Sans MS"/>
                <a:cs typeface="Comic Sans MS"/>
              </a:rPr>
              <a:t>port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number</a:t>
            </a:r>
            <a:endParaRPr sz="2800">
              <a:latin typeface="Comic Sans MS"/>
              <a:cs typeface="Comic Sans MS"/>
            </a:endParaRPr>
          </a:p>
          <a:p>
            <a:pPr marL="416559" marR="30480" indent="-343535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17195" algn="l"/>
                <a:tab pos="979805" algn="l"/>
                <a:tab pos="2437130" algn="l"/>
                <a:tab pos="3434715" algn="l"/>
                <a:tab pos="6288405" algn="l"/>
                <a:tab pos="7683500" algn="l"/>
                <a:tab pos="7745730" algn="l"/>
                <a:tab pos="8815705" algn="l"/>
              </a:tabLst>
            </a:pPr>
            <a:r>
              <a:rPr sz="3400" dirty="0">
                <a:latin typeface="Comic Sans MS"/>
                <a:cs typeface="Comic Sans MS"/>
              </a:rPr>
              <a:t>IP </a:t>
            </a:r>
            <a:r>
              <a:rPr sz="3400" spc="-5" dirty="0">
                <a:latin typeface="Comic Sans MS"/>
                <a:cs typeface="Comic Sans MS"/>
              </a:rPr>
              <a:t>datagrams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different	source		</a:t>
            </a:r>
            <a:r>
              <a:rPr sz="3400" dirty="0">
                <a:latin typeface="Comic Sans MS"/>
                <a:cs typeface="Comic Sans MS"/>
              </a:rPr>
              <a:t>IP </a:t>
            </a:r>
            <a:r>
              <a:rPr sz="3400" spc="-5" dirty="0">
                <a:latin typeface="Comic Sans MS"/>
                <a:cs typeface="Comic Sans MS"/>
              </a:rPr>
              <a:t>addresses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and/  </a:t>
            </a:r>
            <a:r>
              <a:rPr sz="3400" dirty="0">
                <a:latin typeface="Comic Sans MS"/>
                <a:cs typeface="Comic Sans MS"/>
              </a:rPr>
              <a:t>or	</a:t>
            </a:r>
            <a:r>
              <a:rPr sz="3400" spc="-5" dirty="0">
                <a:latin typeface="Comic Sans MS"/>
                <a:cs typeface="Comic Sans MS"/>
              </a:rPr>
              <a:t>source	</a:t>
            </a:r>
            <a:r>
              <a:rPr sz="3400" dirty="0">
                <a:latin typeface="Comic Sans MS"/>
                <a:cs typeface="Comic Sans MS"/>
              </a:rPr>
              <a:t>port	</a:t>
            </a:r>
            <a:r>
              <a:rPr sz="3400" spc="-5" dirty="0">
                <a:latin typeface="Comic Sans MS"/>
                <a:cs typeface="Comic Sans MS"/>
              </a:rPr>
              <a:t>numbers</a:t>
            </a:r>
            <a:r>
              <a:rPr sz="3400" dirty="0">
                <a:latin typeface="Comic Sans MS"/>
                <a:cs typeface="Comic Sans MS"/>
              </a:rPr>
              <a:t> directed to	</a:t>
            </a:r>
            <a:r>
              <a:rPr sz="3400" spc="-5" dirty="0">
                <a:latin typeface="Comic Sans MS"/>
                <a:cs typeface="Comic Sans MS"/>
              </a:rPr>
              <a:t>same	socket</a:t>
            </a:r>
            <a:endParaRPr sz="3400">
              <a:latin typeface="Comic Sans MS"/>
              <a:cs typeface="Comic Sans MS"/>
            </a:endParaRPr>
          </a:p>
          <a:p>
            <a:pPr marL="619760" lvl="1" indent="-280035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620395" algn="l"/>
              </a:tabLst>
            </a:pPr>
            <a:r>
              <a:rPr sz="2800" spc="-5" dirty="0">
                <a:latin typeface="Comic Sans MS"/>
                <a:cs typeface="Comic Sans MS"/>
              </a:rPr>
              <a:t>i.e., demuxing based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destination </a:t>
            </a:r>
            <a:r>
              <a:rPr sz="2800" dirty="0">
                <a:latin typeface="Comic Sans MS"/>
                <a:cs typeface="Comic Sans MS"/>
              </a:rPr>
              <a:t>port </a:t>
            </a:r>
            <a:r>
              <a:rPr sz="2800" spc="-5" dirty="0">
                <a:latin typeface="Comic Sans MS"/>
                <a:cs typeface="Comic Sans MS"/>
              </a:rPr>
              <a:t>only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531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1745" algn="l"/>
              </a:tabLst>
            </a:pPr>
            <a:r>
              <a:rPr dirty="0"/>
              <a:t>rdt2</a:t>
            </a:r>
            <a:r>
              <a:rPr spc="-5" dirty="0"/>
              <a:t>.</a:t>
            </a:r>
            <a:r>
              <a:rPr dirty="0"/>
              <a:t>0:</a:t>
            </a:r>
            <a:r>
              <a:rPr spc="-5" dirty="0"/>
              <a:t> </a:t>
            </a:r>
            <a:r>
              <a:rPr dirty="0"/>
              <a:t>oper</a:t>
            </a:r>
            <a:r>
              <a:rPr spc="-5" dirty="0"/>
              <a:t>a</a:t>
            </a:r>
            <a:r>
              <a:rPr dirty="0"/>
              <a:t>tion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n</a:t>
            </a:r>
            <a:r>
              <a:rPr dirty="0"/>
              <a:t>o	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505315" cy="0"/>
          </a:xfrm>
          <a:custGeom>
            <a:avLst/>
            <a:gdLst/>
            <a:ahLst/>
            <a:cxnLst/>
            <a:rect l="l" t="t" r="r" b="b"/>
            <a:pathLst>
              <a:path w="9505315">
                <a:moveTo>
                  <a:pt x="0" y="0"/>
                </a:moveTo>
                <a:lnTo>
                  <a:pt x="950515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74" y="4598884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220" y="4521090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25992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8663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4"/>
                </a:lnTo>
                <a:lnTo>
                  <a:pt x="90698" y="113262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29712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18093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451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2" y="636346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3" y="63072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9250" y="5524500"/>
            <a:ext cx="9505950" cy="3213100"/>
          </a:xfrm>
          <a:custGeom>
            <a:avLst/>
            <a:gdLst/>
            <a:ahLst/>
            <a:cxnLst/>
            <a:rect l="l" t="t" r="r" b="b"/>
            <a:pathLst>
              <a:path w="9505950" h="3213100">
                <a:moveTo>
                  <a:pt x="9505950" y="3213100"/>
                </a:moveTo>
                <a:lnTo>
                  <a:pt x="7301376" y="3213100"/>
                </a:lnTo>
                <a:lnTo>
                  <a:pt x="4265566" y="0"/>
                </a:lnTo>
                <a:lnTo>
                  <a:pt x="1905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8158" y="546442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159" y="316766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59000" y="5282751"/>
            <a:ext cx="1409700" cy="12680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8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38203" y="1833316"/>
            <a:ext cx="18415" cy="1063625"/>
          </a:xfrm>
          <a:custGeom>
            <a:avLst/>
            <a:gdLst/>
            <a:ahLst/>
            <a:cxnLst/>
            <a:rect l="l" t="t" r="r" b="b"/>
            <a:pathLst>
              <a:path w="18415" h="1063625">
                <a:moveTo>
                  <a:pt x="0" y="0"/>
                </a:moveTo>
                <a:lnTo>
                  <a:pt x="18062" y="1063413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38203" y="2857500"/>
            <a:ext cx="9890125" cy="930275"/>
          </a:xfrm>
          <a:custGeom>
            <a:avLst/>
            <a:gdLst/>
            <a:ahLst/>
            <a:cxnLst/>
            <a:rect l="l" t="t" r="r" b="b"/>
            <a:pathLst>
              <a:path w="9890125" h="930275">
                <a:moveTo>
                  <a:pt x="0" y="22577"/>
                </a:moveTo>
                <a:lnTo>
                  <a:pt x="2264550" y="0"/>
                </a:lnTo>
                <a:lnTo>
                  <a:pt x="7920285" y="930204"/>
                </a:lnTo>
                <a:lnTo>
                  <a:pt x="9871005" y="930204"/>
                </a:lnTo>
                <a:lnTo>
                  <a:pt x="9890055" y="930204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09208" y="372763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21800" y="3546969"/>
            <a:ext cx="2540" cy="1163320"/>
          </a:xfrm>
          <a:custGeom>
            <a:avLst/>
            <a:gdLst/>
            <a:ahLst/>
            <a:cxnLst/>
            <a:rect l="l" t="t" r="r" b="b"/>
            <a:pathLst>
              <a:path w="2540" h="1163320">
                <a:moveTo>
                  <a:pt x="0" y="0"/>
                </a:moveTo>
                <a:lnTo>
                  <a:pt x="2258" y="1162755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7950" y="3151858"/>
            <a:ext cx="6246495" cy="1458595"/>
          </a:xfrm>
          <a:custGeom>
            <a:avLst/>
            <a:gdLst/>
            <a:ahLst/>
            <a:cxnLst/>
            <a:rect l="l" t="t" r="r" b="b"/>
            <a:pathLst>
              <a:path w="6246495" h="1458595">
                <a:moveTo>
                  <a:pt x="6246000" y="1458523"/>
                </a:moveTo>
                <a:lnTo>
                  <a:pt x="3999511" y="1420141"/>
                </a:lnTo>
                <a:lnTo>
                  <a:pt x="2364880" y="0"/>
                </a:lnTo>
                <a:lnTo>
                  <a:pt x="1905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86858" y="309178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6134" y="2973494"/>
            <a:ext cx="2540" cy="1203960"/>
          </a:xfrm>
          <a:custGeom>
            <a:avLst/>
            <a:gdLst/>
            <a:ahLst/>
            <a:cxnLst/>
            <a:rect l="l" t="t" r="r" b="b"/>
            <a:pathLst>
              <a:path w="2539" h="1203960">
                <a:moveTo>
                  <a:pt x="0" y="0"/>
                </a:moveTo>
                <a:lnTo>
                  <a:pt x="2257" y="1203395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4197208"/>
            <a:ext cx="5812790" cy="3035300"/>
          </a:xfrm>
          <a:custGeom>
            <a:avLst/>
            <a:gdLst/>
            <a:ahLst/>
            <a:cxnLst/>
            <a:rect l="l" t="t" r="r" b="b"/>
            <a:pathLst>
              <a:path w="5812790" h="3035300">
                <a:moveTo>
                  <a:pt x="0" y="0"/>
                </a:moveTo>
                <a:lnTo>
                  <a:pt x="2287129" y="0"/>
                </a:lnTo>
                <a:lnTo>
                  <a:pt x="3725332" y="3035300"/>
                </a:lnTo>
                <a:lnTo>
                  <a:pt x="5793458" y="3035300"/>
                </a:lnTo>
                <a:lnTo>
                  <a:pt x="5812508" y="303530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75058" y="717243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1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1321" y="3244850"/>
          <a:ext cx="1438910" cy="3382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36">
                <a:tc gridSpan="3"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200" dirty="0">
                          <a:latin typeface="Comic Sans MS"/>
                          <a:cs typeface="Comic Sans MS"/>
                        </a:rPr>
                        <a:t>P2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2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21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744765" y="3251200"/>
            <a:ext cx="1295400" cy="546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319748" y="3244850"/>
          <a:ext cx="1840864" cy="3382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3">
                <a:tc gridSpan="3">
                  <a:txBody>
                    <a:bodyPr/>
                    <a:lstStyle/>
                    <a:p>
                      <a:pPr marL="29337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200" dirty="0">
                          <a:latin typeface="Comic Sans MS"/>
                          <a:cs typeface="Comic Sans MS"/>
                        </a:rPr>
                        <a:t>P3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3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1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02700" y="6972300"/>
            <a:ext cx="18415" cy="1701800"/>
          </a:xfrm>
          <a:custGeom>
            <a:avLst/>
            <a:gdLst/>
            <a:ahLst/>
            <a:cxnLst/>
            <a:rect l="l" t="t" r="r" b="b"/>
            <a:pathLst>
              <a:path w="18415" h="1701800">
                <a:moveTo>
                  <a:pt x="18102" y="0"/>
                </a:moveTo>
                <a:lnTo>
                  <a:pt x="0" y="1701703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56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spc="-5" dirty="0"/>
              <a:t>rdt2.0:</a:t>
            </a:r>
            <a:r>
              <a:rPr spc="10" dirty="0"/>
              <a:t> </a:t>
            </a:r>
            <a:r>
              <a:rPr dirty="0"/>
              <a:t>error	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48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33020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5100" y="6819900"/>
            <a:ext cx="2447925" cy="178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8100" marR="10160">
              <a:lnSpc>
                <a:spcPts val="2600"/>
              </a:lnSpc>
              <a:spcBef>
                <a:spcPts val="8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452" y="7638061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3680" y="2823646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2829" y="3045571"/>
            <a:ext cx="121918" cy="12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3244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689" y="4537318"/>
            <a:ext cx="120455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424" y="3430098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276" y="4190744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5" y="0"/>
                </a:moveTo>
                <a:lnTo>
                  <a:pt x="0" y="11503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6200" y="37211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0" y="2146300"/>
            <a:ext cx="5868035" cy="970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6652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snkpkt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 marL="3619500">
              <a:lnSpc>
                <a:spcPts val="2120"/>
              </a:lnSpc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652" y="3086100"/>
            <a:ext cx="1733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isNAK(rcvpkt)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9663" y="369824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48800" y="42164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500" y="3365500"/>
            <a:ext cx="22612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91678" y="4205111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10803" y="4684420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9185" y="5097222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8" y="0"/>
                </a:moveTo>
                <a:lnTo>
                  <a:pt x="0" y="129744"/>
                </a:lnTo>
                <a:lnTo>
                  <a:pt x="128874" y="85336"/>
                </a:lnTo>
                <a:lnTo>
                  <a:pt x="64001" y="64437"/>
                </a:lnTo>
                <a:lnTo>
                  <a:pt x="41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50799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6"/>
                </a:lnTo>
                <a:lnTo>
                  <a:pt x="240412" y="168367"/>
                </a:lnTo>
                <a:lnTo>
                  <a:pt x="205329" y="200370"/>
                </a:lnTo>
                <a:lnTo>
                  <a:pt x="172533" y="234606"/>
                </a:lnTo>
                <a:lnTo>
                  <a:pt x="142589" y="270426"/>
                </a:lnTo>
                <a:lnTo>
                  <a:pt x="115497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6"/>
                </a:lnTo>
                <a:lnTo>
                  <a:pt x="142589" y="1097787"/>
                </a:lnTo>
                <a:lnTo>
                  <a:pt x="172533" y="1133608"/>
                </a:lnTo>
                <a:lnTo>
                  <a:pt x="205329" y="1167844"/>
                </a:lnTo>
                <a:lnTo>
                  <a:pt x="240412" y="1199847"/>
                </a:lnTo>
                <a:lnTo>
                  <a:pt x="277119" y="1229068"/>
                </a:lnTo>
                <a:lnTo>
                  <a:pt x="315303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40" y="1368213"/>
                </a:lnTo>
                <a:lnTo>
                  <a:pt x="745868" y="1366822"/>
                </a:lnTo>
                <a:lnTo>
                  <a:pt x="790549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2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6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7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1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20391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779000" y="5283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08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29714" y="628577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18096" y="6229540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2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8533" y="4973883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18133" y="50800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62100" y="17272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9250" y="5524500"/>
            <a:ext cx="9505950" cy="3213100"/>
          </a:xfrm>
          <a:custGeom>
            <a:avLst/>
            <a:gdLst/>
            <a:ahLst/>
            <a:cxnLst/>
            <a:rect l="l" t="t" r="r" b="b"/>
            <a:pathLst>
              <a:path w="9505950" h="3213100">
                <a:moveTo>
                  <a:pt x="9505950" y="3213100"/>
                </a:moveTo>
                <a:lnTo>
                  <a:pt x="7301376" y="3213100"/>
                </a:lnTo>
                <a:lnTo>
                  <a:pt x="4265566" y="0"/>
                </a:lnTo>
                <a:lnTo>
                  <a:pt x="1905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8158" y="546442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4453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3259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8906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159" y="316766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71700" y="5324587"/>
            <a:ext cx="1397000" cy="1226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9372600" y="20320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rdt2.0 has </a:t>
            </a:r>
            <a:r>
              <a:rPr sz="5600" dirty="0"/>
              <a:t>a </a:t>
            </a:r>
            <a:r>
              <a:rPr sz="5600" spc="-5" dirty="0"/>
              <a:t>fatal</a:t>
            </a:r>
            <a:r>
              <a:rPr sz="5600" spc="-45" dirty="0"/>
              <a:t> </a:t>
            </a:r>
            <a:r>
              <a:rPr sz="5600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rdt2.0 has </a:t>
            </a:r>
            <a:r>
              <a:rPr sz="5600" dirty="0"/>
              <a:t>a </a:t>
            </a:r>
            <a:r>
              <a:rPr sz="5600" spc="-5" dirty="0"/>
              <a:t>fatal</a:t>
            </a:r>
            <a:r>
              <a:rPr sz="5600" spc="-45" dirty="0"/>
              <a:t> </a:t>
            </a:r>
            <a:r>
              <a:rPr sz="5600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2270760"/>
            <a:ext cx="4985385" cy="235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422275" indent="-4826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happens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if</a:t>
            </a:r>
            <a:r>
              <a:rPr sz="34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ACK/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NAK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corrupted?</a:t>
            </a:r>
            <a:endParaRPr sz="34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175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doesn’t know what  happened at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rdt2.0 has </a:t>
            </a:r>
            <a:r>
              <a:rPr sz="5600" dirty="0"/>
              <a:t>a </a:t>
            </a:r>
            <a:r>
              <a:rPr sz="5600" spc="-5" dirty="0"/>
              <a:t>fatal</a:t>
            </a:r>
            <a:r>
              <a:rPr sz="5600" spc="-45" dirty="0"/>
              <a:t> </a:t>
            </a:r>
            <a:r>
              <a:rPr sz="5600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2270760"/>
            <a:ext cx="4985385" cy="34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422275" indent="-4826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happens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if</a:t>
            </a:r>
            <a:r>
              <a:rPr sz="34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ACK/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NAK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corrupted?</a:t>
            </a:r>
            <a:endParaRPr sz="34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175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doesn’t know what  happened at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receiver!</a:t>
            </a:r>
            <a:endParaRPr sz="2800">
              <a:latin typeface="Comic Sans MS"/>
              <a:cs typeface="Comic Sans MS"/>
            </a:endParaRPr>
          </a:p>
          <a:p>
            <a:pPr marL="711200" marR="706755" indent="-238760">
              <a:lnSpc>
                <a:spcPct val="116100"/>
              </a:lnSpc>
              <a:spcBef>
                <a:spcPts val="1100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can’t </a:t>
            </a:r>
            <a:r>
              <a:rPr sz="2800" spc="-5" dirty="0">
                <a:latin typeface="Comic Sans MS"/>
                <a:cs typeface="Comic Sans MS"/>
              </a:rPr>
              <a:t>just retransmit:  possible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duplicate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671" y="3251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671" y="3928533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671" y="46101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71" y="52832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71" y="5956300"/>
            <a:ext cx="1438275" cy="677545"/>
          </a:xfrm>
          <a:custGeom>
            <a:avLst/>
            <a:gdLst/>
            <a:ahLst/>
            <a:cxnLst/>
            <a:rect l="l" t="t" r="r" b="b"/>
            <a:pathLst>
              <a:path w="1438275" h="677545">
                <a:moveTo>
                  <a:pt x="0" y="0"/>
                </a:moveTo>
                <a:lnTo>
                  <a:pt x="1438203" y="0"/>
                </a:lnTo>
                <a:lnTo>
                  <a:pt x="1438203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427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Connectionless demux</a:t>
            </a:r>
            <a:r>
              <a:rPr sz="5600" spc="-20" dirty="0"/>
              <a:t> </a:t>
            </a:r>
            <a:r>
              <a:rPr sz="5600" spc="-5" dirty="0"/>
              <a:t>(cont)</a:t>
            </a:r>
            <a:endParaRPr sz="5600"/>
          </a:p>
        </p:txBody>
      </p:sp>
      <p:sp>
        <p:nvSpPr>
          <p:cNvPr id="8" name="object 8"/>
          <p:cNvSpPr/>
          <p:nvPr/>
        </p:nvSpPr>
        <p:spPr>
          <a:xfrm>
            <a:off x="870599" y="1525438"/>
            <a:ext cx="9402445" cy="0"/>
          </a:xfrm>
          <a:custGeom>
            <a:avLst/>
            <a:gdLst/>
            <a:ahLst/>
            <a:cxnLst/>
            <a:rect l="l" t="t" r="r" b="b"/>
            <a:pathLst>
              <a:path w="9402445">
                <a:moveTo>
                  <a:pt x="0" y="0"/>
                </a:moveTo>
                <a:lnTo>
                  <a:pt x="940186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400" y="1879600"/>
            <a:ext cx="1176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DatagramSocket serverSocket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DatagramSocket(6428);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0" y="6723380"/>
            <a:ext cx="98615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nt</a:t>
            </a:r>
            <a:endParaRPr sz="2800">
              <a:latin typeface="Comic Sans MS"/>
              <a:cs typeface="Comic Sans MS"/>
            </a:endParaRPr>
          </a:p>
          <a:p>
            <a:pPr marR="13970" algn="ctr">
              <a:lnSpc>
                <a:spcPct val="100000"/>
              </a:lnSpc>
              <a:spcBef>
                <a:spcPts val="440"/>
              </a:spcBef>
            </a:pPr>
            <a:r>
              <a:rPr sz="2200" spc="-5" dirty="0">
                <a:solidFill>
                  <a:srgbClr val="021EAA"/>
                </a:solidFill>
                <a:latin typeface="Comic Sans MS"/>
                <a:cs typeface="Comic Sans MS"/>
              </a:rPr>
              <a:t>IP:B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800" y="378403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5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5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4" y="431052"/>
                </a:lnTo>
                <a:lnTo>
                  <a:pt x="500678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39" y="401118"/>
                </a:lnTo>
                <a:lnTo>
                  <a:pt x="686436" y="386151"/>
                </a:lnTo>
                <a:lnTo>
                  <a:pt x="726530" y="368190"/>
                </a:lnTo>
                <a:lnTo>
                  <a:pt x="771405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5" y="89622"/>
                </a:lnTo>
                <a:lnTo>
                  <a:pt x="726530" y="62861"/>
                </a:lnTo>
                <a:lnTo>
                  <a:pt x="686436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800" y="335091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671" y="3251200"/>
            <a:ext cx="1438275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900" y="6725919"/>
            <a:ext cx="972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IP:</a:t>
            </a:r>
            <a:r>
              <a:rPr sz="28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9919" y="374113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20" y="330801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9" y="330801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2500" y="3324287"/>
            <a:ext cx="271780" cy="389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765" y="3251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44765" y="3928533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44765" y="46101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4765" y="52832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44765" y="5956300"/>
            <a:ext cx="1295400" cy="677545"/>
          </a:xfrm>
          <a:custGeom>
            <a:avLst/>
            <a:gdLst/>
            <a:ahLst/>
            <a:cxnLst/>
            <a:rect l="l" t="t" r="r" b="b"/>
            <a:pathLst>
              <a:path w="1295400" h="677545">
                <a:moveTo>
                  <a:pt x="0" y="0"/>
                </a:moveTo>
                <a:lnTo>
                  <a:pt x="1295400" y="0"/>
                </a:lnTo>
                <a:lnTo>
                  <a:pt x="12954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7973" y="37973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5" y="422070"/>
                </a:lnTo>
                <a:lnTo>
                  <a:pt x="350503" y="428057"/>
                </a:lnTo>
                <a:lnTo>
                  <a:pt x="400468" y="431051"/>
                </a:lnTo>
                <a:lnTo>
                  <a:pt x="450714" y="431051"/>
                </a:lnTo>
                <a:lnTo>
                  <a:pt x="500679" y="428057"/>
                </a:lnTo>
                <a:lnTo>
                  <a:pt x="549797" y="422070"/>
                </a:lnTo>
                <a:lnTo>
                  <a:pt x="597505" y="413090"/>
                </a:lnTo>
                <a:lnTo>
                  <a:pt x="643240" y="401117"/>
                </a:lnTo>
                <a:lnTo>
                  <a:pt x="686436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7973" y="33658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765" y="3251200"/>
            <a:ext cx="1295400" cy="546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R="102870" algn="ctr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26098" y="3251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6098" y="3928533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6098" y="46101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6098" y="52832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6098" y="5956300"/>
            <a:ext cx="1841500" cy="677545"/>
          </a:xfrm>
          <a:custGeom>
            <a:avLst/>
            <a:gdLst/>
            <a:ahLst/>
            <a:cxnLst/>
            <a:rect l="l" t="t" r="r" b="b"/>
            <a:pathLst>
              <a:path w="1841500" h="677545">
                <a:moveTo>
                  <a:pt x="0" y="0"/>
                </a:moveTo>
                <a:lnTo>
                  <a:pt x="1841500" y="0"/>
                </a:lnTo>
                <a:lnTo>
                  <a:pt x="184150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7" y="0"/>
                </a:lnTo>
                <a:lnTo>
                  <a:pt x="1090507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3778" y="3892408"/>
            <a:ext cx="1090930" cy="278130"/>
          </a:xfrm>
          <a:custGeom>
            <a:avLst/>
            <a:gdLst/>
            <a:ahLst/>
            <a:cxnLst/>
            <a:rect l="l" t="t" r="r" b="b"/>
            <a:pathLst>
              <a:path w="1090929" h="278129">
                <a:moveTo>
                  <a:pt x="0" y="0"/>
                </a:moveTo>
                <a:lnTo>
                  <a:pt x="1090506" y="0"/>
                </a:lnTo>
                <a:lnTo>
                  <a:pt x="1090506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778" y="3458915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545253" y="0"/>
                </a:moveTo>
                <a:lnTo>
                  <a:pt x="492989" y="988"/>
                </a:lnTo>
                <a:lnTo>
                  <a:pt x="441113" y="3952"/>
                </a:lnTo>
                <a:lnTo>
                  <a:pt x="390012" y="8892"/>
                </a:lnTo>
                <a:lnTo>
                  <a:pt x="340073" y="15808"/>
                </a:lnTo>
                <a:lnTo>
                  <a:pt x="291686" y="24701"/>
                </a:lnTo>
                <a:lnTo>
                  <a:pt x="245236" y="35569"/>
                </a:lnTo>
                <a:lnTo>
                  <a:pt x="201111" y="48414"/>
                </a:lnTo>
                <a:lnTo>
                  <a:pt x="159700" y="63235"/>
                </a:lnTo>
                <a:lnTo>
                  <a:pt x="110903" y="85345"/>
                </a:lnTo>
                <a:lnTo>
                  <a:pt x="70978" y="109273"/>
                </a:lnTo>
                <a:lnTo>
                  <a:pt x="39925" y="134657"/>
                </a:lnTo>
                <a:lnTo>
                  <a:pt x="4436" y="188334"/>
                </a:lnTo>
                <a:lnTo>
                  <a:pt x="0" y="215900"/>
                </a:lnTo>
                <a:lnTo>
                  <a:pt x="4436" y="243467"/>
                </a:lnTo>
                <a:lnTo>
                  <a:pt x="39925" y="297144"/>
                </a:lnTo>
                <a:lnTo>
                  <a:pt x="70978" y="322527"/>
                </a:lnTo>
                <a:lnTo>
                  <a:pt x="110903" y="346455"/>
                </a:lnTo>
                <a:lnTo>
                  <a:pt x="159700" y="368565"/>
                </a:lnTo>
                <a:lnTo>
                  <a:pt x="201111" y="383385"/>
                </a:lnTo>
                <a:lnTo>
                  <a:pt x="245236" y="396230"/>
                </a:lnTo>
                <a:lnTo>
                  <a:pt x="291686" y="407099"/>
                </a:lnTo>
                <a:lnTo>
                  <a:pt x="340073" y="415991"/>
                </a:lnTo>
                <a:lnTo>
                  <a:pt x="390012" y="422908"/>
                </a:lnTo>
                <a:lnTo>
                  <a:pt x="441113" y="427848"/>
                </a:lnTo>
                <a:lnTo>
                  <a:pt x="492989" y="430812"/>
                </a:lnTo>
                <a:lnTo>
                  <a:pt x="545253" y="431800"/>
                </a:lnTo>
                <a:lnTo>
                  <a:pt x="597517" y="430812"/>
                </a:lnTo>
                <a:lnTo>
                  <a:pt x="649393" y="427848"/>
                </a:lnTo>
                <a:lnTo>
                  <a:pt x="700494" y="422908"/>
                </a:lnTo>
                <a:lnTo>
                  <a:pt x="750432" y="415991"/>
                </a:lnTo>
                <a:lnTo>
                  <a:pt x="798820" y="407099"/>
                </a:lnTo>
                <a:lnTo>
                  <a:pt x="845270" y="396230"/>
                </a:lnTo>
                <a:lnTo>
                  <a:pt x="889394" y="383385"/>
                </a:lnTo>
                <a:lnTo>
                  <a:pt x="930805" y="368565"/>
                </a:lnTo>
                <a:lnTo>
                  <a:pt x="979603" y="346455"/>
                </a:lnTo>
                <a:lnTo>
                  <a:pt x="1019528" y="322527"/>
                </a:lnTo>
                <a:lnTo>
                  <a:pt x="1050581" y="297144"/>
                </a:lnTo>
                <a:lnTo>
                  <a:pt x="1086070" y="243467"/>
                </a:lnTo>
                <a:lnTo>
                  <a:pt x="1090506" y="215900"/>
                </a:lnTo>
                <a:lnTo>
                  <a:pt x="1086070" y="188334"/>
                </a:lnTo>
                <a:lnTo>
                  <a:pt x="1050581" y="134657"/>
                </a:lnTo>
                <a:lnTo>
                  <a:pt x="1019528" y="109273"/>
                </a:lnTo>
                <a:lnTo>
                  <a:pt x="979603" y="85345"/>
                </a:lnTo>
                <a:lnTo>
                  <a:pt x="930805" y="63235"/>
                </a:lnTo>
                <a:lnTo>
                  <a:pt x="889394" y="48414"/>
                </a:lnTo>
                <a:lnTo>
                  <a:pt x="845270" y="35569"/>
                </a:lnTo>
                <a:lnTo>
                  <a:pt x="798820" y="24701"/>
                </a:lnTo>
                <a:lnTo>
                  <a:pt x="750432" y="15808"/>
                </a:lnTo>
                <a:lnTo>
                  <a:pt x="700494" y="8892"/>
                </a:lnTo>
                <a:lnTo>
                  <a:pt x="649393" y="3952"/>
                </a:lnTo>
                <a:lnTo>
                  <a:pt x="597517" y="988"/>
                </a:lnTo>
                <a:lnTo>
                  <a:pt x="54525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778" y="3458916"/>
            <a:ext cx="1090930" cy="431800"/>
          </a:xfrm>
          <a:custGeom>
            <a:avLst/>
            <a:gdLst/>
            <a:ahLst/>
            <a:cxnLst/>
            <a:rect l="l" t="t" r="r" b="b"/>
            <a:pathLst>
              <a:path w="1090929" h="431800">
                <a:moveTo>
                  <a:pt x="930805" y="63235"/>
                </a:moveTo>
                <a:lnTo>
                  <a:pt x="979603" y="85344"/>
                </a:lnTo>
                <a:lnTo>
                  <a:pt x="1019528" y="109273"/>
                </a:lnTo>
                <a:lnTo>
                  <a:pt x="1050581" y="134656"/>
                </a:lnTo>
                <a:lnTo>
                  <a:pt x="1086070" y="188333"/>
                </a:lnTo>
                <a:lnTo>
                  <a:pt x="1090506" y="215900"/>
                </a:lnTo>
                <a:lnTo>
                  <a:pt x="1086070" y="243466"/>
                </a:lnTo>
                <a:lnTo>
                  <a:pt x="1050581" y="297143"/>
                </a:lnTo>
                <a:lnTo>
                  <a:pt x="1019528" y="322526"/>
                </a:lnTo>
                <a:lnTo>
                  <a:pt x="979603" y="346455"/>
                </a:lnTo>
                <a:lnTo>
                  <a:pt x="930805" y="368564"/>
                </a:lnTo>
                <a:lnTo>
                  <a:pt x="889394" y="383385"/>
                </a:lnTo>
                <a:lnTo>
                  <a:pt x="845270" y="396229"/>
                </a:lnTo>
                <a:lnTo>
                  <a:pt x="798820" y="407098"/>
                </a:lnTo>
                <a:lnTo>
                  <a:pt x="750432" y="415991"/>
                </a:lnTo>
                <a:lnTo>
                  <a:pt x="700494" y="422907"/>
                </a:lnTo>
                <a:lnTo>
                  <a:pt x="649393" y="427847"/>
                </a:lnTo>
                <a:lnTo>
                  <a:pt x="597517" y="430811"/>
                </a:lnTo>
                <a:lnTo>
                  <a:pt x="545253" y="431800"/>
                </a:lnTo>
                <a:lnTo>
                  <a:pt x="492989" y="430811"/>
                </a:lnTo>
                <a:lnTo>
                  <a:pt x="441113" y="427847"/>
                </a:lnTo>
                <a:lnTo>
                  <a:pt x="390012" y="422907"/>
                </a:lnTo>
                <a:lnTo>
                  <a:pt x="340073" y="415991"/>
                </a:lnTo>
                <a:lnTo>
                  <a:pt x="291686" y="407098"/>
                </a:lnTo>
                <a:lnTo>
                  <a:pt x="245236" y="396229"/>
                </a:lnTo>
                <a:lnTo>
                  <a:pt x="201112" y="383385"/>
                </a:lnTo>
                <a:lnTo>
                  <a:pt x="159700" y="368564"/>
                </a:lnTo>
                <a:lnTo>
                  <a:pt x="110903" y="346455"/>
                </a:lnTo>
                <a:lnTo>
                  <a:pt x="70978" y="322526"/>
                </a:lnTo>
                <a:lnTo>
                  <a:pt x="39925" y="297143"/>
                </a:lnTo>
                <a:lnTo>
                  <a:pt x="4436" y="243466"/>
                </a:lnTo>
                <a:lnTo>
                  <a:pt x="0" y="215900"/>
                </a:lnTo>
                <a:lnTo>
                  <a:pt x="4436" y="188333"/>
                </a:lnTo>
                <a:lnTo>
                  <a:pt x="39925" y="134656"/>
                </a:lnTo>
                <a:lnTo>
                  <a:pt x="70978" y="109273"/>
                </a:lnTo>
                <a:lnTo>
                  <a:pt x="110903" y="85344"/>
                </a:lnTo>
                <a:lnTo>
                  <a:pt x="159700" y="63235"/>
                </a:lnTo>
                <a:lnTo>
                  <a:pt x="201112" y="48414"/>
                </a:lnTo>
                <a:lnTo>
                  <a:pt x="245236" y="35570"/>
                </a:lnTo>
                <a:lnTo>
                  <a:pt x="291686" y="24701"/>
                </a:lnTo>
                <a:lnTo>
                  <a:pt x="340073" y="15808"/>
                </a:lnTo>
                <a:lnTo>
                  <a:pt x="390012" y="8892"/>
                </a:lnTo>
                <a:lnTo>
                  <a:pt x="441113" y="3952"/>
                </a:lnTo>
                <a:lnTo>
                  <a:pt x="492989" y="988"/>
                </a:lnTo>
                <a:lnTo>
                  <a:pt x="545253" y="0"/>
                </a:lnTo>
                <a:lnTo>
                  <a:pt x="597517" y="988"/>
                </a:lnTo>
                <a:lnTo>
                  <a:pt x="649393" y="3952"/>
                </a:lnTo>
                <a:lnTo>
                  <a:pt x="700494" y="8892"/>
                </a:lnTo>
                <a:lnTo>
                  <a:pt x="750432" y="15808"/>
                </a:lnTo>
                <a:lnTo>
                  <a:pt x="798820" y="24701"/>
                </a:lnTo>
                <a:lnTo>
                  <a:pt x="845270" y="35570"/>
                </a:lnTo>
                <a:lnTo>
                  <a:pt x="889394" y="48414"/>
                </a:lnTo>
                <a:lnTo>
                  <a:pt x="930805" y="6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6098" y="3251200"/>
            <a:ext cx="1841500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2000"/>
              </a:spcBef>
            </a:pPr>
            <a:r>
              <a:rPr sz="2200" dirty="0">
                <a:latin typeface="Comic Sans MS"/>
                <a:cs typeface="Comic Sans MS"/>
              </a:rPr>
              <a:t>P3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6827519"/>
            <a:ext cx="11036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serv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  IP:</a:t>
            </a:r>
            <a:r>
              <a:rPr sz="28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6907" y="636270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59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7899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65" y="0"/>
                </a:lnTo>
              </a:path>
            </a:pathLst>
          </a:custGeom>
          <a:ln w="530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1345" y="6389229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445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9765" y="6389229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878" y="0"/>
                </a:lnTo>
              </a:path>
            </a:pathLst>
          </a:custGeom>
          <a:ln w="530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2511" y="3896902"/>
            <a:ext cx="53340" cy="2489835"/>
          </a:xfrm>
          <a:custGeom>
            <a:avLst/>
            <a:gdLst/>
            <a:ahLst/>
            <a:cxnLst/>
            <a:rect l="l" t="t" r="r" b="b"/>
            <a:pathLst>
              <a:path w="53340" h="2489835">
                <a:moveTo>
                  <a:pt x="50800" y="0"/>
                </a:moveTo>
                <a:lnTo>
                  <a:pt x="53055" y="2489200"/>
                </a:lnTo>
                <a:lnTo>
                  <a:pt x="2255" y="2489246"/>
                </a:lnTo>
                <a:lnTo>
                  <a:pt x="0" y="46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93085" y="4140706"/>
            <a:ext cx="2540" cy="2260600"/>
          </a:xfrm>
          <a:custGeom>
            <a:avLst/>
            <a:gdLst/>
            <a:ahLst/>
            <a:cxnLst/>
            <a:rect l="l" t="t" r="r" b="b"/>
            <a:pathLst>
              <a:path w="2539" h="2260600">
                <a:moveTo>
                  <a:pt x="0" y="2260092"/>
                </a:moveTo>
                <a:lnTo>
                  <a:pt x="2116" y="25400"/>
                </a:lnTo>
                <a:lnTo>
                  <a:pt x="214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18748" y="4013200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76598" y="0"/>
                </a:moveTo>
                <a:lnTo>
                  <a:pt x="0" y="152835"/>
                </a:lnTo>
                <a:lnTo>
                  <a:pt x="152906" y="152980"/>
                </a:lnTo>
                <a:lnTo>
                  <a:pt x="765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85" y="4229073"/>
            <a:ext cx="53340" cy="2172335"/>
          </a:xfrm>
          <a:custGeom>
            <a:avLst/>
            <a:gdLst/>
            <a:ahLst/>
            <a:cxnLst/>
            <a:rect l="l" t="t" r="r" b="b"/>
            <a:pathLst>
              <a:path w="53339" h="2172335">
                <a:moveTo>
                  <a:pt x="50800" y="0"/>
                </a:moveTo>
                <a:lnTo>
                  <a:pt x="53062" y="2171700"/>
                </a:lnTo>
                <a:lnTo>
                  <a:pt x="2262" y="2171752"/>
                </a:lnTo>
                <a:lnTo>
                  <a:pt x="0" y="52"/>
                </a:lnTo>
                <a:lnTo>
                  <a:pt x="508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1643" y="62865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Comic Sans MS"/>
                <a:cs typeface="Comic Sans MS"/>
              </a:rPr>
              <a:t>SP: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9157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1643" y="6718300"/>
            <a:ext cx="140970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Comic Sans MS"/>
                <a:cs typeface="Comic Sans MS"/>
              </a:rPr>
              <a:t>DP: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6428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1643" y="7150100"/>
            <a:ext cx="1409700" cy="431800"/>
          </a:xfrm>
          <a:custGeom>
            <a:avLst/>
            <a:gdLst/>
            <a:ahLst/>
            <a:cxnLst/>
            <a:rect l="l" t="t" r="r" b="b"/>
            <a:pathLst>
              <a:path w="1409700" h="431800">
                <a:moveTo>
                  <a:pt x="0" y="0"/>
                </a:moveTo>
                <a:lnTo>
                  <a:pt x="1409700" y="0"/>
                </a:lnTo>
                <a:lnTo>
                  <a:pt x="14097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9032" y="2354298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5212" y="3002561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83820" y="16764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3179</Words>
  <Application>Microsoft Office PowerPoint</Application>
  <PresentationFormat>Custom</PresentationFormat>
  <Paragraphs>989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Comic Sans MS</vt:lpstr>
      <vt:lpstr>Courier New</vt:lpstr>
      <vt:lpstr>Symbol</vt:lpstr>
      <vt:lpstr>Tahoma</vt:lpstr>
      <vt:lpstr>Times New Roman</vt:lpstr>
      <vt:lpstr>Trebuchet MS</vt:lpstr>
      <vt:lpstr>Wingdings</vt:lpstr>
      <vt:lpstr>Office Theme</vt:lpstr>
      <vt:lpstr>Transport Layer  Part 2</vt:lpstr>
      <vt:lpstr>PowerPoint Presentation</vt:lpstr>
      <vt:lpstr>Connectionless demultiplexing</vt:lpstr>
      <vt:lpstr>Connectionless demultiplexing</vt:lpstr>
      <vt:lpstr>Connectionless demultiplexing</vt:lpstr>
      <vt:lpstr>Connectionless demultiplexing</vt:lpstr>
      <vt:lpstr>Connectionless demultiplexing</vt:lpstr>
      <vt:lpstr>Connectionless demux (cont)</vt:lpstr>
      <vt:lpstr>Connectionless demux (cont)</vt:lpstr>
      <vt:lpstr>Connectionless demux (cont)</vt:lpstr>
      <vt:lpstr>Connectionless demux (cont)</vt:lpstr>
      <vt:lpstr>Connectionless demux (cont)</vt:lpstr>
      <vt:lpstr>Connectionless demux (cont)</vt:lpstr>
      <vt:lpstr>More Complex Demux-ing</vt:lpstr>
      <vt:lpstr>Reading Along ...</vt:lpstr>
      <vt:lpstr>UDP: User Datagram Protocol [RFC 768]</vt:lpstr>
      <vt:lpstr>PowerPoint Presentation</vt:lpstr>
      <vt:lpstr>UDP: User Datagram Protocol [RFC 768]</vt:lpstr>
      <vt:lpstr>UDP: User Datagram Protocol [RFC 768]</vt:lpstr>
      <vt:lpstr>UDP: User Datagram Protocol [RFC 768]</vt:lpstr>
      <vt:lpstr>UDP: User Datagram Protocol [RFC 768]</vt:lpstr>
      <vt:lpstr>UDP: User Datagram Protocol [RFC 768]</vt:lpstr>
      <vt:lpstr>UDP</vt:lpstr>
      <vt:lpstr>UDP</vt:lpstr>
      <vt:lpstr>UDP checksum</vt:lpstr>
      <vt:lpstr>PowerPoint Presentation</vt:lpstr>
      <vt:lpstr>UDP checksum</vt:lpstr>
      <vt:lpstr>UDP checksum</vt:lpstr>
      <vt:lpstr>UDP checksum</vt:lpstr>
      <vt:lpstr>UDP Packet Header</vt:lpstr>
      <vt:lpstr>PowerPoint Presentation</vt:lpstr>
      <vt:lpstr>Reading Along ...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Reliable data transfer: getting started</vt:lpstr>
      <vt:lpstr>Rdt1.0: reliable transfer over a reliable channel</vt:lpstr>
      <vt:lpstr>Rdt1.0: reliable transfer over a reliable channel</vt:lpstr>
      <vt:lpstr>Rdt1.0: reliable transfer over a reliable channel</vt:lpstr>
      <vt:lpstr>Rdt1.0: reliable transfer over a reliable channel</vt:lpstr>
      <vt:lpstr>Rdt1.0: reliable transfer over a reliable channel</vt:lpstr>
      <vt:lpstr>Rdt 1.0</vt:lpstr>
      <vt:lpstr>Rdt 1.0</vt:lpstr>
      <vt:lpstr>Rdt2.0: channel with bit errors</vt:lpstr>
      <vt:lpstr>Rdt2.0: channel with bit errors</vt:lpstr>
      <vt:lpstr>Rdt2.0: channel with bit errors</vt:lpstr>
      <vt:lpstr>Rdt2.0: channel with bit errors</vt:lpstr>
      <vt:lpstr>Rdt2.0: channel with bit errors</vt:lpstr>
      <vt:lpstr>Rdt2.0: channel with bit errors</vt:lpstr>
      <vt:lpstr>Rdt2.0: channel with bit errors</vt:lpstr>
      <vt:lpstr>Rdt2.0: channel with bit errors</vt:lpstr>
      <vt:lpstr>Rdt2.0: channel with bit errors</vt:lpstr>
      <vt:lpstr>rdt2.0: FSM specification</vt:lpstr>
      <vt:lpstr>rdt2.0: FSM specification</vt:lpstr>
      <vt:lpstr>rdt2.0: operation with no errors</vt:lpstr>
      <vt:lpstr>rdt2.0: operation with no errors</vt:lpstr>
      <vt:lpstr>rdt2.0: operation with no errors</vt:lpstr>
      <vt:lpstr>rdt2.0: operation with no errors</vt:lpstr>
      <vt:lpstr>rdt2.0: operation with no errors</vt:lpstr>
      <vt:lpstr>rdt2.0: operation with no errors</vt:lpstr>
      <vt:lpstr>rdt2.0: operation with no errors</vt:lpstr>
      <vt:lpstr>rdt2.0: operation with no errors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rdt2.0: error scenario</vt:lpstr>
      <vt:lpstr>rdt2.0 has a fatal flaw!</vt:lpstr>
      <vt:lpstr>rdt2.0 has a fatal flaw!</vt:lpstr>
      <vt:lpstr>rdt2.0 has a fatal flaw!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 Part 2</dc:title>
  <cp:lastModifiedBy>Jacob Alspaw</cp:lastModifiedBy>
  <cp:revision>1</cp:revision>
  <dcterms:created xsi:type="dcterms:W3CDTF">2018-10-08T21:51:24Z</dcterms:created>
  <dcterms:modified xsi:type="dcterms:W3CDTF">2018-10-09T20:48:02Z</dcterms:modified>
</cp:coreProperties>
</file>