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x="13004800" cy="9753600"/>
  <p:notesSz cx="13004800" cy="97536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75360" y="3023616"/>
            <a:ext cx="11054080" cy="20482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60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785"/>
              </a:lnSpc>
            </a:pPr>
            <a:r>
              <a:rPr dirty="0" spc="-5"/>
              <a:t>Al</a:t>
            </a:r>
            <a:r>
              <a:rPr dirty="0" spc="-15"/>
              <a:t>l</a:t>
            </a:r>
            <a:r>
              <a:rPr dirty="0" spc="-280"/>
              <a:t>m</a:t>
            </a:r>
            <a:r>
              <a:rPr dirty="0" spc="-190"/>
              <a:t>a</a:t>
            </a:r>
            <a:r>
              <a:rPr dirty="0" spc="-135"/>
              <a:t>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4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785"/>
              </a:lnSpc>
            </a:pPr>
            <a:r>
              <a:rPr dirty="0" spc="-5"/>
              <a:t>Al</a:t>
            </a:r>
            <a:r>
              <a:rPr dirty="0" spc="-15"/>
              <a:t>l</a:t>
            </a:r>
            <a:r>
              <a:rPr dirty="0" spc="-280"/>
              <a:t>m</a:t>
            </a:r>
            <a:r>
              <a:rPr dirty="0" spc="-190"/>
              <a:t>a</a:t>
            </a:r>
            <a:r>
              <a:rPr dirty="0" spc="-135"/>
              <a:t>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4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697472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785"/>
              </a:lnSpc>
            </a:pPr>
            <a:r>
              <a:rPr dirty="0" spc="-5"/>
              <a:t>Al</a:t>
            </a:r>
            <a:r>
              <a:rPr dirty="0" spc="-15"/>
              <a:t>l</a:t>
            </a:r>
            <a:r>
              <a:rPr dirty="0" spc="-280"/>
              <a:t>m</a:t>
            </a:r>
            <a:r>
              <a:rPr dirty="0" spc="-190"/>
              <a:t>a</a:t>
            </a:r>
            <a:r>
              <a:rPr dirty="0" spc="-135"/>
              <a:t>n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4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785"/>
              </a:lnSpc>
            </a:pPr>
            <a:r>
              <a:rPr dirty="0" spc="-5"/>
              <a:t>Al</a:t>
            </a:r>
            <a:r>
              <a:rPr dirty="0" spc="-15"/>
              <a:t>l</a:t>
            </a:r>
            <a:r>
              <a:rPr dirty="0" spc="-280"/>
              <a:t>m</a:t>
            </a:r>
            <a:r>
              <a:rPr dirty="0" spc="-190"/>
              <a:t>a</a:t>
            </a:r>
            <a:r>
              <a:rPr dirty="0" spc="-135"/>
              <a:t>n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785"/>
              </a:lnSpc>
            </a:pPr>
            <a:r>
              <a:rPr dirty="0" spc="-5"/>
              <a:t>Al</a:t>
            </a:r>
            <a:r>
              <a:rPr dirty="0" spc="-15"/>
              <a:t>l</a:t>
            </a:r>
            <a:r>
              <a:rPr dirty="0" spc="-280"/>
              <a:t>m</a:t>
            </a:r>
            <a:r>
              <a:rPr dirty="0" spc="-190"/>
              <a:t>a</a:t>
            </a:r>
            <a:r>
              <a:rPr dirty="0" spc="-135"/>
              <a:t>n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94329" y="355600"/>
            <a:ext cx="7216140" cy="1000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4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25600" y="1854200"/>
            <a:ext cx="8728075" cy="21615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333500" y="8965803"/>
            <a:ext cx="880110" cy="375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785"/>
              </a:lnSpc>
            </a:pPr>
            <a:r>
              <a:rPr dirty="0" spc="-5"/>
              <a:t>Al</a:t>
            </a:r>
            <a:r>
              <a:rPr dirty="0" spc="-15"/>
              <a:t>l</a:t>
            </a:r>
            <a:r>
              <a:rPr dirty="0" spc="-280"/>
              <a:t>m</a:t>
            </a:r>
            <a:r>
              <a:rPr dirty="0" spc="-190"/>
              <a:t>a</a:t>
            </a:r>
            <a:r>
              <a:rPr dirty="0" spc="-135"/>
              <a:t>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9363456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232900"/>
            <a:ext cx="2794000" cy="508000"/>
          </a:xfrm>
          <a:custGeom>
            <a:avLst/>
            <a:gdLst/>
            <a:ahLst/>
            <a:cxnLst/>
            <a:rect l="l" t="t" r="r" b="b"/>
            <a:pathLst>
              <a:path w="2794000" h="508000">
                <a:moveTo>
                  <a:pt x="0" y="508000"/>
                </a:moveTo>
                <a:lnTo>
                  <a:pt x="0" y="0"/>
                </a:lnTo>
                <a:lnTo>
                  <a:pt x="2794000" y="0"/>
                </a:lnTo>
                <a:lnTo>
                  <a:pt x="2794000" y="508000"/>
                </a:lnTo>
                <a:lnTo>
                  <a:pt x="0" y="508000"/>
                </a:lnTo>
                <a:close/>
              </a:path>
            </a:pathLst>
          </a:custGeom>
          <a:solidFill>
            <a:srgbClr val="372A7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358715"/>
            <a:ext cx="2981854" cy="23463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223000" y="8166100"/>
            <a:ext cx="3202305" cy="746760"/>
          </a:xfrm>
          <a:prstGeom prst="rect">
            <a:avLst/>
          </a:prstGeom>
        </p:spPr>
        <p:txBody>
          <a:bodyPr wrap="square" lIns="0" tIns="33019" rIns="0" bIns="0" rtlCol="0" vert="horz">
            <a:spAutoFit/>
          </a:bodyPr>
          <a:lstStyle/>
          <a:p>
            <a:pPr marL="177800" marR="5080" indent="-165100">
              <a:lnSpc>
                <a:spcPts val="2800"/>
              </a:lnSpc>
              <a:spcBef>
                <a:spcPts val="259"/>
              </a:spcBef>
            </a:pPr>
            <a:r>
              <a:rPr dirty="0" sz="2400" spc="-95" i="1">
                <a:solidFill>
                  <a:srgbClr val="011993"/>
                </a:solidFill>
                <a:latin typeface="Calibri"/>
                <a:cs typeface="Calibri"/>
              </a:rPr>
              <a:t>“That’s </a:t>
            </a:r>
            <a:r>
              <a:rPr dirty="0" sz="2400" spc="-175" i="1">
                <a:solidFill>
                  <a:srgbClr val="011993"/>
                </a:solidFill>
                <a:latin typeface="Calibri"/>
                <a:cs typeface="Calibri"/>
              </a:rPr>
              <a:t>who </a:t>
            </a:r>
            <a:r>
              <a:rPr dirty="0" sz="2400" spc="-170" i="1">
                <a:solidFill>
                  <a:srgbClr val="011993"/>
                </a:solidFill>
                <a:latin typeface="Calibri"/>
                <a:cs typeface="Calibri"/>
              </a:rPr>
              <a:t>we </a:t>
            </a:r>
            <a:r>
              <a:rPr dirty="0" sz="2400" spc="-85" i="1">
                <a:solidFill>
                  <a:srgbClr val="011993"/>
                </a:solidFill>
                <a:latin typeface="Calibri"/>
                <a:cs typeface="Calibri"/>
              </a:rPr>
              <a:t>arrrrrrre </a:t>
            </a:r>
            <a:r>
              <a:rPr dirty="0" sz="2400" spc="740" i="1">
                <a:solidFill>
                  <a:srgbClr val="011993"/>
                </a:solidFill>
                <a:latin typeface="Calibri"/>
                <a:cs typeface="Calibri"/>
              </a:rPr>
              <a:t>…  </a:t>
            </a:r>
            <a:r>
              <a:rPr dirty="0" sz="2400" spc="-105" i="1">
                <a:solidFill>
                  <a:srgbClr val="011993"/>
                </a:solidFill>
                <a:latin typeface="Calibri"/>
                <a:cs typeface="Calibri"/>
              </a:rPr>
              <a:t>That’s </a:t>
            </a:r>
            <a:r>
              <a:rPr dirty="0" sz="2400" spc="-190" i="1">
                <a:solidFill>
                  <a:srgbClr val="011993"/>
                </a:solidFill>
                <a:latin typeface="Calibri"/>
                <a:cs typeface="Calibri"/>
              </a:rPr>
              <a:t>how </a:t>
            </a:r>
            <a:r>
              <a:rPr dirty="0" sz="2400" spc="-170" i="1">
                <a:solidFill>
                  <a:srgbClr val="011993"/>
                </a:solidFill>
                <a:latin typeface="Calibri"/>
                <a:cs typeface="Calibri"/>
              </a:rPr>
              <a:t>we </a:t>
            </a:r>
            <a:r>
              <a:rPr dirty="0" sz="2400" spc="-110" i="1">
                <a:solidFill>
                  <a:srgbClr val="011993"/>
                </a:solidFill>
                <a:latin typeface="Calibri"/>
                <a:cs typeface="Calibri"/>
              </a:rPr>
              <a:t>rolllllll</a:t>
            </a:r>
            <a:r>
              <a:rPr dirty="0" sz="2400" spc="-270" i="1">
                <a:solidFill>
                  <a:srgbClr val="011993"/>
                </a:solidFill>
                <a:latin typeface="Calibri"/>
                <a:cs typeface="Calibri"/>
              </a:rPr>
              <a:t> </a:t>
            </a:r>
            <a:r>
              <a:rPr dirty="0" sz="2400" spc="355" i="1">
                <a:solidFill>
                  <a:srgbClr val="011993"/>
                </a:solidFill>
                <a:latin typeface="Calibri"/>
                <a:cs typeface="Calibri"/>
              </a:rPr>
              <a:t>…”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08700" y="3937000"/>
            <a:ext cx="3465829" cy="3279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4210"/>
              </a:lnSpc>
              <a:spcBef>
                <a:spcPts val="100"/>
              </a:spcBef>
            </a:pPr>
            <a:r>
              <a:rPr dirty="0" sz="3600" spc="-130">
                <a:solidFill>
                  <a:srgbClr val="011993"/>
                </a:solidFill>
                <a:latin typeface="Arial"/>
                <a:cs typeface="Arial"/>
              </a:rPr>
              <a:t>Mark</a:t>
            </a:r>
            <a:r>
              <a:rPr dirty="0" sz="3600" spc="-375">
                <a:solidFill>
                  <a:srgbClr val="011993"/>
                </a:solidFill>
                <a:latin typeface="Arial"/>
                <a:cs typeface="Arial"/>
              </a:rPr>
              <a:t> </a:t>
            </a:r>
            <a:r>
              <a:rPr dirty="0" sz="3600" spc="-155">
                <a:solidFill>
                  <a:srgbClr val="011993"/>
                </a:solidFill>
                <a:latin typeface="Arial"/>
                <a:cs typeface="Arial"/>
              </a:rPr>
              <a:t>Allman</a:t>
            </a:r>
            <a:endParaRPr sz="3600">
              <a:latin typeface="Arial"/>
              <a:cs typeface="Arial"/>
            </a:endParaRPr>
          </a:p>
          <a:p>
            <a:pPr algn="ctr">
              <a:lnSpc>
                <a:spcPts val="4210"/>
              </a:lnSpc>
            </a:pPr>
            <a:r>
              <a:rPr dirty="0" sz="3600" spc="-120" i="1">
                <a:solidFill>
                  <a:srgbClr val="011993"/>
                </a:solidFill>
                <a:latin typeface="Calibri"/>
                <a:cs typeface="Calibri"/>
              </a:rPr>
              <a:t>mallman@case.edu</a:t>
            </a:r>
            <a:endParaRPr sz="3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4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500">
              <a:latin typeface="Times New Roman"/>
              <a:cs typeface="Times New Roman"/>
            </a:endParaRPr>
          </a:p>
          <a:p>
            <a:pPr algn="ctr" marR="27940">
              <a:lnSpc>
                <a:spcPts val="4210"/>
              </a:lnSpc>
            </a:pPr>
            <a:r>
              <a:rPr dirty="0" sz="3600" spc="-505">
                <a:solidFill>
                  <a:srgbClr val="011993"/>
                </a:solidFill>
                <a:latin typeface="Arial"/>
                <a:cs typeface="Arial"/>
              </a:rPr>
              <a:t>EECS</a:t>
            </a:r>
            <a:r>
              <a:rPr dirty="0" sz="3600" spc="-25">
                <a:solidFill>
                  <a:srgbClr val="011993"/>
                </a:solidFill>
                <a:latin typeface="Arial"/>
                <a:cs typeface="Arial"/>
              </a:rPr>
              <a:t> </a:t>
            </a:r>
            <a:r>
              <a:rPr dirty="0" sz="3600" spc="-175">
                <a:solidFill>
                  <a:srgbClr val="011993"/>
                </a:solidFill>
                <a:latin typeface="Arial"/>
                <a:cs typeface="Arial"/>
              </a:rPr>
              <a:t>325/425</a:t>
            </a:r>
            <a:endParaRPr sz="3600">
              <a:latin typeface="Arial"/>
              <a:cs typeface="Arial"/>
            </a:endParaRPr>
          </a:p>
          <a:p>
            <a:pPr algn="ctr" marR="28575">
              <a:lnSpc>
                <a:spcPts val="4210"/>
              </a:lnSpc>
            </a:pPr>
            <a:r>
              <a:rPr dirty="0" sz="3600" spc="-254">
                <a:solidFill>
                  <a:srgbClr val="011993"/>
                </a:solidFill>
                <a:latin typeface="Arial"/>
                <a:cs typeface="Arial"/>
              </a:rPr>
              <a:t>Fall</a:t>
            </a:r>
            <a:r>
              <a:rPr dirty="0" sz="3600" spc="-15">
                <a:solidFill>
                  <a:srgbClr val="011993"/>
                </a:solidFill>
                <a:latin typeface="Arial"/>
                <a:cs typeface="Arial"/>
              </a:rPr>
              <a:t> </a:t>
            </a:r>
            <a:r>
              <a:rPr dirty="0" sz="3600" spc="-204">
                <a:solidFill>
                  <a:srgbClr val="011993"/>
                </a:solidFill>
                <a:latin typeface="Arial"/>
                <a:cs typeface="Arial"/>
              </a:rPr>
              <a:t>2018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435600" y="850900"/>
            <a:ext cx="4871720" cy="1661160"/>
          </a:xfrm>
          <a:prstGeom prst="rect"/>
        </p:spPr>
        <p:txBody>
          <a:bodyPr wrap="square" lIns="0" tIns="48260" rIns="0" bIns="0" rtlCol="0" vert="horz">
            <a:spAutoFit/>
          </a:bodyPr>
          <a:lstStyle/>
          <a:p>
            <a:pPr marL="1524000" marR="5080" indent="-1511300">
              <a:lnSpc>
                <a:spcPts val="6400"/>
              </a:lnSpc>
              <a:spcBef>
                <a:spcPts val="380"/>
              </a:spcBef>
            </a:pPr>
            <a:r>
              <a:rPr dirty="0" sz="5400" spc="-340">
                <a:solidFill>
                  <a:srgbClr val="011993"/>
                </a:solidFill>
              </a:rPr>
              <a:t>Transport </a:t>
            </a:r>
            <a:r>
              <a:rPr dirty="0" sz="5400" spc="-355">
                <a:solidFill>
                  <a:srgbClr val="011993"/>
                </a:solidFill>
              </a:rPr>
              <a:t>Layer  </a:t>
            </a:r>
            <a:r>
              <a:rPr dirty="0" sz="5400" spc="-345">
                <a:solidFill>
                  <a:srgbClr val="011993"/>
                </a:solidFill>
              </a:rPr>
              <a:t>Part</a:t>
            </a:r>
            <a:r>
              <a:rPr dirty="0" sz="5400" spc="-95">
                <a:solidFill>
                  <a:srgbClr val="011993"/>
                </a:solidFill>
              </a:rPr>
              <a:t> </a:t>
            </a:r>
            <a:r>
              <a:rPr dirty="0" sz="5400" spc="-590">
                <a:solidFill>
                  <a:srgbClr val="011993"/>
                </a:solidFill>
              </a:rPr>
              <a:t>5</a:t>
            </a:r>
            <a:endParaRPr sz="5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TCP </a:t>
            </a:r>
            <a:r>
              <a:rPr dirty="0" spc="-265"/>
              <a:t>Option</a:t>
            </a:r>
            <a:r>
              <a:rPr dirty="0" spc="-250"/>
              <a:t> </a:t>
            </a:r>
            <a:r>
              <a:rPr dirty="0" spc="-405"/>
              <a:t>Format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25600" y="2133600"/>
            <a:ext cx="3707765" cy="604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00"/>
              </a:spcBef>
              <a:buSzPct val="171052"/>
              <a:buChar char="•"/>
              <a:tabLst>
                <a:tab pos="584200" algn="l"/>
              </a:tabLst>
            </a:pPr>
            <a:r>
              <a:rPr dirty="0" sz="3800" spc="-195">
                <a:latin typeface="Arial"/>
                <a:cs typeface="Arial"/>
              </a:rPr>
              <a:t>Canonical</a:t>
            </a:r>
            <a:r>
              <a:rPr dirty="0" sz="3800" spc="-80">
                <a:latin typeface="Arial"/>
                <a:cs typeface="Arial"/>
              </a:rPr>
              <a:t> form:</a:t>
            </a:r>
            <a:endParaRPr sz="3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36083" y="3743743"/>
            <a:ext cx="1740535" cy="955040"/>
          </a:xfrm>
          <a:prstGeom prst="rect">
            <a:avLst/>
          </a:prstGeom>
          <a:solidFill>
            <a:srgbClr val="0433FF"/>
          </a:solidFill>
        </p:spPr>
        <p:txBody>
          <a:bodyPr wrap="square" lIns="0" tIns="167640" rIns="0" bIns="0" rtlCol="0" vert="horz">
            <a:spAutoFit/>
          </a:bodyPr>
          <a:lstStyle/>
          <a:p>
            <a:pPr marL="316230">
              <a:lnSpc>
                <a:spcPct val="100000"/>
              </a:lnSpc>
              <a:spcBef>
                <a:spcPts val="1320"/>
              </a:spcBef>
            </a:pPr>
            <a:r>
              <a:rPr dirty="0" sz="4000" spc="-55">
                <a:solidFill>
                  <a:srgbClr val="FFFFFF"/>
                </a:solidFill>
                <a:latin typeface="Arial"/>
                <a:cs typeface="Arial"/>
              </a:rPr>
              <a:t>Type</a:t>
            </a:r>
            <a:endParaRPr sz="4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61014" y="3758443"/>
            <a:ext cx="1741170" cy="955040"/>
          </a:xfrm>
          <a:prstGeom prst="rect">
            <a:avLst/>
          </a:prstGeom>
          <a:solidFill>
            <a:srgbClr val="FF2600"/>
          </a:solidFill>
        </p:spPr>
        <p:txBody>
          <a:bodyPr wrap="square" lIns="0" tIns="153035" rIns="0" bIns="0" rtlCol="0" vert="horz">
            <a:spAutoFit/>
          </a:bodyPr>
          <a:lstStyle/>
          <a:p>
            <a:pPr marL="90170">
              <a:lnSpc>
                <a:spcPct val="100000"/>
              </a:lnSpc>
              <a:spcBef>
                <a:spcPts val="1205"/>
              </a:spcBef>
            </a:pPr>
            <a:r>
              <a:rPr dirty="0" sz="4000">
                <a:solidFill>
                  <a:srgbClr val="FFFFFF"/>
                </a:solidFill>
                <a:latin typeface="Arial"/>
                <a:cs typeface="Arial"/>
              </a:rPr>
              <a:t>Length</a:t>
            </a:r>
            <a:endParaRPr sz="4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01724" y="3758443"/>
            <a:ext cx="3467100" cy="955040"/>
          </a:xfrm>
          <a:prstGeom prst="rect">
            <a:avLst/>
          </a:prstGeom>
          <a:solidFill>
            <a:srgbClr val="C0C0C0"/>
          </a:solidFill>
        </p:spPr>
        <p:txBody>
          <a:bodyPr wrap="square" lIns="0" tIns="165735" rIns="0" bIns="0" rtlCol="0" vert="horz">
            <a:spAutoFit/>
          </a:bodyPr>
          <a:lstStyle/>
          <a:p>
            <a:pPr marL="1105535">
              <a:lnSpc>
                <a:spcPct val="100000"/>
              </a:lnSpc>
              <a:spcBef>
                <a:spcPts val="1305"/>
              </a:spcBef>
            </a:pPr>
            <a:r>
              <a:rPr dirty="0" sz="4000" spc="-60">
                <a:solidFill>
                  <a:srgbClr val="FFFFFF"/>
                </a:solidFill>
                <a:latin typeface="Arial"/>
                <a:cs typeface="Arial"/>
              </a:rPr>
              <a:t>Value</a:t>
            </a:r>
            <a:endParaRPr sz="4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615505" y="6428713"/>
            <a:ext cx="1257935" cy="673100"/>
          </a:xfrm>
          <a:custGeom>
            <a:avLst/>
            <a:gdLst/>
            <a:ahLst/>
            <a:cxnLst/>
            <a:rect l="l" t="t" r="r" b="b"/>
            <a:pathLst>
              <a:path w="1257935" h="673100">
                <a:moveTo>
                  <a:pt x="0" y="0"/>
                </a:moveTo>
                <a:lnTo>
                  <a:pt x="1257554" y="0"/>
                </a:lnTo>
                <a:lnTo>
                  <a:pt x="1257554" y="673100"/>
                </a:lnTo>
                <a:lnTo>
                  <a:pt x="0" y="6731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667000" y="6464300"/>
            <a:ext cx="114363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>
                <a:latin typeface="Arial"/>
                <a:cs typeface="Arial"/>
              </a:rPr>
              <a:t>8</a:t>
            </a:r>
            <a:r>
              <a:rPr dirty="0" sz="3600" spc="-75">
                <a:latin typeface="Arial"/>
                <a:cs typeface="Arial"/>
              </a:rPr>
              <a:t> </a:t>
            </a:r>
            <a:r>
              <a:rPr dirty="0" sz="3600" spc="45">
                <a:latin typeface="Arial"/>
                <a:cs typeface="Arial"/>
              </a:rPr>
              <a:t>bits</a:t>
            </a:r>
            <a:endParaRPr sz="36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887716" y="6428713"/>
            <a:ext cx="3469004" cy="673100"/>
          </a:xfrm>
          <a:custGeom>
            <a:avLst/>
            <a:gdLst/>
            <a:ahLst/>
            <a:cxnLst/>
            <a:rect l="l" t="t" r="r" b="b"/>
            <a:pathLst>
              <a:path w="3469004" h="673100">
                <a:moveTo>
                  <a:pt x="0" y="0"/>
                </a:moveTo>
                <a:lnTo>
                  <a:pt x="3468573" y="0"/>
                </a:lnTo>
                <a:lnTo>
                  <a:pt x="3468573" y="673100"/>
                </a:lnTo>
                <a:lnTo>
                  <a:pt x="0" y="6731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6946900" y="6464300"/>
            <a:ext cx="3354704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30">
                <a:latin typeface="Arial"/>
                <a:cs typeface="Arial"/>
              </a:rPr>
              <a:t>Length </a:t>
            </a:r>
            <a:r>
              <a:rPr dirty="0" sz="3600">
                <a:latin typeface="Arial"/>
                <a:cs typeface="Arial"/>
              </a:rPr>
              <a:t>- </a:t>
            </a:r>
            <a:r>
              <a:rPr dirty="0" sz="3600" spc="-5">
                <a:latin typeface="Arial"/>
                <a:cs typeface="Arial"/>
              </a:rPr>
              <a:t>2</a:t>
            </a:r>
            <a:r>
              <a:rPr dirty="0" sz="3600" spc="-90">
                <a:latin typeface="Arial"/>
                <a:cs typeface="Arial"/>
              </a:rPr>
              <a:t> </a:t>
            </a:r>
            <a:r>
              <a:rPr dirty="0" sz="3600" spc="35">
                <a:latin typeface="Arial"/>
                <a:cs typeface="Arial"/>
              </a:rPr>
              <a:t>bytes</a:t>
            </a:r>
            <a:endParaRPr sz="3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64311" y="6428713"/>
            <a:ext cx="1257935" cy="6731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wrap="square" lIns="0" tIns="48260" rIns="0" bIns="0" rtlCol="0" vert="horz">
            <a:spAutoFit/>
          </a:bodyPr>
          <a:lstStyle/>
          <a:p>
            <a:pPr marL="74295">
              <a:lnSpc>
                <a:spcPct val="100000"/>
              </a:lnSpc>
              <a:spcBef>
                <a:spcPts val="380"/>
              </a:spcBef>
            </a:pPr>
            <a:r>
              <a:rPr dirty="0" sz="3600" spc="-5">
                <a:latin typeface="Arial"/>
                <a:cs typeface="Arial"/>
              </a:rPr>
              <a:t>8</a:t>
            </a:r>
            <a:r>
              <a:rPr dirty="0" sz="3600" spc="-55">
                <a:latin typeface="Arial"/>
                <a:cs typeface="Arial"/>
              </a:rPr>
              <a:t> </a:t>
            </a:r>
            <a:r>
              <a:rPr dirty="0" sz="3600" spc="45">
                <a:latin typeface="Arial"/>
                <a:cs typeface="Arial"/>
              </a:rPr>
              <a:t>bits</a:t>
            </a:r>
            <a:endParaRPr sz="36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128091" y="4972664"/>
            <a:ext cx="683895" cy="1473200"/>
          </a:xfrm>
          <a:custGeom>
            <a:avLst/>
            <a:gdLst/>
            <a:ahLst/>
            <a:cxnLst/>
            <a:rect l="l" t="t" r="r" b="b"/>
            <a:pathLst>
              <a:path w="683895" h="1473200">
                <a:moveTo>
                  <a:pt x="0" y="1472990"/>
                </a:moveTo>
                <a:lnTo>
                  <a:pt x="673025" y="23039"/>
                </a:lnTo>
                <a:lnTo>
                  <a:pt x="683719" y="0"/>
                </a:lnTo>
              </a:path>
            </a:pathLst>
          </a:custGeom>
          <a:ln w="507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704352" y="4802176"/>
            <a:ext cx="193675" cy="238760"/>
          </a:xfrm>
          <a:custGeom>
            <a:avLst/>
            <a:gdLst/>
            <a:ahLst/>
            <a:cxnLst/>
            <a:rect l="l" t="t" r="r" b="b"/>
            <a:pathLst>
              <a:path w="193675" h="238760">
                <a:moveTo>
                  <a:pt x="186593" y="0"/>
                </a:moveTo>
                <a:lnTo>
                  <a:pt x="0" y="148612"/>
                </a:lnTo>
                <a:lnTo>
                  <a:pt x="193527" y="238443"/>
                </a:lnTo>
                <a:lnTo>
                  <a:pt x="1865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257805" y="5000830"/>
            <a:ext cx="0" cy="1445260"/>
          </a:xfrm>
          <a:custGeom>
            <a:avLst/>
            <a:gdLst/>
            <a:ahLst/>
            <a:cxnLst/>
            <a:rect l="l" t="t" r="r" b="b"/>
            <a:pathLst>
              <a:path w="0" h="1445260">
                <a:moveTo>
                  <a:pt x="0" y="0"/>
                </a:moveTo>
                <a:lnTo>
                  <a:pt x="0" y="1444824"/>
                </a:lnTo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151125" y="4812870"/>
            <a:ext cx="213360" cy="213360"/>
          </a:xfrm>
          <a:custGeom>
            <a:avLst/>
            <a:gdLst/>
            <a:ahLst/>
            <a:cxnLst/>
            <a:rect l="l" t="t" r="r" b="b"/>
            <a:pathLst>
              <a:path w="213360" h="213360">
                <a:moveTo>
                  <a:pt x="106680" y="0"/>
                </a:moveTo>
                <a:lnTo>
                  <a:pt x="0" y="213360"/>
                </a:lnTo>
                <a:lnTo>
                  <a:pt x="213360" y="213360"/>
                </a:lnTo>
                <a:lnTo>
                  <a:pt x="1066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8219587" y="4987438"/>
            <a:ext cx="402590" cy="1458595"/>
          </a:xfrm>
          <a:custGeom>
            <a:avLst/>
            <a:gdLst/>
            <a:ahLst/>
            <a:cxnLst/>
            <a:rect l="l" t="t" r="r" b="b"/>
            <a:pathLst>
              <a:path w="402590" h="1458595">
                <a:moveTo>
                  <a:pt x="402415" y="1458216"/>
                </a:moveTo>
                <a:lnTo>
                  <a:pt x="6756" y="24484"/>
                </a:lnTo>
                <a:lnTo>
                  <a:pt x="0" y="0"/>
                </a:lnTo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8123508" y="4806251"/>
            <a:ext cx="205740" cy="234315"/>
          </a:xfrm>
          <a:custGeom>
            <a:avLst/>
            <a:gdLst/>
            <a:ahLst/>
            <a:cxnLst/>
            <a:rect l="l" t="t" r="r" b="b"/>
            <a:pathLst>
              <a:path w="205740" h="234314">
                <a:moveTo>
                  <a:pt x="46078" y="0"/>
                </a:moveTo>
                <a:lnTo>
                  <a:pt x="0" y="234050"/>
                </a:lnTo>
                <a:lnTo>
                  <a:pt x="205671" y="177293"/>
                </a:lnTo>
                <a:lnTo>
                  <a:pt x="460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pc="-5"/>
              <a:t>Al</a:t>
            </a:r>
            <a:r>
              <a:rPr dirty="0" spc="-15"/>
              <a:t>l</a:t>
            </a:r>
            <a:r>
              <a:rPr dirty="0" spc="-280"/>
              <a:t>m</a:t>
            </a:r>
            <a:r>
              <a:rPr dirty="0" spc="-190"/>
              <a:t>a</a:t>
            </a:r>
            <a:r>
              <a:rPr dirty="0" spc="-135"/>
              <a:t>n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11417300" y="8965803"/>
            <a:ext cx="177800" cy="375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z="2400" spc="-135">
                <a:latin typeface="Arial"/>
                <a:cs typeface="Arial"/>
              </a:rPr>
              <a:t>3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pc="-5"/>
              <a:t>Al</a:t>
            </a:r>
            <a:r>
              <a:rPr dirty="0" spc="-15"/>
              <a:t>l</a:t>
            </a:r>
            <a:r>
              <a:rPr dirty="0" spc="-280"/>
              <a:t>m</a:t>
            </a:r>
            <a:r>
              <a:rPr dirty="0" spc="-190"/>
              <a:t>a</a:t>
            </a:r>
            <a:r>
              <a:rPr dirty="0" spc="-135"/>
              <a:t>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417300" y="8965803"/>
            <a:ext cx="177800" cy="375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z="2400" spc="-135">
                <a:latin typeface="Arial"/>
                <a:cs typeface="Arial"/>
              </a:rPr>
              <a:t>4</a:t>
            </a:r>
            <a:endParaRPr sz="2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TCP </a:t>
            </a:r>
            <a:r>
              <a:rPr dirty="0" spc="-265"/>
              <a:t>Option</a:t>
            </a:r>
            <a:r>
              <a:rPr dirty="0" spc="-250"/>
              <a:t> </a:t>
            </a:r>
            <a:r>
              <a:rPr dirty="0" spc="-405"/>
              <a:t>Format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25600" y="2133600"/>
            <a:ext cx="4153535" cy="604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00"/>
              </a:spcBef>
              <a:buSzPct val="171052"/>
              <a:buChar char="•"/>
              <a:tabLst>
                <a:tab pos="584200" algn="l"/>
              </a:tabLst>
            </a:pPr>
            <a:r>
              <a:rPr dirty="0" sz="3800" spc="-150">
                <a:latin typeface="Arial"/>
                <a:cs typeface="Arial"/>
              </a:rPr>
              <a:t>Abbreviated</a:t>
            </a:r>
            <a:r>
              <a:rPr dirty="0" sz="3800" spc="-55">
                <a:latin typeface="Arial"/>
                <a:cs typeface="Arial"/>
              </a:rPr>
              <a:t> </a:t>
            </a:r>
            <a:r>
              <a:rPr dirty="0" sz="3800" spc="-80">
                <a:latin typeface="Arial"/>
                <a:cs typeface="Arial"/>
              </a:rPr>
              <a:t>form:</a:t>
            </a:r>
            <a:endParaRPr sz="3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pc="-5"/>
              <a:t>Al</a:t>
            </a:r>
            <a:r>
              <a:rPr dirty="0" spc="-15"/>
              <a:t>l</a:t>
            </a:r>
            <a:r>
              <a:rPr dirty="0" spc="-280"/>
              <a:t>m</a:t>
            </a:r>
            <a:r>
              <a:rPr dirty="0" spc="-190"/>
              <a:t>a</a:t>
            </a:r>
            <a:r>
              <a:rPr dirty="0" spc="-135"/>
              <a:t>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417300" y="8965803"/>
            <a:ext cx="177800" cy="375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z="2400" spc="-135">
                <a:latin typeface="Arial"/>
                <a:cs typeface="Arial"/>
              </a:rPr>
              <a:t>4</a:t>
            </a:r>
            <a:endParaRPr sz="2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TCP </a:t>
            </a:r>
            <a:r>
              <a:rPr dirty="0" spc="-265"/>
              <a:t>Option</a:t>
            </a:r>
            <a:r>
              <a:rPr dirty="0" spc="-250"/>
              <a:t> </a:t>
            </a:r>
            <a:r>
              <a:rPr dirty="0" spc="-405"/>
              <a:t>Format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25600" y="2133600"/>
            <a:ext cx="4153535" cy="604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00"/>
              </a:spcBef>
              <a:buSzPct val="171052"/>
              <a:buChar char="•"/>
              <a:tabLst>
                <a:tab pos="584200" algn="l"/>
              </a:tabLst>
            </a:pPr>
            <a:r>
              <a:rPr dirty="0" sz="3800" spc="-150">
                <a:latin typeface="Arial"/>
                <a:cs typeface="Arial"/>
              </a:rPr>
              <a:t>Abbreviated</a:t>
            </a:r>
            <a:r>
              <a:rPr dirty="0" sz="3800" spc="-55">
                <a:latin typeface="Arial"/>
                <a:cs typeface="Arial"/>
              </a:rPr>
              <a:t> </a:t>
            </a:r>
            <a:r>
              <a:rPr dirty="0" sz="3800" spc="-80">
                <a:latin typeface="Arial"/>
                <a:cs typeface="Arial"/>
              </a:rPr>
              <a:t>form:</a:t>
            </a:r>
            <a:endParaRPr sz="3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36083" y="3743743"/>
            <a:ext cx="1740535" cy="955040"/>
          </a:xfrm>
          <a:prstGeom prst="rect">
            <a:avLst/>
          </a:prstGeom>
          <a:solidFill>
            <a:srgbClr val="0433FF"/>
          </a:solidFill>
        </p:spPr>
        <p:txBody>
          <a:bodyPr wrap="square" lIns="0" tIns="167640" rIns="0" bIns="0" rtlCol="0" vert="horz">
            <a:spAutoFit/>
          </a:bodyPr>
          <a:lstStyle/>
          <a:p>
            <a:pPr marL="316230">
              <a:lnSpc>
                <a:spcPct val="100000"/>
              </a:lnSpc>
              <a:spcBef>
                <a:spcPts val="1320"/>
              </a:spcBef>
            </a:pPr>
            <a:r>
              <a:rPr dirty="0" sz="4000" spc="-55">
                <a:solidFill>
                  <a:srgbClr val="FFFFFF"/>
                </a:solidFill>
                <a:latin typeface="Arial"/>
                <a:cs typeface="Arial"/>
              </a:rPr>
              <a:t>Type</a:t>
            </a:r>
            <a:endParaRPr sz="4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76416" y="3743743"/>
            <a:ext cx="1725295" cy="955040"/>
          </a:xfrm>
          <a:prstGeom prst="rect">
            <a:avLst/>
          </a:prstGeom>
          <a:solidFill>
            <a:srgbClr val="FF2600"/>
          </a:solidFill>
        </p:spPr>
        <p:txBody>
          <a:bodyPr wrap="square" lIns="0" tIns="167640" rIns="0" bIns="0" rtlCol="0" vert="horz">
            <a:spAutoFit/>
          </a:bodyPr>
          <a:lstStyle/>
          <a:p>
            <a:pPr marL="74930">
              <a:lnSpc>
                <a:spcPct val="100000"/>
              </a:lnSpc>
              <a:spcBef>
                <a:spcPts val="1320"/>
              </a:spcBef>
            </a:pPr>
            <a:r>
              <a:rPr dirty="0" sz="4000">
                <a:solidFill>
                  <a:srgbClr val="FFFFFF"/>
                </a:solidFill>
                <a:latin typeface="Arial"/>
                <a:cs typeface="Arial"/>
              </a:rPr>
              <a:t>Length</a:t>
            </a:r>
            <a:endParaRPr sz="4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TCP </a:t>
            </a:r>
            <a:r>
              <a:rPr dirty="0" spc="-265"/>
              <a:t>Option</a:t>
            </a:r>
            <a:r>
              <a:rPr dirty="0" spc="-250"/>
              <a:t> </a:t>
            </a:r>
            <a:r>
              <a:rPr dirty="0" spc="-405"/>
              <a:t>Format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25600" y="2133600"/>
            <a:ext cx="4153535" cy="604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00"/>
              </a:spcBef>
              <a:buSzPct val="171052"/>
              <a:buChar char="•"/>
              <a:tabLst>
                <a:tab pos="584200" algn="l"/>
              </a:tabLst>
            </a:pPr>
            <a:r>
              <a:rPr dirty="0" sz="3800" spc="-150">
                <a:latin typeface="Arial"/>
                <a:cs typeface="Arial"/>
              </a:rPr>
              <a:t>Abbreviated</a:t>
            </a:r>
            <a:r>
              <a:rPr dirty="0" sz="3800" spc="-55">
                <a:latin typeface="Arial"/>
                <a:cs typeface="Arial"/>
              </a:rPr>
              <a:t> </a:t>
            </a:r>
            <a:r>
              <a:rPr dirty="0" sz="3800" spc="-80">
                <a:latin typeface="Arial"/>
                <a:cs typeface="Arial"/>
              </a:rPr>
              <a:t>form:</a:t>
            </a:r>
            <a:endParaRPr sz="3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36083" y="3743743"/>
            <a:ext cx="1740535" cy="955040"/>
          </a:xfrm>
          <a:prstGeom prst="rect">
            <a:avLst/>
          </a:prstGeom>
          <a:solidFill>
            <a:srgbClr val="0433FF"/>
          </a:solidFill>
        </p:spPr>
        <p:txBody>
          <a:bodyPr wrap="square" lIns="0" tIns="167640" rIns="0" bIns="0" rtlCol="0" vert="horz">
            <a:spAutoFit/>
          </a:bodyPr>
          <a:lstStyle/>
          <a:p>
            <a:pPr marL="316230">
              <a:lnSpc>
                <a:spcPct val="100000"/>
              </a:lnSpc>
              <a:spcBef>
                <a:spcPts val="1320"/>
              </a:spcBef>
            </a:pPr>
            <a:r>
              <a:rPr dirty="0" sz="4000" spc="-55">
                <a:solidFill>
                  <a:srgbClr val="FFFFFF"/>
                </a:solidFill>
                <a:latin typeface="Arial"/>
                <a:cs typeface="Arial"/>
              </a:rPr>
              <a:t>Type</a:t>
            </a:r>
            <a:endParaRPr sz="4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76416" y="3743743"/>
            <a:ext cx="1725295" cy="955040"/>
          </a:xfrm>
          <a:prstGeom prst="rect">
            <a:avLst/>
          </a:prstGeom>
          <a:solidFill>
            <a:srgbClr val="FF2600"/>
          </a:solidFill>
        </p:spPr>
        <p:txBody>
          <a:bodyPr wrap="square" lIns="0" tIns="167640" rIns="0" bIns="0" rtlCol="0" vert="horz">
            <a:spAutoFit/>
          </a:bodyPr>
          <a:lstStyle/>
          <a:p>
            <a:pPr marL="74930">
              <a:lnSpc>
                <a:spcPct val="100000"/>
              </a:lnSpc>
              <a:spcBef>
                <a:spcPts val="1320"/>
              </a:spcBef>
            </a:pPr>
            <a:r>
              <a:rPr dirty="0" sz="4000">
                <a:solidFill>
                  <a:srgbClr val="FFFFFF"/>
                </a:solidFill>
                <a:latin typeface="Arial"/>
                <a:cs typeface="Arial"/>
              </a:rPr>
              <a:t>Length</a:t>
            </a:r>
            <a:endParaRPr sz="4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615505" y="6428713"/>
            <a:ext cx="1257935" cy="673100"/>
          </a:xfrm>
          <a:custGeom>
            <a:avLst/>
            <a:gdLst/>
            <a:ahLst/>
            <a:cxnLst/>
            <a:rect l="l" t="t" r="r" b="b"/>
            <a:pathLst>
              <a:path w="1257935" h="673100">
                <a:moveTo>
                  <a:pt x="0" y="0"/>
                </a:moveTo>
                <a:lnTo>
                  <a:pt x="1257554" y="0"/>
                </a:lnTo>
                <a:lnTo>
                  <a:pt x="1257554" y="673100"/>
                </a:lnTo>
                <a:lnTo>
                  <a:pt x="0" y="6731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667000" y="6464300"/>
            <a:ext cx="114363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>
                <a:latin typeface="Arial"/>
                <a:cs typeface="Arial"/>
              </a:rPr>
              <a:t>8</a:t>
            </a:r>
            <a:r>
              <a:rPr dirty="0" sz="3600" spc="-75">
                <a:latin typeface="Arial"/>
                <a:cs typeface="Arial"/>
              </a:rPr>
              <a:t> </a:t>
            </a:r>
            <a:r>
              <a:rPr dirty="0" sz="3600" spc="45">
                <a:latin typeface="Arial"/>
                <a:cs typeface="Arial"/>
              </a:rPr>
              <a:t>bits</a:t>
            </a:r>
            <a:endParaRPr sz="36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128091" y="4972664"/>
            <a:ext cx="683895" cy="1473200"/>
          </a:xfrm>
          <a:custGeom>
            <a:avLst/>
            <a:gdLst/>
            <a:ahLst/>
            <a:cxnLst/>
            <a:rect l="l" t="t" r="r" b="b"/>
            <a:pathLst>
              <a:path w="683895" h="1473200">
                <a:moveTo>
                  <a:pt x="0" y="1472990"/>
                </a:moveTo>
                <a:lnTo>
                  <a:pt x="673025" y="23039"/>
                </a:lnTo>
                <a:lnTo>
                  <a:pt x="683719" y="0"/>
                </a:lnTo>
              </a:path>
            </a:pathLst>
          </a:custGeom>
          <a:ln w="507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704352" y="4802176"/>
            <a:ext cx="193675" cy="238760"/>
          </a:xfrm>
          <a:custGeom>
            <a:avLst/>
            <a:gdLst/>
            <a:ahLst/>
            <a:cxnLst/>
            <a:rect l="l" t="t" r="r" b="b"/>
            <a:pathLst>
              <a:path w="193675" h="238760">
                <a:moveTo>
                  <a:pt x="186593" y="0"/>
                </a:moveTo>
                <a:lnTo>
                  <a:pt x="0" y="148612"/>
                </a:lnTo>
                <a:lnTo>
                  <a:pt x="193527" y="238443"/>
                </a:lnTo>
                <a:lnTo>
                  <a:pt x="1865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pc="-5"/>
              <a:t>Al</a:t>
            </a:r>
            <a:r>
              <a:rPr dirty="0" spc="-15"/>
              <a:t>l</a:t>
            </a:r>
            <a:r>
              <a:rPr dirty="0" spc="-280"/>
              <a:t>m</a:t>
            </a:r>
            <a:r>
              <a:rPr dirty="0" spc="-190"/>
              <a:t>a</a:t>
            </a:r>
            <a:r>
              <a:rPr dirty="0" spc="-135"/>
              <a:t>n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1417300" y="8965803"/>
            <a:ext cx="177800" cy="375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z="2400" spc="-135">
                <a:latin typeface="Arial"/>
                <a:cs typeface="Arial"/>
              </a:rPr>
              <a:t>4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TCP </a:t>
            </a:r>
            <a:r>
              <a:rPr dirty="0" spc="-265"/>
              <a:t>Option</a:t>
            </a:r>
            <a:r>
              <a:rPr dirty="0" spc="-250"/>
              <a:t> </a:t>
            </a:r>
            <a:r>
              <a:rPr dirty="0" spc="-405"/>
              <a:t>Format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25600" y="2133600"/>
            <a:ext cx="4153535" cy="604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00"/>
              </a:spcBef>
              <a:buSzPct val="171052"/>
              <a:buChar char="•"/>
              <a:tabLst>
                <a:tab pos="584200" algn="l"/>
              </a:tabLst>
            </a:pPr>
            <a:r>
              <a:rPr dirty="0" sz="3800" spc="-150">
                <a:latin typeface="Arial"/>
                <a:cs typeface="Arial"/>
              </a:rPr>
              <a:t>Abbreviated</a:t>
            </a:r>
            <a:r>
              <a:rPr dirty="0" sz="3800" spc="-55">
                <a:latin typeface="Arial"/>
                <a:cs typeface="Arial"/>
              </a:rPr>
              <a:t> </a:t>
            </a:r>
            <a:r>
              <a:rPr dirty="0" sz="3800" spc="-80">
                <a:latin typeface="Arial"/>
                <a:cs typeface="Arial"/>
              </a:rPr>
              <a:t>form:</a:t>
            </a:r>
            <a:endParaRPr sz="3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36083" y="3743743"/>
            <a:ext cx="1740535" cy="955040"/>
          </a:xfrm>
          <a:prstGeom prst="rect">
            <a:avLst/>
          </a:prstGeom>
          <a:solidFill>
            <a:srgbClr val="0433FF"/>
          </a:solidFill>
        </p:spPr>
        <p:txBody>
          <a:bodyPr wrap="square" lIns="0" tIns="167640" rIns="0" bIns="0" rtlCol="0" vert="horz">
            <a:spAutoFit/>
          </a:bodyPr>
          <a:lstStyle/>
          <a:p>
            <a:pPr marL="316230">
              <a:lnSpc>
                <a:spcPct val="100000"/>
              </a:lnSpc>
              <a:spcBef>
                <a:spcPts val="1320"/>
              </a:spcBef>
            </a:pPr>
            <a:r>
              <a:rPr dirty="0" sz="4000" spc="-55">
                <a:solidFill>
                  <a:srgbClr val="FFFFFF"/>
                </a:solidFill>
                <a:latin typeface="Arial"/>
                <a:cs typeface="Arial"/>
              </a:rPr>
              <a:t>Type</a:t>
            </a:r>
            <a:endParaRPr sz="4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76416" y="3743743"/>
            <a:ext cx="1725295" cy="955040"/>
          </a:xfrm>
          <a:prstGeom prst="rect">
            <a:avLst/>
          </a:prstGeom>
          <a:solidFill>
            <a:srgbClr val="FF2600"/>
          </a:solidFill>
        </p:spPr>
        <p:txBody>
          <a:bodyPr wrap="square" lIns="0" tIns="167640" rIns="0" bIns="0" rtlCol="0" vert="horz">
            <a:spAutoFit/>
          </a:bodyPr>
          <a:lstStyle/>
          <a:p>
            <a:pPr marL="74930">
              <a:lnSpc>
                <a:spcPct val="100000"/>
              </a:lnSpc>
              <a:spcBef>
                <a:spcPts val="1320"/>
              </a:spcBef>
            </a:pPr>
            <a:r>
              <a:rPr dirty="0" sz="4000">
                <a:solidFill>
                  <a:srgbClr val="FFFFFF"/>
                </a:solidFill>
                <a:latin typeface="Arial"/>
                <a:cs typeface="Arial"/>
              </a:rPr>
              <a:t>Length</a:t>
            </a:r>
            <a:endParaRPr sz="4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615505" y="6428713"/>
            <a:ext cx="1257935" cy="673100"/>
          </a:xfrm>
          <a:custGeom>
            <a:avLst/>
            <a:gdLst/>
            <a:ahLst/>
            <a:cxnLst/>
            <a:rect l="l" t="t" r="r" b="b"/>
            <a:pathLst>
              <a:path w="1257935" h="673100">
                <a:moveTo>
                  <a:pt x="0" y="0"/>
                </a:moveTo>
                <a:lnTo>
                  <a:pt x="1257554" y="0"/>
                </a:lnTo>
                <a:lnTo>
                  <a:pt x="1257554" y="673100"/>
                </a:lnTo>
                <a:lnTo>
                  <a:pt x="0" y="6731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667000" y="6464300"/>
            <a:ext cx="114363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>
                <a:latin typeface="Arial"/>
                <a:cs typeface="Arial"/>
              </a:rPr>
              <a:t>8</a:t>
            </a:r>
            <a:r>
              <a:rPr dirty="0" sz="3600" spc="-75">
                <a:latin typeface="Arial"/>
                <a:cs typeface="Arial"/>
              </a:rPr>
              <a:t> </a:t>
            </a:r>
            <a:r>
              <a:rPr dirty="0" sz="3600" spc="45">
                <a:latin typeface="Arial"/>
                <a:cs typeface="Arial"/>
              </a:rPr>
              <a:t>bits</a:t>
            </a:r>
            <a:endParaRPr sz="3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08955" y="6428713"/>
            <a:ext cx="3847465" cy="6731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wrap="square" lIns="0" tIns="48260" rIns="0" bIns="0" rtlCol="0" vert="horz">
            <a:spAutoFit/>
          </a:bodyPr>
          <a:lstStyle/>
          <a:p>
            <a:pPr marL="72390">
              <a:lnSpc>
                <a:spcPct val="100000"/>
              </a:lnSpc>
              <a:spcBef>
                <a:spcPts val="380"/>
              </a:spcBef>
            </a:pPr>
            <a:r>
              <a:rPr dirty="0" sz="3600" spc="-5">
                <a:latin typeface="Arial"/>
                <a:cs typeface="Arial"/>
              </a:rPr>
              <a:t>8 </a:t>
            </a:r>
            <a:r>
              <a:rPr dirty="0" sz="3600" spc="45">
                <a:latin typeface="Arial"/>
                <a:cs typeface="Arial"/>
              </a:rPr>
              <a:t>bits </a:t>
            </a:r>
            <a:r>
              <a:rPr dirty="0" sz="3600" spc="270">
                <a:latin typeface="Arial"/>
                <a:cs typeface="Arial"/>
              </a:rPr>
              <a:t>=</a:t>
            </a:r>
            <a:r>
              <a:rPr dirty="0" sz="3600" spc="-75">
                <a:latin typeface="Arial"/>
                <a:cs typeface="Arial"/>
              </a:rPr>
              <a:t> </a:t>
            </a:r>
            <a:r>
              <a:rPr dirty="0" sz="3600" spc="-5">
                <a:latin typeface="Arial"/>
                <a:cs typeface="Arial"/>
              </a:rPr>
              <a:t>00000010</a:t>
            </a:r>
            <a:endParaRPr sz="36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128091" y="4972664"/>
            <a:ext cx="683895" cy="1473200"/>
          </a:xfrm>
          <a:custGeom>
            <a:avLst/>
            <a:gdLst/>
            <a:ahLst/>
            <a:cxnLst/>
            <a:rect l="l" t="t" r="r" b="b"/>
            <a:pathLst>
              <a:path w="683895" h="1473200">
                <a:moveTo>
                  <a:pt x="0" y="1472990"/>
                </a:moveTo>
                <a:lnTo>
                  <a:pt x="673025" y="23039"/>
                </a:lnTo>
                <a:lnTo>
                  <a:pt x="683719" y="0"/>
                </a:lnTo>
              </a:path>
            </a:pathLst>
          </a:custGeom>
          <a:ln w="507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704352" y="4802176"/>
            <a:ext cx="193675" cy="238760"/>
          </a:xfrm>
          <a:custGeom>
            <a:avLst/>
            <a:gdLst/>
            <a:ahLst/>
            <a:cxnLst/>
            <a:rect l="l" t="t" r="r" b="b"/>
            <a:pathLst>
              <a:path w="193675" h="238760">
                <a:moveTo>
                  <a:pt x="186593" y="0"/>
                </a:moveTo>
                <a:lnTo>
                  <a:pt x="0" y="148612"/>
                </a:lnTo>
                <a:lnTo>
                  <a:pt x="193527" y="238443"/>
                </a:lnTo>
                <a:lnTo>
                  <a:pt x="1865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668452" y="4977217"/>
            <a:ext cx="852169" cy="1454150"/>
          </a:xfrm>
          <a:custGeom>
            <a:avLst/>
            <a:gdLst/>
            <a:ahLst/>
            <a:cxnLst/>
            <a:rect l="l" t="t" r="r" b="b"/>
            <a:pathLst>
              <a:path w="852170" h="1454150">
                <a:moveTo>
                  <a:pt x="851673" y="1453623"/>
                </a:moveTo>
                <a:lnTo>
                  <a:pt x="12840" y="21915"/>
                </a:lnTo>
                <a:lnTo>
                  <a:pt x="0" y="0"/>
                </a:lnTo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573434" y="4815043"/>
            <a:ext cx="200025" cy="238125"/>
          </a:xfrm>
          <a:custGeom>
            <a:avLst/>
            <a:gdLst/>
            <a:ahLst/>
            <a:cxnLst/>
            <a:rect l="l" t="t" r="r" b="b"/>
            <a:pathLst>
              <a:path w="200025" h="238125">
                <a:moveTo>
                  <a:pt x="0" y="0"/>
                </a:moveTo>
                <a:lnTo>
                  <a:pt x="15814" y="238018"/>
                </a:lnTo>
                <a:lnTo>
                  <a:pt x="199903" y="13016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pc="-5"/>
              <a:t>Al</a:t>
            </a:r>
            <a:r>
              <a:rPr dirty="0" spc="-15"/>
              <a:t>l</a:t>
            </a:r>
            <a:r>
              <a:rPr dirty="0" spc="-280"/>
              <a:t>m</a:t>
            </a:r>
            <a:r>
              <a:rPr dirty="0" spc="-190"/>
              <a:t>a</a:t>
            </a:r>
            <a:r>
              <a:rPr dirty="0" spc="-135"/>
              <a:t>n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1417300" y="8965803"/>
            <a:ext cx="177800" cy="375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z="2400" spc="-135">
                <a:latin typeface="Arial"/>
                <a:cs typeface="Arial"/>
              </a:rPr>
              <a:t>4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pc="-5"/>
              <a:t>Al</a:t>
            </a:r>
            <a:r>
              <a:rPr dirty="0" spc="-15"/>
              <a:t>l</a:t>
            </a:r>
            <a:r>
              <a:rPr dirty="0" spc="-280"/>
              <a:t>m</a:t>
            </a:r>
            <a:r>
              <a:rPr dirty="0" spc="-190"/>
              <a:t>a</a:t>
            </a:r>
            <a:r>
              <a:rPr dirty="0" spc="-135"/>
              <a:t>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417300" y="8965803"/>
            <a:ext cx="177800" cy="375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z="2400" spc="-135">
                <a:latin typeface="Arial"/>
                <a:cs typeface="Arial"/>
              </a:rPr>
              <a:t>5</a:t>
            </a:r>
            <a:endParaRPr sz="2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TCP </a:t>
            </a:r>
            <a:r>
              <a:rPr dirty="0" spc="-265"/>
              <a:t>Option</a:t>
            </a:r>
            <a:r>
              <a:rPr dirty="0" spc="-250"/>
              <a:t> </a:t>
            </a:r>
            <a:r>
              <a:rPr dirty="0" spc="-405"/>
              <a:t>Format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pc="-5"/>
              <a:t>Al</a:t>
            </a:r>
            <a:r>
              <a:rPr dirty="0" spc="-15"/>
              <a:t>l</a:t>
            </a:r>
            <a:r>
              <a:rPr dirty="0" spc="-280"/>
              <a:t>m</a:t>
            </a:r>
            <a:r>
              <a:rPr dirty="0" spc="-190"/>
              <a:t>a</a:t>
            </a:r>
            <a:r>
              <a:rPr dirty="0" spc="-135"/>
              <a:t>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417300" y="8965803"/>
            <a:ext cx="177800" cy="375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z="2400" spc="-135">
                <a:latin typeface="Arial"/>
                <a:cs typeface="Arial"/>
              </a:rPr>
              <a:t>5</a:t>
            </a:r>
            <a:endParaRPr sz="2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TCP </a:t>
            </a:r>
            <a:r>
              <a:rPr dirty="0" spc="-265"/>
              <a:t>Option</a:t>
            </a:r>
            <a:r>
              <a:rPr dirty="0" spc="-250"/>
              <a:t> </a:t>
            </a:r>
            <a:r>
              <a:rPr dirty="0" spc="-405"/>
              <a:t>Format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25600" y="1676400"/>
            <a:ext cx="3627120" cy="604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00"/>
              </a:spcBef>
              <a:buSzPct val="171052"/>
              <a:buChar char="•"/>
              <a:tabLst>
                <a:tab pos="584200" algn="l"/>
              </a:tabLst>
            </a:pPr>
            <a:r>
              <a:rPr dirty="0" sz="3800" spc="-295">
                <a:latin typeface="Arial"/>
                <a:cs typeface="Arial"/>
              </a:rPr>
              <a:t>Special</a:t>
            </a:r>
            <a:r>
              <a:rPr dirty="0" sz="3800" spc="-55">
                <a:latin typeface="Arial"/>
                <a:cs typeface="Arial"/>
              </a:rPr>
              <a:t> </a:t>
            </a:r>
            <a:r>
              <a:rPr dirty="0" sz="3800" spc="-120">
                <a:latin typeface="Arial"/>
                <a:cs typeface="Arial"/>
              </a:rPr>
              <a:t>options:</a:t>
            </a:r>
            <a:endParaRPr sz="3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pc="-5"/>
              <a:t>Al</a:t>
            </a:r>
            <a:r>
              <a:rPr dirty="0" spc="-15"/>
              <a:t>l</a:t>
            </a:r>
            <a:r>
              <a:rPr dirty="0" spc="-280"/>
              <a:t>m</a:t>
            </a:r>
            <a:r>
              <a:rPr dirty="0" spc="-190"/>
              <a:t>a</a:t>
            </a:r>
            <a:r>
              <a:rPr dirty="0" spc="-135"/>
              <a:t>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417300" y="8965803"/>
            <a:ext cx="177800" cy="375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z="2400" spc="-135">
                <a:latin typeface="Arial"/>
                <a:cs typeface="Arial"/>
              </a:rPr>
              <a:t>5</a:t>
            </a:r>
            <a:endParaRPr sz="2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TCP </a:t>
            </a:r>
            <a:r>
              <a:rPr dirty="0" spc="-265"/>
              <a:t>Option</a:t>
            </a:r>
            <a:r>
              <a:rPr dirty="0" spc="-250"/>
              <a:t> </a:t>
            </a:r>
            <a:r>
              <a:rPr dirty="0" spc="-405"/>
              <a:t>Format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12900" y="1676400"/>
            <a:ext cx="5440045" cy="1536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96900" indent="-571500">
              <a:lnSpc>
                <a:spcPct val="100000"/>
              </a:lnSpc>
              <a:spcBef>
                <a:spcPts val="100"/>
              </a:spcBef>
              <a:buSzPct val="171052"/>
              <a:buChar char="•"/>
              <a:tabLst>
                <a:tab pos="596900" algn="l"/>
              </a:tabLst>
            </a:pPr>
            <a:r>
              <a:rPr dirty="0" sz="3800" spc="-295">
                <a:latin typeface="Arial"/>
                <a:cs typeface="Arial"/>
              </a:rPr>
              <a:t>Special</a:t>
            </a:r>
            <a:r>
              <a:rPr dirty="0" sz="3800" spc="-10">
                <a:latin typeface="Arial"/>
                <a:cs typeface="Arial"/>
              </a:rPr>
              <a:t> </a:t>
            </a:r>
            <a:r>
              <a:rPr dirty="0" sz="3800" spc="-120">
                <a:latin typeface="Arial"/>
                <a:cs typeface="Arial"/>
              </a:rPr>
              <a:t>options:</a:t>
            </a:r>
            <a:endParaRPr sz="3800">
              <a:latin typeface="Arial"/>
              <a:cs typeface="Arial"/>
            </a:endParaRPr>
          </a:p>
          <a:p>
            <a:pPr lvl="1" marL="1041400" indent="-571500">
              <a:lnSpc>
                <a:spcPct val="100000"/>
              </a:lnSpc>
              <a:spcBef>
                <a:spcPts val="2240"/>
              </a:spcBef>
              <a:buSzPct val="171052"/>
              <a:buChar char="•"/>
              <a:tabLst>
                <a:tab pos="1041400" algn="l"/>
              </a:tabLst>
            </a:pPr>
            <a:r>
              <a:rPr dirty="0" sz="3800" spc="-345">
                <a:latin typeface="Arial"/>
                <a:cs typeface="Arial"/>
              </a:rPr>
              <a:t>End </a:t>
            </a:r>
            <a:r>
              <a:rPr dirty="0" sz="3800" spc="-65">
                <a:latin typeface="Arial"/>
                <a:cs typeface="Arial"/>
              </a:rPr>
              <a:t>of </a:t>
            </a:r>
            <a:r>
              <a:rPr dirty="0" sz="3800" spc="-100">
                <a:latin typeface="Arial"/>
                <a:cs typeface="Arial"/>
              </a:rPr>
              <a:t>options</a:t>
            </a:r>
            <a:r>
              <a:rPr dirty="0" sz="3800" spc="-390">
                <a:latin typeface="Arial"/>
                <a:cs typeface="Arial"/>
              </a:rPr>
              <a:t> </a:t>
            </a:r>
            <a:r>
              <a:rPr dirty="0" sz="3800" spc="-70">
                <a:latin typeface="Arial"/>
                <a:cs typeface="Arial"/>
              </a:rPr>
              <a:t>option:</a:t>
            </a:r>
            <a:endParaRPr sz="3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TCP </a:t>
            </a:r>
            <a:r>
              <a:rPr dirty="0" spc="-265"/>
              <a:t>Option</a:t>
            </a:r>
            <a:r>
              <a:rPr dirty="0" spc="-250"/>
              <a:t> </a:t>
            </a:r>
            <a:r>
              <a:rPr dirty="0" spc="-405"/>
              <a:t>Format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12900" y="1676400"/>
            <a:ext cx="5440045" cy="1536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96900" indent="-571500">
              <a:lnSpc>
                <a:spcPct val="100000"/>
              </a:lnSpc>
              <a:spcBef>
                <a:spcPts val="100"/>
              </a:spcBef>
              <a:buSzPct val="171052"/>
              <a:buChar char="•"/>
              <a:tabLst>
                <a:tab pos="596900" algn="l"/>
              </a:tabLst>
            </a:pPr>
            <a:r>
              <a:rPr dirty="0" sz="3800" spc="-295">
                <a:latin typeface="Arial"/>
                <a:cs typeface="Arial"/>
              </a:rPr>
              <a:t>Special</a:t>
            </a:r>
            <a:r>
              <a:rPr dirty="0" sz="3800" spc="-10">
                <a:latin typeface="Arial"/>
                <a:cs typeface="Arial"/>
              </a:rPr>
              <a:t> </a:t>
            </a:r>
            <a:r>
              <a:rPr dirty="0" sz="3800" spc="-120">
                <a:latin typeface="Arial"/>
                <a:cs typeface="Arial"/>
              </a:rPr>
              <a:t>options:</a:t>
            </a:r>
            <a:endParaRPr sz="3800">
              <a:latin typeface="Arial"/>
              <a:cs typeface="Arial"/>
            </a:endParaRPr>
          </a:p>
          <a:p>
            <a:pPr lvl="1" marL="1041400" indent="-571500">
              <a:lnSpc>
                <a:spcPct val="100000"/>
              </a:lnSpc>
              <a:spcBef>
                <a:spcPts val="2240"/>
              </a:spcBef>
              <a:buSzPct val="171052"/>
              <a:buChar char="•"/>
              <a:tabLst>
                <a:tab pos="1041400" algn="l"/>
              </a:tabLst>
            </a:pPr>
            <a:r>
              <a:rPr dirty="0" sz="3800" spc="-345">
                <a:latin typeface="Arial"/>
                <a:cs typeface="Arial"/>
              </a:rPr>
              <a:t>End </a:t>
            </a:r>
            <a:r>
              <a:rPr dirty="0" sz="3800" spc="-65">
                <a:latin typeface="Arial"/>
                <a:cs typeface="Arial"/>
              </a:rPr>
              <a:t>of </a:t>
            </a:r>
            <a:r>
              <a:rPr dirty="0" sz="3800" spc="-100">
                <a:latin typeface="Arial"/>
                <a:cs typeface="Arial"/>
              </a:rPr>
              <a:t>options</a:t>
            </a:r>
            <a:r>
              <a:rPr dirty="0" sz="3800" spc="-390">
                <a:latin typeface="Arial"/>
                <a:cs typeface="Arial"/>
              </a:rPr>
              <a:t> </a:t>
            </a:r>
            <a:r>
              <a:rPr dirty="0" sz="3800" spc="-70">
                <a:latin typeface="Arial"/>
                <a:cs typeface="Arial"/>
              </a:rPr>
              <a:t>option:</a:t>
            </a:r>
            <a:endParaRPr sz="3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19093" y="3505456"/>
            <a:ext cx="1740535" cy="955040"/>
          </a:xfrm>
          <a:custGeom>
            <a:avLst/>
            <a:gdLst/>
            <a:ahLst/>
            <a:cxnLst/>
            <a:rect l="l" t="t" r="r" b="b"/>
            <a:pathLst>
              <a:path w="1740535" h="955039">
                <a:moveTo>
                  <a:pt x="0" y="0"/>
                </a:moveTo>
                <a:lnTo>
                  <a:pt x="1740331" y="0"/>
                </a:lnTo>
                <a:lnTo>
                  <a:pt x="1740331" y="954500"/>
                </a:lnTo>
                <a:lnTo>
                  <a:pt x="0" y="954500"/>
                </a:lnTo>
                <a:lnTo>
                  <a:pt x="0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119093" y="3657600"/>
            <a:ext cx="1740535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22580">
              <a:lnSpc>
                <a:spcPct val="100000"/>
              </a:lnSpc>
              <a:spcBef>
                <a:spcPts val="100"/>
              </a:spcBef>
            </a:pPr>
            <a:r>
              <a:rPr dirty="0" sz="4000" spc="-55">
                <a:solidFill>
                  <a:srgbClr val="FFFFFF"/>
                </a:solidFill>
                <a:latin typeface="Arial"/>
                <a:cs typeface="Arial"/>
              </a:rPr>
              <a:t>Type</a:t>
            </a:r>
            <a:endParaRPr sz="4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31370" y="3530558"/>
            <a:ext cx="3847465" cy="6731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wrap="square" lIns="0" tIns="50800" rIns="0" bIns="0" rtlCol="0" vert="horz">
            <a:spAutoFit/>
          </a:bodyPr>
          <a:lstStyle/>
          <a:p>
            <a:pPr marL="69215">
              <a:lnSpc>
                <a:spcPct val="100000"/>
              </a:lnSpc>
              <a:spcBef>
                <a:spcPts val="400"/>
              </a:spcBef>
            </a:pPr>
            <a:r>
              <a:rPr dirty="0" sz="3600" spc="-5">
                <a:latin typeface="Arial"/>
                <a:cs typeface="Arial"/>
              </a:rPr>
              <a:t>8 </a:t>
            </a:r>
            <a:r>
              <a:rPr dirty="0" sz="3600" spc="45">
                <a:latin typeface="Arial"/>
                <a:cs typeface="Arial"/>
              </a:rPr>
              <a:t>bits </a:t>
            </a:r>
            <a:r>
              <a:rPr dirty="0" sz="3600" spc="270">
                <a:latin typeface="Arial"/>
                <a:cs typeface="Arial"/>
              </a:rPr>
              <a:t>=</a:t>
            </a:r>
            <a:r>
              <a:rPr dirty="0" sz="3600" spc="-75">
                <a:latin typeface="Arial"/>
                <a:cs typeface="Arial"/>
              </a:rPr>
              <a:t> </a:t>
            </a:r>
            <a:r>
              <a:rPr dirty="0" sz="3600" spc="-5">
                <a:latin typeface="Arial"/>
                <a:cs typeface="Arial"/>
              </a:rPr>
              <a:t>00000000</a:t>
            </a:r>
            <a:endParaRPr sz="3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011624" y="3867108"/>
            <a:ext cx="2117725" cy="0"/>
          </a:xfrm>
          <a:custGeom>
            <a:avLst/>
            <a:gdLst/>
            <a:ahLst/>
            <a:cxnLst/>
            <a:rect l="l" t="t" r="r" b="b"/>
            <a:pathLst>
              <a:path w="2117725" h="0">
                <a:moveTo>
                  <a:pt x="2117317" y="0"/>
                </a:moveTo>
                <a:lnTo>
                  <a:pt x="25400" y="0"/>
                </a:lnTo>
                <a:lnTo>
                  <a:pt x="0" y="0"/>
                </a:lnTo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823664" y="3760428"/>
            <a:ext cx="213360" cy="213360"/>
          </a:xfrm>
          <a:custGeom>
            <a:avLst/>
            <a:gdLst/>
            <a:ahLst/>
            <a:cxnLst/>
            <a:rect l="l" t="t" r="r" b="b"/>
            <a:pathLst>
              <a:path w="213360" h="213360">
                <a:moveTo>
                  <a:pt x="213360" y="0"/>
                </a:moveTo>
                <a:lnTo>
                  <a:pt x="0" y="106679"/>
                </a:lnTo>
                <a:lnTo>
                  <a:pt x="213360" y="213360"/>
                </a:lnTo>
                <a:lnTo>
                  <a:pt x="2133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pc="-5"/>
              <a:t>Al</a:t>
            </a:r>
            <a:r>
              <a:rPr dirty="0" spc="-15"/>
              <a:t>l</a:t>
            </a:r>
            <a:r>
              <a:rPr dirty="0" spc="-280"/>
              <a:t>m</a:t>
            </a:r>
            <a:r>
              <a:rPr dirty="0" spc="-190"/>
              <a:t>a</a:t>
            </a:r>
            <a:r>
              <a:rPr dirty="0" spc="-135"/>
              <a:t>n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1417300" y="8965803"/>
            <a:ext cx="177800" cy="375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z="2400" spc="-135">
                <a:latin typeface="Arial"/>
                <a:cs typeface="Arial"/>
              </a:rPr>
              <a:t>5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TCP </a:t>
            </a:r>
            <a:r>
              <a:rPr dirty="0" spc="-265"/>
              <a:t>Option</a:t>
            </a:r>
            <a:r>
              <a:rPr dirty="0" spc="-250"/>
              <a:t> </a:t>
            </a:r>
            <a:r>
              <a:rPr dirty="0" spc="-405"/>
              <a:t>Format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12900" y="1676400"/>
            <a:ext cx="5440045" cy="1536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96900" indent="-571500">
              <a:lnSpc>
                <a:spcPct val="100000"/>
              </a:lnSpc>
              <a:spcBef>
                <a:spcPts val="100"/>
              </a:spcBef>
              <a:buSzPct val="171052"/>
              <a:buChar char="•"/>
              <a:tabLst>
                <a:tab pos="596900" algn="l"/>
              </a:tabLst>
            </a:pPr>
            <a:r>
              <a:rPr dirty="0" sz="3800" spc="-295">
                <a:latin typeface="Arial"/>
                <a:cs typeface="Arial"/>
              </a:rPr>
              <a:t>Special</a:t>
            </a:r>
            <a:r>
              <a:rPr dirty="0" sz="3800" spc="-10">
                <a:latin typeface="Arial"/>
                <a:cs typeface="Arial"/>
              </a:rPr>
              <a:t> </a:t>
            </a:r>
            <a:r>
              <a:rPr dirty="0" sz="3800" spc="-120">
                <a:latin typeface="Arial"/>
                <a:cs typeface="Arial"/>
              </a:rPr>
              <a:t>options:</a:t>
            </a:r>
            <a:endParaRPr sz="3800">
              <a:latin typeface="Arial"/>
              <a:cs typeface="Arial"/>
            </a:endParaRPr>
          </a:p>
          <a:p>
            <a:pPr lvl="1" marL="1041400" indent="-571500">
              <a:lnSpc>
                <a:spcPct val="100000"/>
              </a:lnSpc>
              <a:spcBef>
                <a:spcPts val="2240"/>
              </a:spcBef>
              <a:buSzPct val="171052"/>
              <a:buChar char="•"/>
              <a:tabLst>
                <a:tab pos="1041400" algn="l"/>
              </a:tabLst>
            </a:pPr>
            <a:r>
              <a:rPr dirty="0" sz="3800" spc="-345">
                <a:latin typeface="Arial"/>
                <a:cs typeface="Arial"/>
              </a:rPr>
              <a:t>End </a:t>
            </a:r>
            <a:r>
              <a:rPr dirty="0" sz="3800" spc="-65">
                <a:latin typeface="Arial"/>
                <a:cs typeface="Arial"/>
              </a:rPr>
              <a:t>of </a:t>
            </a:r>
            <a:r>
              <a:rPr dirty="0" sz="3800" spc="-100">
                <a:latin typeface="Arial"/>
                <a:cs typeface="Arial"/>
              </a:rPr>
              <a:t>options</a:t>
            </a:r>
            <a:r>
              <a:rPr dirty="0" sz="3800" spc="-390">
                <a:latin typeface="Arial"/>
                <a:cs typeface="Arial"/>
              </a:rPr>
              <a:t> </a:t>
            </a:r>
            <a:r>
              <a:rPr dirty="0" sz="3800" spc="-70">
                <a:latin typeface="Arial"/>
                <a:cs typeface="Arial"/>
              </a:rPr>
              <a:t>option:</a:t>
            </a:r>
            <a:endParaRPr sz="3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70100" y="4826000"/>
            <a:ext cx="3425825" cy="604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00"/>
              </a:spcBef>
              <a:buSzPct val="171052"/>
              <a:buChar char="•"/>
              <a:tabLst>
                <a:tab pos="584200" algn="l"/>
              </a:tabLst>
            </a:pPr>
            <a:r>
              <a:rPr dirty="0" sz="3800" spc="-15">
                <a:latin typeface="Arial"/>
                <a:cs typeface="Arial"/>
              </a:rPr>
              <a:t>No-op</a:t>
            </a:r>
            <a:r>
              <a:rPr dirty="0" sz="3800" spc="-85">
                <a:latin typeface="Arial"/>
                <a:cs typeface="Arial"/>
              </a:rPr>
              <a:t> </a:t>
            </a:r>
            <a:r>
              <a:rPr dirty="0" sz="3800" spc="-70">
                <a:latin typeface="Arial"/>
                <a:cs typeface="Arial"/>
              </a:rPr>
              <a:t>option:</a:t>
            </a:r>
            <a:endParaRPr sz="3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119093" y="3505456"/>
            <a:ext cx="1740535" cy="955040"/>
          </a:xfrm>
          <a:custGeom>
            <a:avLst/>
            <a:gdLst/>
            <a:ahLst/>
            <a:cxnLst/>
            <a:rect l="l" t="t" r="r" b="b"/>
            <a:pathLst>
              <a:path w="1740535" h="955039">
                <a:moveTo>
                  <a:pt x="0" y="0"/>
                </a:moveTo>
                <a:lnTo>
                  <a:pt x="1740331" y="0"/>
                </a:lnTo>
                <a:lnTo>
                  <a:pt x="1740331" y="954500"/>
                </a:lnTo>
                <a:lnTo>
                  <a:pt x="0" y="954500"/>
                </a:lnTo>
                <a:lnTo>
                  <a:pt x="0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119093" y="3657600"/>
            <a:ext cx="1740535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22580">
              <a:lnSpc>
                <a:spcPct val="100000"/>
              </a:lnSpc>
              <a:spcBef>
                <a:spcPts val="100"/>
              </a:spcBef>
            </a:pPr>
            <a:r>
              <a:rPr dirty="0" sz="4000" spc="-55">
                <a:solidFill>
                  <a:srgbClr val="FFFFFF"/>
                </a:solidFill>
                <a:latin typeface="Arial"/>
                <a:cs typeface="Arial"/>
              </a:rPr>
              <a:t>Type</a:t>
            </a:r>
            <a:endParaRPr sz="4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131370" y="3530558"/>
            <a:ext cx="3847465" cy="6731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wrap="square" lIns="0" tIns="50800" rIns="0" bIns="0" rtlCol="0" vert="horz">
            <a:spAutoFit/>
          </a:bodyPr>
          <a:lstStyle/>
          <a:p>
            <a:pPr marL="69215">
              <a:lnSpc>
                <a:spcPct val="100000"/>
              </a:lnSpc>
              <a:spcBef>
                <a:spcPts val="400"/>
              </a:spcBef>
            </a:pPr>
            <a:r>
              <a:rPr dirty="0" sz="3600" spc="-5">
                <a:latin typeface="Arial"/>
                <a:cs typeface="Arial"/>
              </a:rPr>
              <a:t>8 </a:t>
            </a:r>
            <a:r>
              <a:rPr dirty="0" sz="3600" spc="45">
                <a:latin typeface="Arial"/>
                <a:cs typeface="Arial"/>
              </a:rPr>
              <a:t>bits </a:t>
            </a:r>
            <a:r>
              <a:rPr dirty="0" sz="3600" spc="270">
                <a:latin typeface="Arial"/>
                <a:cs typeface="Arial"/>
              </a:rPr>
              <a:t>=</a:t>
            </a:r>
            <a:r>
              <a:rPr dirty="0" sz="3600" spc="-75">
                <a:latin typeface="Arial"/>
                <a:cs typeface="Arial"/>
              </a:rPr>
              <a:t> </a:t>
            </a:r>
            <a:r>
              <a:rPr dirty="0" sz="3600" spc="-5">
                <a:latin typeface="Arial"/>
                <a:cs typeface="Arial"/>
              </a:rPr>
              <a:t>00000000</a:t>
            </a:r>
            <a:endParaRPr sz="36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011624" y="3867108"/>
            <a:ext cx="2117725" cy="0"/>
          </a:xfrm>
          <a:custGeom>
            <a:avLst/>
            <a:gdLst/>
            <a:ahLst/>
            <a:cxnLst/>
            <a:rect l="l" t="t" r="r" b="b"/>
            <a:pathLst>
              <a:path w="2117725" h="0">
                <a:moveTo>
                  <a:pt x="2117317" y="0"/>
                </a:moveTo>
                <a:lnTo>
                  <a:pt x="25400" y="0"/>
                </a:lnTo>
                <a:lnTo>
                  <a:pt x="0" y="0"/>
                </a:lnTo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823664" y="3760428"/>
            <a:ext cx="213360" cy="213360"/>
          </a:xfrm>
          <a:custGeom>
            <a:avLst/>
            <a:gdLst/>
            <a:ahLst/>
            <a:cxnLst/>
            <a:rect l="l" t="t" r="r" b="b"/>
            <a:pathLst>
              <a:path w="213360" h="213360">
                <a:moveTo>
                  <a:pt x="213360" y="0"/>
                </a:moveTo>
                <a:lnTo>
                  <a:pt x="0" y="106679"/>
                </a:lnTo>
                <a:lnTo>
                  <a:pt x="213360" y="213360"/>
                </a:lnTo>
                <a:lnTo>
                  <a:pt x="2133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121578" y="5790699"/>
            <a:ext cx="1740535" cy="955040"/>
          </a:xfrm>
          <a:custGeom>
            <a:avLst/>
            <a:gdLst/>
            <a:ahLst/>
            <a:cxnLst/>
            <a:rect l="l" t="t" r="r" b="b"/>
            <a:pathLst>
              <a:path w="1740535" h="955040">
                <a:moveTo>
                  <a:pt x="0" y="0"/>
                </a:moveTo>
                <a:lnTo>
                  <a:pt x="1740333" y="0"/>
                </a:lnTo>
                <a:lnTo>
                  <a:pt x="1740333" y="954500"/>
                </a:lnTo>
                <a:lnTo>
                  <a:pt x="0" y="954500"/>
                </a:lnTo>
                <a:lnTo>
                  <a:pt x="0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3121578" y="5943600"/>
            <a:ext cx="1740535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20040">
              <a:lnSpc>
                <a:spcPct val="100000"/>
              </a:lnSpc>
              <a:spcBef>
                <a:spcPts val="100"/>
              </a:spcBef>
            </a:pPr>
            <a:r>
              <a:rPr dirty="0" sz="4000" spc="-55">
                <a:solidFill>
                  <a:srgbClr val="FFFFFF"/>
                </a:solidFill>
                <a:latin typeface="Arial"/>
                <a:cs typeface="Arial"/>
              </a:rPr>
              <a:t>Type</a:t>
            </a:r>
            <a:endParaRPr sz="4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133856" y="5815801"/>
            <a:ext cx="3847465" cy="6731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wrap="square" lIns="0" tIns="51435" rIns="0" bIns="0" rtlCol="0" vert="horz">
            <a:spAutoFit/>
          </a:bodyPr>
          <a:lstStyle/>
          <a:p>
            <a:pPr marL="66675">
              <a:lnSpc>
                <a:spcPct val="100000"/>
              </a:lnSpc>
              <a:spcBef>
                <a:spcPts val="405"/>
              </a:spcBef>
            </a:pPr>
            <a:r>
              <a:rPr dirty="0" sz="3600" spc="-5">
                <a:latin typeface="Arial"/>
                <a:cs typeface="Arial"/>
              </a:rPr>
              <a:t>8 </a:t>
            </a:r>
            <a:r>
              <a:rPr dirty="0" sz="3600" spc="45">
                <a:latin typeface="Arial"/>
                <a:cs typeface="Arial"/>
              </a:rPr>
              <a:t>bits </a:t>
            </a:r>
            <a:r>
              <a:rPr dirty="0" sz="3600" spc="270">
                <a:latin typeface="Arial"/>
                <a:cs typeface="Arial"/>
              </a:rPr>
              <a:t>=</a:t>
            </a:r>
            <a:r>
              <a:rPr dirty="0" sz="3600" spc="-75">
                <a:latin typeface="Arial"/>
                <a:cs typeface="Arial"/>
              </a:rPr>
              <a:t> </a:t>
            </a:r>
            <a:r>
              <a:rPr dirty="0" sz="3600" spc="-5">
                <a:latin typeface="Arial"/>
                <a:cs typeface="Arial"/>
              </a:rPr>
              <a:t>00000001</a:t>
            </a:r>
            <a:endParaRPr sz="36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014109" y="6152351"/>
            <a:ext cx="2117725" cy="0"/>
          </a:xfrm>
          <a:custGeom>
            <a:avLst/>
            <a:gdLst/>
            <a:ahLst/>
            <a:cxnLst/>
            <a:rect l="l" t="t" r="r" b="b"/>
            <a:pathLst>
              <a:path w="2117725" h="0">
                <a:moveTo>
                  <a:pt x="2117317" y="0"/>
                </a:moveTo>
                <a:lnTo>
                  <a:pt x="25400" y="0"/>
                </a:lnTo>
                <a:lnTo>
                  <a:pt x="0" y="0"/>
                </a:lnTo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826149" y="6045671"/>
            <a:ext cx="213360" cy="213360"/>
          </a:xfrm>
          <a:custGeom>
            <a:avLst/>
            <a:gdLst/>
            <a:ahLst/>
            <a:cxnLst/>
            <a:rect l="l" t="t" r="r" b="b"/>
            <a:pathLst>
              <a:path w="213360" h="213360">
                <a:moveTo>
                  <a:pt x="213360" y="0"/>
                </a:moveTo>
                <a:lnTo>
                  <a:pt x="0" y="106679"/>
                </a:lnTo>
                <a:lnTo>
                  <a:pt x="213360" y="213360"/>
                </a:lnTo>
                <a:lnTo>
                  <a:pt x="2133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pc="-5"/>
              <a:t>Al</a:t>
            </a:r>
            <a:r>
              <a:rPr dirty="0" spc="-15"/>
              <a:t>l</a:t>
            </a:r>
            <a:r>
              <a:rPr dirty="0" spc="-280"/>
              <a:t>m</a:t>
            </a:r>
            <a:r>
              <a:rPr dirty="0" spc="-190"/>
              <a:t>a</a:t>
            </a:r>
            <a:r>
              <a:rPr dirty="0" spc="-135"/>
              <a:t>n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1417300" y="8965803"/>
            <a:ext cx="177800" cy="375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z="2400" spc="-135">
                <a:latin typeface="Arial"/>
                <a:cs typeface="Arial"/>
              </a:rPr>
              <a:t>5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2900" y="355600"/>
            <a:ext cx="4695190" cy="10007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TCP</a:t>
            </a:r>
            <a:r>
              <a:rPr dirty="0" spc="-180"/>
              <a:t> </a:t>
            </a:r>
            <a:r>
              <a:rPr dirty="0" spc="-330"/>
              <a:t>Options</a:t>
            </a:r>
          </a:p>
        </p:txBody>
      </p:sp>
      <p:sp>
        <p:nvSpPr>
          <p:cNvPr id="3" name="object 3"/>
          <p:cNvSpPr/>
          <p:nvPr/>
        </p:nvSpPr>
        <p:spPr>
          <a:xfrm>
            <a:off x="683922" y="3655646"/>
            <a:ext cx="11101677" cy="42691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pc="-5"/>
              <a:t>Al</a:t>
            </a:r>
            <a:r>
              <a:rPr dirty="0" spc="-15"/>
              <a:t>l</a:t>
            </a:r>
            <a:r>
              <a:rPr dirty="0" spc="-280"/>
              <a:t>m</a:t>
            </a:r>
            <a:r>
              <a:rPr dirty="0" spc="-190"/>
              <a:t>a</a:t>
            </a:r>
            <a:r>
              <a:rPr dirty="0" spc="-135"/>
              <a:t>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417300" y="8965803"/>
            <a:ext cx="177800" cy="375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z="2400" spc="-135"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pc="-5"/>
              <a:t>Al</a:t>
            </a:r>
            <a:r>
              <a:rPr dirty="0" spc="-15"/>
              <a:t>l</a:t>
            </a:r>
            <a:r>
              <a:rPr dirty="0" spc="-280"/>
              <a:t>m</a:t>
            </a:r>
            <a:r>
              <a:rPr dirty="0" spc="-190"/>
              <a:t>a</a:t>
            </a:r>
            <a:r>
              <a:rPr dirty="0" spc="-135"/>
              <a:t>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417300" y="8965803"/>
            <a:ext cx="177800" cy="375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z="2400" spc="-135">
                <a:latin typeface="Arial"/>
                <a:cs typeface="Arial"/>
              </a:rPr>
              <a:t>6</a:t>
            </a:r>
            <a:endParaRPr sz="2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TCP </a:t>
            </a:r>
            <a:r>
              <a:rPr dirty="0" spc="-265"/>
              <a:t>Option</a:t>
            </a:r>
            <a:r>
              <a:rPr dirty="0" spc="-250"/>
              <a:t> </a:t>
            </a:r>
            <a:r>
              <a:rPr dirty="0" spc="-405"/>
              <a:t>Format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pc="-5"/>
              <a:t>Al</a:t>
            </a:r>
            <a:r>
              <a:rPr dirty="0" spc="-15"/>
              <a:t>l</a:t>
            </a:r>
            <a:r>
              <a:rPr dirty="0" spc="-280"/>
              <a:t>m</a:t>
            </a:r>
            <a:r>
              <a:rPr dirty="0" spc="-190"/>
              <a:t>a</a:t>
            </a:r>
            <a:r>
              <a:rPr dirty="0" spc="-135"/>
              <a:t>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417300" y="8965803"/>
            <a:ext cx="177800" cy="375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z="2400" spc="-135">
                <a:latin typeface="Arial"/>
                <a:cs typeface="Arial"/>
              </a:rPr>
              <a:t>6</a:t>
            </a:r>
            <a:endParaRPr sz="2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TCP </a:t>
            </a:r>
            <a:r>
              <a:rPr dirty="0" spc="-265"/>
              <a:t>Option</a:t>
            </a:r>
            <a:r>
              <a:rPr dirty="0" spc="-250"/>
              <a:t> </a:t>
            </a:r>
            <a:r>
              <a:rPr dirty="0" spc="-405"/>
              <a:t>Format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25600" y="2209800"/>
            <a:ext cx="3228975" cy="604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00"/>
              </a:spcBef>
              <a:buSzPct val="171052"/>
              <a:buChar char="•"/>
              <a:tabLst>
                <a:tab pos="584200" algn="l"/>
              </a:tabLst>
            </a:pPr>
            <a:r>
              <a:rPr dirty="0" sz="3800" spc="-140">
                <a:latin typeface="Arial"/>
                <a:cs typeface="Arial"/>
              </a:rPr>
              <a:t>Questions</a:t>
            </a:r>
            <a:r>
              <a:rPr dirty="0" sz="3800" spc="-90">
                <a:latin typeface="Arial"/>
                <a:cs typeface="Arial"/>
              </a:rPr>
              <a:t> </a:t>
            </a:r>
            <a:r>
              <a:rPr dirty="0" sz="3800">
                <a:latin typeface="Arial"/>
                <a:cs typeface="Arial"/>
              </a:rPr>
              <a:t>…</a:t>
            </a:r>
            <a:endParaRPr sz="3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pc="-5"/>
              <a:t>Al</a:t>
            </a:r>
            <a:r>
              <a:rPr dirty="0" spc="-15"/>
              <a:t>l</a:t>
            </a:r>
            <a:r>
              <a:rPr dirty="0" spc="-280"/>
              <a:t>m</a:t>
            </a:r>
            <a:r>
              <a:rPr dirty="0" spc="-190"/>
              <a:t>a</a:t>
            </a:r>
            <a:r>
              <a:rPr dirty="0" spc="-135"/>
              <a:t>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417300" y="8965803"/>
            <a:ext cx="177800" cy="375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z="2400" spc="-135">
                <a:latin typeface="Arial"/>
                <a:cs typeface="Arial"/>
              </a:rPr>
              <a:t>6</a:t>
            </a:r>
            <a:endParaRPr sz="2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TCP </a:t>
            </a:r>
            <a:r>
              <a:rPr dirty="0" spc="-265"/>
              <a:t>Option</a:t>
            </a:r>
            <a:r>
              <a:rPr dirty="0" spc="-250"/>
              <a:t> </a:t>
            </a:r>
            <a:r>
              <a:rPr dirty="0" spc="-405"/>
              <a:t>Format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12900" y="2209800"/>
            <a:ext cx="8614410" cy="1536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96900" indent="-571500">
              <a:lnSpc>
                <a:spcPct val="100000"/>
              </a:lnSpc>
              <a:spcBef>
                <a:spcPts val="100"/>
              </a:spcBef>
              <a:buSzPct val="171052"/>
              <a:buChar char="•"/>
              <a:tabLst>
                <a:tab pos="596900" algn="l"/>
              </a:tabLst>
            </a:pPr>
            <a:r>
              <a:rPr dirty="0" sz="3800" spc="-140">
                <a:latin typeface="Arial"/>
                <a:cs typeface="Arial"/>
              </a:rPr>
              <a:t>Questions</a:t>
            </a:r>
            <a:r>
              <a:rPr dirty="0" sz="3800" spc="-10">
                <a:latin typeface="Arial"/>
                <a:cs typeface="Arial"/>
              </a:rPr>
              <a:t> </a:t>
            </a:r>
            <a:r>
              <a:rPr dirty="0" sz="3800">
                <a:latin typeface="Arial"/>
                <a:cs typeface="Arial"/>
              </a:rPr>
              <a:t>…</a:t>
            </a:r>
            <a:endParaRPr sz="3800">
              <a:latin typeface="Arial"/>
              <a:cs typeface="Arial"/>
            </a:endParaRPr>
          </a:p>
          <a:p>
            <a:pPr lvl="1" marL="1041400" indent="-571500">
              <a:lnSpc>
                <a:spcPct val="100000"/>
              </a:lnSpc>
              <a:spcBef>
                <a:spcPts val="2240"/>
              </a:spcBef>
              <a:buSzPct val="171052"/>
              <a:buChar char="•"/>
              <a:tabLst>
                <a:tab pos="1041400" algn="l"/>
              </a:tabLst>
            </a:pPr>
            <a:r>
              <a:rPr dirty="0" sz="3800" spc="40">
                <a:latin typeface="Arial"/>
                <a:cs typeface="Arial"/>
              </a:rPr>
              <a:t>Do </a:t>
            </a:r>
            <a:r>
              <a:rPr dirty="0" sz="3800" spc="-195">
                <a:latin typeface="Arial"/>
                <a:cs typeface="Arial"/>
              </a:rPr>
              <a:t>we </a:t>
            </a:r>
            <a:r>
              <a:rPr dirty="0" sz="3800" spc="-245">
                <a:latin typeface="Arial"/>
                <a:cs typeface="Arial"/>
              </a:rPr>
              <a:t>need </a:t>
            </a:r>
            <a:r>
              <a:rPr dirty="0" sz="3800" spc="-355">
                <a:latin typeface="Arial"/>
                <a:cs typeface="Arial"/>
              </a:rPr>
              <a:t>an </a:t>
            </a:r>
            <a:r>
              <a:rPr dirty="0" sz="3800" spc="-229">
                <a:latin typeface="Arial"/>
                <a:cs typeface="Arial"/>
              </a:rPr>
              <a:t>end </a:t>
            </a:r>
            <a:r>
              <a:rPr dirty="0" sz="3800" spc="-65">
                <a:latin typeface="Arial"/>
                <a:cs typeface="Arial"/>
              </a:rPr>
              <a:t>of </a:t>
            </a:r>
            <a:r>
              <a:rPr dirty="0" sz="3800" spc="-100">
                <a:latin typeface="Arial"/>
                <a:cs typeface="Arial"/>
              </a:rPr>
              <a:t>options</a:t>
            </a:r>
            <a:r>
              <a:rPr dirty="0" sz="3800" spc="265">
                <a:latin typeface="Arial"/>
                <a:cs typeface="Arial"/>
              </a:rPr>
              <a:t> </a:t>
            </a:r>
            <a:r>
              <a:rPr dirty="0" sz="3800" spc="-160">
                <a:latin typeface="Arial"/>
                <a:cs typeface="Arial"/>
              </a:rPr>
              <a:t>option?</a:t>
            </a:r>
            <a:endParaRPr sz="3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pc="-5"/>
              <a:t>Al</a:t>
            </a:r>
            <a:r>
              <a:rPr dirty="0" spc="-15"/>
              <a:t>l</a:t>
            </a:r>
            <a:r>
              <a:rPr dirty="0" spc="-280"/>
              <a:t>m</a:t>
            </a:r>
            <a:r>
              <a:rPr dirty="0" spc="-190"/>
              <a:t>a</a:t>
            </a:r>
            <a:r>
              <a:rPr dirty="0" spc="-135"/>
              <a:t>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417300" y="8965803"/>
            <a:ext cx="177800" cy="375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z="2400" spc="-135">
                <a:latin typeface="Arial"/>
                <a:cs typeface="Arial"/>
              </a:rPr>
              <a:t>6</a:t>
            </a:r>
            <a:endParaRPr sz="2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TCP </a:t>
            </a:r>
            <a:r>
              <a:rPr dirty="0" spc="-265"/>
              <a:t>Option</a:t>
            </a:r>
            <a:r>
              <a:rPr dirty="0" spc="-250"/>
              <a:t> </a:t>
            </a:r>
            <a:r>
              <a:rPr dirty="0" spc="-405"/>
              <a:t>Format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12900" y="2209800"/>
            <a:ext cx="8614410" cy="24003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96900" indent="-571500">
              <a:lnSpc>
                <a:spcPct val="100000"/>
              </a:lnSpc>
              <a:spcBef>
                <a:spcPts val="100"/>
              </a:spcBef>
              <a:buSzPct val="171052"/>
              <a:buChar char="•"/>
              <a:tabLst>
                <a:tab pos="596900" algn="l"/>
              </a:tabLst>
            </a:pPr>
            <a:r>
              <a:rPr dirty="0" sz="3800" spc="-140">
                <a:latin typeface="Arial"/>
                <a:cs typeface="Arial"/>
              </a:rPr>
              <a:t>Questions</a:t>
            </a:r>
            <a:r>
              <a:rPr dirty="0" sz="3800" spc="-10">
                <a:latin typeface="Arial"/>
                <a:cs typeface="Arial"/>
              </a:rPr>
              <a:t> </a:t>
            </a:r>
            <a:r>
              <a:rPr dirty="0" sz="3800">
                <a:latin typeface="Arial"/>
                <a:cs typeface="Arial"/>
              </a:rPr>
              <a:t>…</a:t>
            </a:r>
            <a:endParaRPr sz="3800">
              <a:latin typeface="Arial"/>
              <a:cs typeface="Arial"/>
            </a:endParaRPr>
          </a:p>
          <a:p>
            <a:pPr lvl="1" marL="1041400" indent="-571500">
              <a:lnSpc>
                <a:spcPct val="100000"/>
              </a:lnSpc>
              <a:spcBef>
                <a:spcPts val="2240"/>
              </a:spcBef>
              <a:buSzPct val="171052"/>
              <a:buChar char="•"/>
              <a:tabLst>
                <a:tab pos="1041400" algn="l"/>
              </a:tabLst>
            </a:pPr>
            <a:r>
              <a:rPr dirty="0" sz="3800" spc="40">
                <a:latin typeface="Arial"/>
                <a:cs typeface="Arial"/>
              </a:rPr>
              <a:t>Do </a:t>
            </a:r>
            <a:r>
              <a:rPr dirty="0" sz="3800" spc="-195">
                <a:latin typeface="Arial"/>
                <a:cs typeface="Arial"/>
              </a:rPr>
              <a:t>we </a:t>
            </a:r>
            <a:r>
              <a:rPr dirty="0" sz="3800" spc="-245">
                <a:latin typeface="Arial"/>
                <a:cs typeface="Arial"/>
              </a:rPr>
              <a:t>need </a:t>
            </a:r>
            <a:r>
              <a:rPr dirty="0" sz="3800" spc="-355">
                <a:latin typeface="Arial"/>
                <a:cs typeface="Arial"/>
              </a:rPr>
              <a:t>an </a:t>
            </a:r>
            <a:r>
              <a:rPr dirty="0" sz="3800" spc="-229">
                <a:latin typeface="Arial"/>
                <a:cs typeface="Arial"/>
              </a:rPr>
              <a:t>end </a:t>
            </a:r>
            <a:r>
              <a:rPr dirty="0" sz="3800" spc="-65">
                <a:latin typeface="Arial"/>
                <a:cs typeface="Arial"/>
              </a:rPr>
              <a:t>of </a:t>
            </a:r>
            <a:r>
              <a:rPr dirty="0" sz="3800" spc="-100">
                <a:latin typeface="Arial"/>
                <a:cs typeface="Arial"/>
              </a:rPr>
              <a:t>options</a:t>
            </a:r>
            <a:r>
              <a:rPr dirty="0" sz="3800" spc="265">
                <a:latin typeface="Arial"/>
                <a:cs typeface="Arial"/>
              </a:rPr>
              <a:t> </a:t>
            </a:r>
            <a:r>
              <a:rPr dirty="0" sz="3800" spc="-160">
                <a:latin typeface="Arial"/>
                <a:cs typeface="Arial"/>
              </a:rPr>
              <a:t>option?</a:t>
            </a:r>
            <a:endParaRPr sz="3800">
              <a:latin typeface="Arial"/>
              <a:cs typeface="Arial"/>
            </a:endParaRPr>
          </a:p>
          <a:p>
            <a:pPr lvl="1" marL="1041400" indent="-571500">
              <a:lnSpc>
                <a:spcPct val="100000"/>
              </a:lnSpc>
              <a:spcBef>
                <a:spcPts val="2240"/>
              </a:spcBef>
              <a:buSzPct val="171052"/>
              <a:buChar char="•"/>
              <a:tabLst>
                <a:tab pos="1041400" algn="l"/>
                <a:tab pos="3929379" algn="l"/>
              </a:tabLst>
            </a:pPr>
            <a:r>
              <a:rPr dirty="0" sz="3800" spc="40">
                <a:latin typeface="Arial"/>
                <a:cs typeface="Arial"/>
              </a:rPr>
              <a:t>Do </a:t>
            </a:r>
            <a:r>
              <a:rPr dirty="0" sz="3800" spc="-195">
                <a:latin typeface="Arial"/>
                <a:cs typeface="Arial"/>
              </a:rPr>
              <a:t>we</a:t>
            </a:r>
            <a:r>
              <a:rPr dirty="0" sz="3800" spc="-40">
                <a:latin typeface="Arial"/>
                <a:cs typeface="Arial"/>
              </a:rPr>
              <a:t> </a:t>
            </a:r>
            <a:r>
              <a:rPr dirty="0" sz="3800" spc="-245">
                <a:latin typeface="Arial"/>
                <a:cs typeface="Arial"/>
              </a:rPr>
              <a:t>need</a:t>
            </a:r>
            <a:r>
              <a:rPr dirty="0" sz="3800">
                <a:latin typeface="Arial"/>
                <a:cs typeface="Arial"/>
              </a:rPr>
              <a:t> </a:t>
            </a:r>
            <a:r>
              <a:rPr dirty="0" sz="3800" spc="-495">
                <a:latin typeface="Arial"/>
                <a:cs typeface="Arial"/>
              </a:rPr>
              <a:t>a	</a:t>
            </a:r>
            <a:r>
              <a:rPr dirty="0" sz="3800" spc="-105">
                <a:latin typeface="Arial"/>
                <a:cs typeface="Arial"/>
              </a:rPr>
              <a:t>no-op</a:t>
            </a:r>
            <a:r>
              <a:rPr dirty="0" sz="3800" spc="-10">
                <a:latin typeface="Arial"/>
                <a:cs typeface="Arial"/>
              </a:rPr>
              <a:t> </a:t>
            </a:r>
            <a:r>
              <a:rPr dirty="0" sz="3800" spc="-160">
                <a:latin typeface="Arial"/>
                <a:cs typeface="Arial"/>
              </a:rPr>
              <a:t>option?</a:t>
            </a:r>
            <a:endParaRPr sz="3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pc="-5"/>
              <a:t>Al</a:t>
            </a:r>
            <a:r>
              <a:rPr dirty="0" spc="-15"/>
              <a:t>l</a:t>
            </a:r>
            <a:r>
              <a:rPr dirty="0" spc="-280"/>
              <a:t>m</a:t>
            </a:r>
            <a:r>
              <a:rPr dirty="0" spc="-190"/>
              <a:t>a</a:t>
            </a:r>
            <a:r>
              <a:rPr dirty="0" spc="-135"/>
              <a:t>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417300" y="8965803"/>
            <a:ext cx="177800" cy="375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z="2400" spc="-135">
                <a:latin typeface="Arial"/>
                <a:cs typeface="Arial"/>
              </a:rPr>
              <a:t>6</a:t>
            </a:r>
            <a:endParaRPr sz="2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TCP </a:t>
            </a:r>
            <a:r>
              <a:rPr dirty="0" spc="-265"/>
              <a:t>Option</a:t>
            </a:r>
            <a:r>
              <a:rPr dirty="0" spc="-250"/>
              <a:t> </a:t>
            </a:r>
            <a:r>
              <a:rPr dirty="0" spc="-405"/>
              <a:t>Format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87500" y="2209800"/>
            <a:ext cx="8665210" cy="3754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22300" indent="-571500">
              <a:lnSpc>
                <a:spcPct val="100000"/>
              </a:lnSpc>
              <a:spcBef>
                <a:spcPts val="100"/>
              </a:spcBef>
              <a:buSzPct val="171052"/>
              <a:buChar char="•"/>
              <a:tabLst>
                <a:tab pos="622300" algn="l"/>
              </a:tabLst>
            </a:pPr>
            <a:r>
              <a:rPr dirty="0" sz="3800" spc="-140">
                <a:latin typeface="Arial"/>
                <a:cs typeface="Arial"/>
              </a:rPr>
              <a:t>Questions</a:t>
            </a:r>
            <a:r>
              <a:rPr dirty="0" sz="3800" spc="-10">
                <a:latin typeface="Arial"/>
                <a:cs typeface="Arial"/>
              </a:rPr>
              <a:t> </a:t>
            </a:r>
            <a:r>
              <a:rPr dirty="0" sz="3800">
                <a:latin typeface="Arial"/>
                <a:cs typeface="Arial"/>
              </a:rPr>
              <a:t>…</a:t>
            </a:r>
            <a:endParaRPr sz="3800">
              <a:latin typeface="Arial"/>
              <a:cs typeface="Arial"/>
            </a:endParaRPr>
          </a:p>
          <a:p>
            <a:pPr lvl="1" marL="1066800" indent="-571500">
              <a:lnSpc>
                <a:spcPct val="100000"/>
              </a:lnSpc>
              <a:spcBef>
                <a:spcPts val="2240"/>
              </a:spcBef>
              <a:buSzPct val="171052"/>
              <a:buChar char="•"/>
              <a:tabLst>
                <a:tab pos="1066800" algn="l"/>
              </a:tabLst>
            </a:pPr>
            <a:r>
              <a:rPr dirty="0" sz="3800" spc="40">
                <a:latin typeface="Arial"/>
                <a:cs typeface="Arial"/>
              </a:rPr>
              <a:t>Do </a:t>
            </a:r>
            <a:r>
              <a:rPr dirty="0" sz="3800" spc="-195">
                <a:latin typeface="Arial"/>
                <a:cs typeface="Arial"/>
              </a:rPr>
              <a:t>we </a:t>
            </a:r>
            <a:r>
              <a:rPr dirty="0" sz="3800" spc="-245">
                <a:latin typeface="Arial"/>
                <a:cs typeface="Arial"/>
              </a:rPr>
              <a:t>need </a:t>
            </a:r>
            <a:r>
              <a:rPr dirty="0" sz="3800" spc="-355">
                <a:latin typeface="Arial"/>
                <a:cs typeface="Arial"/>
              </a:rPr>
              <a:t>an </a:t>
            </a:r>
            <a:r>
              <a:rPr dirty="0" sz="3800" spc="-229">
                <a:latin typeface="Arial"/>
                <a:cs typeface="Arial"/>
              </a:rPr>
              <a:t>end </a:t>
            </a:r>
            <a:r>
              <a:rPr dirty="0" sz="3800" spc="-65">
                <a:latin typeface="Arial"/>
                <a:cs typeface="Arial"/>
              </a:rPr>
              <a:t>of </a:t>
            </a:r>
            <a:r>
              <a:rPr dirty="0" sz="3800" spc="-100">
                <a:latin typeface="Arial"/>
                <a:cs typeface="Arial"/>
              </a:rPr>
              <a:t>options</a:t>
            </a:r>
            <a:r>
              <a:rPr dirty="0" sz="3800" spc="265">
                <a:latin typeface="Arial"/>
                <a:cs typeface="Arial"/>
              </a:rPr>
              <a:t> </a:t>
            </a:r>
            <a:r>
              <a:rPr dirty="0" sz="3800" spc="-160">
                <a:latin typeface="Arial"/>
                <a:cs typeface="Arial"/>
              </a:rPr>
              <a:t>option?</a:t>
            </a:r>
            <a:endParaRPr sz="3800">
              <a:latin typeface="Arial"/>
              <a:cs typeface="Arial"/>
            </a:endParaRPr>
          </a:p>
          <a:p>
            <a:pPr lvl="1" marL="1066800" indent="-571500">
              <a:lnSpc>
                <a:spcPct val="100000"/>
              </a:lnSpc>
              <a:spcBef>
                <a:spcPts val="2240"/>
              </a:spcBef>
              <a:buSzPct val="171052"/>
              <a:buChar char="•"/>
              <a:tabLst>
                <a:tab pos="1066800" algn="l"/>
                <a:tab pos="3954779" algn="l"/>
              </a:tabLst>
            </a:pPr>
            <a:r>
              <a:rPr dirty="0" sz="3800" spc="40">
                <a:latin typeface="Arial"/>
                <a:cs typeface="Arial"/>
              </a:rPr>
              <a:t>Do </a:t>
            </a:r>
            <a:r>
              <a:rPr dirty="0" sz="3800" spc="-195">
                <a:latin typeface="Arial"/>
                <a:cs typeface="Arial"/>
              </a:rPr>
              <a:t>we</a:t>
            </a:r>
            <a:r>
              <a:rPr dirty="0" sz="3800" spc="-40">
                <a:latin typeface="Arial"/>
                <a:cs typeface="Arial"/>
              </a:rPr>
              <a:t> </a:t>
            </a:r>
            <a:r>
              <a:rPr dirty="0" sz="3800" spc="-245">
                <a:latin typeface="Arial"/>
                <a:cs typeface="Arial"/>
              </a:rPr>
              <a:t>need</a:t>
            </a:r>
            <a:r>
              <a:rPr dirty="0" sz="3800">
                <a:latin typeface="Arial"/>
                <a:cs typeface="Arial"/>
              </a:rPr>
              <a:t> </a:t>
            </a:r>
            <a:r>
              <a:rPr dirty="0" sz="3800" spc="-495">
                <a:latin typeface="Arial"/>
                <a:cs typeface="Arial"/>
              </a:rPr>
              <a:t>a	</a:t>
            </a:r>
            <a:r>
              <a:rPr dirty="0" sz="3800" spc="-105">
                <a:latin typeface="Arial"/>
                <a:cs typeface="Arial"/>
              </a:rPr>
              <a:t>no-op</a:t>
            </a:r>
            <a:r>
              <a:rPr dirty="0" sz="3800" spc="-10">
                <a:latin typeface="Arial"/>
                <a:cs typeface="Arial"/>
              </a:rPr>
              <a:t> </a:t>
            </a:r>
            <a:r>
              <a:rPr dirty="0" sz="3800" spc="-160">
                <a:latin typeface="Arial"/>
                <a:cs typeface="Arial"/>
              </a:rPr>
              <a:t>option?</a:t>
            </a:r>
            <a:endParaRPr sz="3800">
              <a:latin typeface="Arial"/>
              <a:cs typeface="Arial"/>
            </a:endParaRPr>
          </a:p>
          <a:p>
            <a:pPr lvl="1" marL="1066800" marR="260350" indent="-571500">
              <a:lnSpc>
                <a:spcPts val="4400"/>
              </a:lnSpc>
              <a:spcBef>
                <a:spcPts val="2520"/>
              </a:spcBef>
              <a:buSzPct val="171052"/>
              <a:buChar char="•"/>
              <a:tabLst>
                <a:tab pos="1066800" algn="l"/>
                <a:tab pos="2139315" algn="l"/>
                <a:tab pos="4590415" algn="l"/>
              </a:tabLst>
            </a:pPr>
            <a:r>
              <a:rPr dirty="0" sz="3800" spc="-75">
                <a:latin typeface="Arial"/>
                <a:cs typeface="Arial"/>
              </a:rPr>
              <a:t>Why	</a:t>
            </a:r>
            <a:r>
              <a:rPr dirty="0" sz="3800" spc="-10">
                <a:latin typeface="Arial"/>
                <a:cs typeface="Arial"/>
              </a:rPr>
              <a:t>not</a:t>
            </a:r>
            <a:r>
              <a:rPr dirty="0" sz="3800" spc="5">
                <a:latin typeface="Arial"/>
                <a:cs typeface="Arial"/>
              </a:rPr>
              <a:t> </a:t>
            </a:r>
            <a:r>
              <a:rPr dirty="0" sz="3800" spc="-155">
                <a:latin typeface="Arial"/>
                <a:cs typeface="Arial"/>
              </a:rPr>
              <a:t>invent</a:t>
            </a:r>
            <a:r>
              <a:rPr dirty="0" sz="3800" spc="5">
                <a:latin typeface="Arial"/>
                <a:cs typeface="Arial"/>
              </a:rPr>
              <a:t> </a:t>
            </a:r>
            <a:r>
              <a:rPr dirty="0" sz="3800" spc="-495">
                <a:latin typeface="Arial"/>
                <a:cs typeface="Arial"/>
              </a:rPr>
              <a:t>a	</a:t>
            </a:r>
            <a:r>
              <a:rPr dirty="0" sz="3800" spc="-265">
                <a:latin typeface="Arial"/>
                <a:cs typeface="Arial"/>
              </a:rPr>
              <a:t>padding </a:t>
            </a:r>
            <a:r>
              <a:rPr dirty="0" sz="3800" spc="-45">
                <a:latin typeface="Arial"/>
                <a:cs typeface="Arial"/>
              </a:rPr>
              <a:t>option </a:t>
            </a:r>
            <a:r>
              <a:rPr dirty="0" sz="3800" spc="-75">
                <a:latin typeface="Arial"/>
                <a:cs typeface="Arial"/>
              </a:rPr>
              <a:t>that  </a:t>
            </a:r>
            <a:r>
              <a:rPr dirty="0" sz="3800" spc="-265">
                <a:latin typeface="Arial"/>
                <a:cs typeface="Arial"/>
              </a:rPr>
              <a:t>consumes </a:t>
            </a:r>
            <a:r>
              <a:rPr dirty="0" sz="3800" spc="-105">
                <a:latin typeface="Arial"/>
                <a:cs typeface="Arial"/>
              </a:rPr>
              <a:t>the </a:t>
            </a:r>
            <a:r>
              <a:rPr dirty="0" sz="3800" spc="-75">
                <a:latin typeface="Arial"/>
                <a:cs typeface="Arial"/>
              </a:rPr>
              <a:t>entire </a:t>
            </a:r>
            <a:r>
              <a:rPr dirty="0" sz="3800" spc="-245">
                <a:latin typeface="Arial"/>
                <a:cs typeface="Arial"/>
              </a:rPr>
              <a:t>needed</a:t>
            </a:r>
            <a:r>
              <a:rPr dirty="0" sz="3800" spc="-380">
                <a:latin typeface="Arial"/>
                <a:cs typeface="Arial"/>
              </a:rPr>
              <a:t> </a:t>
            </a:r>
            <a:r>
              <a:rPr dirty="0" sz="3800" spc="-270">
                <a:latin typeface="Arial"/>
                <a:cs typeface="Arial"/>
              </a:rPr>
              <a:t>length?</a:t>
            </a:r>
            <a:endParaRPr sz="3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pc="-5"/>
              <a:t>Al</a:t>
            </a:r>
            <a:r>
              <a:rPr dirty="0" spc="-15"/>
              <a:t>l</a:t>
            </a:r>
            <a:r>
              <a:rPr dirty="0" spc="-280"/>
              <a:t>m</a:t>
            </a:r>
            <a:r>
              <a:rPr dirty="0" spc="-190"/>
              <a:t>a</a:t>
            </a:r>
            <a:r>
              <a:rPr dirty="0" spc="-135"/>
              <a:t>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417300" y="8965803"/>
            <a:ext cx="177800" cy="375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z="2400" spc="-135">
                <a:latin typeface="Arial"/>
                <a:cs typeface="Arial"/>
              </a:rPr>
              <a:t>6</a:t>
            </a:r>
            <a:endParaRPr sz="2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TCP </a:t>
            </a:r>
            <a:r>
              <a:rPr dirty="0" spc="-265"/>
              <a:t>Option</a:t>
            </a:r>
            <a:r>
              <a:rPr dirty="0" spc="-250"/>
              <a:t> </a:t>
            </a:r>
            <a:r>
              <a:rPr dirty="0" spc="-405"/>
              <a:t>Format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87500" y="2209800"/>
            <a:ext cx="8665210" cy="46863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22300" indent="-571500">
              <a:lnSpc>
                <a:spcPct val="100000"/>
              </a:lnSpc>
              <a:spcBef>
                <a:spcPts val="100"/>
              </a:spcBef>
              <a:buSzPct val="171052"/>
              <a:buChar char="•"/>
              <a:tabLst>
                <a:tab pos="622300" algn="l"/>
              </a:tabLst>
            </a:pPr>
            <a:r>
              <a:rPr dirty="0" sz="3800" spc="-140">
                <a:latin typeface="Arial"/>
                <a:cs typeface="Arial"/>
              </a:rPr>
              <a:t>Questions</a:t>
            </a:r>
            <a:r>
              <a:rPr dirty="0" sz="3800" spc="-10">
                <a:latin typeface="Arial"/>
                <a:cs typeface="Arial"/>
              </a:rPr>
              <a:t> </a:t>
            </a:r>
            <a:r>
              <a:rPr dirty="0" sz="3800">
                <a:latin typeface="Arial"/>
                <a:cs typeface="Arial"/>
              </a:rPr>
              <a:t>…</a:t>
            </a:r>
            <a:endParaRPr sz="3800">
              <a:latin typeface="Arial"/>
              <a:cs typeface="Arial"/>
            </a:endParaRPr>
          </a:p>
          <a:p>
            <a:pPr lvl="1" marL="1066800" indent="-571500">
              <a:lnSpc>
                <a:spcPct val="100000"/>
              </a:lnSpc>
              <a:spcBef>
                <a:spcPts val="2240"/>
              </a:spcBef>
              <a:buSzPct val="171052"/>
              <a:buChar char="•"/>
              <a:tabLst>
                <a:tab pos="1066800" algn="l"/>
              </a:tabLst>
            </a:pPr>
            <a:r>
              <a:rPr dirty="0" sz="3800" spc="40">
                <a:latin typeface="Arial"/>
                <a:cs typeface="Arial"/>
              </a:rPr>
              <a:t>Do </a:t>
            </a:r>
            <a:r>
              <a:rPr dirty="0" sz="3800" spc="-195">
                <a:latin typeface="Arial"/>
                <a:cs typeface="Arial"/>
              </a:rPr>
              <a:t>we </a:t>
            </a:r>
            <a:r>
              <a:rPr dirty="0" sz="3800" spc="-245">
                <a:latin typeface="Arial"/>
                <a:cs typeface="Arial"/>
              </a:rPr>
              <a:t>need </a:t>
            </a:r>
            <a:r>
              <a:rPr dirty="0" sz="3800" spc="-355">
                <a:latin typeface="Arial"/>
                <a:cs typeface="Arial"/>
              </a:rPr>
              <a:t>an </a:t>
            </a:r>
            <a:r>
              <a:rPr dirty="0" sz="3800" spc="-229">
                <a:latin typeface="Arial"/>
                <a:cs typeface="Arial"/>
              </a:rPr>
              <a:t>end </a:t>
            </a:r>
            <a:r>
              <a:rPr dirty="0" sz="3800" spc="-65">
                <a:latin typeface="Arial"/>
                <a:cs typeface="Arial"/>
              </a:rPr>
              <a:t>of </a:t>
            </a:r>
            <a:r>
              <a:rPr dirty="0" sz="3800" spc="-100">
                <a:latin typeface="Arial"/>
                <a:cs typeface="Arial"/>
              </a:rPr>
              <a:t>options</a:t>
            </a:r>
            <a:r>
              <a:rPr dirty="0" sz="3800" spc="265">
                <a:latin typeface="Arial"/>
                <a:cs typeface="Arial"/>
              </a:rPr>
              <a:t> </a:t>
            </a:r>
            <a:r>
              <a:rPr dirty="0" sz="3800" spc="-160">
                <a:latin typeface="Arial"/>
                <a:cs typeface="Arial"/>
              </a:rPr>
              <a:t>option?</a:t>
            </a:r>
            <a:endParaRPr sz="3800">
              <a:latin typeface="Arial"/>
              <a:cs typeface="Arial"/>
            </a:endParaRPr>
          </a:p>
          <a:p>
            <a:pPr lvl="1" marL="1066800" indent="-571500">
              <a:lnSpc>
                <a:spcPct val="100000"/>
              </a:lnSpc>
              <a:spcBef>
                <a:spcPts val="2240"/>
              </a:spcBef>
              <a:buSzPct val="171052"/>
              <a:buChar char="•"/>
              <a:tabLst>
                <a:tab pos="1066800" algn="l"/>
                <a:tab pos="3954779" algn="l"/>
              </a:tabLst>
            </a:pPr>
            <a:r>
              <a:rPr dirty="0" sz="3800" spc="40">
                <a:latin typeface="Arial"/>
                <a:cs typeface="Arial"/>
              </a:rPr>
              <a:t>Do </a:t>
            </a:r>
            <a:r>
              <a:rPr dirty="0" sz="3800" spc="-195">
                <a:latin typeface="Arial"/>
                <a:cs typeface="Arial"/>
              </a:rPr>
              <a:t>we</a:t>
            </a:r>
            <a:r>
              <a:rPr dirty="0" sz="3800" spc="-40">
                <a:latin typeface="Arial"/>
                <a:cs typeface="Arial"/>
              </a:rPr>
              <a:t> </a:t>
            </a:r>
            <a:r>
              <a:rPr dirty="0" sz="3800" spc="-245">
                <a:latin typeface="Arial"/>
                <a:cs typeface="Arial"/>
              </a:rPr>
              <a:t>need</a:t>
            </a:r>
            <a:r>
              <a:rPr dirty="0" sz="3800">
                <a:latin typeface="Arial"/>
                <a:cs typeface="Arial"/>
              </a:rPr>
              <a:t> </a:t>
            </a:r>
            <a:r>
              <a:rPr dirty="0" sz="3800" spc="-495">
                <a:latin typeface="Arial"/>
                <a:cs typeface="Arial"/>
              </a:rPr>
              <a:t>a	</a:t>
            </a:r>
            <a:r>
              <a:rPr dirty="0" sz="3800" spc="-105">
                <a:latin typeface="Arial"/>
                <a:cs typeface="Arial"/>
              </a:rPr>
              <a:t>no-op</a:t>
            </a:r>
            <a:r>
              <a:rPr dirty="0" sz="3800" spc="-10">
                <a:latin typeface="Arial"/>
                <a:cs typeface="Arial"/>
              </a:rPr>
              <a:t> </a:t>
            </a:r>
            <a:r>
              <a:rPr dirty="0" sz="3800" spc="-160">
                <a:latin typeface="Arial"/>
                <a:cs typeface="Arial"/>
              </a:rPr>
              <a:t>option?</a:t>
            </a:r>
            <a:endParaRPr sz="3800">
              <a:latin typeface="Arial"/>
              <a:cs typeface="Arial"/>
            </a:endParaRPr>
          </a:p>
          <a:p>
            <a:pPr lvl="1" marL="1066800" marR="260350" indent="-571500">
              <a:lnSpc>
                <a:spcPts val="4400"/>
              </a:lnSpc>
              <a:spcBef>
                <a:spcPts val="2520"/>
              </a:spcBef>
              <a:buSzPct val="171052"/>
              <a:buChar char="•"/>
              <a:tabLst>
                <a:tab pos="1066800" algn="l"/>
                <a:tab pos="2139315" algn="l"/>
                <a:tab pos="4590415" algn="l"/>
              </a:tabLst>
            </a:pPr>
            <a:r>
              <a:rPr dirty="0" sz="3800" spc="-75">
                <a:latin typeface="Arial"/>
                <a:cs typeface="Arial"/>
              </a:rPr>
              <a:t>Why	</a:t>
            </a:r>
            <a:r>
              <a:rPr dirty="0" sz="3800" spc="-10">
                <a:latin typeface="Arial"/>
                <a:cs typeface="Arial"/>
              </a:rPr>
              <a:t>not</a:t>
            </a:r>
            <a:r>
              <a:rPr dirty="0" sz="3800" spc="5">
                <a:latin typeface="Arial"/>
                <a:cs typeface="Arial"/>
              </a:rPr>
              <a:t> </a:t>
            </a:r>
            <a:r>
              <a:rPr dirty="0" sz="3800" spc="-155">
                <a:latin typeface="Arial"/>
                <a:cs typeface="Arial"/>
              </a:rPr>
              <a:t>invent</a:t>
            </a:r>
            <a:r>
              <a:rPr dirty="0" sz="3800" spc="5">
                <a:latin typeface="Arial"/>
                <a:cs typeface="Arial"/>
              </a:rPr>
              <a:t> </a:t>
            </a:r>
            <a:r>
              <a:rPr dirty="0" sz="3800" spc="-495">
                <a:latin typeface="Arial"/>
                <a:cs typeface="Arial"/>
              </a:rPr>
              <a:t>a	</a:t>
            </a:r>
            <a:r>
              <a:rPr dirty="0" sz="3800" spc="-265">
                <a:latin typeface="Arial"/>
                <a:cs typeface="Arial"/>
              </a:rPr>
              <a:t>padding </a:t>
            </a:r>
            <a:r>
              <a:rPr dirty="0" sz="3800" spc="-45">
                <a:latin typeface="Arial"/>
                <a:cs typeface="Arial"/>
              </a:rPr>
              <a:t>option </a:t>
            </a:r>
            <a:r>
              <a:rPr dirty="0" sz="3800" spc="-75">
                <a:latin typeface="Arial"/>
                <a:cs typeface="Arial"/>
              </a:rPr>
              <a:t>that  </a:t>
            </a:r>
            <a:r>
              <a:rPr dirty="0" sz="3800" spc="-265">
                <a:latin typeface="Arial"/>
                <a:cs typeface="Arial"/>
              </a:rPr>
              <a:t>consumes </a:t>
            </a:r>
            <a:r>
              <a:rPr dirty="0" sz="3800" spc="-105">
                <a:latin typeface="Arial"/>
                <a:cs typeface="Arial"/>
              </a:rPr>
              <a:t>the </a:t>
            </a:r>
            <a:r>
              <a:rPr dirty="0" sz="3800" spc="-75">
                <a:latin typeface="Arial"/>
                <a:cs typeface="Arial"/>
              </a:rPr>
              <a:t>entire </a:t>
            </a:r>
            <a:r>
              <a:rPr dirty="0" sz="3800" spc="-245">
                <a:latin typeface="Arial"/>
                <a:cs typeface="Arial"/>
              </a:rPr>
              <a:t>needed</a:t>
            </a:r>
            <a:r>
              <a:rPr dirty="0" sz="3800" spc="-380">
                <a:latin typeface="Arial"/>
                <a:cs typeface="Arial"/>
              </a:rPr>
              <a:t> </a:t>
            </a:r>
            <a:r>
              <a:rPr dirty="0" sz="3800" spc="-270">
                <a:latin typeface="Arial"/>
                <a:cs typeface="Arial"/>
              </a:rPr>
              <a:t>length?</a:t>
            </a:r>
            <a:endParaRPr sz="3800">
              <a:latin typeface="Arial"/>
              <a:cs typeface="Arial"/>
            </a:endParaRPr>
          </a:p>
          <a:p>
            <a:pPr lvl="1" marL="1066800" indent="-571500">
              <a:lnSpc>
                <a:spcPct val="100000"/>
              </a:lnSpc>
              <a:spcBef>
                <a:spcPts val="2120"/>
              </a:spcBef>
              <a:buSzPct val="171052"/>
              <a:buChar char="•"/>
              <a:tabLst>
                <a:tab pos="1066800" algn="l"/>
                <a:tab pos="3954779" algn="l"/>
                <a:tab pos="5801995" algn="l"/>
              </a:tabLst>
            </a:pPr>
            <a:r>
              <a:rPr dirty="0" sz="3800" spc="40">
                <a:latin typeface="Arial"/>
                <a:cs typeface="Arial"/>
              </a:rPr>
              <a:t>Do </a:t>
            </a:r>
            <a:r>
              <a:rPr dirty="0" sz="3800" spc="-195">
                <a:latin typeface="Arial"/>
                <a:cs typeface="Arial"/>
              </a:rPr>
              <a:t>we</a:t>
            </a:r>
            <a:r>
              <a:rPr dirty="0" sz="3800" spc="-40">
                <a:latin typeface="Arial"/>
                <a:cs typeface="Arial"/>
              </a:rPr>
              <a:t> </a:t>
            </a:r>
            <a:r>
              <a:rPr dirty="0" sz="3800" spc="-245">
                <a:latin typeface="Arial"/>
                <a:cs typeface="Arial"/>
              </a:rPr>
              <a:t>need</a:t>
            </a:r>
            <a:r>
              <a:rPr dirty="0" sz="3800">
                <a:latin typeface="Arial"/>
                <a:cs typeface="Arial"/>
              </a:rPr>
              <a:t> </a:t>
            </a:r>
            <a:r>
              <a:rPr dirty="0" sz="3800" spc="-495">
                <a:latin typeface="Arial"/>
                <a:cs typeface="Arial"/>
              </a:rPr>
              <a:t>a	</a:t>
            </a:r>
            <a:r>
              <a:rPr dirty="0" sz="3800" spc="-175">
                <a:latin typeface="Arial"/>
                <a:cs typeface="Arial"/>
              </a:rPr>
              <a:t>one</a:t>
            </a:r>
            <a:r>
              <a:rPr dirty="0" sz="3800">
                <a:latin typeface="Arial"/>
                <a:cs typeface="Arial"/>
              </a:rPr>
              <a:t> </a:t>
            </a:r>
            <a:r>
              <a:rPr dirty="0" sz="3800" spc="-145">
                <a:latin typeface="Arial"/>
                <a:cs typeface="Arial"/>
              </a:rPr>
              <a:t>byte	</a:t>
            </a:r>
            <a:r>
              <a:rPr dirty="0" sz="3800" spc="-160">
                <a:latin typeface="Arial"/>
                <a:cs typeface="Arial"/>
              </a:rPr>
              <a:t>option?</a:t>
            </a:r>
            <a:endParaRPr sz="3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pc="-5"/>
              <a:t>Al</a:t>
            </a:r>
            <a:r>
              <a:rPr dirty="0" spc="-15"/>
              <a:t>l</a:t>
            </a:r>
            <a:r>
              <a:rPr dirty="0" spc="-280"/>
              <a:t>m</a:t>
            </a:r>
            <a:r>
              <a:rPr dirty="0" spc="-190"/>
              <a:t>a</a:t>
            </a:r>
            <a:r>
              <a:rPr dirty="0" spc="-135"/>
              <a:t>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417300" y="8965803"/>
            <a:ext cx="177800" cy="375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z="2400" spc="-135">
                <a:latin typeface="Arial"/>
                <a:cs typeface="Arial"/>
              </a:rPr>
              <a:t>6</a:t>
            </a:r>
            <a:endParaRPr sz="2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TCP </a:t>
            </a:r>
            <a:r>
              <a:rPr dirty="0" spc="-265"/>
              <a:t>Option</a:t>
            </a:r>
            <a:r>
              <a:rPr dirty="0" spc="-250"/>
              <a:t> </a:t>
            </a:r>
            <a:r>
              <a:rPr dirty="0" spc="-405"/>
              <a:t>Format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2100" y="2209800"/>
            <a:ext cx="9544685" cy="6040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47700" indent="-571500">
              <a:lnSpc>
                <a:spcPct val="100000"/>
              </a:lnSpc>
              <a:spcBef>
                <a:spcPts val="100"/>
              </a:spcBef>
              <a:buSzPct val="171052"/>
              <a:buChar char="•"/>
              <a:tabLst>
                <a:tab pos="647700" algn="l"/>
              </a:tabLst>
            </a:pPr>
            <a:r>
              <a:rPr dirty="0" sz="3800" spc="-140">
                <a:latin typeface="Arial"/>
                <a:cs typeface="Arial"/>
              </a:rPr>
              <a:t>Questions</a:t>
            </a:r>
            <a:r>
              <a:rPr dirty="0" sz="3800" spc="-10">
                <a:latin typeface="Arial"/>
                <a:cs typeface="Arial"/>
              </a:rPr>
              <a:t> </a:t>
            </a:r>
            <a:r>
              <a:rPr dirty="0" sz="3800">
                <a:latin typeface="Arial"/>
                <a:cs typeface="Arial"/>
              </a:rPr>
              <a:t>…</a:t>
            </a:r>
            <a:endParaRPr sz="3800">
              <a:latin typeface="Arial"/>
              <a:cs typeface="Arial"/>
            </a:endParaRPr>
          </a:p>
          <a:p>
            <a:pPr lvl="1" marL="1092200" indent="-571500">
              <a:lnSpc>
                <a:spcPct val="100000"/>
              </a:lnSpc>
              <a:spcBef>
                <a:spcPts val="2240"/>
              </a:spcBef>
              <a:buSzPct val="171052"/>
              <a:buChar char="•"/>
              <a:tabLst>
                <a:tab pos="1092200" algn="l"/>
              </a:tabLst>
            </a:pPr>
            <a:r>
              <a:rPr dirty="0" sz="3800" spc="40">
                <a:latin typeface="Arial"/>
                <a:cs typeface="Arial"/>
              </a:rPr>
              <a:t>Do </a:t>
            </a:r>
            <a:r>
              <a:rPr dirty="0" sz="3800" spc="-195">
                <a:latin typeface="Arial"/>
                <a:cs typeface="Arial"/>
              </a:rPr>
              <a:t>we </a:t>
            </a:r>
            <a:r>
              <a:rPr dirty="0" sz="3800" spc="-245">
                <a:latin typeface="Arial"/>
                <a:cs typeface="Arial"/>
              </a:rPr>
              <a:t>need </a:t>
            </a:r>
            <a:r>
              <a:rPr dirty="0" sz="3800" spc="-355">
                <a:latin typeface="Arial"/>
                <a:cs typeface="Arial"/>
              </a:rPr>
              <a:t>an </a:t>
            </a:r>
            <a:r>
              <a:rPr dirty="0" sz="3800" spc="-229">
                <a:latin typeface="Arial"/>
                <a:cs typeface="Arial"/>
              </a:rPr>
              <a:t>end </a:t>
            </a:r>
            <a:r>
              <a:rPr dirty="0" sz="3800" spc="-65">
                <a:latin typeface="Arial"/>
                <a:cs typeface="Arial"/>
              </a:rPr>
              <a:t>of </a:t>
            </a:r>
            <a:r>
              <a:rPr dirty="0" sz="3800" spc="-100">
                <a:latin typeface="Arial"/>
                <a:cs typeface="Arial"/>
              </a:rPr>
              <a:t>options</a:t>
            </a:r>
            <a:r>
              <a:rPr dirty="0" sz="3800" spc="285">
                <a:latin typeface="Arial"/>
                <a:cs typeface="Arial"/>
              </a:rPr>
              <a:t> </a:t>
            </a:r>
            <a:r>
              <a:rPr dirty="0" sz="3800" spc="-160">
                <a:latin typeface="Arial"/>
                <a:cs typeface="Arial"/>
              </a:rPr>
              <a:t>option?</a:t>
            </a:r>
            <a:endParaRPr sz="3800">
              <a:latin typeface="Arial"/>
              <a:cs typeface="Arial"/>
            </a:endParaRPr>
          </a:p>
          <a:p>
            <a:pPr lvl="1" marL="1092200" indent="-571500">
              <a:lnSpc>
                <a:spcPct val="100000"/>
              </a:lnSpc>
              <a:spcBef>
                <a:spcPts val="2240"/>
              </a:spcBef>
              <a:buSzPct val="171052"/>
              <a:buChar char="•"/>
              <a:tabLst>
                <a:tab pos="1092200" algn="l"/>
                <a:tab pos="3980179" algn="l"/>
              </a:tabLst>
            </a:pPr>
            <a:r>
              <a:rPr dirty="0" sz="3800" spc="40">
                <a:latin typeface="Arial"/>
                <a:cs typeface="Arial"/>
              </a:rPr>
              <a:t>Do </a:t>
            </a:r>
            <a:r>
              <a:rPr dirty="0" sz="3800" spc="-195">
                <a:latin typeface="Arial"/>
                <a:cs typeface="Arial"/>
              </a:rPr>
              <a:t>we</a:t>
            </a:r>
            <a:r>
              <a:rPr dirty="0" sz="3800" spc="-40">
                <a:latin typeface="Arial"/>
                <a:cs typeface="Arial"/>
              </a:rPr>
              <a:t> </a:t>
            </a:r>
            <a:r>
              <a:rPr dirty="0" sz="3800" spc="-245">
                <a:latin typeface="Arial"/>
                <a:cs typeface="Arial"/>
              </a:rPr>
              <a:t>need</a:t>
            </a:r>
            <a:r>
              <a:rPr dirty="0" sz="3800">
                <a:latin typeface="Arial"/>
                <a:cs typeface="Arial"/>
              </a:rPr>
              <a:t> </a:t>
            </a:r>
            <a:r>
              <a:rPr dirty="0" sz="3800" spc="-495">
                <a:latin typeface="Arial"/>
                <a:cs typeface="Arial"/>
              </a:rPr>
              <a:t>a	</a:t>
            </a:r>
            <a:r>
              <a:rPr dirty="0" sz="3800" spc="-105">
                <a:latin typeface="Arial"/>
                <a:cs typeface="Arial"/>
              </a:rPr>
              <a:t>no-op</a:t>
            </a:r>
            <a:r>
              <a:rPr dirty="0" sz="3800" spc="-10">
                <a:latin typeface="Arial"/>
                <a:cs typeface="Arial"/>
              </a:rPr>
              <a:t> </a:t>
            </a:r>
            <a:r>
              <a:rPr dirty="0" sz="3800" spc="-160">
                <a:latin typeface="Arial"/>
                <a:cs typeface="Arial"/>
              </a:rPr>
              <a:t>option?</a:t>
            </a:r>
            <a:endParaRPr sz="3800">
              <a:latin typeface="Arial"/>
              <a:cs typeface="Arial"/>
            </a:endParaRPr>
          </a:p>
          <a:p>
            <a:pPr lvl="1" marL="1092200" marR="1115060" indent="-571500">
              <a:lnSpc>
                <a:spcPts val="4400"/>
              </a:lnSpc>
              <a:spcBef>
                <a:spcPts val="2520"/>
              </a:spcBef>
              <a:buSzPct val="171052"/>
              <a:buChar char="•"/>
              <a:tabLst>
                <a:tab pos="1092200" algn="l"/>
                <a:tab pos="2164715" algn="l"/>
                <a:tab pos="4615815" algn="l"/>
              </a:tabLst>
            </a:pPr>
            <a:r>
              <a:rPr dirty="0" sz="3800" spc="-75">
                <a:latin typeface="Arial"/>
                <a:cs typeface="Arial"/>
              </a:rPr>
              <a:t>Why	</a:t>
            </a:r>
            <a:r>
              <a:rPr dirty="0" sz="3800" spc="-10">
                <a:latin typeface="Arial"/>
                <a:cs typeface="Arial"/>
              </a:rPr>
              <a:t>not</a:t>
            </a:r>
            <a:r>
              <a:rPr dirty="0" sz="3800" spc="5">
                <a:latin typeface="Arial"/>
                <a:cs typeface="Arial"/>
              </a:rPr>
              <a:t> </a:t>
            </a:r>
            <a:r>
              <a:rPr dirty="0" sz="3800" spc="-155">
                <a:latin typeface="Arial"/>
                <a:cs typeface="Arial"/>
              </a:rPr>
              <a:t>invent</a:t>
            </a:r>
            <a:r>
              <a:rPr dirty="0" sz="3800" spc="5">
                <a:latin typeface="Arial"/>
                <a:cs typeface="Arial"/>
              </a:rPr>
              <a:t> </a:t>
            </a:r>
            <a:r>
              <a:rPr dirty="0" sz="3800" spc="-495">
                <a:latin typeface="Arial"/>
                <a:cs typeface="Arial"/>
              </a:rPr>
              <a:t>a	</a:t>
            </a:r>
            <a:r>
              <a:rPr dirty="0" sz="3800" spc="-265">
                <a:latin typeface="Arial"/>
                <a:cs typeface="Arial"/>
              </a:rPr>
              <a:t>padding </a:t>
            </a:r>
            <a:r>
              <a:rPr dirty="0" sz="3800" spc="-45">
                <a:latin typeface="Arial"/>
                <a:cs typeface="Arial"/>
              </a:rPr>
              <a:t>option </a:t>
            </a:r>
            <a:r>
              <a:rPr dirty="0" sz="3800" spc="-75">
                <a:latin typeface="Arial"/>
                <a:cs typeface="Arial"/>
              </a:rPr>
              <a:t>that  </a:t>
            </a:r>
            <a:r>
              <a:rPr dirty="0" sz="3800" spc="-265">
                <a:latin typeface="Arial"/>
                <a:cs typeface="Arial"/>
              </a:rPr>
              <a:t>consumes </a:t>
            </a:r>
            <a:r>
              <a:rPr dirty="0" sz="3800" spc="-105">
                <a:latin typeface="Arial"/>
                <a:cs typeface="Arial"/>
              </a:rPr>
              <a:t>the </a:t>
            </a:r>
            <a:r>
              <a:rPr dirty="0" sz="3800" spc="-75">
                <a:latin typeface="Arial"/>
                <a:cs typeface="Arial"/>
              </a:rPr>
              <a:t>entire </a:t>
            </a:r>
            <a:r>
              <a:rPr dirty="0" sz="3800" spc="-245">
                <a:latin typeface="Arial"/>
                <a:cs typeface="Arial"/>
              </a:rPr>
              <a:t>needed</a:t>
            </a:r>
            <a:r>
              <a:rPr dirty="0" sz="3800" spc="-380">
                <a:latin typeface="Arial"/>
                <a:cs typeface="Arial"/>
              </a:rPr>
              <a:t> </a:t>
            </a:r>
            <a:r>
              <a:rPr dirty="0" sz="3800" spc="-270">
                <a:latin typeface="Arial"/>
                <a:cs typeface="Arial"/>
              </a:rPr>
              <a:t>length?</a:t>
            </a:r>
            <a:endParaRPr sz="3800">
              <a:latin typeface="Arial"/>
              <a:cs typeface="Arial"/>
            </a:endParaRPr>
          </a:p>
          <a:p>
            <a:pPr lvl="1" marL="1092200" indent="-571500">
              <a:lnSpc>
                <a:spcPct val="100000"/>
              </a:lnSpc>
              <a:spcBef>
                <a:spcPts val="2120"/>
              </a:spcBef>
              <a:buSzPct val="171052"/>
              <a:buChar char="•"/>
              <a:tabLst>
                <a:tab pos="1092200" algn="l"/>
                <a:tab pos="3980179" algn="l"/>
                <a:tab pos="5827395" algn="l"/>
              </a:tabLst>
            </a:pPr>
            <a:r>
              <a:rPr dirty="0" sz="3800" spc="40">
                <a:latin typeface="Arial"/>
                <a:cs typeface="Arial"/>
              </a:rPr>
              <a:t>Do </a:t>
            </a:r>
            <a:r>
              <a:rPr dirty="0" sz="3800" spc="-195">
                <a:latin typeface="Arial"/>
                <a:cs typeface="Arial"/>
              </a:rPr>
              <a:t>we</a:t>
            </a:r>
            <a:r>
              <a:rPr dirty="0" sz="3800" spc="-40">
                <a:latin typeface="Arial"/>
                <a:cs typeface="Arial"/>
              </a:rPr>
              <a:t> </a:t>
            </a:r>
            <a:r>
              <a:rPr dirty="0" sz="3800" spc="-245">
                <a:latin typeface="Arial"/>
                <a:cs typeface="Arial"/>
              </a:rPr>
              <a:t>need</a:t>
            </a:r>
            <a:r>
              <a:rPr dirty="0" sz="3800">
                <a:latin typeface="Arial"/>
                <a:cs typeface="Arial"/>
              </a:rPr>
              <a:t> </a:t>
            </a:r>
            <a:r>
              <a:rPr dirty="0" sz="3800" spc="-495">
                <a:latin typeface="Arial"/>
                <a:cs typeface="Arial"/>
              </a:rPr>
              <a:t>a	</a:t>
            </a:r>
            <a:r>
              <a:rPr dirty="0" sz="3800" spc="-175">
                <a:latin typeface="Arial"/>
                <a:cs typeface="Arial"/>
              </a:rPr>
              <a:t>one</a:t>
            </a:r>
            <a:r>
              <a:rPr dirty="0" sz="3800">
                <a:latin typeface="Arial"/>
                <a:cs typeface="Arial"/>
              </a:rPr>
              <a:t> </a:t>
            </a:r>
            <a:r>
              <a:rPr dirty="0" sz="3800" spc="-145">
                <a:latin typeface="Arial"/>
                <a:cs typeface="Arial"/>
              </a:rPr>
              <a:t>byte	</a:t>
            </a:r>
            <a:r>
              <a:rPr dirty="0" sz="3800" spc="-160">
                <a:latin typeface="Arial"/>
                <a:cs typeface="Arial"/>
              </a:rPr>
              <a:t>option?</a:t>
            </a:r>
            <a:endParaRPr sz="3800">
              <a:latin typeface="Arial"/>
              <a:cs typeface="Arial"/>
            </a:endParaRPr>
          </a:p>
          <a:p>
            <a:pPr lvl="1" marL="1092200" marR="30480" indent="-571500">
              <a:lnSpc>
                <a:spcPts val="4400"/>
              </a:lnSpc>
              <a:spcBef>
                <a:spcPts val="2520"/>
              </a:spcBef>
              <a:buSzPct val="171052"/>
              <a:buChar char="•"/>
              <a:tabLst>
                <a:tab pos="1092200" algn="l"/>
                <a:tab pos="2164715" algn="l"/>
                <a:tab pos="4511040" algn="l"/>
                <a:tab pos="7622540" algn="l"/>
              </a:tabLst>
            </a:pPr>
            <a:r>
              <a:rPr dirty="0" sz="3800" spc="-75">
                <a:latin typeface="Arial"/>
                <a:cs typeface="Arial"/>
              </a:rPr>
              <a:t>Why	</a:t>
            </a:r>
            <a:r>
              <a:rPr dirty="0" sz="3800" spc="-365">
                <a:latin typeface="Arial"/>
                <a:cs typeface="Arial"/>
              </a:rPr>
              <a:t>have</a:t>
            </a:r>
            <a:r>
              <a:rPr dirty="0" sz="3800">
                <a:latin typeface="Arial"/>
                <a:cs typeface="Arial"/>
              </a:rPr>
              <a:t> </a:t>
            </a:r>
            <a:r>
              <a:rPr dirty="0" sz="3800" spc="-215">
                <a:latin typeface="Arial"/>
                <a:cs typeface="Arial"/>
              </a:rPr>
              <a:t>2</a:t>
            </a:r>
            <a:r>
              <a:rPr dirty="0" sz="3800">
                <a:latin typeface="Arial"/>
                <a:cs typeface="Arial"/>
              </a:rPr>
              <a:t> </a:t>
            </a:r>
            <a:r>
              <a:rPr dirty="0" sz="3800" spc="-145">
                <a:latin typeface="Arial"/>
                <a:cs typeface="Arial"/>
              </a:rPr>
              <a:t>byte	</a:t>
            </a:r>
            <a:r>
              <a:rPr dirty="0" sz="3800" spc="-100">
                <a:latin typeface="Arial"/>
                <a:cs typeface="Arial"/>
              </a:rPr>
              <a:t>options</a:t>
            </a:r>
            <a:r>
              <a:rPr dirty="0" sz="3800">
                <a:latin typeface="Arial"/>
                <a:cs typeface="Arial"/>
              </a:rPr>
              <a:t> </a:t>
            </a:r>
            <a:r>
              <a:rPr dirty="0" sz="3800" spc="-204">
                <a:latin typeface="Arial"/>
                <a:cs typeface="Arial"/>
              </a:rPr>
              <a:t>instead	</a:t>
            </a:r>
            <a:r>
              <a:rPr dirty="0" sz="3800" spc="-65">
                <a:latin typeface="Arial"/>
                <a:cs typeface="Arial"/>
              </a:rPr>
              <a:t>of</a:t>
            </a:r>
            <a:r>
              <a:rPr dirty="0" sz="3800" spc="-95">
                <a:latin typeface="Arial"/>
                <a:cs typeface="Arial"/>
              </a:rPr>
              <a:t> </a:t>
            </a:r>
            <a:r>
              <a:rPr dirty="0" sz="3800" spc="-254">
                <a:latin typeface="Arial"/>
                <a:cs typeface="Arial"/>
              </a:rPr>
              <a:t>making  </a:t>
            </a:r>
            <a:r>
              <a:rPr dirty="0" sz="3800" spc="-100">
                <a:latin typeface="Arial"/>
                <a:cs typeface="Arial"/>
              </a:rPr>
              <a:t>more </a:t>
            </a:r>
            <a:r>
              <a:rPr dirty="0" sz="3800" spc="-245">
                <a:latin typeface="Arial"/>
                <a:cs typeface="Arial"/>
              </a:rPr>
              <a:t>special</a:t>
            </a:r>
            <a:r>
              <a:rPr dirty="0" sz="3800" spc="85">
                <a:latin typeface="Arial"/>
                <a:cs typeface="Arial"/>
              </a:rPr>
              <a:t> </a:t>
            </a:r>
            <a:r>
              <a:rPr dirty="0" sz="3800" spc="-195">
                <a:latin typeface="Arial"/>
                <a:cs typeface="Arial"/>
              </a:rPr>
              <a:t>options?</a:t>
            </a:r>
            <a:endParaRPr sz="3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pc="-5"/>
              <a:t>Al</a:t>
            </a:r>
            <a:r>
              <a:rPr dirty="0" spc="-15"/>
              <a:t>l</a:t>
            </a:r>
            <a:r>
              <a:rPr dirty="0" spc="-280"/>
              <a:t>m</a:t>
            </a:r>
            <a:r>
              <a:rPr dirty="0" spc="-190"/>
              <a:t>a</a:t>
            </a:r>
            <a:r>
              <a:rPr dirty="0" spc="-135"/>
              <a:t>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417300" y="8965803"/>
            <a:ext cx="177800" cy="375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z="2400" spc="-135">
                <a:latin typeface="Arial"/>
                <a:cs typeface="Arial"/>
              </a:rPr>
              <a:t>7</a:t>
            </a:r>
            <a:endParaRPr sz="2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2200" y="355600"/>
            <a:ext cx="5749925" cy="10007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90"/>
              <a:t>General</a:t>
            </a:r>
            <a:r>
              <a:rPr dirty="0" spc="-160"/>
              <a:t> </a:t>
            </a:r>
            <a:r>
              <a:rPr dirty="0" spc="-440"/>
              <a:t>Pattern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25600" y="1854200"/>
            <a:ext cx="8728075" cy="1163320"/>
          </a:xfrm>
          <a:prstGeom prst="rect">
            <a:avLst/>
          </a:prstGeom>
        </p:spPr>
        <p:txBody>
          <a:bodyPr wrap="square" lIns="0" tIns="48260" rIns="0" bIns="0" rtlCol="0" vert="horz">
            <a:spAutoFit/>
          </a:bodyPr>
          <a:lstStyle/>
          <a:p>
            <a:pPr marL="584200" marR="5080" indent="-571500">
              <a:lnSpc>
                <a:spcPts val="4400"/>
              </a:lnSpc>
              <a:spcBef>
                <a:spcPts val="380"/>
              </a:spcBef>
              <a:buSzPct val="171052"/>
              <a:buChar char="•"/>
              <a:tabLst>
                <a:tab pos="584200" algn="l"/>
                <a:tab pos="1633220" algn="l"/>
                <a:tab pos="1902460" algn="l"/>
                <a:tab pos="3457575" algn="l"/>
                <a:tab pos="3797935" algn="l"/>
              </a:tabLst>
            </a:pPr>
            <a:r>
              <a:rPr dirty="0" sz="3800" spc="-315">
                <a:latin typeface="Arial"/>
                <a:cs typeface="Arial"/>
              </a:rPr>
              <a:t>Type	</a:t>
            </a:r>
            <a:r>
              <a:rPr dirty="0" sz="3800" spc="10">
                <a:latin typeface="Arial"/>
                <a:cs typeface="Arial"/>
              </a:rPr>
              <a:t>/	</a:t>
            </a:r>
            <a:r>
              <a:rPr dirty="0" sz="3800" spc="-254">
                <a:latin typeface="Arial"/>
                <a:cs typeface="Arial"/>
              </a:rPr>
              <a:t>value</a:t>
            </a:r>
            <a:r>
              <a:rPr dirty="0" sz="3800" spc="5">
                <a:latin typeface="Arial"/>
                <a:cs typeface="Arial"/>
              </a:rPr>
              <a:t> </a:t>
            </a:r>
            <a:r>
              <a:rPr dirty="0" sz="3800" spc="-229">
                <a:latin typeface="Arial"/>
                <a:cs typeface="Arial"/>
              </a:rPr>
              <a:t>is	</a:t>
            </a:r>
            <a:r>
              <a:rPr dirty="0" sz="3800" spc="-495">
                <a:latin typeface="Arial"/>
                <a:cs typeface="Arial"/>
              </a:rPr>
              <a:t>a	</a:t>
            </a:r>
            <a:r>
              <a:rPr dirty="0" sz="3800" spc="-275">
                <a:latin typeface="Arial"/>
                <a:cs typeface="Arial"/>
              </a:rPr>
              <a:t>design </a:t>
            </a:r>
            <a:r>
              <a:rPr dirty="0" sz="3800" spc="-85">
                <a:latin typeface="Arial"/>
                <a:cs typeface="Arial"/>
              </a:rPr>
              <a:t>pattern </a:t>
            </a:r>
            <a:r>
              <a:rPr dirty="0" sz="3800" spc="-65">
                <a:latin typeface="Arial"/>
                <a:cs typeface="Arial"/>
              </a:rPr>
              <a:t>of </a:t>
            </a:r>
            <a:r>
              <a:rPr dirty="0" sz="3800" spc="-75">
                <a:latin typeface="Arial"/>
                <a:cs typeface="Arial"/>
              </a:rPr>
              <a:t>sorts </a:t>
            </a:r>
            <a:r>
              <a:rPr dirty="0" sz="3800" spc="-114">
                <a:latin typeface="Arial"/>
                <a:cs typeface="Arial"/>
              </a:rPr>
              <a:t>in  </a:t>
            </a:r>
            <a:r>
              <a:rPr dirty="0" sz="3800" spc="-105">
                <a:latin typeface="Arial"/>
                <a:cs typeface="Arial"/>
              </a:rPr>
              <a:t>networks:</a:t>
            </a:r>
            <a:endParaRPr sz="3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2200" y="355600"/>
            <a:ext cx="5749925" cy="10007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90"/>
              <a:t>General</a:t>
            </a:r>
            <a:r>
              <a:rPr dirty="0" spc="-160"/>
              <a:t> </a:t>
            </a:r>
            <a:r>
              <a:rPr dirty="0" spc="-440"/>
              <a:t>Pattern</a:t>
            </a:r>
          </a:p>
        </p:txBody>
      </p:sp>
      <p:sp>
        <p:nvSpPr>
          <p:cNvPr id="3" name="object 3"/>
          <p:cNvSpPr/>
          <p:nvPr/>
        </p:nvSpPr>
        <p:spPr>
          <a:xfrm>
            <a:off x="2169645" y="3560459"/>
            <a:ext cx="9849485" cy="3670300"/>
          </a:xfrm>
          <a:custGeom>
            <a:avLst/>
            <a:gdLst/>
            <a:ahLst/>
            <a:cxnLst/>
            <a:rect l="l" t="t" r="r" b="b"/>
            <a:pathLst>
              <a:path w="9849485" h="3670300">
                <a:moveTo>
                  <a:pt x="0" y="0"/>
                </a:moveTo>
                <a:lnTo>
                  <a:pt x="9849159" y="0"/>
                </a:lnTo>
                <a:lnTo>
                  <a:pt x="9849159" y="3670300"/>
                </a:lnTo>
                <a:lnTo>
                  <a:pt x="0" y="36703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625600" y="1854200"/>
            <a:ext cx="10132695" cy="5311140"/>
          </a:xfrm>
          <a:prstGeom prst="rect">
            <a:avLst/>
          </a:prstGeom>
        </p:spPr>
        <p:txBody>
          <a:bodyPr wrap="square" lIns="0" tIns="48260" rIns="0" bIns="0" rtlCol="0" vert="horz">
            <a:spAutoFit/>
          </a:bodyPr>
          <a:lstStyle/>
          <a:p>
            <a:pPr marL="584200" marR="1409065" indent="-571500">
              <a:lnSpc>
                <a:spcPts val="4400"/>
              </a:lnSpc>
              <a:spcBef>
                <a:spcPts val="380"/>
              </a:spcBef>
              <a:buSzPct val="171052"/>
              <a:buChar char="•"/>
              <a:tabLst>
                <a:tab pos="584200" algn="l"/>
                <a:tab pos="1633220" algn="l"/>
                <a:tab pos="1902460" algn="l"/>
                <a:tab pos="3457575" algn="l"/>
                <a:tab pos="3797935" algn="l"/>
              </a:tabLst>
            </a:pPr>
            <a:r>
              <a:rPr dirty="0" sz="3800" spc="-315">
                <a:latin typeface="Arial"/>
                <a:cs typeface="Arial"/>
              </a:rPr>
              <a:t>Type	</a:t>
            </a:r>
            <a:r>
              <a:rPr dirty="0" sz="3800" spc="10">
                <a:latin typeface="Arial"/>
                <a:cs typeface="Arial"/>
              </a:rPr>
              <a:t>/	</a:t>
            </a:r>
            <a:r>
              <a:rPr dirty="0" sz="3800" spc="-254">
                <a:latin typeface="Arial"/>
                <a:cs typeface="Arial"/>
              </a:rPr>
              <a:t>value</a:t>
            </a:r>
            <a:r>
              <a:rPr dirty="0" sz="3800" spc="5">
                <a:latin typeface="Arial"/>
                <a:cs typeface="Arial"/>
              </a:rPr>
              <a:t> </a:t>
            </a:r>
            <a:r>
              <a:rPr dirty="0" sz="3800" spc="-229">
                <a:latin typeface="Arial"/>
                <a:cs typeface="Arial"/>
              </a:rPr>
              <a:t>is	</a:t>
            </a:r>
            <a:r>
              <a:rPr dirty="0" sz="3800" spc="-495">
                <a:latin typeface="Arial"/>
                <a:cs typeface="Arial"/>
              </a:rPr>
              <a:t>a	</a:t>
            </a:r>
            <a:r>
              <a:rPr dirty="0" sz="3800" spc="-275">
                <a:latin typeface="Arial"/>
                <a:cs typeface="Arial"/>
              </a:rPr>
              <a:t>design </a:t>
            </a:r>
            <a:r>
              <a:rPr dirty="0" sz="3800" spc="-85">
                <a:latin typeface="Arial"/>
                <a:cs typeface="Arial"/>
              </a:rPr>
              <a:t>pattern </a:t>
            </a:r>
            <a:r>
              <a:rPr dirty="0" sz="3800" spc="-65">
                <a:latin typeface="Arial"/>
                <a:cs typeface="Arial"/>
              </a:rPr>
              <a:t>of </a:t>
            </a:r>
            <a:r>
              <a:rPr dirty="0" sz="3800" spc="-75">
                <a:latin typeface="Arial"/>
                <a:cs typeface="Arial"/>
              </a:rPr>
              <a:t>sorts </a:t>
            </a:r>
            <a:r>
              <a:rPr dirty="0" sz="3800" spc="-114">
                <a:latin typeface="Arial"/>
                <a:cs typeface="Arial"/>
              </a:rPr>
              <a:t>in  </a:t>
            </a:r>
            <a:r>
              <a:rPr dirty="0" sz="3800" spc="-105">
                <a:latin typeface="Arial"/>
                <a:cs typeface="Arial"/>
              </a:rPr>
              <a:t>networks:</a:t>
            </a:r>
            <a:endParaRPr sz="3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4000">
              <a:latin typeface="Times New Roman"/>
              <a:cs typeface="Times New Roman"/>
            </a:endParaRPr>
          </a:p>
          <a:p>
            <a:pPr marL="609600">
              <a:lnSpc>
                <a:spcPts val="3110"/>
              </a:lnSpc>
            </a:pPr>
            <a:r>
              <a:rPr dirty="0" sz="2600" spc="-5">
                <a:latin typeface="Courier New"/>
                <a:cs typeface="Courier New"/>
              </a:rPr>
              <a:t>HTTP/1.1 200</a:t>
            </a:r>
            <a:r>
              <a:rPr dirty="0" sz="2600" spc="-15">
                <a:latin typeface="Courier New"/>
                <a:cs typeface="Courier New"/>
              </a:rPr>
              <a:t> </a:t>
            </a:r>
            <a:r>
              <a:rPr dirty="0" sz="2600">
                <a:latin typeface="Courier New"/>
                <a:cs typeface="Courier New"/>
              </a:rPr>
              <a:t>OK\r\n</a:t>
            </a:r>
            <a:endParaRPr sz="2600">
              <a:latin typeface="Courier New"/>
              <a:cs typeface="Courier New"/>
            </a:endParaRPr>
          </a:p>
          <a:p>
            <a:pPr marL="609600" marR="1788160">
              <a:lnSpc>
                <a:spcPts val="3100"/>
              </a:lnSpc>
              <a:spcBef>
                <a:spcPts val="110"/>
              </a:spcBef>
            </a:pPr>
            <a:r>
              <a:rPr dirty="0" sz="2600" spc="-5">
                <a:latin typeface="Courier New"/>
                <a:cs typeface="Courier New"/>
              </a:rPr>
              <a:t>Date: Thu, 27 Sep 2018 19:33:01 </a:t>
            </a:r>
            <a:r>
              <a:rPr dirty="0" sz="2600">
                <a:latin typeface="Courier New"/>
                <a:cs typeface="Courier New"/>
              </a:rPr>
              <a:t>GMT\r\n  </a:t>
            </a:r>
            <a:r>
              <a:rPr dirty="0" sz="2600" spc="-5">
                <a:latin typeface="Courier New"/>
                <a:cs typeface="Courier New"/>
              </a:rPr>
              <a:t>Server: Apache/2.4.34</a:t>
            </a:r>
            <a:r>
              <a:rPr dirty="0" sz="2600" spc="-35">
                <a:latin typeface="Courier New"/>
                <a:cs typeface="Courier New"/>
              </a:rPr>
              <a:t> </a:t>
            </a:r>
            <a:r>
              <a:rPr dirty="0" sz="2600">
                <a:latin typeface="Courier New"/>
                <a:cs typeface="Courier New"/>
              </a:rPr>
              <a:t>(Fedora)\r\n</a:t>
            </a:r>
            <a:endParaRPr sz="2600">
              <a:latin typeface="Courier New"/>
              <a:cs typeface="Courier New"/>
            </a:endParaRPr>
          </a:p>
          <a:p>
            <a:pPr marL="609600" marR="5080">
              <a:lnSpc>
                <a:spcPts val="3100"/>
              </a:lnSpc>
            </a:pPr>
            <a:r>
              <a:rPr dirty="0" sz="2600" spc="-5">
                <a:latin typeface="Courier New"/>
                <a:cs typeface="Courier New"/>
              </a:rPr>
              <a:t>Last-Modified: Tue, 25 Sep 2018 17:22:44 </a:t>
            </a:r>
            <a:r>
              <a:rPr dirty="0" sz="2600">
                <a:latin typeface="Courier New"/>
                <a:cs typeface="Courier New"/>
              </a:rPr>
              <a:t>GMT\r\n  </a:t>
            </a:r>
            <a:r>
              <a:rPr dirty="0" sz="2600" spc="-5">
                <a:latin typeface="Courier New"/>
                <a:cs typeface="Courier New"/>
              </a:rPr>
              <a:t>ETag:</a:t>
            </a:r>
            <a:r>
              <a:rPr dirty="0" sz="2600" spc="-10">
                <a:latin typeface="Courier New"/>
                <a:cs typeface="Courier New"/>
              </a:rPr>
              <a:t> </a:t>
            </a:r>
            <a:r>
              <a:rPr dirty="0" sz="2600">
                <a:latin typeface="Courier New"/>
                <a:cs typeface="Courier New"/>
              </a:rPr>
              <a:t>“14-576b55a8e8100”\r\n</a:t>
            </a:r>
            <a:endParaRPr sz="2600">
              <a:latin typeface="Courier New"/>
              <a:cs typeface="Courier New"/>
            </a:endParaRPr>
          </a:p>
          <a:p>
            <a:pPr marL="609600" marR="4759960">
              <a:lnSpc>
                <a:spcPts val="3100"/>
              </a:lnSpc>
            </a:pPr>
            <a:r>
              <a:rPr dirty="0" sz="2600" spc="-5">
                <a:latin typeface="Courier New"/>
                <a:cs typeface="Courier New"/>
              </a:rPr>
              <a:t>Accept-Ranges:</a:t>
            </a:r>
            <a:r>
              <a:rPr dirty="0" sz="2600" spc="-100">
                <a:latin typeface="Courier New"/>
                <a:cs typeface="Courier New"/>
              </a:rPr>
              <a:t> </a:t>
            </a:r>
            <a:r>
              <a:rPr dirty="0" sz="2600">
                <a:latin typeface="Courier New"/>
                <a:cs typeface="Courier New"/>
              </a:rPr>
              <a:t>bytes\r\n  </a:t>
            </a:r>
            <a:r>
              <a:rPr dirty="0" sz="2600" spc="-5">
                <a:latin typeface="Courier New"/>
                <a:cs typeface="Courier New"/>
              </a:rPr>
              <a:t>Content-Length:</a:t>
            </a:r>
            <a:r>
              <a:rPr dirty="0" sz="2600" spc="-40">
                <a:latin typeface="Courier New"/>
                <a:cs typeface="Courier New"/>
              </a:rPr>
              <a:t> </a:t>
            </a:r>
            <a:r>
              <a:rPr dirty="0" sz="2600">
                <a:latin typeface="Courier New"/>
                <a:cs typeface="Courier New"/>
              </a:rPr>
              <a:t>20\r\n</a:t>
            </a:r>
            <a:endParaRPr sz="2600">
              <a:latin typeface="Courier New"/>
              <a:cs typeface="Courier New"/>
            </a:endParaRPr>
          </a:p>
          <a:p>
            <a:pPr marL="609600">
              <a:lnSpc>
                <a:spcPts val="2990"/>
              </a:lnSpc>
            </a:pPr>
            <a:r>
              <a:rPr dirty="0" sz="2600" spc="-5">
                <a:latin typeface="Courier New"/>
                <a:cs typeface="Courier New"/>
              </a:rPr>
              <a:t>Content-Type: text/plain;</a:t>
            </a:r>
            <a:r>
              <a:rPr dirty="0" sz="2600" spc="-30">
                <a:latin typeface="Courier New"/>
                <a:cs typeface="Courier New"/>
              </a:rPr>
              <a:t> </a:t>
            </a:r>
            <a:r>
              <a:rPr dirty="0" sz="2600">
                <a:latin typeface="Courier New"/>
                <a:cs typeface="Courier New"/>
              </a:rPr>
              <a:t>charset=UTF-8\r\n</a:t>
            </a:r>
            <a:endParaRPr sz="2600">
              <a:latin typeface="Courier New"/>
              <a:cs typeface="Courier New"/>
            </a:endParaRPr>
          </a:p>
          <a:p>
            <a:pPr marL="609600">
              <a:lnSpc>
                <a:spcPts val="3110"/>
              </a:lnSpc>
            </a:pPr>
            <a:r>
              <a:rPr dirty="0" sz="2600">
                <a:latin typeface="Courier New"/>
                <a:cs typeface="Courier New"/>
              </a:rPr>
              <a:t>\r\n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pc="-5"/>
              <a:t>Al</a:t>
            </a:r>
            <a:r>
              <a:rPr dirty="0" spc="-15"/>
              <a:t>l</a:t>
            </a:r>
            <a:r>
              <a:rPr dirty="0" spc="-280"/>
              <a:t>m</a:t>
            </a:r>
            <a:r>
              <a:rPr dirty="0" spc="-190"/>
              <a:t>a</a:t>
            </a:r>
            <a:r>
              <a:rPr dirty="0" spc="-135"/>
              <a:t>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417300" y="8965803"/>
            <a:ext cx="177800" cy="375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z="2400" spc="-135">
                <a:latin typeface="Arial"/>
                <a:cs typeface="Arial"/>
              </a:rPr>
              <a:t>7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2200" y="355600"/>
            <a:ext cx="5749925" cy="10007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90"/>
              <a:t>General</a:t>
            </a:r>
            <a:r>
              <a:rPr dirty="0" spc="-160"/>
              <a:t> </a:t>
            </a:r>
            <a:r>
              <a:rPr dirty="0" spc="-440"/>
              <a:t>Pattern</a:t>
            </a:r>
          </a:p>
        </p:txBody>
      </p:sp>
      <p:sp>
        <p:nvSpPr>
          <p:cNvPr id="3" name="object 3"/>
          <p:cNvSpPr/>
          <p:nvPr/>
        </p:nvSpPr>
        <p:spPr>
          <a:xfrm>
            <a:off x="2169645" y="3560459"/>
            <a:ext cx="9849485" cy="3670300"/>
          </a:xfrm>
          <a:custGeom>
            <a:avLst/>
            <a:gdLst/>
            <a:ahLst/>
            <a:cxnLst/>
            <a:rect l="l" t="t" r="r" b="b"/>
            <a:pathLst>
              <a:path w="9849485" h="3670300">
                <a:moveTo>
                  <a:pt x="0" y="0"/>
                </a:moveTo>
                <a:lnTo>
                  <a:pt x="9849159" y="0"/>
                </a:lnTo>
                <a:lnTo>
                  <a:pt x="9849159" y="3670300"/>
                </a:lnTo>
                <a:lnTo>
                  <a:pt x="0" y="36703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48260" rIns="0" bIns="0" rtlCol="0" vert="horz">
            <a:spAutoFit/>
          </a:bodyPr>
          <a:lstStyle/>
          <a:p>
            <a:pPr marL="584200" marR="5080" indent="-571500">
              <a:lnSpc>
                <a:spcPts val="4400"/>
              </a:lnSpc>
              <a:spcBef>
                <a:spcPts val="380"/>
              </a:spcBef>
              <a:buSzPct val="171052"/>
              <a:buChar char="•"/>
              <a:tabLst>
                <a:tab pos="584200" algn="l"/>
                <a:tab pos="1633220" algn="l"/>
                <a:tab pos="1902460" algn="l"/>
                <a:tab pos="3457575" algn="l"/>
                <a:tab pos="3797935" algn="l"/>
              </a:tabLst>
            </a:pPr>
            <a:r>
              <a:rPr dirty="0" sz="3800" spc="-315"/>
              <a:t>Type	</a:t>
            </a:r>
            <a:r>
              <a:rPr dirty="0" sz="3800" spc="10"/>
              <a:t>/	</a:t>
            </a:r>
            <a:r>
              <a:rPr dirty="0" sz="3800" spc="-254"/>
              <a:t>value</a:t>
            </a:r>
            <a:r>
              <a:rPr dirty="0" sz="3800" spc="5"/>
              <a:t> </a:t>
            </a:r>
            <a:r>
              <a:rPr dirty="0" sz="3800" spc="-229"/>
              <a:t>is	</a:t>
            </a:r>
            <a:r>
              <a:rPr dirty="0" sz="3800" spc="-495"/>
              <a:t>a	</a:t>
            </a:r>
            <a:r>
              <a:rPr dirty="0" sz="3800" spc="-275"/>
              <a:t>design </a:t>
            </a:r>
            <a:r>
              <a:rPr dirty="0" sz="3800" spc="-85"/>
              <a:t>pattern </a:t>
            </a:r>
            <a:r>
              <a:rPr dirty="0" sz="3800" spc="-65"/>
              <a:t>of </a:t>
            </a:r>
            <a:r>
              <a:rPr dirty="0" sz="3800" spc="-75"/>
              <a:t>sorts </a:t>
            </a:r>
            <a:r>
              <a:rPr dirty="0" sz="3800" spc="-114"/>
              <a:t>in  </a:t>
            </a:r>
            <a:r>
              <a:rPr dirty="0" sz="3800" spc="-105"/>
              <a:t>networks:</a:t>
            </a:r>
            <a:endParaRPr sz="3800"/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4000">
              <a:latin typeface="Times New Roman"/>
              <a:cs typeface="Times New Roman"/>
            </a:endParaRPr>
          </a:p>
          <a:p>
            <a:pPr marL="609600">
              <a:lnSpc>
                <a:spcPct val="100000"/>
              </a:lnSpc>
            </a:pPr>
            <a:r>
              <a:rPr dirty="0" sz="2600" spc="-5">
                <a:latin typeface="Courier New"/>
                <a:cs typeface="Courier New"/>
              </a:rPr>
              <a:t>HTTP/1.1 200</a:t>
            </a:r>
            <a:r>
              <a:rPr dirty="0" sz="2600" spc="-15">
                <a:latin typeface="Courier New"/>
                <a:cs typeface="Courier New"/>
              </a:rPr>
              <a:t> </a:t>
            </a:r>
            <a:r>
              <a:rPr dirty="0" sz="2600">
                <a:latin typeface="Courier New"/>
                <a:cs typeface="Courier New"/>
              </a:rPr>
              <a:t>OK\r\n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22500" y="3987800"/>
            <a:ext cx="2601595" cy="421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spc="-5">
                <a:latin typeface="Courier New"/>
                <a:cs typeface="Courier New"/>
              </a:rPr>
              <a:t>Date: Thu,</a:t>
            </a:r>
            <a:r>
              <a:rPr dirty="0" sz="2600" spc="-95">
                <a:latin typeface="Courier New"/>
                <a:cs typeface="Courier New"/>
              </a:rPr>
              <a:t> </a:t>
            </a:r>
            <a:r>
              <a:rPr dirty="0" sz="2600" spc="-5">
                <a:latin typeface="Courier New"/>
                <a:cs typeface="Courier New"/>
              </a:rPr>
              <a:t>27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96287" y="3987800"/>
            <a:ext cx="3394075" cy="421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spc="-5">
                <a:latin typeface="Courier New"/>
                <a:cs typeface="Courier New"/>
              </a:rPr>
              <a:t>Sep 2018</a:t>
            </a:r>
            <a:r>
              <a:rPr dirty="0" sz="2600" spc="-95">
                <a:latin typeface="Courier New"/>
                <a:cs typeface="Courier New"/>
              </a:rPr>
              <a:t> </a:t>
            </a:r>
            <a:r>
              <a:rPr dirty="0" sz="2600" spc="-5">
                <a:latin typeface="Courier New"/>
                <a:cs typeface="Courier New"/>
              </a:rPr>
              <a:t>19:33:01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62557" y="3987800"/>
            <a:ext cx="1412875" cy="421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>
                <a:latin typeface="Courier New"/>
                <a:cs typeface="Courier New"/>
              </a:rPr>
              <a:t>GMT\r\n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22500" y="4381500"/>
            <a:ext cx="4186554" cy="421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spc="-5">
                <a:latin typeface="Courier New"/>
                <a:cs typeface="Courier New"/>
              </a:rPr>
              <a:t>Server:</a:t>
            </a:r>
            <a:r>
              <a:rPr dirty="0" sz="2600" spc="-90">
                <a:latin typeface="Courier New"/>
                <a:cs typeface="Courier New"/>
              </a:rPr>
              <a:t> </a:t>
            </a:r>
            <a:r>
              <a:rPr dirty="0" sz="2600" spc="-5">
                <a:latin typeface="Courier New"/>
                <a:cs typeface="Courier New"/>
              </a:rPr>
              <a:t>Apache/2.4.34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581221" y="4381500"/>
            <a:ext cx="2403475" cy="421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>
                <a:latin typeface="Courier New"/>
                <a:cs typeface="Courier New"/>
              </a:rPr>
              <a:t>(Fedora)\r\n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22500" y="4775200"/>
            <a:ext cx="3790315" cy="421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2600" spc="-5">
                <a:uFill>
                  <a:solidFill>
                    <a:srgbClr val="0433FF"/>
                  </a:solidFill>
                </a:uFill>
                <a:latin typeface="Courier New"/>
                <a:cs typeface="Courier New"/>
              </a:rPr>
              <a:t>Last-Modified</a:t>
            </a:r>
            <a:r>
              <a:rPr dirty="0" sz="2600" spc="-5">
                <a:latin typeface="Courier New"/>
                <a:cs typeface="Courier New"/>
              </a:rPr>
              <a:t>:</a:t>
            </a:r>
            <a:r>
              <a:rPr dirty="0" sz="2600" spc="-90">
                <a:latin typeface="Courier New"/>
                <a:cs typeface="Courier New"/>
              </a:rPr>
              <a:t> </a:t>
            </a:r>
            <a:r>
              <a:rPr dirty="0" sz="2600" spc="-5">
                <a:latin typeface="Courier New"/>
                <a:cs typeface="Courier New"/>
              </a:rPr>
              <a:t>Tue,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184979" y="4775200"/>
            <a:ext cx="5573395" cy="421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spc="-5">
                <a:latin typeface="Courier New"/>
                <a:cs typeface="Courier New"/>
              </a:rPr>
              <a:t>25 Sep 2018 17:22:44</a:t>
            </a:r>
            <a:r>
              <a:rPr dirty="0" sz="2600" spc="-85">
                <a:latin typeface="Courier New"/>
                <a:cs typeface="Courier New"/>
              </a:rPr>
              <a:t> </a:t>
            </a:r>
            <a:r>
              <a:rPr dirty="0" sz="2600">
                <a:latin typeface="Courier New"/>
                <a:cs typeface="Courier New"/>
              </a:rPr>
              <a:t>GMT\r\n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22500" y="5168900"/>
            <a:ext cx="5574030" cy="120904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12700" marR="5080">
              <a:lnSpc>
                <a:spcPts val="3100"/>
              </a:lnSpc>
              <a:spcBef>
                <a:spcPts val="219"/>
              </a:spcBef>
            </a:pPr>
            <a:r>
              <a:rPr dirty="0" sz="2600" spc="-5">
                <a:latin typeface="Courier New"/>
                <a:cs typeface="Courier New"/>
              </a:rPr>
              <a:t>ETag:</a:t>
            </a:r>
            <a:r>
              <a:rPr dirty="0" sz="2600" spc="-100">
                <a:latin typeface="Courier New"/>
                <a:cs typeface="Courier New"/>
              </a:rPr>
              <a:t> </a:t>
            </a:r>
            <a:r>
              <a:rPr dirty="0" sz="2600">
                <a:latin typeface="Courier New"/>
                <a:cs typeface="Courier New"/>
              </a:rPr>
              <a:t>“14-576b55a8e8100”\r\n  </a:t>
            </a:r>
            <a:r>
              <a:rPr dirty="0" sz="2600" spc="-5">
                <a:latin typeface="Courier New"/>
                <a:cs typeface="Courier New"/>
              </a:rPr>
              <a:t>Accept-Ranges: </a:t>
            </a:r>
            <a:r>
              <a:rPr dirty="0" sz="2600">
                <a:latin typeface="Courier New"/>
                <a:cs typeface="Courier New"/>
              </a:rPr>
              <a:t>bytes\r\n  </a:t>
            </a:r>
            <a:r>
              <a:rPr dirty="0" sz="2600" spc="-5">
                <a:latin typeface="Courier New"/>
                <a:cs typeface="Courier New"/>
              </a:rPr>
              <a:t>Content-Length:</a:t>
            </a:r>
            <a:r>
              <a:rPr dirty="0" sz="2600" spc="-20">
                <a:latin typeface="Courier New"/>
                <a:cs typeface="Courier New"/>
              </a:rPr>
              <a:t> </a:t>
            </a:r>
            <a:r>
              <a:rPr dirty="0" sz="2600">
                <a:latin typeface="Courier New"/>
                <a:cs typeface="Courier New"/>
              </a:rPr>
              <a:t>20\r\n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996222" y="6350000"/>
            <a:ext cx="2205355" cy="421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spc="-5">
                <a:latin typeface="Courier New"/>
                <a:cs typeface="Courier New"/>
              </a:rPr>
              <a:t>text/plain;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373704" y="6350000"/>
            <a:ext cx="3395345" cy="421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>
                <a:latin typeface="Courier New"/>
                <a:cs typeface="Courier New"/>
              </a:rPr>
              <a:t>charset=UTF-</a:t>
            </a:r>
            <a:r>
              <a:rPr dirty="0" sz="2600" spc="5">
                <a:latin typeface="Courier New"/>
                <a:cs typeface="Courier New"/>
              </a:rPr>
              <a:t>8</a:t>
            </a:r>
            <a:r>
              <a:rPr dirty="0" sz="2600">
                <a:latin typeface="Courier New"/>
                <a:cs typeface="Courier New"/>
              </a:rPr>
              <a:t>\r\n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222500" y="6350000"/>
            <a:ext cx="2601595" cy="8153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3110"/>
              </a:lnSpc>
              <a:spcBef>
                <a:spcPts val="100"/>
              </a:spcBef>
            </a:pPr>
            <a:r>
              <a:rPr dirty="0" sz="2600" spc="-5">
                <a:latin typeface="Courier New"/>
                <a:cs typeface="Courier New"/>
              </a:rPr>
              <a:t>Content-Type:</a:t>
            </a:r>
            <a:endParaRPr sz="2600">
              <a:latin typeface="Courier New"/>
              <a:cs typeface="Courier New"/>
            </a:endParaRPr>
          </a:p>
          <a:p>
            <a:pPr marL="12700">
              <a:lnSpc>
                <a:spcPts val="3110"/>
              </a:lnSpc>
            </a:pPr>
            <a:r>
              <a:rPr dirty="0" sz="2600">
                <a:latin typeface="Courier New"/>
                <a:cs typeface="Courier New"/>
              </a:rPr>
              <a:t>\r\n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143733" y="7831955"/>
            <a:ext cx="1740535" cy="955040"/>
          </a:xfrm>
          <a:custGeom>
            <a:avLst/>
            <a:gdLst/>
            <a:ahLst/>
            <a:cxnLst/>
            <a:rect l="l" t="t" r="r" b="b"/>
            <a:pathLst>
              <a:path w="1740535" h="955040">
                <a:moveTo>
                  <a:pt x="0" y="0"/>
                </a:moveTo>
                <a:lnTo>
                  <a:pt x="1740331" y="0"/>
                </a:lnTo>
                <a:lnTo>
                  <a:pt x="1740331" y="954499"/>
                </a:lnTo>
                <a:lnTo>
                  <a:pt x="0" y="954499"/>
                </a:lnTo>
                <a:lnTo>
                  <a:pt x="0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2143733" y="7975600"/>
            <a:ext cx="1740535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20040">
              <a:lnSpc>
                <a:spcPct val="100000"/>
              </a:lnSpc>
              <a:spcBef>
                <a:spcPts val="100"/>
              </a:spcBef>
            </a:pPr>
            <a:r>
              <a:rPr dirty="0" sz="4000" spc="-55">
                <a:solidFill>
                  <a:srgbClr val="FFFFFF"/>
                </a:solidFill>
                <a:latin typeface="Arial"/>
                <a:cs typeface="Arial"/>
              </a:rPr>
              <a:t>Type</a:t>
            </a:r>
            <a:endParaRPr sz="40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816805" y="5459888"/>
            <a:ext cx="453390" cy="2418080"/>
          </a:xfrm>
          <a:custGeom>
            <a:avLst/>
            <a:gdLst/>
            <a:ahLst/>
            <a:cxnLst/>
            <a:rect l="l" t="t" r="r" b="b"/>
            <a:pathLst>
              <a:path w="453389" h="2418079">
                <a:moveTo>
                  <a:pt x="0" y="2417678"/>
                </a:moveTo>
                <a:lnTo>
                  <a:pt x="448236" y="24965"/>
                </a:lnTo>
                <a:lnTo>
                  <a:pt x="452913" y="0"/>
                </a:lnTo>
              </a:path>
            </a:pathLst>
          </a:custGeom>
          <a:ln w="50799">
            <a:solidFill>
              <a:srgbClr val="043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160186" y="5275143"/>
            <a:ext cx="210185" cy="229870"/>
          </a:xfrm>
          <a:custGeom>
            <a:avLst/>
            <a:gdLst/>
            <a:ahLst/>
            <a:cxnLst/>
            <a:rect l="l" t="t" r="r" b="b"/>
            <a:pathLst>
              <a:path w="210185" h="229870">
                <a:moveTo>
                  <a:pt x="144141" y="0"/>
                </a:moveTo>
                <a:lnTo>
                  <a:pt x="0" y="190068"/>
                </a:lnTo>
                <a:lnTo>
                  <a:pt x="209711" y="229354"/>
                </a:lnTo>
                <a:lnTo>
                  <a:pt x="144141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pc="-5"/>
              <a:t>Al</a:t>
            </a:r>
            <a:r>
              <a:rPr dirty="0" spc="-15"/>
              <a:t>l</a:t>
            </a:r>
            <a:r>
              <a:rPr dirty="0" spc="-280"/>
              <a:t>m</a:t>
            </a:r>
            <a:r>
              <a:rPr dirty="0" spc="-190"/>
              <a:t>a</a:t>
            </a:r>
            <a:r>
              <a:rPr dirty="0" spc="-135"/>
              <a:t>n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1417300" y="8965803"/>
            <a:ext cx="177800" cy="375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z="2400" spc="-135">
                <a:latin typeface="Arial"/>
                <a:cs typeface="Arial"/>
              </a:rPr>
              <a:t>7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2900" y="355600"/>
            <a:ext cx="4695190" cy="10007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TCP</a:t>
            </a:r>
            <a:r>
              <a:rPr dirty="0" spc="-180"/>
              <a:t> </a:t>
            </a:r>
            <a:r>
              <a:rPr dirty="0" spc="-330"/>
              <a:t>Options</a:t>
            </a:r>
          </a:p>
        </p:txBody>
      </p:sp>
      <p:sp>
        <p:nvSpPr>
          <p:cNvPr id="3" name="object 3"/>
          <p:cNvSpPr/>
          <p:nvPr/>
        </p:nvSpPr>
        <p:spPr>
          <a:xfrm>
            <a:off x="683922" y="3655646"/>
            <a:ext cx="11101677" cy="42691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726866" y="7039491"/>
            <a:ext cx="15875" cy="2142490"/>
          </a:xfrm>
          <a:custGeom>
            <a:avLst/>
            <a:gdLst/>
            <a:ahLst/>
            <a:cxnLst/>
            <a:rect l="l" t="t" r="r" b="b"/>
            <a:pathLst>
              <a:path w="15875" h="2142490">
                <a:moveTo>
                  <a:pt x="0" y="0"/>
                </a:moveTo>
                <a:lnTo>
                  <a:pt x="414" y="57148"/>
                </a:lnTo>
                <a:lnTo>
                  <a:pt x="15522" y="2142198"/>
                </a:lnTo>
              </a:path>
            </a:pathLst>
          </a:custGeom>
          <a:ln w="114299">
            <a:solidFill>
              <a:srgbClr val="043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507106" y="6765178"/>
            <a:ext cx="441959" cy="443865"/>
          </a:xfrm>
          <a:custGeom>
            <a:avLst/>
            <a:gdLst/>
            <a:ahLst/>
            <a:cxnLst/>
            <a:rect l="l" t="t" r="r" b="b"/>
            <a:pathLst>
              <a:path w="441960" h="443865">
                <a:moveTo>
                  <a:pt x="217771" y="0"/>
                </a:moveTo>
                <a:lnTo>
                  <a:pt x="0" y="443548"/>
                </a:lnTo>
                <a:lnTo>
                  <a:pt x="220173" y="331461"/>
                </a:lnTo>
                <a:lnTo>
                  <a:pt x="386515" y="331461"/>
                </a:lnTo>
                <a:lnTo>
                  <a:pt x="217771" y="0"/>
                </a:lnTo>
                <a:close/>
              </a:path>
              <a:path w="441960" h="443865">
                <a:moveTo>
                  <a:pt x="386515" y="331461"/>
                </a:moveTo>
                <a:lnTo>
                  <a:pt x="220173" y="331461"/>
                </a:lnTo>
                <a:lnTo>
                  <a:pt x="441948" y="440347"/>
                </a:lnTo>
                <a:lnTo>
                  <a:pt x="386515" y="331461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pc="-5"/>
              <a:t>Al</a:t>
            </a:r>
            <a:r>
              <a:rPr dirty="0" spc="-15"/>
              <a:t>l</a:t>
            </a:r>
            <a:r>
              <a:rPr dirty="0" spc="-280"/>
              <a:t>m</a:t>
            </a:r>
            <a:r>
              <a:rPr dirty="0" spc="-190"/>
              <a:t>a</a:t>
            </a:r>
            <a:r>
              <a:rPr dirty="0" spc="-135"/>
              <a:t>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417300" y="8965803"/>
            <a:ext cx="177800" cy="375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z="2400" spc="-135"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2200" y="355600"/>
            <a:ext cx="5749925" cy="10007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90"/>
              <a:t>General</a:t>
            </a:r>
            <a:r>
              <a:rPr dirty="0" spc="-160"/>
              <a:t> </a:t>
            </a:r>
            <a:r>
              <a:rPr dirty="0" spc="-440"/>
              <a:t>Pattern</a:t>
            </a:r>
          </a:p>
        </p:txBody>
      </p:sp>
      <p:sp>
        <p:nvSpPr>
          <p:cNvPr id="3" name="object 3"/>
          <p:cNvSpPr/>
          <p:nvPr/>
        </p:nvSpPr>
        <p:spPr>
          <a:xfrm>
            <a:off x="2169645" y="3560459"/>
            <a:ext cx="9849485" cy="3670300"/>
          </a:xfrm>
          <a:custGeom>
            <a:avLst/>
            <a:gdLst/>
            <a:ahLst/>
            <a:cxnLst/>
            <a:rect l="l" t="t" r="r" b="b"/>
            <a:pathLst>
              <a:path w="9849485" h="3670300">
                <a:moveTo>
                  <a:pt x="0" y="0"/>
                </a:moveTo>
                <a:lnTo>
                  <a:pt x="9849159" y="0"/>
                </a:lnTo>
                <a:lnTo>
                  <a:pt x="9849159" y="3670300"/>
                </a:lnTo>
                <a:lnTo>
                  <a:pt x="0" y="36703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48260" rIns="0" bIns="0" rtlCol="0" vert="horz">
            <a:spAutoFit/>
          </a:bodyPr>
          <a:lstStyle/>
          <a:p>
            <a:pPr marL="584200" marR="5080" indent="-571500">
              <a:lnSpc>
                <a:spcPts val="4400"/>
              </a:lnSpc>
              <a:spcBef>
                <a:spcPts val="380"/>
              </a:spcBef>
              <a:buSzPct val="171052"/>
              <a:buChar char="•"/>
              <a:tabLst>
                <a:tab pos="584200" algn="l"/>
                <a:tab pos="1633220" algn="l"/>
                <a:tab pos="1902460" algn="l"/>
                <a:tab pos="3457575" algn="l"/>
                <a:tab pos="3797935" algn="l"/>
              </a:tabLst>
            </a:pPr>
            <a:r>
              <a:rPr dirty="0" sz="3800" spc="-315"/>
              <a:t>Type	</a:t>
            </a:r>
            <a:r>
              <a:rPr dirty="0" sz="3800" spc="10"/>
              <a:t>/	</a:t>
            </a:r>
            <a:r>
              <a:rPr dirty="0" sz="3800" spc="-254"/>
              <a:t>value</a:t>
            </a:r>
            <a:r>
              <a:rPr dirty="0" sz="3800" spc="5"/>
              <a:t> </a:t>
            </a:r>
            <a:r>
              <a:rPr dirty="0" sz="3800" spc="-229"/>
              <a:t>is	</a:t>
            </a:r>
            <a:r>
              <a:rPr dirty="0" sz="3800" spc="-495"/>
              <a:t>a	</a:t>
            </a:r>
            <a:r>
              <a:rPr dirty="0" sz="3800" spc="-275"/>
              <a:t>design </a:t>
            </a:r>
            <a:r>
              <a:rPr dirty="0" sz="3800" spc="-85"/>
              <a:t>pattern </a:t>
            </a:r>
            <a:r>
              <a:rPr dirty="0" sz="3800" spc="-65"/>
              <a:t>of </a:t>
            </a:r>
            <a:r>
              <a:rPr dirty="0" sz="3800" spc="-75"/>
              <a:t>sorts </a:t>
            </a:r>
            <a:r>
              <a:rPr dirty="0" sz="3800" spc="-114"/>
              <a:t>in  </a:t>
            </a:r>
            <a:r>
              <a:rPr dirty="0" sz="3800" spc="-105"/>
              <a:t>networks:</a:t>
            </a:r>
            <a:endParaRPr sz="3800"/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4000">
              <a:latin typeface="Times New Roman"/>
              <a:cs typeface="Times New Roman"/>
            </a:endParaRPr>
          </a:p>
          <a:p>
            <a:pPr marL="609600">
              <a:lnSpc>
                <a:spcPct val="100000"/>
              </a:lnSpc>
            </a:pPr>
            <a:r>
              <a:rPr dirty="0" sz="2600" spc="-5">
                <a:latin typeface="Courier New"/>
                <a:cs typeface="Courier New"/>
              </a:rPr>
              <a:t>HTTP/1.1 200</a:t>
            </a:r>
            <a:r>
              <a:rPr dirty="0" sz="2600" spc="-15">
                <a:latin typeface="Courier New"/>
                <a:cs typeface="Courier New"/>
              </a:rPr>
              <a:t> </a:t>
            </a:r>
            <a:r>
              <a:rPr dirty="0" sz="2600">
                <a:latin typeface="Courier New"/>
                <a:cs typeface="Courier New"/>
              </a:rPr>
              <a:t>OK\r\n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22500" y="3987800"/>
            <a:ext cx="2601595" cy="421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spc="-5">
                <a:latin typeface="Courier New"/>
                <a:cs typeface="Courier New"/>
              </a:rPr>
              <a:t>Date: Thu,</a:t>
            </a:r>
            <a:r>
              <a:rPr dirty="0" sz="2600" spc="-95">
                <a:latin typeface="Courier New"/>
                <a:cs typeface="Courier New"/>
              </a:rPr>
              <a:t> </a:t>
            </a:r>
            <a:r>
              <a:rPr dirty="0" sz="2600" spc="-5">
                <a:latin typeface="Courier New"/>
                <a:cs typeface="Courier New"/>
              </a:rPr>
              <a:t>27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96287" y="3987800"/>
            <a:ext cx="3394075" cy="421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spc="-5">
                <a:latin typeface="Courier New"/>
                <a:cs typeface="Courier New"/>
              </a:rPr>
              <a:t>Sep 2018</a:t>
            </a:r>
            <a:r>
              <a:rPr dirty="0" sz="2600" spc="-95">
                <a:latin typeface="Courier New"/>
                <a:cs typeface="Courier New"/>
              </a:rPr>
              <a:t> </a:t>
            </a:r>
            <a:r>
              <a:rPr dirty="0" sz="2600" spc="-5">
                <a:latin typeface="Courier New"/>
                <a:cs typeface="Courier New"/>
              </a:rPr>
              <a:t>19:33:01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62557" y="3987800"/>
            <a:ext cx="1412875" cy="421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>
                <a:latin typeface="Courier New"/>
                <a:cs typeface="Courier New"/>
              </a:rPr>
              <a:t>GMT\r\n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22500" y="4381500"/>
            <a:ext cx="4186554" cy="421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spc="-5">
                <a:latin typeface="Courier New"/>
                <a:cs typeface="Courier New"/>
              </a:rPr>
              <a:t>Server:</a:t>
            </a:r>
            <a:r>
              <a:rPr dirty="0" sz="2600" spc="-90">
                <a:latin typeface="Courier New"/>
                <a:cs typeface="Courier New"/>
              </a:rPr>
              <a:t> </a:t>
            </a:r>
            <a:r>
              <a:rPr dirty="0" sz="2600" spc="-5">
                <a:latin typeface="Courier New"/>
                <a:cs typeface="Courier New"/>
              </a:rPr>
              <a:t>Apache/2.4.34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581221" y="4381500"/>
            <a:ext cx="2403475" cy="421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>
                <a:latin typeface="Courier New"/>
                <a:cs typeface="Courier New"/>
              </a:rPr>
              <a:t>(Fedora)\r\n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22500" y="4775200"/>
            <a:ext cx="9535795" cy="160274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12700" marR="5080">
              <a:lnSpc>
                <a:spcPts val="3100"/>
              </a:lnSpc>
              <a:spcBef>
                <a:spcPts val="219"/>
              </a:spcBef>
            </a:pPr>
            <a:r>
              <a:rPr dirty="0" u="heavy" sz="2600" spc="-5">
                <a:uFill>
                  <a:solidFill>
                    <a:srgbClr val="0433FF"/>
                  </a:solidFill>
                </a:uFill>
                <a:latin typeface="Courier New"/>
                <a:cs typeface="Courier New"/>
              </a:rPr>
              <a:t>Last-Modified</a:t>
            </a:r>
            <a:r>
              <a:rPr dirty="0" sz="2600" spc="-5">
                <a:latin typeface="Courier New"/>
                <a:cs typeface="Courier New"/>
              </a:rPr>
              <a:t>: </a:t>
            </a:r>
            <a:r>
              <a:rPr dirty="0" u="heavy" sz="2600" spc="-5">
                <a:uFill>
                  <a:solidFill>
                    <a:srgbClr val="A9A9A9"/>
                  </a:solidFill>
                </a:uFill>
                <a:latin typeface="Courier New"/>
                <a:cs typeface="Courier New"/>
              </a:rPr>
              <a:t>Tue, 25 Sep 2018 17:22:44 </a:t>
            </a:r>
            <a:r>
              <a:rPr dirty="0" u="heavy" sz="2600">
                <a:uFill>
                  <a:solidFill>
                    <a:srgbClr val="A9A9A9"/>
                  </a:solidFill>
                </a:uFill>
                <a:latin typeface="Courier New"/>
                <a:cs typeface="Courier New"/>
              </a:rPr>
              <a:t>GMT</a:t>
            </a:r>
            <a:r>
              <a:rPr dirty="0" sz="2600">
                <a:latin typeface="Courier New"/>
                <a:cs typeface="Courier New"/>
              </a:rPr>
              <a:t>\r\n  </a:t>
            </a:r>
            <a:r>
              <a:rPr dirty="0" sz="2600" spc="-5">
                <a:latin typeface="Courier New"/>
                <a:cs typeface="Courier New"/>
              </a:rPr>
              <a:t>ETag:</a:t>
            </a:r>
            <a:r>
              <a:rPr dirty="0" sz="2600" spc="-10">
                <a:latin typeface="Courier New"/>
                <a:cs typeface="Courier New"/>
              </a:rPr>
              <a:t> </a:t>
            </a:r>
            <a:r>
              <a:rPr dirty="0" sz="2600">
                <a:latin typeface="Courier New"/>
                <a:cs typeface="Courier New"/>
              </a:rPr>
              <a:t>“14-576b55a8e8100”\r\n</a:t>
            </a:r>
            <a:endParaRPr sz="2600">
              <a:latin typeface="Courier New"/>
              <a:cs typeface="Courier New"/>
            </a:endParaRPr>
          </a:p>
          <a:p>
            <a:pPr marL="12700" marR="4759960">
              <a:lnSpc>
                <a:spcPts val="3100"/>
              </a:lnSpc>
            </a:pPr>
            <a:r>
              <a:rPr dirty="0" sz="2600" spc="-5">
                <a:latin typeface="Courier New"/>
                <a:cs typeface="Courier New"/>
              </a:rPr>
              <a:t>Accept-Ranges:</a:t>
            </a:r>
            <a:r>
              <a:rPr dirty="0" sz="2600" spc="-100">
                <a:latin typeface="Courier New"/>
                <a:cs typeface="Courier New"/>
              </a:rPr>
              <a:t> </a:t>
            </a:r>
            <a:r>
              <a:rPr dirty="0" sz="2600">
                <a:latin typeface="Courier New"/>
                <a:cs typeface="Courier New"/>
              </a:rPr>
              <a:t>bytes\r\n  </a:t>
            </a:r>
            <a:r>
              <a:rPr dirty="0" sz="2600" spc="-5">
                <a:latin typeface="Courier New"/>
                <a:cs typeface="Courier New"/>
              </a:rPr>
              <a:t>Content-Length:</a:t>
            </a:r>
            <a:r>
              <a:rPr dirty="0" sz="2600" spc="-40">
                <a:latin typeface="Courier New"/>
                <a:cs typeface="Courier New"/>
              </a:rPr>
              <a:t> </a:t>
            </a:r>
            <a:r>
              <a:rPr dirty="0" sz="2600">
                <a:latin typeface="Courier New"/>
                <a:cs typeface="Courier New"/>
              </a:rPr>
              <a:t>20\r\n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96222" y="6350000"/>
            <a:ext cx="2205355" cy="421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spc="-5">
                <a:latin typeface="Courier New"/>
                <a:cs typeface="Courier New"/>
              </a:rPr>
              <a:t>text/plain;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373704" y="6350000"/>
            <a:ext cx="3395345" cy="421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>
                <a:latin typeface="Courier New"/>
                <a:cs typeface="Courier New"/>
              </a:rPr>
              <a:t>charset=UTF-</a:t>
            </a:r>
            <a:r>
              <a:rPr dirty="0" sz="2600" spc="5">
                <a:latin typeface="Courier New"/>
                <a:cs typeface="Courier New"/>
              </a:rPr>
              <a:t>8</a:t>
            </a:r>
            <a:r>
              <a:rPr dirty="0" sz="2600">
                <a:latin typeface="Courier New"/>
                <a:cs typeface="Courier New"/>
              </a:rPr>
              <a:t>\r\n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22500" y="6350000"/>
            <a:ext cx="2601595" cy="8153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3110"/>
              </a:lnSpc>
              <a:spcBef>
                <a:spcPts val="100"/>
              </a:spcBef>
            </a:pPr>
            <a:r>
              <a:rPr dirty="0" sz="2600" spc="-5">
                <a:latin typeface="Courier New"/>
                <a:cs typeface="Courier New"/>
              </a:rPr>
              <a:t>Content-Type:</a:t>
            </a:r>
            <a:endParaRPr sz="2600">
              <a:latin typeface="Courier New"/>
              <a:cs typeface="Courier New"/>
            </a:endParaRPr>
          </a:p>
          <a:p>
            <a:pPr marL="12700">
              <a:lnSpc>
                <a:spcPts val="3110"/>
              </a:lnSpc>
            </a:pPr>
            <a:r>
              <a:rPr dirty="0" sz="2600">
                <a:latin typeface="Courier New"/>
                <a:cs typeface="Courier New"/>
              </a:rPr>
              <a:t>\r\n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143733" y="7831955"/>
            <a:ext cx="1740535" cy="955040"/>
          </a:xfrm>
          <a:custGeom>
            <a:avLst/>
            <a:gdLst/>
            <a:ahLst/>
            <a:cxnLst/>
            <a:rect l="l" t="t" r="r" b="b"/>
            <a:pathLst>
              <a:path w="1740535" h="955040">
                <a:moveTo>
                  <a:pt x="0" y="0"/>
                </a:moveTo>
                <a:lnTo>
                  <a:pt x="1740331" y="0"/>
                </a:lnTo>
                <a:lnTo>
                  <a:pt x="1740331" y="954499"/>
                </a:lnTo>
                <a:lnTo>
                  <a:pt x="0" y="954499"/>
                </a:lnTo>
                <a:lnTo>
                  <a:pt x="0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2143733" y="7975600"/>
            <a:ext cx="1740535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20040">
              <a:lnSpc>
                <a:spcPct val="100000"/>
              </a:lnSpc>
              <a:spcBef>
                <a:spcPts val="100"/>
              </a:spcBef>
            </a:pPr>
            <a:r>
              <a:rPr dirty="0" sz="4000" spc="-55">
                <a:solidFill>
                  <a:srgbClr val="FFFFFF"/>
                </a:solidFill>
                <a:latin typeface="Arial"/>
                <a:cs typeface="Arial"/>
              </a:rPr>
              <a:t>Type</a:t>
            </a:r>
            <a:endParaRPr sz="40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086678" y="7831955"/>
            <a:ext cx="3467100" cy="955040"/>
          </a:xfrm>
          <a:custGeom>
            <a:avLst/>
            <a:gdLst/>
            <a:ahLst/>
            <a:cxnLst/>
            <a:rect l="l" t="t" r="r" b="b"/>
            <a:pathLst>
              <a:path w="3467100" h="955040">
                <a:moveTo>
                  <a:pt x="0" y="0"/>
                </a:moveTo>
                <a:lnTo>
                  <a:pt x="3466990" y="0"/>
                </a:lnTo>
                <a:lnTo>
                  <a:pt x="3466990" y="954499"/>
                </a:lnTo>
                <a:lnTo>
                  <a:pt x="0" y="954499"/>
                </a:lnTo>
                <a:lnTo>
                  <a:pt x="0" y="0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6086678" y="7975600"/>
            <a:ext cx="3467100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101090">
              <a:lnSpc>
                <a:spcPct val="100000"/>
              </a:lnSpc>
              <a:spcBef>
                <a:spcPts val="100"/>
              </a:spcBef>
            </a:pPr>
            <a:r>
              <a:rPr dirty="0" sz="4000" spc="-60">
                <a:solidFill>
                  <a:srgbClr val="FFFFFF"/>
                </a:solidFill>
                <a:latin typeface="Arial"/>
                <a:cs typeface="Arial"/>
              </a:rPr>
              <a:t>Value</a:t>
            </a:r>
            <a:endParaRPr sz="40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816805" y="5459888"/>
            <a:ext cx="453390" cy="2418080"/>
          </a:xfrm>
          <a:custGeom>
            <a:avLst/>
            <a:gdLst/>
            <a:ahLst/>
            <a:cxnLst/>
            <a:rect l="l" t="t" r="r" b="b"/>
            <a:pathLst>
              <a:path w="453389" h="2418079">
                <a:moveTo>
                  <a:pt x="0" y="2417678"/>
                </a:moveTo>
                <a:lnTo>
                  <a:pt x="448236" y="24965"/>
                </a:lnTo>
                <a:lnTo>
                  <a:pt x="452913" y="0"/>
                </a:lnTo>
              </a:path>
            </a:pathLst>
          </a:custGeom>
          <a:ln w="50799">
            <a:solidFill>
              <a:srgbClr val="043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160186" y="5275143"/>
            <a:ext cx="210185" cy="229870"/>
          </a:xfrm>
          <a:custGeom>
            <a:avLst/>
            <a:gdLst/>
            <a:ahLst/>
            <a:cxnLst/>
            <a:rect l="l" t="t" r="r" b="b"/>
            <a:pathLst>
              <a:path w="210185" h="229870">
                <a:moveTo>
                  <a:pt x="144141" y="0"/>
                </a:moveTo>
                <a:lnTo>
                  <a:pt x="0" y="190068"/>
                </a:lnTo>
                <a:lnTo>
                  <a:pt x="209711" y="229354"/>
                </a:lnTo>
                <a:lnTo>
                  <a:pt x="144141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8433840" y="5490393"/>
            <a:ext cx="113664" cy="2369185"/>
          </a:xfrm>
          <a:custGeom>
            <a:avLst/>
            <a:gdLst/>
            <a:ahLst/>
            <a:cxnLst/>
            <a:rect l="l" t="t" r="r" b="b"/>
            <a:pathLst>
              <a:path w="113665" h="2369184">
                <a:moveTo>
                  <a:pt x="113097" y="2368754"/>
                </a:moveTo>
                <a:lnTo>
                  <a:pt x="1211" y="25371"/>
                </a:lnTo>
                <a:lnTo>
                  <a:pt x="0" y="0"/>
                </a:lnTo>
              </a:path>
            </a:pathLst>
          </a:custGeom>
          <a:ln w="50799">
            <a:solidFill>
              <a:srgbClr val="A9A9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8328493" y="5302648"/>
            <a:ext cx="213360" cy="218440"/>
          </a:xfrm>
          <a:custGeom>
            <a:avLst/>
            <a:gdLst/>
            <a:ahLst/>
            <a:cxnLst/>
            <a:rect l="l" t="t" r="r" b="b"/>
            <a:pathLst>
              <a:path w="213359" h="218439">
                <a:moveTo>
                  <a:pt x="96382" y="0"/>
                </a:moveTo>
                <a:lnTo>
                  <a:pt x="0" y="218205"/>
                </a:lnTo>
                <a:lnTo>
                  <a:pt x="213117" y="208028"/>
                </a:lnTo>
                <a:lnTo>
                  <a:pt x="96382" y="0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pc="-5"/>
              <a:t>Al</a:t>
            </a:r>
            <a:r>
              <a:rPr dirty="0" spc="-15"/>
              <a:t>l</a:t>
            </a:r>
            <a:r>
              <a:rPr dirty="0" spc="-280"/>
              <a:t>m</a:t>
            </a:r>
            <a:r>
              <a:rPr dirty="0" spc="-190"/>
              <a:t>a</a:t>
            </a:r>
            <a:r>
              <a:rPr dirty="0" spc="-135"/>
              <a:t>n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11417300" y="8965803"/>
            <a:ext cx="177800" cy="375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z="2400" spc="-135">
                <a:latin typeface="Arial"/>
                <a:cs typeface="Arial"/>
              </a:rPr>
              <a:t>7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2900" y="355600"/>
            <a:ext cx="4695190" cy="10007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TCP</a:t>
            </a:r>
            <a:r>
              <a:rPr dirty="0" spc="-180"/>
              <a:t> </a:t>
            </a:r>
            <a:r>
              <a:rPr dirty="0" spc="-330"/>
              <a:t>Options</a:t>
            </a:r>
          </a:p>
        </p:txBody>
      </p:sp>
      <p:sp>
        <p:nvSpPr>
          <p:cNvPr id="3" name="object 3"/>
          <p:cNvSpPr/>
          <p:nvPr/>
        </p:nvSpPr>
        <p:spPr>
          <a:xfrm>
            <a:off x="683922" y="3655646"/>
            <a:ext cx="11101677" cy="42691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677945" y="3292058"/>
            <a:ext cx="3175" cy="1889760"/>
          </a:xfrm>
          <a:custGeom>
            <a:avLst/>
            <a:gdLst/>
            <a:ahLst/>
            <a:cxnLst/>
            <a:rect l="l" t="t" r="r" b="b"/>
            <a:pathLst>
              <a:path w="3175" h="1889760">
                <a:moveTo>
                  <a:pt x="0" y="1889513"/>
                </a:moveTo>
                <a:lnTo>
                  <a:pt x="93" y="1832363"/>
                </a:lnTo>
                <a:lnTo>
                  <a:pt x="3105" y="0"/>
                </a:lnTo>
              </a:path>
            </a:pathLst>
          </a:custGeom>
          <a:ln w="114299">
            <a:solidFill>
              <a:srgbClr val="043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457241" y="5013569"/>
            <a:ext cx="441959" cy="442595"/>
          </a:xfrm>
          <a:custGeom>
            <a:avLst/>
            <a:gdLst/>
            <a:ahLst/>
            <a:cxnLst/>
            <a:rect l="l" t="t" r="r" b="b"/>
            <a:pathLst>
              <a:path w="441960" h="442595">
                <a:moveTo>
                  <a:pt x="0" y="0"/>
                </a:moveTo>
                <a:lnTo>
                  <a:pt x="220253" y="442321"/>
                </a:lnTo>
                <a:lnTo>
                  <a:pt x="386669" y="110853"/>
                </a:lnTo>
                <a:lnTo>
                  <a:pt x="220798" y="110853"/>
                </a:lnTo>
                <a:lnTo>
                  <a:pt x="0" y="0"/>
                </a:lnTo>
                <a:close/>
              </a:path>
              <a:path w="441960" h="442595">
                <a:moveTo>
                  <a:pt x="441959" y="726"/>
                </a:moveTo>
                <a:lnTo>
                  <a:pt x="220798" y="110853"/>
                </a:lnTo>
                <a:lnTo>
                  <a:pt x="386669" y="110853"/>
                </a:lnTo>
                <a:lnTo>
                  <a:pt x="441959" y="726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726866" y="7039491"/>
            <a:ext cx="15875" cy="2142490"/>
          </a:xfrm>
          <a:custGeom>
            <a:avLst/>
            <a:gdLst/>
            <a:ahLst/>
            <a:cxnLst/>
            <a:rect l="l" t="t" r="r" b="b"/>
            <a:pathLst>
              <a:path w="15875" h="2142490">
                <a:moveTo>
                  <a:pt x="0" y="0"/>
                </a:moveTo>
                <a:lnTo>
                  <a:pt x="414" y="57148"/>
                </a:lnTo>
                <a:lnTo>
                  <a:pt x="15522" y="2142198"/>
                </a:lnTo>
              </a:path>
            </a:pathLst>
          </a:custGeom>
          <a:ln w="114299">
            <a:solidFill>
              <a:srgbClr val="043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507106" y="6765178"/>
            <a:ext cx="441959" cy="443865"/>
          </a:xfrm>
          <a:custGeom>
            <a:avLst/>
            <a:gdLst/>
            <a:ahLst/>
            <a:cxnLst/>
            <a:rect l="l" t="t" r="r" b="b"/>
            <a:pathLst>
              <a:path w="441960" h="443865">
                <a:moveTo>
                  <a:pt x="217771" y="0"/>
                </a:moveTo>
                <a:lnTo>
                  <a:pt x="0" y="443548"/>
                </a:lnTo>
                <a:lnTo>
                  <a:pt x="220173" y="331461"/>
                </a:lnTo>
                <a:lnTo>
                  <a:pt x="386515" y="331461"/>
                </a:lnTo>
                <a:lnTo>
                  <a:pt x="217771" y="0"/>
                </a:lnTo>
                <a:close/>
              </a:path>
              <a:path w="441960" h="443865">
                <a:moveTo>
                  <a:pt x="386515" y="331461"/>
                </a:moveTo>
                <a:lnTo>
                  <a:pt x="220173" y="331461"/>
                </a:lnTo>
                <a:lnTo>
                  <a:pt x="441948" y="440347"/>
                </a:lnTo>
                <a:lnTo>
                  <a:pt x="386515" y="331461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pc="-5"/>
              <a:t>Al</a:t>
            </a:r>
            <a:r>
              <a:rPr dirty="0" spc="-15"/>
              <a:t>l</a:t>
            </a:r>
            <a:r>
              <a:rPr dirty="0" spc="-280"/>
              <a:t>m</a:t>
            </a:r>
            <a:r>
              <a:rPr dirty="0" spc="-190"/>
              <a:t>a</a:t>
            </a:r>
            <a:r>
              <a:rPr dirty="0" spc="-135"/>
              <a:t>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417300" y="8965803"/>
            <a:ext cx="177800" cy="375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z="2400" spc="-135"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2900" y="355600"/>
            <a:ext cx="4695190" cy="10007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TCP</a:t>
            </a:r>
            <a:r>
              <a:rPr dirty="0" spc="-180"/>
              <a:t> </a:t>
            </a:r>
            <a:r>
              <a:rPr dirty="0" spc="-330"/>
              <a:t>Options</a:t>
            </a:r>
          </a:p>
        </p:txBody>
      </p:sp>
      <p:sp>
        <p:nvSpPr>
          <p:cNvPr id="3" name="object 3"/>
          <p:cNvSpPr/>
          <p:nvPr/>
        </p:nvSpPr>
        <p:spPr>
          <a:xfrm>
            <a:off x="683922" y="3655646"/>
            <a:ext cx="11101677" cy="42691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677945" y="3292058"/>
            <a:ext cx="3175" cy="1889760"/>
          </a:xfrm>
          <a:custGeom>
            <a:avLst/>
            <a:gdLst/>
            <a:ahLst/>
            <a:cxnLst/>
            <a:rect l="l" t="t" r="r" b="b"/>
            <a:pathLst>
              <a:path w="3175" h="1889760">
                <a:moveTo>
                  <a:pt x="0" y="1889513"/>
                </a:moveTo>
                <a:lnTo>
                  <a:pt x="93" y="1832363"/>
                </a:lnTo>
                <a:lnTo>
                  <a:pt x="3105" y="0"/>
                </a:lnTo>
              </a:path>
            </a:pathLst>
          </a:custGeom>
          <a:ln w="114299">
            <a:solidFill>
              <a:srgbClr val="043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457241" y="5013569"/>
            <a:ext cx="441959" cy="442595"/>
          </a:xfrm>
          <a:custGeom>
            <a:avLst/>
            <a:gdLst/>
            <a:ahLst/>
            <a:cxnLst/>
            <a:rect l="l" t="t" r="r" b="b"/>
            <a:pathLst>
              <a:path w="441960" h="442595">
                <a:moveTo>
                  <a:pt x="0" y="0"/>
                </a:moveTo>
                <a:lnTo>
                  <a:pt x="220253" y="442321"/>
                </a:lnTo>
                <a:lnTo>
                  <a:pt x="386669" y="110853"/>
                </a:lnTo>
                <a:lnTo>
                  <a:pt x="220798" y="110853"/>
                </a:lnTo>
                <a:lnTo>
                  <a:pt x="0" y="0"/>
                </a:lnTo>
                <a:close/>
              </a:path>
              <a:path w="441960" h="442595">
                <a:moveTo>
                  <a:pt x="441959" y="726"/>
                </a:moveTo>
                <a:lnTo>
                  <a:pt x="220798" y="110853"/>
                </a:lnTo>
                <a:lnTo>
                  <a:pt x="386669" y="110853"/>
                </a:lnTo>
                <a:lnTo>
                  <a:pt x="441959" y="726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726866" y="7039491"/>
            <a:ext cx="15875" cy="2142490"/>
          </a:xfrm>
          <a:custGeom>
            <a:avLst/>
            <a:gdLst/>
            <a:ahLst/>
            <a:cxnLst/>
            <a:rect l="l" t="t" r="r" b="b"/>
            <a:pathLst>
              <a:path w="15875" h="2142490">
                <a:moveTo>
                  <a:pt x="0" y="0"/>
                </a:moveTo>
                <a:lnTo>
                  <a:pt x="414" y="57148"/>
                </a:lnTo>
                <a:lnTo>
                  <a:pt x="15522" y="2142198"/>
                </a:lnTo>
              </a:path>
            </a:pathLst>
          </a:custGeom>
          <a:ln w="114299">
            <a:solidFill>
              <a:srgbClr val="043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507106" y="6765178"/>
            <a:ext cx="441959" cy="443865"/>
          </a:xfrm>
          <a:custGeom>
            <a:avLst/>
            <a:gdLst/>
            <a:ahLst/>
            <a:cxnLst/>
            <a:rect l="l" t="t" r="r" b="b"/>
            <a:pathLst>
              <a:path w="441960" h="443865">
                <a:moveTo>
                  <a:pt x="217771" y="0"/>
                </a:moveTo>
                <a:lnTo>
                  <a:pt x="0" y="443548"/>
                </a:lnTo>
                <a:lnTo>
                  <a:pt x="220173" y="331461"/>
                </a:lnTo>
                <a:lnTo>
                  <a:pt x="386515" y="331461"/>
                </a:lnTo>
                <a:lnTo>
                  <a:pt x="217771" y="0"/>
                </a:lnTo>
                <a:close/>
              </a:path>
              <a:path w="441960" h="443865">
                <a:moveTo>
                  <a:pt x="386515" y="331461"/>
                </a:moveTo>
                <a:lnTo>
                  <a:pt x="220173" y="331461"/>
                </a:lnTo>
                <a:lnTo>
                  <a:pt x="441948" y="440347"/>
                </a:lnTo>
                <a:lnTo>
                  <a:pt x="386515" y="331461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0365666" y="7039491"/>
            <a:ext cx="15875" cy="2142490"/>
          </a:xfrm>
          <a:custGeom>
            <a:avLst/>
            <a:gdLst/>
            <a:ahLst/>
            <a:cxnLst/>
            <a:rect l="l" t="t" r="r" b="b"/>
            <a:pathLst>
              <a:path w="15875" h="2142490">
                <a:moveTo>
                  <a:pt x="0" y="0"/>
                </a:moveTo>
                <a:lnTo>
                  <a:pt x="414" y="57148"/>
                </a:lnTo>
                <a:lnTo>
                  <a:pt x="15522" y="2142198"/>
                </a:lnTo>
              </a:path>
            </a:pathLst>
          </a:custGeom>
          <a:ln w="114299">
            <a:solidFill>
              <a:srgbClr val="043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0145907" y="6765178"/>
            <a:ext cx="441959" cy="443865"/>
          </a:xfrm>
          <a:custGeom>
            <a:avLst/>
            <a:gdLst/>
            <a:ahLst/>
            <a:cxnLst/>
            <a:rect l="l" t="t" r="r" b="b"/>
            <a:pathLst>
              <a:path w="441959" h="443865">
                <a:moveTo>
                  <a:pt x="217771" y="0"/>
                </a:moveTo>
                <a:lnTo>
                  <a:pt x="0" y="443548"/>
                </a:lnTo>
                <a:lnTo>
                  <a:pt x="220173" y="331461"/>
                </a:lnTo>
                <a:lnTo>
                  <a:pt x="386515" y="331461"/>
                </a:lnTo>
                <a:lnTo>
                  <a:pt x="217771" y="0"/>
                </a:lnTo>
                <a:close/>
              </a:path>
              <a:path w="441959" h="443865">
                <a:moveTo>
                  <a:pt x="386515" y="331461"/>
                </a:moveTo>
                <a:lnTo>
                  <a:pt x="220173" y="331461"/>
                </a:lnTo>
                <a:lnTo>
                  <a:pt x="441948" y="440347"/>
                </a:lnTo>
                <a:lnTo>
                  <a:pt x="386515" y="331461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pc="-5"/>
              <a:t>Al</a:t>
            </a:r>
            <a:r>
              <a:rPr dirty="0" spc="-15"/>
              <a:t>l</a:t>
            </a:r>
            <a:r>
              <a:rPr dirty="0" spc="-280"/>
              <a:t>m</a:t>
            </a:r>
            <a:r>
              <a:rPr dirty="0" spc="-190"/>
              <a:t>a</a:t>
            </a:r>
            <a:r>
              <a:rPr dirty="0" spc="-135"/>
              <a:t>n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1417300" y="8965803"/>
            <a:ext cx="177800" cy="375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z="2400" spc="-135"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pc="-5"/>
              <a:t>Al</a:t>
            </a:r>
            <a:r>
              <a:rPr dirty="0" spc="-15"/>
              <a:t>l</a:t>
            </a:r>
            <a:r>
              <a:rPr dirty="0" spc="-280"/>
              <a:t>m</a:t>
            </a:r>
            <a:r>
              <a:rPr dirty="0" spc="-190"/>
              <a:t>a</a:t>
            </a:r>
            <a:r>
              <a:rPr dirty="0" spc="-135"/>
              <a:t>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417300" y="8965803"/>
            <a:ext cx="177800" cy="375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z="2400" spc="-135">
                <a:latin typeface="Arial"/>
                <a:cs typeface="Arial"/>
              </a:rPr>
              <a:t>3</a:t>
            </a:r>
            <a:endParaRPr sz="2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TCP </a:t>
            </a:r>
            <a:r>
              <a:rPr dirty="0" spc="-265"/>
              <a:t>Option</a:t>
            </a:r>
            <a:r>
              <a:rPr dirty="0" spc="-250"/>
              <a:t> </a:t>
            </a:r>
            <a:r>
              <a:rPr dirty="0" spc="-405"/>
              <a:t>Format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25600" y="2133600"/>
            <a:ext cx="3707765" cy="604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00"/>
              </a:spcBef>
              <a:buSzPct val="171052"/>
              <a:buChar char="•"/>
              <a:tabLst>
                <a:tab pos="584200" algn="l"/>
              </a:tabLst>
            </a:pPr>
            <a:r>
              <a:rPr dirty="0" sz="3800" spc="-195">
                <a:latin typeface="Arial"/>
                <a:cs typeface="Arial"/>
              </a:rPr>
              <a:t>Canonical</a:t>
            </a:r>
            <a:r>
              <a:rPr dirty="0" sz="3800" spc="-80">
                <a:latin typeface="Arial"/>
                <a:cs typeface="Arial"/>
              </a:rPr>
              <a:t> form:</a:t>
            </a:r>
            <a:endParaRPr sz="3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pc="-5"/>
              <a:t>Al</a:t>
            </a:r>
            <a:r>
              <a:rPr dirty="0" spc="-15"/>
              <a:t>l</a:t>
            </a:r>
            <a:r>
              <a:rPr dirty="0" spc="-280"/>
              <a:t>m</a:t>
            </a:r>
            <a:r>
              <a:rPr dirty="0" spc="-190"/>
              <a:t>a</a:t>
            </a:r>
            <a:r>
              <a:rPr dirty="0" spc="-135"/>
              <a:t>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417300" y="8965803"/>
            <a:ext cx="177800" cy="375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z="2400" spc="-135">
                <a:latin typeface="Arial"/>
                <a:cs typeface="Arial"/>
              </a:rPr>
              <a:t>3</a:t>
            </a:r>
            <a:endParaRPr sz="2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TCP </a:t>
            </a:r>
            <a:r>
              <a:rPr dirty="0" spc="-265"/>
              <a:t>Option</a:t>
            </a:r>
            <a:r>
              <a:rPr dirty="0" spc="-250"/>
              <a:t> </a:t>
            </a:r>
            <a:r>
              <a:rPr dirty="0" spc="-405"/>
              <a:t>Format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25600" y="2133600"/>
            <a:ext cx="3707765" cy="604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00"/>
              </a:spcBef>
              <a:buSzPct val="171052"/>
              <a:buChar char="•"/>
              <a:tabLst>
                <a:tab pos="584200" algn="l"/>
              </a:tabLst>
            </a:pPr>
            <a:r>
              <a:rPr dirty="0" sz="3800" spc="-195">
                <a:latin typeface="Arial"/>
                <a:cs typeface="Arial"/>
              </a:rPr>
              <a:t>Canonical</a:t>
            </a:r>
            <a:r>
              <a:rPr dirty="0" sz="3800" spc="-80">
                <a:latin typeface="Arial"/>
                <a:cs typeface="Arial"/>
              </a:rPr>
              <a:t> form:</a:t>
            </a:r>
            <a:endParaRPr sz="3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36083" y="3758443"/>
            <a:ext cx="1740535" cy="955040"/>
          </a:xfrm>
          <a:prstGeom prst="rect">
            <a:avLst/>
          </a:prstGeom>
          <a:solidFill>
            <a:srgbClr val="0433FF"/>
          </a:solidFill>
        </p:spPr>
        <p:txBody>
          <a:bodyPr wrap="square" lIns="0" tIns="153035" rIns="0" bIns="0" rtlCol="0" vert="horz">
            <a:spAutoFit/>
          </a:bodyPr>
          <a:lstStyle/>
          <a:p>
            <a:pPr marL="316230">
              <a:lnSpc>
                <a:spcPct val="100000"/>
              </a:lnSpc>
              <a:spcBef>
                <a:spcPts val="1205"/>
              </a:spcBef>
            </a:pPr>
            <a:r>
              <a:rPr dirty="0" sz="4000" spc="-55">
                <a:solidFill>
                  <a:srgbClr val="FFFFFF"/>
                </a:solidFill>
                <a:latin typeface="Arial"/>
                <a:cs typeface="Arial"/>
              </a:rPr>
              <a:t>Type</a:t>
            </a:r>
            <a:endParaRPr sz="4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76415" y="3758443"/>
            <a:ext cx="1725930" cy="955040"/>
          </a:xfrm>
          <a:prstGeom prst="rect">
            <a:avLst/>
          </a:prstGeom>
          <a:solidFill>
            <a:srgbClr val="FF2600"/>
          </a:solidFill>
        </p:spPr>
        <p:txBody>
          <a:bodyPr wrap="square" lIns="0" tIns="153035" rIns="0" bIns="0" rtlCol="0" vert="horz">
            <a:spAutoFit/>
          </a:bodyPr>
          <a:lstStyle/>
          <a:p>
            <a:pPr marL="74930">
              <a:lnSpc>
                <a:spcPct val="100000"/>
              </a:lnSpc>
              <a:spcBef>
                <a:spcPts val="1205"/>
              </a:spcBef>
            </a:pPr>
            <a:r>
              <a:rPr dirty="0" sz="4000">
                <a:solidFill>
                  <a:srgbClr val="FFFFFF"/>
                </a:solidFill>
                <a:latin typeface="Arial"/>
                <a:cs typeface="Arial"/>
              </a:rPr>
              <a:t>Length</a:t>
            </a:r>
            <a:endParaRPr sz="4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01724" y="3758443"/>
            <a:ext cx="3467100" cy="955040"/>
          </a:xfrm>
          <a:prstGeom prst="rect">
            <a:avLst/>
          </a:prstGeom>
          <a:solidFill>
            <a:srgbClr val="C0C0C0"/>
          </a:solidFill>
        </p:spPr>
        <p:txBody>
          <a:bodyPr wrap="square" lIns="0" tIns="165735" rIns="0" bIns="0" rtlCol="0" vert="horz">
            <a:spAutoFit/>
          </a:bodyPr>
          <a:lstStyle/>
          <a:p>
            <a:pPr marL="1105535">
              <a:lnSpc>
                <a:spcPct val="100000"/>
              </a:lnSpc>
              <a:spcBef>
                <a:spcPts val="1305"/>
              </a:spcBef>
            </a:pPr>
            <a:r>
              <a:rPr dirty="0" sz="4000" spc="-60">
                <a:solidFill>
                  <a:srgbClr val="FFFFFF"/>
                </a:solidFill>
                <a:latin typeface="Arial"/>
                <a:cs typeface="Arial"/>
              </a:rPr>
              <a:t>Value</a:t>
            </a:r>
            <a:endParaRPr sz="4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TCP </a:t>
            </a:r>
            <a:r>
              <a:rPr dirty="0" spc="-265"/>
              <a:t>Option</a:t>
            </a:r>
            <a:r>
              <a:rPr dirty="0" spc="-250"/>
              <a:t> </a:t>
            </a:r>
            <a:r>
              <a:rPr dirty="0" spc="-405"/>
              <a:t>Format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25600" y="2133600"/>
            <a:ext cx="3707765" cy="604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00"/>
              </a:spcBef>
              <a:buSzPct val="171052"/>
              <a:buChar char="•"/>
              <a:tabLst>
                <a:tab pos="584200" algn="l"/>
              </a:tabLst>
            </a:pPr>
            <a:r>
              <a:rPr dirty="0" sz="3800" spc="-195">
                <a:latin typeface="Arial"/>
                <a:cs typeface="Arial"/>
              </a:rPr>
              <a:t>Canonical</a:t>
            </a:r>
            <a:r>
              <a:rPr dirty="0" sz="3800" spc="-80">
                <a:latin typeface="Arial"/>
                <a:cs typeface="Arial"/>
              </a:rPr>
              <a:t> form:</a:t>
            </a:r>
            <a:endParaRPr sz="3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36083" y="3743743"/>
            <a:ext cx="1740535" cy="955040"/>
          </a:xfrm>
          <a:prstGeom prst="rect">
            <a:avLst/>
          </a:prstGeom>
          <a:solidFill>
            <a:srgbClr val="0433FF"/>
          </a:solidFill>
        </p:spPr>
        <p:txBody>
          <a:bodyPr wrap="square" lIns="0" tIns="167640" rIns="0" bIns="0" rtlCol="0" vert="horz">
            <a:spAutoFit/>
          </a:bodyPr>
          <a:lstStyle/>
          <a:p>
            <a:pPr marL="316230">
              <a:lnSpc>
                <a:spcPct val="100000"/>
              </a:lnSpc>
              <a:spcBef>
                <a:spcPts val="1320"/>
              </a:spcBef>
            </a:pPr>
            <a:r>
              <a:rPr dirty="0" sz="4000" spc="-55">
                <a:solidFill>
                  <a:srgbClr val="FFFFFF"/>
                </a:solidFill>
                <a:latin typeface="Arial"/>
                <a:cs typeface="Arial"/>
              </a:rPr>
              <a:t>Type</a:t>
            </a:r>
            <a:endParaRPr sz="4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61014" y="3758443"/>
            <a:ext cx="1741170" cy="955040"/>
          </a:xfrm>
          <a:prstGeom prst="rect">
            <a:avLst/>
          </a:prstGeom>
          <a:solidFill>
            <a:srgbClr val="FF2600"/>
          </a:solidFill>
        </p:spPr>
        <p:txBody>
          <a:bodyPr wrap="square" lIns="0" tIns="153035" rIns="0" bIns="0" rtlCol="0" vert="horz">
            <a:spAutoFit/>
          </a:bodyPr>
          <a:lstStyle/>
          <a:p>
            <a:pPr marL="90170">
              <a:lnSpc>
                <a:spcPct val="100000"/>
              </a:lnSpc>
              <a:spcBef>
                <a:spcPts val="1205"/>
              </a:spcBef>
            </a:pPr>
            <a:r>
              <a:rPr dirty="0" sz="4000">
                <a:solidFill>
                  <a:srgbClr val="FFFFFF"/>
                </a:solidFill>
                <a:latin typeface="Arial"/>
                <a:cs typeface="Arial"/>
              </a:rPr>
              <a:t>Length</a:t>
            </a:r>
            <a:endParaRPr sz="4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01724" y="3758443"/>
            <a:ext cx="3467100" cy="955040"/>
          </a:xfrm>
          <a:prstGeom prst="rect">
            <a:avLst/>
          </a:prstGeom>
          <a:solidFill>
            <a:srgbClr val="C0C0C0"/>
          </a:solidFill>
        </p:spPr>
        <p:txBody>
          <a:bodyPr wrap="square" lIns="0" tIns="165735" rIns="0" bIns="0" rtlCol="0" vert="horz">
            <a:spAutoFit/>
          </a:bodyPr>
          <a:lstStyle/>
          <a:p>
            <a:pPr marL="1105535">
              <a:lnSpc>
                <a:spcPct val="100000"/>
              </a:lnSpc>
              <a:spcBef>
                <a:spcPts val="1305"/>
              </a:spcBef>
            </a:pPr>
            <a:r>
              <a:rPr dirty="0" sz="4000" spc="-60">
                <a:solidFill>
                  <a:srgbClr val="FFFFFF"/>
                </a:solidFill>
                <a:latin typeface="Arial"/>
                <a:cs typeface="Arial"/>
              </a:rPr>
              <a:t>Value</a:t>
            </a:r>
            <a:endParaRPr sz="4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615505" y="6428713"/>
            <a:ext cx="1257935" cy="673100"/>
          </a:xfrm>
          <a:custGeom>
            <a:avLst/>
            <a:gdLst/>
            <a:ahLst/>
            <a:cxnLst/>
            <a:rect l="l" t="t" r="r" b="b"/>
            <a:pathLst>
              <a:path w="1257935" h="673100">
                <a:moveTo>
                  <a:pt x="0" y="0"/>
                </a:moveTo>
                <a:lnTo>
                  <a:pt x="1257554" y="0"/>
                </a:lnTo>
                <a:lnTo>
                  <a:pt x="1257554" y="673100"/>
                </a:lnTo>
                <a:lnTo>
                  <a:pt x="0" y="6731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667000" y="6464300"/>
            <a:ext cx="114363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>
                <a:latin typeface="Arial"/>
                <a:cs typeface="Arial"/>
              </a:rPr>
              <a:t>8</a:t>
            </a:r>
            <a:r>
              <a:rPr dirty="0" sz="3600" spc="-75">
                <a:latin typeface="Arial"/>
                <a:cs typeface="Arial"/>
              </a:rPr>
              <a:t> </a:t>
            </a:r>
            <a:r>
              <a:rPr dirty="0" sz="3600" spc="45">
                <a:latin typeface="Arial"/>
                <a:cs typeface="Arial"/>
              </a:rPr>
              <a:t>bits</a:t>
            </a:r>
            <a:endParaRPr sz="36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128091" y="4972664"/>
            <a:ext cx="683895" cy="1473200"/>
          </a:xfrm>
          <a:custGeom>
            <a:avLst/>
            <a:gdLst/>
            <a:ahLst/>
            <a:cxnLst/>
            <a:rect l="l" t="t" r="r" b="b"/>
            <a:pathLst>
              <a:path w="683895" h="1473200">
                <a:moveTo>
                  <a:pt x="0" y="1472990"/>
                </a:moveTo>
                <a:lnTo>
                  <a:pt x="673025" y="23039"/>
                </a:lnTo>
                <a:lnTo>
                  <a:pt x="683719" y="0"/>
                </a:lnTo>
              </a:path>
            </a:pathLst>
          </a:custGeom>
          <a:ln w="507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704352" y="4802176"/>
            <a:ext cx="193675" cy="238760"/>
          </a:xfrm>
          <a:custGeom>
            <a:avLst/>
            <a:gdLst/>
            <a:ahLst/>
            <a:cxnLst/>
            <a:rect l="l" t="t" r="r" b="b"/>
            <a:pathLst>
              <a:path w="193675" h="238760">
                <a:moveTo>
                  <a:pt x="186593" y="0"/>
                </a:moveTo>
                <a:lnTo>
                  <a:pt x="0" y="148612"/>
                </a:lnTo>
                <a:lnTo>
                  <a:pt x="193527" y="238443"/>
                </a:lnTo>
                <a:lnTo>
                  <a:pt x="1865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pc="-5"/>
              <a:t>Al</a:t>
            </a:r>
            <a:r>
              <a:rPr dirty="0" spc="-15"/>
              <a:t>l</a:t>
            </a:r>
            <a:r>
              <a:rPr dirty="0" spc="-280"/>
              <a:t>m</a:t>
            </a:r>
            <a:r>
              <a:rPr dirty="0" spc="-190"/>
              <a:t>a</a:t>
            </a:r>
            <a:r>
              <a:rPr dirty="0" spc="-135"/>
              <a:t>n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1417300" y="8965803"/>
            <a:ext cx="177800" cy="375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z="2400" spc="-135">
                <a:latin typeface="Arial"/>
                <a:cs typeface="Arial"/>
              </a:rPr>
              <a:t>3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TCP </a:t>
            </a:r>
            <a:r>
              <a:rPr dirty="0" spc="-265"/>
              <a:t>Option</a:t>
            </a:r>
            <a:r>
              <a:rPr dirty="0" spc="-250"/>
              <a:t> </a:t>
            </a:r>
            <a:r>
              <a:rPr dirty="0" spc="-405"/>
              <a:t>Format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25600" y="2133600"/>
            <a:ext cx="3707765" cy="604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00"/>
              </a:spcBef>
              <a:buSzPct val="171052"/>
              <a:buChar char="•"/>
              <a:tabLst>
                <a:tab pos="584200" algn="l"/>
              </a:tabLst>
            </a:pPr>
            <a:r>
              <a:rPr dirty="0" sz="3800" spc="-195">
                <a:latin typeface="Arial"/>
                <a:cs typeface="Arial"/>
              </a:rPr>
              <a:t>Canonical</a:t>
            </a:r>
            <a:r>
              <a:rPr dirty="0" sz="3800" spc="-80">
                <a:latin typeface="Arial"/>
                <a:cs typeface="Arial"/>
              </a:rPr>
              <a:t> form:</a:t>
            </a:r>
            <a:endParaRPr sz="3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36083" y="3743743"/>
            <a:ext cx="1740535" cy="955040"/>
          </a:xfrm>
          <a:prstGeom prst="rect">
            <a:avLst/>
          </a:prstGeom>
          <a:solidFill>
            <a:srgbClr val="0433FF"/>
          </a:solidFill>
        </p:spPr>
        <p:txBody>
          <a:bodyPr wrap="square" lIns="0" tIns="167640" rIns="0" bIns="0" rtlCol="0" vert="horz">
            <a:spAutoFit/>
          </a:bodyPr>
          <a:lstStyle/>
          <a:p>
            <a:pPr marL="316230">
              <a:lnSpc>
                <a:spcPct val="100000"/>
              </a:lnSpc>
              <a:spcBef>
                <a:spcPts val="1320"/>
              </a:spcBef>
            </a:pPr>
            <a:r>
              <a:rPr dirty="0" sz="4000" spc="-55">
                <a:solidFill>
                  <a:srgbClr val="FFFFFF"/>
                </a:solidFill>
                <a:latin typeface="Arial"/>
                <a:cs typeface="Arial"/>
              </a:rPr>
              <a:t>Type</a:t>
            </a:r>
            <a:endParaRPr sz="4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61014" y="3758443"/>
            <a:ext cx="1741170" cy="955040"/>
          </a:xfrm>
          <a:prstGeom prst="rect">
            <a:avLst/>
          </a:prstGeom>
          <a:solidFill>
            <a:srgbClr val="FF2600"/>
          </a:solidFill>
        </p:spPr>
        <p:txBody>
          <a:bodyPr wrap="square" lIns="0" tIns="153035" rIns="0" bIns="0" rtlCol="0" vert="horz">
            <a:spAutoFit/>
          </a:bodyPr>
          <a:lstStyle/>
          <a:p>
            <a:pPr marL="90170">
              <a:lnSpc>
                <a:spcPct val="100000"/>
              </a:lnSpc>
              <a:spcBef>
                <a:spcPts val="1205"/>
              </a:spcBef>
            </a:pPr>
            <a:r>
              <a:rPr dirty="0" sz="4000">
                <a:solidFill>
                  <a:srgbClr val="FFFFFF"/>
                </a:solidFill>
                <a:latin typeface="Arial"/>
                <a:cs typeface="Arial"/>
              </a:rPr>
              <a:t>Length</a:t>
            </a:r>
            <a:endParaRPr sz="4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01724" y="3758443"/>
            <a:ext cx="3467100" cy="955040"/>
          </a:xfrm>
          <a:prstGeom prst="rect">
            <a:avLst/>
          </a:prstGeom>
          <a:solidFill>
            <a:srgbClr val="C0C0C0"/>
          </a:solidFill>
        </p:spPr>
        <p:txBody>
          <a:bodyPr wrap="square" lIns="0" tIns="165735" rIns="0" bIns="0" rtlCol="0" vert="horz">
            <a:spAutoFit/>
          </a:bodyPr>
          <a:lstStyle/>
          <a:p>
            <a:pPr marL="1105535">
              <a:lnSpc>
                <a:spcPct val="100000"/>
              </a:lnSpc>
              <a:spcBef>
                <a:spcPts val="1305"/>
              </a:spcBef>
            </a:pPr>
            <a:r>
              <a:rPr dirty="0" sz="4000" spc="-60">
                <a:solidFill>
                  <a:srgbClr val="FFFFFF"/>
                </a:solidFill>
                <a:latin typeface="Arial"/>
                <a:cs typeface="Arial"/>
              </a:rPr>
              <a:t>Value</a:t>
            </a:r>
            <a:endParaRPr sz="4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615505" y="6428713"/>
            <a:ext cx="1257935" cy="673100"/>
          </a:xfrm>
          <a:custGeom>
            <a:avLst/>
            <a:gdLst/>
            <a:ahLst/>
            <a:cxnLst/>
            <a:rect l="l" t="t" r="r" b="b"/>
            <a:pathLst>
              <a:path w="1257935" h="673100">
                <a:moveTo>
                  <a:pt x="0" y="0"/>
                </a:moveTo>
                <a:lnTo>
                  <a:pt x="1257554" y="0"/>
                </a:lnTo>
                <a:lnTo>
                  <a:pt x="1257554" y="673100"/>
                </a:lnTo>
                <a:lnTo>
                  <a:pt x="0" y="6731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667000" y="6464300"/>
            <a:ext cx="114363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>
                <a:latin typeface="Arial"/>
                <a:cs typeface="Arial"/>
              </a:rPr>
              <a:t>8</a:t>
            </a:r>
            <a:r>
              <a:rPr dirty="0" sz="3600" spc="-75">
                <a:latin typeface="Arial"/>
                <a:cs typeface="Arial"/>
              </a:rPr>
              <a:t> </a:t>
            </a:r>
            <a:r>
              <a:rPr dirty="0" sz="3600" spc="45">
                <a:latin typeface="Arial"/>
                <a:cs typeface="Arial"/>
              </a:rPr>
              <a:t>bits</a:t>
            </a:r>
            <a:endParaRPr sz="3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64311" y="6428713"/>
            <a:ext cx="1257935" cy="6731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wrap="square" lIns="0" tIns="48260" rIns="0" bIns="0" rtlCol="0" vert="horz">
            <a:spAutoFit/>
          </a:bodyPr>
          <a:lstStyle/>
          <a:p>
            <a:pPr marL="74295">
              <a:lnSpc>
                <a:spcPct val="100000"/>
              </a:lnSpc>
              <a:spcBef>
                <a:spcPts val="380"/>
              </a:spcBef>
            </a:pPr>
            <a:r>
              <a:rPr dirty="0" sz="3600" spc="-5">
                <a:latin typeface="Arial"/>
                <a:cs typeface="Arial"/>
              </a:rPr>
              <a:t>8</a:t>
            </a:r>
            <a:r>
              <a:rPr dirty="0" sz="3600" spc="-55">
                <a:latin typeface="Arial"/>
                <a:cs typeface="Arial"/>
              </a:rPr>
              <a:t> </a:t>
            </a:r>
            <a:r>
              <a:rPr dirty="0" sz="3600" spc="45">
                <a:latin typeface="Arial"/>
                <a:cs typeface="Arial"/>
              </a:rPr>
              <a:t>bits</a:t>
            </a:r>
            <a:endParaRPr sz="3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128091" y="4972664"/>
            <a:ext cx="683895" cy="1473200"/>
          </a:xfrm>
          <a:custGeom>
            <a:avLst/>
            <a:gdLst/>
            <a:ahLst/>
            <a:cxnLst/>
            <a:rect l="l" t="t" r="r" b="b"/>
            <a:pathLst>
              <a:path w="683895" h="1473200">
                <a:moveTo>
                  <a:pt x="0" y="1472990"/>
                </a:moveTo>
                <a:lnTo>
                  <a:pt x="673025" y="23039"/>
                </a:lnTo>
                <a:lnTo>
                  <a:pt x="683719" y="0"/>
                </a:lnTo>
              </a:path>
            </a:pathLst>
          </a:custGeom>
          <a:ln w="507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704352" y="4802176"/>
            <a:ext cx="193675" cy="238760"/>
          </a:xfrm>
          <a:custGeom>
            <a:avLst/>
            <a:gdLst/>
            <a:ahLst/>
            <a:cxnLst/>
            <a:rect l="l" t="t" r="r" b="b"/>
            <a:pathLst>
              <a:path w="193675" h="238760">
                <a:moveTo>
                  <a:pt x="186593" y="0"/>
                </a:moveTo>
                <a:lnTo>
                  <a:pt x="0" y="148612"/>
                </a:lnTo>
                <a:lnTo>
                  <a:pt x="193527" y="238443"/>
                </a:lnTo>
                <a:lnTo>
                  <a:pt x="1865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257805" y="5000830"/>
            <a:ext cx="0" cy="1445260"/>
          </a:xfrm>
          <a:custGeom>
            <a:avLst/>
            <a:gdLst/>
            <a:ahLst/>
            <a:cxnLst/>
            <a:rect l="l" t="t" r="r" b="b"/>
            <a:pathLst>
              <a:path w="0" h="1445260">
                <a:moveTo>
                  <a:pt x="0" y="0"/>
                </a:moveTo>
                <a:lnTo>
                  <a:pt x="0" y="1444824"/>
                </a:lnTo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151125" y="4812870"/>
            <a:ext cx="213360" cy="213360"/>
          </a:xfrm>
          <a:custGeom>
            <a:avLst/>
            <a:gdLst/>
            <a:ahLst/>
            <a:cxnLst/>
            <a:rect l="l" t="t" r="r" b="b"/>
            <a:pathLst>
              <a:path w="213360" h="213360">
                <a:moveTo>
                  <a:pt x="106680" y="0"/>
                </a:moveTo>
                <a:lnTo>
                  <a:pt x="0" y="213360"/>
                </a:lnTo>
                <a:lnTo>
                  <a:pt x="213360" y="213360"/>
                </a:lnTo>
                <a:lnTo>
                  <a:pt x="1066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pc="-5"/>
              <a:t>Al</a:t>
            </a:r>
            <a:r>
              <a:rPr dirty="0" spc="-15"/>
              <a:t>l</a:t>
            </a:r>
            <a:r>
              <a:rPr dirty="0" spc="-280"/>
              <a:t>m</a:t>
            </a:r>
            <a:r>
              <a:rPr dirty="0" spc="-190"/>
              <a:t>a</a:t>
            </a:r>
            <a:r>
              <a:rPr dirty="0" spc="-135"/>
              <a:t>n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1417300" y="8965803"/>
            <a:ext cx="177800" cy="375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z="2400" spc="-135">
                <a:latin typeface="Arial"/>
                <a:cs typeface="Arial"/>
              </a:rPr>
              <a:t>3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2018-10-08T21:52:24Z</dcterms:created>
  <dcterms:modified xsi:type="dcterms:W3CDTF">2018-10-08T21:52:24Z</dcterms:modified>
</cp:coreProperties>
</file>