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1870" y="355600"/>
            <a:ext cx="594105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1864" y="4203700"/>
            <a:ext cx="10081071" cy="209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344212" y="9271588"/>
            <a:ext cx="146430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13300" y="8166100"/>
            <a:ext cx="6020435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342900">
              <a:lnSpc>
                <a:spcPts val="2800"/>
              </a:lnSpc>
              <a:spcBef>
                <a:spcPts val="259"/>
              </a:spcBef>
            </a:pPr>
            <a:r>
              <a:rPr dirty="0" sz="2400" spc="-130" i="1">
                <a:solidFill>
                  <a:srgbClr val="011993"/>
                </a:solidFill>
                <a:latin typeface="Calibri"/>
                <a:cs typeface="Calibri"/>
              </a:rPr>
              <a:t>“We’re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dirty="0" sz="2400" spc="-85" i="1">
                <a:solidFill>
                  <a:srgbClr val="011993"/>
                </a:solidFill>
                <a:latin typeface="Calibri"/>
                <a:cs typeface="Calibri"/>
              </a:rPr>
              <a:t>junk </a:t>
            </a:r>
            <a:r>
              <a:rPr dirty="0" sz="2400" spc="-145" i="1">
                <a:solidFill>
                  <a:srgbClr val="011993"/>
                </a:solidFill>
                <a:latin typeface="Calibri"/>
                <a:cs typeface="Calibri"/>
              </a:rPr>
              <a:t>yard </a:t>
            </a:r>
            <a:r>
              <a:rPr dirty="0" sz="2400" spc="-130" i="1">
                <a:solidFill>
                  <a:srgbClr val="011993"/>
                </a:solidFill>
                <a:latin typeface="Calibri"/>
                <a:cs typeface="Calibri"/>
              </a:rPr>
              <a:t>dogs, </a:t>
            </a:r>
            <a:r>
              <a:rPr dirty="0" sz="2400" spc="-175" i="1">
                <a:solidFill>
                  <a:srgbClr val="011993"/>
                </a:solidFill>
                <a:latin typeface="Calibri"/>
                <a:cs typeface="Calibri"/>
              </a:rPr>
              <a:t>we’re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 </a:t>
            </a:r>
            <a:r>
              <a:rPr dirty="0" sz="2400" spc="-120" i="1">
                <a:solidFill>
                  <a:srgbClr val="011993"/>
                </a:solidFill>
                <a:latin typeface="Calibri"/>
                <a:cs typeface="Calibri"/>
              </a:rPr>
              <a:t>alley </a:t>
            </a:r>
            <a:r>
              <a:rPr dirty="0" sz="2400" spc="-95" i="1">
                <a:solidFill>
                  <a:srgbClr val="011993"/>
                </a:solidFill>
                <a:latin typeface="Calibri"/>
                <a:cs typeface="Calibri"/>
              </a:rPr>
              <a:t>cats,  </a:t>
            </a:r>
            <a:r>
              <a:rPr dirty="0" sz="2400" spc="-70" i="1">
                <a:solidFill>
                  <a:srgbClr val="011993"/>
                </a:solidFill>
                <a:latin typeface="Calibri"/>
                <a:cs typeface="Calibri"/>
              </a:rPr>
              <a:t>Keep</a:t>
            </a:r>
            <a:r>
              <a:rPr dirty="0" sz="2400" spc="12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</a:t>
            </a:r>
            <a:r>
              <a:rPr dirty="0" sz="2400" spc="12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40" i="1">
                <a:solidFill>
                  <a:srgbClr val="011993"/>
                </a:solidFill>
                <a:latin typeface="Calibri"/>
                <a:cs typeface="Calibri"/>
              </a:rPr>
              <a:t>wind</a:t>
            </a:r>
            <a:r>
              <a:rPr dirty="0" sz="2400" spc="12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at</a:t>
            </a:r>
            <a:r>
              <a:rPr dirty="0" sz="2400" spc="12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20" i="1">
                <a:solidFill>
                  <a:srgbClr val="011993"/>
                </a:solidFill>
                <a:latin typeface="Calibri"/>
                <a:cs typeface="Calibri"/>
              </a:rPr>
              <a:t>our</a:t>
            </a:r>
            <a:r>
              <a:rPr dirty="0" sz="2400" spc="12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front</a:t>
            </a:r>
            <a:r>
              <a:rPr dirty="0" sz="2400" spc="12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and</a:t>
            </a:r>
            <a:r>
              <a:rPr dirty="0" sz="2400" spc="12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14" i="1">
                <a:solidFill>
                  <a:srgbClr val="011993"/>
                </a:solidFill>
                <a:latin typeface="Calibri"/>
                <a:cs typeface="Calibri"/>
              </a:rPr>
              <a:t>the</a:t>
            </a:r>
            <a:r>
              <a:rPr dirty="0" sz="2400" spc="12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05" i="1">
                <a:solidFill>
                  <a:srgbClr val="011993"/>
                </a:solidFill>
                <a:latin typeface="Calibri"/>
                <a:cs typeface="Calibri"/>
              </a:rPr>
              <a:t>hell</a:t>
            </a:r>
            <a:r>
              <a:rPr dirty="0" sz="2400" spc="12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25" i="1">
                <a:solidFill>
                  <a:srgbClr val="011993"/>
                </a:solidFill>
                <a:latin typeface="Calibri"/>
                <a:cs typeface="Calibri"/>
              </a:rPr>
              <a:t>at</a:t>
            </a:r>
            <a:r>
              <a:rPr dirty="0" sz="2400" spc="120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120" i="1">
                <a:solidFill>
                  <a:srgbClr val="011993"/>
                </a:solidFill>
                <a:latin typeface="Calibri"/>
                <a:cs typeface="Calibri"/>
              </a:rPr>
              <a:t>our</a:t>
            </a:r>
            <a:r>
              <a:rPr dirty="0" sz="2400" spc="125" i="1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dirty="0" sz="2400" spc="-60" i="1">
                <a:solidFill>
                  <a:srgbClr val="011993"/>
                </a:solidFill>
                <a:latin typeface="Calibri"/>
                <a:cs typeface="Calibri"/>
              </a:rPr>
              <a:t>back”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700" y="3937000"/>
            <a:ext cx="3465829" cy="327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dirty="0" sz="3600" spc="-65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dirty="0" sz="3600" spc="-50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1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dirty="0" sz="3600" spc="-120" i="1">
                <a:solidFill>
                  <a:srgbClr val="011993"/>
                </a:solidFill>
                <a:latin typeface="Calibri"/>
                <a:cs typeface="Calibri"/>
              </a:rPr>
              <a:t>mallman@case.edu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algn="ctr" marR="27940">
              <a:lnSpc>
                <a:spcPts val="4210"/>
              </a:lnSpc>
            </a:pPr>
            <a:r>
              <a:rPr dirty="0" sz="3600" spc="-105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dirty="0" sz="3600" spc="-15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95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algn="ctr" marR="28575">
              <a:lnSpc>
                <a:spcPts val="4210"/>
              </a:lnSpc>
            </a:pPr>
            <a:r>
              <a:rPr dirty="0" sz="3600" spc="-155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dirty="0" sz="3600" spc="-14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dirty="0" sz="3600" spc="-17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5600" y="850900"/>
            <a:ext cx="4871720" cy="1661160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524000" marR="5080" indent="-1511300">
              <a:lnSpc>
                <a:spcPts val="6400"/>
              </a:lnSpc>
              <a:spcBef>
                <a:spcPts val="380"/>
              </a:spcBef>
            </a:pPr>
            <a:r>
              <a:rPr dirty="0" sz="5400" spc="-140">
                <a:solidFill>
                  <a:srgbClr val="011993"/>
                </a:solidFill>
              </a:rPr>
              <a:t>Transport</a:t>
            </a:r>
            <a:r>
              <a:rPr dirty="0" sz="5400" spc="-204">
                <a:solidFill>
                  <a:srgbClr val="011993"/>
                </a:solidFill>
              </a:rPr>
              <a:t> </a:t>
            </a:r>
            <a:r>
              <a:rPr dirty="0" sz="5400" spc="-190">
                <a:solidFill>
                  <a:srgbClr val="011993"/>
                </a:solidFill>
              </a:rPr>
              <a:t>Layer  </a:t>
            </a:r>
            <a:r>
              <a:rPr dirty="0" sz="5400" spc="-125">
                <a:solidFill>
                  <a:srgbClr val="011993"/>
                </a:solidFill>
              </a:rPr>
              <a:t>Part</a:t>
            </a:r>
            <a:r>
              <a:rPr dirty="0" sz="5400" spc="-140">
                <a:solidFill>
                  <a:srgbClr val="011993"/>
                </a:solidFill>
              </a:rPr>
              <a:t> </a:t>
            </a:r>
            <a:r>
              <a:rPr dirty="0" sz="5400" spc="-315">
                <a:solidFill>
                  <a:srgbClr val="011993"/>
                </a:solidFill>
              </a:rPr>
              <a:t>6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596900"/>
            <a:ext cx="886841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TCP: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retransmission</a:t>
            </a:r>
            <a:r>
              <a:rPr dirty="0" sz="5000" spc="-50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scenarios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5932" y="1334330"/>
            <a:ext cx="8838565" cy="0"/>
          </a:xfrm>
          <a:custGeom>
            <a:avLst/>
            <a:gdLst/>
            <a:ahLst/>
            <a:cxnLst/>
            <a:rect l="l" t="t" r="r" b="b"/>
            <a:pathLst>
              <a:path w="8838565" h="0">
                <a:moveTo>
                  <a:pt x="0" y="0"/>
                </a:moveTo>
                <a:lnTo>
                  <a:pt x="883822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596900"/>
            <a:ext cx="886841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TCP: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retransmission</a:t>
            </a:r>
            <a:r>
              <a:rPr dirty="0" sz="5000" spc="-50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scenarios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5932" y="1334330"/>
            <a:ext cx="8838565" cy="0"/>
          </a:xfrm>
          <a:custGeom>
            <a:avLst/>
            <a:gdLst/>
            <a:ahLst/>
            <a:cxnLst/>
            <a:rect l="l" t="t" r="r" b="b"/>
            <a:pathLst>
              <a:path w="8838565" h="0">
                <a:moveTo>
                  <a:pt x="0" y="0"/>
                </a:moveTo>
                <a:lnTo>
                  <a:pt x="883822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1631" y="3930791"/>
            <a:ext cx="2177415" cy="669290"/>
          </a:xfrm>
          <a:custGeom>
            <a:avLst/>
            <a:gdLst/>
            <a:ahLst/>
            <a:cxnLst/>
            <a:rect l="l" t="t" r="r" b="b"/>
            <a:pathLst>
              <a:path w="2177415" h="669289">
                <a:moveTo>
                  <a:pt x="2177363" y="0"/>
                </a:moveTo>
                <a:lnTo>
                  <a:pt x="12139" y="665219"/>
                </a:lnTo>
                <a:lnTo>
                  <a:pt x="0" y="668949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0249" y="4554249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19" h="83820">
                <a:moveTo>
                  <a:pt x="70692" y="0"/>
                </a:moveTo>
                <a:lnTo>
                  <a:pt x="0" y="67421"/>
                </a:lnTo>
                <a:lnTo>
                  <a:pt x="96352" y="83522"/>
                </a:lnTo>
                <a:lnTo>
                  <a:pt x="7069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9129" y="290124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5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87530" y="367875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3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3800" y="1960626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30400" y="2019300"/>
            <a:ext cx="9429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Host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 rot="720000">
            <a:off x="2593887" y="2996673"/>
            <a:ext cx="217927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Seq=92, 8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0640000">
            <a:off x="3768515" y="3949910"/>
            <a:ext cx="101168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ACK=100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587" y="3745811"/>
            <a:ext cx="415290" cy="1029969"/>
          </a:xfrm>
          <a:prstGeom prst="rect">
            <a:avLst/>
          </a:prstGeom>
        </p:spPr>
        <p:txBody>
          <a:bodyPr wrap="square" lIns="0" tIns="412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200">
                <a:latin typeface="Comic Sans MS"/>
                <a:cs typeface="Comic Sans MS"/>
              </a:rPr>
              <a:t>timeout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8400" y="8928100"/>
            <a:ext cx="2517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lost ACK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1627" y="1973326"/>
            <a:ext cx="681601" cy="539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02100" y="2032000"/>
            <a:ext cx="9144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Host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1300" y="4292600"/>
            <a:ext cx="56642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ts val="3890"/>
              </a:lnSpc>
              <a:spcBef>
                <a:spcPts val="100"/>
              </a:spcBef>
            </a:pP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</a:pPr>
            <a:r>
              <a:rPr dirty="0" sz="2400" spc="-5">
                <a:solidFill>
                  <a:srgbClr val="FF2600"/>
                </a:solidFill>
                <a:latin typeface="Comic Sans MS"/>
                <a:cs typeface="Comic Sans MS"/>
              </a:rPr>
              <a:t>loss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79129" y="5556391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5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87530" y="6333902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3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 rot="720000">
            <a:off x="2471967" y="5556993"/>
            <a:ext cx="217927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Seq=92, 8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65581" y="2589670"/>
            <a:ext cx="13970" cy="6007100"/>
          </a:xfrm>
          <a:custGeom>
            <a:avLst/>
            <a:gdLst/>
            <a:ahLst/>
            <a:cxnLst/>
            <a:rect l="l" t="t" r="r" b="b"/>
            <a:pathLst>
              <a:path w="13969" h="6007100">
                <a:moveTo>
                  <a:pt x="0" y="0"/>
                </a:moveTo>
                <a:lnTo>
                  <a:pt x="13424" y="6000750"/>
                </a:lnTo>
                <a:lnTo>
                  <a:pt x="13438" y="60071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51700" y="8590360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09" y="0"/>
                </a:moveTo>
                <a:lnTo>
                  <a:pt x="0" y="122"/>
                </a:lnTo>
                <a:lnTo>
                  <a:pt x="27428" y="5467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41901" y="2589670"/>
            <a:ext cx="13970" cy="6007100"/>
          </a:xfrm>
          <a:custGeom>
            <a:avLst/>
            <a:gdLst/>
            <a:ahLst/>
            <a:cxnLst/>
            <a:rect l="l" t="t" r="r" b="b"/>
            <a:pathLst>
              <a:path w="13970" h="6007100">
                <a:moveTo>
                  <a:pt x="0" y="0"/>
                </a:moveTo>
                <a:lnTo>
                  <a:pt x="13424" y="6000750"/>
                </a:lnTo>
                <a:lnTo>
                  <a:pt x="13438" y="60071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28020" y="8590360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10" y="0"/>
                </a:moveTo>
                <a:lnTo>
                  <a:pt x="0" y="122"/>
                </a:lnTo>
                <a:lnTo>
                  <a:pt x="27428" y="5467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64172" y="6667217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2676" y="7670351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19" h="83820">
                <a:moveTo>
                  <a:pt x="71043" y="0"/>
                </a:moveTo>
                <a:lnTo>
                  <a:pt x="0" y="67053"/>
                </a:lnTo>
                <a:lnTo>
                  <a:pt x="96268" y="83656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 rot="20760000">
            <a:off x="3114849" y="6851325"/>
            <a:ext cx="1016016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C</a:t>
            </a:r>
            <a:r>
              <a:rPr dirty="0" baseline="1543" sz="2700">
                <a:latin typeface="Arial"/>
                <a:cs typeface="Arial"/>
              </a:rPr>
              <a:t>K=</a:t>
            </a:r>
            <a:r>
              <a:rPr dirty="0" baseline="1543" sz="2700" spc="-52">
                <a:latin typeface="Arial"/>
                <a:cs typeface="Arial"/>
              </a:rPr>
              <a:t>1</a:t>
            </a:r>
            <a:r>
              <a:rPr dirty="0" baseline="3086" sz="2700" spc="-52">
                <a:latin typeface="Arial"/>
                <a:cs typeface="Arial"/>
              </a:rPr>
              <a:t>0</a:t>
            </a:r>
            <a:r>
              <a:rPr dirty="0" baseline="3086" sz="2700">
                <a:latin typeface="Arial"/>
                <a:cs typeface="Arial"/>
              </a:rPr>
              <a:t>0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21741" y="2948826"/>
            <a:ext cx="2540" cy="779145"/>
          </a:xfrm>
          <a:custGeom>
            <a:avLst/>
            <a:gdLst/>
            <a:ahLst/>
            <a:cxnLst/>
            <a:rect l="l" t="t" r="r" b="b"/>
            <a:pathLst>
              <a:path w="2540" h="779145">
                <a:moveTo>
                  <a:pt x="0" y="778764"/>
                </a:moveTo>
                <a:lnTo>
                  <a:pt x="2026" y="12699"/>
                </a:lnTo>
                <a:lnTo>
                  <a:pt x="206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80080" y="287415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43919" y="0"/>
                </a:moveTo>
                <a:lnTo>
                  <a:pt x="0" y="87260"/>
                </a:lnTo>
                <a:lnTo>
                  <a:pt x="87376" y="87491"/>
                </a:lnTo>
                <a:lnTo>
                  <a:pt x="4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36949" y="4865511"/>
            <a:ext cx="2540" cy="603250"/>
          </a:xfrm>
          <a:custGeom>
            <a:avLst/>
            <a:gdLst/>
            <a:ahLst/>
            <a:cxnLst/>
            <a:rect l="l" t="t" r="r" b="b"/>
            <a:pathLst>
              <a:path w="2540" h="603250">
                <a:moveTo>
                  <a:pt x="1004" y="-12699"/>
                </a:moveTo>
                <a:lnTo>
                  <a:pt x="1004" y="615357"/>
                </a:lnTo>
              </a:path>
            </a:pathLst>
          </a:custGeom>
          <a:ln w="274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93304" y="54553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0" y="0"/>
                </a:moveTo>
                <a:lnTo>
                  <a:pt x="43395" y="87522"/>
                </a:lnTo>
                <a:lnTo>
                  <a:pt x="87374" y="2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73200" y="8674100"/>
            <a:ext cx="658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596900"/>
            <a:ext cx="886841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TCP: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retransmission</a:t>
            </a:r>
            <a:r>
              <a:rPr dirty="0" sz="5000" spc="-50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scenarios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5932" y="1334330"/>
            <a:ext cx="8838565" cy="0"/>
          </a:xfrm>
          <a:custGeom>
            <a:avLst/>
            <a:gdLst/>
            <a:ahLst/>
            <a:cxnLst/>
            <a:rect l="l" t="t" r="r" b="b"/>
            <a:pathLst>
              <a:path w="8838565" h="0">
                <a:moveTo>
                  <a:pt x="0" y="0"/>
                </a:moveTo>
                <a:lnTo>
                  <a:pt x="8838220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1631" y="3930791"/>
            <a:ext cx="2177415" cy="669290"/>
          </a:xfrm>
          <a:custGeom>
            <a:avLst/>
            <a:gdLst/>
            <a:ahLst/>
            <a:cxnLst/>
            <a:rect l="l" t="t" r="r" b="b"/>
            <a:pathLst>
              <a:path w="2177415" h="669289">
                <a:moveTo>
                  <a:pt x="2177363" y="0"/>
                </a:moveTo>
                <a:lnTo>
                  <a:pt x="12139" y="665219"/>
                </a:lnTo>
                <a:lnTo>
                  <a:pt x="0" y="668949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0249" y="4554249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19" h="83820">
                <a:moveTo>
                  <a:pt x="70692" y="0"/>
                </a:moveTo>
                <a:lnTo>
                  <a:pt x="0" y="67421"/>
                </a:lnTo>
                <a:lnTo>
                  <a:pt x="96352" y="83522"/>
                </a:lnTo>
                <a:lnTo>
                  <a:pt x="7069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9129" y="290124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5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87530" y="367875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3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3800" y="1960626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30400" y="2019300"/>
            <a:ext cx="9429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Host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 rot="720000">
            <a:off x="2593887" y="2996673"/>
            <a:ext cx="217927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Seq=92, 8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0640000">
            <a:off x="3768515" y="3949910"/>
            <a:ext cx="101168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ACK=100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9587" y="3745811"/>
            <a:ext cx="415290" cy="1029969"/>
          </a:xfrm>
          <a:prstGeom prst="rect">
            <a:avLst/>
          </a:prstGeom>
        </p:spPr>
        <p:txBody>
          <a:bodyPr wrap="square" lIns="0" tIns="412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200">
                <a:latin typeface="Comic Sans MS"/>
                <a:cs typeface="Comic Sans MS"/>
              </a:rPr>
              <a:t>timeout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8400" y="8928100"/>
            <a:ext cx="2517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lost ACK</a:t>
            </a:r>
            <a:r>
              <a:rPr dirty="0" sz="2400" spc="-65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1627" y="1973326"/>
            <a:ext cx="681601" cy="539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02100" y="2032000"/>
            <a:ext cx="9144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Host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1300" y="4292600"/>
            <a:ext cx="56642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ts val="3890"/>
              </a:lnSpc>
              <a:spcBef>
                <a:spcPts val="100"/>
              </a:spcBef>
            </a:pP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</a:pPr>
            <a:r>
              <a:rPr dirty="0" sz="2400" spc="-5">
                <a:solidFill>
                  <a:srgbClr val="FF2600"/>
                </a:solidFill>
                <a:latin typeface="Comic Sans MS"/>
                <a:cs typeface="Comic Sans MS"/>
              </a:rPr>
              <a:t>loss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79129" y="5556391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5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87530" y="6333902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3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 rot="720000">
            <a:off x="2471967" y="5556993"/>
            <a:ext cx="217927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Seq=92, 8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65581" y="2589670"/>
            <a:ext cx="13970" cy="6007100"/>
          </a:xfrm>
          <a:custGeom>
            <a:avLst/>
            <a:gdLst/>
            <a:ahLst/>
            <a:cxnLst/>
            <a:rect l="l" t="t" r="r" b="b"/>
            <a:pathLst>
              <a:path w="13969" h="6007100">
                <a:moveTo>
                  <a:pt x="0" y="0"/>
                </a:moveTo>
                <a:lnTo>
                  <a:pt x="13424" y="6000750"/>
                </a:lnTo>
                <a:lnTo>
                  <a:pt x="13438" y="60071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51700" y="8590360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09" y="0"/>
                </a:moveTo>
                <a:lnTo>
                  <a:pt x="0" y="122"/>
                </a:lnTo>
                <a:lnTo>
                  <a:pt x="27428" y="5467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41901" y="2589670"/>
            <a:ext cx="13970" cy="6007100"/>
          </a:xfrm>
          <a:custGeom>
            <a:avLst/>
            <a:gdLst/>
            <a:ahLst/>
            <a:cxnLst/>
            <a:rect l="l" t="t" r="r" b="b"/>
            <a:pathLst>
              <a:path w="13970" h="6007100">
                <a:moveTo>
                  <a:pt x="0" y="0"/>
                </a:moveTo>
                <a:lnTo>
                  <a:pt x="13424" y="6000750"/>
                </a:lnTo>
                <a:lnTo>
                  <a:pt x="13438" y="60071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28020" y="8590360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10" y="0"/>
                </a:moveTo>
                <a:lnTo>
                  <a:pt x="0" y="122"/>
                </a:lnTo>
                <a:lnTo>
                  <a:pt x="27428" y="5467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64172" y="6667217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2676" y="7670351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19" h="83820">
                <a:moveTo>
                  <a:pt x="71043" y="0"/>
                </a:moveTo>
                <a:lnTo>
                  <a:pt x="0" y="67053"/>
                </a:lnTo>
                <a:lnTo>
                  <a:pt x="96268" y="83656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 rot="20760000">
            <a:off x="3114849" y="6851325"/>
            <a:ext cx="1016016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C</a:t>
            </a:r>
            <a:r>
              <a:rPr dirty="0" baseline="1543" sz="2700">
                <a:latin typeface="Arial"/>
                <a:cs typeface="Arial"/>
              </a:rPr>
              <a:t>K=</a:t>
            </a:r>
            <a:r>
              <a:rPr dirty="0" baseline="1543" sz="2700" spc="-52">
                <a:latin typeface="Arial"/>
                <a:cs typeface="Arial"/>
              </a:rPr>
              <a:t>1</a:t>
            </a:r>
            <a:r>
              <a:rPr dirty="0" baseline="3086" sz="2700" spc="-52">
                <a:latin typeface="Arial"/>
                <a:cs typeface="Arial"/>
              </a:rPr>
              <a:t>0</a:t>
            </a:r>
            <a:r>
              <a:rPr dirty="0" baseline="3086" sz="2700">
                <a:latin typeface="Arial"/>
                <a:cs typeface="Arial"/>
              </a:rPr>
              <a:t>0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21741" y="2948826"/>
            <a:ext cx="2540" cy="779145"/>
          </a:xfrm>
          <a:custGeom>
            <a:avLst/>
            <a:gdLst/>
            <a:ahLst/>
            <a:cxnLst/>
            <a:rect l="l" t="t" r="r" b="b"/>
            <a:pathLst>
              <a:path w="2540" h="779145">
                <a:moveTo>
                  <a:pt x="0" y="778764"/>
                </a:moveTo>
                <a:lnTo>
                  <a:pt x="2026" y="12699"/>
                </a:lnTo>
                <a:lnTo>
                  <a:pt x="206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80080" y="287415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43919" y="0"/>
                </a:moveTo>
                <a:lnTo>
                  <a:pt x="0" y="87260"/>
                </a:lnTo>
                <a:lnTo>
                  <a:pt x="87376" y="87491"/>
                </a:lnTo>
                <a:lnTo>
                  <a:pt x="4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36949" y="4865511"/>
            <a:ext cx="2540" cy="603250"/>
          </a:xfrm>
          <a:custGeom>
            <a:avLst/>
            <a:gdLst/>
            <a:ahLst/>
            <a:cxnLst/>
            <a:rect l="l" t="t" r="r" b="b"/>
            <a:pathLst>
              <a:path w="2540" h="603250">
                <a:moveTo>
                  <a:pt x="1004" y="-12699"/>
                </a:moveTo>
                <a:lnTo>
                  <a:pt x="1004" y="615357"/>
                </a:lnTo>
              </a:path>
            </a:pathLst>
          </a:custGeom>
          <a:ln w="274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93304" y="54553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29">
                <a:moveTo>
                  <a:pt x="0" y="0"/>
                </a:moveTo>
                <a:lnTo>
                  <a:pt x="43395" y="87522"/>
                </a:lnTo>
                <a:lnTo>
                  <a:pt x="87374" y="2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473200" y="8674100"/>
            <a:ext cx="658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31662" y="4470400"/>
            <a:ext cx="3454400" cy="1541145"/>
          </a:xfrm>
          <a:custGeom>
            <a:avLst/>
            <a:gdLst/>
            <a:ahLst/>
            <a:cxnLst/>
            <a:rect l="l" t="t" r="r" b="b"/>
            <a:pathLst>
              <a:path w="3454400" h="1541145">
                <a:moveTo>
                  <a:pt x="3453936" y="0"/>
                </a:moveTo>
                <a:lnTo>
                  <a:pt x="11598" y="1535813"/>
                </a:lnTo>
                <a:lnTo>
                  <a:pt x="0" y="154098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63466" y="5966316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10">
                <a:moveTo>
                  <a:pt x="61993" y="0"/>
                </a:moveTo>
                <a:lnTo>
                  <a:pt x="0" y="75497"/>
                </a:lnTo>
                <a:lnTo>
                  <a:pt x="97594" y="79794"/>
                </a:lnTo>
                <a:lnTo>
                  <a:pt x="6199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288449" y="3887892"/>
            <a:ext cx="3551554" cy="1929130"/>
          </a:xfrm>
          <a:custGeom>
            <a:avLst/>
            <a:gdLst/>
            <a:ahLst/>
            <a:cxnLst/>
            <a:rect l="l" t="t" r="r" b="b"/>
            <a:pathLst>
              <a:path w="3551554" h="1929129">
                <a:moveTo>
                  <a:pt x="3551336" y="0"/>
                </a:moveTo>
                <a:lnTo>
                  <a:pt x="11160" y="1922568"/>
                </a:lnTo>
                <a:lnTo>
                  <a:pt x="0" y="1928628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22826" y="5772068"/>
            <a:ext cx="97790" cy="80645"/>
          </a:xfrm>
          <a:custGeom>
            <a:avLst/>
            <a:gdLst/>
            <a:ahLst/>
            <a:cxnLst/>
            <a:rect l="l" t="t" r="r" b="b"/>
            <a:pathLst>
              <a:path w="97790" h="80645">
                <a:moveTo>
                  <a:pt x="55933" y="0"/>
                </a:moveTo>
                <a:lnTo>
                  <a:pt x="0" y="80091"/>
                </a:lnTo>
                <a:lnTo>
                  <a:pt x="97632" y="76784"/>
                </a:lnTo>
                <a:lnTo>
                  <a:pt x="559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26930" y="5158064"/>
            <a:ext cx="2613025" cy="932815"/>
          </a:xfrm>
          <a:custGeom>
            <a:avLst/>
            <a:gdLst/>
            <a:ahLst/>
            <a:cxnLst/>
            <a:rect l="l" t="t" r="r" b="b"/>
            <a:pathLst>
              <a:path w="2613025" h="932814">
                <a:moveTo>
                  <a:pt x="84025" y="0"/>
                </a:moveTo>
                <a:lnTo>
                  <a:pt x="0" y="395311"/>
                </a:lnTo>
                <a:lnTo>
                  <a:pt x="2528663" y="932794"/>
                </a:lnTo>
                <a:lnTo>
                  <a:pt x="2612689" y="537484"/>
                </a:lnTo>
                <a:lnTo>
                  <a:pt x="84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249919" y="2858347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758321" y="3635857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2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62898" y="1909826"/>
            <a:ext cx="682730" cy="541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407400" y="1968500"/>
            <a:ext cx="9429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Host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 rot="780000">
            <a:off x="8799902" y="3507137"/>
            <a:ext cx="2432654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Seq=100, 20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19800000">
            <a:off x="9767093" y="4426609"/>
            <a:ext cx="101168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ACK=100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61300" y="8521700"/>
            <a:ext cx="658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85300" y="8191500"/>
            <a:ext cx="2696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premature</a:t>
            </a:r>
            <a:r>
              <a:rPr dirty="0" sz="2400" spc="-9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timeout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442700" y="1922526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0579100" y="1993900"/>
            <a:ext cx="9144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Comic Sans MS"/>
                <a:cs typeface="Comic Sans MS"/>
              </a:rPr>
              <a:t>Host</a:t>
            </a:r>
            <a:r>
              <a:rPr dirty="0" sz="2200" spc="-8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249919" y="5513494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758321" y="6291004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2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 rot="720000">
            <a:off x="8902117" y="5473455"/>
            <a:ext cx="217927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Seq=92, 8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42300" y="2705100"/>
            <a:ext cx="2540" cy="5755640"/>
          </a:xfrm>
          <a:custGeom>
            <a:avLst/>
            <a:gdLst/>
            <a:ahLst/>
            <a:cxnLst/>
            <a:rect l="l" t="t" r="r" b="b"/>
            <a:pathLst>
              <a:path w="2540" h="5755640">
                <a:moveTo>
                  <a:pt x="0" y="0"/>
                </a:moveTo>
                <a:lnTo>
                  <a:pt x="2238" y="5749290"/>
                </a:lnTo>
                <a:lnTo>
                  <a:pt x="2240" y="57556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217234" y="845437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609" y="0"/>
                </a:moveTo>
                <a:lnTo>
                  <a:pt x="0" y="21"/>
                </a:lnTo>
                <a:lnTo>
                  <a:pt x="27325" y="5462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804651" y="2552697"/>
            <a:ext cx="15240" cy="5473700"/>
          </a:xfrm>
          <a:custGeom>
            <a:avLst/>
            <a:gdLst/>
            <a:ahLst/>
            <a:cxnLst/>
            <a:rect l="l" t="t" r="r" b="b"/>
            <a:pathLst>
              <a:path w="15240" h="5473700">
                <a:moveTo>
                  <a:pt x="12700" y="0"/>
                </a:moveTo>
                <a:lnTo>
                  <a:pt x="14956" y="5473700"/>
                </a:lnTo>
                <a:lnTo>
                  <a:pt x="2256" y="5473705"/>
                </a:lnTo>
                <a:lnTo>
                  <a:pt x="0" y="5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 rot="20280000">
            <a:off x="10275161" y="4589918"/>
            <a:ext cx="101168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ACK=120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231858" y="3365500"/>
            <a:ext cx="3495040" cy="876300"/>
          </a:xfrm>
          <a:custGeom>
            <a:avLst/>
            <a:gdLst/>
            <a:ahLst/>
            <a:cxnLst/>
            <a:rect l="l" t="t" r="r" b="b"/>
            <a:pathLst>
              <a:path w="3495040" h="876300">
                <a:moveTo>
                  <a:pt x="0" y="0"/>
                </a:moveTo>
                <a:lnTo>
                  <a:pt x="3482534" y="872838"/>
                </a:lnTo>
                <a:lnTo>
                  <a:pt x="3494853" y="875925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703771" y="4195960"/>
            <a:ext cx="95885" cy="85090"/>
          </a:xfrm>
          <a:custGeom>
            <a:avLst/>
            <a:gdLst/>
            <a:ahLst/>
            <a:cxnLst/>
            <a:rect l="l" t="t" r="r" b="b"/>
            <a:pathLst>
              <a:path w="95884" h="85089">
                <a:moveTo>
                  <a:pt x="21243" y="0"/>
                </a:moveTo>
                <a:lnTo>
                  <a:pt x="0" y="84754"/>
                </a:lnTo>
                <a:lnTo>
                  <a:pt x="95375" y="63619"/>
                </a:lnTo>
                <a:lnTo>
                  <a:pt x="212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 rot="720000">
            <a:off x="8942757" y="2940228"/>
            <a:ext cx="217927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Seq=92, 8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12571" y="3290233"/>
            <a:ext cx="344170" cy="1713864"/>
          </a:xfrm>
          <a:prstGeom prst="rect">
            <a:avLst/>
          </a:prstGeom>
        </p:spPr>
        <p:txBody>
          <a:bodyPr wrap="square" lIns="0" tIns="355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800">
                <a:latin typeface="Comic Sans MS"/>
                <a:cs typeface="Comic Sans MS"/>
              </a:rPr>
              <a:t>Seq=92</a:t>
            </a:r>
            <a:r>
              <a:rPr dirty="0" sz="1800" spc="-8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timeout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013700" y="2942029"/>
            <a:ext cx="7620" cy="273050"/>
          </a:xfrm>
          <a:custGeom>
            <a:avLst/>
            <a:gdLst/>
            <a:ahLst/>
            <a:cxnLst/>
            <a:rect l="l" t="t" r="r" b="b"/>
            <a:pathLst>
              <a:path w="7620" h="273050">
                <a:moveTo>
                  <a:pt x="0" y="273046"/>
                </a:moveTo>
                <a:lnTo>
                  <a:pt x="6762" y="12695"/>
                </a:lnTo>
                <a:lnTo>
                  <a:pt x="709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76789" y="2867378"/>
            <a:ext cx="87630" cy="88900"/>
          </a:xfrm>
          <a:custGeom>
            <a:avLst/>
            <a:gdLst/>
            <a:ahLst/>
            <a:cxnLst/>
            <a:rect l="l" t="t" r="r" b="b"/>
            <a:pathLst>
              <a:path w="87629" h="88900">
                <a:moveTo>
                  <a:pt x="45942" y="0"/>
                </a:moveTo>
                <a:lnTo>
                  <a:pt x="0" y="86211"/>
                </a:lnTo>
                <a:lnTo>
                  <a:pt x="87346" y="88480"/>
                </a:lnTo>
                <a:lnTo>
                  <a:pt x="45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006613" y="5181600"/>
            <a:ext cx="1905" cy="241935"/>
          </a:xfrm>
          <a:custGeom>
            <a:avLst/>
            <a:gdLst/>
            <a:ahLst/>
            <a:cxnLst/>
            <a:rect l="l" t="t" r="r" b="b"/>
            <a:pathLst>
              <a:path w="1904" h="241935">
                <a:moveTo>
                  <a:pt x="862" y="-12699"/>
                </a:moveTo>
                <a:lnTo>
                  <a:pt x="862" y="254114"/>
                </a:lnTo>
              </a:path>
            </a:pathLst>
          </a:custGeom>
          <a:ln w="27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63017" y="5410003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29" h="88264">
                <a:moveTo>
                  <a:pt x="0" y="0"/>
                </a:moveTo>
                <a:lnTo>
                  <a:pt x="43063" y="87685"/>
                </a:lnTo>
                <a:lnTo>
                  <a:pt x="87373" y="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88189" y="5500793"/>
            <a:ext cx="257810" cy="27940"/>
          </a:xfrm>
          <a:custGeom>
            <a:avLst/>
            <a:gdLst/>
            <a:ahLst/>
            <a:cxnLst/>
            <a:rect l="l" t="t" r="r" b="b"/>
            <a:pathLst>
              <a:path w="257809" h="27939">
                <a:moveTo>
                  <a:pt x="257609" y="25399"/>
                </a:moveTo>
                <a:lnTo>
                  <a:pt x="222" y="27656"/>
                </a:lnTo>
                <a:lnTo>
                  <a:pt x="0" y="2257"/>
                </a:lnTo>
                <a:lnTo>
                  <a:pt x="257386" y="0"/>
                </a:lnTo>
                <a:lnTo>
                  <a:pt x="257609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56298" y="2854678"/>
            <a:ext cx="257810" cy="27940"/>
          </a:xfrm>
          <a:custGeom>
            <a:avLst/>
            <a:gdLst/>
            <a:ahLst/>
            <a:cxnLst/>
            <a:rect l="l" t="t" r="r" b="b"/>
            <a:pathLst>
              <a:path w="257809" h="27939">
                <a:moveTo>
                  <a:pt x="257609" y="25399"/>
                </a:moveTo>
                <a:lnTo>
                  <a:pt x="222" y="27656"/>
                </a:lnTo>
                <a:lnTo>
                  <a:pt x="0" y="2257"/>
                </a:lnTo>
                <a:lnTo>
                  <a:pt x="257386" y="0"/>
                </a:lnTo>
                <a:lnTo>
                  <a:pt x="257609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35895" y="6426200"/>
            <a:ext cx="3454400" cy="1541145"/>
          </a:xfrm>
          <a:custGeom>
            <a:avLst/>
            <a:gdLst/>
            <a:ahLst/>
            <a:cxnLst/>
            <a:rect l="l" t="t" r="r" b="b"/>
            <a:pathLst>
              <a:path w="3454400" h="1541145">
                <a:moveTo>
                  <a:pt x="3453936" y="0"/>
                </a:moveTo>
                <a:lnTo>
                  <a:pt x="11598" y="1535813"/>
                </a:lnTo>
                <a:lnTo>
                  <a:pt x="0" y="154098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67700" y="7922116"/>
            <a:ext cx="97790" cy="80010"/>
          </a:xfrm>
          <a:custGeom>
            <a:avLst/>
            <a:gdLst/>
            <a:ahLst/>
            <a:cxnLst/>
            <a:rect l="l" t="t" r="r" b="b"/>
            <a:pathLst>
              <a:path w="97790" h="80009">
                <a:moveTo>
                  <a:pt x="61993" y="0"/>
                </a:moveTo>
                <a:lnTo>
                  <a:pt x="0" y="75497"/>
                </a:lnTo>
                <a:lnTo>
                  <a:pt x="97594" y="79794"/>
                </a:lnTo>
                <a:lnTo>
                  <a:pt x="6199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 rot="20280000">
            <a:off x="10013260" y="6621919"/>
            <a:ext cx="101168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ACK=120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37971" y="5957233"/>
            <a:ext cx="344170" cy="1713864"/>
          </a:xfrm>
          <a:prstGeom prst="rect">
            <a:avLst/>
          </a:prstGeom>
        </p:spPr>
        <p:txBody>
          <a:bodyPr wrap="square" lIns="0" tIns="355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800">
                <a:latin typeface="Comic Sans MS"/>
                <a:cs typeface="Comic Sans MS"/>
              </a:rPr>
              <a:t>Seq=92</a:t>
            </a:r>
            <a:r>
              <a:rPr dirty="0" sz="1800" spc="-8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timeout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44463" y="5599151"/>
            <a:ext cx="7620" cy="273050"/>
          </a:xfrm>
          <a:custGeom>
            <a:avLst/>
            <a:gdLst/>
            <a:ahLst/>
            <a:cxnLst/>
            <a:rect l="l" t="t" r="r" b="b"/>
            <a:pathLst>
              <a:path w="7620" h="273050">
                <a:moveTo>
                  <a:pt x="0" y="273046"/>
                </a:moveTo>
                <a:lnTo>
                  <a:pt x="6762" y="12695"/>
                </a:lnTo>
                <a:lnTo>
                  <a:pt x="709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007552" y="5524500"/>
            <a:ext cx="87630" cy="88900"/>
          </a:xfrm>
          <a:custGeom>
            <a:avLst/>
            <a:gdLst/>
            <a:ahLst/>
            <a:cxnLst/>
            <a:rect l="l" t="t" r="r" b="b"/>
            <a:pathLst>
              <a:path w="87629" h="88900">
                <a:moveTo>
                  <a:pt x="45942" y="0"/>
                </a:moveTo>
                <a:lnTo>
                  <a:pt x="0" y="86212"/>
                </a:lnTo>
                <a:lnTo>
                  <a:pt x="87346" y="88480"/>
                </a:lnTo>
                <a:lnTo>
                  <a:pt x="45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014234" y="7912100"/>
            <a:ext cx="1905" cy="241935"/>
          </a:xfrm>
          <a:custGeom>
            <a:avLst/>
            <a:gdLst/>
            <a:ahLst/>
            <a:cxnLst/>
            <a:rect l="l" t="t" r="r" b="b"/>
            <a:pathLst>
              <a:path w="1904" h="241934">
                <a:moveTo>
                  <a:pt x="862" y="-12699"/>
                </a:moveTo>
                <a:lnTo>
                  <a:pt x="862" y="254114"/>
                </a:lnTo>
              </a:path>
            </a:pathLst>
          </a:custGeom>
          <a:ln w="271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970636" y="8140503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29" h="88265">
                <a:moveTo>
                  <a:pt x="0" y="0"/>
                </a:moveTo>
                <a:lnTo>
                  <a:pt x="43063" y="87685"/>
                </a:lnTo>
                <a:lnTo>
                  <a:pt x="87373" y="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11989" y="8229600"/>
            <a:ext cx="257810" cy="27940"/>
          </a:xfrm>
          <a:custGeom>
            <a:avLst/>
            <a:gdLst/>
            <a:ahLst/>
            <a:cxnLst/>
            <a:rect l="l" t="t" r="r" b="b"/>
            <a:pathLst>
              <a:path w="257809" h="27940">
                <a:moveTo>
                  <a:pt x="257609" y="25399"/>
                </a:moveTo>
                <a:lnTo>
                  <a:pt x="222" y="27656"/>
                </a:lnTo>
                <a:lnTo>
                  <a:pt x="0" y="2257"/>
                </a:lnTo>
                <a:lnTo>
                  <a:pt x="257386" y="0"/>
                </a:lnTo>
                <a:lnTo>
                  <a:pt x="257609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81133" y="5511800"/>
            <a:ext cx="257810" cy="27940"/>
          </a:xfrm>
          <a:custGeom>
            <a:avLst/>
            <a:gdLst/>
            <a:ahLst/>
            <a:cxnLst/>
            <a:rect l="l" t="t" r="r" b="b"/>
            <a:pathLst>
              <a:path w="257809" h="27939">
                <a:moveTo>
                  <a:pt x="257609" y="25399"/>
                </a:moveTo>
                <a:lnTo>
                  <a:pt x="222" y="27656"/>
                </a:lnTo>
                <a:lnTo>
                  <a:pt x="0" y="2257"/>
                </a:lnTo>
                <a:lnTo>
                  <a:pt x="257386" y="0"/>
                </a:lnTo>
                <a:lnTo>
                  <a:pt x="257609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1081405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retransmission scenarios</a:t>
            </a:r>
            <a:r>
              <a:rPr dirty="0" sz="5000" spc="-3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(more)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10783570" cy="0"/>
          </a:xfrm>
          <a:custGeom>
            <a:avLst/>
            <a:gdLst/>
            <a:ahLst/>
            <a:cxnLst/>
            <a:rect l="l" t="t" r="r" b="b"/>
            <a:pathLst>
              <a:path w="10783570" h="0">
                <a:moveTo>
                  <a:pt x="0" y="0"/>
                </a:moveTo>
                <a:lnTo>
                  <a:pt x="10783527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33498" y="3930791"/>
            <a:ext cx="2177415" cy="669290"/>
          </a:xfrm>
          <a:custGeom>
            <a:avLst/>
            <a:gdLst/>
            <a:ahLst/>
            <a:cxnLst/>
            <a:rect l="l" t="t" r="r" b="b"/>
            <a:pathLst>
              <a:path w="2177415" h="669289">
                <a:moveTo>
                  <a:pt x="2177363" y="0"/>
                </a:moveTo>
                <a:lnTo>
                  <a:pt x="12139" y="665219"/>
                </a:lnTo>
                <a:lnTo>
                  <a:pt x="0" y="668949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62116" y="4554249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0692" y="0"/>
                </a:moveTo>
                <a:lnTo>
                  <a:pt x="0" y="67421"/>
                </a:lnTo>
                <a:lnTo>
                  <a:pt x="96352" y="83522"/>
                </a:lnTo>
                <a:lnTo>
                  <a:pt x="70692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0996" y="2901243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5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29396" y="3678755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11300" y="1846326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 rot="720000">
            <a:off x="3135754" y="2996673"/>
            <a:ext cx="217927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Seq=92, 8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20640000">
            <a:off x="4630986" y="3742195"/>
            <a:ext cx="101168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ACK=100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5687" y="3745811"/>
            <a:ext cx="415290" cy="1029969"/>
          </a:xfrm>
          <a:prstGeom prst="rect">
            <a:avLst/>
          </a:prstGeom>
        </p:spPr>
        <p:txBody>
          <a:bodyPr wrap="square" lIns="0" tIns="412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200">
                <a:latin typeface="Comic Sans MS"/>
                <a:cs typeface="Comic Sans MS"/>
              </a:rPr>
              <a:t>timeout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56300" y="1960626"/>
            <a:ext cx="675027" cy="54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76500" y="2019300"/>
            <a:ext cx="32639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1565" algn="l"/>
              </a:tabLst>
            </a:pPr>
            <a:r>
              <a:rPr dirty="0" sz="2200" spc="-5">
                <a:latin typeface="Comic Sans MS"/>
                <a:cs typeface="Comic Sans MS"/>
              </a:rPr>
              <a:t>Host</a:t>
            </a:r>
            <a:r>
              <a:rPr dirty="0" sz="2200">
                <a:latin typeface="Comic Sans MS"/>
                <a:cs typeface="Comic Sans MS"/>
              </a:rPr>
              <a:t> A	</a:t>
            </a:r>
            <a:r>
              <a:rPr dirty="0" sz="2200" spc="-5">
                <a:latin typeface="Comic Sans MS"/>
                <a:cs typeface="Comic Sans MS"/>
              </a:rPr>
              <a:t>Host</a:t>
            </a:r>
            <a:r>
              <a:rPr dirty="0" sz="2200" spc="-80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4700" y="4292600"/>
            <a:ext cx="56642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>
              <a:lnSpc>
                <a:spcPts val="3890"/>
              </a:lnSpc>
              <a:spcBef>
                <a:spcPts val="100"/>
              </a:spcBef>
            </a:pP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</a:pPr>
            <a:r>
              <a:rPr dirty="0" sz="2400" spc="-5">
                <a:solidFill>
                  <a:srgbClr val="FF2600"/>
                </a:solidFill>
                <a:latin typeface="Comic Sans MS"/>
                <a:cs typeface="Comic Sans MS"/>
              </a:rPr>
              <a:t>loss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3300" y="4013200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5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81701" y="4790710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3" y="0"/>
                </a:moveTo>
                <a:lnTo>
                  <a:pt x="0" y="85095"/>
                </a:lnTo>
                <a:lnTo>
                  <a:pt x="95012" y="62382"/>
                </a:lnTo>
                <a:lnTo>
                  <a:pt x="198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 rot="720000">
            <a:off x="2961720" y="4089967"/>
            <a:ext cx="2432654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Seq=100, 20 </a:t>
            </a:r>
            <a:r>
              <a:rPr dirty="0" sz="1800" spc="-5">
                <a:latin typeface="Arial"/>
                <a:cs typeface="Arial"/>
              </a:rPr>
              <a:t>bytes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3300" y="2057400"/>
            <a:ext cx="13970" cy="5574030"/>
          </a:xfrm>
          <a:custGeom>
            <a:avLst/>
            <a:gdLst/>
            <a:ahLst/>
            <a:cxnLst/>
            <a:rect l="l" t="t" r="r" b="b"/>
            <a:pathLst>
              <a:path w="13969" h="5574030">
                <a:moveTo>
                  <a:pt x="0" y="0"/>
                </a:moveTo>
                <a:lnTo>
                  <a:pt x="13415" y="5567257"/>
                </a:lnTo>
                <a:lnTo>
                  <a:pt x="13430" y="5573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59409" y="7624591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10" y="0"/>
                </a:moveTo>
                <a:lnTo>
                  <a:pt x="0" y="132"/>
                </a:lnTo>
                <a:lnTo>
                  <a:pt x="27437" y="54676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54700" y="2171700"/>
            <a:ext cx="13970" cy="5574030"/>
          </a:xfrm>
          <a:custGeom>
            <a:avLst/>
            <a:gdLst/>
            <a:ahLst/>
            <a:cxnLst/>
            <a:rect l="l" t="t" r="r" b="b"/>
            <a:pathLst>
              <a:path w="13970" h="5574030">
                <a:moveTo>
                  <a:pt x="0" y="0"/>
                </a:moveTo>
                <a:lnTo>
                  <a:pt x="13415" y="5567257"/>
                </a:lnTo>
                <a:lnTo>
                  <a:pt x="13430" y="557360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40810" y="7738891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10" h="55245">
                <a:moveTo>
                  <a:pt x="54610" y="0"/>
                </a:moveTo>
                <a:lnTo>
                  <a:pt x="0" y="132"/>
                </a:lnTo>
                <a:lnTo>
                  <a:pt x="27437" y="54676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44796" y="4991100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73300" y="5994234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19" h="83820">
                <a:moveTo>
                  <a:pt x="71043" y="0"/>
                </a:moveTo>
                <a:lnTo>
                  <a:pt x="0" y="67052"/>
                </a:lnTo>
                <a:lnTo>
                  <a:pt x="96268" y="83654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 rot="20760000">
            <a:off x="3421907" y="5699859"/>
            <a:ext cx="1016016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C</a:t>
            </a:r>
            <a:r>
              <a:rPr dirty="0" baseline="1543" sz="2700">
                <a:latin typeface="Arial"/>
                <a:cs typeface="Arial"/>
              </a:rPr>
              <a:t>K=</a:t>
            </a:r>
            <a:r>
              <a:rPr dirty="0" baseline="1543" sz="2700" spc="-52">
                <a:latin typeface="Arial"/>
                <a:cs typeface="Arial"/>
              </a:rPr>
              <a:t>1</a:t>
            </a:r>
            <a:r>
              <a:rPr dirty="0" baseline="3086" sz="2700" spc="-52">
                <a:latin typeface="Arial"/>
                <a:cs typeface="Arial"/>
              </a:rPr>
              <a:t>2</a:t>
            </a:r>
            <a:r>
              <a:rPr dirty="0" baseline="3086" sz="2700">
                <a:latin typeface="Arial"/>
                <a:cs typeface="Arial"/>
              </a:rPr>
              <a:t>0</a:t>
            </a:r>
            <a:endParaRPr baseline="3086" sz="2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63609" y="2948826"/>
            <a:ext cx="2540" cy="779145"/>
          </a:xfrm>
          <a:custGeom>
            <a:avLst/>
            <a:gdLst/>
            <a:ahLst/>
            <a:cxnLst/>
            <a:rect l="l" t="t" r="r" b="b"/>
            <a:pathLst>
              <a:path w="2539" h="779145">
                <a:moveTo>
                  <a:pt x="0" y="778764"/>
                </a:moveTo>
                <a:lnTo>
                  <a:pt x="2026" y="12699"/>
                </a:lnTo>
                <a:lnTo>
                  <a:pt x="206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21947" y="287415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43919" y="0"/>
                </a:moveTo>
                <a:lnTo>
                  <a:pt x="0" y="87260"/>
                </a:lnTo>
                <a:lnTo>
                  <a:pt x="87376" y="87491"/>
                </a:lnTo>
                <a:lnTo>
                  <a:pt x="4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58050" y="4865511"/>
            <a:ext cx="17780" cy="1995805"/>
          </a:xfrm>
          <a:custGeom>
            <a:avLst/>
            <a:gdLst/>
            <a:ahLst/>
            <a:cxnLst/>
            <a:rect l="l" t="t" r="r" b="b"/>
            <a:pathLst>
              <a:path w="17780" h="1995804">
                <a:moveTo>
                  <a:pt x="8705" y="-12699"/>
                </a:moveTo>
                <a:lnTo>
                  <a:pt x="8705" y="2008408"/>
                </a:lnTo>
              </a:path>
            </a:pathLst>
          </a:custGeom>
          <a:ln w="42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14476" y="6848139"/>
            <a:ext cx="87630" cy="88265"/>
          </a:xfrm>
          <a:custGeom>
            <a:avLst/>
            <a:gdLst/>
            <a:ahLst/>
            <a:cxnLst/>
            <a:rect l="l" t="t" r="r" b="b"/>
            <a:pathLst>
              <a:path w="87630" h="88265">
                <a:moveTo>
                  <a:pt x="0" y="0"/>
                </a:moveTo>
                <a:lnTo>
                  <a:pt x="42923" y="87753"/>
                </a:lnTo>
                <a:lnTo>
                  <a:pt x="87372" y="7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006600" y="7693659"/>
            <a:ext cx="4263390" cy="8890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  <a:p>
            <a:pPr marL="774700">
              <a:lnSpc>
                <a:spcPct val="100000"/>
              </a:lnSpc>
              <a:spcBef>
                <a:spcPts val="520"/>
              </a:spcBef>
            </a:pPr>
            <a:r>
              <a:rPr dirty="0" sz="2400" spc="-5">
                <a:latin typeface="Comic Sans MS"/>
                <a:cs typeface="Comic Sans MS"/>
              </a:rPr>
              <a:t>Cumulative ACK</a:t>
            </a:r>
            <a:r>
              <a:rPr dirty="0" sz="2400" spc="-30">
                <a:latin typeface="Comic Sans MS"/>
                <a:cs typeface="Comic Sans MS"/>
              </a:rPr>
              <a:t> </a:t>
            </a:r>
            <a:r>
              <a:rPr dirty="0" sz="2400" spc="-5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2197100"/>
            <a:ext cx="927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2197100"/>
            <a:ext cx="9273540" cy="1978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  <a:p>
            <a:pPr marL="12700" marR="5034280">
              <a:lnSpc>
                <a:spcPts val="2800"/>
              </a:lnSpc>
              <a:spcBef>
                <a:spcPts val="298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All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  expected </a:t>
            </a:r>
            <a:r>
              <a:rPr dirty="0" sz="2400">
                <a:latin typeface="Arial"/>
                <a:cs typeface="Arial"/>
              </a:rPr>
              <a:t>seq # already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30734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All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  expected </a:t>
            </a:r>
            <a:r>
              <a:rPr dirty="0" sz="2400">
                <a:latin typeface="Arial"/>
                <a:cs typeface="Arial"/>
              </a:rPr>
              <a:t>seq # already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400" y="2197100"/>
            <a:ext cx="927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4300" y="3187700"/>
            <a:ext cx="505777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Delayed ACK. </a:t>
            </a:r>
            <a:r>
              <a:rPr dirty="0" sz="2400" spc="-25">
                <a:latin typeface="Arial"/>
                <a:cs typeface="Arial"/>
              </a:rPr>
              <a:t>Wait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500ms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next </a:t>
            </a:r>
            <a:r>
              <a:rPr dirty="0" sz="2400" spc="-5">
                <a:latin typeface="Arial"/>
                <a:cs typeface="Arial"/>
              </a:rPr>
              <a:t>segment. If </a:t>
            </a:r>
            <a:r>
              <a:rPr dirty="0" sz="2400">
                <a:latin typeface="Arial"/>
                <a:cs typeface="Arial"/>
              </a:rPr>
              <a:t>no next </a:t>
            </a:r>
            <a:r>
              <a:rPr dirty="0" sz="2400" spc="-5">
                <a:latin typeface="Arial"/>
                <a:cs typeface="Arial"/>
              </a:rPr>
              <a:t>segment, 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30734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All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  expected </a:t>
            </a:r>
            <a:r>
              <a:rPr dirty="0" sz="2400">
                <a:latin typeface="Arial"/>
                <a:cs typeface="Arial"/>
              </a:rPr>
              <a:t>seq # already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400" y="44958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</a:t>
            </a:r>
            <a:r>
              <a:rPr dirty="0" sz="2400" spc="-5">
                <a:latin typeface="Arial"/>
                <a:cs typeface="Arial"/>
              </a:rPr>
              <a:t>One other  </a:t>
            </a:r>
            <a:r>
              <a:rPr dirty="0" sz="2400">
                <a:latin typeface="Arial"/>
                <a:cs typeface="Arial"/>
              </a:rPr>
              <a:t>segment has ACK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pending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2197100"/>
            <a:ext cx="927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4300" y="3187700"/>
            <a:ext cx="505777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Delayed ACK. </a:t>
            </a:r>
            <a:r>
              <a:rPr dirty="0" sz="2400" spc="-25">
                <a:latin typeface="Arial"/>
                <a:cs typeface="Arial"/>
              </a:rPr>
              <a:t>Wait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500ms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next </a:t>
            </a:r>
            <a:r>
              <a:rPr dirty="0" sz="2400" spc="-5">
                <a:latin typeface="Arial"/>
                <a:cs typeface="Arial"/>
              </a:rPr>
              <a:t>segment. If </a:t>
            </a:r>
            <a:r>
              <a:rPr dirty="0" sz="2400">
                <a:latin typeface="Arial"/>
                <a:cs typeface="Arial"/>
              </a:rPr>
              <a:t>no next </a:t>
            </a:r>
            <a:r>
              <a:rPr dirty="0" sz="2400" spc="-5">
                <a:latin typeface="Arial"/>
                <a:cs typeface="Arial"/>
              </a:rPr>
              <a:t>segment, 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30734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All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  expected </a:t>
            </a:r>
            <a:r>
              <a:rPr dirty="0" sz="2400">
                <a:latin typeface="Arial"/>
                <a:cs typeface="Arial"/>
              </a:rPr>
              <a:t>seq # already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400" y="44958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</a:t>
            </a:r>
            <a:r>
              <a:rPr dirty="0" sz="2400" spc="-5">
                <a:latin typeface="Arial"/>
                <a:cs typeface="Arial"/>
              </a:rPr>
              <a:t>One other  </a:t>
            </a:r>
            <a:r>
              <a:rPr dirty="0" sz="2400">
                <a:latin typeface="Arial"/>
                <a:cs typeface="Arial"/>
              </a:rPr>
              <a:t>segment has ACK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pending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2197100"/>
            <a:ext cx="927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4300" y="3187700"/>
            <a:ext cx="505777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Delayed ACK. </a:t>
            </a:r>
            <a:r>
              <a:rPr dirty="0" sz="2400" spc="-25">
                <a:latin typeface="Arial"/>
                <a:cs typeface="Arial"/>
              </a:rPr>
              <a:t>Wait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500ms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next </a:t>
            </a:r>
            <a:r>
              <a:rPr dirty="0" sz="2400" spc="-5">
                <a:latin typeface="Arial"/>
                <a:cs typeface="Arial"/>
              </a:rPr>
              <a:t>segment. If </a:t>
            </a:r>
            <a:r>
              <a:rPr dirty="0" sz="2400">
                <a:latin typeface="Arial"/>
                <a:cs typeface="Arial"/>
              </a:rPr>
              <a:t>no next </a:t>
            </a:r>
            <a:r>
              <a:rPr dirty="0" sz="2400" spc="-5">
                <a:latin typeface="Arial"/>
                <a:cs typeface="Arial"/>
              </a:rPr>
              <a:t>segment, 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300" y="4737100"/>
            <a:ext cx="5057775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Immediately </a:t>
            </a:r>
            <a:r>
              <a:rPr dirty="0" sz="2400">
                <a:latin typeface="Arial"/>
                <a:cs typeface="Arial"/>
              </a:rPr>
              <a:t>send single </a:t>
            </a:r>
            <a:r>
              <a:rPr dirty="0" sz="2400" spc="-5">
                <a:latin typeface="Arial"/>
                <a:cs typeface="Arial"/>
              </a:rPr>
              <a:t>cumulative  </a:t>
            </a:r>
            <a:r>
              <a:rPr dirty="0" sz="2400">
                <a:latin typeface="Arial"/>
                <a:cs typeface="Arial"/>
              </a:rPr>
              <a:t>ACK, ACKing </a:t>
            </a:r>
            <a:r>
              <a:rPr dirty="0" sz="2400" spc="-5">
                <a:latin typeface="Arial"/>
                <a:cs typeface="Arial"/>
              </a:rPr>
              <a:t>both </a:t>
            </a:r>
            <a:r>
              <a:rPr dirty="0" sz="2400">
                <a:latin typeface="Arial"/>
                <a:cs typeface="Arial"/>
              </a:rPr>
              <a:t>in-order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65">
                <a:latin typeface="Tahoma"/>
                <a:cs typeface="Tahoma"/>
              </a:rPr>
              <a:t>Al</a:t>
            </a:r>
            <a:r>
              <a:rPr dirty="0" sz="2400" spc="-30">
                <a:latin typeface="Tahoma"/>
                <a:cs typeface="Tahoma"/>
              </a:rPr>
              <a:t>l</a:t>
            </a:r>
            <a:r>
              <a:rPr dirty="0" sz="2400" spc="-250">
                <a:latin typeface="Tahoma"/>
                <a:cs typeface="Tahoma"/>
              </a:rPr>
              <a:t>m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371600" y="3009900"/>
            <a:ext cx="7513320" cy="39471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These </a:t>
            </a:r>
            <a:r>
              <a:rPr dirty="0" sz="2400">
                <a:latin typeface="Arial"/>
                <a:cs typeface="Arial"/>
              </a:rPr>
              <a:t>slides are more-or-less </a:t>
            </a:r>
            <a:r>
              <a:rPr dirty="0" sz="2400" spc="-5">
                <a:latin typeface="Arial"/>
                <a:cs typeface="Arial"/>
              </a:rPr>
              <a:t>directly from the </a:t>
            </a:r>
            <a:r>
              <a:rPr dirty="0" sz="2400">
                <a:latin typeface="Arial"/>
                <a:cs typeface="Arial"/>
              </a:rPr>
              <a:t>slide set  developed by Jim Kurose and </a:t>
            </a:r>
            <a:r>
              <a:rPr dirty="0" sz="2400" spc="-5">
                <a:latin typeface="Arial"/>
                <a:cs typeface="Arial"/>
              </a:rPr>
              <a:t>Keith </a:t>
            </a:r>
            <a:r>
              <a:rPr dirty="0" sz="2400">
                <a:latin typeface="Arial"/>
                <a:cs typeface="Arial"/>
              </a:rPr>
              <a:t>Ross </a:t>
            </a:r>
            <a:r>
              <a:rPr dirty="0" sz="2400" spc="-5">
                <a:latin typeface="Arial"/>
                <a:cs typeface="Arial"/>
              </a:rPr>
              <a:t>for their </a:t>
            </a:r>
            <a:r>
              <a:rPr dirty="0" sz="2400">
                <a:latin typeface="Arial"/>
                <a:cs typeface="Arial"/>
              </a:rPr>
              <a:t>book  </a:t>
            </a:r>
            <a:r>
              <a:rPr dirty="0" sz="2400" spc="-5">
                <a:latin typeface="Arial"/>
                <a:cs typeface="Arial"/>
              </a:rPr>
              <a:t>“Computer Networking: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90">
                <a:latin typeface="Arial"/>
                <a:cs typeface="Arial"/>
              </a:rPr>
              <a:t>Top </a:t>
            </a:r>
            <a:r>
              <a:rPr dirty="0" sz="2400">
                <a:latin typeface="Arial"/>
                <a:cs typeface="Arial"/>
              </a:rPr>
              <a:t>Down Approach, </a:t>
            </a:r>
            <a:r>
              <a:rPr dirty="0" sz="2400" spc="-5">
                <a:latin typeface="Arial"/>
                <a:cs typeface="Arial"/>
              </a:rPr>
              <a:t>5th 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27635">
              <a:lnSpc>
                <a:spcPts val="2800"/>
              </a:lnSpc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slides have been </a:t>
            </a:r>
            <a:r>
              <a:rPr dirty="0" sz="2400" spc="-5">
                <a:latin typeface="Arial"/>
                <a:cs typeface="Arial"/>
              </a:rPr>
              <a:t>lightly adapted for </a:t>
            </a:r>
            <a:r>
              <a:rPr dirty="0" sz="2400">
                <a:latin typeface="Arial"/>
                <a:cs typeface="Arial"/>
              </a:rPr>
              <a:t>Mark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Allman’s  </a:t>
            </a:r>
            <a:r>
              <a:rPr dirty="0" sz="2400">
                <a:latin typeface="Arial"/>
                <a:cs typeface="Arial"/>
              </a:rPr>
              <a:t>EECS </a:t>
            </a:r>
            <a:r>
              <a:rPr dirty="0" sz="2400" spc="-5">
                <a:latin typeface="Arial"/>
                <a:cs typeface="Arial"/>
              </a:rPr>
              <a:t>325/425 Computer Networks </a:t>
            </a:r>
            <a:r>
              <a:rPr dirty="0" sz="2400">
                <a:latin typeface="Arial"/>
                <a:cs typeface="Arial"/>
              </a:rPr>
              <a:t>class at Case  </a:t>
            </a:r>
            <a:r>
              <a:rPr dirty="0" sz="2400" spc="-10">
                <a:latin typeface="Arial"/>
                <a:cs typeface="Arial"/>
              </a:rPr>
              <a:t>Western </a:t>
            </a:r>
            <a:r>
              <a:rPr dirty="0" sz="2400">
                <a:latin typeface="Arial"/>
                <a:cs typeface="Arial"/>
              </a:rPr>
              <a:t>Reserve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All </a:t>
            </a:r>
            <a:r>
              <a:rPr dirty="0" sz="2400" spc="-5">
                <a:latin typeface="Arial"/>
                <a:cs typeface="Arial"/>
              </a:rPr>
              <a:t>material </a:t>
            </a:r>
            <a:r>
              <a:rPr dirty="0" sz="2400">
                <a:latin typeface="Arial"/>
                <a:cs typeface="Arial"/>
              </a:rPr>
              <a:t>copyright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dirty="0" sz="2400" spc="-5">
                <a:latin typeface="Arial"/>
                <a:cs typeface="Arial"/>
              </a:rPr>
              <a:t>J.F </a:t>
            </a:r>
            <a:r>
              <a:rPr dirty="0" sz="2400">
                <a:latin typeface="Arial"/>
                <a:cs typeface="Arial"/>
              </a:rPr>
              <a:t>Kurose and </a:t>
            </a:r>
            <a:r>
              <a:rPr dirty="0" sz="2400" spc="-35">
                <a:latin typeface="Arial"/>
                <a:cs typeface="Arial"/>
              </a:rPr>
              <a:t>K.W. </a:t>
            </a:r>
            <a:r>
              <a:rPr dirty="0" sz="2400">
                <a:latin typeface="Arial"/>
                <a:cs typeface="Arial"/>
              </a:rPr>
              <a:t>Ross, All </a:t>
            </a:r>
            <a:r>
              <a:rPr dirty="0" sz="2400" spc="-5">
                <a:latin typeface="Arial"/>
                <a:cs typeface="Arial"/>
              </a:rPr>
              <a:t>Rights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30734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All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  expected </a:t>
            </a:r>
            <a:r>
              <a:rPr dirty="0" sz="2400">
                <a:latin typeface="Arial"/>
                <a:cs typeface="Arial"/>
              </a:rPr>
              <a:t>seq # already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400" y="44958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</a:t>
            </a:r>
            <a:r>
              <a:rPr dirty="0" sz="2400" spc="-5">
                <a:latin typeface="Arial"/>
                <a:cs typeface="Arial"/>
              </a:rPr>
              <a:t>One other  </a:t>
            </a:r>
            <a:r>
              <a:rPr dirty="0" sz="2400">
                <a:latin typeface="Arial"/>
                <a:cs typeface="Arial"/>
              </a:rPr>
              <a:t>segment has ACK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pending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5918200"/>
            <a:ext cx="415925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</a:t>
            </a:r>
            <a:r>
              <a:rPr dirty="0" sz="2400" spc="-5">
                <a:latin typeface="Arial"/>
                <a:cs typeface="Arial"/>
              </a:rPr>
              <a:t>out-of-order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segment  </a:t>
            </a:r>
            <a:r>
              <a:rPr dirty="0" sz="2400" spc="-5">
                <a:latin typeface="Arial"/>
                <a:cs typeface="Arial"/>
              </a:rPr>
              <a:t>higher-than-expect </a:t>
            </a:r>
            <a:r>
              <a:rPr dirty="0" sz="2400">
                <a:latin typeface="Arial"/>
                <a:cs typeface="Arial"/>
              </a:rPr>
              <a:t>seq. #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20"/>
              </a:lnSpc>
            </a:pPr>
            <a:r>
              <a:rPr dirty="0" sz="2400" spc="-5">
                <a:latin typeface="Arial"/>
                <a:cs typeface="Arial"/>
              </a:rPr>
              <a:t>Gap detected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400" y="2197100"/>
            <a:ext cx="927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300" y="3187700"/>
            <a:ext cx="505777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Delayed ACK. </a:t>
            </a:r>
            <a:r>
              <a:rPr dirty="0" sz="2400" spc="-25">
                <a:latin typeface="Arial"/>
                <a:cs typeface="Arial"/>
              </a:rPr>
              <a:t>Wait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500ms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next </a:t>
            </a:r>
            <a:r>
              <a:rPr dirty="0" sz="2400" spc="-5">
                <a:latin typeface="Arial"/>
                <a:cs typeface="Arial"/>
              </a:rPr>
              <a:t>segment. If </a:t>
            </a:r>
            <a:r>
              <a:rPr dirty="0" sz="2400">
                <a:latin typeface="Arial"/>
                <a:cs typeface="Arial"/>
              </a:rPr>
              <a:t>no next </a:t>
            </a:r>
            <a:r>
              <a:rPr dirty="0" sz="2400" spc="-5">
                <a:latin typeface="Arial"/>
                <a:cs typeface="Arial"/>
              </a:rPr>
              <a:t>segment, 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300" y="4737100"/>
            <a:ext cx="5057775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Immediately </a:t>
            </a:r>
            <a:r>
              <a:rPr dirty="0" sz="2400">
                <a:latin typeface="Arial"/>
                <a:cs typeface="Arial"/>
              </a:rPr>
              <a:t>send single </a:t>
            </a:r>
            <a:r>
              <a:rPr dirty="0" sz="2400" spc="-5">
                <a:latin typeface="Arial"/>
                <a:cs typeface="Arial"/>
              </a:rPr>
              <a:t>cumulative  </a:t>
            </a:r>
            <a:r>
              <a:rPr dirty="0" sz="2400">
                <a:latin typeface="Arial"/>
                <a:cs typeface="Arial"/>
              </a:rPr>
              <a:t>ACK, ACKing </a:t>
            </a:r>
            <a:r>
              <a:rPr dirty="0" sz="2400" spc="-5">
                <a:latin typeface="Arial"/>
                <a:cs typeface="Arial"/>
              </a:rPr>
              <a:t>both </a:t>
            </a:r>
            <a:r>
              <a:rPr dirty="0" sz="2400">
                <a:latin typeface="Arial"/>
                <a:cs typeface="Arial"/>
              </a:rPr>
              <a:t>in-order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30734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All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  expected </a:t>
            </a:r>
            <a:r>
              <a:rPr dirty="0" sz="2400">
                <a:latin typeface="Arial"/>
                <a:cs typeface="Arial"/>
              </a:rPr>
              <a:t>seq # already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400" y="44958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</a:t>
            </a:r>
            <a:r>
              <a:rPr dirty="0" sz="2400" spc="-5">
                <a:latin typeface="Arial"/>
                <a:cs typeface="Arial"/>
              </a:rPr>
              <a:t>One other  </a:t>
            </a:r>
            <a:r>
              <a:rPr dirty="0" sz="2400">
                <a:latin typeface="Arial"/>
                <a:cs typeface="Arial"/>
              </a:rPr>
              <a:t>segment has ACK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pending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5918200"/>
            <a:ext cx="415925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</a:t>
            </a:r>
            <a:r>
              <a:rPr dirty="0" sz="2400" spc="-5">
                <a:latin typeface="Arial"/>
                <a:cs typeface="Arial"/>
              </a:rPr>
              <a:t>out-of-order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segment  </a:t>
            </a:r>
            <a:r>
              <a:rPr dirty="0" sz="2400" spc="-5">
                <a:latin typeface="Arial"/>
                <a:cs typeface="Arial"/>
              </a:rPr>
              <a:t>higher-than-expect </a:t>
            </a:r>
            <a:r>
              <a:rPr dirty="0" sz="2400">
                <a:latin typeface="Arial"/>
                <a:cs typeface="Arial"/>
              </a:rPr>
              <a:t>seq. #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20"/>
              </a:lnSpc>
            </a:pPr>
            <a:r>
              <a:rPr dirty="0" sz="2400" spc="-5">
                <a:latin typeface="Arial"/>
                <a:cs typeface="Arial"/>
              </a:rPr>
              <a:t>Gap detected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400" y="2197100"/>
            <a:ext cx="927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300" y="3187700"/>
            <a:ext cx="505777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Delayed ACK. </a:t>
            </a:r>
            <a:r>
              <a:rPr dirty="0" sz="2400" spc="-25">
                <a:latin typeface="Arial"/>
                <a:cs typeface="Arial"/>
              </a:rPr>
              <a:t>Wait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500ms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next </a:t>
            </a:r>
            <a:r>
              <a:rPr dirty="0" sz="2400" spc="-5">
                <a:latin typeface="Arial"/>
                <a:cs typeface="Arial"/>
              </a:rPr>
              <a:t>segment. If </a:t>
            </a:r>
            <a:r>
              <a:rPr dirty="0" sz="2400">
                <a:latin typeface="Arial"/>
                <a:cs typeface="Arial"/>
              </a:rPr>
              <a:t>no next </a:t>
            </a:r>
            <a:r>
              <a:rPr dirty="0" sz="2400" spc="-5">
                <a:latin typeface="Arial"/>
                <a:cs typeface="Arial"/>
              </a:rPr>
              <a:t>segment, 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300" y="4737100"/>
            <a:ext cx="5057775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Immediately </a:t>
            </a:r>
            <a:r>
              <a:rPr dirty="0" sz="2400">
                <a:latin typeface="Arial"/>
                <a:cs typeface="Arial"/>
              </a:rPr>
              <a:t>send single </a:t>
            </a:r>
            <a:r>
              <a:rPr dirty="0" sz="2400" spc="-5">
                <a:latin typeface="Arial"/>
                <a:cs typeface="Arial"/>
              </a:rPr>
              <a:t>cumulative  </a:t>
            </a:r>
            <a:r>
              <a:rPr dirty="0" sz="2400">
                <a:latin typeface="Arial"/>
                <a:cs typeface="Arial"/>
              </a:rPr>
              <a:t>ACK, ACKing </a:t>
            </a:r>
            <a:r>
              <a:rPr dirty="0" sz="2400" spc="-5">
                <a:latin typeface="Arial"/>
                <a:cs typeface="Arial"/>
              </a:rPr>
              <a:t>both </a:t>
            </a:r>
            <a:r>
              <a:rPr dirty="0" sz="2400">
                <a:latin typeface="Arial"/>
                <a:cs typeface="Arial"/>
              </a:rPr>
              <a:t>in-order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4300" y="5930900"/>
            <a:ext cx="521081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Immediately </a:t>
            </a:r>
            <a:r>
              <a:rPr dirty="0" sz="2400">
                <a:latin typeface="Arial"/>
                <a:cs typeface="Arial"/>
              </a:rPr>
              <a:t>send </a:t>
            </a:r>
            <a:r>
              <a:rPr dirty="0" sz="2400" spc="-5" i="1">
                <a:solidFill>
                  <a:srgbClr val="FF2600"/>
                </a:solidFill>
                <a:latin typeface="Arial"/>
                <a:cs typeface="Arial"/>
              </a:rPr>
              <a:t>duplicate ACK</a:t>
            </a:r>
            <a:r>
              <a:rPr dirty="0" sz="2400" spc="-5">
                <a:latin typeface="Arial"/>
                <a:cs typeface="Arial"/>
              </a:rPr>
              <a:t>,  indicating </a:t>
            </a:r>
            <a:r>
              <a:rPr dirty="0" sz="2400">
                <a:latin typeface="Arial"/>
                <a:cs typeface="Arial"/>
              </a:rPr>
              <a:t>seq. # of next </a:t>
            </a:r>
            <a:r>
              <a:rPr dirty="0" sz="2400" spc="-5">
                <a:latin typeface="Arial"/>
                <a:cs typeface="Arial"/>
              </a:rPr>
              <a:t>expected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30734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All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  expected </a:t>
            </a:r>
            <a:r>
              <a:rPr dirty="0" sz="2400">
                <a:latin typeface="Arial"/>
                <a:cs typeface="Arial"/>
              </a:rPr>
              <a:t>seq # already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400" y="44958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</a:t>
            </a:r>
            <a:r>
              <a:rPr dirty="0" sz="2400" spc="-5">
                <a:latin typeface="Arial"/>
                <a:cs typeface="Arial"/>
              </a:rPr>
              <a:t>One other  </a:t>
            </a:r>
            <a:r>
              <a:rPr dirty="0" sz="2400">
                <a:latin typeface="Arial"/>
                <a:cs typeface="Arial"/>
              </a:rPr>
              <a:t>segment has ACK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pending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5918200"/>
            <a:ext cx="415925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</a:t>
            </a:r>
            <a:r>
              <a:rPr dirty="0" sz="2400" spc="-5">
                <a:latin typeface="Arial"/>
                <a:cs typeface="Arial"/>
              </a:rPr>
              <a:t>out-of-order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segment  </a:t>
            </a:r>
            <a:r>
              <a:rPr dirty="0" sz="2400" spc="-5">
                <a:latin typeface="Arial"/>
                <a:cs typeface="Arial"/>
              </a:rPr>
              <a:t>higher-than-expect </a:t>
            </a:r>
            <a:r>
              <a:rPr dirty="0" sz="2400">
                <a:latin typeface="Arial"/>
                <a:cs typeface="Arial"/>
              </a:rPr>
              <a:t>seq. #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20"/>
              </a:lnSpc>
            </a:pPr>
            <a:r>
              <a:rPr dirty="0" sz="2400" spc="-5">
                <a:latin typeface="Arial"/>
                <a:cs typeface="Arial"/>
              </a:rPr>
              <a:t>Gap detected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400" y="7340600"/>
            <a:ext cx="4091304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z="2400">
                <a:latin typeface="Arial"/>
                <a:cs typeface="Arial"/>
              </a:rPr>
              <a:t>Arrival of segment </a:t>
            </a:r>
            <a:r>
              <a:rPr dirty="0" sz="2400" spc="-5">
                <a:latin typeface="Arial"/>
                <a:cs typeface="Arial"/>
              </a:rPr>
              <a:t>that  partially </a:t>
            </a:r>
            <a:r>
              <a:rPr dirty="0" sz="2400">
                <a:latin typeface="Arial"/>
                <a:cs typeface="Arial"/>
              </a:rPr>
              <a:t>or </a:t>
            </a:r>
            <a:r>
              <a:rPr dirty="0" sz="2400" spc="-5">
                <a:latin typeface="Arial"/>
                <a:cs typeface="Arial"/>
              </a:rPr>
              <a:t>completely fills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gap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2197100"/>
            <a:ext cx="927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300" y="3187700"/>
            <a:ext cx="505777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Delayed ACK. </a:t>
            </a:r>
            <a:r>
              <a:rPr dirty="0" sz="2400" spc="-25">
                <a:latin typeface="Arial"/>
                <a:cs typeface="Arial"/>
              </a:rPr>
              <a:t>Wait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500ms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next </a:t>
            </a:r>
            <a:r>
              <a:rPr dirty="0" sz="2400" spc="-5">
                <a:latin typeface="Arial"/>
                <a:cs typeface="Arial"/>
              </a:rPr>
              <a:t>segment. If </a:t>
            </a:r>
            <a:r>
              <a:rPr dirty="0" sz="2400">
                <a:latin typeface="Arial"/>
                <a:cs typeface="Arial"/>
              </a:rPr>
              <a:t>no next </a:t>
            </a:r>
            <a:r>
              <a:rPr dirty="0" sz="2400" spc="-5">
                <a:latin typeface="Arial"/>
                <a:cs typeface="Arial"/>
              </a:rPr>
              <a:t>segment, 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4300" y="4737100"/>
            <a:ext cx="5057775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Immediately </a:t>
            </a:r>
            <a:r>
              <a:rPr dirty="0" sz="2400">
                <a:latin typeface="Arial"/>
                <a:cs typeface="Arial"/>
              </a:rPr>
              <a:t>send single </a:t>
            </a:r>
            <a:r>
              <a:rPr dirty="0" sz="2400" spc="-5">
                <a:latin typeface="Arial"/>
                <a:cs typeface="Arial"/>
              </a:rPr>
              <a:t>cumulative  </a:t>
            </a:r>
            <a:r>
              <a:rPr dirty="0" sz="2400">
                <a:latin typeface="Arial"/>
                <a:cs typeface="Arial"/>
              </a:rPr>
              <a:t>ACK, ACKing </a:t>
            </a:r>
            <a:r>
              <a:rPr dirty="0" sz="2400" spc="-5">
                <a:latin typeface="Arial"/>
                <a:cs typeface="Arial"/>
              </a:rPr>
              <a:t>both </a:t>
            </a:r>
            <a:r>
              <a:rPr dirty="0" sz="2400">
                <a:latin typeface="Arial"/>
                <a:cs typeface="Arial"/>
              </a:rPr>
              <a:t>in-order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4300" y="5930900"/>
            <a:ext cx="521081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Immediately </a:t>
            </a:r>
            <a:r>
              <a:rPr dirty="0" sz="2400">
                <a:latin typeface="Arial"/>
                <a:cs typeface="Arial"/>
              </a:rPr>
              <a:t>send </a:t>
            </a:r>
            <a:r>
              <a:rPr dirty="0" sz="2400" spc="-5" i="1">
                <a:solidFill>
                  <a:srgbClr val="FF2600"/>
                </a:solidFill>
                <a:latin typeface="Arial"/>
                <a:cs typeface="Arial"/>
              </a:rPr>
              <a:t>duplicate ACK</a:t>
            </a:r>
            <a:r>
              <a:rPr dirty="0" sz="2400" spc="-5">
                <a:latin typeface="Arial"/>
                <a:cs typeface="Arial"/>
              </a:rPr>
              <a:t>,  indicating </a:t>
            </a:r>
            <a:r>
              <a:rPr dirty="0" sz="2400">
                <a:latin typeface="Arial"/>
                <a:cs typeface="Arial"/>
              </a:rPr>
              <a:t>seq. # of next </a:t>
            </a:r>
            <a:r>
              <a:rPr dirty="0" sz="2400" spc="-5">
                <a:latin typeface="Arial"/>
                <a:cs typeface="Arial"/>
              </a:rPr>
              <a:t>expected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87400"/>
            <a:ext cx="104552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0">
                <a:solidFill>
                  <a:srgbClr val="021EAA"/>
                </a:solidFill>
                <a:latin typeface="Comic Sans MS"/>
                <a:cs typeface="Comic Sans MS"/>
              </a:rPr>
              <a:t>TCP ACK </a:t>
            </a:r>
            <a:r>
              <a:rPr dirty="0" sz="5000" spc="-5" b="0">
                <a:solidFill>
                  <a:srgbClr val="021EAA"/>
                </a:solidFill>
                <a:latin typeface="Comic Sans MS"/>
                <a:cs typeface="Comic Sans MS"/>
              </a:rPr>
              <a:t>generation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[RFC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1122, </a:t>
            </a:r>
            <a:r>
              <a:rPr dirty="0" sz="3400" spc="-5" b="0">
                <a:solidFill>
                  <a:srgbClr val="021EAA"/>
                </a:solidFill>
                <a:latin typeface="Comic Sans MS"/>
                <a:cs typeface="Comic Sans MS"/>
              </a:rPr>
              <a:t>RFC</a:t>
            </a:r>
            <a:r>
              <a:rPr dirty="0" sz="3400" spc="95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3400" b="0">
                <a:solidFill>
                  <a:srgbClr val="021EAA"/>
                </a:solidFill>
                <a:latin typeface="Comic Sans MS"/>
                <a:cs typeface="Comic Sans MS"/>
              </a:rPr>
              <a:t>5681]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15318"/>
            <a:ext cx="5898515" cy="0"/>
          </a:xfrm>
          <a:custGeom>
            <a:avLst/>
            <a:gdLst/>
            <a:ahLst/>
            <a:cxnLst/>
            <a:rect l="l" t="t" r="r" b="b"/>
            <a:pathLst>
              <a:path w="5898515" h="0">
                <a:moveTo>
                  <a:pt x="0" y="0"/>
                </a:moveTo>
                <a:lnTo>
                  <a:pt x="589793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00" y="30734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All </a:t>
            </a:r>
            <a:r>
              <a:rPr dirty="0" sz="2400" spc="-5">
                <a:latin typeface="Arial"/>
                <a:cs typeface="Arial"/>
              </a:rPr>
              <a:t>data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  expected </a:t>
            </a:r>
            <a:r>
              <a:rPr dirty="0" sz="2400">
                <a:latin typeface="Arial"/>
                <a:cs typeface="Arial"/>
              </a:rPr>
              <a:t>seq # already</a:t>
            </a:r>
            <a:r>
              <a:rPr dirty="0" sz="2400" spc="-1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400" y="4495800"/>
            <a:ext cx="424434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in-order segment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expected </a:t>
            </a:r>
            <a:r>
              <a:rPr dirty="0" sz="2400">
                <a:latin typeface="Arial"/>
                <a:cs typeface="Arial"/>
              </a:rPr>
              <a:t>seq #. </a:t>
            </a:r>
            <a:r>
              <a:rPr dirty="0" sz="2400" spc="-5">
                <a:latin typeface="Arial"/>
                <a:cs typeface="Arial"/>
              </a:rPr>
              <a:t>One other  </a:t>
            </a:r>
            <a:r>
              <a:rPr dirty="0" sz="2400">
                <a:latin typeface="Arial"/>
                <a:cs typeface="Arial"/>
              </a:rPr>
              <a:t>segment has ACK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pending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400" y="5918200"/>
            <a:ext cx="4159250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>
                <a:latin typeface="Arial"/>
                <a:cs typeface="Arial"/>
              </a:rPr>
              <a:t>Arrival of </a:t>
            </a:r>
            <a:r>
              <a:rPr dirty="0" sz="2400" spc="-5">
                <a:latin typeface="Arial"/>
                <a:cs typeface="Arial"/>
              </a:rPr>
              <a:t>out-of-order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segment  </a:t>
            </a:r>
            <a:r>
              <a:rPr dirty="0" sz="2400" spc="-5">
                <a:latin typeface="Arial"/>
                <a:cs typeface="Arial"/>
              </a:rPr>
              <a:t>higher-than-expect </a:t>
            </a:r>
            <a:r>
              <a:rPr dirty="0" sz="2400">
                <a:latin typeface="Arial"/>
                <a:cs typeface="Arial"/>
              </a:rPr>
              <a:t>seq. #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20"/>
              </a:lnSpc>
            </a:pPr>
            <a:r>
              <a:rPr dirty="0" sz="2400" spc="-5">
                <a:latin typeface="Arial"/>
                <a:cs typeface="Arial"/>
              </a:rPr>
              <a:t>Gap detected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400" y="7340600"/>
            <a:ext cx="4091304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z="2400">
                <a:latin typeface="Arial"/>
                <a:cs typeface="Arial"/>
              </a:rPr>
              <a:t>Arrival of segment </a:t>
            </a:r>
            <a:r>
              <a:rPr dirty="0" sz="2400" spc="-5">
                <a:latin typeface="Arial"/>
                <a:cs typeface="Arial"/>
              </a:rPr>
              <a:t>that  partially </a:t>
            </a:r>
            <a:r>
              <a:rPr dirty="0" sz="2400">
                <a:latin typeface="Arial"/>
                <a:cs typeface="Arial"/>
              </a:rPr>
              <a:t>or </a:t>
            </a:r>
            <a:r>
              <a:rPr dirty="0" sz="2400" spc="-5">
                <a:latin typeface="Arial"/>
                <a:cs typeface="Arial"/>
              </a:rPr>
              <a:t>completely fills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gap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2197100"/>
            <a:ext cx="927354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7965" algn="l"/>
              </a:tabLst>
            </a:pP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Event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at</a:t>
            </a:r>
            <a:r>
              <a:rPr dirty="0" baseline="-1633" sz="5100" spc="-7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baseline="-1633" sz="5100">
                <a:solidFill>
                  <a:srgbClr val="FF2600"/>
                </a:solidFill>
                <a:latin typeface="Arial"/>
                <a:cs typeface="Arial"/>
              </a:rPr>
              <a:t>Receiver	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TCP </a:t>
            </a:r>
            <a:r>
              <a:rPr dirty="0" sz="3400">
                <a:solidFill>
                  <a:srgbClr val="FF2600"/>
                </a:solidFill>
                <a:latin typeface="Arial"/>
                <a:cs typeface="Arial"/>
              </a:rPr>
              <a:t>Receiver</a:t>
            </a:r>
            <a:r>
              <a:rPr dirty="0" sz="3400" spc="-13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2600"/>
                </a:solidFill>
                <a:latin typeface="Arial"/>
                <a:cs typeface="Arial"/>
              </a:rPr>
              <a:t>action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300" y="3187700"/>
            <a:ext cx="5057775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Delayed ACK. </a:t>
            </a:r>
            <a:r>
              <a:rPr dirty="0" sz="2400" spc="-25">
                <a:latin typeface="Arial"/>
                <a:cs typeface="Arial"/>
              </a:rPr>
              <a:t>Wait </a:t>
            </a:r>
            <a:r>
              <a:rPr dirty="0" sz="2400">
                <a:latin typeface="Arial"/>
                <a:cs typeface="Arial"/>
              </a:rPr>
              <a:t>up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500ms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  <a:spcBef>
                <a:spcPts val="120"/>
              </a:spcBef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next </a:t>
            </a:r>
            <a:r>
              <a:rPr dirty="0" sz="2400" spc="-5">
                <a:latin typeface="Arial"/>
                <a:cs typeface="Arial"/>
              </a:rPr>
              <a:t>segment. If </a:t>
            </a:r>
            <a:r>
              <a:rPr dirty="0" sz="2400">
                <a:latin typeface="Arial"/>
                <a:cs typeface="Arial"/>
              </a:rPr>
              <a:t>no next </a:t>
            </a:r>
            <a:r>
              <a:rPr dirty="0" sz="2400" spc="-5">
                <a:latin typeface="Arial"/>
                <a:cs typeface="Arial"/>
              </a:rPr>
              <a:t>segment,  </a:t>
            </a:r>
            <a:r>
              <a:rPr dirty="0" sz="2400">
                <a:latin typeface="Arial"/>
                <a:cs typeface="Arial"/>
              </a:rPr>
              <a:t>send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4300" y="4737100"/>
            <a:ext cx="5057775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Immediately </a:t>
            </a:r>
            <a:r>
              <a:rPr dirty="0" sz="2400">
                <a:latin typeface="Arial"/>
                <a:cs typeface="Arial"/>
              </a:rPr>
              <a:t>send single </a:t>
            </a:r>
            <a:r>
              <a:rPr dirty="0" sz="2400" spc="-5">
                <a:latin typeface="Arial"/>
                <a:cs typeface="Arial"/>
              </a:rPr>
              <a:t>cumulative  </a:t>
            </a:r>
            <a:r>
              <a:rPr dirty="0" sz="2400">
                <a:latin typeface="Arial"/>
                <a:cs typeface="Arial"/>
              </a:rPr>
              <a:t>ACK, ACKing </a:t>
            </a:r>
            <a:r>
              <a:rPr dirty="0" sz="2400" spc="-5">
                <a:latin typeface="Arial"/>
                <a:cs typeface="Arial"/>
              </a:rPr>
              <a:t>both </a:t>
            </a:r>
            <a:r>
              <a:rPr dirty="0" sz="2400">
                <a:latin typeface="Arial"/>
                <a:cs typeface="Arial"/>
              </a:rPr>
              <a:t>in-order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segments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4300" y="5930900"/>
            <a:ext cx="521081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5">
                <a:latin typeface="Arial"/>
                <a:cs typeface="Arial"/>
              </a:rPr>
              <a:t>Immediately </a:t>
            </a:r>
            <a:r>
              <a:rPr dirty="0" sz="2400">
                <a:latin typeface="Arial"/>
                <a:cs typeface="Arial"/>
              </a:rPr>
              <a:t>send </a:t>
            </a:r>
            <a:r>
              <a:rPr dirty="0" sz="2400" spc="-5" i="1">
                <a:solidFill>
                  <a:srgbClr val="FF2600"/>
                </a:solidFill>
                <a:latin typeface="Arial"/>
                <a:cs typeface="Arial"/>
              </a:rPr>
              <a:t>duplicate ACK</a:t>
            </a:r>
            <a:r>
              <a:rPr dirty="0" sz="2400" spc="-5">
                <a:latin typeface="Arial"/>
                <a:cs typeface="Arial"/>
              </a:rPr>
              <a:t>,  indicating </a:t>
            </a:r>
            <a:r>
              <a:rPr dirty="0" sz="2400">
                <a:latin typeface="Arial"/>
                <a:cs typeface="Arial"/>
              </a:rPr>
              <a:t>seq. # of next </a:t>
            </a:r>
            <a:r>
              <a:rPr dirty="0" sz="2400" spc="-5">
                <a:latin typeface="Arial"/>
                <a:cs typeface="Arial"/>
              </a:rPr>
              <a:t>expected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4300" y="7353300"/>
            <a:ext cx="4820920" cy="7467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z="2400" spc="-5">
                <a:latin typeface="Arial"/>
                <a:cs typeface="Arial"/>
              </a:rPr>
              <a:t>Immediate </a:t>
            </a:r>
            <a:r>
              <a:rPr dirty="0" sz="2400">
                <a:latin typeface="Arial"/>
                <a:cs typeface="Arial"/>
              </a:rPr>
              <a:t>send ACK, provided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that  </a:t>
            </a:r>
            <a:r>
              <a:rPr dirty="0" sz="2400">
                <a:latin typeface="Arial"/>
                <a:cs typeface="Arial"/>
              </a:rPr>
              <a:t>segment </a:t>
            </a:r>
            <a:r>
              <a:rPr dirty="0" sz="2400" spc="-5">
                <a:latin typeface="Arial"/>
                <a:cs typeface="Arial"/>
              </a:rPr>
              <a:t>starts </a:t>
            </a:r>
            <a:r>
              <a:rPr dirty="0" sz="2400">
                <a:latin typeface="Arial"/>
                <a:cs typeface="Arial"/>
              </a:rPr>
              <a:t>at lower end of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gap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4600" y="2858345"/>
            <a:ext cx="10617200" cy="13970"/>
          </a:xfrm>
          <a:custGeom>
            <a:avLst/>
            <a:gdLst/>
            <a:ahLst/>
            <a:cxnLst/>
            <a:rect l="l" t="t" r="r" b="b"/>
            <a:pathLst>
              <a:path w="10617200" h="13969">
                <a:moveTo>
                  <a:pt x="0" y="0"/>
                </a:moveTo>
                <a:lnTo>
                  <a:pt x="106172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80253" y="4398433"/>
            <a:ext cx="10634345" cy="13970"/>
          </a:xfrm>
          <a:custGeom>
            <a:avLst/>
            <a:gdLst/>
            <a:ahLst/>
            <a:cxnLst/>
            <a:rect l="l" t="t" r="r" b="b"/>
            <a:pathLst>
              <a:path w="10634345" h="13970">
                <a:moveTo>
                  <a:pt x="0" y="13546"/>
                </a:moveTo>
                <a:lnTo>
                  <a:pt x="10634141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81100" y="5880100"/>
            <a:ext cx="10680700" cy="2540"/>
          </a:xfrm>
          <a:custGeom>
            <a:avLst/>
            <a:gdLst/>
            <a:ahLst/>
            <a:cxnLst/>
            <a:rect l="l" t="t" r="r" b="b"/>
            <a:pathLst>
              <a:path w="10680700" h="2539">
                <a:moveTo>
                  <a:pt x="0" y="0"/>
                </a:moveTo>
                <a:lnTo>
                  <a:pt x="10680700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32746" y="7277098"/>
            <a:ext cx="10648315" cy="13970"/>
          </a:xfrm>
          <a:custGeom>
            <a:avLst/>
            <a:gdLst/>
            <a:ahLst/>
            <a:cxnLst/>
            <a:rect l="l" t="t" r="r" b="b"/>
            <a:pathLst>
              <a:path w="10648315" h="13970">
                <a:moveTo>
                  <a:pt x="0" y="0"/>
                </a:moveTo>
                <a:lnTo>
                  <a:pt x="10647688" y="0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50187" y="2424852"/>
            <a:ext cx="2540" cy="6191250"/>
          </a:xfrm>
          <a:custGeom>
            <a:avLst/>
            <a:gdLst/>
            <a:ahLst/>
            <a:cxnLst/>
            <a:rect l="l" t="t" r="r" b="b"/>
            <a:pathLst>
              <a:path w="2539" h="6191250">
                <a:moveTo>
                  <a:pt x="0" y="0"/>
                </a:moveTo>
                <a:lnTo>
                  <a:pt x="2258" y="6190827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Reading </a:t>
            </a:r>
            <a:r>
              <a:rPr dirty="0" spc="-15"/>
              <a:t>Along</a:t>
            </a:r>
            <a:r>
              <a:rPr dirty="0" spc="-515"/>
              <a:t> </a:t>
            </a:r>
            <a:r>
              <a:rPr dirty="0" spc="-775"/>
              <a:t>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5382895" marR="177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384165" algn="l"/>
              </a:tabLst>
            </a:pPr>
            <a:r>
              <a:rPr dirty="0" sz="3800" spc="-295"/>
              <a:t>3.5: </a:t>
            </a:r>
            <a:r>
              <a:rPr dirty="0" sz="3800" spc="-60"/>
              <a:t>Connection-  </a:t>
            </a:r>
            <a:r>
              <a:rPr dirty="0" sz="3800" spc="-80"/>
              <a:t>oriented</a:t>
            </a:r>
            <a:r>
              <a:rPr dirty="0" sz="3800" spc="-155"/>
              <a:t> </a:t>
            </a:r>
            <a:r>
              <a:rPr dirty="0" sz="3800" spc="-55"/>
              <a:t>transport:TCP</a:t>
            </a:r>
            <a:endParaRPr sz="3800"/>
          </a:p>
          <a:p>
            <a:pPr lvl="1" marL="5827395" indent="-573405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5828665" algn="l"/>
              </a:tabLst>
            </a:pPr>
            <a:r>
              <a:rPr dirty="0" sz="3800" spc="-125">
                <a:latin typeface="Tahoma"/>
                <a:cs typeface="Tahoma"/>
              </a:rPr>
              <a:t>reliable </a:t>
            </a:r>
            <a:r>
              <a:rPr dirty="0" sz="3800" spc="-229">
                <a:latin typeface="Tahoma"/>
                <a:cs typeface="Tahoma"/>
              </a:rPr>
              <a:t>data</a:t>
            </a:r>
            <a:r>
              <a:rPr dirty="0" sz="3800" spc="-175">
                <a:latin typeface="Tahoma"/>
                <a:cs typeface="Tahoma"/>
              </a:rPr>
              <a:t> </a:t>
            </a:r>
            <a:r>
              <a:rPr dirty="0" sz="3800" spc="-135">
                <a:latin typeface="Tahoma"/>
                <a:cs typeface="Tahoma"/>
              </a:rPr>
              <a:t>transfer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65">
                <a:latin typeface="Tahoma"/>
                <a:cs typeface="Tahoma"/>
              </a:rPr>
              <a:t>Al</a:t>
            </a:r>
            <a:r>
              <a:rPr dirty="0" sz="2400" spc="-30">
                <a:latin typeface="Tahoma"/>
                <a:cs typeface="Tahoma"/>
              </a:rPr>
              <a:t>l</a:t>
            </a:r>
            <a:r>
              <a:rPr dirty="0" sz="2400" spc="-250">
                <a:latin typeface="Tahoma"/>
                <a:cs typeface="Tahoma"/>
              </a:rPr>
              <a:t>m</a:t>
            </a:r>
            <a:r>
              <a:rPr dirty="0" sz="2400" spc="-160">
                <a:latin typeface="Tahoma"/>
                <a:cs typeface="Tahoma"/>
              </a:rPr>
              <a:t>a</a:t>
            </a:r>
            <a:r>
              <a:rPr dirty="0" sz="2400" spc="-14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dirty="0" spc="-114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77824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b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reliable </a:t>
            </a:r>
            <a:r>
              <a:rPr dirty="0" sz="5600" b="0">
                <a:solidFill>
                  <a:srgbClr val="021EAA"/>
                </a:solidFill>
                <a:latin typeface="Comic Sans MS"/>
                <a:cs typeface="Comic Sans MS"/>
              </a:rPr>
              <a:t>data</a:t>
            </a:r>
            <a:r>
              <a:rPr dirty="0" sz="5600" spc="-50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transfer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748395" cy="0"/>
          </a:xfrm>
          <a:custGeom>
            <a:avLst/>
            <a:gdLst/>
            <a:ahLst/>
            <a:cxnLst/>
            <a:rect l="l" t="t" r="r" b="b"/>
            <a:pathLst>
              <a:path w="8748395" h="0">
                <a:moveTo>
                  <a:pt x="0" y="0"/>
                </a:moveTo>
                <a:lnTo>
                  <a:pt x="874831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72539" y="2270760"/>
            <a:ext cx="4638040" cy="462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7025" marR="30480" indent="-289560">
              <a:lnSpc>
                <a:spcPct val="115199"/>
              </a:lnSpc>
              <a:spcBef>
                <a:spcPts val="100"/>
              </a:spcBef>
              <a:tabLst>
                <a:tab pos="2422525" algn="l"/>
              </a:tabLst>
            </a:pPr>
            <a:r>
              <a:rPr dirty="0" baseline="10893" sz="3825" spc="-135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90">
                <a:latin typeface="Comic Sans MS"/>
                <a:cs typeface="Comic Sans MS"/>
              </a:rPr>
              <a:t>TCP </a:t>
            </a:r>
            <a:r>
              <a:rPr dirty="0" sz="3400" spc="-5">
                <a:latin typeface="Comic Sans MS"/>
                <a:cs typeface="Comic Sans MS"/>
              </a:rPr>
              <a:t>creates </a:t>
            </a:r>
            <a:r>
              <a:rPr dirty="0" sz="3400">
                <a:latin typeface="Comic Sans MS"/>
                <a:cs typeface="Comic Sans MS"/>
              </a:rPr>
              <a:t>rdt  </a:t>
            </a:r>
            <a:r>
              <a:rPr dirty="0" sz="3400" spc="-5">
                <a:latin typeface="Comic Sans MS"/>
                <a:cs typeface="Comic Sans MS"/>
              </a:rPr>
              <a:t>service on top of </a:t>
            </a:r>
            <a:r>
              <a:rPr dirty="0" sz="3400">
                <a:latin typeface="Comic Sans MS"/>
                <a:cs typeface="Comic Sans MS"/>
              </a:rPr>
              <a:t>IP’s  </a:t>
            </a:r>
            <a:r>
              <a:rPr dirty="0" sz="3400" spc="-5">
                <a:latin typeface="Comic Sans MS"/>
                <a:cs typeface="Comic Sans MS"/>
              </a:rPr>
              <a:t>unreliable	service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</a:pPr>
            <a:r>
              <a:rPr dirty="0" baseline="10893" sz="3825" spc="-6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40">
                <a:latin typeface="Comic Sans MS"/>
                <a:cs typeface="Comic Sans MS"/>
              </a:rPr>
              <a:t>pipelined</a:t>
            </a:r>
            <a:r>
              <a:rPr dirty="0" sz="3400" spc="-1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segments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20"/>
              </a:spcBef>
              <a:tabLst>
                <a:tab pos="2573020" algn="l"/>
              </a:tabLst>
            </a:pPr>
            <a:r>
              <a:rPr dirty="0" baseline="9803" sz="3825" spc="-5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35">
                <a:latin typeface="Comic Sans MS"/>
                <a:cs typeface="Comic Sans MS"/>
              </a:rPr>
              <a:t>cumulative	</a:t>
            </a:r>
            <a:r>
              <a:rPr dirty="0" sz="3400" spc="-5">
                <a:latin typeface="Comic Sans MS"/>
                <a:cs typeface="Comic Sans MS"/>
              </a:rPr>
              <a:t>acks</a:t>
            </a:r>
            <a:endParaRPr sz="3400">
              <a:latin typeface="Comic Sans MS"/>
              <a:cs typeface="Comic Sans MS"/>
            </a:endParaRPr>
          </a:p>
          <a:p>
            <a:pPr marL="327025" marR="107950" indent="-289560">
              <a:lnSpc>
                <a:spcPct val="115199"/>
              </a:lnSpc>
              <a:spcBef>
                <a:spcPts val="1100"/>
              </a:spcBef>
            </a:pPr>
            <a:r>
              <a:rPr dirty="0" baseline="9803" sz="3825" spc="-135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90">
                <a:latin typeface="Comic Sans MS"/>
                <a:cs typeface="Comic Sans MS"/>
              </a:rPr>
              <a:t>TCP </a:t>
            </a:r>
            <a:r>
              <a:rPr dirty="0" sz="3400" spc="-5">
                <a:latin typeface="Comic Sans MS"/>
                <a:cs typeface="Comic Sans MS"/>
              </a:rPr>
              <a:t>uses single  retransmission</a:t>
            </a:r>
            <a:r>
              <a:rPr dirty="0" sz="3400" spc="-5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timer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41440" y="2270760"/>
            <a:ext cx="4923790" cy="482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460" marR="571500" indent="-340360">
              <a:lnSpc>
                <a:spcPct val="115199"/>
              </a:lnSpc>
              <a:spcBef>
                <a:spcPts val="1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dirty="0" sz="3400" spc="-5">
                <a:latin typeface="Comic Sans MS"/>
                <a:cs typeface="Comic Sans MS"/>
              </a:rPr>
              <a:t>retransmissions</a:t>
            </a:r>
            <a:r>
              <a:rPr dirty="0" sz="3400" spc="-5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are  triggered</a:t>
            </a:r>
            <a:r>
              <a:rPr dirty="0" sz="3400" spc="-1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by:</a:t>
            </a:r>
            <a:endParaRPr sz="3400">
              <a:latin typeface="Comic Sans MS"/>
              <a:cs typeface="Comic Sans MS"/>
            </a:endParaRPr>
          </a:p>
          <a:p>
            <a:pPr lvl="1" marL="784860" indent="-2895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dirty="0" sz="2800" spc="-5">
                <a:latin typeface="Comic Sans MS"/>
                <a:cs typeface="Comic Sans MS"/>
              </a:rPr>
              <a:t>timeout events</a:t>
            </a:r>
            <a:endParaRPr sz="2800">
              <a:latin typeface="Comic Sans MS"/>
              <a:cs typeface="Comic Sans MS"/>
            </a:endParaRPr>
          </a:p>
          <a:p>
            <a:pPr lvl="1" marL="78486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dirty="0" sz="2800" spc="-5">
                <a:latin typeface="Comic Sans MS"/>
                <a:cs typeface="Comic Sans MS"/>
              </a:rPr>
              <a:t>duplicate acks</a:t>
            </a:r>
            <a:endParaRPr sz="2800">
              <a:latin typeface="Comic Sans MS"/>
              <a:cs typeface="Comic Sans MS"/>
            </a:endParaRPr>
          </a:p>
          <a:p>
            <a:pPr marL="378460" marR="30480" indent="-340360">
              <a:lnSpc>
                <a:spcPct val="115199"/>
              </a:lnSpc>
              <a:spcBef>
                <a:spcPts val="8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dirty="0" sz="3400" spc="-5">
                <a:latin typeface="Comic Sans MS"/>
                <a:cs typeface="Comic Sans MS"/>
              </a:rPr>
              <a:t>initially consider  simplified </a:t>
            </a:r>
            <a:r>
              <a:rPr dirty="0" sz="3400">
                <a:latin typeface="Comic Sans MS"/>
                <a:cs typeface="Comic Sans MS"/>
              </a:rPr>
              <a:t>TCP</a:t>
            </a:r>
            <a:r>
              <a:rPr dirty="0" sz="3400" spc="-5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sender:</a:t>
            </a:r>
            <a:endParaRPr sz="3400">
              <a:latin typeface="Comic Sans MS"/>
              <a:cs typeface="Comic Sans MS"/>
            </a:endParaRPr>
          </a:p>
          <a:p>
            <a:pPr lvl="1" marL="784860" marR="906144" indent="-289560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dirty="0" sz="2800" spc="-5">
                <a:latin typeface="Comic Sans MS"/>
                <a:cs typeface="Comic Sans MS"/>
              </a:rPr>
              <a:t>ignore flow</a:t>
            </a:r>
            <a:r>
              <a:rPr dirty="0" sz="2800" spc="-55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control,  congestion</a:t>
            </a:r>
            <a:r>
              <a:rPr dirty="0" sz="2800" spc="-2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control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81000"/>
            <a:ext cx="63842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b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sender</a:t>
            </a:r>
            <a:r>
              <a:rPr dirty="0" sz="5600" spc="-70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events: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195238"/>
            <a:ext cx="6355715" cy="0"/>
          </a:xfrm>
          <a:custGeom>
            <a:avLst/>
            <a:gdLst/>
            <a:ahLst/>
            <a:cxnLst/>
            <a:rect l="l" t="t" r="r" b="b"/>
            <a:pathLst>
              <a:path w="6355715" h="0">
                <a:moveTo>
                  <a:pt x="0" y="0"/>
                </a:moveTo>
                <a:lnTo>
                  <a:pt x="63556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81000"/>
            <a:ext cx="63842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b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sender</a:t>
            </a:r>
            <a:r>
              <a:rPr dirty="0" sz="5600" spc="-70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events: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195238"/>
            <a:ext cx="6355715" cy="0"/>
          </a:xfrm>
          <a:custGeom>
            <a:avLst/>
            <a:gdLst/>
            <a:ahLst/>
            <a:cxnLst/>
            <a:rect l="l" t="t" r="r" b="b"/>
            <a:pathLst>
              <a:path w="6355715" h="0">
                <a:moveTo>
                  <a:pt x="0" y="0"/>
                </a:moveTo>
                <a:lnTo>
                  <a:pt x="63556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1369060"/>
            <a:ext cx="5227955" cy="7772400"/>
          </a:xfrm>
          <a:prstGeom prst="rect">
            <a:avLst/>
          </a:prstGeom>
        </p:spPr>
        <p:txBody>
          <a:bodyPr wrap="square" lIns="0" tIns="231140" rIns="0" bIns="0" rtlCol="0" vert="horz">
            <a:spAutoFit/>
          </a:bodyPr>
          <a:lstStyle/>
          <a:p>
            <a:pPr algn="just" marL="38100">
              <a:lnSpc>
                <a:spcPct val="100000"/>
              </a:lnSpc>
              <a:spcBef>
                <a:spcPts val="1820"/>
              </a:spcBef>
            </a:pP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data rcvd from</a:t>
            </a:r>
            <a:r>
              <a:rPr dirty="0" u="heavy" sz="3400" spc="-2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app:</a:t>
            </a:r>
            <a:endParaRPr sz="3400">
              <a:latin typeface="Comic Sans MS"/>
              <a:cs typeface="Comic Sans MS"/>
            </a:endParaRPr>
          </a:p>
          <a:p>
            <a:pPr algn="just" marL="787400" marR="262255" indent="-314960">
              <a:lnSpc>
                <a:spcPct val="115199"/>
              </a:lnSpc>
              <a:spcBef>
                <a:spcPts val="1100"/>
              </a:spcBef>
            </a:pPr>
            <a:r>
              <a:rPr dirty="0" baseline="10893" sz="3825" spc="-37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25">
                <a:latin typeface="Comic Sans MS"/>
                <a:cs typeface="Comic Sans MS"/>
              </a:rPr>
              <a:t>Create </a:t>
            </a:r>
            <a:r>
              <a:rPr dirty="0" sz="3400" spc="-5">
                <a:latin typeface="Comic Sans MS"/>
                <a:cs typeface="Comic Sans MS"/>
              </a:rPr>
              <a:t>segment</a:t>
            </a:r>
            <a:r>
              <a:rPr dirty="0" sz="3400" spc="-60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with  </a:t>
            </a:r>
            <a:r>
              <a:rPr dirty="0" sz="3400" spc="-5">
                <a:latin typeface="Comic Sans MS"/>
                <a:cs typeface="Comic Sans MS"/>
              </a:rPr>
              <a:t>seq</a:t>
            </a:r>
            <a:r>
              <a:rPr dirty="0" sz="3400" spc="-10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#</a:t>
            </a:r>
            <a:endParaRPr sz="3400">
              <a:latin typeface="Comic Sans MS"/>
              <a:cs typeface="Comic Sans MS"/>
            </a:endParaRPr>
          </a:p>
          <a:p>
            <a:pPr algn="just" marL="787400" marR="163830" indent="-314960">
              <a:lnSpc>
                <a:spcPct val="115199"/>
              </a:lnSpc>
              <a:spcBef>
                <a:spcPts val="1100"/>
              </a:spcBef>
            </a:pPr>
            <a:r>
              <a:rPr dirty="0" baseline="9803" sz="3825" spc="-6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40">
                <a:latin typeface="Comic Sans MS"/>
                <a:cs typeface="Comic Sans MS"/>
              </a:rPr>
              <a:t>seq </a:t>
            </a:r>
            <a:r>
              <a:rPr dirty="0" sz="3400">
                <a:latin typeface="Comic Sans MS"/>
                <a:cs typeface="Comic Sans MS"/>
              </a:rPr>
              <a:t># is </a:t>
            </a:r>
            <a:r>
              <a:rPr dirty="0" sz="3400" spc="-5">
                <a:latin typeface="Comic Sans MS"/>
                <a:cs typeface="Comic Sans MS"/>
              </a:rPr>
              <a:t>byte-stream  number </a:t>
            </a:r>
            <a:r>
              <a:rPr dirty="0" sz="3400">
                <a:latin typeface="Comic Sans MS"/>
                <a:cs typeface="Comic Sans MS"/>
              </a:rPr>
              <a:t>of </a:t>
            </a:r>
            <a:r>
              <a:rPr dirty="0" sz="3400" spc="-5">
                <a:latin typeface="Comic Sans MS"/>
                <a:cs typeface="Comic Sans MS"/>
              </a:rPr>
              <a:t>first data  byte in</a:t>
            </a:r>
            <a:r>
              <a:rPr dirty="0" sz="3400" spc="99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segment</a:t>
            </a:r>
            <a:endParaRPr sz="3400">
              <a:latin typeface="Comic Sans MS"/>
              <a:cs typeface="Comic Sans MS"/>
            </a:endParaRPr>
          </a:p>
          <a:p>
            <a:pPr marL="787400" marR="30480" indent="-314960">
              <a:lnSpc>
                <a:spcPct val="115199"/>
              </a:lnSpc>
              <a:spcBef>
                <a:spcPts val="1100"/>
              </a:spcBef>
              <a:tabLst>
                <a:tab pos="3988435" algn="l"/>
              </a:tabLst>
            </a:pPr>
            <a:r>
              <a:rPr dirty="0" baseline="9803" sz="3825" spc="-44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30">
                <a:latin typeface="Comic Sans MS"/>
                <a:cs typeface="Comic Sans MS"/>
              </a:rPr>
              <a:t>start </a:t>
            </a:r>
            <a:r>
              <a:rPr dirty="0" sz="3400" spc="-5">
                <a:latin typeface="Comic Sans MS"/>
                <a:cs typeface="Comic Sans MS"/>
              </a:rPr>
              <a:t>timer </a:t>
            </a:r>
            <a:r>
              <a:rPr dirty="0" sz="3400">
                <a:latin typeface="Comic Sans MS"/>
                <a:cs typeface="Comic Sans MS"/>
              </a:rPr>
              <a:t>if not  </a:t>
            </a:r>
            <a:r>
              <a:rPr dirty="0" sz="3400" spc="-5">
                <a:latin typeface="Comic Sans MS"/>
                <a:cs typeface="Comic Sans MS"/>
              </a:rPr>
              <a:t>al</a:t>
            </a:r>
            <a:r>
              <a:rPr dirty="0" sz="3400">
                <a:latin typeface="Comic Sans MS"/>
                <a:cs typeface="Comic Sans MS"/>
              </a:rPr>
              <a:t>re</a:t>
            </a:r>
            <a:r>
              <a:rPr dirty="0" sz="3400" spc="-5">
                <a:latin typeface="Comic Sans MS"/>
                <a:cs typeface="Comic Sans MS"/>
              </a:rPr>
              <a:t>a</a:t>
            </a:r>
            <a:r>
              <a:rPr dirty="0" sz="3400">
                <a:latin typeface="Comic Sans MS"/>
                <a:cs typeface="Comic Sans MS"/>
              </a:rPr>
              <a:t>dy</a:t>
            </a:r>
            <a:r>
              <a:rPr dirty="0" sz="3400" spc="-5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r</a:t>
            </a:r>
            <a:r>
              <a:rPr dirty="0" sz="3400" spc="-5">
                <a:latin typeface="Comic Sans MS"/>
                <a:cs typeface="Comic Sans MS"/>
              </a:rPr>
              <a:t>u</a:t>
            </a:r>
            <a:r>
              <a:rPr dirty="0" sz="3400">
                <a:latin typeface="Comic Sans MS"/>
                <a:cs typeface="Comic Sans MS"/>
              </a:rPr>
              <a:t>n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i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g	(t</a:t>
            </a:r>
            <a:r>
              <a:rPr dirty="0" sz="3400" spc="-5">
                <a:latin typeface="Comic Sans MS"/>
                <a:cs typeface="Comic Sans MS"/>
              </a:rPr>
              <a:t>h</a:t>
            </a:r>
            <a:r>
              <a:rPr dirty="0" sz="3400">
                <a:latin typeface="Comic Sans MS"/>
                <a:cs typeface="Comic Sans MS"/>
              </a:rPr>
              <a:t>i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k  of </a:t>
            </a:r>
            <a:r>
              <a:rPr dirty="0" sz="3400" spc="-5">
                <a:latin typeface="Comic Sans MS"/>
                <a:cs typeface="Comic Sans MS"/>
              </a:rPr>
              <a:t>timer </a:t>
            </a:r>
            <a:r>
              <a:rPr dirty="0" sz="3400">
                <a:latin typeface="Comic Sans MS"/>
                <a:cs typeface="Comic Sans MS"/>
              </a:rPr>
              <a:t>as </a:t>
            </a:r>
            <a:r>
              <a:rPr dirty="0" sz="3400" spc="-5">
                <a:latin typeface="Comic Sans MS"/>
                <a:cs typeface="Comic Sans MS"/>
              </a:rPr>
              <a:t>for</a:t>
            </a:r>
            <a:r>
              <a:rPr dirty="0" sz="3400" spc="-85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oldest  </a:t>
            </a:r>
            <a:r>
              <a:rPr dirty="0" sz="3400" spc="-5">
                <a:latin typeface="Comic Sans MS"/>
                <a:cs typeface="Comic Sans MS"/>
              </a:rPr>
              <a:t>unacked</a:t>
            </a:r>
            <a:r>
              <a:rPr dirty="0" sz="3400" spc="-1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segment)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ts val="3940"/>
              </a:lnSpc>
              <a:spcBef>
                <a:spcPts val="1720"/>
              </a:spcBef>
            </a:pPr>
            <a:r>
              <a:rPr dirty="0" baseline="9803" sz="3825" spc="-2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15">
                <a:latin typeface="Comic Sans MS"/>
                <a:cs typeface="Comic Sans MS"/>
              </a:rPr>
              <a:t>expiration </a:t>
            </a:r>
            <a:r>
              <a:rPr dirty="0" sz="3400" spc="-5">
                <a:latin typeface="Comic Sans MS"/>
                <a:cs typeface="Comic Sans MS"/>
              </a:rPr>
              <a:t>interval:</a:t>
            </a:r>
            <a:endParaRPr sz="3400">
              <a:latin typeface="Comic Sans MS"/>
              <a:cs typeface="Comic Sans MS"/>
            </a:endParaRPr>
          </a:p>
          <a:p>
            <a:pPr marL="787400">
              <a:lnSpc>
                <a:spcPts val="3940"/>
              </a:lnSpc>
            </a:pPr>
            <a:r>
              <a:rPr dirty="0" sz="3400" spc="-5">
                <a:latin typeface="Courier New"/>
                <a:cs typeface="Courier New"/>
              </a:rPr>
              <a:t>RTO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81000"/>
            <a:ext cx="63842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b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sender</a:t>
            </a:r>
            <a:r>
              <a:rPr dirty="0" sz="5600" spc="-70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events: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195238"/>
            <a:ext cx="6355715" cy="0"/>
          </a:xfrm>
          <a:custGeom>
            <a:avLst/>
            <a:gdLst/>
            <a:ahLst/>
            <a:cxnLst/>
            <a:rect l="l" t="t" r="r" b="b"/>
            <a:pathLst>
              <a:path w="6355715" h="0">
                <a:moveTo>
                  <a:pt x="0" y="0"/>
                </a:moveTo>
                <a:lnTo>
                  <a:pt x="63556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1369060"/>
            <a:ext cx="5227955" cy="7772400"/>
          </a:xfrm>
          <a:prstGeom prst="rect">
            <a:avLst/>
          </a:prstGeom>
        </p:spPr>
        <p:txBody>
          <a:bodyPr wrap="square" lIns="0" tIns="231140" rIns="0" bIns="0" rtlCol="0" vert="horz">
            <a:spAutoFit/>
          </a:bodyPr>
          <a:lstStyle/>
          <a:p>
            <a:pPr algn="just" marL="38100">
              <a:lnSpc>
                <a:spcPct val="100000"/>
              </a:lnSpc>
              <a:spcBef>
                <a:spcPts val="1820"/>
              </a:spcBef>
            </a:pP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data rcvd from</a:t>
            </a:r>
            <a:r>
              <a:rPr dirty="0" u="heavy" sz="3400" spc="-2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app:</a:t>
            </a:r>
            <a:endParaRPr sz="3400">
              <a:latin typeface="Comic Sans MS"/>
              <a:cs typeface="Comic Sans MS"/>
            </a:endParaRPr>
          </a:p>
          <a:p>
            <a:pPr algn="just" marL="787400" marR="262255" indent="-314960">
              <a:lnSpc>
                <a:spcPct val="115199"/>
              </a:lnSpc>
              <a:spcBef>
                <a:spcPts val="1100"/>
              </a:spcBef>
            </a:pPr>
            <a:r>
              <a:rPr dirty="0" baseline="10893" sz="3825" spc="-37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25">
                <a:latin typeface="Comic Sans MS"/>
                <a:cs typeface="Comic Sans MS"/>
              </a:rPr>
              <a:t>Create </a:t>
            </a:r>
            <a:r>
              <a:rPr dirty="0" sz="3400" spc="-5">
                <a:latin typeface="Comic Sans MS"/>
                <a:cs typeface="Comic Sans MS"/>
              </a:rPr>
              <a:t>segment</a:t>
            </a:r>
            <a:r>
              <a:rPr dirty="0" sz="3400" spc="-60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with  </a:t>
            </a:r>
            <a:r>
              <a:rPr dirty="0" sz="3400" spc="-5">
                <a:latin typeface="Comic Sans MS"/>
                <a:cs typeface="Comic Sans MS"/>
              </a:rPr>
              <a:t>seq</a:t>
            </a:r>
            <a:r>
              <a:rPr dirty="0" sz="3400" spc="-10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#</a:t>
            </a:r>
            <a:endParaRPr sz="3400">
              <a:latin typeface="Comic Sans MS"/>
              <a:cs typeface="Comic Sans MS"/>
            </a:endParaRPr>
          </a:p>
          <a:p>
            <a:pPr algn="just" marL="787400" marR="163830" indent="-314960">
              <a:lnSpc>
                <a:spcPct val="115199"/>
              </a:lnSpc>
              <a:spcBef>
                <a:spcPts val="1100"/>
              </a:spcBef>
            </a:pPr>
            <a:r>
              <a:rPr dirty="0" baseline="9803" sz="3825" spc="-6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40">
                <a:latin typeface="Comic Sans MS"/>
                <a:cs typeface="Comic Sans MS"/>
              </a:rPr>
              <a:t>seq </a:t>
            </a:r>
            <a:r>
              <a:rPr dirty="0" sz="3400">
                <a:latin typeface="Comic Sans MS"/>
                <a:cs typeface="Comic Sans MS"/>
              </a:rPr>
              <a:t># is </a:t>
            </a:r>
            <a:r>
              <a:rPr dirty="0" sz="3400" spc="-5">
                <a:latin typeface="Comic Sans MS"/>
                <a:cs typeface="Comic Sans MS"/>
              </a:rPr>
              <a:t>byte-stream  number </a:t>
            </a:r>
            <a:r>
              <a:rPr dirty="0" sz="3400">
                <a:latin typeface="Comic Sans MS"/>
                <a:cs typeface="Comic Sans MS"/>
              </a:rPr>
              <a:t>of </a:t>
            </a:r>
            <a:r>
              <a:rPr dirty="0" sz="3400" spc="-5">
                <a:latin typeface="Comic Sans MS"/>
                <a:cs typeface="Comic Sans MS"/>
              </a:rPr>
              <a:t>first data  byte in</a:t>
            </a:r>
            <a:r>
              <a:rPr dirty="0" sz="3400" spc="99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segment</a:t>
            </a:r>
            <a:endParaRPr sz="3400">
              <a:latin typeface="Comic Sans MS"/>
              <a:cs typeface="Comic Sans MS"/>
            </a:endParaRPr>
          </a:p>
          <a:p>
            <a:pPr marL="787400" marR="30480" indent="-314960">
              <a:lnSpc>
                <a:spcPct val="115199"/>
              </a:lnSpc>
              <a:spcBef>
                <a:spcPts val="1100"/>
              </a:spcBef>
              <a:tabLst>
                <a:tab pos="3988435" algn="l"/>
              </a:tabLst>
            </a:pPr>
            <a:r>
              <a:rPr dirty="0" baseline="9803" sz="3825" spc="-44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30">
                <a:latin typeface="Comic Sans MS"/>
                <a:cs typeface="Comic Sans MS"/>
              </a:rPr>
              <a:t>start </a:t>
            </a:r>
            <a:r>
              <a:rPr dirty="0" sz="3400" spc="-5">
                <a:latin typeface="Comic Sans MS"/>
                <a:cs typeface="Comic Sans MS"/>
              </a:rPr>
              <a:t>timer </a:t>
            </a:r>
            <a:r>
              <a:rPr dirty="0" sz="3400">
                <a:latin typeface="Comic Sans MS"/>
                <a:cs typeface="Comic Sans MS"/>
              </a:rPr>
              <a:t>if not  </a:t>
            </a:r>
            <a:r>
              <a:rPr dirty="0" sz="3400" spc="-5">
                <a:latin typeface="Comic Sans MS"/>
                <a:cs typeface="Comic Sans MS"/>
              </a:rPr>
              <a:t>al</a:t>
            </a:r>
            <a:r>
              <a:rPr dirty="0" sz="3400">
                <a:latin typeface="Comic Sans MS"/>
                <a:cs typeface="Comic Sans MS"/>
              </a:rPr>
              <a:t>re</a:t>
            </a:r>
            <a:r>
              <a:rPr dirty="0" sz="3400" spc="-5">
                <a:latin typeface="Comic Sans MS"/>
                <a:cs typeface="Comic Sans MS"/>
              </a:rPr>
              <a:t>a</a:t>
            </a:r>
            <a:r>
              <a:rPr dirty="0" sz="3400">
                <a:latin typeface="Comic Sans MS"/>
                <a:cs typeface="Comic Sans MS"/>
              </a:rPr>
              <a:t>dy</a:t>
            </a:r>
            <a:r>
              <a:rPr dirty="0" sz="3400" spc="-5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r</a:t>
            </a:r>
            <a:r>
              <a:rPr dirty="0" sz="3400" spc="-5">
                <a:latin typeface="Comic Sans MS"/>
                <a:cs typeface="Comic Sans MS"/>
              </a:rPr>
              <a:t>u</a:t>
            </a:r>
            <a:r>
              <a:rPr dirty="0" sz="3400">
                <a:latin typeface="Comic Sans MS"/>
                <a:cs typeface="Comic Sans MS"/>
              </a:rPr>
              <a:t>n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i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g	(t</a:t>
            </a:r>
            <a:r>
              <a:rPr dirty="0" sz="3400" spc="-5">
                <a:latin typeface="Comic Sans MS"/>
                <a:cs typeface="Comic Sans MS"/>
              </a:rPr>
              <a:t>h</a:t>
            </a:r>
            <a:r>
              <a:rPr dirty="0" sz="3400">
                <a:latin typeface="Comic Sans MS"/>
                <a:cs typeface="Comic Sans MS"/>
              </a:rPr>
              <a:t>i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k  of </a:t>
            </a:r>
            <a:r>
              <a:rPr dirty="0" sz="3400" spc="-5">
                <a:latin typeface="Comic Sans MS"/>
                <a:cs typeface="Comic Sans MS"/>
              </a:rPr>
              <a:t>timer </a:t>
            </a:r>
            <a:r>
              <a:rPr dirty="0" sz="3400">
                <a:latin typeface="Comic Sans MS"/>
                <a:cs typeface="Comic Sans MS"/>
              </a:rPr>
              <a:t>as </a:t>
            </a:r>
            <a:r>
              <a:rPr dirty="0" sz="3400" spc="-5">
                <a:latin typeface="Comic Sans MS"/>
                <a:cs typeface="Comic Sans MS"/>
              </a:rPr>
              <a:t>for</a:t>
            </a:r>
            <a:r>
              <a:rPr dirty="0" sz="3400" spc="-85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oldest  </a:t>
            </a:r>
            <a:r>
              <a:rPr dirty="0" sz="3400" spc="-5">
                <a:latin typeface="Comic Sans MS"/>
                <a:cs typeface="Comic Sans MS"/>
              </a:rPr>
              <a:t>unacked</a:t>
            </a:r>
            <a:r>
              <a:rPr dirty="0" sz="3400" spc="-1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segment)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ts val="3940"/>
              </a:lnSpc>
              <a:spcBef>
                <a:spcPts val="1720"/>
              </a:spcBef>
            </a:pPr>
            <a:r>
              <a:rPr dirty="0" baseline="9803" sz="3825" spc="-2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15">
                <a:latin typeface="Comic Sans MS"/>
                <a:cs typeface="Comic Sans MS"/>
              </a:rPr>
              <a:t>expiration </a:t>
            </a:r>
            <a:r>
              <a:rPr dirty="0" sz="3400" spc="-5">
                <a:latin typeface="Comic Sans MS"/>
                <a:cs typeface="Comic Sans MS"/>
              </a:rPr>
              <a:t>interval:</a:t>
            </a:r>
            <a:endParaRPr sz="3400">
              <a:latin typeface="Comic Sans MS"/>
              <a:cs typeface="Comic Sans MS"/>
            </a:endParaRPr>
          </a:p>
          <a:p>
            <a:pPr marL="787400">
              <a:lnSpc>
                <a:spcPts val="3940"/>
              </a:lnSpc>
            </a:pPr>
            <a:r>
              <a:rPr dirty="0" sz="3400" spc="-5">
                <a:latin typeface="Courier New"/>
                <a:cs typeface="Courier New"/>
              </a:rPr>
              <a:t>RTO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9840" y="1394460"/>
            <a:ext cx="4471670" cy="2768600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620"/>
              </a:spcBef>
            </a:pP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timeout:</a:t>
            </a:r>
            <a:endParaRPr sz="3400">
              <a:latin typeface="Comic Sans MS"/>
              <a:cs typeface="Comic Sans MS"/>
            </a:endParaRPr>
          </a:p>
          <a:p>
            <a:pPr marL="378460" marR="30480" indent="-34036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4300" algn="l"/>
              </a:tabLst>
            </a:pPr>
            <a:r>
              <a:rPr dirty="0" sz="3400" spc="-5">
                <a:latin typeface="Comic Sans MS"/>
                <a:cs typeface="Comic Sans MS"/>
              </a:rPr>
              <a:t>retransmit segment  that	caused</a:t>
            </a:r>
            <a:r>
              <a:rPr dirty="0" sz="3400" spc="-6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timeout</a:t>
            </a:r>
            <a:endParaRPr sz="340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dirty="0" sz="3400" spc="-5">
                <a:latin typeface="Comic Sans MS"/>
                <a:cs typeface="Comic Sans MS"/>
              </a:rPr>
              <a:t>restart</a:t>
            </a:r>
            <a:r>
              <a:rPr dirty="0" sz="3400" spc="-1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timer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81000"/>
            <a:ext cx="638429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b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sender</a:t>
            </a:r>
            <a:r>
              <a:rPr dirty="0" sz="5600" spc="-70" b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dirty="0" sz="5600" spc="-5" b="0">
                <a:solidFill>
                  <a:srgbClr val="021EAA"/>
                </a:solidFill>
                <a:latin typeface="Comic Sans MS"/>
                <a:cs typeface="Comic Sans MS"/>
              </a:rPr>
              <a:t>events: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195238"/>
            <a:ext cx="6355715" cy="0"/>
          </a:xfrm>
          <a:custGeom>
            <a:avLst/>
            <a:gdLst/>
            <a:ahLst/>
            <a:cxnLst/>
            <a:rect l="l" t="t" r="r" b="b"/>
            <a:pathLst>
              <a:path w="6355715" h="0">
                <a:moveTo>
                  <a:pt x="0" y="0"/>
                </a:moveTo>
                <a:lnTo>
                  <a:pt x="635565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1369060"/>
            <a:ext cx="5227955" cy="7772400"/>
          </a:xfrm>
          <a:prstGeom prst="rect">
            <a:avLst/>
          </a:prstGeom>
        </p:spPr>
        <p:txBody>
          <a:bodyPr wrap="square" lIns="0" tIns="231140" rIns="0" bIns="0" rtlCol="0" vert="horz">
            <a:spAutoFit/>
          </a:bodyPr>
          <a:lstStyle/>
          <a:p>
            <a:pPr algn="just" marL="38100">
              <a:lnSpc>
                <a:spcPct val="100000"/>
              </a:lnSpc>
              <a:spcBef>
                <a:spcPts val="1820"/>
              </a:spcBef>
            </a:pP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data rcvd from</a:t>
            </a:r>
            <a:r>
              <a:rPr dirty="0" u="heavy" sz="3400" spc="-2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app:</a:t>
            </a:r>
            <a:endParaRPr sz="3400">
              <a:latin typeface="Comic Sans MS"/>
              <a:cs typeface="Comic Sans MS"/>
            </a:endParaRPr>
          </a:p>
          <a:p>
            <a:pPr algn="just" marL="787400" marR="262255" indent="-314960">
              <a:lnSpc>
                <a:spcPct val="115199"/>
              </a:lnSpc>
              <a:spcBef>
                <a:spcPts val="1100"/>
              </a:spcBef>
            </a:pPr>
            <a:r>
              <a:rPr dirty="0" baseline="10893" sz="3825" spc="-37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25">
                <a:latin typeface="Comic Sans MS"/>
                <a:cs typeface="Comic Sans MS"/>
              </a:rPr>
              <a:t>Create </a:t>
            </a:r>
            <a:r>
              <a:rPr dirty="0" sz="3400" spc="-5">
                <a:latin typeface="Comic Sans MS"/>
                <a:cs typeface="Comic Sans MS"/>
              </a:rPr>
              <a:t>segment</a:t>
            </a:r>
            <a:r>
              <a:rPr dirty="0" sz="3400" spc="-60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with  </a:t>
            </a:r>
            <a:r>
              <a:rPr dirty="0" sz="3400" spc="-5">
                <a:latin typeface="Comic Sans MS"/>
                <a:cs typeface="Comic Sans MS"/>
              </a:rPr>
              <a:t>seq</a:t>
            </a:r>
            <a:r>
              <a:rPr dirty="0" sz="3400" spc="-10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#</a:t>
            </a:r>
            <a:endParaRPr sz="3400">
              <a:latin typeface="Comic Sans MS"/>
              <a:cs typeface="Comic Sans MS"/>
            </a:endParaRPr>
          </a:p>
          <a:p>
            <a:pPr algn="just" marL="787400" marR="163830" indent="-314960">
              <a:lnSpc>
                <a:spcPct val="115199"/>
              </a:lnSpc>
              <a:spcBef>
                <a:spcPts val="1100"/>
              </a:spcBef>
            </a:pPr>
            <a:r>
              <a:rPr dirty="0" baseline="9803" sz="3825" spc="-6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40">
                <a:latin typeface="Comic Sans MS"/>
                <a:cs typeface="Comic Sans MS"/>
              </a:rPr>
              <a:t>seq </a:t>
            </a:r>
            <a:r>
              <a:rPr dirty="0" sz="3400">
                <a:latin typeface="Comic Sans MS"/>
                <a:cs typeface="Comic Sans MS"/>
              </a:rPr>
              <a:t># is </a:t>
            </a:r>
            <a:r>
              <a:rPr dirty="0" sz="3400" spc="-5">
                <a:latin typeface="Comic Sans MS"/>
                <a:cs typeface="Comic Sans MS"/>
              </a:rPr>
              <a:t>byte-stream  number </a:t>
            </a:r>
            <a:r>
              <a:rPr dirty="0" sz="3400">
                <a:latin typeface="Comic Sans MS"/>
                <a:cs typeface="Comic Sans MS"/>
              </a:rPr>
              <a:t>of </a:t>
            </a:r>
            <a:r>
              <a:rPr dirty="0" sz="3400" spc="-5">
                <a:latin typeface="Comic Sans MS"/>
                <a:cs typeface="Comic Sans MS"/>
              </a:rPr>
              <a:t>first data  byte in</a:t>
            </a:r>
            <a:r>
              <a:rPr dirty="0" sz="3400" spc="99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segment</a:t>
            </a:r>
            <a:endParaRPr sz="3400">
              <a:latin typeface="Comic Sans MS"/>
              <a:cs typeface="Comic Sans MS"/>
            </a:endParaRPr>
          </a:p>
          <a:p>
            <a:pPr marL="787400" marR="30480" indent="-314960">
              <a:lnSpc>
                <a:spcPct val="115199"/>
              </a:lnSpc>
              <a:spcBef>
                <a:spcPts val="1100"/>
              </a:spcBef>
              <a:tabLst>
                <a:tab pos="3988435" algn="l"/>
              </a:tabLst>
            </a:pPr>
            <a:r>
              <a:rPr dirty="0" baseline="9803" sz="3825" spc="-44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30">
                <a:latin typeface="Comic Sans MS"/>
                <a:cs typeface="Comic Sans MS"/>
              </a:rPr>
              <a:t>start </a:t>
            </a:r>
            <a:r>
              <a:rPr dirty="0" sz="3400" spc="-5">
                <a:latin typeface="Comic Sans MS"/>
                <a:cs typeface="Comic Sans MS"/>
              </a:rPr>
              <a:t>timer </a:t>
            </a:r>
            <a:r>
              <a:rPr dirty="0" sz="3400">
                <a:latin typeface="Comic Sans MS"/>
                <a:cs typeface="Comic Sans MS"/>
              </a:rPr>
              <a:t>if not  </a:t>
            </a:r>
            <a:r>
              <a:rPr dirty="0" sz="3400" spc="-5">
                <a:latin typeface="Comic Sans MS"/>
                <a:cs typeface="Comic Sans MS"/>
              </a:rPr>
              <a:t>al</a:t>
            </a:r>
            <a:r>
              <a:rPr dirty="0" sz="3400">
                <a:latin typeface="Comic Sans MS"/>
                <a:cs typeface="Comic Sans MS"/>
              </a:rPr>
              <a:t>re</a:t>
            </a:r>
            <a:r>
              <a:rPr dirty="0" sz="3400" spc="-5">
                <a:latin typeface="Comic Sans MS"/>
                <a:cs typeface="Comic Sans MS"/>
              </a:rPr>
              <a:t>a</a:t>
            </a:r>
            <a:r>
              <a:rPr dirty="0" sz="3400">
                <a:latin typeface="Comic Sans MS"/>
                <a:cs typeface="Comic Sans MS"/>
              </a:rPr>
              <a:t>dy</a:t>
            </a:r>
            <a:r>
              <a:rPr dirty="0" sz="3400" spc="-5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r</a:t>
            </a:r>
            <a:r>
              <a:rPr dirty="0" sz="3400" spc="-5">
                <a:latin typeface="Comic Sans MS"/>
                <a:cs typeface="Comic Sans MS"/>
              </a:rPr>
              <a:t>u</a:t>
            </a:r>
            <a:r>
              <a:rPr dirty="0" sz="3400">
                <a:latin typeface="Comic Sans MS"/>
                <a:cs typeface="Comic Sans MS"/>
              </a:rPr>
              <a:t>n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i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g	(t</a:t>
            </a:r>
            <a:r>
              <a:rPr dirty="0" sz="3400" spc="-5">
                <a:latin typeface="Comic Sans MS"/>
                <a:cs typeface="Comic Sans MS"/>
              </a:rPr>
              <a:t>h</a:t>
            </a:r>
            <a:r>
              <a:rPr dirty="0" sz="3400">
                <a:latin typeface="Comic Sans MS"/>
                <a:cs typeface="Comic Sans MS"/>
              </a:rPr>
              <a:t>i</a:t>
            </a:r>
            <a:r>
              <a:rPr dirty="0" sz="3400" spc="-5">
                <a:latin typeface="Comic Sans MS"/>
                <a:cs typeface="Comic Sans MS"/>
              </a:rPr>
              <a:t>n</a:t>
            </a:r>
            <a:r>
              <a:rPr dirty="0" sz="3400">
                <a:latin typeface="Comic Sans MS"/>
                <a:cs typeface="Comic Sans MS"/>
              </a:rPr>
              <a:t>k  of </a:t>
            </a:r>
            <a:r>
              <a:rPr dirty="0" sz="3400" spc="-5">
                <a:latin typeface="Comic Sans MS"/>
                <a:cs typeface="Comic Sans MS"/>
              </a:rPr>
              <a:t>timer </a:t>
            </a:r>
            <a:r>
              <a:rPr dirty="0" sz="3400">
                <a:latin typeface="Comic Sans MS"/>
                <a:cs typeface="Comic Sans MS"/>
              </a:rPr>
              <a:t>as </a:t>
            </a:r>
            <a:r>
              <a:rPr dirty="0" sz="3400" spc="-5">
                <a:latin typeface="Comic Sans MS"/>
                <a:cs typeface="Comic Sans MS"/>
              </a:rPr>
              <a:t>for</a:t>
            </a:r>
            <a:r>
              <a:rPr dirty="0" sz="3400" spc="-85">
                <a:latin typeface="Comic Sans MS"/>
                <a:cs typeface="Comic Sans MS"/>
              </a:rPr>
              <a:t> </a:t>
            </a:r>
            <a:r>
              <a:rPr dirty="0" sz="3400">
                <a:latin typeface="Comic Sans MS"/>
                <a:cs typeface="Comic Sans MS"/>
              </a:rPr>
              <a:t>oldest  </a:t>
            </a:r>
            <a:r>
              <a:rPr dirty="0" sz="3400" spc="-5">
                <a:latin typeface="Comic Sans MS"/>
                <a:cs typeface="Comic Sans MS"/>
              </a:rPr>
              <a:t>unacked</a:t>
            </a:r>
            <a:r>
              <a:rPr dirty="0" sz="3400" spc="-1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segment)</a:t>
            </a:r>
            <a:endParaRPr sz="3400">
              <a:latin typeface="Comic Sans MS"/>
              <a:cs typeface="Comic Sans MS"/>
            </a:endParaRPr>
          </a:p>
          <a:p>
            <a:pPr marL="472440">
              <a:lnSpc>
                <a:spcPts val="3940"/>
              </a:lnSpc>
              <a:spcBef>
                <a:spcPts val="1720"/>
              </a:spcBef>
            </a:pPr>
            <a:r>
              <a:rPr dirty="0" baseline="9803" sz="3825" spc="-22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dirty="0" sz="3400" spc="-15">
                <a:latin typeface="Comic Sans MS"/>
                <a:cs typeface="Comic Sans MS"/>
              </a:rPr>
              <a:t>expiration </a:t>
            </a:r>
            <a:r>
              <a:rPr dirty="0" sz="3400" spc="-5">
                <a:latin typeface="Comic Sans MS"/>
                <a:cs typeface="Comic Sans MS"/>
              </a:rPr>
              <a:t>interval:</a:t>
            </a:r>
            <a:endParaRPr sz="3400">
              <a:latin typeface="Comic Sans MS"/>
              <a:cs typeface="Comic Sans MS"/>
            </a:endParaRPr>
          </a:p>
          <a:p>
            <a:pPr marL="787400">
              <a:lnSpc>
                <a:spcPts val="3940"/>
              </a:lnSpc>
            </a:pPr>
            <a:r>
              <a:rPr dirty="0" sz="3400" spc="-5">
                <a:latin typeface="Courier New"/>
                <a:cs typeface="Courier New"/>
              </a:rPr>
              <a:t>RTO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 spc="-10"/>
              <a:t>Transport</a:t>
            </a:r>
            <a:r>
              <a:rPr dirty="0" spc="30"/>
              <a:t> </a:t>
            </a:r>
            <a:r>
              <a:rPr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9840" y="1394460"/>
            <a:ext cx="4796790" cy="7579359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620"/>
              </a:spcBef>
            </a:pP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timeout:</a:t>
            </a:r>
            <a:endParaRPr sz="3400">
              <a:latin typeface="Comic Sans MS"/>
              <a:cs typeface="Comic Sans MS"/>
            </a:endParaRPr>
          </a:p>
          <a:p>
            <a:pPr marL="378460" marR="355600" indent="-34036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384300" algn="l"/>
              </a:tabLst>
            </a:pPr>
            <a:r>
              <a:rPr dirty="0" sz="3400" spc="-5">
                <a:latin typeface="Comic Sans MS"/>
                <a:cs typeface="Comic Sans MS"/>
              </a:rPr>
              <a:t>retransmit segment  that	caused</a:t>
            </a:r>
            <a:r>
              <a:rPr dirty="0" sz="3400" spc="-6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timeout</a:t>
            </a:r>
            <a:endParaRPr sz="3400">
              <a:latin typeface="Comic Sans MS"/>
              <a:cs typeface="Comic Sans MS"/>
            </a:endParaRPr>
          </a:p>
          <a:p>
            <a:pPr marL="189865" marR="1688464" indent="-152400">
              <a:lnSpc>
                <a:spcPct val="137300"/>
              </a:lnSpc>
              <a:spcBef>
                <a:spcPts val="9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dirty="0" sz="3400" spc="-5">
                <a:latin typeface="Comic Sans MS"/>
                <a:cs typeface="Comic Sans MS"/>
              </a:rPr>
              <a:t>restart</a:t>
            </a:r>
            <a:r>
              <a:rPr dirty="0" sz="3400" spc="-75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timer </a:t>
            </a: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Ack</a:t>
            </a:r>
            <a:r>
              <a:rPr dirty="0" u="heavy" sz="3400" spc="-1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heavy" sz="3400" spc="-5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rcvd:</a:t>
            </a:r>
            <a:endParaRPr sz="3400">
              <a:latin typeface="Comic Sans MS"/>
              <a:cs typeface="Comic Sans MS"/>
            </a:endParaRPr>
          </a:p>
          <a:p>
            <a:pPr marL="378460" marR="653415" indent="-34036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962660" algn="l"/>
              </a:tabLst>
            </a:pPr>
            <a:r>
              <a:rPr dirty="0" sz="3400">
                <a:latin typeface="Comic Sans MS"/>
                <a:cs typeface="Comic Sans MS"/>
              </a:rPr>
              <a:t>If	</a:t>
            </a:r>
            <a:r>
              <a:rPr dirty="0" sz="3400" spc="-5">
                <a:latin typeface="Comic Sans MS"/>
                <a:cs typeface="Comic Sans MS"/>
              </a:rPr>
              <a:t>acknowledges  previously</a:t>
            </a:r>
            <a:r>
              <a:rPr dirty="0" sz="3400" spc="-60">
                <a:latin typeface="Comic Sans MS"/>
                <a:cs typeface="Comic Sans MS"/>
              </a:rPr>
              <a:t> </a:t>
            </a:r>
            <a:r>
              <a:rPr dirty="0" sz="3400" spc="-5">
                <a:latin typeface="Comic Sans MS"/>
                <a:cs typeface="Comic Sans MS"/>
              </a:rPr>
              <a:t>unacked  segments</a:t>
            </a:r>
            <a:endParaRPr sz="3400">
              <a:latin typeface="Comic Sans MS"/>
              <a:cs typeface="Comic Sans MS"/>
            </a:endParaRPr>
          </a:p>
          <a:p>
            <a:pPr lvl="1" marL="784860" marR="30480" indent="-289560">
              <a:lnSpc>
                <a:spcPct val="116100"/>
              </a:lnSpc>
              <a:spcBef>
                <a:spcPts val="78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dirty="0" sz="2800" spc="-5">
                <a:latin typeface="Comic Sans MS"/>
                <a:cs typeface="Comic Sans MS"/>
              </a:rPr>
              <a:t>update what </a:t>
            </a:r>
            <a:r>
              <a:rPr dirty="0" sz="2800">
                <a:latin typeface="Comic Sans MS"/>
                <a:cs typeface="Comic Sans MS"/>
              </a:rPr>
              <a:t>is </a:t>
            </a:r>
            <a:r>
              <a:rPr dirty="0" sz="2800" spc="-5">
                <a:latin typeface="Comic Sans MS"/>
                <a:cs typeface="Comic Sans MS"/>
              </a:rPr>
              <a:t>known</a:t>
            </a:r>
            <a:r>
              <a:rPr dirty="0" sz="2800" spc="-55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to  be</a:t>
            </a:r>
            <a:r>
              <a:rPr dirty="0" sz="2800" spc="-5">
                <a:latin typeface="Comic Sans MS"/>
                <a:cs typeface="Comic Sans MS"/>
              </a:rPr>
              <a:t> acked</a:t>
            </a:r>
            <a:endParaRPr sz="2800">
              <a:latin typeface="Comic Sans MS"/>
              <a:cs typeface="Comic Sans MS"/>
            </a:endParaRPr>
          </a:p>
          <a:p>
            <a:pPr lvl="1" marL="784860" marR="45720" indent="-289560">
              <a:lnSpc>
                <a:spcPct val="116100"/>
              </a:lnSpc>
              <a:spcBef>
                <a:spcPts val="80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dirty="0" sz="2800">
                <a:latin typeface="Comic Sans MS"/>
                <a:cs typeface="Comic Sans MS"/>
              </a:rPr>
              <a:t>start </a:t>
            </a:r>
            <a:r>
              <a:rPr dirty="0" sz="2800" spc="-5">
                <a:latin typeface="Comic Sans MS"/>
                <a:cs typeface="Comic Sans MS"/>
              </a:rPr>
              <a:t>timer </a:t>
            </a:r>
            <a:r>
              <a:rPr dirty="0" sz="2800">
                <a:latin typeface="Comic Sans MS"/>
                <a:cs typeface="Comic Sans MS"/>
              </a:rPr>
              <a:t>if </a:t>
            </a:r>
            <a:r>
              <a:rPr dirty="0" sz="2800" spc="-5">
                <a:latin typeface="Comic Sans MS"/>
                <a:cs typeface="Comic Sans MS"/>
              </a:rPr>
              <a:t>there</a:t>
            </a:r>
            <a:r>
              <a:rPr dirty="0" sz="2800" spc="-80">
                <a:latin typeface="Comic Sans MS"/>
                <a:cs typeface="Comic Sans MS"/>
              </a:rPr>
              <a:t> </a:t>
            </a:r>
            <a:r>
              <a:rPr dirty="0" sz="2800">
                <a:latin typeface="Comic Sans MS"/>
                <a:cs typeface="Comic Sans MS"/>
              </a:rPr>
              <a:t>are  </a:t>
            </a:r>
            <a:r>
              <a:rPr dirty="0" sz="2800" spc="-5">
                <a:latin typeface="Comic Sans MS"/>
                <a:cs typeface="Comic Sans MS"/>
              </a:rPr>
              <a:t>outstanding</a:t>
            </a:r>
            <a:r>
              <a:rPr dirty="0" sz="2800" spc="-10">
                <a:latin typeface="Comic Sans MS"/>
                <a:cs typeface="Comic Sans MS"/>
              </a:rPr>
              <a:t> </a:t>
            </a:r>
            <a:r>
              <a:rPr dirty="0" sz="2800" spc="-5">
                <a:latin typeface="Comic Sans MS"/>
                <a:cs typeface="Comic Sans MS"/>
              </a:rPr>
              <a:t>segments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Transport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42500" y="596900"/>
            <a:ext cx="130873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b="0">
                <a:solidFill>
                  <a:srgbClr val="021EAA"/>
                </a:solidFill>
                <a:latin typeface="Comic Sans MS"/>
                <a:cs typeface="Comic Sans MS"/>
              </a:rPr>
              <a:t>TCP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49498" y="1411138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90" h="0">
                <a:moveTo>
                  <a:pt x="0" y="0"/>
                </a:moveTo>
                <a:lnTo>
                  <a:pt x="1494631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842500" y="1587500"/>
            <a:ext cx="228409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21EAA"/>
                </a:solidFill>
                <a:latin typeface="Comic Sans MS"/>
                <a:cs typeface="Comic Sans MS"/>
              </a:rPr>
              <a:t>se</a:t>
            </a:r>
            <a:r>
              <a:rPr dirty="0" sz="5600" spc="5">
                <a:solidFill>
                  <a:srgbClr val="021EAA"/>
                </a:solidFill>
                <a:latin typeface="Comic Sans MS"/>
                <a:cs typeface="Comic Sans MS"/>
              </a:rPr>
              <a:t>n</a:t>
            </a:r>
            <a:r>
              <a:rPr dirty="0" sz="5600">
                <a:solidFill>
                  <a:srgbClr val="021EAA"/>
                </a:solidFill>
                <a:latin typeface="Comic Sans MS"/>
                <a:cs typeface="Comic Sans MS"/>
              </a:rPr>
              <a:t>d</a:t>
            </a:r>
            <a:r>
              <a:rPr dirty="0" sz="5600" spc="-5">
                <a:solidFill>
                  <a:srgbClr val="021EAA"/>
                </a:solidFill>
                <a:latin typeface="Comic Sans MS"/>
                <a:cs typeface="Comic Sans MS"/>
              </a:rPr>
              <a:t>er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49498" y="2401738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 h="0">
                <a:moveTo>
                  <a:pt x="0" y="0"/>
                </a:moveTo>
                <a:lnTo>
                  <a:pt x="225722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42500" y="2552700"/>
            <a:ext cx="2578735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800" spc="-5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(simplified)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200" y="215900"/>
            <a:ext cx="8839835" cy="9474200"/>
          </a:xfrm>
          <a:custGeom>
            <a:avLst/>
            <a:gdLst/>
            <a:ahLst/>
            <a:cxnLst/>
            <a:rect l="l" t="t" r="r" b="b"/>
            <a:pathLst>
              <a:path w="8839835" h="9474200">
                <a:moveTo>
                  <a:pt x="0" y="0"/>
                </a:moveTo>
                <a:lnTo>
                  <a:pt x="8839788" y="0"/>
                </a:lnTo>
                <a:lnTo>
                  <a:pt x="8839788" y="9474200"/>
                </a:lnTo>
                <a:lnTo>
                  <a:pt x="0" y="947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9899" y="241300"/>
            <a:ext cx="3745229" cy="6908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47625" marR="5080" indent="-35560">
              <a:lnSpc>
                <a:spcPts val="2600"/>
              </a:lnSpc>
              <a:spcBef>
                <a:spcPts val="220"/>
              </a:spcBef>
            </a:pPr>
            <a:r>
              <a:rPr dirty="0" sz="2200" spc="-5">
                <a:latin typeface="Arial"/>
                <a:cs typeface="Arial"/>
              </a:rPr>
              <a:t>NextSeqNum </a:t>
            </a:r>
            <a:r>
              <a:rPr dirty="0" sz="2200">
                <a:latin typeface="Arial"/>
                <a:cs typeface="Arial"/>
              </a:rPr>
              <a:t>= </a:t>
            </a:r>
            <a:r>
              <a:rPr dirty="0" sz="2200" spc="-5">
                <a:latin typeface="Arial"/>
                <a:cs typeface="Arial"/>
              </a:rPr>
              <a:t>InitialSeqNum  </a:t>
            </a:r>
            <a:r>
              <a:rPr dirty="0" sz="2200">
                <a:latin typeface="Arial"/>
                <a:cs typeface="Arial"/>
              </a:rPr>
              <a:t>SendBase =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InitialSeqNum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2810" y="1384300"/>
            <a:ext cx="1904364" cy="6908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45110" marR="5080" indent="-233045">
              <a:lnSpc>
                <a:spcPts val="2600"/>
              </a:lnSpc>
              <a:spcBef>
                <a:spcPts val="220"/>
              </a:spcBef>
            </a:pPr>
            <a:r>
              <a:rPr dirty="0" sz="2200">
                <a:solidFill>
                  <a:srgbClr val="434ED6"/>
                </a:solidFill>
                <a:latin typeface="Arial"/>
                <a:cs typeface="Arial"/>
              </a:rPr>
              <a:t>loop </a:t>
            </a:r>
            <a:r>
              <a:rPr dirty="0" sz="2200" spc="-5">
                <a:solidFill>
                  <a:srgbClr val="434ED6"/>
                </a:solidFill>
                <a:latin typeface="Arial"/>
                <a:cs typeface="Arial"/>
              </a:rPr>
              <a:t>(forever) </a:t>
            </a:r>
            <a:r>
              <a:rPr dirty="0" sz="2200">
                <a:solidFill>
                  <a:srgbClr val="434ED6"/>
                </a:solidFill>
                <a:latin typeface="Arial"/>
                <a:cs typeface="Arial"/>
              </a:rPr>
              <a:t>{  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swi</a:t>
            </a: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ch(even</a:t>
            </a: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FF26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5688" y="2527300"/>
            <a:ext cx="7672070" cy="201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event: </a:t>
            </a:r>
            <a:r>
              <a:rPr dirty="0" sz="2200" spc="-5">
                <a:latin typeface="Arial"/>
                <a:cs typeface="Arial"/>
              </a:rPr>
              <a:t>data </a:t>
            </a:r>
            <a:r>
              <a:rPr dirty="0" sz="2200">
                <a:latin typeface="Arial"/>
                <a:cs typeface="Arial"/>
              </a:rPr>
              <a:t>received </a:t>
            </a:r>
            <a:r>
              <a:rPr dirty="0" sz="2200" spc="-5">
                <a:latin typeface="Arial"/>
                <a:cs typeface="Arial"/>
              </a:rPr>
              <a:t>from application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  <a:p>
            <a:pPr marL="478155" marR="5080">
              <a:lnSpc>
                <a:spcPts val="26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create TCP </a:t>
            </a:r>
            <a:r>
              <a:rPr dirty="0" sz="2200">
                <a:latin typeface="Arial"/>
                <a:cs typeface="Arial"/>
              </a:rPr>
              <a:t>segment </a:t>
            </a:r>
            <a:r>
              <a:rPr dirty="0" sz="2200" spc="-5">
                <a:latin typeface="Arial"/>
                <a:cs typeface="Arial"/>
              </a:rPr>
              <a:t>with </a:t>
            </a:r>
            <a:r>
              <a:rPr dirty="0" sz="2200">
                <a:latin typeface="Arial"/>
                <a:cs typeface="Arial"/>
              </a:rPr>
              <a:t>sequence number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NextSeqNum  </a:t>
            </a:r>
            <a:r>
              <a:rPr dirty="0" sz="2200">
                <a:latin typeface="Arial"/>
                <a:cs typeface="Arial"/>
              </a:rPr>
              <a:t>if </a:t>
            </a:r>
            <a:r>
              <a:rPr dirty="0" sz="2200" spc="-5">
                <a:latin typeface="Arial"/>
                <a:cs typeface="Arial"/>
              </a:rPr>
              <a:t>(timer currently </a:t>
            </a:r>
            <a:r>
              <a:rPr dirty="0" sz="2200">
                <a:latin typeface="Arial"/>
                <a:cs typeface="Arial"/>
              </a:rPr>
              <a:t>not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running)</a:t>
            </a:r>
            <a:endParaRPr sz="2200">
              <a:latin typeface="Arial"/>
              <a:cs typeface="Arial"/>
            </a:endParaRPr>
          </a:p>
          <a:p>
            <a:pPr marL="943610">
              <a:lnSpc>
                <a:spcPts val="2500"/>
              </a:lnSpc>
            </a:pPr>
            <a:r>
              <a:rPr dirty="0" sz="2200" spc="-5">
                <a:latin typeface="Arial"/>
                <a:cs typeface="Arial"/>
              </a:rPr>
              <a:t>start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timer</a:t>
            </a:r>
            <a:endParaRPr sz="2200">
              <a:latin typeface="Arial"/>
              <a:cs typeface="Arial"/>
            </a:endParaRPr>
          </a:p>
          <a:p>
            <a:pPr marL="478155">
              <a:lnSpc>
                <a:spcPts val="2600"/>
              </a:lnSpc>
            </a:pPr>
            <a:r>
              <a:rPr dirty="0" sz="2200">
                <a:latin typeface="Arial"/>
                <a:cs typeface="Arial"/>
              </a:rPr>
              <a:t>pass segment </a:t>
            </a:r>
            <a:r>
              <a:rPr dirty="0" sz="2200" spc="-5">
                <a:latin typeface="Arial"/>
                <a:cs typeface="Arial"/>
              </a:rPr>
              <a:t>to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IP</a:t>
            </a:r>
            <a:endParaRPr sz="2200">
              <a:latin typeface="Arial"/>
              <a:cs typeface="Arial"/>
            </a:endParaRPr>
          </a:p>
          <a:p>
            <a:pPr marL="478155">
              <a:lnSpc>
                <a:spcPts val="2620"/>
              </a:lnSpc>
            </a:pPr>
            <a:r>
              <a:rPr dirty="0" sz="2200" spc="-5">
                <a:latin typeface="Arial"/>
                <a:cs typeface="Arial"/>
              </a:rPr>
              <a:t>NextSeqNum </a:t>
            </a:r>
            <a:r>
              <a:rPr dirty="0" sz="2200">
                <a:latin typeface="Arial"/>
                <a:cs typeface="Arial"/>
              </a:rPr>
              <a:t>= </a:t>
            </a:r>
            <a:r>
              <a:rPr dirty="0" sz="2200" spc="-5">
                <a:latin typeface="Arial"/>
                <a:cs typeface="Arial"/>
              </a:rPr>
              <a:t>NextSeqNum </a:t>
            </a:r>
            <a:r>
              <a:rPr dirty="0" sz="2200">
                <a:latin typeface="Arial"/>
                <a:cs typeface="Arial"/>
              </a:rPr>
              <a:t>+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length(data)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3315" y="4991100"/>
            <a:ext cx="7573009" cy="3815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event: </a:t>
            </a:r>
            <a:r>
              <a:rPr dirty="0" sz="2200" spc="-5">
                <a:latin typeface="Arial"/>
                <a:cs typeface="Arial"/>
              </a:rPr>
              <a:t>timer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timeout</a:t>
            </a:r>
            <a:endParaRPr sz="2200">
              <a:latin typeface="Arial"/>
              <a:cs typeface="Arial"/>
            </a:endParaRPr>
          </a:p>
          <a:p>
            <a:pPr marL="1021080" marR="1386840" indent="-621030">
              <a:lnSpc>
                <a:spcPts val="26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retransmit not-yet-acknowledged </a:t>
            </a:r>
            <a:r>
              <a:rPr dirty="0" sz="2200">
                <a:latin typeface="Arial"/>
                <a:cs typeface="Arial"/>
              </a:rPr>
              <a:t>segment </a:t>
            </a:r>
            <a:r>
              <a:rPr dirty="0" sz="2200" spc="-5">
                <a:latin typeface="Arial"/>
                <a:cs typeface="Arial"/>
              </a:rPr>
              <a:t>with  </a:t>
            </a:r>
            <a:r>
              <a:rPr dirty="0" sz="2200">
                <a:latin typeface="Arial"/>
                <a:cs typeface="Arial"/>
              </a:rPr>
              <a:t>smallest sequence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  <a:p>
            <a:pPr marL="400050">
              <a:lnSpc>
                <a:spcPts val="2520"/>
              </a:lnSpc>
            </a:pPr>
            <a:r>
              <a:rPr dirty="0" sz="2200" spc="-5">
                <a:latin typeface="Arial"/>
                <a:cs typeface="Arial"/>
              </a:rPr>
              <a:t>start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timer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400050" marR="1867535" indent="-387985">
              <a:lnSpc>
                <a:spcPts val="2600"/>
              </a:lnSpc>
            </a:pPr>
            <a:r>
              <a:rPr dirty="0" sz="2200" spc="-5">
                <a:solidFill>
                  <a:srgbClr val="FF2600"/>
                </a:solidFill>
                <a:latin typeface="Arial"/>
                <a:cs typeface="Arial"/>
              </a:rPr>
              <a:t>event: </a:t>
            </a:r>
            <a:r>
              <a:rPr dirty="0" sz="2200">
                <a:latin typeface="Arial"/>
                <a:cs typeface="Arial"/>
              </a:rPr>
              <a:t>ACK received, </a:t>
            </a:r>
            <a:r>
              <a:rPr dirty="0" sz="2200" spc="-5">
                <a:latin typeface="Arial"/>
                <a:cs typeface="Arial"/>
              </a:rPr>
              <a:t>with </a:t>
            </a:r>
            <a:r>
              <a:rPr dirty="0" sz="2200">
                <a:latin typeface="Arial"/>
                <a:cs typeface="Arial"/>
              </a:rPr>
              <a:t>ACK </a:t>
            </a:r>
            <a:r>
              <a:rPr dirty="0" sz="2200" spc="-5">
                <a:latin typeface="Arial"/>
                <a:cs typeface="Arial"/>
              </a:rPr>
              <a:t>field </a:t>
            </a:r>
            <a:r>
              <a:rPr dirty="0" sz="2200">
                <a:latin typeface="Arial"/>
                <a:cs typeface="Arial"/>
              </a:rPr>
              <a:t>value of</a:t>
            </a:r>
            <a:r>
              <a:rPr dirty="0" sz="2200" spc="-28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  if (y &gt; SendBase)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866140">
              <a:lnSpc>
                <a:spcPts val="2500"/>
              </a:lnSpc>
            </a:pPr>
            <a:r>
              <a:rPr dirty="0" sz="2200">
                <a:latin typeface="Arial"/>
                <a:cs typeface="Arial"/>
              </a:rPr>
              <a:t>SendBase =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1487170" marR="5080" indent="-699135">
              <a:lnSpc>
                <a:spcPts val="26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if </a:t>
            </a:r>
            <a:r>
              <a:rPr dirty="0" sz="2200" spc="-5">
                <a:latin typeface="Arial"/>
                <a:cs typeface="Arial"/>
              </a:rPr>
              <a:t>(there </a:t>
            </a:r>
            <a:r>
              <a:rPr dirty="0" sz="2200">
                <a:latin typeface="Arial"/>
                <a:cs typeface="Arial"/>
              </a:rPr>
              <a:t>are </a:t>
            </a:r>
            <a:r>
              <a:rPr dirty="0" sz="2200" spc="-5">
                <a:latin typeface="Arial"/>
                <a:cs typeface="Arial"/>
              </a:rPr>
              <a:t>currently not-yet-acknowledged segments)  start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timer</a:t>
            </a:r>
            <a:endParaRPr sz="2200">
              <a:latin typeface="Arial"/>
              <a:cs typeface="Arial"/>
            </a:endParaRPr>
          </a:p>
          <a:p>
            <a:pPr marL="788670">
              <a:lnSpc>
                <a:spcPts val="2520"/>
              </a:lnSpc>
            </a:pPr>
            <a:r>
              <a:rPr dirty="0" sz="220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436" y="9258300"/>
            <a:ext cx="31324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985" algn="l"/>
              </a:tabLst>
            </a:pPr>
            <a:r>
              <a:rPr dirty="0" sz="2200">
                <a:solidFill>
                  <a:srgbClr val="434ED6"/>
                </a:solidFill>
                <a:latin typeface="Arial"/>
                <a:cs typeface="Arial"/>
              </a:rPr>
              <a:t>}	</a:t>
            </a:r>
            <a:r>
              <a:rPr dirty="0" sz="2200" spc="-5">
                <a:solidFill>
                  <a:srgbClr val="434ED6"/>
                </a:solidFill>
                <a:latin typeface="Arial"/>
                <a:cs typeface="Arial"/>
              </a:rPr>
              <a:t>/* </a:t>
            </a:r>
            <a:r>
              <a:rPr dirty="0" sz="2200">
                <a:solidFill>
                  <a:srgbClr val="434ED6"/>
                </a:solidFill>
                <a:latin typeface="Arial"/>
                <a:cs typeface="Arial"/>
              </a:rPr>
              <a:t>end of loop </a:t>
            </a:r>
            <a:r>
              <a:rPr dirty="0" sz="2200" spc="-5">
                <a:solidFill>
                  <a:srgbClr val="434ED6"/>
                </a:solidFill>
                <a:latin typeface="Arial"/>
                <a:cs typeface="Arial"/>
              </a:rPr>
              <a:t>forever</a:t>
            </a:r>
            <a:r>
              <a:rPr dirty="0" sz="2200" spc="-70">
                <a:solidFill>
                  <a:srgbClr val="434ED6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434ED6"/>
                </a:solidFill>
                <a:latin typeface="Arial"/>
                <a:cs typeface="Arial"/>
              </a:rPr>
              <a:t>*/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2018-10-08T21:52:54Z</dcterms:created>
  <dcterms:modified xsi:type="dcterms:W3CDTF">2018-10-08T21:52:54Z</dcterms:modified>
</cp:coreProperties>
</file>