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6" y="7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3600" y="711200"/>
            <a:ext cx="1127760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90740" y="1579880"/>
            <a:ext cx="5302250" cy="549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F26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3600" y="711200"/>
            <a:ext cx="652780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5339" y="1531619"/>
            <a:ext cx="10093960" cy="3761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269330" y="9231226"/>
            <a:ext cx="206375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344212" y="9271588"/>
            <a:ext cx="1464309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04600" y="8965803"/>
            <a:ext cx="203200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32900"/>
            <a:ext cx="2794000" cy="508000"/>
          </a:xfrm>
          <a:custGeom>
            <a:avLst/>
            <a:gdLst/>
            <a:ahLst/>
            <a:cxnLst/>
            <a:rect l="l" t="t" r="r" b="b"/>
            <a:pathLst>
              <a:path w="2794000" h="508000">
                <a:moveTo>
                  <a:pt x="0" y="508000"/>
                </a:moveTo>
                <a:lnTo>
                  <a:pt x="0" y="0"/>
                </a:lnTo>
                <a:lnTo>
                  <a:pt x="2794000" y="0"/>
                </a:lnTo>
                <a:lnTo>
                  <a:pt x="2794000" y="508000"/>
                </a:lnTo>
                <a:lnTo>
                  <a:pt x="0" y="508000"/>
                </a:lnTo>
                <a:close/>
              </a:path>
            </a:pathLst>
          </a:custGeom>
          <a:solidFill>
            <a:srgbClr val="372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8715"/>
            <a:ext cx="2981854" cy="234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72200" y="7899400"/>
            <a:ext cx="334010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76200" marR="5080" indent="-63500">
              <a:lnSpc>
                <a:spcPts val="2800"/>
              </a:lnSpc>
              <a:spcBef>
                <a:spcPts val="259"/>
              </a:spcBef>
            </a:pPr>
            <a:r>
              <a:rPr sz="2400" i="1" spc="-105" dirty="0">
                <a:solidFill>
                  <a:srgbClr val="011993"/>
                </a:solidFill>
                <a:latin typeface="Calibri"/>
                <a:cs typeface="Calibri"/>
              </a:rPr>
              <a:t>“Wednesday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just </a:t>
            </a:r>
            <a:r>
              <a:rPr sz="2400" i="1" spc="-130" dirty="0">
                <a:solidFill>
                  <a:srgbClr val="011993"/>
                </a:solidFill>
                <a:latin typeface="Calibri"/>
                <a:cs typeface="Calibri"/>
              </a:rPr>
              <a:t>don’t </a:t>
            </a:r>
            <a:r>
              <a:rPr sz="2400" i="1" spc="-200" dirty="0">
                <a:solidFill>
                  <a:srgbClr val="011993"/>
                </a:solidFill>
                <a:latin typeface="Calibri"/>
                <a:cs typeface="Calibri"/>
              </a:rPr>
              <a:t>go </a:t>
            </a:r>
            <a:r>
              <a:rPr sz="2400" i="1" spc="740" dirty="0">
                <a:solidFill>
                  <a:srgbClr val="011993"/>
                </a:solidFill>
                <a:latin typeface="Calibri"/>
                <a:cs typeface="Calibri"/>
              </a:rPr>
              <a:t>…  </a:t>
            </a:r>
            <a:r>
              <a:rPr sz="2400" i="1" spc="-85" dirty="0">
                <a:solidFill>
                  <a:srgbClr val="011993"/>
                </a:solidFill>
                <a:latin typeface="Calibri"/>
                <a:cs typeface="Calibri"/>
              </a:rPr>
              <a:t>Thursday </a:t>
            </a:r>
            <a:r>
              <a:rPr sz="2400" i="1" spc="-145" dirty="0">
                <a:solidFill>
                  <a:srgbClr val="011993"/>
                </a:solidFill>
                <a:latin typeface="Calibri"/>
                <a:cs typeface="Calibri"/>
              </a:rPr>
              <a:t>goes </a:t>
            </a:r>
            <a:r>
              <a:rPr sz="2400" i="1" spc="-150" dirty="0">
                <a:solidFill>
                  <a:srgbClr val="011993"/>
                </a:solidFill>
                <a:latin typeface="Calibri"/>
                <a:cs typeface="Calibri"/>
              </a:rPr>
              <a:t>too </a:t>
            </a:r>
            <a:r>
              <a:rPr sz="2400" i="1" spc="-160" dirty="0">
                <a:solidFill>
                  <a:srgbClr val="011993"/>
                </a:solidFill>
                <a:latin typeface="Calibri"/>
                <a:cs typeface="Calibri"/>
              </a:rPr>
              <a:t>slow</a:t>
            </a:r>
            <a:r>
              <a:rPr sz="2400" i="1" spc="1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355" dirty="0">
                <a:solidFill>
                  <a:srgbClr val="011993"/>
                </a:solidFill>
                <a:latin typeface="Calibri"/>
                <a:cs typeface="Calibri"/>
              </a:rPr>
              <a:t>…”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8700" y="3937000"/>
            <a:ext cx="3465829" cy="327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210"/>
              </a:lnSpc>
              <a:spcBef>
                <a:spcPts val="100"/>
              </a:spcBef>
            </a:pPr>
            <a:r>
              <a:rPr sz="3600" spc="-65" dirty="0">
                <a:solidFill>
                  <a:srgbClr val="011993"/>
                </a:solidFill>
                <a:latin typeface="Tahoma"/>
                <a:cs typeface="Tahoma"/>
              </a:rPr>
              <a:t>Mark</a:t>
            </a:r>
            <a:r>
              <a:rPr sz="3600" spc="-500" dirty="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sz="3600" spc="-110" dirty="0">
                <a:solidFill>
                  <a:srgbClr val="011993"/>
                </a:solidFill>
                <a:latin typeface="Tahoma"/>
                <a:cs typeface="Tahoma"/>
              </a:rPr>
              <a:t>Allman</a:t>
            </a:r>
            <a:endParaRPr sz="3600">
              <a:latin typeface="Tahoma"/>
              <a:cs typeface="Tahoma"/>
            </a:endParaRPr>
          </a:p>
          <a:p>
            <a:pPr algn="ctr">
              <a:lnSpc>
                <a:spcPts val="4210"/>
              </a:lnSpc>
            </a:pPr>
            <a:r>
              <a:rPr sz="3600" i="1" spc="-120" dirty="0">
                <a:solidFill>
                  <a:srgbClr val="011993"/>
                </a:solidFill>
                <a:latin typeface="Calibri"/>
                <a:cs typeface="Calibri"/>
              </a:rPr>
              <a:t>mallman@case.edu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marR="27940" algn="ctr">
              <a:lnSpc>
                <a:spcPts val="4210"/>
              </a:lnSpc>
            </a:pPr>
            <a:r>
              <a:rPr sz="3600" spc="-105" dirty="0">
                <a:solidFill>
                  <a:srgbClr val="011993"/>
                </a:solidFill>
                <a:latin typeface="Tahoma"/>
                <a:cs typeface="Tahoma"/>
              </a:rPr>
              <a:t>EECS</a:t>
            </a:r>
            <a:r>
              <a:rPr sz="3600" spc="-150" dirty="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sz="3600" spc="-195" dirty="0">
                <a:solidFill>
                  <a:srgbClr val="011993"/>
                </a:solidFill>
                <a:latin typeface="Tahoma"/>
                <a:cs typeface="Tahoma"/>
              </a:rPr>
              <a:t>325/425</a:t>
            </a:r>
            <a:endParaRPr sz="3600">
              <a:latin typeface="Tahoma"/>
              <a:cs typeface="Tahoma"/>
            </a:endParaRPr>
          </a:p>
          <a:p>
            <a:pPr marR="28575" algn="ctr">
              <a:lnSpc>
                <a:spcPts val="4210"/>
              </a:lnSpc>
            </a:pPr>
            <a:r>
              <a:rPr sz="3600" spc="-155" dirty="0">
                <a:solidFill>
                  <a:srgbClr val="011993"/>
                </a:solidFill>
                <a:latin typeface="Tahoma"/>
                <a:cs typeface="Tahoma"/>
              </a:rPr>
              <a:t>Fall</a:t>
            </a:r>
            <a:r>
              <a:rPr sz="3600" spc="-140" dirty="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sz="3600" spc="-170" dirty="0">
                <a:solidFill>
                  <a:srgbClr val="011993"/>
                </a:solidFill>
                <a:latin typeface="Tahoma"/>
                <a:cs typeface="Tahoma"/>
              </a:rPr>
              <a:t>2018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35600" y="850900"/>
            <a:ext cx="4871720" cy="16611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524000" marR="5080" indent="-1511300">
              <a:lnSpc>
                <a:spcPts val="6400"/>
              </a:lnSpc>
              <a:spcBef>
                <a:spcPts val="380"/>
              </a:spcBef>
            </a:pPr>
            <a:r>
              <a:rPr sz="5400" b="1" spc="-140" dirty="0">
                <a:solidFill>
                  <a:srgbClr val="011993"/>
                </a:solidFill>
                <a:latin typeface="Trebuchet MS"/>
                <a:cs typeface="Trebuchet MS"/>
              </a:rPr>
              <a:t>Transport</a:t>
            </a:r>
            <a:r>
              <a:rPr sz="5400" b="1" spc="-204" dirty="0">
                <a:solidFill>
                  <a:srgbClr val="011993"/>
                </a:solidFill>
                <a:latin typeface="Trebuchet MS"/>
                <a:cs typeface="Trebuchet MS"/>
              </a:rPr>
              <a:t> </a:t>
            </a:r>
            <a:r>
              <a:rPr sz="5400" b="1" spc="-190" dirty="0">
                <a:solidFill>
                  <a:srgbClr val="011993"/>
                </a:solidFill>
                <a:latin typeface="Trebuchet MS"/>
                <a:cs typeface="Trebuchet MS"/>
              </a:rPr>
              <a:t>Layer  </a:t>
            </a:r>
            <a:r>
              <a:rPr sz="5400" b="1" spc="-125" dirty="0">
                <a:solidFill>
                  <a:srgbClr val="011993"/>
                </a:solidFill>
                <a:latin typeface="Trebuchet MS"/>
                <a:cs typeface="Trebuchet MS"/>
              </a:rPr>
              <a:t>Part</a:t>
            </a:r>
            <a:r>
              <a:rPr sz="5400" b="1" spc="-140" dirty="0">
                <a:solidFill>
                  <a:srgbClr val="011993"/>
                </a:solidFill>
                <a:latin typeface="Trebuchet MS"/>
                <a:cs typeface="Trebuchet MS"/>
              </a:rPr>
              <a:t> </a:t>
            </a:r>
            <a:r>
              <a:rPr sz="5400" b="1" spc="-315" dirty="0">
                <a:solidFill>
                  <a:srgbClr val="011993"/>
                </a:solidFill>
                <a:latin typeface="Trebuchet MS"/>
                <a:cs typeface="Trebuchet MS"/>
              </a:rPr>
              <a:t>7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3975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 or</a:t>
            </a:r>
            <a:r>
              <a:rPr spc="-95" dirty="0"/>
              <a:t> </a:t>
            </a:r>
            <a:r>
              <a:rPr spc="-5" dirty="0"/>
              <a:t>GBN?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3952240" cy="0"/>
          </a:xfrm>
          <a:custGeom>
            <a:avLst/>
            <a:gdLst/>
            <a:ahLst/>
            <a:cxnLst/>
            <a:rect l="l" t="t" r="r" b="b"/>
            <a:pathLst>
              <a:path w="3952240">
                <a:moveTo>
                  <a:pt x="0" y="0"/>
                </a:moveTo>
                <a:lnTo>
                  <a:pt x="395188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11200"/>
            <a:ext cx="3975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SR or</a:t>
            </a:r>
            <a:r>
              <a:rPr sz="5600" spc="-9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GBN?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3952240" cy="0"/>
          </a:xfrm>
          <a:custGeom>
            <a:avLst/>
            <a:gdLst/>
            <a:ahLst/>
            <a:cxnLst/>
            <a:rect l="l" t="t" r="r" b="b"/>
            <a:pathLst>
              <a:path w="3952240">
                <a:moveTo>
                  <a:pt x="0" y="0"/>
                </a:moveTo>
                <a:lnTo>
                  <a:pt x="395188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2539" y="2362200"/>
            <a:ext cx="595947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75" spc="-179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120" dirty="0">
                <a:latin typeface="Comic Sans MS"/>
                <a:cs typeface="Comic Sans MS"/>
              </a:rPr>
              <a:t>Is </a:t>
            </a:r>
            <a:r>
              <a:rPr sz="3800" spc="-5" dirty="0">
                <a:latin typeface="Comic Sans MS"/>
                <a:cs typeface="Comic Sans MS"/>
              </a:rPr>
              <a:t>this selective</a:t>
            </a:r>
            <a:r>
              <a:rPr sz="3800" spc="5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repeat?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3975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 or</a:t>
            </a:r>
            <a:r>
              <a:rPr spc="-95" dirty="0"/>
              <a:t> </a:t>
            </a:r>
            <a:r>
              <a:rPr spc="-5" dirty="0"/>
              <a:t>GBN?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3952240" cy="0"/>
          </a:xfrm>
          <a:custGeom>
            <a:avLst/>
            <a:gdLst/>
            <a:ahLst/>
            <a:cxnLst/>
            <a:rect l="l" t="t" r="r" b="b"/>
            <a:pathLst>
              <a:path w="3952240">
                <a:moveTo>
                  <a:pt x="0" y="0"/>
                </a:moveTo>
                <a:lnTo>
                  <a:pt x="395188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9839" y="2362200"/>
            <a:ext cx="10028555" cy="489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4275" spc="-179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120" dirty="0">
                <a:latin typeface="Comic Sans MS"/>
                <a:cs typeface="Comic Sans MS"/>
              </a:rPr>
              <a:t>Is </a:t>
            </a:r>
            <a:r>
              <a:rPr sz="3800" spc="-5" dirty="0">
                <a:latin typeface="Comic Sans MS"/>
                <a:cs typeface="Comic Sans MS"/>
              </a:rPr>
              <a:t>this selective</a:t>
            </a:r>
            <a:r>
              <a:rPr sz="3800" spc="10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repeat?</a:t>
            </a:r>
            <a:endParaRPr sz="3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0">
              <a:latin typeface="Times New Roman"/>
              <a:cs typeface="Times New Roman"/>
            </a:endParaRPr>
          </a:p>
          <a:p>
            <a:pPr marL="365125" marR="292735" indent="-314960">
              <a:lnSpc>
                <a:spcPct val="116199"/>
              </a:lnSpc>
              <a:tabLst>
                <a:tab pos="1104265" algn="l"/>
                <a:tab pos="1996439" algn="l"/>
                <a:tab pos="2913380" algn="l"/>
                <a:tab pos="4418965" algn="l"/>
                <a:tab pos="5162550" algn="l"/>
                <a:tab pos="6083935" algn="l"/>
                <a:tab pos="8233409" algn="l"/>
              </a:tabLst>
            </a:pPr>
            <a:r>
              <a:rPr sz="4275" spc="-540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dirty="0">
                <a:latin typeface="Comic Sans MS"/>
                <a:cs typeface="Comic Sans MS"/>
              </a:rPr>
              <a:t>To	get	</a:t>
            </a:r>
            <a:r>
              <a:rPr sz="3800" spc="-5" dirty="0">
                <a:latin typeface="Comic Sans MS"/>
                <a:cs typeface="Comic Sans MS"/>
              </a:rPr>
              <a:t>s</a:t>
            </a:r>
            <a:r>
              <a:rPr sz="3800" dirty="0">
                <a:latin typeface="Comic Sans MS"/>
                <a:cs typeface="Comic Sans MS"/>
              </a:rPr>
              <a:t>omet</a:t>
            </a:r>
            <a:r>
              <a:rPr sz="3800" spc="-5" dirty="0">
                <a:latin typeface="Comic Sans MS"/>
                <a:cs typeface="Comic Sans MS"/>
              </a:rPr>
              <a:t>h</a:t>
            </a:r>
            <a:r>
              <a:rPr sz="3800" dirty="0">
                <a:latin typeface="Comic Sans MS"/>
                <a:cs typeface="Comic Sans MS"/>
              </a:rPr>
              <a:t>i</a:t>
            </a:r>
            <a:r>
              <a:rPr sz="3800" spc="-5" dirty="0">
                <a:latin typeface="Comic Sans MS"/>
                <a:cs typeface="Comic Sans MS"/>
              </a:rPr>
              <a:t>n</a:t>
            </a:r>
            <a:r>
              <a:rPr sz="3800" dirty="0">
                <a:latin typeface="Comic Sans MS"/>
                <a:cs typeface="Comic Sans MS"/>
              </a:rPr>
              <a:t>g	</a:t>
            </a:r>
            <a:r>
              <a:rPr sz="3800" spc="-5" dirty="0">
                <a:latin typeface="Comic Sans MS"/>
                <a:cs typeface="Comic Sans MS"/>
              </a:rPr>
              <a:t>ak</a:t>
            </a:r>
            <a:r>
              <a:rPr sz="3800" dirty="0">
                <a:latin typeface="Comic Sans MS"/>
                <a:cs typeface="Comic Sans MS"/>
              </a:rPr>
              <a:t>in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to	</a:t>
            </a:r>
            <a:r>
              <a:rPr sz="3800" spc="-5" dirty="0">
                <a:latin typeface="Comic Sans MS"/>
                <a:cs typeface="Comic Sans MS"/>
              </a:rPr>
              <a:t>s</a:t>
            </a:r>
            <a:r>
              <a:rPr sz="3800" dirty="0">
                <a:latin typeface="Comic Sans MS"/>
                <a:cs typeface="Comic Sans MS"/>
              </a:rPr>
              <a:t>e</a:t>
            </a:r>
            <a:r>
              <a:rPr sz="3800" spc="-5" dirty="0">
                <a:latin typeface="Comic Sans MS"/>
                <a:cs typeface="Comic Sans MS"/>
              </a:rPr>
              <a:t>l</a:t>
            </a:r>
            <a:r>
              <a:rPr sz="3800" dirty="0">
                <a:latin typeface="Comic Sans MS"/>
                <a:cs typeface="Comic Sans MS"/>
              </a:rPr>
              <a:t>ecti</a:t>
            </a:r>
            <a:r>
              <a:rPr sz="3800" spc="-5" dirty="0">
                <a:latin typeface="Comic Sans MS"/>
                <a:cs typeface="Comic Sans MS"/>
              </a:rPr>
              <a:t>v</a:t>
            </a:r>
            <a:r>
              <a:rPr sz="3800" dirty="0">
                <a:latin typeface="Comic Sans MS"/>
                <a:cs typeface="Comic Sans MS"/>
              </a:rPr>
              <a:t>e	repe</a:t>
            </a:r>
            <a:r>
              <a:rPr sz="3800" spc="-5" dirty="0">
                <a:latin typeface="Comic Sans MS"/>
                <a:cs typeface="Comic Sans MS"/>
              </a:rPr>
              <a:t>a</a:t>
            </a:r>
            <a:r>
              <a:rPr sz="3800" dirty="0">
                <a:latin typeface="Comic Sans MS"/>
                <a:cs typeface="Comic Sans MS"/>
              </a:rPr>
              <a:t>t  we	</a:t>
            </a:r>
            <a:r>
              <a:rPr sz="3800" spc="-5" dirty="0">
                <a:latin typeface="Comic Sans MS"/>
                <a:cs typeface="Comic Sans MS"/>
              </a:rPr>
              <a:t>use	the	Selective	Acknowledgment  (SACK) option</a:t>
            </a:r>
            <a:endParaRPr sz="3800">
              <a:latin typeface="Comic Sans MS"/>
              <a:cs typeface="Comic Sans MS"/>
            </a:endParaRPr>
          </a:p>
          <a:p>
            <a:pPr marL="784860" marR="43180" indent="-276860">
              <a:lnSpc>
                <a:spcPct val="115199"/>
              </a:lnSpc>
              <a:spcBef>
                <a:spcPts val="1019"/>
              </a:spcBef>
              <a:tabLst>
                <a:tab pos="3616325" algn="l"/>
                <a:tab pos="4662170" algn="l"/>
                <a:tab pos="4814570" algn="l"/>
              </a:tabLst>
            </a:pPr>
            <a:r>
              <a:rPr sz="5100" spc="-3509" baseline="3267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5100" spc="-330" baseline="3267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Indicates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blocks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of	</a:t>
            </a:r>
            <a:r>
              <a:rPr sz="3400" spc="-5" dirty="0">
                <a:latin typeface="Comic Sans MS"/>
                <a:cs typeface="Comic Sans MS"/>
              </a:rPr>
              <a:t>(begseq,endseq) sequence  numbers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that	have	arrived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9330" y="9211978"/>
            <a:ext cx="206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95892" y="2190043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4" h="822960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04294" y="2967555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19834" y="0"/>
                </a:moveTo>
                <a:lnTo>
                  <a:pt x="0" y="85095"/>
                </a:lnTo>
                <a:lnTo>
                  <a:pt x="95012" y="62381"/>
                </a:lnTo>
                <a:lnTo>
                  <a:pt x="1983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5900" y="1135125"/>
            <a:ext cx="675027" cy="54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13200" y="635000"/>
            <a:ext cx="942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Host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5887" y="5092011"/>
            <a:ext cx="415290" cy="1029969"/>
          </a:xfrm>
          <a:prstGeom prst="rect">
            <a:avLst/>
          </a:prstGeom>
        </p:spPr>
        <p:txBody>
          <a:bodyPr vert="vert270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200" dirty="0">
                <a:latin typeface="Comic Sans MS"/>
                <a:cs typeface="Comic Sans MS"/>
              </a:rPr>
              <a:t>timeout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58100" y="1173225"/>
            <a:ext cx="675027" cy="54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58100" y="698500"/>
            <a:ext cx="914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Host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B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95892" y="2515163"/>
            <a:ext cx="2426970" cy="572770"/>
          </a:xfrm>
          <a:custGeom>
            <a:avLst/>
            <a:gdLst/>
            <a:ahLst/>
            <a:cxnLst/>
            <a:rect l="l" t="t" r="r" b="b"/>
            <a:pathLst>
              <a:path w="2426970" h="572769">
                <a:moveTo>
                  <a:pt x="0" y="0"/>
                </a:moveTo>
                <a:lnTo>
                  <a:pt x="2414316" y="569228"/>
                </a:lnTo>
                <a:lnTo>
                  <a:pt x="2426677" y="572143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00183" y="3041870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20052" y="0"/>
                </a:moveTo>
                <a:lnTo>
                  <a:pt x="0" y="85044"/>
                </a:lnTo>
                <a:lnTo>
                  <a:pt x="95070" y="62572"/>
                </a:lnTo>
                <a:lnTo>
                  <a:pt x="20052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95892" y="1756550"/>
            <a:ext cx="13970" cy="6179185"/>
          </a:xfrm>
          <a:custGeom>
            <a:avLst/>
            <a:gdLst/>
            <a:ahLst/>
            <a:cxnLst/>
            <a:rect l="l" t="t" r="r" b="b"/>
            <a:pathLst>
              <a:path w="13970" h="6179184">
                <a:moveTo>
                  <a:pt x="0" y="0"/>
                </a:moveTo>
                <a:lnTo>
                  <a:pt x="13426" y="6172341"/>
                </a:lnTo>
                <a:lnTo>
                  <a:pt x="13440" y="617869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82015" y="7928833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10" h="55245">
                <a:moveTo>
                  <a:pt x="54608" y="0"/>
                </a:moveTo>
                <a:lnTo>
                  <a:pt x="0" y="118"/>
                </a:lnTo>
                <a:lnTo>
                  <a:pt x="27423" y="54668"/>
                </a:lnTo>
                <a:lnTo>
                  <a:pt x="54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72212" y="1864925"/>
            <a:ext cx="31750" cy="6144895"/>
          </a:xfrm>
          <a:custGeom>
            <a:avLst/>
            <a:gdLst/>
            <a:ahLst/>
            <a:cxnLst/>
            <a:rect l="l" t="t" r="r" b="b"/>
            <a:pathLst>
              <a:path w="31750" h="6144895">
                <a:moveTo>
                  <a:pt x="0" y="0"/>
                </a:moveTo>
                <a:lnTo>
                  <a:pt x="31329" y="6138475"/>
                </a:lnTo>
                <a:lnTo>
                  <a:pt x="31361" y="61448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6237" y="8003260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09" h="55245">
                <a:moveTo>
                  <a:pt x="54609" y="0"/>
                </a:moveTo>
                <a:lnTo>
                  <a:pt x="0" y="278"/>
                </a:lnTo>
                <a:lnTo>
                  <a:pt x="27583" y="54748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49327" y="3057031"/>
            <a:ext cx="3477895" cy="1049020"/>
          </a:xfrm>
          <a:custGeom>
            <a:avLst/>
            <a:gdLst/>
            <a:ahLst/>
            <a:cxnLst/>
            <a:rect l="l" t="t" r="r" b="b"/>
            <a:pathLst>
              <a:path w="3477895" h="1049020">
                <a:moveTo>
                  <a:pt x="3477730" y="0"/>
                </a:moveTo>
                <a:lnTo>
                  <a:pt x="12159" y="1044962"/>
                </a:lnTo>
                <a:lnTo>
                  <a:pt x="0" y="1048628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77832" y="4060165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20" h="83820">
                <a:moveTo>
                  <a:pt x="71043" y="0"/>
                </a:moveTo>
                <a:lnTo>
                  <a:pt x="0" y="67052"/>
                </a:lnTo>
                <a:lnTo>
                  <a:pt x="96267" y="83656"/>
                </a:lnTo>
                <a:lnTo>
                  <a:pt x="7104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40200" y="8001000"/>
            <a:ext cx="658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time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95892" y="2840285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4" h="822960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04294" y="3617795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19834" y="0"/>
                </a:moveTo>
                <a:lnTo>
                  <a:pt x="0" y="85095"/>
                </a:lnTo>
                <a:lnTo>
                  <a:pt x="95012" y="62381"/>
                </a:lnTo>
                <a:lnTo>
                  <a:pt x="1983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95892" y="3490523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4" h="822960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04294" y="4268035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19834" y="0"/>
                </a:moveTo>
                <a:lnTo>
                  <a:pt x="0" y="85095"/>
                </a:lnTo>
                <a:lnTo>
                  <a:pt x="95012" y="62381"/>
                </a:lnTo>
                <a:lnTo>
                  <a:pt x="1983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95892" y="3165403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4" h="822960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04294" y="3942915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19834" y="0"/>
                </a:moveTo>
                <a:lnTo>
                  <a:pt x="0" y="85095"/>
                </a:lnTo>
                <a:lnTo>
                  <a:pt x="95012" y="62381"/>
                </a:lnTo>
                <a:lnTo>
                  <a:pt x="1983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67389" y="3707270"/>
            <a:ext cx="3477895" cy="1049020"/>
          </a:xfrm>
          <a:custGeom>
            <a:avLst/>
            <a:gdLst/>
            <a:ahLst/>
            <a:cxnLst/>
            <a:rect l="l" t="t" r="r" b="b"/>
            <a:pathLst>
              <a:path w="3477895" h="1049020">
                <a:moveTo>
                  <a:pt x="3477730" y="0"/>
                </a:moveTo>
                <a:lnTo>
                  <a:pt x="12159" y="1044962"/>
                </a:lnTo>
                <a:lnTo>
                  <a:pt x="0" y="1048628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95894" y="4710405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20" h="83820">
                <a:moveTo>
                  <a:pt x="71042" y="0"/>
                </a:moveTo>
                <a:lnTo>
                  <a:pt x="0" y="67052"/>
                </a:lnTo>
                <a:lnTo>
                  <a:pt x="96267" y="83656"/>
                </a:lnTo>
                <a:lnTo>
                  <a:pt x="71042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67389" y="4032391"/>
            <a:ext cx="3477895" cy="1049020"/>
          </a:xfrm>
          <a:custGeom>
            <a:avLst/>
            <a:gdLst/>
            <a:ahLst/>
            <a:cxnLst/>
            <a:rect l="l" t="t" r="r" b="b"/>
            <a:pathLst>
              <a:path w="3477895" h="1049020">
                <a:moveTo>
                  <a:pt x="3477730" y="0"/>
                </a:moveTo>
                <a:lnTo>
                  <a:pt x="12159" y="1044962"/>
                </a:lnTo>
                <a:lnTo>
                  <a:pt x="0" y="1048628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95894" y="5035525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20" h="83820">
                <a:moveTo>
                  <a:pt x="71042" y="0"/>
                </a:moveTo>
                <a:lnTo>
                  <a:pt x="0" y="67052"/>
                </a:lnTo>
                <a:lnTo>
                  <a:pt x="96267" y="83654"/>
                </a:lnTo>
                <a:lnTo>
                  <a:pt x="71042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67389" y="4357511"/>
            <a:ext cx="3477895" cy="1049020"/>
          </a:xfrm>
          <a:custGeom>
            <a:avLst/>
            <a:gdLst/>
            <a:ahLst/>
            <a:cxnLst/>
            <a:rect l="l" t="t" r="r" b="b"/>
            <a:pathLst>
              <a:path w="3477895" h="1049020">
                <a:moveTo>
                  <a:pt x="3477730" y="0"/>
                </a:moveTo>
                <a:lnTo>
                  <a:pt x="12159" y="1044962"/>
                </a:lnTo>
                <a:lnTo>
                  <a:pt x="0" y="1048628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95894" y="5360646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20" h="83820">
                <a:moveTo>
                  <a:pt x="71042" y="0"/>
                </a:moveTo>
                <a:lnTo>
                  <a:pt x="0" y="67052"/>
                </a:lnTo>
                <a:lnTo>
                  <a:pt x="96267" y="83656"/>
                </a:lnTo>
                <a:lnTo>
                  <a:pt x="71042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870700" y="2743200"/>
            <a:ext cx="3136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Arial"/>
                <a:cs typeface="Arial"/>
              </a:rPr>
              <a:t>X</a:t>
            </a:r>
            <a:endParaRPr sz="3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21102" y="4115900"/>
            <a:ext cx="0" cy="3526790"/>
          </a:xfrm>
          <a:custGeom>
            <a:avLst/>
            <a:gdLst/>
            <a:ahLst/>
            <a:cxnLst/>
            <a:rect l="l" t="t" r="r" b="b"/>
            <a:pathLst>
              <a:path h="3526790">
                <a:moveTo>
                  <a:pt x="0" y="0"/>
                </a:moveTo>
                <a:lnTo>
                  <a:pt x="0" y="3526706"/>
                </a:lnTo>
              </a:path>
            </a:pathLst>
          </a:custGeom>
          <a:ln w="285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06974" y="4109605"/>
            <a:ext cx="198120" cy="31115"/>
          </a:xfrm>
          <a:custGeom>
            <a:avLst/>
            <a:gdLst/>
            <a:ahLst/>
            <a:cxnLst/>
            <a:rect l="l" t="t" r="r" b="b"/>
            <a:pathLst>
              <a:path w="198120" h="31114">
                <a:moveTo>
                  <a:pt x="1162" y="0"/>
                </a:moveTo>
                <a:lnTo>
                  <a:pt x="197589" y="18062"/>
                </a:lnTo>
                <a:lnTo>
                  <a:pt x="196426" y="30708"/>
                </a:lnTo>
                <a:lnTo>
                  <a:pt x="0" y="12646"/>
                </a:lnTo>
                <a:lnTo>
                  <a:pt x="1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25318" y="7638512"/>
            <a:ext cx="198120" cy="31115"/>
          </a:xfrm>
          <a:custGeom>
            <a:avLst/>
            <a:gdLst/>
            <a:ahLst/>
            <a:cxnLst/>
            <a:rect l="l" t="t" r="r" b="b"/>
            <a:pathLst>
              <a:path w="198120" h="31115">
                <a:moveTo>
                  <a:pt x="1162" y="0"/>
                </a:moveTo>
                <a:lnTo>
                  <a:pt x="197589" y="18062"/>
                </a:lnTo>
                <a:lnTo>
                  <a:pt x="196426" y="30708"/>
                </a:lnTo>
                <a:lnTo>
                  <a:pt x="0" y="12646"/>
                </a:lnTo>
                <a:lnTo>
                  <a:pt x="1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16214" y="5486400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4" h="822960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24614" y="6263910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19834" y="0"/>
                </a:moveTo>
                <a:lnTo>
                  <a:pt x="0" y="85095"/>
                </a:lnTo>
                <a:lnTo>
                  <a:pt x="95012" y="62382"/>
                </a:lnTo>
                <a:lnTo>
                  <a:pt x="1983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 rot="720000">
            <a:off x="5146848" y="5444013"/>
            <a:ext cx="926319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latin typeface="Arial"/>
                <a:cs typeface="Arial"/>
              </a:rPr>
              <a:t>resend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 rot="720000">
            <a:off x="6015468" y="5558198"/>
            <a:ext cx="240672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 rot="720000">
            <a:off x="6248468" y="5687897"/>
            <a:ext cx="90624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Arial"/>
                <a:cs typeface="Arial"/>
              </a:rPr>
              <a:t>segment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11400" y="8928100"/>
            <a:ext cx="9497060" cy="59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15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Figure 3.37 </a:t>
            </a:r>
            <a:r>
              <a:rPr sz="2400" dirty="0">
                <a:latin typeface="Arial"/>
                <a:cs typeface="Arial"/>
              </a:rPr>
              <a:t>Resending a segment </a:t>
            </a:r>
            <a:r>
              <a:rPr sz="2400" spc="-5" dirty="0">
                <a:latin typeface="Arial"/>
                <a:cs typeface="Arial"/>
              </a:rPr>
              <a:t>after triple duplicate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ACK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ts val="1755"/>
              </a:lnSpc>
            </a:pPr>
            <a:r>
              <a:rPr sz="1600" spc="-10" dirty="0">
                <a:latin typeface="Arial"/>
                <a:cs typeface="Arial"/>
              </a:rPr>
              <a:t>Transport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89200" y="1861820"/>
            <a:ext cx="1856105" cy="17399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indent="241300">
              <a:lnSpc>
                <a:spcPct val="100000"/>
              </a:lnSpc>
              <a:spcBef>
                <a:spcPts val="940"/>
              </a:spcBef>
            </a:pPr>
            <a:r>
              <a:rPr sz="1800" dirty="0">
                <a:latin typeface="Arial"/>
                <a:cs typeface="Arial"/>
              </a:rPr>
              <a:t>seq=1,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len=100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795"/>
              </a:spcBef>
            </a:pPr>
            <a:r>
              <a:rPr sz="1800" dirty="0">
                <a:latin typeface="Arial"/>
                <a:cs typeface="Arial"/>
              </a:rPr>
              <a:t>seq=101,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len=100  seq=201,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len=100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5700"/>
              </a:lnSpc>
              <a:spcBef>
                <a:spcPts val="305"/>
              </a:spcBef>
            </a:pPr>
            <a:r>
              <a:rPr sz="1800" dirty="0">
                <a:latin typeface="Arial"/>
                <a:cs typeface="Arial"/>
              </a:rPr>
              <a:t>seq=301,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len=100  seq=401,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len=100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15300" y="2794000"/>
            <a:ext cx="8966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ack=101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12900" y="5435600"/>
            <a:ext cx="185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seq=101,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len=100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15300" y="3398520"/>
            <a:ext cx="2383155" cy="1143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dirty="0">
                <a:latin typeface="Arial"/>
                <a:cs typeface="Arial"/>
              </a:rPr>
              <a:t>ack=101, sack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201:300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Arial"/>
                <a:cs typeface="Arial"/>
              </a:rPr>
              <a:t>ack=101, sack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201:400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dirty="0">
                <a:latin typeface="Arial"/>
                <a:cs typeface="Arial"/>
              </a:rPr>
              <a:t>ack=101, sack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201:500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4212" y="9252339"/>
            <a:ext cx="1464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Transport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69330" y="9211978"/>
            <a:ext cx="206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190118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</a:t>
            </a:r>
            <a:r>
              <a:rPr spc="-10" dirty="0"/>
              <a:t>C</a:t>
            </a:r>
            <a:r>
              <a:rPr dirty="0"/>
              <a:t>K</a:t>
            </a:r>
          </a:p>
        </p:txBody>
      </p:sp>
      <p:sp>
        <p:nvSpPr>
          <p:cNvPr id="5" name="object 5"/>
          <p:cNvSpPr/>
          <p:nvPr/>
        </p:nvSpPr>
        <p:spPr>
          <a:xfrm>
            <a:off x="870599" y="1525438"/>
            <a:ext cx="1876425" cy="0"/>
          </a:xfrm>
          <a:custGeom>
            <a:avLst/>
            <a:gdLst/>
            <a:ahLst/>
            <a:cxnLst/>
            <a:rect l="l" t="t" r="r" b="b"/>
            <a:pathLst>
              <a:path w="1876425">
                <a:moveTo>
                  <a:pt x="0" y="0"/>
                </a:moveTo>
                <a:lnTo>
                  <a:pt x="1876276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2640" y="2143610"/>
            <a:ext cx="11673065" cy="6241196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820"/>
              </a:spcBef>
            </a:pPr>
            <a:r>
              <a:rPr sz="4275" spc="-37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25" dirty="0">
                <a:latin typeface="Comic Sans MS"/>
                <a:cs typeface="Comic Sans MS"/>
              </a:rPr>
              <a:t>Fundamental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change</a:t>
            </a:r>
            <a:endParaRPr sz="3800" dirty="0">
              <a:latin typeface="Comic Sans MS"/>
              <a:cs typeface="Comic Sans MS"/>
            </a:endParaRPr>
          </a:p>
          <a:p>
            <a:pPr marL="797560" marR="43180" indent="-289560">
              <a:lnSpc>
                <a:spcPct val="115199"/>
              </a:lnSpc>
              <a:spcBef>
                <a:spcPts val="919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  <a:tab pos="2273300" algn="l"/>
                <a:tab pos="2826385" algn="l"/>
                <a:tab pos="3042920" algn="l"/>
                <a:tab pos="6454140" algn="l"/>
              </a:tabLst>
            </a:pPr>
            <a:r>
              <a:rPr lang="en-US" sz="3400" spc="-5" dirty="0" smtClean="0">
                <a:latin typeface="Comic Sans MS"/>
                <a:cs typeface="Comic Sans MS"/>
              </a:rPr>
              <a:t>C</a:t>
            </a:r>
            <a:r>
              <a:rPr sz="3400" spc="-5" dirty="0" smtClean="0">
                <a:latin typeface="Comic Sans MS"/>
                <a:cs typeface="Comic Sans MS"/>
              </a:rPr>
              <a:t>umulative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ACK </a:t>
            </a:r>
            <a:r>
              <a:rPr sz="3400" spc="-5" dirty="0">
                <a:latin typeface="Comic Sans MS"/>
                <a:cs typeface="Comic Sans MS"/>
              </a:rPr>
              <a:t>allows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us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to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focus </a:t>
            </a:r>
            <a:r>
              <a:rPr sz="3400" dirty="0">
                <a:latin typeface="Comic Sans MS"/>
                <a:cs typeface="Comic Sans MS"/>
              </a:rPr>
              <a:t>on </a:t>
            </a:r>
            <a:r>
              <a:rPr sz="3400" spc="-5" dirty="0">
                <a:latin typeface="Comic Sans MS"/>
                <a:cs typeface="Comic Sans MS"/>
              </a:rPr>
              <a:t>only </a:t>
            </a:r>
            <a:r>
              <a:rPr sz="3400" dirty="0">
                <a:latin typeface="Comic Sans MS"/>
                <a:cs typeface="Comic Sans MS"/>
              </a:rPr>
              <a:t>a</a:t>
            </a:r>
            <a:r>
              <a:rPr sz="3400" spc="-65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single packet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at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a</a:t>
            </a:r>
            <a:r>
              <a:rPr sz="3400" spc="-10" dirty="0" smtClean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time</a:t>
            </a:r>
          </a:p>
          <a:p>
            <a:pPr marL="797560" marR="1488440" indent="-289560">
              <a:lnSpc>
                <a:spcPct val="115199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  <a:tab pos="3036570" algn="l"/>
                <a:tab pos="4507865" algn="l"/>
                <a:tab pos="7068184" algn="l"/>
              </a:tabLst>
            </a:pPr>
            <a:r>
              <a:rPr sz="3400" spc="-5" dirty="0">
                <a:latin typeface="Comic Sans MS"/>
                <a:cs typeface="Comic Sans MS"/>
              </a:rPr>
              <a:t>SACK allows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to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concentrate</a:t>
            </a:r>
            <a:r>
              <a:rPr sz="3400" spc="-5" dirty="0">
                <a:latin typeface="Comic Sans MS"/>
                <a:cs typeface="Comic Sans MS"/>
              </a:rPr>
              <a:t>	</a:t>
            </a:r>
            <a:r>
              <a:rPr sz="3400" dirty="0">
                <a:latin typeface="Comic Sans MS"/>
                <a:cs typeface="Comic Sans MS"/>
              </a:rPr>
              <a:t>on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lang="en-US" sz="3400" spc="-75" dirty="0" smtClean="0">
                <a:latin typeface="Comic Sans MS"/>
                <a:cs typeface="Comic Sans MS"/>
              </a:rPr>
              <a:t>m</a:t>
            </a:r>
            <a:r>
              <a:rPr sz="3400" spc="-5" dirty="0" smtClean="0">
                <a:latin typeface="Comic Sans MS"/>
                <a:cs typeface="Comic Sans MS"/>
              </a:rPr>
              <a:t>ultiple </a:t>
            </a:r>
            <a:r>
              <a:rPr sz="3400" spc="-5" dirty="0">
                <a:latin typeface="Comic Sans MS"/>
                <a:cs typeface="Comic Sans MS"/>
              </a:rPr>
              <a:t>packets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at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a</a:t>
            </a:r>
            <a:r>
              <a:rPr sz="3400" spc="-10" dirty="0" smtClean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time</a:t>
            </a:r>
          </a:p>
          <a:p>
            <a:pPr marL="1191260" lvl="1" indent="-226695">
              <a:lnSpc>
                <a:spcPct val="100000"/>
              </a:lnSpc>
              <a:spcBef>
                <a:spcPts val="1420"/>
              </a:spcBef>
              <a:buChar char="•"/>
              <a:tabLst>
                <a:tab pos="1191260" algn="l"/>
              </a:tabLst>
            </a:pPr>
            <a:r>
              <a:rPr sz="2800" spc="-5" dirty="0">
                <a:latin typeface="Comic Sans MS"/>
                <a:cs typeface="Comic Sans MS"/>
              </a:rPr>
              <a:t>i.e., the reality </a:t>
            </a:r>
            <a:r>
              <a:rPr sz="2800" dirty="0">
                <a:latin typeface="Comic Sans MS"/>
                <a:cs typeface="Comic Sans MS"/>
              </a:rPr>
              <a:t>of a </a:t>
            </a:r>
            <a:r>
              <a:rPr sz="2800" spc="-5" dirty="0">
                <a:latin typeface="Comic Sans MS"/>
                <a:cs typeface="Comic Sans MS"/>
              </a:rPr>
              <a:t>pipelined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system</a:t>
            </a:r>
          </a:p>
          <a:p>
            <a:pPr lvl="1">
              <a:lnSpc>
                <a:spcPct val="100000"/>
              </a:lnSpc>
              <a:buFont typeface="Comic Sans MS"/>
              <a:buChar char="•"/>
            </a:pPr>
            <a:endParaRPr sz="56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4275" spc="-82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5" dirty="0">
                <a:latin typeface="Comic Sans MS"/>
                <a:cs typeface="Comic Sans MS"/>
              </a:rPr>
              <a:t>SACK </a:t>
            </a:r>
            <a:r>
              <a:rPr sz="3800" spc="-5" dirty="0">
                <a:latin typeface="Comic Sans MS"/>
                <a:cs typeface="Comic Sans MS"/>
              </a:rPr>
              <a:t>algorithms get</a:t>
            </a:r>
            <a:r>
              <a:rPr sz="3800" spc="3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complicated</a:t>
            </a:r>
            <a:endParaRPr sz="3800" dirty="0">
              <a:latin typeface="Comic Sans MS"/>
              <a:cs typeface="Comic Sans MS"/>
            </a:endParaRPr>
          </a:p>
          <a:p>
            <a:pPr marL="7975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</a:tabLst>
            </a:pPr>
            <a:r>
              <a:rPr sz="3400" dirty="0">
                <a:latin typeface="Comic Sans MS"/>
                <a:cs typeface="Comic Sans MS"/>
              </a:rPr>
              <a:t>see </a:t>
            </a:r>
            <a:r>
              <a:rPr sz="3400" spc="-5" dirty="0">
                <a:latin typeface="Comic Sans MS"/>
                <a:cs typeface="Comic Sans MS"/>
              </a:rPr>
              <a:t>RFC </a:t>
            </a:r>
            <a:r>
              <a:rPr sz="3400" dirty="0">
                <a:latin typeface="Comic Sans MS"/>
                <a:cs typeface="Comic Sans MS"/>
              </a:rPr>
              <a:t>6675 </a:t>
            </a:r>
            <a:r>
              <a:rPr sz="3400" spc="-5" dirty="0">
                <a:latin typeface="Comic Sans MS"/>
                <a:cs typeface="Comic Sans MS"/>
              </a:rPr>
              <a:t>for </a:t>
            </a:r>
            <a:r>
              <a:rPr sz="3400" dirty="0">
                <a:latin typeface="Comic Sans MS"/>
                <a:cs typeface="Comic Sans MS"/>
              </a:rPr>
              <a:t>an</a:t>
            </a:r>
            <a:r>
              <a:rPr sz="3400" spc="-5" dirty="0">
                <a:latin typeface="Comic Sans MS"/>
                <a:cs typeface="Comic Sans MS"/>
              </a:rPr>
              <a:t> example</a:t>
            </a:r>
            <a:endParaRPr sz="34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0" y="8940800"/>
            <a:ext cx="880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9296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225" dirty="0">
                <a:solidFill>
                  <a:srgbClr val="000000"/>
                </a:solidFill>
                <a:latin typeface="Trebuchet MS"/>
                <a:cs typeface="Trebuchet MS"/>
              </a:rPr>
              <a:t>Reading </a:t>
            </a:r>
            <a:r>
              <a:rPr sz="6400" b="1" spc="-15" dirty="0">
                <a:solidFill>
                  <a:srgbClr val="000000"/>
                </a:solidFill>
                <a:latin typeface="Trebuchet MS"/>
                <a:cs typeface="Trebuchet MS"/>
              </a:rPr>
              <a:t>Along</a:t>
            </a:r>
            <a:r>
              <a:rPr sz="6400" b="1" spc="-5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00" b="1" spc="-775" dirty="0">
                <a:solidFill>
                  <a:srgbClr val="000000"/>
                </a:solidFill>
                <a:latin typeface="Trebuchet MS"/>
                <a:cs typeface="Trebuchet MS"/>
              </a:rPr>
              <a:t>...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7670" y="4203700"/>
            <a:ext cx="5295265" cy="20955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97535" marR="17780" indent="-57277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598170" algn="l"/>
              </a:tabLst>
            </a:pPr>
            <a:r>
              <a:rPr sz="3800" spc="-295" dirty="0">
                <a:latin typeface="Tahoma"/>
                <a:cs typeface="Tahoma"/>
              </a:rPr>
              <a:t>3.5: </a:t>
            </a:r>
            <a:r>
              <a:rPr sz="3800" spc="-60" dirty="0">
                <a:latin typeface="Tahoma"/>
                <a:cs typeface="Tahoma"/>
              </a:rPr>
              <a:t>Connection-  </a:t>
            </a:r>
            <a:r>
              <a:rPr sz="3800" spc="-80" dirty="0">
                <a:latin typeface="Tahoma"/>
                <a:cs typeface="Tahoma"/>
              </a:rPr>
              <a:t>oriented</a:t>
            </a:r>
            <a:r>
              <a:rPr sz="3800" spc="-155" dirty="0">
                <a:latin typeface="Tahoma"/>
                <a:cs typeface="Tahoma"/>
              </a:rPr>
              <a:t> </a:t>
            </a:r>
            <a:r>
              <a:rPr sz="3800" spc="-55" dirty="0">
                <a:latin typeface="Tahoma"/>
                <a:cs typeface="Tahoma"/>
              </a:rPr>
              <a:t>transport:TCP</a:t>
            </a:r>
            <a:endParaRPr sz="3800">
              <a:latin typeface="Tahoma"/>
              <a:cs typeface="Tahoma"/>
            </a:endParaRPr>
          </a:p>
          <a:p>
            <a:pPr marL="1042035" lvl="1" indent="-573405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1042669" algn="l"/>
              </a:tabLst>
            </a:pPr>
            <a:r>
              <a:rPr sz="3800" spc="-70" dirty="0">
                <a:latin typeface="Tahoma"/>
                <a:cs typeface="Tahoma"/>
              </a:rPr>
              <a:t>flow</a:t>
            </a:r>
            <a:r>
              <a:rPr sz="3800" spc="-140" dirty="0">
                <a:latin typeface="Tahoma"/>
                <a:cs typeface="Tahoma"/>
              </a:rPr>
              <a:t> </a:t>
            </a:r>
            <a:r>
              <a:rPr sz="3800" spc="-40" dirty="0">
                <a:latin typeface="Tahoma"/>
                <a:cs typeface="Tahoma"/>
              </a:rPr>
              <a:t>control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1100" y="894080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Tahoma"/>
                <a:cs typeface="Tahoma"/>
              </a:rPr>
              <a:t>10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2400" y="2832100"/>
            <a:ext cx="3886200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11200"/>
            <a:ext cx="56419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TCP 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Flow</a:t>
            </a:r>
            <a:r>
              <a:rPr sz="5600" spc="-7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Control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614670" cy="0"/>
          </a:xfrm>
          <a:custGeom>
            <a:avLst/>
            <a:gdLst/>
            <a:ahLst/>
            <a:cxnLst/>
            <a:rect l="l" t="t" r="r" b="b"/>
            <a:pathLst>
              <a:path w="5614670">
                <a:moveTo>
                  <a:pt x="0" y="0"/>
                </a:moveTo>
                <a:lnTo>
                  <a:pt x="5614591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8239" y="1851660"/>
            <a:ext cx="4267835" cy="181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marR="30480" indent="-289560">
              <a:lnSpc>
                <a:spcPct val="115199"/>
              </a:lnSpc>
              <a:spcBef>
                <a:spcPts val="100"/>
              </a:spcBef>
              <a:tabLst>
                <a:tab pos="1926589" algn="l"/>
              </a:tabLst>
            </a:pPr>
            <a:r>
              <a:rPr sz="3825" spc="-75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50" dirty="0">
                <a:latin typeface="Comic Sans MS"/>
                <a:cs typeface="Comic Sans MS"/>
              </a:rPr>
              <a:t>receive </a:t>
            </a:r>
            <a:r>
              <a:rPr sz="3400" spc="-5" dirty="0">
                <a:latin typeface="Comic Sans MS"/>
                <a:cs typeface="Comic Sans MS"/>
              </a:rPr>
              <a:t>side of TCP  connection </a:t>
            </a:r>
            <a:r>
              <a:rPr sz="3400" dirty="0">
                <a:latin typeface="Comic Sans MS"/>
                <a:cs typeface="Comic Sans MS"/>
              </a:rPr>
              <a:t>has a  </a:t>
            </a:r>
            <a:r>
              <a:rPr sz="3400" spc="-5" dirty="0">
                <a:latin typeface="Comic Sans MS"/>
                <a:cs typeface="Comic Sans MS"/>
              </a:rPr>
              <a:t>receive	buffer: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456" y="4229100"/>
            <a:ext cx="6819043" cy="2475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6419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 </a:t>
            </a:r>
            <a:r>
              <a:rPr spc="-5" dirty="0"/>
              <a:t>Flow</a:t>
            </a:r>
            <a:r>
              <a:rPr spc="-70" dirty="0"/>
              <a:t> </a:t>
            </a:r>
            <a:r>
              <a:rPr spc="-5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614670" cy="0"/>
          </a:xfrm>
          <a:custGeom>
            <a:avLst/>
            <a:gdLst/>
            <a:ahLst/>
            <a:cxnLst/>
            <a:rect l="l" t="t" r="r" b="b"/>
            <a:pathLst>
              <a:path w="5614670">
                <a:moveTo>
                  <a:pt x="0" y="0"/>
                </a:moveTo>
                <a:lnTo>
                  <a:pt x="5614591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8239" y="1851660"/>
            <a:ext cx="4267835" cy="181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marR="30480" indent="-289560">
              <a:lnSpc>
                <a:spcPct val="115199"/>
              </a:lnSpc>
              <a:spcBef>
                <a:spcPts val="100"/>
              </a:spcBef>
              <a:tabLst>
                <a:tab pos="1926589" algn="l"/>
              </a:tabLst>
            </a:pPr>
            <a:r>
              <a:rPr sz="3825" spc="-75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50" dirty="0">
                <a:latin typeface="Comic Sans MS"/>
                <a:cs typeface="Comic Sans MS"/>
              </a:rPr>
              <a:t>receive </a:t>
            </a:r>
            <a:r>
              <a:rPr sz="3400" spc="-5" dirty="0">
                <a:latin typeface="Comic Sans MS"/>
                <a:cs typeface="Comic Sans MS"/>
              </a:rPr>
              <a:t>side of TCP  connection </a:t>
            </a:r>
            <a:r>
              <a:rPr sz="3400" dirty="0">
                <a:latin typeface="Comic Sans MS"/>
                <a:cs typeface="Comic Sans MS"/>
              </a:rPr>
              <a:t>has a  </a:t>
            </a:r>
            <a:r>
              <a:rPr sz="3400" spc="-5" dirty="0">
                <a:latin typeface="Comic Sans MS"/>
                <a:cs typeface="Comic Sans MS"/>
              </a:rPr>
              <a:t>receive	buffer: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456" y="4229100"/>
            <a:ext cx="6819043" cy="2475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1040" y="7045959"/>
            <a:ext cx="528574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30480" indent="-340360">
              <a:lnSpc>
                <a:spcPct val="115199"/>
              </a:lnSpc>
              <a:spcBef>
                <a:spcPts val="100"/>
              </a:spcBef>
              <a:tabLst>
                <a:tab pos="931544" algn="l"/>
                <a:tab pos="2555240" algn="l"/>
                <a:tab pos="3674110" algn="l"/>
              </a:tabLst>
            </a:pPr>
            <a:r>
              <a:rPr sz="3825" spc="-53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532" baseline="1089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latin typeface="Comic Sans MS"/>
                <a:cs typeface="Comic Sans MS"/>
              </a:rPr>
              <a:t>app </a:t>
            </a:r>
            <a:r>
              <a:rPr sz="3400" spc="-5" dirty="0">
                <a:latin typeface="Comic Sans MS"/>
                <a:cs typeface="Comic Sans MS"/>
              </a:rPr>
              <a:t>process </a:t>
            </a:r>
            <a:r>
              <a:rPr sz="3400" dirty="0">
                <a:latin typeface="Comic Sans MS"/>
                <a:cs typeface="Comic Sans MS"/>
              </a:rPr>
              <a:t>may be slow  </a:t>
            </a:r>
            <a:r>
              <a:rPr sz="3400" spc="-5" dirty="0">
                <a:latin typeface="Comic Sans MS"/>
                <a:cs typeface="Comic Sans MS"/>
              </a:rPr>
              <a:t>at	reading	</a:t>
            </a:r>
            <a:r>
              <a:rPr sz="3400" dirty="0">
                <a:latin typeface="Comic Sans MS"/>
                <a:cs typeface="Comic Sans MS"/>
              </a:rPr>
              <a:t>from	</a:t>
            </a:r>
            <a:r>
              <a:rPr sz="3400" spc="-5" dirty="0">
                <a:latin typeface="Comic Sans MS"/>
                <a:cs typeface="Comic Sans MS"/>
              </a:rPr>
              <a:t>buffer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6419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 </a:t>
            </a:r>
            <a:r>
              <a:rPr spc="-5" dirty="0"/>
              <a:t>Flow</a:t>
            </a:r>
            <a:r>
              <a:rPr spc="-70" dirty="0"/>
              <a:t> </a:t>
            </a:r>
            <a:r>
              <a:rPr spc="-5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614670" cy="0"/>
          </a:xfrm>
          <a:custGeom>
            <a:avLst/>
            <a:gdLst/>
            <a:ahLst/>
            <a:cxnLst/>
            <a:rect l="l" t="t" r="r" b="b"/>
            <a:pathLst>
              <a:path w="5614670">
                <a:moveTo>
                  <a:pt x="0" y="0"/>
                </a:moveTo>
                <a:lnTo>
                  <a:pt x="5614591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8239" y="1851660"/>
            <a:ext cx="4267835" cy="181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marR="30480" indent="-289560">
              <a:lnSpc>
                <a:spcPct val="115199"/>
              </a:lnSpc>
              <a:spcBef>
                <a:spcPts val="100"/>
              </a:spcBef>
              <a:tabLst>
                <a:tab pos="1926589" algn="l"/>
              </a:tabLst>
            </a:pPr>
            <a:r>
              <a:rPr sz="3825" spc="-75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50" dirty="0">
                <a:latin typeface="Comic Sans MS"/>
                <a:cs typeface="Comic Sans MS"/>
              </a:rPr>
              <a:t>receive </a:t>
            </a:r>
            <a:r>
              <a:rPr sz="3400" spc="-5" dirty="0">
                <a:latin typeface="Comic Sans MS"/>
                <a:cs typeface="Comic Sans MS"/>
              </a:rPr>
              <a:t>side of TCP  connection </a:t>
            </a:r>
            <a:r>
              <a:rPr sz="3400" dirty="0">
                <a:latin typeface="Comic Sans MS"/>
                <a:cs typeface="Comic Sans MS"/>
              </a:rPr>
              <a:t>has a  </a:t>
            </a:r>
            <a:r>
              <a:rPr sz="3400" spc="-5" dirty="0">
                <a:latin typeface="Comic Sans MS"/>
                <a:cs typeface="Comic Sans MS"/>
              </a:rPr>
              <a:t>receive	buffer: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456" y="4229100"/>
            <a:ext cx="6819043" cy="2475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1040" y="7045959"/>
            <a:ext cx="528574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30480" indent="-340360">
              <a:lnSpc>
                <a:spcPct val="115199"/>
              </a:lnSpc>
              <a:spcBef>
                <a:spcPts val="100"/>
              </a:spcBef>
              <a:tabLst>
                <a:tab pos="931544" algn="l"/>
                <a:tab pos="2555240" algn="l"/>
                <a:tab pos="3674110" algn="l"/>
              </a:tabLst>
            </a:pPr>
            <a:r>
              <a:rPr sz="3825" spc="-53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532" baseline="1089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latin typeface="Comic Sans MS"/>
                <a:cs typeface="Comic Sans MS"/>
              </a:rPr>
              <a:t>app </a:t>
            </a:r>
            <a:r>
              <a:rPr sz="3400" spc="-5" dirty="0">
                <a:latin typeface="Comic Sans MS"/>
                <a:cs typeface="Comic Sans MS"/>
              </a:rPr>
              <a:t>process </a:t>
            </a:r>
            <a:r>
              <a:rPr sz="3400" dirty="0">
                <a:latin typeface="Comic Sans MS"/>
                <a:cs typeface="Comic Sans MS"/>
              </a:rPr>
              <a:t>may be slow  </a:t>
            </a:r>
            <a:r>
              <a:rPr sz="3400" spc="-5" dirty="0">
                <a:latin typeface="Comic Sans MS"/>
                <a:cs typeface="Comic Sans MS"/>
              </a:rPr>
              <a:t>at	reading	</a:t>
            </a:r>
            <a:r>
              <a:rPr sz="3400" dirty="0">
                <a:latin typeface="Comic Sans MS"/>
                <a:cs typeface="Comic Sans MS"/>
              </a:rPr>
              <a:t>from	</a:t>
            </a:r>
            <a:r>
              <a:rPr sz="3400" spc="-5" dirty="0">
                <a:latin typeface="Comic Sans MS"/>
                <a:cs typeface="Comic Sans MS"/>
              </a:rPr>
              <a:t>buffer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54240" y="2082162"/>
            <a:ext cx="4699000" cy="2473960"/>
          </a:xfrm>
          <a:custGeom>
            <a:avLst/>
            <a:gdLst/>
            <a:ahLst/>
            <a:cxnLst/>
            <a:rect l="l" t="t" r="r" b="b"/>
            <a:pathLst>
              <a:path w="4699000" h="2473960">
                <a:moveTo>
                  <a:pt x="0" y="0"/>
                </a:moveTo>
                <a:lnTo>
                  <a:pt x="4699000" y="0"/>
                </a:lnTo>
                <a:lnTo>
                  <a:pt x="4699000" y="2473739"/>
                </a:lnTo>
                <a:lnTo>
                  <a:pt x="0" y="247373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48201" y="1752330"/>
            <a:ext cx="2766695" cy="610235"/>
          </a:xfrm>
          <a:custGeom>
            <a:avLst/>
            <a:gdLst/>
            <a:ahLst/>
            <a:cxnLst/>
            <a:rect l="l" t="t" r="r" b="b"/>
            <a:pathLst>
              <a:path w="2766695" h="610235">
                <a:moveTo>
                  <a:pt x="0" y="0"/>
                </a:moveTo>
                <a:lnTo>
                  <a:pt x="2766701" y="0"/>
                </a:lnTo>
                <a:lnTo>
                  <a:pt x="2766701" y="610188"/>
                </a:lnTo>
                <a:lnTo>
                  <a:pt x="0" y="6101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403225">
              <a:lnSpc>
                <a:spcPct val="100000"/>
              </a:lnSpc>
              <a:spcBef>
                <a:spcPts val="1460"/>
              </a:spcBef>
            </a:pPr>
            <a:r>
              <a:rPr spc="-5" dirty="0"/>
              <a:t>flow</a:t>
            </a:r>
            <a:r>
              <a:rPr spc="-10" dirty="0"/>
              <a:t> </a:t>
            </a:r>
            <a:r>
              <a:rPr spc="-5" dirty="0"/>
              <a:t>control</a:t>
            </a:r>
          </a:p>
          <a:p>
            <a:pPr marL="518159" marR="1009015" indent="9525" algn="ctr">
              <a:lnSpc>
                <a:spcPct val="116100"/>
              </a:lnSpc>
              <a:spcBef>
                <a:spcPts val="580"/>
              </a:spcBef>
            </a:pPr>
            <a:r>
              <a:rPr sz="2800" spc="-5" dirty="0">
                <a:solidFill>
                  <a:srgbClr val="000000"/>
                </a:solidFill>
              </a:rPr>
              <a:t>sender won’t overflow  receiver’s buffer </a:t>
            </a:r>
            <a:r>
              <a:rPr sz="2800" dirty="0">
                <a:solidFill>
                  <a:srgbClr val="000000"/>
                </a:solidFill>
              </a:rPr>
              <a:t>by  </a:t>
            </a:r>
            <a:r>
              <a:rPr sz="2800" spc="-5" dirty="0">
                <a:solidFill>
                  <a:srgbClr val="000000"/>
                </a:solidFill>
              </a:rPr>
              <a:t>transmitting </a:t>
            </a:r>
            <a:r>
              <a:rPr sz="2800" dirty="0">
                <a:solidFill>
                  <a:srgbClr val="000000"/>
                </a:solidFill>
              </a:rPr>
              <a:t>too</a:t>
            </a:r>
            <a:r>
              <a:rPr sz="2800" spc="-4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much,  too</a:t>
            </a:r>
            <a:r>
              <a:rPr sz="2800" spc="-1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fast</a:t>
            </a:r>
            <a:endParaRPr sz="2800"/>
          </a:p>
          <a:p>
            <a:pPr marL="390525" marR="43180" indent="-340360">
              <a:lnSpc>
                <a:spcPct val="115199"/>
              </a:lnSpc>
              <a:spcBef>
                <a:spcPts val="2615"/>
              </a:spcBef>
            </a:pPr>
            <a:r>
              <a:rPr sz="3825" spc="-53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532" baseline="1089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solidFill>
                  <a:srgbClr val="000000"/>
                </a:solidFill>
              </a:rPr>
              <a:t>speed-matching service:  </a:t>
            </a:r>
            <a:r>
              <a:rPr sz="3400" dirty="0">
                <a:solidFill>
                  <a:srgbClr val="000000"/>
                </a:solidFill>
              </a:rPr>
              <a:t>matching </a:t>
            </a:r>
            <a:r>
              <a:rPr sz="3400" spc="-5" dirty="0">
                <a:solidFill>
                  <a:srgbClr val="000000"/>
                </a:solidFill>
              </a:rPr>
              <a:t>the </a:t>
            </a:r>
            <a:r>
              <a:rPr sz="3400" dirty="0">
                <a:solidFill>
                  <a:srgbClr val="000000"/>
                </a:solidFill>
              </a:rPr>
              <a:t>send rate  </a:t>
            </a:r>
            <a:r>
              <a:rPr sz="3400" spc="-5" dirty="0">
                <a:solidFill>
                  <a:srgbClr val="000000"/>
                </a:solidFill>
              </a:rPr>
              <a:t>to the receiving app’s  drain</a:t>
            </a:r>
            <a:r>
              <a:rPr sz="3400" spc="-10" dirty="0">
                <a:solidFill>
                  <a:srgbClr val="000000"/>
                </a:solidFill>
              </a:rPr>
              <a:t> </a:t>
            </a:r>
            <a:r>
              <a:rPr sz="3400" spc="-5" dirty="0">
                <a:solidFill>
                  <a:srgbClr val="000000"/>
                </a:solidFill>
              </a:rPr>
              <a:t>rate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101657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6115" algn="l"/>
                <a:tab pos="7472680" algn="l"/>
                <a:tab pos="8219440" algn="l"/>
              </a:tabLst>
            </a:pPr>
            <a:r>
              <a:rPr dirty="0"/>
              <a:t>T</a:t>
            </a:r>
            <a:r>
              <a:rPr spc="-5" dirty="0"/>
              <a:t>C</a:t>
            </a:r>
            <a:r>
              <a:rPr dirty="0"/>
              <a:t>P</a:t>
            </a:r>
            <a:r>
              <a:rPr spc="-5" dirty="0"/>
              <a:t> Fl</a:t>
            </a:r>
            <a:r>
              <a:rPr dirty="0"/>
              <a:t>ow	co</a:t>
            </a:r>
            <a:r>
              <a:rPr spc="-5" dirty="0"/>
              <a:t>n</a:t>
            </a:r>
            <a:r>
              <a:rPr dirty="0"/>
              <a:t>tro</a:t>
            </a:r>
            <a:r>
              <a:rPr spc="-5" dirty="0"/>
              <a:t>l</a:t>
            </a:r>
            <a:r>
              <a:rPr dirty="0"/>
              <a:t>:</a:t>
            </a:r>
            <a:r>
              <a:rPr spc="-5" dirty="0"/>
              <a:t> h</a:t>
            </a:r>
            <a:r>
              <a:rPr dirty="0"/>
              <a:t>ow	it	wor</a:t>
            </a:r>
            <a:r>
              <a:rPr spc="-5" dirty="0"/>
              <a:t>ks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10140315" cy="0"/>
          </a:xfrm>
          <a:custGeom>
            <a:avLst/>
            <a:gdLst/>
            <a:ahLst/>
            <a:cxnLst/>
            <a:rect l="l" t="t" r="r" b="b"/>
            <a:pathLst>
              <a:path w="10140315">
                <a:moveTo>
                  <a:pt x="0" y="0"/>
                </a:moveTo>
                <a:lnTo>
                  <a:pt x="1013980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200" y="4658359"/>
            <a:ext cx="5837555" cy="402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marR="886460" indent="-482600">
              <a:lnSpc>
                <a:spcPct val="115199"/>
              </a:lnSpc>
              <a:spcBef>
                <a:spcPts val="100"/>
              </a:spcBef>
              <a:tabLst>
                <a:tab pos="1894839" algn="l"/>
              </a:tabLst>
            </a:pPr>
            <a:r>
              <a:rPr sz="3400" spc="-5" dirty="0">
                <a:latin typeface="Comic Sans MS"/>
                <a:cs typeface="Comic Sans MS"/>
              </a:rPr>
              <a:t>(suppose	TCP receiver  discards out-of-order  segments)</a:t>
            </a:r>
            <a:endParaRPr sz="3400">
              <a:latin typeface="Comic Sans MS"/>
              <a:cs typeface="Comic Sans MS"/>
            </a:endParaRPr>
          </a:p>
          <a:p>
            <a:pPr marL="472440">
              <a:lnSpc>
                <a:spcPct val="100000"/>
              </a:lnSpc>
              <a:spcBef>
                <a:spcPts val="1720"/>
              </a:spcBef>
              <a:tabLst>
                <a:tab pos="1996439" algn="l"/>
                <a:tab pos="3122930" algn="l"/>
              </a:tabLst>
            </a:pPr>
            <a:r>
              <a:rPr sz="3825" spc="-89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60" dirty="0">
                <a:latin typeface="Comic Sans MS"/>
                <a:cs typeface="Comic Sans MS"/>
              </a:rPr>
              <a:t>spare	</a:t>
            </a:r>
            <a:r>
              <a:rPr sz="3400" dirty="0">
                <a:latin typeface="Comic Sans MS"/>
                <a:cs typeface="Comic Sans MS"/>
              </a:rPr>
              <a:t>room	in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buffer</a:t>
            </a:r>
            <a:endParaRPr sz="3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920"/>
              </a:spcBef>
            </a:pP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1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RcvWindow</a:t>
            </a:r>
            <a:endParaRPr sz="2800">
              <a:latin typeface="Courier New"/>
              <a:cs typeface="Courier New"/>
            </a:endParaRPr>
          </a:p>
          <a:p>
            <a:pPr marL="520700" marR="30480" indent="-482600">
              <a:lnSpc>
                <a:spcPts val="3100"/>
              </a:lnSpc>
              <a:spcBef>
                <a:spcPts val="1160"/>
              </a:spcBef>
            </a:pPr>
            <a:r>
              <a:rPr sz="2800" b="1" dirty="0">
                <a:latin typeface="Courier New"/>
                <a:cs typeface="Courier New"/>
              </a:rPr>
              <a:t>= </a:t>
            </a:r>
            <a:r>
              <a:rPr sz="2800" b="1" spc="-5" dirty="0">
                <a:latin typeface="Courier New"/>
                <a:cs typeface="Courier New"/>
              </a:rPr>
              <a:t>RcvBuffer-[LastByteRcvd </a:t>
            </a:r>
            <a:r>
              <a:rPr sz="2800" b="1" dirty="0">
                <a:latin typeface="Courier New"/>
                <a:cs typeface="Courier New"/>
              </a:rPr>
              <a:t>-  LastByteRead]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3440" y="2054860"/>
            <a:ext cx="5194300" cy="483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190500" indent="-34036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504315" algn="l"/>
                <a:tab pos="3984625" algn="l"/>
              </a:tabLst>
            </a:pPr>
            <a:r>
              <a:rPr sz="3400" spc="-5" dirty="0">
                <a:latin typeface="Comic Sans MS"/>
                <a:cs typeface="Comic Sans MS"/>
              </a:rPr>
              <a:t>rcvr advertises spare  </a:t>
            </a:r>
            <a:r>
              <a:rPr sz="3400" dirty="0">
                <a:latin typeface="Comic Sans MS"/>
                <a:cs typeface="Comic Sans MS"/>
              </a:rPr>
              <a:t>room	by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c</a:t>
            </a:r>
            <a:r>
              <a:rPr sz="3400" spc="-5" dirty="0">
                <a:latin typeface="Comic Sans MS"/>
                <a:cs typeface="Comic Sans MS"/>
              </a:rPr>
              <a:t>lu</a:t>
            </a:r>
            <a:r>
              <a:rPr sz="3400" dirty="0">
                <a:latin typeface="Comic Sans MS"/>
                <a:cs typeface="Comic Sans MS"/>
              </a:rPr>
              <a:t>di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g	</a:t>
            </a:r>
            <a:r>
              <a:rPr sz="3400" spc="-5" dirty="0">
                <a:latin typeface="Comic Sans MS"/>
                <a:cs typeface="Comic Sans MS"/>
              </a:rPr>
              <a:t>value  </a:t>
            </a:r>
            <a:r>
              <a:rPr sz="3400" dirty="0">
                <a:latin typeface="Comic Sans MS"/>
                <a:cs typeface="Comic Sans MS"/>
              </a:rPr>
              <a:t>of </a:t>
            </a:r>
            <a:r>
              <a:rPr sz="3400" b="1" dirty="0">
                <a:latin typeface="Courier New"/>
                <a:cs typeface="Courier New"/>
              </a:rPr>
              <a:t>RcvWindow </a:t>
            </a:r>
            <a:r>
              <a:rPr sz="3400" dirty="0">
                <a:latin typeface="Comic Sans MS"/>
                <a:cs typeface="Comic Sans MS"/>
              </a:rPr>
              <a:t>in  </a:t>
            </a:r>
            <a:r>
              <a:rPr sz="3400" spc="-5" dirty="0">
                <a:latin typeface="Comic Sans MS"/>
                <a:cs typeface="Comic Sans MS"/>
              </a:rPr>
              <a:t>segments</a:t>
            </a:r>
            <a:endParaRPr sz="3400">
              <a:latin typeface="Comic Sans MS"/>
              <a:cs typeface="Comic Sans MS"/>
            </a:endParaRPr>
          </a:p>
          <a:p>
            <a:pPr marL="377825" marR="288925" indent="-340360">
              <a:lnSpc>
                <a:spcPct val="115199"/>
              </a:lnSpc>
              <a:spcBef>
                <a:spcPts val="10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877695" algn="l"/>
              </a:tabLst>
            </a:pPr>
            <a:r>
              <a:rPr sz="3400" spc="-5" dirty="0">
                <a:latin typeface="Comic Sans MS"/>
                <a:cs typeface="Comic Sans MS"/>
              </a:rPr>
              <a:t>sender	limits</a:t>
            </a:r>
            <a:r>
              <a:rPr sz="3400" spc="-6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unACKed  data </a:t>
            </a:r>
            <a:r>
              <a:rPr sz="3400" dirty="0">
                <a:latin typeface="Comic Sans MS"/>
                <a:cs typeface="Comic Sans MS"/>
              </a:rPr>
              <a:t>to</a:t>
            </a:r>
            <a:r>
              <a:rPr sz="3400" spc="-25" dirty="0">
                <a:latin typeface="Comic Sans MS"/>
                <a:cs typeface="Comic Sans MS"/>
              </a:rPr>
              <a:t> </a:t>
            </a:r>
            <a:r>
              <a:rPr sz="3400" b="1" spc="-5" dirty="0">
                <a:latin typeface="Courier New"/>
                <a:cs typeface="Courier New"/>
              </a:rPr>
              <a:t>RcvWindow</a:t>
            </a:r>
            <a:endParaRPr sz="3400">
              <a:latin typeface="Courier New"/>
              <a:cs typeface="Courier New"/>
            </a:endParaRPr>
          </a:p>
          <a:p>
            <a:pPr marL="784225" marR="30480" indent="-289560">
              <a:lnSpc>
                <a:spcPct val="116100"/>
              </a:lnSpc>
              <a:spcBef>
                <a:spcPts val="875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34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guarantees receive buffer  doesn’t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overflow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3756" y="1955800"/>
            <a:ext cx="6819043" cy="2475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2</a:t>
            </a:fld>
            <a:endParaRPr spc="-114" dirty="0"/>
          </a:p>
        </p:txBody>
      </p:sp>
      <p:sp>
        <p:nvSpPr>
          <p:cNvPr id="2" name="object 2"/>
          <p:cNvSpPr txBox="1"/>
          <p:nvPr/>
        </p:nvSpPr>
        <p:spPr>
          <a:xfrm>
            <a:off x="1371600" y="3009900"/>
            <a:ext cx="7513320" cy="3947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dirty="0">
                <a:latin typeface="Arial"/>
                <a:cs typeface="Arial"/>
              </a:rPr>
              <a:t>slides are more-or-less </a:t>
            </a:r>
            <a:r>
              <a:rPr sz="2400" spc="-5" dirty="0">
                <a:latin typeface="Arial"/>
                <a:cs typeface="Arial"/>
              </a:rPr>
              <a:t>directly from the </a:t>
            </a:r>
            <a:r>
              <a:rPr sz="2400" dirty="0">
                <a:latin typeface="Arial"/>
                <a:cs typeface="Arial"/>
              </a:rPr>
              <a:t>slide set  developed by Jim Kurose and </a:t>
            </a:r>
            <a:r>
              <a:rPr sz="2400" spc="-5" dirty="0">
                <a:latin typeface="Arial"/>
                <a:cs typeface="Arial"/>
              </a:rPr>
              <a:t>Keith </a:t>
            </a:r>
            <a:r>
              <a:rPr sz="2400" dirty="0">
                <a:latin typeface="Arial"/>
                <a:cs typeface="Arial"/>
              </a:rPr>
              <a:t>Ross </a:t>
            </a:r>
            <a:r>
              <a:rPr sz="2400" spc="-5" dirty="0">
                <a:latin typeface="Arial"/>
                <a:cs typeface="Arial"/>
              </a:rPr>
              <a:t>for their </a:t>
            </a:r>
            <a:r>
              <a:rPr sz="2400" dirty="0">
                <a:latin typeface="Arial"/>
                <a:cs typeface="Arial"/>
              </a:rPr>
              <a:t>book  </a:t>
            </a:r>
            <a:r>
              <a:rPr sz="2400" spc="-5" dirty="0">
                <a:latin typeface="Arial"/>
                <a:cs typeface="Arial"/>
              </a:rPr>
              <a:t>“Computer Networking: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Top </a:t>
            </a:r>
            <a:r>
              <a:rPr sz="2400" dirty="0">
                <a:latin typeface="Arial"/>
                <a:cs typeface="Arial"/>
              </a:rPr>
              <a:t>Down Approach, </a:t>
            </a:r>
            <a:r>
              <a:rPr sz="2400" spc="-5" dirty="0">
                <a:latin typeface="Arial"/>
                <a:cs typeface="Arial"/>
              </a:rPr>
              <a:t>5th  edition”.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127635">
              <a:lnSpc>
                <a:spcPts val="2800"/>
              </a:lnSpc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slides have been </a:t>
            </a:r>
            <a:r>
              <a:rPr sz="2400" spc="-5" dirty="0">
                <a:latin typeface="Arial"/>
                <a:cs typeface="Arial"/>
              </a:rPr>
              <a:t>lightly adapted for </a:t>
            </a:r>
            <a:r>
              <a:rPr sz="2400" dirty="0">
                <a:latin typeface="Arial"/>
                <a:cs typeface="Arial"/>
              </a:rPr>
              <a:t>Mark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Allman’s  </a:t>
            </a:r>
            <a:r>
              <a:rPr sz="2400" dirty="0">
                <a:latin typeface="Arial"/>
                <a:cs typeface="Arial"/>
              </a:rPr>
              <a:t>EECS </a:t>
            </a:r>
            <a:r>
              <a:rPr sz="2400" spc="-5" dirty="0">
                <a:latin typeface="Arial"/>
                <a:cs typeface="Arial"/>
              </a:rPr>
              <a:t>325/425 Computer Networks </a:t>
            </a:r>
            <a:r>
              <a:rPr sz="2400" dirty="0">
                <a:latin typeface="Arial"/>
                <a:cs typeface="Arial"/>
              </a:rPr>
              <a:t>class at Case  </a:t>
            </a:r>
            <a:r>
              <a:rPr sz="2400" spc="-10" dirty="0">
                <a:latin typeface="Arial"/>
                <a:cs typeface="Arial"/>
              </a:rPr>
              <a:t>Western </a:t>
            </a:r>
            <a:r>
              <a:rPr sz="2400" dirty="0">
                <a:latin typeface="Arial"/>
                <a:cs typeface="Arial"/>
              </a:rPr>
              <a:t>Reserve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University.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</a:pPr>
            <a:r>
              <a:rPr sz="2400" dirty="0">
                <a:latin typeface="Arial"/>
                <a:cs typeface="Arial"/>
              </a:rPr>
              <a:t>All </a:t>
            </a:r>
            <a:r>
              <a:rPr sz="2400" spc="-5" dirty="0">
                <a:latin typeface="Arial"/>
                <a:cs typeface="Arial"/>
              </a:rPr>
              <a:t>material </a:t>
            </a:r>
            <a:r>
              <a:rPr sz="2400" dirty="0">
                <a:latin typeface="Arial"/>
                <a:cs typeface="Arial"/>
              </a:rPr>
              <a:t>copyright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1996-2010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latin typeface="Arial"/>
                <a:cs typeface="Arial"/>
              </a:rPr>
              <a:t>J.F </a:t>
            </a:r>
            <a:r>
              <a:rPr sz="2400" dirty="0">
                <a:latin typeface="Arial"/>
                <a:cs typeface="Arial"/>
              </a:rPr>
              <a:t>Kurose and </a:t>
            </a:r>
            <a:r>
              <a:rPr sz="2400" spc="-35" dirty="0">
                <a:latin typeface="Arial"/>
                <a:cs typeface="Arial"/>
              </a:rPr>
              <a:t>K.W. </a:t>
            </a:r>
            <a:r>
              <a:rPr sz="2400" dirty="0">
                <a:latin typeface="Arial"/>
                <a:cs typeface="Arial"/>
              </a:rPr>
              <a:t>Ross, All </a:t>
            </a:r>
            <a:r>
              <a:rPr sz="2400" spc="-5" dirty="0">
                <a:latin typeface="Arial"/>
                <a:cs typeface="Arial"/>
              </a:rPr>
              <a:t>Rights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Reserved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65278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Advertised</a:t>
            </a:r>
            <a:r>
              <a:rPr spc="-40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505575" cy="0"/>
          </a:xfrm>
          <a:custGeom>
            <a:avLst/>
            <a:gdLst/>
            <a:ahLst/>
            <a:cxnLst/>
            <a:rect l="l" t="t" r="r" b="b"/>
            <a:pathLst>
              <a:path w="6505575">
                <a:moveTo>
                  <a:pt x="0" y="0"/>
                </a:moveTo>
                <a:lnTo>
                  <a:pt x="650497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922" y="27920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94119" y="4445203"/>
            <a:ext cx="5530850" cy="572770"/>
          </a:xfrm>
          <a:custGeom>
            <a:avLst/>
            <a:gdLst/>
            <a:ahLst/>
            <a:cxnLst/>
            <a:rect l="l" t="t" r="r" b="b"/>
            <a:pathLst>
              <a:path w="5530850" h="572770">
                <a:moveTo>
                  <a:pt x="2792889" y="0"/>
                </a:moveTo>
                <a:lnTo>
                  <a:pt x="2737744" y="0"/>
                </a:lnTo>
                <a:lnTo>
                  <a:pt x="2627498" y="339"/>
                </a:lnTo>
                <a:lnTo>
                  <a:pt x="2135609" y="7465"/>
                </a:lnTo>
                <a:lnTo>
                  <a:pt x="1711766" y="21491"/>
                </a:lnTo>
                <a:lnTo>
                  <a:pt x="1358651" y="39703"/>
                </a:lnTo>
                <a:lnTo>
                  <a:pt x="1073979" y="59724"/>
                </a:lnTo>
                <a:lnTo>
                  <a:pt x="852354" y="79519"/>
                </a:lnTo>
                <a:lnTo>
                  <a:pt x="675207" y="98780"/>
                </a:lnTo>
                <a:lnTo>
                  <a:pt x="552721" y="114461"/>
                </a:lnTo>
                <a:lnTo>
                  <a:pt x="496071" y="122550"/>
                </a:lnTo>
                <a:lnTo>
                  <a:pt x="442483" y="130793"/>
                </a:lnTo>
                <a:lnTo>
                  <a:pt x="391957" y="139181"/>
                </a:lnTo>
                <a:lnTo>
                  <a:pt x="344493" y="147707"/>
                </a:lnTo>
                <a:lnTo>
                  <a:pt x="300092" y="156361"/>
                </a:lnTo>
                <a:lnTo>
                  <a:pt x="258753" y="165135"/>
                </a:lnTo>
                <a:lnTo>
                  <a:pt x="220476" y="174020"/>
                </a:lnTo>
                <a:lnTo>
                  <a:pt x="153108" y="192090"/>
                </a:lnTo>
                <a:lnTo>
                  <a:pt x="97989" y="210503"/>
                </a:lnTo>
                <a:lnTo>
                  <a:pt x="55119" y="229189"/>
                </a:lnTo>
                <a:lnTo>
                  <a:pt x="13779" y="257583"/>
                </a:lnTo>
                <a:lnTo>
                  <a:pt x="0" y="286208"/>
                </a:lnTo>
                <a:lnTo>
                  <a:pt x="1531" y="295761"/>
                </a:lnTo>
                <a:lnTo>
                  <a:pt x="38277" y="333802"/>
                </a:lnTo>
                <a:lnTo>
                  <a:pt x="75023" y="352599"/>
                </a:lnTo>
                <a:lnTo>
                  <a:pt x="124017" y="371158"/>
                </a:lnTo>
                <a:lnTo>
                  <a:pt x="185261" y="389408"/>
                </a:lnTo>
                <a:lnTo>
                  <a:pt x="258753" y="407281"/>
                </a:lnTo>
                <a:lnTo>
                  <a:pt x="300092" y="416055"/>
                </a:lnTo>
                <a:lnTo>
                  <a:pt x="344493" y="424709"/>
                </a:lnTo>
                <a:lnTo>
                  <a:pt x="391957" y="433234"/>
                </a:lnTo>
                <a:lnTo>
                  <a:pt x="442483" y="441623"/>
                </a:lnTo>
                <a:lnTo>
                  <a:pt x="496071" y="449866"/>
                </a:lnTo>
                <a:lnTo>
                  <a:pt x="552721" y="457955"/>
                </a:lnTo>
                <a:lnTo>
                  <a:pt x="675207" y="473636"/>
                </a:lnTo>
                <a:lnTo>
                  <a:pt x="809943" y="488598"/>
                </a:lnTo>
                <a:lnTo>
                  <a:pt x="939144" y="501154"/>
                </a:lnTo>
                <a:lnTo>
                  <a:pt x="1166765" y="519818"/>
                </a:lnTo>
                <a:lnTo>
                  <a:pt x="1457469" y="538482"/>
                </a:lnTo>
                <a:lnTo>
                  <a:pt x="1816016" y="555110"/>
                </a:lnTo>
                <a:lnTo>
                  <a:pt x="2243950" y="567327"/>
                </a:lnTo>
                <a:lnTo>
                  <a:pt x="2737744" y="572417"/>
                </a:lnTo>
                <a:lnTo>
                  <a:pt x="2792889" y="572417"/>
                </a:lnTo>
                <a:lnTo>
                  <a:pt x="3286683" y="567327"/>
                </a:lnTo>
                <a:lnTo>
                  <a:pt x="3714617" y="555110"/>
                </a:lnTo>
                <a:lnTo>
                  <a:pt x="4073164" y="538482"/>
                </a:lnTo>
                <a:lnTo>
                  <a:pt x="4363868" y="519818"/>
                </a:lnTo>
                <a:lnTo>
                  <a:pt x="4591490" y="501154"/>
                </a:lnTo>
                <a:lnTo>
                  <a:pt x="4720690" y="488598"/>
                </a:lnTo>
                <a:lnTo>
                  <a:pt x="4855426" y="473636"/>
                </a:lnTo>
                <a:lnTo>
                  <a:pt x="4977912" y="457955"/>
                </a:lnTo>
                <a:lnTo>
                  <a:pt x="5034563" y="449866"/>
                </a:lnTo>
                <a:lnTo>
                  <a:pt x="5088150" y="441623"/>
                </a:lnTo>
                <a:lnTo>
                  <a:pt x="5138676" y="433234"/>
                </a:lnTo>
                <a:lnTo>
                  <a:pt x="5186140" y="424709"/>
                </a:lnTo>
                <a:lnTo>
                  <a:pt x="5230541" y="416055"/>
                </a:lnTo>
                <a:lnTo>
                  <a:pt x="5271881" y="407281"/>
                </a:lnTo>
                <a:lnTo>
                  <a:pt x="5310158" y="398395"/>
                </a:lnTo>
                <a:lnTo>
                  <a:pt x="5377525" y="380325"/>
                </a:lnTo>
                <a:lnTo>
                  <a:pt x="5432644" y="361913"/>
                </a:lnTo>
                <a:lnTo>
                  <a:pt x="5475515" y="343226"/>
                </a:lnTo>
                <a:lnTo>
                  <a:pt x="5516854" y="314833"/>
                </a:lnTo>
                <a:lnTo>
                  <a:pt x="5530634" y="286208"/>
                </a:lnTo>
                <a:lnTo>
                  <a:pt x="5529103" y="276655"/>
                </a:lnTo>
                <a:lnTo>
                  <a:pt x="5492357" y="238614"/>
                </a:lnTo>
                <a:lnTo>
                  <a:pt x="5455611" y="219816"/>
                </a:lnTo>
                <a:lnTo>
                  <a:pt x="5406616" y="201258"/>
                </a:lnTo>
                <a:lnTo>
                  <a:pt x="5345373" y="183008"/>
                </a:lnTo>
                <a:lnTo>
                  <a:pt x="5271881" y="165135"/>
                </a:lnTo>
                <a:lnTo>
                  <a:pt x="5230541" y="156361"/>
                </a:lnTo>
                <a:lnTo>
                  <a:pt x="5186140" y="147707"/>
                </a:lnTo>
                <a:lnTo>
                  <a:pt x="5138676" y="139181"/>
                </a:lnTo>
                <a:lnTo>
                  <a:pt x="5088150" y="130793"/>
                </a:lnTo>
                <a:lnTo>
                  <a:pt x="5034563" y="122550"/>
                </a:lnTo>
                <a:lnTo>
                  <a:pt x="4977912" y="114461"/>
                </a:lnTo>
                <a:lnTo>
                  <a:pt x="4855426" y="98780"/>
                </a:lnTo>
                <a:lnTo>
                  <a:pt x="4678279" y="79519"/>
                </a:lnTo>
                <a:lnTo>
                  <a:pt x="4456654" y="59724"/>
                </a:lnTo>
                <a:lnTo>
                  <a:pt x="4171982" y="39703"/>
                </a:lnTo>
                <a:lnTo>
                  <a:pt x="3818867" y="21491"/>
                </a:lnTo>
                <a:lnTo>
                  <a:pt x="3395024" y="7465"/>
                </a:lnTo>
                <a:lnTo>
                  <a:pt x="2903135" y="339"/>
                </a:lnTo>
                <a:lnTo>
                  <a:pt x="2792889" y="0"/>
                </a:lnTo>
                <a:close/>
              </a:path>
            </a:pathLst>
          </a:custGeom>
          <a:solidFill>
            <a:srgbClr val="FFFC79">
              <a:alpha val="2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65278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Advertised</a:t>
            </a:r>
            <a:r>
              <a:rPr spc="-40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505575" cy="0"/>
          </a:xfrm>
          <a:custGeom>
            <a:avLst/>
            <a:gdLst/>
            <a:ahLst/>
            <a:cxnLst/>
            <a:rect l="l" t="t" r="r" b="b"/>
            <a:pathLst>
              <a:path w="6505575">
                <a:moveTo>
                  <a:pt x="0" y="0"/>
                </a:moveTo>
                <a:lnTo>
                  <a:pt x="650497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11200"/>
            <a:ext cx="65278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0" dirty="0">
                <a:solidFill>
                  <a:srgbClr val="021EAA"/>
                </a:solidFill>
                <a:latin typeface="Comic Sans MS"/>
                <a:cs typeface="Comic Sans MS"/>
              </a:rPr>
              <a:t>Advertised</a:t>
            </a:r>
            <a:r>
              <a:rPr sz="5600" spc="-4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Window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505575" cy="0"/>
          </a:xfrm>
          <a:custGeom>
            <a:avLst/>
            <a:gdLst/>
            <a:ahLst/>
            <a:cxnLst/>
            <a:rect l="l" t="t" r="r" b="b"/>
            <a:pathLst>
              <a:path w="6505575">
                <a:moveTo>
                  <a:pt x="0" y="0"/>
                </a:moveTo>
                <a:lnTo>
                  <a:pt x="650497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765300"/>
            <a:ext cx="367919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75" spc="-135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16 </a:t>
            </a:r>
            <a:r>
              <a:rPr sz="3800" spc="-5" dirty="0">
                <a:latin typeface="Comic Sans MS"/>
                <a:cs typeface="Comic Sans MS"/>
              </a:rPr>
              <a:t>bits </a:t>
            </a:r>
            <a:r>
              <a:rPr sz="3800" dirty="0">
                <a:latin typeface="Comic Sans MS"/>
                <a:cs typeface="Comic Sans MS"/>
              </a:rPr>
              <a:t>=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64KB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Advertised</a:t>
            </a:r>
            <a:r>
              <a:rPr spc="-40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505575" cy="0"/>
          </a:xfrm>
          <a:custGeom>
            <a:avLst/>
            <a:gdLst/>
            <a:ahLst/>
            <a:cxnLst/>
            <a:rect l="l" t="t" r="r" b="b"/>
            <a:pathLst>
              <a:path w="6505575">
                <a:moveTo>
                  <a:pt x="0" y="0"/>
                </a:moveTo>
                <a:lnTo>
                  <a:pt x="650497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40"/>
              </a:spcBef>
            </a:pPr>
            <a:r>
              <a:rPr sz="4275" spc="-135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/>
              <a:t>16 </a:t>
            </a:r>
            <a:r>
              <a:rPr sz="3800" spc="-5" dirty="0"/>
              <a:t>bits </a:t>
            </a:r>
            <a:r>
              <a:rPr sz="3800" dirty="0"/>
              <a:t>=</a:t>
            </a:r>
            <a:r>
              <a:rPr sz="3800" spc="85" dirty="0"/>
              <a:t> </a:t>
            </a:r>
            <a:r>
              <a:rPr sz="3800" spc="-5" dirty="0"/>
              <a:t>64KB</a:t>
            </a:r>
            <a:endParaRPr sz="3800">
              <a:latin typeface="Wingdings"/>
              <a:cs typeface="Wingdings"/>
            </a:endParaRPr>
          </a:p>
          <a:p>
            <a:pPr marL="377825" marR="30480" indent="-340360">
              <a:lnSpc>
                <a:spcPct val="116199"/>
              </a:lnSpc>
              <a:spcBef>
                <a:spcPts val="1100"/>
              </a:spcBef>
            </a:pPr>
            <a:r>
              <a:rPr sz="4275" spc="-82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5" dirty="0"/>
              <a:t>What </a:t>
            </a:r>
            <a:r>
              <a:rPr sz="3800" spc="-5" dirty="0"/>
              <a:t>are </a:t>
            </a:r>
            <a:r>
              <a:rPr sz="3800" dirty="0"/>
              <a:t>the </a:t>
            </a:r>
            <a:r>
              <a:rPr sz="3800" spc="-5" dirty="0"/>
              <a:t>implications of an advertised  window </a:t>
            </a:r>
            <a:r>
              <a:rPr sz="3800" dirty="0"/>
              <a:t>limit of</a:t>
            </a:r>
            <a:r>
              <a:rPr sz="3800" spc="-5" dirty="0"/>
              <a:t> 64KB?</a:t>
            </a:r>
            <a:endParaRPr sz="3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Advertised</a:t>
            </a:r>
            <a:r>
              <a:rPr spc="-40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505575" cy="0"/>
          </a:xfrm>
          <a:custGeom>
            <a:avLst/>
            <a:gdLst/>
            <a:ahLst/>
            <a:cxnLst/>
            <a:rect l="l" t="t" r="r" b="b"/>
            <a:pathLst>
              <a:path w="6505575">
                <a:moveTo>
                  <a:pt x="0" y="0"/>
                </a:moveTo>
                <a:lnTo>
                  <a:pt x="650497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40"/>
              </a:spcBef>
            </a:pPr>
            <a:r>
              <a:rPr sz="4275" spc="-135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/>
              <a:t>16 </a:t>
            </a:r>
            <a:r>
              <a:rPr sz="3800" spc="-5" dirty="0"/>
              <a:t>bits </a:t>
            </a:r>
            <a:r>
              <a:rPr sz="3800" dirty="0"/>
              <a:t>=</a:t>
            </a:r>
            <a:r>
              <a:rPr sz="3800" spc="85" dirty="0"/>
              <a:t> </a:t>
            </a:r>
            <a:r>
              <a:rPr sz="3800" spc="-5" dirty="0"/>
              <a:t>64KB</a:t>
            </a:r>
            <a:endParaRPr sz="3800">
              <a:latin typeface="Wingdings"/>
              <a:cs typeface="Wingdings"/>
            </a:endParaRPr>
          </a:p>
          <a:p>
            <a:pPr marL="377825" marR="30480" indent="-340360">
              <a:lnSpc>
                <a:spcPct val="116199"/>
              </a:lnSpc>
              <a:spcBef>
                <a:spcPts val="1100"/>
              </a:spcBef>
            </a:pPr>
            <a:r>
              <a:rPr sz="4275" spc="-82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5" dirty="0"/>
              <a:t>What </a:t>
            </a:r>
            <a:r>
              <a:rPr sz="3800" spc="-5" dirty="0"/>
              <a:t>are </a:t>
            </a:r>
            <a:r>
              <a:rPr sz="3800" dirty="0"/>
              <a:t>the </a:t>
            </a:r>
            <a:r>
              <a:rPr sz="3800" spc="-5" dirty="0"/>
              <a:t>implications of an advertised  window </a:t>
            </a:r>
            <a:r>
              <a:rPr sz="3800" dirty="0"/>
              <a:t>limit of</a:t>
            </a:r>
            <a:r>
              <a:rPr sz="3800" spc="-5" dirty="0"/>
              <a:t> 64KB?</a:t>
            </a:r>
            <a:endParaRPr sz="3800">
              <a:latin typeface="Wingdings"/>
              <a:cs typeface="Wingdings"/>
            </a:endParaRPr>
          </a:p>
          <a:p>
            <a:pPr marL="495300">
              <a:lnSpc>
                <a:spcPct val="100000"/>
              </a:lnSpc>
              <a:spcBef>
                <a:spcPts val="1540"/>
              </a:spcBef>
              <a:tabLst>
                <a:tab pos="1697355" algn="l"/>
                <a:tab pos="2157095" algn="l"/>
              </a:tabLst>
            </a:pPr>
            <a:r>
              <a:rPr sz="5100" spc="-3509" baseline="2450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5100" spc="-187" baseline="2450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/>
              <a:t>this	is	the max </a:t>
            </a:r>
            <a:r>
              <a:rPr sz="3400" dirty="0"/>
              <a:t>we </a:t>
            </a:r>
            <a:r>
              <a:rPr sz="3400" spc="-5" dirty="0"/>
              <a:t>can </a:t>
            </a:r>
            <a:r>
              <a:rPr sz="3400" dirty="0"/>
              <a:t>send </a:t>
            </a:r>
            <a:r>
              <a:rPr sz="3400" spc="-5" dirty="0"/>
              <a:t>at </a:t>
            </a:r>
            <a:r>
              <a:rPr sz="3400" dirty="0"/>
              <a:t>one</a:t>
            </a:r>
            <a:r>
              <a:rPr sz="3400" spc="-20" dirty="0"/>
              <a:t> </a:t>
            </a:r>
            <a:r>
              <a:rPr sz="3400" dirty="0"/>
              <a:t>time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Advertised</a:t>
            </a:r>
            <a:r>
              <a:rPr spc="-40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505575" cy="0"/>
          </a:xfrm>
          <a:custGeom>
            <a:avLst/>
            <a:gdLst/>
            <a:ahLst/>
            <a:cxnLst/>
            <a:rect l="l" t="t" r="r" b="b"/>
            <a:pathLst>
              <a:path w="6505575">
                <a:moveTo>
                  <a:pt x="0" y="0"/>
                </a:moveTo>
                <a:lnTo>
                  <a:pt x="650497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40"/>
              </a:spcBef>
            </a:pPr>
            <a:r>
              <a:rPr sz="4275" spc="-135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/>
              <a:t>16 </a:t>
            </a:r>
            <a:r>
              <a:rPr sz="3800" spc="-5" dirty="0"/>
              <a:t>bits </a:t>
            </a:r>
            <a:r>
              <a:rPr sz="3800" dirty="0"/>
              <a:t>=</a:t>
            </a:r>
            <a:r>
              <a:rPr sz="3800" spc="85" dirty="0"/>
              <a:t> </a:t>
            </a:r>
            <a:r>
              <a:rPr sz="3800" spc="-5" dirty="0"/>
              <a:t>64KB</a:t>
            </a:r>
            <a:endParaRPr sz="3800">
              <a:latin typeface="Wingdings"/>
              <a:cs typeface="Wingdings"/>
            </a:endParaRPr>
          </a:p>
          <a:p>
            <a:pPr marL="377825" marR="30480" indent="-340360">
              <a:lnSpc>
                <a:spcPct val="116199"/>
              </a:lnSpc>
              <a:spcBef>
                <a:spcPts val="1100"/>
              </a:spcBef>
            </a:pPr>
            <a:r>
              <a:rPr sz="4275" spc="-82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5" dirty="0"/>
              <a:t>What </a:t>
            </a:r>
            <a:r>
              <a:rPr sz="3800" spc="-5" dirty="0"/>
              <a:t>are </a:t>
            </a:r>
            <a:r>
              <a:rPr sz="3800" dirty="0"/>
              <a:t>the </a:t>
            </a:r>
            <a:r>
              <a:rPr sz="3800" spc="-5" dirty="0"/>
              <a:t>implications of an advertised  window </a:t>
            </a:r>
            <a:r>
              <a:rPr sz="3800" dirty="0"/>
              <a:t>limit of</a:t>
            </a:r>
            <a:r>
              <a:rPr sz="3800" spc="-5" dirty="0"/>
              <a:t> 64KB?</a:t>
            </a:r>
            <a:endParaRPr sz="3800">
              <a:latin typeface="Wingdings"/>
              <a:cs typeface="Wingdings"/>
            </a:endParaRPr>
          </a:p>
          <a:p>
            <a:pPr marL="7848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1697355" algn="l"/>
                <a:tab pos="2157095" algn="l"/>
              </a:tabLst>
            </a:pPr>
            <a:r>
              <a:rPr sz="3400" spc="-5" dirty="0"/>
              <a:t>this	is	the max </a:t>
            </a:r>
            <a:r>
              <a:rPr sz="3400" dirty="0"/>
              <a:t>we </a:t>
            </a:r>
            <a:r>
              <a:rPr sz="3400" spc="-5" dirty="0"/>
              <a:t>can </a:t>
            </a:r>
            <a:r>
              <a:rPr sz="3400" dirty="0"/>
              <a:t>send </a:t>
            </a:r>
            <a:r>
              <a:rPr sz="3400" spc="-5" dirty="0"/>
              <a:t>at </a:t>
            </a:r>
            <a:r>
              <a:rPr sz="3400" dirty="0"/>
              <a:t>one</a:t>
            </a:r>
            <a:r>
              <a:rPr sz="3400" spc="-20" dirty="0"/>
              <a:t> </a:t>
            </a:r>
            <a:r>
              <a:rPr sz="3400" dirty="0"/>
              <a:t>time</a:t>
            </a:r>
            <a:endParaRPr sz="3400"/>
          </a:p>
          <a:p>
            <a:pPr marL="784860" indent="-2895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2409825" algn="l"/>
              </a:tabLst>
            </a:pPr>
            <a:r>
              <a:rPr sz="3400" spc="-5" dirty="0"/>
              <a:t>i.e.,</a:t>
            </a:r>
            <a:r>
              <a:rPr sz="3400" dirty="0"/>
              <a:t> per	</a:t>
            </a:r>
            <a:r>
              <a:rPr sz="3400" spc="-5" dirty="0"/>
              <a:t>RTT</a:t>
            </a:r>
            <a:endParaRPr sz="3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Advertised</a:t>
            </a:r>
            <a:r>
              <a:rPr spc="-40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505575" cy="0"/>
          </a:xfrm>
          <a:custGeom>
            <a:avLst/>
            <a:gdLst/>
            <a:ahLst/>
            <a:cxnLst/>
            <a:rect l="l" t="t" r="r" b="b"/>
            <a:pathLst>
              <a:path w="6505575">
                <a:moveTo>
                  <a:pt x="0" y="0"/>
                </a:moveTo>
                <a:lnTo>
                  <a:pt x="650497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40" y="1531619"/>
            <a:ext cx="10119360" cy="5384800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940"/>
              </a:spcBef>
            </a:pPr>
            <a:r>
              <a:rPr sz="4275" spc="-135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16 </a:t>
            </a:r>
            <a:r>
              <a:rPr sz="3800" spc="-5" dirty="0">
                <a:latin typeface="Comic Sans MS"/>
                <a:cs typeface="Comic Sans MS"/>
              </a:rPr>
              <a:t>bits </a:t>
            </a:r>
            <a:r>
              <a:rPr sz="3800" dirty="0">
                <a:latin typeface="Comic Sans MS"/>
                <a:cs typeface="Comic Sans MS"/>
              </a:rPr>
              <a:t>=</a:t>
            </a:r>
            <a:r>
              <a:rPr sz="3800" spc="8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64KB</a:t>
            </a:r>
            <a:endParaRPr sz="3800">
              <a:latin typeface="Comic Sans MS"/>
              <a:cs typeface="Comic Sans MS"/>
            </a:endParaRPr>
          </a:p>
          <a:p>
            <a:pPr marL="390525" marR="43180" indent="-340360">
              <a:lnSpc>
                <a:spcPct val="116199"/>
              </a:lnSpc>
              <a:spcBef>
                <a:spcPts val="1100"/>
              </a:spcBef>
            </a:pPr>
            <a:r>
              <a:rPr sz="4275" spc="-82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5" dirty="0">
                <a:latin typeface="Comic Sans MS"/>
                <a:cs typeface="Comic Sans MS"/>
              </a:rPr>
              <a:t>What </a:t>
            </a:r>
            <a:r>
              <a:rPr sz="3800" spc="-5" dirty="0">
                <a:latin typeface="Comic Sans MS"/>
                <a:cs typeface="Comic Sans MS"/>
              </a:rPr>
              <a:t>are </a:t>
            </a:r>
            <a:r>
              <a:rPr sz="3800" dirty="0">
                <a:latin typeface="Comic Sans MS"/>
                <a:cs typeface="Comic Sans MS"/>
              </a:rPr>
              <a:t>the </a:t>
            </a:r>
            <a:r>
              <a:rPr sz="3800" spc="-5" dirty="0">
                <a:latin typeface="Comic Sans MS"/>
                <a:cs typeface="Comic Sans MS"/>
              </a:rPr>
              <a:t>implications of an advertised  window </a:t>
            </a:r>
            <a:r>
              <a:rPr sz="3800" dirty="0">
                <a:latin typeface="Comic Sans MS"/>
                <a:cs typeface="Comic Sans MS"/>
              </a:rPr>
              <a:t>limit of</a:t>
            </a:r>
            <a:r>
              <a:rPr sz="3800" spc="-5" dirty="0">
                <a:latin typeface="Comic Sans MS"/>
                <a:cs typeface="Comic Sans MS"/>
              </a:rPr>
              <a:t> 64KB?</a:t>
            </a:r>
            <a:endParaRPr sz="3800">
              <a:latin typeface="Comic Sans MS"/>
              <a:cs typeface="Comic Sans MS"/>
            </a:endParaRPr>
          </a:p>
          <a:p>
            <a:pPr marL="7975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  <a:tab pos="1710055" algn="l"/>
                <a:tab pos="2169795" algn="l"/>
              </a:tabLst>
            </a:pPr>
            <a:r>
              <a:rPr sz="3400" spc="-5" dirty="0">
                <a:latin typeface="Comic Sans MS"/>
                <a:cs typeface="Comic Sans MS"/>
              </a:rPr>
              <a:t>this	is	the max </a:t>
            </a:r>
            <a:r>
              <a:rPr sz="3400" dirty="0">
                <a:latin typeface="Comic Sans MS"/>
                <a:cs typeface="Comic Sans MS"/>
              </a:rPr>
              <a:t>we </a:t>
            </a:r>
            <a:r>
              <a:rPr sz="3400" spc="-5" dirty="0">
                <a:latin typeface="Comic Sans MS"/>
                <a:cs typeface="Comic Sans MS"/>
              </a:rPr>
              <a:t>can </a:t>
            </a:r>
            <a:r>
              <a:rPr sz="3400" dirty="0">
                <a:latin typeface="Comic Sans MS"/>
                <a:cs typeface="Comic Sans MS"/>
              </a:rPr>
              <a:t>send </a:t>
            </a:r>
            <a:r>
              <a:rPr sz="3400" spc="-5" dirty="0">
                <a:latin typeface="Comic Sans MS"/>
                <a:cs typeface="Comic Sans MS"/>
              </a:rPr>
              <a:t>at </a:t>
            </a:r>
            <a:r>
              <a:rPr sz="3400" dirty="0">
                <a:latin typeface="Comic Sans MS"/>
                <a:cs typeface="Comic Sans MS"/>
              </a:rPr>
              <a:t>one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time</a:t>
            </a:r>
            <a:endParaRPr sz="3400">
              <a:latin typeface="Comic Sans MS"/>
              <a:cs typeface="Comic Sans MS"/>
            </a:endParaRPr>
          </a:p>
          <a:p>
            <a:pPr marL="797560" indent="-2895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  <a:tab pos="2422525" algn="l"/>
              </a:tabLst>
            </a:pPr>
            <a:r>
              <a:rPr sz="3400" spc="-5" dirty="0">
                <a:latin typeface="Comic Sans MS"/>
                <a:cs typeface="Comic Sans MS"/>
              </a:rPr>
              <a:t>i.e.,</a:t>
            </a:r>
            <a:r>
              <a:rPr sz="3400" dirty="0">
                <a:latin typeface="Comic Sans MS"/>
                <a:cs typeface="Comic Sans MS"/>
              </a:rPr>
              <a:t> per	</a:t>
            </a:r>
            <a:r>
              <a:rPr sz="3400" spc="-5" dirty="0">
                <a:latin typeface="Comic Sans MS"/>
                <a:cs typeface="Comic Sans MS"/>
              </a:rPr>
              <a:t>RTT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815"/>
              </a:spcBef>
              <a:tabLst>
                <a:tab pos="2366010" algn="l"/>
              </a:tabLst>
            </a:pPr>
            <a:r>
              <a:rPr sz="4275" spc="-135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Is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64KB	enough?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Advertised</a:t>
            </a:r>
            <a:r>
              <a:rPr spc="-40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505575" cy="0"/>
          </a:xfrm>
          <a:custGeom>
            <a:avLst/>
            <a:gdLst/>
            <a:ahLst/>
            <a:cxnLst/>
            <a:rect l="l" t="t" r="r" b="b"/>
            <a:pathLst>
              <a:path w="6505575">
                <a:moveTo>
                  <a:pt x="0" y="0"/>
                </a:moveTo>
                <a:lnTo>
                  <a:pt x="650497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40" y="1531619"/>
            <a:ext cx="10119360" cy="7419340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940"/>
              </a:spcBef>
            </a:pPr>
            <a:r>
              <a:rPr sz="4275" spc="-135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16 </a:t>
            </a:r>
            <a:r>
              <a:rPr sz="3800" spc="-5" dirty="0">
                <a:latin typeface="Comic Sans MS"/>
                <a:cs typeface="Comic Sans MS"/>
              </a:rPr>
              <a:t>bits </a:t>
            </a:r>
            <a:r>
              <a:rPr sz="3800" dirty="0">
                <a:latin typeface="Comic Sans MS"/>
                <a:cs typeface="Comic Sans MS"/>
              </a:rPr>
              <a:t>=</a:t>
            </a:r>
            <a:r>
              <a:rPr sz="3800" spc="8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64KB</a:t>
            </a:r>
            <a:endParaRPr sz="3800">
              <a:latin typeface="Comic Sans MS"/>
              <a:cs typeface="Comic Sans MS"/>
            </a:endParaRPr>
          </a:p>
          <a:p>
            <a:pPr marL="390525" marR="43180" indent="-340360">
              <a:lnSpc>
                <a:spcPct val="116199"/>
              </a:lnSpc>
              <a:spcBef>
                <a:spcPts val="1100"/>
              </a:spcBef>
            </a:pPr>
            <a:r>
              <a:rPr sz="4275" spc="-82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5" dirty="0">
                <a:latin typeface="Comic Sans MS"/>
                <a:cs typeface="Comic Sans MS"/>
              </a:rPr>
              <a:t>What </a:t>
            </a:r>
            <a:r>
              <a:rPr sz="3800" spc="-5" dirty="0">
                <a:latin typeface="Comic Sans MS"/>
                <a:cs typeface="Comic Sans MS"/>
              </a:rPr>
              <a:t>are </a:t>
            </a:r>
            <a:r>
              <a:rPr sz="3800" dirty="0">
                <a:latin typeface="Comic Sans MS"/>
                <a:cs typeface="Comic Sans MS"/>
              </a:rPr>
              <a:t>the </a:t>
            </a:r>
            <a:r>
              <a:rPr sz="3800" spc="-5" dirty="0">
                <a:latin typeface="Comic Sans MS"/>
                <a:cs typeface="Comic Sans MS"/>
              </a:rPr>
              <a:t>implications of an advertised  window </a:t>
            </a:r>
            <a:r>
              <a:rPr sz="3800" dirty="0">
                <a:latin typeface="Comic Sans MS"/>
                <a:cs typeface="Comic Sans MS"/>
              </a:rPr>
              <a:t>limit of</a:t>
            </a:r>
            <a:r>
              <a:rPr sz="3800" spc="-5" dirty="0">
                <a:latin typeface="Comic Sans MS"/>
                <a:cs typeface="Comic Sans MS"/>
              </a:rPr>
              <a:t> 64KB?</a:t>
            </a:r>
            <a:endParaRPr sz="3800">
              <a:latin typeface="Comic Sans MS"/>
              <a:cs typeface="Comic Sans MS"/>
            </a:endParaRPr>
          </a:p>
          <a:p>
            <a:pPr marL="7975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  <a:tab pos="1710055" algn="l"/>
                <a:tab pos="2169795" algn="l"/>
              </a:tabLst>
            </a:pPr>
            <a:r>
              <a:rPr sz="3400" spc="-5" dirty="0">
                <a:latin typeface="Comic Sans MS"/>
                <a:cs typeface="Comic Sans MS"/>
              </a:rPr>
              <a:t>this	is	the max </a:t>
            </a:r>
            <a:r>
              <a:rPr sz="3400" dirty="0">
                <a:latin typeface="Comic Sans MS"/>
                <a:cs typeface="Comic Sans MS"/>
              </a:rPr>
              <a:t>we </a:t>
            </a:r>
            <a:r>
              <a:rPr sz="3400" spc="-5" dirty="0">
                <a:latin typeface="Comic Sans MS"/>
                <a:cs typeface="Comic Sans MS"/>
              </a:rPr>
              <a:t>can </a:t>
            </a:r>
            <a:r>
              <a:rPr sz="3400" dirty="0">
                <a:latin typeface="Comic Sans MS"/>
                <a:cs typeface="Comic Sans MS"/>
              </a:rPr>
              <a:t>send </a:t>
            </a:r>
            <a:r>
              <a:rPr sz="3400" spc="-5" dirty="0">
                <a:latin typeface="Comic Sans MS"/>
                <a:cs typeface="Comic Sans MS"/>
              </a:rPr>
              <a:t>at </a:t>
            </a:r>
            <a:r>
              <a:rPr sz="3400" dirty="0">
                <a:latin typeface="Comic Sans MS"/>
                <a:cs typeface="Comic Sans MS"/>
              </a:rPr>
              <a:t>one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time</a:t>
            </a:r>
            <a:endParaRPr sz="3400">
              <a:latin typeface="Comic Sans MS"/>
              <a:cs typeface="Comic Sans MS"/>
            </a:endParaRPr>
          </a:p>
          <a:p>
            <a:pPr marL="797560" indent="-2895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  <a:tab pos="2422525" algn="l"/>
              </a:tabLst>
            </a:pPr>
            <a:r>
              <a:rPr sz="3400" spc="-5" dirty="0">
                <a:latin typeface="Comic Sans MS"/>
                <a:cs typeface="Comic Sans MS"/>
              </a:rPr>
              <a:t>i.e.,</a:t>
            </a:r>
            <a:r>
              <a:rPr sz="3400" dirty="0">
                <a:latin typeface="Comic Sans MS"/>
                <a:cs typeface="Comic Sans MS"/>
              </a:rPr>
              <a:t> per	</a:t>
            </a:r>
            <a:r>
              <a:rPr sz="3400" spc="-5" dirty="0">
                <a:latin typeface="Comic Sans MS"/>
                <a:cs typeface="Comic Sans MS"/>
              </a:rPr>
              <a:t>RTT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buClr>
                <a:srgbClr val="021EAA"/>
              </a:buClr>
              <a:buFont typeface="Wingdings"/>
              <a:buChar char=""/>
            </a:pPr>
            <a:endParaRPr sz="47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815"/>
              </a:spcBef>
              <a:tabLst>
                <a:tab pos="2366010" algn="l"/>
              </a:tabLst>
            </a:pPr>
            <a:r>
              <a:rPr sz="4275" spc="-135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Is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64KB	enough?</a:t>
            </a:r>
            <a:endParaRPr sz="3800">
              <a:latin typeface="Comic Sans MS"/>
              <a:cs typeface="Comic Sans MS"/>
            </a:endParaRPr>
          </a:p>
          <a:p>
            <a:pPr marL="7975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</a:tabLst>
            </a:pPr>
            <a:r>
              <a:rPr sz="3400" dirty="0">
                <a:latin typeface="Comic Sans MS"/>
                <a:cs typeface="Comic Sans MS"/>
              </a:rPr>
              <a:t>No!</a:t>
            </a:r>
            <a:endParaRPr sz="3400">
              <a:latin typeface="Comic Sans MS"/>
              <a:cs typeface="Comic Sans MS"/>
            </a:endParaRPr>
          </a:p>
          <a:p>
            <a:pPr marL="797560" marR="102235" indent="-289560">
              <a:lnSpc>
                <a:spcPct val="115199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</a:tabLst>
            </a:pPr>
            <a:r>
              <a:rPr sz="3400" dirty="0">
                <a:latin typeface="Comic Sans MS"/>
                <a:cs typeface="Comic Sans MS"/>
              </a:rPr>
              <a:t>This is a place </a:t>
            </a:r>
            <a:r>
              <a:rPr sz="3400" spc="-5" dirty="0">
                <a:latin typeface="Comic Sans MS"/>
                <a:cs typeface="Comic Sans MS"/>
              </a:rPr>
              <a:t>where </a:t>
            </a:r>
            <a:r>
              <a:rPr sz="3400" dirty="0">
                <a:latin typeface="Comic Sans MS"/>
                <a:cs typeface="Comic Sans MS"/>
              </a:rPr>
              <a:t>TCP’s </a:t>
            </a:r>
            <a:r>
              <a:rPr sz="3400" spc="-5" dirty="0">
                <a:latin typeface="Comic Sans MS"/>
                <a:cs typeface="Comic Sans MS"/>
              </a:rPr>
              <a:t>original design </a:t>
            </a:r>
            <a:r>
              <a:rPr sz="3400" dirty="0">
                <a:latin typeface="Comic Sans MS"/>
                <a:cs typeface="Comic Sans MS"/>
              </a:rPr>
              <a:t>has  </a:t>
            </a:r>
            <a:r>
              <a:rPr sz="3400" spc="-5" dirty="0">
                <a:latin typeface="Comic Sans MS"/>
                <a:cs typeface="Comic Sans MS"/>
              </a:rPr>
              <a:t>been eclipsed </a:t>
            </a:r>
            <a:r>
              <a:rPr sz="3400" dirty="0">
                <a:latin typeface="Comic Sans MS"/>
                <a:cs typeface="Comic Sans MS"/>
              </a:rPr>
              <a:t>by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reality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65278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Advertised</a:t>
            </a:r>
            <a:r>
              <a:rPr spc="-40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505575" cy="0"/>
          </a:xfrm>
          <a:custGeom>
            <a:avLst/>
            <a:gdLst/>
            <a:ahLst/>
            <a:cxnLst/>
            <a:rect l="l" t="t" r="r" b="b"/>
            <a:pathLst>
              <a:path w="6505575">
                <a:moveTo>
                  <a:pt x="0" y="0"/>
                </a:moveTo>
                <a:lnTo>
                  <a:pt x="650497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9940" y="2362200"/>
            <a:ext cx="10591165" cy="520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3994785" algn="l"/>
                <a:tab pos="4385310" algn="l"/>
                <a:tab pos="5335270" algn="l"/>
              </a:tabLst>
            </a:pPr>
            <a:r>
              <a:rPr sz="4275" spc="-37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25" dirty="0">
                <a:latin typeface="Comic Sans MS"/>
                <a:cs typeface="Comic Sans MS"/>
              </a:rPr>
              <a:t>ReqAdvWindow	</a:t>
            </a:r>
            <a:r>
              <a:rPr sz="3800" dirty="0">
                <a:latin typeface="Comic Sans MS"/>
                <a:cs typeface="Comic Sans MS"/>
              </a:rPr>
              <a:t>=	BW	x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RTT</a:t>
            </a:r>
            <a:endParaRPr sz="3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1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4275" spc="-104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70" dirty="0">
                <a:latin typeface="Comic Sans MS"/>
                <a:cs typeface="Comic Sans MS"/>
              </a:rPr>
              <a:t>Or, </a:t>
            </a:r>
            <a:r>
              <a:rPr sz="3800" spc="-5" dirty="0">
                <a:latin typeface="Comic Sans MS"/>
                <a:cs typeface="Comic Sans MS"/>
              </a:rPr>
              <a:t>BW </a:t>
            </a:r>
            <a:r>
              <a:rPr sz="3800" dirty="0">
                <a:latin typeface="Comic Sans MS"/>
                <a:cs typeface="Comic Sans MS"/>
              </a:rPr>
              <a:t>= </a:t>
            </a:r>
            <a:r>
              <a:rPr sz="3800" spc="-5" dirty="0">
                <a:latin typeface="Comic Sans MS"/>
                <a:cs typeface="Comic Sans MS"/>
              </a:rPr>
              <a:t>Window </a:t>
            </a:r>
            <a:r>
              <a:rPr sz="3800" dirty="0">
                <a:latin typeface="Comic Sans MS"/>
                <a:cs typeface="Comic Sans MS"/>
              </a:rPr>
              <a:t>/</a:t>
            </a:r>
            <a:r>
              <a:rPr sz="3800" spc="4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RTT</a:t>
            </a:r>
            <a:endParaRPr sz="3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0">
              <a:latin typeface="Times New Roman"/>
              <a:cs typeface="Times New Roman"/>
            </a:endParaRPr>
          </a:p>
          <a:p>
            <a:pPr marL="403225" marR="43180" indent="-340360">
              <a:lnSpc>
                <a:spcPct val="116199"/>
              </a:lnSpc>
              <a:tabLst>
                <a:tab pos="1028700" algn="l"/>
                <a:tab pos="3734435" algn="l"/>
                <a:tab pos="4648835" algn="l"/>
                <a:tab pos="6528434" algn="l"/>
                <a:tab pos="7172325" algn="l"/>
                <a:tab pos="7298055" algn="l"/>
                <a:tab pos="8213090" algn="l"/>
              </a:tabLst>
            </a:pPr>
            <a:r>
              <a:rPr sz="4275" spc="-135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We </a:t>
            </a:r>
            <a:r>
              <a:rPr sz="3800" spc="-5" dirty="0">
                <a:latin typeface="Comic Sans MS"/>
                <a:cs typeface="Comic Sans MS"/>
              </a:rPr>
              <a:t>need </a:t>
            </a:r>
            <a:r>
              <a:rPr sz="3800" dirty="0">
                <a:latin typeface="Comic Sans MS"/>
                <a:cs typeface="Comic Sans MS"/>
              </a:rPr>
              <a:t>to be </a:t>
            </a:r>
            <a:r>
              <a:rPr sz="3800" spc="-5" dirty="0">
                <a:latin typeface="Comic Sans MS"/>
                <a:cs typeface="Comic Sans MS"/>
              </a:rPr>
              <a:t>able </a:t>
            </a:r>
            <a:r>
              <a:rPr sz="3800" dirty="0">
                <a:latin typeface="Comic Sans MS"/>
                <a:cs typeface="Comic Sans MS"/>
              </a:rPr>
              <a:t>to </a:t>
            </a:r>
            <a:r>
              <a:rPr sz="3800" spc="-5" dirty="0">
                <a:latin typeface="Comic Sans MS"/>
                <a:cs typeface="Comic Sans MS"/>
              </a:rPr>
              <a:t>fill </a:t>
            </a:r>
            <a:r>
              <a:rPr sz="3800" dirty="0">
                <a:latin typeface="Comic Sans MS"/>
                <a:cs typeface="Comic Sans MS"/>
              </a:rPr>
              <a:t>the </a:t>
            </a:r>
            <a:r>
              <a:rPr sz="3800" spc="-5" dirty="0">
                <a:latin typeface="Comic Sans MS"/>
                <a:cs typeface="Comic Sans MS"/>
              </a:rPr>
              <a:t>so-called  “bandwidth-delay</a:t>
            </a:r>
            <a:r>
              <a:rPr sz="3800" spc="3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product”	</a:t>
            </a:r>
            <a:r>
              <a:rPr sz="3800" dirty="0">
                <a:latin typeface="Comic Sans MS"/>
                <a:cs typeface="Comic Sans MS"/>
              </a:rPr>
              <a:t>of	a </a:t>
            </a:r>
            <a:r>
              <a:rPr sz="3800" spc="-5" dirty="0">
                <a:latin typeface="Comic Sans MS"/>
                <a:cs typeface="Comic Sans MS"/>
              </a:rPr>
              <a:t>network</a:t>
            </a:r>
            <a:r>
              <a:rPr sz="3800" spc="-6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path  </a:t>
            </a:r>
            <a:r>
              <a:rPr sz="3800" dirty="0">
                <a:latin typeface="Comic Sans MS"/>
                <a:cs typeface="Comic Sans MS"/>
              </a:rPr>
              <a:t>to	</a:t>
            </a:r>
            <a:r>
              <a:rPr sz="3800" spc="-5" dirty="0">
                <a:latin typeface="Comic Sans MS"/>
                <a:cs typeface="Comic Sans MS"/>
              </a:rPr>
              <a:t>fully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utilize	the	capacity</a:t>
            </a:r>
            <a:r>
              <a:rPr sz="3800" spc="2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of		</a:t>
            </a:r>
            <a:r>
              <a:rPr sz="3800" spc="-5" dirty="0">
                <a:latin typeface="Comic Sans MS"/>
                <a:cs typeface="Comic Sans MS"/>
              </a:rPr>
              <a:t>the	path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65278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Advertised</a:t>
            </a:r>
            <a:r>
              <a:rPr spc="-40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505575" cy="0"/>
          </a:xfrm>
          <a:custGeom>
            <a:avLst/>
            <a:gdLst/>
            <a:ahLst/>
            <a:cxnLst/>
            <a:rect l="l" t="t" r="r" b="b"/>
            <a:pathLst>
              <a:path w="6505575">
                <a:moveTo>
                  <a:pt x="0" y="0"/>
                </a:moveTo>
                <a:lnTo>
                  <a:pt x="650497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9296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225" dirty="0">
                <a:solidFill>
                  <a:srgbClr val="000000"/>
                </a:solidFill>
                <a:latin typeface="Trebuchet MS"/>
                <a:cs typeface="Trebuchet MS"/>
              </a:rPr>
              <a:t>Reading </a:t>
            </a:r>
            <a:r>
              <a:rPr sz="6400" b="1" spc="-15" dirty="0">
                <a:solidFill>
                  <a:srgbClr val="000000"/>
                </a:solidFill>
                <a:latin typeface="Trebuchet MS"/>
                <a:cs typeface="Trebuchet MS"/>
              </a:rPr>
              <a:t>Along</a:t>
            </a:r>
            <a:r>
              <a:rPr sz="6400" b="1" spc="-5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00" b="1" spc="-775" dirty="0">
                <a:solidFill>
                  <a:srgbClr val="000000"/>
                </a:solidFill>
                <a:latin typeface="Trebuchet MS"/>
                <a:cs typeface="Trebuchet MS"/>
              </a:rPr>
              <a:t>...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7670" y="4203700"/>
            <a:ext cx="5295265" cy="20955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97535" marR="17780" indent="-57277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598170" algn="l"/>
              </a:tabLst>
            </a:pPr>
            <a:r>
              <a:rPr sz="3800" spc="-295" dirty="0">
                <a:latin typeface="Tahoma"/>
                <a:cs typeface="Tahoma"/>
              </a:rPr>
              <a:t>3.5: </a:t>
            </a:r>
            <a:r>
              <a:rPr sz="3800" spc="-60" dirty="0">
                <a:latin typeface="Tahoma"/>
                <a:cs typeface="Tahoma"/>
              </a:rPr>
              <a:t>Connection-  </a:t>
            </a:r>
            <a:r>
              <a:rPr sz="3800" spc="-80" dirty="0">
                <a:latin typeface="Tahoma"/>
                <a:cs typeface="Tahoma"/>
              </a:rPr>
              <a:t>oriented</a:t>
            </a:r>
            <a:r>
              <a:rPr sz="3800" spc="-155" dirty="0">
                <a:latin typeface="Tahoma"/>
                <a:cs typeface="Tahoma"/>
              </a:rPr>
              <a:t> </a:t>
            </a:r>
            <a:r>
              <a:rPr sz="3800" spc="-55" dirty="0">
                <a:latin typeface="Tahoma"/>
                <a:cs typeface="Tahoma"/>
              </a:rPr>
              <a:t>transport:TCP</a:t>
            </a:r>
            <a:endParaRPr sz="3800">
              <a:latin typeface="Tahoma"/>
              <a:cs typeface="Tahoma"/>
            </a:endParaRPr>
          </a:p>
          <a:p>
            <a:pPr marL="1042035" lvl="1" indent="-573405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1042669" algn="l"/>
              </a:tabLst>
            </a:pPr>
            <a:r>
              <a:rPr sz="3800" spc="-125" dirty="0">
                <a:latin typeface="Tahoma"/>
                <a:cs typeface="Tahoma"/>
              </a:rPr>
              <a:t>reliable </a:t>
            </a:r>
            <a:r>
              <a:rPr sz="3800" spc="-229" dirty="0">
                <a:latin typeface="Tahoma"/>
                <a:cs typeface="Tahoma"/>
              </a:rPr>
              <a:t>data</a:t>
            </a:r>
            <a:r>
              <a:rPr sz="3800" spc="-175" dirty="0">
                <a:latin typeface="Tahoma"/>
                <a:cs typeface="Tahoma"/>
              </a:rPr>
              <a:t> </a:t>
            </a:r>
            <a:r>
              <a:rPr sz="3800" spc="-135" dirty="0">
                <a:latin typeface="Tahoma"/>
                <a:cs typeface="Tahoma"/>
              </a:rPr>
              <a:t>transfer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2400" y="2832100"/>
            <a:ext cx="3886200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3</a:t>
            </a:fld>
            <a:endParaRPr spc="-114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65278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Advertised</a:t>
            </a:r>
            <a:r>
              <a:rPr spc="-40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505575" cy="0"/>
          </a:xfrm>
          <a:custGeom>
            <a:avLst/>
            <a:gdLst/>
            <a:ahLst/>
            <a:cxnLst/>
            <a:rect l="l" t="t" r="r" b="b"/>
            <a:pathLst>
              <a:path w="6505575">
                <a:moveTo>
                  <a:pt x="0" y="0"/>
                </a:moveTo>
                <a:lnTo>
                  <a:pt x="650497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5200" y="1955800"/>
          <a:ext cx="11049000" cy="1008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8969"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Bandwidth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66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marL="920750" marR="404495" indent="-508000">
                        <a:lnSpc>
                          <a:spcPts val="3700"/>
                        </a:lnSpc>
                        <a:spcBef>
                          <a:spcPts val="540"/>
                        </a:spcBef>
                      </a:pP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RTT</a:t>
                      </a:r>
                      <a:r>
                        <a:rPr sz="31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Delay  (sec)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Req.</a:t>
                      </a:r>
                      <a:r>
                        <a:rPr sz="31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Window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436245" indent="114300">
                        <a:lnSpc>
                          <a:spcPts val="3700"/>
                        </a:lnSpc>
                        <a:spcBef>
                          <a:spcPts val="540"/>
                        </a:spcBef>
                      </a:pPr>
                      <a:r>
                        <a:rPr sz="31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 Max  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Ut</a:t>
                      </a:r>
                      <a:r>
                        <a:rPr sz="3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ili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zat</a:t>
                      </a:r>
                      <a:r>
                        <a:rPr sz="3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6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65278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Advertised</a:t>
            </a:r>
            <a:r>
              <a:rPr spc="-40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505575" cy="0"/>
          </a:xfrm>
          <a:custGeom>
            <a:avLst/>
            <a:gdLst/>
            <a:ahLst/>
            <a:cxnLst/>
            <a:rect l="l" t="t" r="r" b="b"/>
            <a:pathLst>
              <a:path w="6505575">
                <a:moveTo>
                  <a:pt x="0" y="0"/>
                </a:moveTo>
                <a:lnTo>
                  <a:pt x="650497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5200" y="1955800"/>
          <a:ext cx="11049000" cy="1917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8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Bandwidth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66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marL="920750" marR="404495" indent="-508000">
                        <a:lnSpc>
                          <a:spcPts val="3700"/>
                        </a:lnSpc>
                        <a:spcBef>
                          <a:spcPts val="540"/>
                        </a:spcBef>
                      </a:pP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RTT</a:t>
                      </a:r>
                      <a:r>
                        <a:rPr sz="31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Delay  (sec)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Req.</a:t>
                      </a:r>
                      <a:r>
                        <a:rPr sz="31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Window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436245" indent="114300">
                        <a:lnSpc>
                          <a:spcPts val="3700"/>
                        </a:lnSpc>
                        <a:spcBef>
                          <a:spcPts val="540"/>
                        </a:spcBef>
                      </a:pPr>
                      <a:r>
                        <a:rPr sz="31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 Max  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Ut</a:t>
                      </a:r>
                      <a:r>
                        <a:rPr sz="3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ili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zat</a:t>
                      </a:r>
                      <a:r>
                        <a:rPr sz="3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6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3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65" dirty="0">
                          <a:latin typeface="Arial"/>
                          <a:cs typeface="Arial"/>
                        </a:rPr>
                        <a:t>10Mbps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5" dirty="0">
                          <a:latin typeface="Arial"/>
                          <a:cs typeface="Arial"/>
                        </a:rPr>
                        <a:t>0.1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131</a:t>
                      </a:r>
                      <a:r>
                        <a:rPr sz="3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10" dirty="0">
                          <a:latin typeface="Arial"/>
                          <a:cs typeface="Arial"/>
                        </a:rPr>
                        <a:t>KB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50%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65278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Advertised</a:t>
            </a:r>
            <a:r>
              <a:rPr spc="-40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505575" cy="0"/>
          </a:xfrm>
          <a:custGeom>
            <a:avLst/>
            <a:gdLst/>
            <a:ahLst/>
            <a:cxnLst/>
            <a:rect l="l" t="t" r="r" b="b"/>
            <a:pathLst>
              <a:path w="6505575">
                <a:moveTo>
                  <a:pt x="0" y="0"/>
                </a:moveTo>
                <a:lnTo>
                  <a:pt x="650497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5200" y="1955800"/>
          <a:ext cx="11049000" cy="2875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8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Bandwidth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66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marL="920750" marR="404495" indent="-508000">
                        <a:lnSpc>
                          <a:spcPts val="3700"/>
                        </a:lnSpc>
                        <a:spcBef>
                          <a:spcPts val="540"/>
                        </a:spcBef>
                      </a:pP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RTT</a:t>
                      </a:r>
                      <a:r>
                        <a:rPr sz="31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Delay  (sec)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Req.</a:t>
                      </a:r>
                      <a:r>
                        <a:rPr sz="31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Window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436245" indent="114300">
                        <a:lnSpc>
                          <a:spcPts val="3700"/>
                        </a:lnSpc>
                        <a:spcBef>
                          <a:spcPts val="540"/>
                        </a:spcBef>
                      </a:pPr>
                      <a:r>
                        <a:rPr sz="31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 Max  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Ut</a:t>
                      </a:r>
                      <a:r>
                        <a:rPr sz="3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ili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zat</a:t>
                      </a:r>
                      <a:r>
                        <a:rPr sz="3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6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3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65" dirty="0">
                          <a:latin typeface="Arial"/>
                          <a:cs typeface="Arial"/>
                        </a:rPr>
                        <a:t>10Mbps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5" dirty="0">
                          <a:latin typeface="Arial"/>
                          <a:cs typeface="Arial"/>
                        </a:rPr>
                        <a:t>0.1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131</a:t>
                      </a:r>
                      <a:r>
                        <a:rPr sz="3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10" dirty="0">
                          <a:latin typeface="Arial"/>
                          <a:cs typeface="Arial"/>
                        </a:rPr>
                        <a:t>KB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50%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636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100" spc="60" dirty="0">
                          <a:latin typeface="Arial"/>
                          <a:cs typeface="Arial"/>
                        </a:rPr>
                        <a:t>100Mbps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100" spc="5" dirty="0">
                          <a:latin typeface="Arial"/>
                          <a:cs typeface="Arial"/>
                        </a:rPr>
                        <a:t>0.001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3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10" dirty="0">
                          <a:latin typeface="Arial"/>
                          <a:cs typeface="Arial"/>
                        </a:rPr>
                        <a:t>KB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100%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65278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Advertised</a:t>
            </a:r>
            <a:r>
              <a:rPr spc="-40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505575" cy="0"/>
          </a:xfrm>
          <a:custGeom>
            <a:avLst/>
            <a:gdLst/>
            <a:ahLst/>
            <a:cxnLst/>
            <a:rect l="l" t="t" r="r" b="b"/>
            <a:pathLst>
              <a:path w="6505575">
                <a:moveTo>
                  <a:pt x="0" y="0"/>
                </a:moveTo>
                <a:lnTo>
                  <a:pt x="650497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5200" y="1955800"/>
          <a:ext cx="11049000" cy="3834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8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Bandwidth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66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marL="920750" marR="404495" indent="-508000">
                        <a:lnSpc>
                          <a:spcPts val="3700"/>
                        </a:lnSpc>
                        <a:spcBef>
                          <a:spcPts val="540"/>
                        </a:spcBef>
                      </a:pP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RTT</a:t>
                      </a:r>
                      <a:r>
                        <a:rPr sz="31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Delay  (sec)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Req.</a:t>
                      </a:r>
                      <a:r>
                        <a:rPr sz="31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Window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436245" indent="114300">
                        <a:lnSpc>
                          <a:spcPts val="3700"/>
                        </a:lnSpc>
                        <a:spcBef>
                          <a:spcPts val="540"/>
                        </a:spcBef>
                      </a:pPr>
                      <a:r>
                        <a:rPr sz="31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 Max  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Ut</a:t>
                      </a:r>
                      <a:r>
                        <a:rPr sz="3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ili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zat</a:t>
                      </a:r>
                      <a:r>
                        <a:rPr sz="3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6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3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65" dirty="0">
                          <a:latin typeface="Arial"/>
                          <a:cs typeface="Arial"/>
                        </a:rPr>
                        <a:t>10Mbps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5" dirty="0">
                          <a:latin typeface="Arial"/>
                          <a:cs typeface="Arial"/>
                        </a:rPr>
                        <a:t>0.1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131</a:t>
                      </a:r>
                      <a:r>
                        <a:rPr sz="3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10" dirty="0">
                          <a:latin typeface="Arial"/>
                          <a:cs typeface="Arial"/>
                        </a:rPr>
                        <a:t>KB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50%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636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100" spc="60" dirty="0">
                          <a:latin typeface="Arial"/>
                          <a:cs typeface="Arial"/>
                        </a:rPr>
                        <a:t>100Mbps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905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100" spc="5" dirty="0">
                          <a:latin typeface="Arial"/>
                          <a:cs typeface="Arial"/>
                        </a:rPr>
                        <a:t>0.001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905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3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10" dirty="0">
                          <a:latin typeface="Arial"/>
                          <a:cs typeface="Arial"/>
                        </a:rPr>
                        <a:t>KB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905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100%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9050">
                      <a:solidFill>
                        <a:srgbClr val="3797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6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80" dirty="0">
                          <a:latin typeface="Arial"/>
                          <a:cs typeface="Arial"/>
                        </a:rPr>
                        <a:t>1Gbps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905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5" dirty="0">
                          <a:latin typeface="Arial"/>
                          <a:cs typeface="Arial"/>
                        </a:rPr>
                        <a:t>0.0001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905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3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10" dirty="0">
                          <a:latin typeface="Arial"/>
                          <a:cs typeface="Arial"/>
                        </a:rPr>
                        <a:t>KB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905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100%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65278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Advertised</a:t>
            </a:r>
            <a:r>
              <a:rPr spc="-40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505575" cy="0"/>
          </a:xfrm>
          <a:custGeom>
            <a:avLst/>
            <a:gdLst/>
            <a:ahLst/>
            <a:cxnLst/>
            <a:rect l="l" t="t" r="r" b="b"/>
            <a:pathLst>
              <a:path w="6505575">
                <a:moveTo>
                  <a:pt x="0" y="0"/>
                </a:moveTo>
                <a:lnTo>
                  <a:pt x="650497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5200" y="1955800"/>
          <a:ext cx="11049000" cy="4793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8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Bandwidth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66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marL="920750" marR="404495" indent="-508000">
                        <a:lnSpc>
                          <a:spcPts val="3700"/>
                        </a:lnSpc>
                        <a:spcBef>
                          <a:spcPts val="540"/>
                        </a:spcBef>
                      </a:pP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RTT</a:t>
                      </a:r>
                      <a:r>
                        <a:rPr sz="31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Delay  (sec)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Req.</a:t>
                      </a:r>
                      <a:r>
                        <a:rPr sz="31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Window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436245" indent="114300">
                        <a:lnSpc>
                          <a:spcPts val="3700"/>
                        </a:lnSpc>
                        <a:spcBef>
                          <a:spcPts val="540"/>
                        </a:spcBef>
                      </a:pPr>
                      <a:r>
                        <a:rPr sz="31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 Max  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Ut</a:t>
                      </a:r>
                      <a:r>
                        <a:rPr sz="3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ili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zat</a:t>
                      </a:r>
                      <a:r>
                        <a:rPr sz="3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6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3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65" dirty="0">
                          <a:latin typeface="Arial"/>
                          <a:cs typeface="Arial"/>
                        </a:rPr>
                        <a:t>10Mbps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5" dirty="0">
                          <a:latin typeface="Arial"/>
                          <a:cs typeface="Arial"/>
                        </a:rPr>
                        <a:t>0.1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131</a:t>
                      </a:r>
                      <a:r>
                        <a:rPr sz="3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10" dirty="0">
                          <a:latin typeface="Arial"/>
                          <a:cs typeface="Arial"/>
                        </a:rPr>
                        <a:t>KB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50%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636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100" spc="60" dirty="0">
                          <a:latin typeface="Arial"/>
                          <a:cs typeface="Arial"/>
                        </a:rPr>
                        <a:t>100Mbps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905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100" spc="5" dirty="0">
                          <a:latin typeface="Arial"/>
                          <a:cs typeface="Arial"/>
                        </a:rPr>
                        <a:t>0.001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905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3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10" dirty="0">
                          <a:latin typeface="Arial"/>
                          <a:cs typeface="Arial"/>
                        </a:rPr>
                        <a:t>KB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905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100%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9050">
                      <a:solidFill>
                        <a:srgbClr val="3797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6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80" dirty="0">
                          <a:latin typeface="Arial"/>
                          <a:cs typeface="Arial"/>
                        </a:rPr>
                        <a:t>1Gbps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905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5" dirty="0">
                          <a:latin typeface="Arial"/>
                          <a:cs typeface="Arial"/>
                        </a:rPr>
                        <a:t>0.0001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905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3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10" dirty="0">
                          <a:latin typeface="Arial"/>
                          <a:cs typeface="Arial"/>
                        </a:rPr>
                        <a:t>KB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905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100%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86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3100" spc="80" dirty="0">
                          <a:latin typeface="Arial"/>
                          <a:cs typeface="Arial"/>
                        </a:rPr>
                        <a:t>1Gbps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92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3100" spc="5" dirty="0">
                          <a:latin typeface="Arial"/>
                          <a:cs typeface="Arial"/>
                        </a:rPr>
                        <a:t>0.002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923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268</a:t>
                      </a:r>
                      <a:r>
                        <a:rPr sz="3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10" dirty="0">
                          <a:latin typeface="Arial"/>
                          <a:cs typeface="Arial"/>
                        </a:rPr>
                        <a:t>KB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923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24%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923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65278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Advertised</a:t>
            </a:r>
            <a:r>
              <a:rPr spc="-40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505575" cy="0"/>
          </a:xfrm>
          <a:custGeom>
            <a:avLst/>
            <a:gdLst/>
            <a:ahLst/>
            <a:cxnLst/>
            <a:rect l="l" t="t" r="r" b="b"/>
            <a:pathLst>
              <a:path w="6505575">
                <a:moveTo>
                  <a:pt x="0" y="0"/>
                </a:moveTo>
                <a:lnTo>
                  <a:pt x="650497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5200" y="1955800"/>
          <a:ext cx="11049000" cy="5751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8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Bandwidth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66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marL="920750" marR="404495" indent="-508000">
                        <a:lnSpc>
                          <a:spcPts val="3700"/>
                        </a:lnSpc>
                        <a:spcBef>
                          <a:spcPts val="540"/>
                        </a:spcBef>
                      </a:pP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RTT</a:t>
                      </a:r>
                      <a:r>
                        <a:rPr sz="31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Delay  (sec)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Req.</a:t>
                      </a:r>
                      <a:r>
                        <a:rPr sz="31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Window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436245" indent="114300">
                        <a:lnSpc>
                          <a:spcPts val="3700"/>
                        </a:lnSpc>
                        <a:spcBef>
                          <a:spcPts val="540"/>
                        </a:spcBef>
                      </a:pPr>
                      <a:r>
                        <a:rPr sz="31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 Max  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Ut</a:t>
                      </a:r>
                      <a:r>
                        <a:rPr sz="3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ili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zat</a:t>
                      </a:r>
                      <a:r>
                        <a:rPr sz="3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6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3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65" dirty="0">
                          <a:latin typeface="Arial"/>
                          <a:cs typeface="Arial"/>
                        </a:rPr>
                        <a:t>10Mbps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5" dirty="0">
                          <a:latin typeface="Arial"/>
                          <a:cs typeface="Arial"/>
                        </a:rPr>
                        <a:t>0.1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131</a:t>
                      </a:r>
                      <a:r>
                        <a:rPr sz="3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10" dirty="0">
                          <a:latin typeface="Arial"/>
                          <a:cs typeface="Arial"/>
                        </a:rPr>
                        <a:t>KB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50%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636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100" spc="60" dirty="0">
                          <a:latin typeface="Arial"/>
                          <a:cs typeface="Arial"/>
                        </a:rPr>
                        <a:t>100Mbps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905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100" spc="5" dirty="0">
                          <a:latin typeface="Arial"/>
                          <a:cs typeface="Arial"/>
                        </a:rPr>
                        <a:t>0.001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905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3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10" dirty="0">
                          <a:latin typeface="Arial"/>
                          <a:cs typeface="Arial"/>
                        </a:rPr>
                        <a:t>KB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905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100%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9050">
                      <a:solidFill>
                        <a:srgbClr val="3797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6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80" dirty="0">
                          <a:latin typeface="Arial"/>
                          <a:cs typeface="Arial"/>
                        </a:rPr>
                        <a:t>1Gbps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905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5" dirty="0">
                          <a:latin typeface="Arial"/>
                          <a:cs typeface="Arial"/>
                        </a:rPr>
                        <a:t>0.0001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905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3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10" dirty="0">
                          <a:latin typeface="Arial"/>
                          <a:cs typeface="Arial"/>
                        </a:rPr>
                        <a:t>KB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905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100%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86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3100" spc="80" dirty="0">
                          <a:latin typeface="Arial"/>
                          <a:cs typeface="Arial"/>
                        </a:rPr>
                        <a:t>1Gbps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92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3100" spc="5" dirty="0">
                          <a:latin typeface="Arial"/>
                          <a:cs typeface="Arial"/>
                        </a:rPr>
                        <a:t>0.002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923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268</a:t>
                      </a:r>
                      <a:r>
                        <a:rPr sz="3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10" dirty="0">
                          <a:latin typeface="Arial"/>
                          <a:cs typeface="Arial"/>
                        </a:rPr>
                        <a:t>KB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923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24%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923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86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60" dirty="0">
                          <a:latin typeface="Arial"/>
                          <a:cs typeface="Arial"/>
                        </a:rPr>
                        <a:t>622Mbps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5" dirty="0">
                          <a:latin typeface="Arial"/>
                          <a:cs typeface="Arial"/>
                        </a:rPr>
                        <a:t>0.5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41</a:t>
                      </a:r>
                      <a:r>
                        <a:rPr sz="3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15" dirty="0">
                          <a:latin typeface="Arial"/>
                          <a:cs typeface="Arial"/>
                        </a:rPr>
                        <a:t>MB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0.2%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65278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Advertised</a:t>
            </a:r>
            <a:r>
              <a:rPr spc="-40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505575" cy="0"/>
          </a:xfrm>
          <a:custGeom>
            <a:avLst/>
            <a:gdLst/>
            <a:ahLst/>
            <a:cxnLst/>
            <a:rect l="l" t="t" r="r" b="b"/>
            <a:pathLst>
              <a:path w="6505575">
                <a:moveTo>
                  <a:pt x="0" y="0"/>
                </a:moveTo>
                <a:lnTo>
                  <a:pt x="650497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5200" y="1955800"/>
          <a:ext cx="11049000" cy="5751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8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Bandwidth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66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marL="920750" marR="404495" indent="-508000">
                        <a:lnSpc>
                          <a:spcPts val="3700"/>
                        </a:lnSpc>
                        <a:spcBef>
                          <a:spcPts val="540"/>
                        </a:spcBef>
                      </a:pP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RTT</a:t>
                      </a:r>
                      <a:r>
                        <a:rPr sz="31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Delay  (sec)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Req.</a:t>
                      </a:r>
                      <a:r>
                        <a:rPr sz="31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Window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436245" indent="114300">
                        <a:lnSpc>
                          <a:spcPts val="3700"/>
                        </a:lnSpc>
                        <a:spcBef>
                          <a:spcPts val="540"/>
                        </a:spcBef>
                      </a:pPr>
                      <a:r>
                        <a:rPr sz="31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 Max  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Ut</a:t>
                      </a:r>
                      <a:r>
                        <a:rPr sz="3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ili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zat</a:t>
                      </a:r>
                      <a:r>
                        <a:rPr sz="3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6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3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65" dirty="0">
                          <a:latin typeface="Arial"/>
                          <a:cs typeface="Arial"/>
                        </a:rPr>
                        <a:t>10Mbps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5" dirty="0">
                          <a:latin typeface="Arial"/>
                          <a:cs typeface="Arial"/>
                        </a:rPr>
                        <a:t>0.1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131</a:t>
                      </a:r>
                      <a:r>
                        <a:rPr sz="3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10" dirty="0">
                          <a:latin typeface="Arial"/>
                          <a:cs typeface="Arial"/>
                        </a:rPr>
                        <a:t>KB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50%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636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100" spc="60" dirty="0">
                          <a:latin typeface="Arial"/>
                          <a:cs typeface="Arial"/>
                        </a:rPr>
                        <a:t>100Mbps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905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100" spc="5" dirty="0">
                          <a:latin typeface="Arial"/>
                          <a:cs typeface="Arial"/>
                        </a:rPr>
                        <a:t>0.001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905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3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10" dirty="0">
                          <a:latin typeface="Arial"/>
                          <a:cs typeface="Arial"/>
                        </a:rPr>
                        <a:t>KB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905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100%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9050">
                      <a:solidFill>
                        <a:srgbClr val="3797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6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80" dirty="0">
                          <a:latin typeface="Arial"/>
                          <a:cs typeface="Arial"/>
                        </a:rPr>
                        <a:t>1Gbps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905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5" dirty="0">
                          <a:latin typeface="Arial"/>
                          <a:cs typeface="Arial"/>
                        </a:rPr>
                        <a:t>0.0001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905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3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10" dirty="0">
                          <a:latin typeface="Arial"/>
                          <a:cs typeface="Arial"/>
                        </a:rPr>
                        <a:t>KB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905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100%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86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3100" spc="80" dirty="0">
                          <a:latin typeface="Arial"/>
                          <a:cs typeface="Arial"/>
                        </a:rPr>
                        <a:t>1Gbps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92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3100" spc="5" dirty="0">
                          <a:latin typeface="Arial"/>
                          <a:cs typeface="Arial"/>
                        </a:rPr>
                        <a:t>0.002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923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268</a:t>
                      </a:r>
                      <a:r>
                        <a:rPr sz="3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10" dirty="0">
                          <a:latin typeface="Arial"/>
                          <a:cs typeface="Arial"/>
                        </a:rPr>
                        <a:t>KB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923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24%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923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12700">
                      <a:solidFill>
                        <a:srgbClr val="3797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86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60" dirty="0">
                          <a:latin typeface="Arial"/>
                          <a:cs typeface="Arial"/>
                        </a:rPr>
                        <a:t>622Mbps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5" dirty="0">
                          <a:latin typeface="Arial"/>
                          <a:cs typeface="Arial"/>
                        </a:rPr>
                        <a:t>0.5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41</a:t>
                      </a:r>
                      <a:r>
                        <a:rPr sz="3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15" dirty="0">
                          <a:latin typeface="Arial"/>
                          <a:cs typeface="Arial"/>
                        </a:rPr>
                        <a:t>MB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3100" spc="10" dirty="0">
                          <a:latin typeface="Arial"/>
                          <a:cs typeface="Arial"/>
                        </a:rPr>
                        <a:t>0.2%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797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73200" y="7874000"/>
            <a:ext cx="10062210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406400" marR="5080" indent="-393700">
              <a:lnSpc>
                <a:spcPts val="4300"/>
              </a:lnSpc>
              <a:spcBef>
                <a:spcPts val="259"/>
              </a:spcBef>
            </a:pPr>
            <a:r>
              <a:rPr sz="3600" spc="-5" dirty="0">
                <a:latin typeface="Arial"/>
                <a:cs typeface="Arial"/>
              </a:rPr>
              <a:t>Many </a:t>
            </a:r>
            <a:r>
              <a:rPr sz="3600" spc="30" dirty="0">
                <a:latin typeface="Arial"/>
                <a:cs typeface="Arial"/>
              </a:rPr>
              <a:t>common scenarios—and </a:t>
            </a:r>
            <a:r>
              <a:rPr sz="3600" spc="-5" dirty="0">
                <a:latin typeface="Arial"/>
                <a:cs typeface="Arial"/>
              </a:rPr>
              <a:t>some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uncommon  ones!—require </a:t>
            </a:r>
            <a:r>
              <a:rPr sz="3600" spc="25" dirty="0">
                <a:latin typeface="Arial"/>
                <a:cs typeface="Arial"/>
              </a:rPr>
              <a:t>windows </a:t>
            </a:r>
            <a:r>
              <a:rPr sz="3600" spc="-135" dirty="0">
                <a:latin typeface="Arial"/>
                <a:cs typeface="Arial"/>
              </a:rPr>
              <a:t>TCP </a:t>
            </a:r>
            <a:r>
              <a:rPr sz="3600" spc="30" dirty="0">
                <a:latin typeface="Arial"/>
                <a:cs typeface="Arial"/>
              </a:rPr>
              <a:t>cannot</a:t>
            </a:r>
            <a:r>
              <a:rPr sz="3600" spc="65" dirty="0">
                <a:latin typeface="Arial"/>
                <a:cs typeface="Arial"/>
              </a:rPr>
              <a:t> </a:t>
            </a:r>
            <a:r>
              <a:rPr sz="3600" spc="55" dirty="0">
                <a:latin typeface="Arial"/>
                <a:cs typeface="Arial"/>
              </a:rPr>
              <a:t>encode.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1955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Window</a:t>
            </a:r>
            <a:r>
              <a:rPr spc="-70" dirty="0"/>
              <a:t> </a:t>
            </a:r>
            <a:r>
              <a:rPr spc="-5" dirty="0"/>
              <a:t>Scaling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168265" cy="0"/>
          </a:xfrm>
          <a:custGeom>
            <a:avLst/>
            <a:gdLst/>
            <a:ahLst/>
            <a:cxnLst/>
            <a:rect l="l" t="t" r="r" b="b"/>
            <a:pathLst>
              <a:path w="5168265">
                <a:moveTo>
                  <a:pt x="0" y="0"/>
                </a:moveTo>
                <a:lnTo>
                  <a:pt x="516800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11200"/>
            <a:ext cx="51955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Window</a:t>
            </a:r>
            <a:r>
              <a:rPr sz="5600" spc="-7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Scaling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168265" cy="0"/>
          </a:xfrm>
          <a:custGeom>
            <a:avLst/>
            <a:gdLst/>
            <a:ahLst/>
            <a:cxnLst/>
            <a:rect l="l" t="t" r="r" b="b"/>
            <a:pathLst>
              <a:path w="5168265">
                <a:moveTo>
                  <a:pt x="0" y="0"/>
                </a:moveTo>
                <a:lnTo>
                  <a:pt x="516800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841500"/>
            <a:ext cx="912876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279015" algn="l"/>
                <a:tab pos="4029075" algn="l"/>
              </a:tabLst>
            </a:pPr>
            <a:r>
              <a:rPr sz="4275" spc="-60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0" dirty="0">
                <a:latin typeface="Comic Sans MS"/>
                <a:cs typeface="Comic Sans MS"/>
              </a:rPr>
              <a:t>Window	</a:t>
            </a:r>
            <a:r>
              <a:rPr sz="3800" spc="-5" dirty="0">
                <a:latin typeface="Comic Sans MS"/>
                <a:cs typeface="Comic Sans MS"/>
              </a:rPr>
              <a:t>Scaling	introduced (RFC</a:t>
            </a:r>
            <a:r>
              <a:rPr sz="3800" spc="-5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1323)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1955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Window</a:t>
            </a:r>
            <a:r>
              <a:rPr spc="-70" dirty="0"/>
              <a:t> </a:t>
            </a:r>
            <a:r>
              <a:rPr spc="-5" dirty="0"/>
              <a:t>Scaling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168265" cy="0"/>
          </a:xfrm>
          <a:custGeom>
            <a:avLst/>
            <a:gdLst/>
            <a:ahLst/>
            <a:cxnLst/>
            <a:rect l="l" t="t" r="r" b="b"/>
            <a:pathLst>
              <a:path w="5168265">
                <a:moveTo>
                  <a:pt x="0" y="0"/>
                </a:moveTo>
                <a:lnTo>
                  <a:pt x="516800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40" y="1841500"/>
            <a:ext cx="10584815" cy="290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291715" algn="l"/>
                <a:tab pos="4041775" algn="l"/>
              </a:tabLst>
            </a:pPr>
            <a:r>
              <a:rPr sz="4275" spc="-60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0" dirty="0">
                <a:latin typeface="Comic Sans MS"/>
                <a:cs typeface="Comic Sans MS"/>
              </a:rPr>
              <a:t>Window	</a:t>
            </a:r>
            <a:r>
              <a:rPr sz="3800" spc="-5" dirty="0">
                <a:latin typeface="Comic Sans MS"/>
                <a:cs typeface="Comic Sans MS"/>
              </a:rPr>
              <a:t>Scaling	introduced (RFC</a:t>
            </a:r>
            <a:r>
              <a:rPr sz="3800" spc="-1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1323)</a:t>
            </a:r>
            <a:endParaRPr sz="3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0">
              <a:latin typeface="Times New Roman"/>
              <a:cs typeface="Times New Roman"/>
            </a:endParaRPr>
          </a:p>
          <a:p>
            <a:pPr marL="390525" marR="43180" indent="-340360">
              <a:lnSpc>
                <a:spcPct val="116199"/>
              </a:lnSpc>
              <a:tabLst>
                <a:tab pos="2310130" algn="l"/>
                <a:tab pos="3770629" algn="l"/>
                <a:tab pos="6371590" algn="l"/>
                <a:tab pos="7541895" algn="l"/>
                <a:tab pos="8666480" algn="l"/>
              </a:tabLst>
            </a:pPr>
            <a:r>
              <a:rPr sz="4275" spc="-104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70" dirty="0">
                <a:latin typeface="Comic Sans MS"/>
                <a:cs typeface="Comic Sans MS"/>
              </a:rPr>
              <a:t>TCP </a:t>
            </a:r>
            <a:r>
              <a:rPr sz="3800" dirty="0">
                <a:latin typeface="Comic Sans MS"/>
                <a:cs typeface="Comic Sans MS"/>
              </a:rPr>
              <a:t>option </a:t>
            </a:r>
            <a:r>
              <a:rPr sz="3800" spc="-5" dirty="0">
                <a:latin typeface="Comic Sans MS"/>
                <a:cs typeface="Comic Sans MS"/>
              </a:rPr>
              <a:t>included</a:t>
            </a:r>
            <a:r>
              <a:rPr sz="3800" spc="9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in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the	</a:t>
            </a:r>
            <a:r>
              <a:rPr sz="3800" dirty="0">
                <a:latin typeface="Comic Sans MS"/>
                <a:cs typeface="Comic Sans MS"/>
              </a:rPr>
              <a:t>SYN	</a:t>
            </a:r>
            <a:r>
              <a:rPr sz="3800" spc="-5" dirty="0">
                <a:latin typeface="Comic Sans MS"/>
                <a:cs typeface="Comic Sans MS"/>
              </a:rPr>
              <a:t>that	</a:t>
            </a:r>
            <a:r>
              <a:rPr sz="3800" dirty="0">
                <a:latin typeface="Comic Sans MS"/>
                <a:cs typeface="Comic Sans MS"/>
              </a:rPr>
              <a:t>offers</a:t>
            </a:r>
            <a:r>
              <a:rPr sz="3800" spc="-10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a  </a:t>
            </a:r>
            <a:r>
              <a:rPr sz="3800" spc="-5" dirty="0">
                <a:latin typeface="Comic Sans MS"/>
                <a:cs typeface="Comic Sans MS"/>
              </a:rPr>
              <a:t>“window	scale”	</a:t>
            </a:r>
            <a:r>
              <a:rPr sz="3800" dirty="0">
                <a:latin typeface="Comic Sans MS"/>
                <a:cs typeface="Comic Sans MS"/>
              </a:rPr>
              <a:t>….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i.e.,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6127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4525" algn="l"/>
              </a:tabLst>
            </a:pPr>
            <a:r>
              <a:rPr dirty="0"/>
              <a:t>Fast	Ret</a:t>
            </a:r>
            <a:r>
              <a:rPr spc="5" dirty="0"/>
              <a:t>r</a:t>
            </a:r>
            <a:r>
              <a:rPr dirty="0"/>
              <a:t>a</a:t>
            </a:r>
            <a:r>
              <a:rPr spc="5" dirty="0"/>
              <a:t>n</a:t>
            </a:r>
            <a:r>
              <a:rPr dirty="0"/>
              <a:t>smit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584825" cy="0"/>
          </a:xfrm>
          <a:custGeom>
            <a:avLst/>
            <a:gdLst/>
            <a:ahLst/>
            <a:cxnLst/>
            <a:rect l="l" t="t" r="r" b="b"/>
            <a:pathLst>
              <a:path w="5584825">
                <a:moveTo>
                  <a:pt x="0" y="0"/>
                </a:moveTo>
                <a:lnTo>
                  <a:pt x="558472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1955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Window</a:t>
            </a:r>
            <a:r>
              <a:rPr spc="-70" dirty="0"/>
              <a:t> </a:t>
            </a:r>
            <a:r>
              <a:rPr spc="-5" dirty="0"/>
              <a:t>Scaling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168265" cy="0"/>
          </a:xfrm>
          <a:custGeom>
            <a:avLst/>
            <a:gdLst/>
            <a:ahLst/>
            <a:cxnLst/>
            <a:rect l="l" t="t" r="r" b="b"/>
            <a:pathLst>
              <a:path w="5168265">
                <a:moveTo>
                  <a:pt x="0" y="0"/>
                </a:moveTo>
                <a:lnTo>
                  <a:pt x="516800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40" y="1841500"/>
            <a:ext cx="10584815" cy="422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291715" algn="l"/>
                <a:tab pos="4041775" algn="l"/>
              </a:tabLst>
            </a:pPr>
            <a:r>
              <a:rPr sz="4275" spc="-60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0" dirty="0">
                <a:latin typeface="Comic Sans MS"/>
                <a:cs typeface="Comic Sans MS"/>
              </a:rPr>
              <a:t>Window	</a:t>
            </a:r>
            <a:r>
              <a:rPr sz="3800" spc="-5" dirty="0">
                <a:latin typeface="Comic Sans MS"/>
                <a:cs typeface="Comic Sans MS"/>
              </a:rPr>
              <a:t>Scaling	introduced (RFC</a:t>
            </a:r>
            <a:r>
              <a:rPr sz="3800" spc="-1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1323)</a:t>
            </a:r>
            <a:endParaRPr sz="3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0">
              <a:latin typeface="Times New Roman"/>
              <a:cs typeface="Times New Roman"/>
            </a:endParaRPr>
          </a:p>
          <a:p>
            <a:pPr marL="390525" marR="43180" indent="-340360">
              <a:lnSpc>
                <a:spcPct val="116199"/>
              </a:lnSpc>
              <a:tabLst>
                <a:tab pos="2310130" algn="l"/>
                <a:tab pos="3770629" algn="l"/>
                <a:tab pos="6371590" algn="l"/>
                <a:tab pos="7541895" algn="l"/>
                <a:tab pos="8666480" algn="l"/>
              </a:tabLst>
            </a:pPr>
            <a:r>
              <a:rPr sz="4275" spc="-104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70" dirty="0">
                <a:latin typeface="Comic Sans MS"/>
                <a:cs typeface="Comic Sans MS"/>
              </a:rPr>
              <a:t>TCP </a:t>
            </a:r>
            <a:r>
              <a:rPr sz="3800" dirty="0">
                <a:latin typeface="Comic Sans MS"/>
                <a:cs typeface="Comic Sans MS"/>
              </a:rPr>
              <a:t>option </a:t>
            </a:r>
            <a:r>
              <a:rPr sz="3800" spc="-5" dirty="0">
                <a:latin typeface="Comic Sans MS"/>
                <a:cs typeface="Comic Sans MS"/>
              </a:rPr>
              <a:t>included</a:t>
            </a:r>
            <a:r>
              <a:rPr sz="3800" spc="9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in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the	</a:t>
            </a:r>
            <a:r>
              <a:rPr sz="3800" dirty="0">
                <a:latin typeface="Comic Sans MS"/>
                <a:cs typeface="Comic Sans MS"/>
              </a:rPr>
              <a:t>SYN	</a:t>
            </a:r>
            <a:r>
              <a:rPr sz="3800" spc="-5" dirty="0">
                <a:latin typeface="Comic Sans MS"/>
                <a:cs typeface="Comic Sans MS"/>
              </a:rPr>
              <a:t>that	</a:t>
            </a:r>
            <a:r>
              <a:rPr sz="3800" dirty="0">
                <a:latin typeface="Comic Sans MS"/>
                <a:cs typeface="Comic Sans MS"/>
              </a:rPr>
              <a:t>offers</a:t>
            </a:r>
            <a:r>
              <a:rPr sz="3800" spc="-10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a  </a:t>
            </a:r>
            <a:r>
              <a:rPr sz="3800" spc="-5" dirty="0">
                <a:latin typeface="Comic Sans MS"/>
                <a:cs typeface="Comic Sans MS"/>
              </a:rPr>
              <a:t>“window	scale”	</a:t>
            </a:r>
            <a:r>
              <a:rPr sz="3800" dirty="0">
                <a:latin typeface="Comic Sans MS"/>
                <a:cs typeface="Comic Sans MS"/>
              </a:rPr>
              <a:t>….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i.e.,</a:t>
            </a:r>
            <a:endParaRPr sz="3800">
              <a:latin typeface="Comic Sans MS"/>
              <a:cs typeface="Comic Sans MS"/>
            </a:endParaRPr>
          </a:p>
          <a:p>
            <a:pPr marL="797560" marR="394970" indent="-289560">
              <a:lnSpc>
                <a:spcPct val="115199"/>
              </a:lnSpc>
              <a:spcBef>
                <a:spcPts val="1019"/>
              </a:spcBef>
              <a:tabLst>
                <a:tab pos="1615440" algn="l"/>
                <a:tab pos="3230880" algn="l"/>
                <a:tab pos="3482975" algn="l"/>
                <a:tab pos="3806190" algn="l"/>
                <a:tab pos="6576059" algn="l"/>
                <a:tab pos="8490585" algn="l"/>
                <a:tab pos="9309100" algn="l"/>
              </a:tabLst>
            </a:pPr>
            <a:r>
              <a:rPr sz="5100" spc="-3509" baseline="3267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5100" spc="-195" baseline="3267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latin typeface="Comic Sans MS"/>
                <a:cs typeface="Comic Sans MS"/>
              </a:rPr>
              <a:t>t</a:t>
            </a:r>
            <a:r>
              <a:rPr sz="3400" spc="-5" dirty="0">
                <a:latin typeface="Comic Sans MS"/>
                <a:cs typeface="Comic Sans MS"/>
              </a:rPr>
              <a:t>h</a:t>
            </a:r>
            <a:r>
              <a:rPr sz="3400" dirty="0">
                <a:latin typeface="Comic Sans MS"/>
                <a:cs typeface="Comic Sans MS"/>
              </a:rPr>
              <a:t>e	</a:t>
            </a:r>
            <a:r>
              <a:rPr sz="3400" spc="-5" dirty="0">
                <a:latin typeface="Comic Sans MS"/>
                <a:cs typeface="Comic Sans MS"/>
              </a:rPr>
              <a:t>num</a:t>
            </a:r>
            <a:r>
              <a:rPr sz="3400" dirty="0">
                <a:latin typeface="Comic Sans MS"/>
                <a:cs typeface="Comic Sans MS"/>
              </a:rPr>
              <a:t>ber	of	bits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a</a:t>
            </a:r>
            <a:r>
              <a:rPr sz="3400" spc="-5" dirty="0">
                <a:latin typeface="Comic Sans MS"/>
                <a:cs typeface="Comic Sans MS"/>
              </a:rPr>
              <a:t> s</a:t>
            </a:r>
            <a:r>
              <a:rPr sz="3400" dirty="0">
                <a:latin typeface="Comic Sans MS"/>
                <a:cs typeface="Comic Sans MS"/>
              </a:rPr>
              <a:t>e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der	wi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l</a:t>
            </a:r>
            <a:r>
              <a:rPr sz="3400" spc="-5" dirty="0">
                <a:latin typeface="Comic Sans MS"/>
                <a:cs typeface="Comic Sans MS"/>
              </a:rPr>
              <a:t> sh</a:t>
            </a:r>
            <a:r>
              <a:rPr sz="3400" dirty="0">
                <a:latin typeface="Comic Sans MS"/>
                <a:cs typeface="Comic Sans MS"/>
              </a:rPr>
              <a:t>ift	t</a:t>
            </a:r>
            <a:r>
              <a:rPr sz="3400" spc="-5" dirty="0">
                <a:latin typeface="Comic Sans MS"/>
                <a:cs typeface="Comic Sans MS"/>
              </a:rPr>
              <a:t>h</a:t>
            </a:r>
            <a:r>
              <a:rPr sz="3400" dirty="0">
                <a:latin typeface="Comic Sans MS"/>
                <a:cs typeface="Comic Sans MS"/>
              </a:rPr>
              <a:t>e	tr</a:t>
            </a:r>
            <a:r>
              <a:rPr sz="3400" spc="-5" dirty="0">
                <a:latin typeface="Comic Sans MS"/>
                <a:cs typeface="Comic Sans MS"/>
              </a:rPr>
              <a:t>ue  window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right	before </a:t>
            </a:r>
            <a:r>
              <a:rPr sz="3400" dirty="0">
                <a:latin typeface="Comic Sans MS"/>
                <a:cs typeface="Comic Sans MS"/>
              </a:rPr>
              <a:t>sending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1955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Window</a:t>
            </a:r>
            <a:r>
              <a:rPr spc="-70" dirty="0"/>
              <a:t> </a:t>
            </a:r>
            <a:r>
              <a:rPr spc="-5" dirty="0"/>
              <a:t>Scaling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168265" cy="0"/>
          </a:xfrm>
          <a:custGeom>
            <a:avLst/>
            <a:gdLst/>
            <a:ahLst/>
            <a:cxnLst/>
            <a:rect l="l" t="t" r="r" b="b"/>
            <a:pathLst>
              <a:path w="5168265">
                <a:moveTo>
                  <a:pt x="0" y="0"/>
                </a:moveTo>
                <a:lnTo>
                  <a:pt x="516800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40" y="1841500"/>
            <a:ext cx="11466690" cy="56049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291715" algn="l"/>
                <a:tab pos="4041775" algn="l"/>
              </a:tabLst>
            </a:pPr>
            <a:r>
              <a:rPr sz="4275" spc="-60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0" dirty="0">
                <a:latin typeface="Comic Sans MS"/>
                <a:cs typeface="Comic Sans MS"/>
              </a:rPr>
              <a:t>Window	</a:t>
            </a:r>
            <a:r>
              <a:rPr sz="3800" spc="-5" dirty="0">
                <a:latin typeface="Comic Sans MS"/>
                <a:cs typeface="Comic Sans MS"/>
              </a:rPr>
              <a:t>Scaling	introduced (RFC</a:t>
            </a:r>
            <a:r>
              <a:rPr sz="3800" spc="-1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1323)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0" dirty="0">
              <a:latin typeface="Times New Roman"/>
              <a:cs typeface="Times New Roman"/>
            </a:endParaRPr>
          </a:p>
          <a:p>
            <a:pPr marL="390525" marR="43180" indent="-340360">
              <a:lnSpc>
                <a:spcPct val="116199"/>
              </a:lnSpc>
              <a:tabLst>
                <a:tab pos="2310130" algn="l"/>
                <a:tab pos="3770629" algn="l"/>
                <a:tab pos="6371590" algn="l"/>
                <a:tab pos="7541895" algn="l"/>
                <a:tab pos="8666480" algn="l"/>
              </a:tabLst>
            </a:pPr>
            <a:r>
              <a:rPr sz="4275" spc="-104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70" dirty="0">
                <a:latin typeface="Comic Sans MS"/>
                <a:cs typeface="Comic Sans MS"/>
              </a:rPr>
              <a:t>TCP </a:t>
            </a:r>
            <a:r>
              <a:rPr sz="3800" dirty="0">
                <a:latin typeface="Comic Sans MS"/>
                <a:cs typeface="Comic Sans MS"/>
              </a:rPr>
              <a:t>option </a:t>
            </a:r>
            <a:r>
              <a:rPr sz="3800" spc="-5" dirty="0">
                <a:latin typeface="Comic Sans MS"/>
                <a:cs typeface="Comic Sans MS"/>
              </a:rPr>
              <a:t>included</a:t>
            </a:r>
            <a:r>
              <a:rPr sz="3800" spc="9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in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the	</a:t>
            </a:r>
            <a:r>
              <a:rPr sz="3800" dirty="0">
                <a:latin typeface="Comic Sans MS"/>
                <a:cs typeface="Comic Sans MS"/>
              </a:rPr>
              <a:t>SYN	</a:t>
            </a:r>
            <a:r>
              <a:rPr sz="3800" spc="-5" dirty="0">
                <a:latin typeface="Comic Sans MS"/>
                <a:cs typeface="Comic Sans MS"/>
              </a:rPr>
              <a:t>that	</a:t>
            </a:r>
            <a:r>
              <a:rPr sz="3800" dirty="0">
                <a:latin typeface="Comic Sans MS"/>
                <a:cs typeface="Comic Sans MS"/>
              </a:rPr>
              <a:t>offers</a:t>
            </a:r>
            <a:r>
              <a:rPr sz="3800" spc="-10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a  </a:t>
            </a:r>
            <a:r>
              <a:rPr sz="3800" spc="-5" dirty="0">
                <a:latin typeface="Comic Sans MS"/>
                <a:cs typeface="Comic Sans MS"/>
              </a:rPr>
              <a:t>“window	scale”	</a:t>
            </a:r>
            <a:r>
              <a:rPr sz="3800" dirty="0">
                <a:latin typeface="Comic Sans MS"/>
                <a:cs typeface="Comic Sans MS"/>
              </a:rPr>
              <a:t>….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i.e.,</a:t>
            </a:r>
            <a:endParaRPr sz="3800" dirty="0">
              <a:latin typeface="Comic Sans MS"/>
              <a:cs typeface="Comic Sans MS"/>
            </a:endParaRPr>
          </a:p>
          <a:p>
            <a:pPr marL="797560" marR="394970" indent="-289560">
              <a:lnSpc>
                <a:spcPct val="115199"/>
              </a:lnSpc>
              <a:spcBef>
                <a:spcPts val="1019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  <a:tab pos="1615440" algn="l"/>
                <a:tab pos="3230880" algn="l"/>
                <a:tab pos="3482975" algn="l"/>
                <a:tab pos="3806190" algn="l"/>
                <a:tab pos="6576059" algn="l"/>
                <a:tab pos="8490585" algn="l"/>
                <a:tab pos="9309100" algn="l"/>
              </a:tabLst>
            </a:pPr>
            <a:r>
              <a:rPr lang="en-US" sz="3400" dirty="0" smtClean="0">
                <a:latin typeface="Comic Sans MS"/>
                <a:cs typeface="Comic Sans MS"/>
              </a:rPr>
              <a:t>T</a:t>
            </a:r>
            <a:r>
              <a:rPr sz="3400" spc="-5" dirty="0" smtClean="0">
                <a:latin typeface="Comic Sans MS"/>
                <a:cs typeface="Comic Sans MS"/>
              </a:rPr>
              <a:t>h</a:t>
            </a:r>
            <a:r>
              <a:rPr sz="3400" dirty="0" smtClean="0">
                <a:latin typeface="Comic Sans MS"/>
                <a:cs typeface="Comic Sans MS"/>
              </a:rPr>
              <a:t>e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num</a:t>
            </a:r>
            <a:r>
              <a:rPr sz="3400" dirty="0" smtClean="0">
                <a:latin typeface="Comic Sans MS"/>
                <a:cs typeface="Comic Sans MS"/>
              </a:rPr>
              <a:t>ber</a:t>
            </a:r>
            <a:r>
              <a:rPr sz="3400" dirty="0">
                <a:latin typeface="Comic Sans MS"/>
                <a:cs typeface="Comic Sans MS"/>
              </a:rPr>
              <a:t>	</a:t>
            </a:r>
            <a:r>
              <a:rPr sz="3400" dirty="0" smtClean="0">
                <a:latin typeface="Comic Sans MS"/>
                <a:cs typeface="Comic Sans MS"/>
              </a:rPr>
              <a:t>of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bits</a:t>
            </a:r>
            <a:r>
              <a:rPr sz="3400" spc="-5" dirty="0" smtClean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a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s</a:t>
            </a:r>
            <a:r>
              <a:rPr sz="3400" dirty="0" smtClean="0">
                <a:latin typeface="Comic Sans MS"/>
                <a:cs typeface="Comic Sans MS"/>
              </a:rPr>
              <a:t>e</a:t>
            </a:r>
            <a:r>
              <a:rPr sz="3400" spc="-5" dirty="0" smtClean="0">
                <a:latin typeface="Comic Sans MS"/>
                <a:cs typeface="Comic Sans MS"/>
              </a:rPr>
              <a:t>n</a:t>
            </a:r>
            <a:r>
              <a:rPr sz="3400" dirty="0" smtClean="0">
                <a:latin typeface="Comic Sans MS"/>
                <a:cs typeface="Comic Sans MS"/>
              </a:rPr>
              <a:t>der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wi</a:t>
            </a:r>
            <a:r>
              <a:rPr sz="3400" spc="-5" dirty="0" smtClean="0">
                <a:latin typeface="Comic Sans MS"/>
                <a:cs typeface="Comic Sans MS"/>
              </a:rPr>
              <a:t>l</a:t>
            </a:r>
            <a:r>
              <a:rPr sz="3400" dirty="0" smtClean="0">
                <a:latin typeface="Comic Sans MS"/>
                <a:cs typeface="Comic Sans MS"/>
              </a:rPr>
              <a:t>l</a:t>
            </a:r>
            <a:r>
              <a:rPr sz="3400" spc="-5" dirty="0" smtClean="0">
                <a:latin typeface="Comic Sans MS"/>
                <a:cs typeface="Comic Sans MS"/>
              </a:rPr>
              <a:t> sh</a:t>
            </a:r>
            <a:r>
              <a:rPr sz="3400" dirty="0" smtClean="0">
                <a:latin typeface="Comic Sans MS"/>
                <a:cs typeface="Comic Sans MS"/>
              </a:rPr>
              <a:t>ift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</a:t>
            </a:r>
            <a:r>
              <a:rPr sz="3400" spc="-5" dirty="0" smtClean="0">
                <a:latin typeface="Comic Sans MS"/>
                <a:cs typeface="Comic Sans MS"/>
              </a:rPr>
              <a:t>h</a:t>
            </a:r>
            <a:r>
              <a:rPr sz="3400" dirty="0" smtClean="0">
                <a:latin typeface="Comic Sans MS"/>
                <a:cs typeface="Comic Sans MS"/>
              </a:rPr>
              <a:t>e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tr</a:t>
            </a:r>
            <a:r>
              <a:rPr sz="3400" spc="-5" dirty="0" smtClean="0">
                <a:latin typeface="Comic Sans MS"/>
                <a:cs typeface="Comic Sans MS"/>
              </a:rPr>
              <a:t>ue </a:t>
            </a:r>
            <a:r>
              <a:rPr sz="3400" spc="-5" dirty="0">
                <a:latin typeface="Comic Sans MS"/>
                <a:cs typeface="Comic Sans MS"/>
              </a:rPr>
              <a:t>window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right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before </a:t>
            </a:r>
            <a:r>
              <a:rPr sz="3400" dirty="0" smtClean="0">
                <a:latin typeface="Comic Sans MS"/>
                <a:cs typeface="Comic Sans MS"/>
              </a:rPr>
              <a:t>sending</a:t>
            </a:r>
            <a:endParaRPr sz="3400" dirty="0">
              <a:latin typeface="Comic Sans MS"/>
              <a:cs typeface="Comic Sans MS"/>
            </a:endParaRPr>
          </a:p>
          <a:p>
            <a:pPr marL="797560" marR="768350" indent="-289560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  <a:tab pos="1615440" algn="l"/>
                <a:tab pos="3230880" algn="l"/>
                <a:tab pos="3806190" algn="l"/>
                <a:tab pos="4197350" algn="l"/>
                <a:tab pos="4756785" algn="l"/>
                <a:tab pos="5575300" algn="l"/>
                <a:tab pos="6482080" algn="l"/>
                <a:tab pos="6882765" algn="l"/>
                <a:tab pos="7985759" algn="l"/>
                <a:tab pos="9117965" algn="l"/>
              </a:tabLst>
            </a:pPr>
            <a:r>
              <a:rPr lang="en-US" sz="3400" dirty="0" smtClean="0">
                <a:latin typeface="Comic Sans MS"/>
                <a:cs typeface="Comic Sans MS"/>
              </a:rPr>
              <a:t>T</a:t>
            </a:r>
            <a:r>
              <a:rPr sz="3400" spc="-5" dirty="0" smtClean="0">
                <a:latin typeface="Comic Sans MS"/>
                <a:cs typeface="Comic Sans MS"/>
              </a:rPr>
              <a:t>h</a:t>
            </a:r>
            <a:r>
              <a:rPr sz="3400" dirty="0" smtClean="0">
                <a:latin typeface="Comic Sans MS"/>
                <a:cs typeface="Comic Sans MS"/>
              </a:rPr>
              <a:t>e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num</a:t>
            </a:r>
            <a:r>
              <a:rPr sz="3400" dirty="0" smtClean="0">
                <a:latin typeface="Comic Sans MS"/>
                <a:cs typeface="Comic Sans MS"/>
              </a:rPr>
              <a:t>ber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of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bits</a:t>
            </a:r>
            <a:r>
              <a:rPr sz="3400" spc="-5" dirty="0" smtClean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a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recei</a:t>
            </a:r>
            <a:r>
              <a:rPr sz="3400" spc="-5" dirty="0" smtClean="0">
                <a:latin typeface="Comic Sans MS"/>
                <a:cs typeface="Comic Sans MS"/>
              </a:rPr>
              <a:t>v</a:t>
            </a:r>
            <a:r>
              <a:rPr sz="3400" dirty="0" smtClean="0">
                <a:latin typeface="Comic Sans MS"/>
                <a:cs typeface="Comic Sans MS"/>
              </a:rPr>
              <a:t>er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m</a:t>
            </a:r>
            <a:r>
              <a:rPr sz="3400" spc="-5" dirty="0" smtClean="0">
                <a:latin typeface="Comic Sans MS"/>
                <a:cs typeface="Comic Sans MS"/>
              </a:rPr>
              <a:t>us</a:t>
            </a:r>
            <a:r>
              <a:rPr sz="3400" dirty="0" smtClean="0">
                <a:latin typeface="Comic Sans MS"/>
                <a:cs typeface="Comic Sans MS"/>
              </a:rPr>
              <a:t>t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sh</a:t>
            </a:r>
            <a:r>
              <a:rPr sz="3400" dirty="0" smtClean="0">
                <a:latin typeface="Comic Sans MS"/>
                <a:cs typeface="Comic Sans MS"/>
              </a:rPr>
              <a:t>ift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</a:t>
            </a:r>
            <a:r>
              <a:rPr sz="3400" spc="-5" dirty="0" smtClean="0">
                <a:latin typeface="Comic Sans MS"/>
                <a:cs typeface="Comic Sans MS"/>
              </a:rPr>
              <a:t>h</a:t>
            </a:r>
            <a:r>
              <a:rPr sz="3400" dirty="0" smtClean="0">
                <a:latin typeface="Comic Sans MS"/>
                <a:cs typeface="Comic Sans MS"/>
              </a:rPr>
              <a:t>e </a:t>
            </a:r>
            <a:r>
              <a:rPr sz="3400" spc="-5" dirty="0">
                <a:latin typeface="Comic Sans MS"/>
                <a:cs typeface="Comic Sans MS"/>
              </a:rPr>
              <a:t>received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window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to</a:t>
            </a:r>
            <a:r>
              <a:rPr sz="3400" dirty="0">
                <a:latin typeface="Comic Sans MS"/>
                <a:cs typeface="Comic Sans MS"/>
              </a:rPr>
              <a:t>	</a:t>
            </a:r>
            <a:r>
              <a:rPr sz="3400" spc="-5" dirty="0">
                <a:latin typeface="Comic Sans MS"/>
                <a:cs typeface="Comic Sans MS"/>
              </a:rPr>
              <a:t>the	</a:t>
            </a:r>
            <a:r>
              <a:rPr sz="3400" spc="-5" dirty="0" smtClean="0">
                <a:latin typeface="Comic Sans MS"/>
                <a:cs typeface="Comic Sans MS"/>
              </a:rPr>
              <a:t>left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before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using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1955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Window</a:t>
            </a:r>
            <a:r>
              <a:rPr spc="-70" dirty="0"/>
              <a:t> </a:t>
            </a:r>
            <a:r>
              <a:rPr spc="-5" dirty="0"/>
              <a:t>Scaling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168265" cy="0"/>
          </a:xfrm>
          <a:custGeom>
            <a:avLst/>
            <a:gdLst/>
            <a:ahLst/>
            <a:cxnLst/>
            <a:rect l="l" t="t" r="r" b="b"/>
            <a:pathLst>
              <a:path w="5168265">
                <a:moveTo>
                  <a:pt x="0" y="0"/>
                </a:moveTo>
                <a:lnTo>
                  <a:pt x="516800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40" y="1841500"/>
            <a:ext cx="11186160" cy="6420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291715" algn="l"/>
                <a:tab pos="4041775" algn="l"/>
              </a:tabLst>
            </a:pPr>
            <a:r>
              <a:rPr sz="4275" spc="-60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0" dirty="0">
                <a:latin typeface="Comic Sans MS"/>
                <a:cs typeface="Comic Sans MS"/>
              </a:rPr>
              <a:t>Window	</a:t>
            </a:r>
            <a:r>
              <a:rPr sz="3800" spc="-5" dirty="0">
                <a:latin typeface="Comic Sans MS"/>
                <a:cs typeface="Comic Sans MS"/>
              </a:rPr>
              <a:t>Scaling	introduced (RFC</a:t>
            </a:r>
            <a:r>
              <a:rPr sz="3800" spc="-1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1323)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0" dirty="0">
              <a:latin typeface="Times New Roman"/>
              <a:cs typeface="Times New Roman"/>
            </a:endParaRPr>
          </a:p>
          <a:p>
            <a:pPr marL="390525" marR="43180" indent="-340360">
              <a:lnSpc>
                <a:spcPct val="116199"/>
              </a:lnSpc>
              <a:tabLst>
                <a:tab pos="2310130" algn="l"/>
                <a:tab pos="3770629" algn="l"/>
                <a:tab pos="6371590" algn="l"/>
                <a:tab pos="7541895" algn="l"/>
                <a:tab pos="8666480" algn="l"/>
              </a:tabLst>
            </a:pPr>
            <a:r>
              <a:rPr sz="4275" spc="-104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70" dirty="0">
                <a:latin typeface="Comic Sans MS"/>
                <a:cs typeface="Comic Sans MS"/>
              </a:rPr>
              <a:t>TCP </a:t>
            </a:r>
            <a:r>
              <a:rPr sz="3800" dirty="0">
                <a:latin typeface="Comic Sans MS"/>
                <a:cs typeface="Comic Sans MS"/>
              </a:rPr>
              <a:t>option </a:t>
            </a:r>
            <a:r>
              <a:rPr sz="3800" spc="-5" dirty="0">
                <a:latin typeface="Comic Sans MS"/>
                <a:cs typeface="Comic Sans MS"/>
              </a:rPr>
              <a:t>included</a:t>
            </a:r>
            <a:r>
              <a:rPr sz="3800" spc="9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in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the	</a:t>
            </a:r>
            <a:r>
              <a:rPr sz="3800" dirty="0">
                <a:latin typeface="Comic Sans MS"/>
                <a:cs typeface="Comic Sans MS"/>
              </a:rPr>
              <a:t>SYN	</a:t>
            </a:r>
            <a:r>
              <a:rPr sz="3800" spc="-5" dirty="0">
                <a:latin typeface="Comic Sans MS"/>
                <a:cs typeface="Comic Sans MS"/>
              </a:rPr>
              <a:t>that	</a:t>
            </a:r>
            <a:r>
              <a:rPr sz="3800" dirty="0">
                <a:latin typeface="Comic Sans MS"/>
                <a:cs typeface="Comic Sans MS"/>
              </a:rPr>
              <a:t>offers</a:t>
            </a:r>
            <a:r>
              <a:rPr sz="3800" spc="-10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a  </a:t>
            </a:r>
            <a:r>
              <a:rPr sz="3800" spc="-5" dirty="0">
                <a:latin typeface="Comic Sans MS"/>
                <a:cs typeface="Comic Sans MS"/>
              </a:rPr>
              <a:t>“window	scale”	</a:t>
            </a:r>
            <a:r>
              <a:rPr sz="3800" dirty="0">
                <a:latin typeface="Comic Sans MS"/>
                <a:cs typeface="Comic Sans MS"/>
              </a:rPr>
              <a:t>….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i.e.,</a:t>
            </a:r>
            <a:endParaRPr sz="3800" dirty="0">
              <a:latin typeface="Comic Sans MS"/>
              <a:cs typeface="Comic Sans MS"/>
            </a:endParaRPr>
          </a:p>
          <a:p>
            <a:pPr marL="797560" marR="394970" indent="-289560">
              <a:lnSpc>
                <a:spcPct val="115199"/>
              </a:lnSpc>
              <a:spcBef>
                <a:spcPts val="1019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  <a:tab pos="1615440" algn="l"/>
                <a:tab pos="3230880" algn="l"/>
                <a:tab pos="3482975" algn="l"/>
                <a:tab pos="3806190" algn="l"/>
                <a:tab pos="6576059" algn="l"/>
                <a:tab pos="8490585" algn="l"/>
                <a:tab pos="9309100" algn="l"/>
              </a:tabLst>
            </a:pPr>
            <a:r>
              <a:rPr lang="en-US" sz="3400" dirty="0" smtClean="0">
                <a:latin typeface="Comic Sans MS"/>
                <a:cs typeface="Comic Sans MS"/>
              </a:rPr>
              <a:t>T</a:t>
            </a:r>
            <a:r>
              <a:rPr sz="3400" spc="-5" dirty="0" smtClean="0">
                <a:latin typeface="Comic Sans MS"/>
                <a:cs typeface="Comic Sans MS"/>
              </a:rPr>
              <a:t>h</a:t>
            </a:r>
            <a:r>
              <a:rPr sz="3400" dirty="0" smtClean="0">
                <a:latin typeface="Comic Sans MS"/>
                <a:cs typeface="Comic Sans MS"/>
              </a:rPr>
              <a:t>e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num</a:t>
            </a:r>
            <a:r>
              <a:rPr sz="3400" dirty="0" smtClean="0">
                <a:latin typeface="Comic Sans MS"/>
                <a:cs typeface="Comic Sans MS"/>
              </a:rPr>
              <a:t>ber</a:t>
            </a:r>
            <a:r>
              <a:rPr sz="3400" dirty="0">
                <a:latin typeface="Comic Sans MS"/>
                <a:cs typeface="Comic Sans MS"/>
              </a:rPr>
              <a:t>	</a:t>
            </a:r>
            <a:r>
              <a:rPr sz="3400" dirty="0" smtClean="0">
                <a:latin typeface="Comic Sans MS"/>
                <a:cs typeface="Comic Sans MS"/>
              </a:rPr>
              <a:t>of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bits</a:t>
            </a:r>
            <a:r>
              <a:rPr sz="3400" spc="-5" dirty="0" smtClean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a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s</a:t>
            </a:r>
            <a:r>
              <a:rPr sz="3400" dirty="0" smtClean="0">
                <a:latin typeface="Comic Sans MS"/>
                <a:cs typeface="Comic Sans MS"/>
              </a:rPr>
              <a:t>e</a:t>
            </a:r>
            <a:r>
              <a:rPr sz="3400" spc="-5" dirty="0" smtClean="0">
                <a:latin typeface="Comic Sans MS"/>
                <a:cs typeface="Comic Sans MS"/>
              </a:rPr>
              <a:t>n</a:t>
            </a:r>
            <a:r>
              <a:rPr sz="3400" dirty="0" smtClean="0">
                <a:latin typeface="Comic Sans MS"/>
                <a:cs typeface="Comic Sans MS"/>
              </a:rPr>
              <a:t>der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wi</a:t>
            </a:r>
            <a:r>
              <a:rPr sz="3400" spc="-5" dirty="0" smtClean="0">
                <a:latin typeface="Comic Sans MS"/>
                <a:cs typeface="Comic Sans MS"/>
              </a:rPr>
              <a:t>l</a:t>
            </a:r>
            <a:r>
              <a:rPr sz="3400" dirty="0" smtClean="0">
                <a:latin typeface="Comic Sans MS"/>
                <a:cs typeface="Comic Sans MS"/>
              </a:rPr>
              <a:t>l</a:t>
            </a:r>
            <a:r>
              <a:rPr sz="3400" spc="-5" dirty="0" smtClean="0">
                <a:latin typeface="Comic Sans MS"/>
                <a:cs typeface="Comic Sans MS"/>
              </a:rPr>
              <a:t> sh</a:t>
            </a:r>
            <a:r>
              <a:rPr sz="3400" dirty="0" smtClean="0">
                <a:latin typeface="Comic Sans MS"/>
                <a:cs typeface="Comic Sans MS"/>
              </a:rPr>
              <a:t>ift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</a:t>
            </a:r>
            <a:r>
              <a:rPr sz="3400" spc="-5" dirty="0" smtClean="0">
                <a:latin typeface="Comic Sans MS"/>
                <a:cs typeface="Comic Sans MS"/>
              </a:rPr>
              <a:t>h</a:t>
            </a:r>
            <a:r>
              <a:rPr sz="3400" dirty="0" smtClean="0">
                <a:latin typeface="Comic Sans MS"/>
                <a:cs typeface="Comic Sans MS"/>
              </a:rPr>
              <a:t>e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tr</a:t>
            </a:r>
            <a:r>
              <a:rPr sz="3400" spc="-5" dirty="0" smtClean="0">
                <a:latin typeface="Comic Sans MS"/>
                <a:cs typeface="Comic Sans MS"/>
              </a:rPr>
              <a:t>ue window</a:t>
            </a:r>
            <a:r>
              <a:rPr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right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before </a:t>
            </a:r>
            <a:r>
              <a:rPr sz="3400" dirty="0">
                <a:latin typeface="Comic Sans MS"/>
                <a:cs typeface="Comic Sans MS"/>
              </a:rPr>
              <a:t>sending</a:t>
            </a:r>
          </a:p>
          <a:p>
            <a:pPr marL="797560" marR="768350" indent="-289560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  <a:tab pos="1615440" algn="l"/>
                <a:tab pos="3230880" algn="l"/>
                <a:tab pos="3806190" algn="l"/>
                <a:tab pos="4197350" algn="l"/>
                <a:tab pos="4756785" algn="l"/>
                <a:tab pos="5575300" algn="l"/>
                <a:tab pos="6482080" algn="l"/>
                <a:tab pos="6882765" algn="l"/>
                <a:tab pos="7985759" algn="l"/>
                <a:tab pos="9117965" algn="l"/>
              </a:tabLst>
            </a:pPr>
            <a:r>
              <a:rPr lang="en-US" sz="3400" dirty="0" smtClean="0">
                <a:latin typeface="Comic Sans MS"/>
                <a:cs typeface="Comic Sans MS"/>
              </a:rPr>
              <a:t>T</a:t>
            </a:r>
            <a:r>
              <a:rPr sz="3400" spc="-5" dirty="0" smtClean="0">
                <a:latin typeface="Comic Sans MS"/>
                <a:cs typeface="Comic Sans MS"/>
              </a:rPr>
              <a:t>h</a:t>
            </a:r>
            <a:r>
              <a:rPr sz="3400" dirty="0" smtClean="0">
                <a:latin typeface="Comic Sans MS"/>
                <a:cs typeface="Comic Sans MS"/>
              </a:rPr>
              <a:t>e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num</a:t>
            </a:r>
            <a:r>
              <a:rPr sz="3400" dirty="0" smtClean="0">
                <a:latin typeface="Comic Sans MS"/>
                <a:cs typeface="Comic Sans MS"/>
              </a:rPr>
              <a:t>ber</a:t>
            </a:r>
            <a:r>
              <a:rPr lang="en-US" sz="3400" dirty="0" smtClean="0">
                <a:latin typeface="Comic Sans MS"/>
                <a:cs typeface="Comic Sans MS"/>
              </a:rPr>
              <a:t> of </a:t>
            </a:r>
            <a:r>
              <a:rPr sz="3400" dirty="0" smtClean="0">
                <a:latin typeface="Comic Sans MS"/>
                <a:cs typeface="Comic Sans MS"/>
              </a:rPr>
              <a:t>bits</a:t>
            </a:r>
            <a:r>
              <a:rPr sz="3400" spc="-5" dirty="0" smtClean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a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recei</a:t>
            </a:r>
            <a:r>
              <a:rPr sz="3400" spc="-5" dirty="0" smtClean="0">
                <a:latin typeface="Comic Sans MS"/>
                <a:cs typeface="Comic Sans MS"/>
              </a:rPr>
              <a:t>v</a:t>
            </a:r>
            <a:r>
              <a:rPr sz="3400" dirty="0" smtClean="0">
                <a:latin typeface="Comic Sans MS"/>
                <a:cs typeface="Comic Sans MS"/>
              </a:rPr>
              <a:t>er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m</a:t>
            </a:r>
            <a:r>
              <a:rPr sz="3400" spc="-5" dirty="0" smtClean="0">
                <a:latin typeface="Comic Sans MS"/>
                <a:cs typeface="Comic Sans MS"/>
              </a:rPr>
              <a:t>us</a:t>
            </a:r>
            <a:r>
              <a:rPr sz="3400" dirty="0" smtClean="0">
                <a:latin typeface="Comic Sans MS"/>
                <a:cs typeface="Comic Sans MS"/>
              </a:rPr>
              <a:t>t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sh</a:t>
            </a:r>
            <a:r>
              <a:rPr sz="3400" dirty="0" smtClean="0">
                <a:latin typeface="Comic Sans MS"/>
                <a:cs typeface="Comic Sans MS"/>
              </a:rPr>
              <a:t>ift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</a:t>
            </a:r>
            <a:r>
              <a:rPr sz="3400" spc="-5" dirty="0" smtClean="0">
                <a:latin typeface="Comic Sans MS"/>
                <a:cs typeface="Comic Sans MS"/>
              </a:rPr>
              <a:t>h</a:t>
            </a:r>
            <a:r>
              <a:rPr sz="3400" dirty="0" smtClean="0">
                <a:latin typeface="Comic Sans MS"/>
                <a:cs typeface="Comic Sans MS"/>
              </a:rPr>
              <a:t>e  </a:t>
            </a:r>
            <a:r>
              <a:rPr sz="3400" spc="-5" dirty="0">
                <a:latin typeface="Comic Sans MS"/>
                <a:cs typeface="Comic Sans MS"/>
              </a:rPr>
              <a:t>received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window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to</a:t>
            </a:r>
            <a:r>
              <a:rPr lang="en-US" sz="3400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the</a:t>
            </a:r>
            <a:r>
              <a:rPr sz="3400" spc="-5" dirty="0">
                <a:latin typeface="Comic Sans MS"/>
                <a:cs typeface="Comic Sans MS"/>
              </a:rPr>
              <a:t>	</a:t>
            </a:r>
            <a:r>
              <a:rPr sz="3400" spc="-5" dirty="0" smtClean="0">
                <a:latin typeface="Comic Sans MS"/>
                <a:cs typeface="Comic Sans MS"/>
              </a:rPr>
              <a:t>left</a:t>
            </a:r>
            <a:r>
              <a:rPr lang="en-US" sz="3400" spc="-5" dirty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before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using</a:t>
            </a:r>
            <a:endParaRPr sz="3400" dirty="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1820"/>
              </a:spcBef>
              <a:tabLst>
                <a:tab pos="1674495" algn="l"/>
                <a:tab pos="2369185" algn="l"/>
                <a:tab pos="4686300" algn="l"/>
                <a:tab pos="6132830" algn="l"/>
              </a:tabLst>
            </a:pPr>
            <a:r>
              <a:rPr sz="4275" spc="-82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5" dirty="0">
                <a:latin typeface="Comic Sans MS"/>
                <a:cs typeface="Comic Sans MS"/>
              </a:rPr>
              <a:t>Must	</a:t>
            </a:r>
            <a:r>
              <a:rPr sz="3800" dirty="0">
                <a:latin typeface="Comic Sans MS"/>
                <a:cs typeface="Comic Sans MS"/>
              </a:rPr>
              <a:t>be	</a:t>
            </a:r>
            <a:r>
              <a:rPr sz="3800" spc="-5" dirty="0">
                <a:latin typeface="Comic Sans MS"/>
                <a:cs typeface="Comic Sans MS"/>
              </a:rPr>
              <a:t>agreed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to	in </a:t>
            </a:r>
            <a:r>
              <a:rPr sz="3800" spc="-5" dirty="0">
                <a:latin typeface="Comic Sans MS"/>
                <a:cs typeface="Comic Sans MS"/>
              </a:rPr>
              <a:t>the	SYNACK</a:t>
            </a:r>
            <a:endParaRPr sz="38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1955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Window</a:t>
            </a:r>
            <a:r>
              <a:rPr spc="-70" dirty="0"/>
              <a:t> </a:t>
            </a:r>
            <a:r>
              <a:rPr spc="-5" dirty="0"/>
              <a:t>Scaling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168265" cy="0"/>
          </a:xfrm>
          <a:custGeom>
            <a:avLst/>
            <a:gdLst/>
            <a:ahLst/>
            <a:cxnLst/>
            <a:rect l="l" t="t" r="r" b="b"/>
            <a:pathLst>
              <a:path w="5168265">
                <a:moveTo>
                  <a:pt x="0" y="0"/>
                </a:moveTo>
                <a:lnTo>
                  <a:pt x="516800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11200"/>
            <a:ext cx="51955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Window</a:t>
            </a:r>
            <a:r>
              <a:rPr sz="5600" spc="-7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Scaling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168265" cy="0"/>
          </a:xfrm>
          <a:custGeom>
            <a:avLst/>
            <a:gdLst/>
            <a:ahLst/>
            <a:cxnLst/>
            <a:rect l="l" t="t" r="r" b="b"/>
            <a:pathLst>
              <a:path w="5168265">
                <a:moveTo>
                  <a:pt x="0" y="0"/>
                </a:moveTo>
                <a:lnTo>
                  <a:pt x="516800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816100"/>
            <a:ext cx="734631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75" spc="-5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35" dirty="0">
                <a:latin typeface="Comic Sans MS"/>
                <a:cs typeface="Comic Sans MS"/>
              </a:rPr>
              <a:t>Example </a:t>
            </a:r>
            <a:r>
              <a:rPr sz="3800" dirty="0">
                <a:latin typeface="Comic Sans MS"/>
                <a:cs typeface="Comic Sans MS"/>
              </a:rPr>
              <a:t>with </a:t>
            </a:r>
            <a:r>
              <a:rPr sz="3800" spc="-5" dirty="0">
                <a:latin typeface="Comic Sans MS"/>
                <a:cs typeface="Comic Sans MS"/>
              </a:rPr>
              <a:t>scale factor of</a:t>
            </a:r>
            <a:r>
              <a:rPr sz="3800" spc="-2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2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1955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Window</a:t>
            </a:r>
            <a:r>
              <a:rPr spc="-70" dirty="0"/>
              <a:t> </a:t>
            </a:r>
            <a:r>
              <a:rPr spc="-5" dirty="0"/>
              <a:t>Scaling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168265" cy="0"/>
          </a:xfrm>
          <a:custGeom>
            <a:avLst/>
            <a:gdLst/>
            <a:ahLst/>
            <a:cxnLst/>
            <a:rect l="l" t="t" r="r" b="b"/>
            <a:pathLst>
              <a:path w="5168265">
                <a:moveTo>
                  <a:pt x="0" y="0"/>
                </a:moveTo>
                <a:lnTo>
                  <a:pt x="516800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569719"/>
            <a:ext cx="9528873" cy="2987040"/>
          </a:xfrm>
          <a:prstGeom prst="rect">
            <a:avLst/>
          </a:prstGeom>
        </p:spPr>
        <p:txBody>
          <a:bodyPr vert="horz" wrap="square" lIns="0" tIns="259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0"/>
              </a:spcBef>
            </a:pPr>
            <a:r>
              <a:rPr sz="4275" spc="-5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35" dirty="0">
                <a:latin typeface="Comic Sans MS"/>
                <a:cs typeface="Comic Sans MS"/>
              </a:rPr>
              <a:t>Example </a:t>
            </a:r>
            <a:r>
              <a:rPr sz="3800" dirty="0">
                <a:latin typeface="Comic Sans MS"/>
                <a:cs typeface="Comic Sans MS"/>
              </a:rPr>
              <a:t>with </a:t>
            </a:r>
            <a:r>
              <a:rPr sz="3800" spc="-5" dirty="0">
                <a:latin typeface="Comic Sans MS"/>
                <a:cs typeface="Comic Sans MS"/>
              </a:rPr>
              <a:t>scale factor of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2</a:t>
            </a:r>
          </a:p>
          <a:p>
            <a:pPr marL="38100">
              <a:lnSpc>
                <a:spcPct val="100000"/>
              </a:lnSpc>
              <a:spcBef>
                <a:spcPts val="1940"/>
              </a:spcBef>
            </a:pPr>
            <a:r>
              <a:rPr sz="4275" spc="-60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0" dirty="0">
                <a:latin typeface="Comic Sans MS"/>
                <a:cs typeface="Comic Sans MS"/>
              </a:rPr>
              <a:t>Sender:</a:t>
            </a:r>
            <a:endParaRPr sz="3800" dirty="0">
              <a:latin typeface="Comic Sans MS"/>
              <a:cs typeface="Comic Sans MS"/>
            </a:endParaRPr>
          </a:p>
          <a:p>
            <a:pPr marL="784860" marR="30480" indent="-289560">
              <a:lnSpc>
                <a:spcPct val="115199"/>
              </a:lnSpc>
              <a:spcBef>
                <a:spcPts val="920"/>
              </a:spcBef>
              <a:tabLst>
                <a:tab pos="3474720" algn="l"/>
                <a:tab pos="3823970" algn="l"/>
                <a:tab pos="4674870" algn="l"/>
                <a:tab pos="5339715" algn="l"/>
                <a:tab pos="5688965" algn="l"/>
                <a:tab pos="7449820" algn="l"/>
              </a:tabLst>
            </a:pPr>
            <a:r>
              <a:rPr sz="5100" spc="-3509" baseline="2450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5100" spc="-172" baseline="2450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true_window	</a:t>
            </a:r>
            <a:r>
              <a:rPr sz="3400" dirty="0">
                <a:latin typeface="Comic Sans MS"/>
                <a:cs typeface="Comic Sans MS"/>
              </a:rPr>
              <a:t>=	140	</a:t>
            </a:r>
            <a:r>
              <a:rPr sz="3400" spc="-5" dirty="0">
                <a:latin typeface="Comic Sans MS"/>
                <a:cs typeface="Comic Sans MS"/>
              </a:rPr>
              <a:t>KB	</a:t>
            </a:r>
            <a:r>
              <a:rPr sz="3400" dirty="0">
                <a:latin typeface="Comic Sans MS"/>
                <a:cs typeface="Comic Sans MS"/>
              </a:rPr>
              <a:t>=	143,360	bytes</a:t>
            </a:r>
            <a:r>
              <a:rPr sz="3400" spc="-10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=  </a:t>
            </a:r>
            <a:r>
              <a:rPr sz="3400" spc="-5" dirty="0">
                <a:latin typeface="Comic Sans MS"/>
                <a:cs typeface="Comic Sans MS"/>
              </a:rPr>
              <a:t>10 00110000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00000000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1955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Window</a:t>
            </a:r>
            <a:r>
              <a:rPr spc="-70" dirty="0"/>
              <a:t> </a:t>
            </a:r>
            <a:r>
              <a:rPr spc="-5" dirty="0"/>
              <a:t>Scaling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168265" cy="0"/>
          </a:xfrm>
          <a:custGeom>
            <a:avLst/>
            <a:gdLst/>
            <a:ahLst/>
            <a:cxnLst/>
            <a:rect l="l" t="t" r="r" b="b"/>
            <a:pathLst>
              <a:path w="5168265">
                <a:moveTo>
                  <a:pt x="0" y="0"/>
                </a:moveTo>
                <a:lnTo>
                  <a:pt x="516800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569719"/>
            <a:ext cx="8969375" cy="4309385"/>
          </a:xfrm>
          <a:prstGeom prst="rect">
            <a:avLst/>
          </a:prstGeom>
        </p:spPr>
        <p:txBody>
          <a:bodyPr vert="horz" wrap="square" lIns="0" tIns="259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0"/>
              </a:spcBef>
            </a:pPr>
            <a:r>
              <a:rPr sz="4275" spc="-5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35" dirty="0">
                <a:latin typeface="Comic Sans MS"/>
                <a:cs typeface="Comic Sans MS"/>
              </a:rPr>
              <a:t>Example </a:t>
            </a:r>
            <a:r>
              <a:rPr sz="3800" dirty="0">
                <a:latin typeface="Comic Sans MS"/>
                <a:cs typeface="Comic Sans MS"/>
              </a:rPr>
              <a:t>with </a:t>
            </a:r>
            <a:r>
              <a:rPr sz="3800" spc="-5" dirty="0">
                <a:latin typeface="Comic Sans MS"/>
                <a:cs typeface="Comic Sans MS"/>
              </a:rPr>
              <a:t>scale factor of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2</a:t>
            </a:r>
          </a:p>
          <a:p>
            <a:pPr marL="38100">
              <a:lnSpc>
                <a:spcPct val="100000"/>
              </a:lnSpc>
              <a:spcBef>
                <a:spcPts val="1940"/>
              </a:spcBef>
            </a:pPr>
            <a:r>
              <a:rPr sz="4275" spc="-60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0" dirty="0">
                <a:latin typeface="Comic Sans MS"/>
                <a:cs typeface="Comic Sans MS"/>
              </a:rPr>
              <a:t>Sender:</a:t>
            </a:r>
            <a:endParaRPr sz="3800" dirty="0">
              <a:latin typeface="Comic Sans MS"/>
              <a:cs typeface="Comic Sans MS"/>
            </a:endParaRPr>
          </a:p>
          <a:p>
            <a:pPr marL="784860" marR="30480" indent="-289560">
              <a:lnSpc>
                <a:spcPct val="115199"/>
              </a:lnSpc>
              <a:spcBef>
                <a:spcPts val="9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3474720" algn="l"/>
                <a:tab pos="3823970" algn="l"/>
                <a:tab pos="4674870" algn="l"/>
                <a:tab pos="5339715" algn="l"/>
                <a:tab pos="5688965" algn="l"/>
                <a:tab pos="7449820" algn="l"/>
              </a:tabLst>
            </a:pPr>
            <a:r>
              <a:rPr sz="3400" spc="-5" dirty="0" err="1" smtClean="0">
                <a:latin typeface="Comic Sans MS"/>
                <a:cs typeface="Comic Sans MS"/>
              </a:rPr>
              <a:t>true_window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=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140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KB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=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143,360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bytes</a:t>
            </a:r>
            <a:r>
              <a:rPr sz="3400" spc="-10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=  </a:t>
            </a:r>
            <a:r>
              <a:rPr sz="3400" spc="-5" dirty="0" smtClean="0">
                <a:latin typeface="Comic Sans MS"/>
                <a:cs typeface="Comic Sans MS"/>
              </a:rPr>
              <a:t>10 00110000</a:t>
            </a:r>
            <a:r>
              <a:rPr sz="3400" spc="-1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00000000</a:t>
            </a:r>
            <a:endParaRPr sz="3400" dirty="0" smtClean="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2590165" algn="l"/>
                <a:tab pos="5280025" algn="l"/>
              </a:tabLst>
            </a:pPr>
            <a:r>
              <a:rPr sz="3400" spc="-5" dirty="0" err="1" smtClean="0">
                <a:latin typeface="Comic Sans MS"/>
                <a:cs typeface="Comic Sans MS"/>
              </a:rPr>
              <a:t>advwin</a:t>
            </a:r>
            <a:r>
              <a:rPr sz="3400" spc="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=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err="1" smtClean="0">
                <a:latin typeface="Comic Sans MS"/>
                <a:cs typeface="Comic Sans MS"/>
              </a:rPr>
              <a:t>true_window</a:t>
            </a:r>
            <a:r>
              <a:rPr sz="3400" spc="-5" dirty="0">
                <a:latin typeface="Comic Sans MS"/>
                <a:cs typeface="Comic Sans MS"/>
              </a:rPr>
              <a:t>	&gt;&gt;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2</a:t>
            </a:r>
          </a:p>
          <a:p>
            <a:pPr marL="784860">
              <a:lnSpc>
                <a:spcPct val="100000"/>
              </a:lnSpc>
              <a:spcBef>
                <a:spcPts val="620"/>
              </a:spcBef>
            </a:pPr>
            <a:r>
              <a:rPr sz="3400" dirty="0">
                <a:latin typeface="Comic Sans MS"/>
                <a:cs typeface="Comic Sans MS"/>
              </a:rPr>
              <a:t>= </a:t>
            </a:r>
            <a:r>
              <a:rPr sz="3400" spc="-5" dirty="0">
                <a:latin typeface="Comic Sans MS"/>
                <a:cs typeface="Comic Sans MS"/>
              </a:rPr>
              <a:t>10001100 00000000 </a:t>
            </a:r>
            <a:r>
              <a:rPr sz="3400" dirty="0">
                <a:latin typeface="Comic Sans MS"/>
                <a:cs typeface="Comic Sans MS"/>
              </a:rPr>
              <a:t>=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35840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1955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Window</a:t>
            </a:r>
            <a:r>
              <a:rPr spc="-70" dirty="0"/>
              <a:t> </a:t>
            </a:r>
            <a:r>
              <a:rPr spc="-5" dirty="0"/>
              <a:t>Scaling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168265" cy="0"/>
          </a:xfrm>
          <a:custGeom>
            <a:avLst/>
            <a:gdLst/>
            <a:ahLst/>
            <a:cxnLst/>
            <a:rect l="l" t="t" r="r" b="b"/>
            <a:pathLst>
              <a:path w="5168265">
                <a:moveTo>
                  <a:pt x="0" y="0"/>
                </a:moveTo>
                <a:lnTo>
                  <a:pt x="516800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569719"/>
            <a:ext cx="9873615" cy="5853397"/>
          </a:xfrm>
          <a:prstGeom prst="rect">
            <a:avLst/>
          </a:prstGeom>
        </p:spPr>
        <p:txBody>
          <a:bodyPr vert="horz" wrap="square" lIns="0" tIns="259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0"/>
              </a:spcBef>
            </a:pPr>
            <a:r>
              <a:rPr sz="4275" spc="-5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35" dirty="0">
                <a:latin typeface="Comic Sans MS"/>
                <a:cs typeface="Comic Sans MS"/>
              </a:rPr>
              <a:t>Example </a:t>
            </a:r>
            <a:r>
              <a:rPr sz="3800" dirty="0">
                <a:latin typeface="Comic Sans MS"/>
                <a:cs typeface="Comic Sans MS"/>
              </a:rPr>
              <a:t>with </a:t>
            </a:r>
            <a:r>
              <a:rPr sz="3800" spc="-5" dirty="0">
                <a:latin typeface="Comic Sans MS"/>
                <a:cs typeface="Comic Sans MS"/>
              </a:rPr>
              <a:t>scale factor of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2</a:t>
            </a:r>
          </a:p>
          <a:p>
            <a:pPr marL="38100">
              <a:lnSpc>
                <a:spcPct val="100000"/>
              </a:lnSpc>
              <a:spcBef>
                <a:spcPts val="1940"/>
              </a:spcBef>
            </a:pPr>
            <a:r>
              <a:rPr sz="4275" spc="-60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0" dirty="0">
                <a:latin typeface="Comic Sans MS"/>
                <a:cs typeface="Comic Sans MS"/>
              </a:rPr>
              <a:t>Sender:</a:t>
            </a:r>
            <a:endParaRPr sz="3800" dirty="0">
              <a:latin typeface="Comic Sans MS"/>
              <a:cs typeface="Comic Sans MS"/>
            </a:endParaRPr>
          </a:p>
          <a:p>
            <a:pPr marL="784860" marR="934719" indent="-289560">
              <a:lnSpc>
                <a:spcPct val="115199"/>
              </a:lnSpc>
              <a:spcBef>
                <a:spcPts val="9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3474720" algn="l"/>
                <a:tab pos="3823970" algn="l"/>
                <a:tab pos="4674870" algn="l"/>
                <a:tab pos="5339715" algn="l"/>
                <a:tab pos="5688965" algn="l"/>
                <a:tab pos="7449820" algn="l"/>
              </a:tabLst>
            </a:pPr>
            <a:r>
              <a:rPr sz="3400" spc="-5" dirty="0" err="1" smtClean="0">
                <a:latin typeface="Comic Sans MS"/>
                <a:cs typeface="Comic Sans MS"/>
              </a:rPr>
              <a:t>true_window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=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140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KB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=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143,360</a:t>
            </a:r>
            <a:r>
              <a:rPr lang="en-US" sz="3400" dirty="0" smtClean="0">
                <a:latin typeface="Comic Sans MS"/>
                <a:cs typeface="Comic Sans MS"/>
              </a:rPr>
              <a:t> bytes</a:t>
            </a:r>
            <a:r>
              <a:rPr sz="3400" spc="-105" dirty="0" smtClean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=  </a:t>
            </a:r>
            <a:r>
              <a:rPr sz="3400" spc="-5" dirty="0">
                <a:latin typeface="Comic Sans MS"/>
                <a:cs typeface="Comic Sans MS"/>
              </a:rPr>
              <a:t>10 00110000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00000000</a:t>
            </a:r>
            <a:endParaRPr sz="3400" dirty="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2590165" algn="l"/>
                <a:tab pos="5280025" algn="l"/>
              </a:tabLst>
            </a:pPr>
            <a:r>
              <a:rPr sz="3400" spc="-5" dirty="0" err="1">
                <a:latin typeface="Comic Sans MS"/>
                <a:cs typeface="Comic Sans MS"/>
              </a:rPr>
              <a:t>advwin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=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err="1" smtClean="0">
                <a:latin typeface="Comic Sans MS"/>
                <a:cs typeface="Comic Sans MS"/>
              </a:rPr>
              <a:t>true_window</a:t>
            </a:r>
            <a:r>
              <a:rPr sz="3400" spc="-5" dirty="0">
                <a:latin typeface="Comic Sans MS"/>
                <a:cs typeface="Comic Sans MS"/>
              </a:rPr>
              <a:t>	&gt;&gt;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2</a:t>
            </a:r>
          </a:p>
          <a:p>
            <a:pPr marL="784860">
              <a:lnSpc>
                <a:spcPct val="100000"/>
              </a:lnSpc>
              <a:spcBef>
                <a:spcPts val="620"/>
              </a:spcBef>
            </a:pPr>
            <a:r>
              <a:rPr sz="3400" dirty="0">
                <a:latin typeface="Comic Sans MS"/>
                <a:cs typeface="Comic Sans MS"/>
              </a:rPr>
              <a:t>= </a:t>
            </a:r>
            <a:r>
              <a:rPr sz="3400" spc="-5" dirty="0">
                <a:latin typeface="Comic Sans MS"/>
                <a:cs typeface="Comic Sans MS"/>
              </a:rPr>
              <a:t>10001100 00000000 </a:t>
            </a:r>
            <a:r>
              <a:rPr sz="3400" dirty="0">
                <a:latin typeface="Comic Sans MS"/>
                <a:cs typeface="Comic Sans MS"/>
              </a:rPr>
              <a:t>=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35840</a:t>
            </a:r>
          </a:p>
          <a:p>
            <a:pPr marL="38100">
              <a:lnSpc>
                <a:spcPct val="100000"/>
              </a:lnSpc>
              <a:spcBef>
                <a:spcPts val="1820"/>
              </a:spcBef>
            </a:pPr>
            <a:r>
              <a:rPr sz="4275" spc="-44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30" dirty="0">
                <a:latin typeface="Comic Sans MS"/>
                <a:cs typeface="Comic Sans MS"/>
              </a:rPr>
              <a:t>Receiver:</a:t>
            </a:r>
            <a:endParaRPr sz="3800" dirty="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spcBef>
                <a:spcPts val="1640"/>
              </a:spcBef>
              <a:tabLst>
                <a:tab pos="3899535" algn="l"/>
                <a:tab pos="5929630" algn="l"/>
              </a:tabLst>
            </a:pPr>
            <a:r>
              <a:rPr sz="5100" spc="-3509" baseline="3267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5100" spc="-172" baseline="3267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received_win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=	10001100	00000000 =</a:t>
            </a:r>
            <a:r>
              <a:rPr sz="3400" spc="-9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35840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1955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Window</a:t>
            </a:r>
            <a:r>
              <a:rPr spc="-70" dirty="0"/>
              <a:t> </a:t>
            </a:r>
            <a:r>
              <a:rPr spc="-5" dirty="0"/>
              <a:t>Scaling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168265" cy="0"/>
          </a:xfrm>
          <a:custGeom>
            <a:avLst/>
            <a:gdLst/>
            <a:ahLst/>
            <a:cxnLst/>
            <a:rect l="l" t="t" r="r" b="b"/>
            <a:pathLst>
              <a:path w="5168265">
                <a:moveTo>
                  <a:pt x="0" y="0"/>
                </a:moveTo>
                <a:lnTo>
                  <a:pt x="516800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569719"/>
            <a:ext cx="9873615" cy="7169142"/>
          </a:xfrm>
          <a:prstGeom prst="rect">
            <a:avLst/>
          </a:prstGeom>
        </p:spPr>
        <p:txBody>
          <a:bodyPr vert="horz" wrap="square" lIns="0" tIns="259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0"/>
              </a:spcBef>
            </a:pPr>
            <a:r>
              <a:rPr sz="4275" spc="-5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35" dirty="0">
                <a:latin typeface="Comic Sans MS"/>
                <a:cs typeface="Comic Sans MS"/>
              </a:rPr>
              <a:t>Example </a:t>
            </a:r>
            <a:r>
              <a:rPr sz="3800" dirty="0">
                <a:latin typeface="Comic Sans MS"/>
                <a:cs typeface="Comic Sans MS"/>
              </a:rPr>
              <a:t>with </a:t>
            </a:r>
            <a:r>
              <a:rPr sz="3800" spc="-5" dirty="0">
                <a:latin typeface="Comic Sans MS"/>
                <a:cs typeface="Comic Sans MS"/>
              </a:rPr>
              <a:t>scale factor of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2</a:t>
            </a:r>
          </a:p>
          <a:p>
            <a:pPr marL="38100">
              <a:lnSpc>
                <a:spcPct val="100000"/>
              </a:lnSpc>
              <a:spcBef>
                <a:spcPts val="1940"/>
              </a:spcBef>
            </a:pPr>
            <a:r>
              <a:rPr sz="4275" spc="-60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0" dirty="0">
                <a:latin typeface="Comic Sans MS"/>
                <a:cs typeface="Comic Sans MS"/>
              </a:rPr>
              <a:t>Sender:</a:t>
            </a:r>
            <a:endParaRPr sz="3800" dirty="0">
              <a:latin typeface="Comic Sans MS"/>
              <a:cs typeface="Comic Sans MS"/>
            </a:endParaRPr>
          </a:p>
          <a:p>
            <a:pPr marL="784860" marR="934719" indent="-289560">
              <a:lnSpc>
                <a:spcPct val="115199"/>
              </a:lnSpc>
              <a:spcBef>
                <a:spcPts val="9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3474720" algn="l"/>
                <a:tab pos="3823970" algn="l"/>
                <a:tab pos="4674870" algn="l"/>
                <a:tab pos="5339715" algn="l"/>
                <a:tab pos="5688965" algn="l"/>
                <a:tab pos="7449820" algn="l"/>
              </a:tabLst>
            </a:pPr>
            <a:r>
              <a:rPr sz="3400" spc="-5" dirty="0" err="1" smtClean="0">
                <a:latin typeface="Comic Sans MS"/>
                <a:cs typeface="Comic Sans MS"/>
              </a:rPr>
              <a:t>true_window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=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140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KB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=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143,360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bytes</a:t>
            </a:r>
            <a:r>
              <a:rPr sz="3400" spc="-105" dirty="0" smtClean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=  </a:t>
            </a:r>
            <a:r>
              <a:rPr sz="3400" spc="-5" dirty="0">
                <a:latin typeface="Comic Sans MS"/>
                <a:cs typeface="Comic Sans MS"/>
              </a:rPr>
              <a:t>10 00110000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00000000</a:t>
            </a:r>
            <a:endParaRPr sz="3400" dirty="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2590165" algn="l"/>
                <a:tab pos="5280025" algn="l"/>
              </a:tabLst>
            </a:pPr>
            <a:r>
              <a:rPr sz="3400" spc="-5" dirty="0" err="1">
                <a:latin typeface="Comic Sans MS"/>
                <a:cs typeface="Comic Sans MS"/>
              </a:rPr>
              <a:t>advwin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=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err="1" smtClean="0">
                <a:latin typeface="Comic Sans MS"/>
                <a:cs typeface="Comic Sans MS"/>
              </a:rPr>
              <a:t>true_window</a:t>
            </a:r>
            <a:r>
              <a:rPr sz="3400" spc="-5" dirty="0">
                <a:latin typeface="Comic Sans MS"/>
                <a:cs typeface="Comic Sans MS"/>
              </a:rPr>
              <a:t>	&gt;&gt;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2</a:t>
            </a:r>
          </a:p>
          <a:p>
            <a:pPr marL="784860">
              <a:lnSpc>
                <a:spcPct val="100000"/>
              </a:lnSpc>
              <a:spcBef>
                <a:spcPts val="620"/>
              </a:spcBef>
            </a:pPr>
            <a:r>
              <a:rPr sz="3400" dirty="0">
                <a:latin typeface="Comic Sans MS"/>
                <a:cs typeface="Comic Sans MS"/>
              </a:rPr>
              <a:t>= </a:t>
            </a:r>
            <a:r>
              <a:rPr sz="3400" spc="-5" dirty="0">
                <a:latin typeface="Comic Sans MS"/>
                <a:cs typeface="Comic Sans MS"/>
              </a:rPr>
              <a:t>10001100 00000000 </a:t>
            </a:r>
            <a:r>
              <a:rPr sz="3400" dirty="0">
                <a:latin typeface="Comic Sans MS"/>
                <a:cs typeface="Comic Sans MS"/>
              </a:rPr>
              <a:t>=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35840</a:t>
            </a:r>
          </a:p>
          <a:p>
            <a:pPr marL="38100">
              <a:lnSpc>
                <a:spcPct val="100000"/>
              </a:lnSpc>
              <a:spcBef>
                <a:spcPts val="1820"/>
              </a:spcBef>
            </a:pPr>
            <a:r>
              <a:rPr sz="4275" spc="-44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30" dirty="0">
                <a:latin typeface="Comic Sans MS"/>
                <a:cs typeface="Comic Sans MS"/>
              </a:rPr>
              <a:t>Receiver:</a:t>
            </a:r>
            <a:endParaRPr sz="3800" dirty="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spcBef>
                <a:spcPts val="1640"/>
              </a:spcBef>
              <a:tabLst>
                <a:tab pos="3899535" algn="l"/>
                <a:tab pos="5929630" algn="l"/>
              </a:tabLst>
            </a:pPr>
            <a:r>
              <a:rPr sz="5100" spc="-3509" baseline="3267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5100" spc="-172" baseline="3267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received_win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=	10001100	00000000 =</a:t>
            </a:r>
            <a:r>
              <a:rPr sz="3400" spc="-9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35840</a:t>
            </a:r>
          </a:p>
          <a:p>
            <a:pPr marL="784860" indent="-2895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3474720" algn="l"/>
                <a:tab pos="3823970" algn="l"/>
              </a:tabLst>
            </a:pPr>
            <a:r>
              <a:rPr sz="3400" spc="-5" dirty="0">
                <a:latin typeface="Comic Sans MS"/>
                <a:cs typeface="Comic Sans MS"/>
              </a:rPr>
              <a:t>true_window	</a:t>
            </a:r>
            <a:r>
              <a:rPr sz="3400" dirty="0">
                <a:latin typeface="Comic Sans MS"/>
                <a:cs typeface="Comic Sans MS"/>
              </a:rPr>
              <a:t>=	</a:t>
            </a:r>
            <a:r>
              <a:rPr sz="3400" spc="-5" dirty="0">
                <a:latin typeface="Comic Sans MS"/>
                <a:cs typeface="Comic Sans MS"/>
              </a:rPr>
              <a:t>received_win &lt;&lt;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2</a:t>
            </a:r>
          </a:p>
          <a:p>
            <a:pPr marL="784860">
              <a:lnSpc>
                <a:spcPct val="100000"/>
              </a:lnSpc>
              <a:spcBef>
                <a:spcPts val="620"/>
              </a:spcBef>
            </a:pPr>
            <a:r>
              <a:rPr sz="3400" dirty="0">
                <a:latin typeface="Comic Sans MS"/>
                <a:cs typeface="Comic Sans MS"/>
              </a:rPr>
              <a:t>= </a:t>
            </a:r>
            <a:r>
              <a:rPr sz="3400" spc="-5" dirty="0">
                <a:latin typeface="Comic Sans MS"/>
                <a:cs typeface="Comic Sans MS"/>
              </a:rPr>
              <a:t>10 00110000 00000000 </a:t>
            </a:r>
            <a:r>
              <a:rPr sz="3400" dirty="0">
                <a:latin typeface="Comic Sans MS"/>
                <a:cs typeface="Comic Sans MS"/>
              </a:rPr>
              <a:t>= </a:t>
            </a:r>
            <a:r>
              <a:rPr sz="3400" spc="-5" dirty="0">
                <a:latin typeface="Comic Sans MS"/>
                <a:cs typeface="Comic Sans MS"/>
              </a:rPr>
              <a:t>140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KB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1955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Window</a:t>
            </a:r>
            <a:r>
              <a:rPr spc="-70" dirty="0"/>
              <a:t> </a:t>
            </a:r>
            <a:r>
              <a:rPr spc="-5" dirty="0"/>
              <a:t>Scaling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168265" cy="0"/>
          </a:xfrm>
          <a:custGeom>
            <a:avLst/>
            <a:gdLst/>
            <a:ahLst/>
            <a:cxnLst/>
            <a:rect l="l" t="t" r="r" b="b"/>
            <a:pathLst>
              <a:path w="5168265">
                <a:moveTo>
                  <a:pt x="0" y="0"/>
                </a:moveTo>
                <a:lnTo>
                  <a:pt x="516800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6127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4525" algn="l"/>
              </a:tabLst>
            </a:pPr>
            <a:r>
              <a:rPr dirty="0"/>
              <a:t>Fast	Ret</a:t>
            </a:r>
            <a:r>
              <a:rPr spc="5" dirty="0"/>
              <a:t>r</a:t>
            </a:r>
            <a:r>
              <a:rPr dirty="0"/>
              <a:t>a</a:t>
            </a:r>
            <a:r>
              <a:rPr spc="5" dirty="0"/>
              <a:t>n</a:t>
            </a:r>
            <a:r>
              <a:rPr dirty="0"/>
              <a:t>smit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584825" cy="0"/>
          </a:xfrm>
          <a:custGeom>
            <a:avLst/>
            <a:gdLst/>
            <a:ahLst/>
            <a:cxnLst/>
            <a:rect l="l" t="t" r="r" b="b"/>
            <a:pathLst>
              <a:path w="5584825">
                <a:moveTo>
                  <a:pt x="0" y="0"/>
                </a:moveTo>
                <a:lnTo>
                  <a:pt x="558472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2539" y="2270760"/>
            <a:ext cx="4565650" cy="233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marR="30480" indent="-289560">
              <a:lnSpc>
                <a:spcPct val="115199"/>
              </a:lnSpc>
              <a:spcBef>
                <a:spcPts val="100"/>
              </a:spcBef>
            </a:pPr>
            <a:r>
              <a:rPr sz="3825" spc="-60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40" dirty="0">
                <a:latin typeface="Comic Sans MS"/>
                <a:cs typeface="Comic Sans MS"/>
              </a:rPr>
              <a:t>time-out </a:t>
            </a:r>
            <a:r>
              <a:rPr sz="3400" dirty="0">
                <a:latin typeface="Comic Sans MS"/>
                <a:cs typeface="Comic Sans MS"/>
              </a:rPr>
              <a:t>period  often relatively</a:t>
            </a:r>
            <a:r>
              <a:rPr sz="3400" spc="-8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long:</a:t>
            </a:r>
            <a:endParaRPr sz="3400">
              <a:latin typeface="Comic Sans MS"/>
              <a:cs typeface="Comic Sans MS"/>
            </a:endParaRPr>
          </a:p>
          <a:p>
            <a:pPr marL="721360" marR="286385" indent="-226060">
              <a:lnSpc>
                <a:spcPct val="116100"/>
              </a:lnSpc>
              <a:spcBef>
                <a:spcPts val="975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322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long </a:t>
            </a:r>
            <a:r>
              <a:rPr sz="2800" dirty="0">
                <a:latin typeface="Comic Sans MS"/>
                <a:cs typeface="Comic Sans MS"/>
              </a:rPr>
              <a:t>delay </a:t>
            </a:r>
            <a:r>
              <a:rPr sz="2800" spc="-5" dirty="0">
                <a:latin typeface="Comic Sans MS"/>
                <a:cs typeface="Comic Sans MS"/>
              </a:rPr>
              <a:t>before  resending lost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packet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1955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Window</a:t>
            </a:r>
            <a:r>
              <a:rPr spc="-70" dirty="0"/>
              <a:t> </a:t>
            </a:r>
            <a:r>
              <a:rPr spc="-5" dirty="0"/>
              <a:t>Scaling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168265" cy="0"/>
          </a:xfrm>
          <a:custGeom>
            <a:avLst/>
            <a:gdLst/>
            <a:ahLst/>
            <a:cxnLst/>
            <a:rect l="l" t="t" r="r" b="b"/>
            <a:pathLst>
              <a:path w="5168265">
                <a:moveTo>
                  <a:pt x="0" y="0"/>
                </a:moveTo>
                <a:lnTo>
                  <a:pt x="516800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40" y="2362200"/>
            <a:ext cx="9954895" cy="223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591435" algn="l"/>
                <a:tab pos="4551045" algn="l"/>
                <a:tab pos="5207635" algn="l"/>
              </a:tabLst>
            </a:pPr>
            <a:r>
              <a:rPr sz="4275" spc="-104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70" dirty="0">
                <a:latin typeface="Comic Sans MS"/>
                <a:cs typeface="Comic Sans MS"/>
              </a:rPr>
              <a:t>Can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shift	</a:t>
            </a:r>
            <a:r>
              <a:rPr sz="3800" dirty="0">
                <a:latin typeface="Comic Sans MS"/>
                <a:cs typeface="Comic Sans MS"/>
              </a:rPr>
              <a:t>by </a:t>
            </a:r>
            <a:r>
              <a:rPr sz="3800" spc="-5" dirty="0">
                <a:latin typeface="Comic Sans MS"/>
                <a:cs typeface="Comic Sans MS"/>
              </a:rPr>
              <a:t>up </a:t>
            </a:r>
            <a:r>
              <a:rPr sz="3800" dirty="0">
                <a:latin typeface="Comic Sans MS"/>
                <a:cs typeface="Comic Sans MS"/>
              </a:rPr>
              <a:t>to	14	bits</a:t>
            </a:r>
            <a:endParaRPr sz="3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1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5273675" algn="l"/>
                <a:tab pos="6490335" algn="l"/>
                <a:tab pos="7115175" algn="l"/>
                <a:tab pos="8423910" algn="l"/>
                <a:tab pos="9053830" algn="l"/>
              </a:tabLst>
            </a:pPr>
            <a:r>
              <a:rPr sz="4275" spc="-7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0" dirty="0">
                <a:latin typeface="Comic Sans MS"/>
                <a:cs typeface="Comic Sans MS"/>
              </a:rPr>
              <a:t>I.e., </a:t>
            </a:r>
            <a:r>
              <a:rPr sz="3800" spc="-5" dirty="0">
                <a:latin typeface="Comic Sans MS"/>
                <a:cs typeface="Comic Sans MS"/>
              </a:rPr>
              <a:t>windows</a:t>
            </a:r>
            <a:r>
              <a:rPr sz="3800" spc="7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can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now	</a:t>
            </a:r>
            <a:r>
              <a:rPr sz="3800" dirty="0">
                <a:latin typeface="Comic Sans MS"/>
                <a:cs typeface="Comic Sans MS"/>
              </a:rPr>
              <a:t>grow	to	2^30	or	1GB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1955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Window</a:t>
            </a:r>
            <a:r>
              <a:rPr spc="-70" dirty="0"/>
              <a:t> </a:t>
            </a:r>
            <a:r>
              <a:rPr spc="-5" dirty="0"/>
              <a:t>Scaling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168265" cy="0"/>
          </a:xfrm>
          <a:custGeom>
            <a:avLst/>
            <a:gdLst/>
            <a:ahLst/>
            <a:cxnLst/>
            <a:rect l="l" t="t" r="r" b="b"/>
            <a:pathLst>
              <a:path w="5168265">
                <a:moveTo>
                  <a:pt x="0" y="0"/>
                </a:moveTo>
                <a:lnTo>
                  <a:pt x="516800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9940" y="2362200"/>
            <a:ext cx="10470515" cy="644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2604135" algn="l"/>
                <a:tab pos="4563745" algn="l"/>
                <a:tab pos="5220335" algn="l"/>
              </a:tabLst>
            </a:pPr>
            <a:r>
              <a:rPr sz="4275" spc="-104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70" dirty="0">
                <a:latin typeface="Comic Sans MS"/>
                <a:cs typeface="Comic Sans MS"/>
              </a:rPr>
              <a:t>Can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shift	</a:t>
            </a:r>
            <a:r>
              <a:rPr sz="3800" dirty="0">
                <a:latin typeface="Comic Sans MS"/>
                <a:cs typeface="Comic Sans MS"/>
              </a:rPr>
              <a:t>by </a:t>
            </a:r>
            <a:r>
              <a:rPr sz="3800" spc="-5" dirty="0">
                <a:latin typeface="Comic Sans MS"/>
                <a:cs typeface="Comic Sans MS"/>
              </a:rPr>
              <a:t>up </a:t>
            </a:r>
            <a:r>
              <a:rPr sz="3800" dirty="0">
                <a:latin typeface="Comic Sans MS"/>
                <a:cs typeface="Comic Sans MS"/>
              </a:rPr>
              <a:t>to	14	bits</a:t>
            </a:r>
            <a:endParaRPr sz="3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1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tabLst>
                <a:tab pos="5286375" algn="l"/>
                <a:tab pos="6503034" algn="l"/>
                <a:tab pos="7127875" algn="l"/>
                <a:tab pos="8436610" algn="l"/>
                <a:tab pos="9066530" algn="l"/>
              </a:tabLst>
            </a:pPr>
            <a:r>
              <a:rPr sz="4275" spc="-7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0" dirty="0">
                <a:latin typeface="Comic Sans MS"/>
                <a:cs typeface="Comic Sans MS"/>
              </a:rPr>
              <a:t>I.e., </a:t>
            </a:r>
            <a:r>
              <a:rPr sz="3800" spc="-5" dirty="0">
                <a:latin typeface="Comic Sans MS"/>
                <a:cs typeface="Comic Sans MS"/>
              </a:rPr>
              <a:t>windows</a:t>
            </a:r>
            <a:r>
              <a:rPr sz="3800" spc="7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can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now	</a:t>
            </a:r>
            <a:r>
              <a:rPr sz="3800" dirty="0">
                <a:latin typeface="Comic Sans MS"/>
                <a:cs typeface="Comic Sans MS"/>
              </a:rPr>
              <a:t>grow	to	2^30	or	1GB</a:t>
            </a:r>
            <a:endParaRPr sz="3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0">
              <a:latin typeface="Times New Roman"/>
              <a:cs typeface="Times New Roman"/>
            </a:endParaRPr>
          </a:p>
          <a:p>
            <a:pPr marL="403225" marR="381000" indent="-340360">
              <a:lnSpc>
                <a:spcPct val="116199"/>
              </a:lnSpc>
              <a:tabLst>
                <a:tab pos="5146675" algn="l"/>
                <a:tab pos="8259445" algn="l"/>
              </a:tabLst>
            </a:pPr>
            <a:r>
              <a:rPr sz="4275" spc="-390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" dirty="0">
                <a:latin typeface="Comic Sans MS"/>
                <a:cs typeface="Comic Sans MS"/>
              </a:rPr>
              <a:t>A</a:t>
            </a:r>
            <a:r>
              <a:rPr sz="3800" dirty="0">
                <a:latin typeface="Comic Sans MS"/>
                <a:cs typeface="Comic Sans MS"/>
              </a:rPr>
              <a:t>ccommod</a:t>
            </a:r>
            <a:r>
              <a:rPr sz="3800" spc="-5" dirty="0">
                <a:latin typeface="Comic Sans MS"/>
                <a:cs typeface="Comic Sans MS"/>
              </a:rPr>
              <a:t>a</a:t>
            </a:r>
            <a:r>
              <a:rPr sz="3800" dirty="0">
                <a:latin typeface="Comic Sans MS"/>
                <a:cs typeface="Comic Sans MS"/>
              </a:rPr>
              <a:t>tes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mo</a:t>
            </a:r>
            <a:r>
              <a:rPr sz="3800" spc="-5" dirty="0">
                <a:latin typeface="Comic Sans MS"/>
                <a:cs typeface="Comic Sans MS"/>
              </a:rPr>
              <a:t>s</a:t>
            </a:r>
            <a:r>
              <a:rPr sz="3800" dirty="0">
                <a:latin typeface="Comic Sans MS"/>
                <a:cs typeface="Comic Sans MS"/>
              </a:rPr>
              <a:t>t	(</a:t>
            </a:r>
            <a:r>
              <a:rPr sz="3800" spc="-5" dirty="0">
                <a:latin typeface="Comic Sans MS"/>
                <a:cs typeface="Comic Sans MS"/>
              </a:rPr>
              <a:t>all?</a:t>
            </a:r>
            <a:r>
              <a:rPr sz="3800" dirty="0">
                <a:latin typeface="Comic Sans MS"/>
                <a:cs typeface="Comic Sans MS"/>
              </a:rPr>
              <a:t>)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c</a:t>
            </a:r>
            <a:r>
              <a:rPr sz="3800" spc="-5" dirty="0">
                <a:latin typeface="Comic Sans MS"/>
                <a:cs typeface="Comic Sans MS"/>
              </a:rPr>
              <a:t>u</a:t>
            </a:r>
            <a:r>
              <a:rPr sz="3800" dirty="0">
                <a:latin typeface="Comic Sans MS"/>
                <a:cs typeface="Comic Sans MS"/>
              </a:rPr>
              <a:t>rre</a:t>
            </a:r>
            <a:r>
              <a:rPr sz="3800" spc="-5" dirty="0">
                <a:latin typeface="Comic Sans MS"/>
                <a:cs typeface="Comic Sans MS"/>
              </a:rPr>
              <a:t>n</a:t>
            </a:r>
            <a:r>
              <a:rPr sz="3800" dirty="0">
                <a:latin typeface="Comic Sans MS"/>
                <a:cs typeface="Comic Sans MS"/>
              </a:rPr>
              <a:t>t	</a:t>
            </a:r>
            <a:r>
              <a:rPr sz="3800" spc="-5" dirty="0">
                <a:latin typeface="Comic Sans MS"/>
                <a:cs typeface="Comic Sans MS"/>
              </a:rPr>
              <a:t>n</a:t>
            </a:r>
            <a:r>
              <a:rPr sz="3800" dirty="0">
                <a:latin typeface="Comic Sans MS"/>
                <a:cs typeface="Comic Sans MS"/>
              </a:rPr>
              <a:t>etwork  paths</a:t>
            </a:r>
            <a:endParaRPr sz="3800">
              <a:latin typeface="Comic Sans MS"/>
              <a:cs typeface="Comic Sans MS"/>
            </a:endParaRPr>
          </a:p>
          <a:p>
            <a:pPr marL="810260" marR="43180" indent="-289560">
              <a:lnSpc>
                <a:spcPct val="115199"/>
              </a:lnSpc>
              <a:spcBef>
                <a:spcPts val="1020"/>
              </a:spcBef>
              <a:tabLst>
                <a:tab pos="1948180" algn="l"/>
                <a:tab pos="2305050" algn="l"/>
                <a:tab pos="2742565" algn="l"/>
                <a:tab pos="6362065" algn="l"/>
                <a:tab pos="6921500" algn="l"/>
                <a:tab pos="8585200" algn="l"/>
                <a:tab pos="9385300" algn="l"/>
                <a:tab pos="9960610" algn="l"/>
              </a:tabLst>
            </a:pPr>
            <a:r>
              <a:rPr sz="5100" spc="-3509" baseline="3267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5100" spc="-195" baseline="3267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ome	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re	c</a:t>
            </a:r>
            <a:r>
              <a:rPr sz="3400" spc="-5" dirty="0">
                <a:latin typeface="Comic Sans MS"/>
                <a:cs typeface="Comic Sans MS"/>
              </a:rPr>
              <a:t>u</a:t>
            </a:r>
            <a:r>
              <a:rPr sz="3400" dirty="0">
                <a:latin typeface="Comic Sans MS"/>
                <a:cs typeface="Comic Sans MS"/>
              </a:rPr>
              <a:t>rre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t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y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p</a:t>
            </a:r>
            <a:r>
              <a:rPr sz="3400" spc="-5" dirty="0">
                <a:latin typeface="Comic Sans MS"/>
                <a:cs typeface="Comic Sans MS"/>
              </a:rPr>
              <a:t>ush</a:t>
            </a:r>
            <a:r>
              <a:rPr sz="3400" dirty="0">
                <a:latin typeface="Comic Sans MS"/>
                <a:cs typeface="Comic Sans MS"/>
              </a:rPr>
              <a:t>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g	to	</a:t>
            </a:r>
            <a:r>
              <a:rPr sz="3400" spc="-5" dirty="0">
                <a:latin typeface="Comic Sans MS"/>
                <a:cs typeface="Comic Sans MS"/>
              </a:rPr>
              <a:t>sup</a:t>
            </a:r>
            <a:r>
              <a:rPr sz="3400" dirty="0">
                <a:latin typeface="Comic Sans MS"/>
                <a:cs typeface="Comic Sans MS"/>
              </a:rPr>
              <a:t>port	</a:t>
            </a:r>
            <a:r>
              <a:rPr sz="3400" spc="-5" dirty="0">
                <a:latin typeface="Comic Sans MS"/>
                <a:cs typeface="Comic Sans MS"/>
              </a:rPr>
              <a:t>us</a:t>
            </a:r>
            <a:r>
              <a:rPr sz="3400" dirty="0">
                <a:latin typeface="Comic Sans MS"/>
                <a:cs typeface="Comic Sans MS"/>
              </a:rPr>
              <a:t>e	of	15  bits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of	</a:t>
            </a:r>
            <a:r>
              <a:rPr sz="3400" spc="-5" dirty="0">
                <a:latin typeface="Comic Sans MS"/>
                <a:cs typeface="Comic Sans MS"/>
              </a:rPr>
              <a:t>scaling and hence </a:t>
            </a:r>
            <a:r>
              <a:rPr sz="3400" dirty="0">
                <a:latin typeface="Comic Sans MS"/>
                <a:cs typeface="Comic Sans MS"/>
              </a:rPr>
              <a:t>windows with </a:t>
            </a:r>
            <a:r>
              <a:rPr sz="3400" spc="-5" dirty="0">
                <a:latin typeface="Comic Sans MS"/>
                <a:cs typeface="Comic Sans MS"/>
              </a:rPr>
              <a:t>2^31 </a:t>
            </a:r>
            <a:r>
              <a:rPr sz="3400" dirty="0">
                <a:latin typeface="Comic Sans MS"/>
                <a:cs typeface="Comic Sans MS"/>
              </a:rPr>
              <a:t>or  </a:t>
            </a:r>
            <a:r>
              <a:rPr sz="3400" spc="-5" dirty="0">
                <a:latin typeface="Comic Sans MS"/>
                <a:cs typeface="Comic Sans MS"/>
              </a:rPr>
              <a:t>2GB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6127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4525" algn="l"/>
              </a:tabLst>
            </a:pPr>
            <a:r>
              <a:rPr dirty="0"/>
              <a:t>Fast	Ret</a:t>
            </a:r>
            <a:r>
              <a:rPr spc="5" dirty="0"/>
              <a:t>r</a:t>
            </a:r>
            <a:r>
              <a:rPr dirty="0"/>
              <a:t>a</a:t>
            </a:r>
            <a:r>
              <a:rPr spc="5" dirty="0"/>
              <a:t>n</a:t>
            </a:r>
            <a:r>
              <a:rPr dirty="0"/>
              <a:t>smit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584825" cy="0"/>
          </a:xfrm>
          <a:custGeom>
            <a:avLst/>
            <a:gdLst/>
            <a:ahLst/>
            <a:cxnLst/>
            <a:rect l="l" t="t" r="r" b="b"/>
            <a:pathLst>
              <a:path w="5584825">
                <a:moveTo>
                  <a:pt x="0" y="0"/>
                </a:moveTo>
                <a:lnTo>
                  <a:pt x="558472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2539" y="2270760"/>
            <a:ext cx="4775835" cy="6880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marR="240665" indent="-289560">
              <a:lnSpc>
                <a:spcPct val="115199"/>
              </a:lnSpc>
              <a:spcBef>
                <a:spcPts val="100"/>
              </a:spcBef>
            </a:pPr>
            <a:r>
              <a:rPr sz="3825" spc="-60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40" dirty="0">
                <a:latin typeface="Comic Sans MS"/>
                <a:cs typeface="Comic Sans MS"/>
              </a:rPr>
              <a:t>time-out </a:t>
            </a:r>
            <a:r>
              <a:rPr sz="3400" dirty="0">
                <a:latin typeface="Comic Sans MS"/>
                <a:cs typeface="Comic Sans MS"/>
              </a:rPr>
              <a:t>period  often relatively</a:t>
            </a:r>
            <a:r>
              <a:rPr sz="3400" spc="-8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long:</a:t>
            </a:r>
            <a:endParaRPr sz="3400">
              <a:latin typeface="Comic Sans MS"/>
              <a:cs typeface="Comic Sans MS"/>
            </a:endParaRPr>
          </a:p>
          <a:p>
            <a:pPr marL="721360" marR="496570" indent="-226060">
              <a:lnSpc>
                <a:spcPct val="116100"/>
              </a:lnSpc>
              <a:spcBef>
                <a:spcPts val="975"/>
              </a:spcBef>
              <a:buClr>
                <a:srgbClr val="021EAA"/>
              </a:buClr>
              <a:buFont typeface="Wingdings"/>
              <a:buChar char=""/>
              <a:tabLst>
                <a:tab pos="721360" algn="l"/>
              </a:tabLst>
            </a:pPr>
            <a:r>
              <a:rPr sz="2800" spc="-5" dirty="0">
                <a:latin typeface="Comic Sans MS"/>
                <a:cs typeface="Comic Sans MS"/>
              </a:rPr>
              <a:t>long </a:t>
            </a:r>
            <a:r>
              <a:rPr sz="2800" dirty="0">
                <a:latin typeface="Comic Sans MS"/>
                <a:cs typeface="Comic Sans MS"/>
              </a:rPr>
              <a:t>delay </a:t>
            </a:r>
            <a:r>
              <a:rPr sz="2800" spc="-5" dirty="0">
                <a:latin typeface="Comic Sans MS"/>
                <a:cs typeface="Comic Sans MS"/>
              </a:rPr>
              <a:t>before  resending lost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packet</a:t>
            </a:r>
            <a:endParaRPr sz="2800">
              <a:latin typeface="Comic Sans MS"/>
              <a:cs typeface="Comic Sans MS"/>
            </a:endParaRPr>
          </a:p>
          <a:p>
            <a:pPr marL="327025" marR="182880" indent="-289560">
              <a:lnSpc>
                <a:spcPct val="115199"/>
              </a:lnSpc>
              <a:spcBef>
                <a:spcPts val="1120"/>
              </a:spcBef>
              <a:tabLst>
                <a:tab pos="2968625" algn="l"/>
              </a:tabLst>
            </a:pPr>
            <a:r>
              <a:rPr sz="3825" spc="-82" baseline="119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55" dirty="0">
                <a:latin typeface="Comic Sans MS"/>
                <a:cs typeface="Comic Sans MS"/>
              </a:rPr>
              <a:t>detect </a:t>
            </a:r>
            <a:r>
              <a:rPr sz="3400" spc="-5" dirty="0">
                <a:latin typeface="Comic Sans MS"/>
                <a:cs typeface="Comic Sans MS"/>
              </a:rPr>
              <a:t>lost segments  via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duplicate	ACKs.</a:t>
            </a:r>
            <a:endParaRPr sz="3400">
              <a:latin typeface="Comic Sans MS"/>
              <a:cs typeface="Comic Sans MS"/>
            </a:endParaRPr>
          </a:p>
          <a:p>
            <a:pPr marL="721360" marR="31750" indent="-226060">
              <a:lnSpc>
                <a:spcPct val="116100"/>
              </a:lnSpc>
              <a:spcBef>
                <a:spcPts val="980"/>
              </a:spcBef>
              <a:buClr>
                <a:srgbClr val="021EAA"/>
              </a:buClr>
              <a:buFont typeface="Wingdings"/>
              <a:buChar char=""/>
              <a:tabLst>
                <a:tab pos="721360" algn="l"/>
              </a:tabLst>
            </a:pPr>
            <a:r>
              <a:rPr sz="2800" spc="-5" dirty="0">
                <a:latin typeface="Comic Sans MS"/>
                <a:cs typeface="Comic Sans MS"/>
              </a:rPr>
              <a:t>sender often </a:t>
            </a:r>
            <a:r>
              <a:rPr sz="2800" dirty="0">
                <a:latin typeface="Comic Sans MS"/>
                <a:cs typeface="Comic Sans MS"/>
              </a:rPr>
              <a:t>sends  </a:t>
            </a:r>
            <a:r>
              <a:rPr sz="2800" spc="-5" dirty="0">
                <a:latin typeface="Comic Sans MS"/>
                <a:cs typeface="Comic Sans MS"/>
              </a:rPr>
              <a:t>many segments back-to-  back</a:t>
            </a:r>
            <a:endParaRPr sz="2800">
              <a:latin typeface="Comic Sans MS"/>
              <a:cs typeface="Comic Sans MS"/>
            </a:endParaRPr>
          </a:p>
          <a:p>
            <a:pPr marL="721360" marR="30480" indent="-226060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21360" algn="l"/>
              </a:tabLst>
            </a:pPr>
            <a:r>
              <a:rPr sz="2800" spc="-5" dirty="0">
                <a:latin typeface="Comic Sans MS"/>
                <a:cs typeface="Comic Sans MS"/>
              </a:rPr>
              <a:t>if segment </a:t>
            </a:r>
            <a:r>
              <a:rPr sz="2800" dirty="0">
                <a:latin typeface="Comic Sans MS"/>
                <a:cs typeface="Comic Sans MS"/>
              </a:rPr>
              <a:t>is </a:t>
            </a:r>
            <a:r>
              <a:rPr sz="2800" spc="-5" dirty="0">
                <a:latin typeface="Comic Sans MS"/>
                <a:cs typeface="Comic Sans MS"/>
              </a:rPr>
              <a:t>lost, there  will likely </a:t>
            </a:r>
            <a:r>
              <a:rPr sz="2800" dirty="0">
                <a:latin typeface="Comic Sans MS"/>
                <a:cs typeface="Comic Sans MS"/>
              </a:rPr>
              <a:t>be </a:t>
            </a:r>
            <a:r>
              <a:rPr sz="2800" spc="-5" dirty="0">
                <a:latin typeface="Comic Sans MS"/>
                <a:cs typeface="Comic Sans MS"/>
              </a:rPr>
              <a:t>many  duplicate ACKs.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4212" y="9252339"/>
            <a:ext cx="1464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Transport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69330" y="9211978"/>
            <a:ext cx="206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6127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4525" algn="l"/>
              </a:tabLst>
            </a:pPr>
            <a:r>
              <a:rPr dirty="0"/>
              <a:t>Fast	Ret</a:t>
            </a:r>
            <a:r>
              <a:rPr spc="5" dirty="0"/>
              <a:t>r</a:t>
            </a:r>
            <a:r>
              <a:rPr dirty="0"/>
              <a:t>a</a:t>
            </a:r>
            <a:r>
              <a:rPr spc="5" dirty="0"/>
              <a:t>n</a:t>
            </a:r>
            <a:r>
              <a:rPr dirty="0"/>
              <a:t>smit</a:t>
            </a:r>
          </a:p>
        </p:txBody>
      </p:sp>
      <p:sp>
        <p:nvSpPr>
          <p:cNvPr id="5" name="object 5"/>
          <p:cNvSpPr/>
          <p:nvPr/>
        </p:nvSpPr>
        <p:spPr>
          <a:xfrm>
            <a:off x="870599" y="1525438"/>
            <a:ext cx="5584825" cy="0"/>
          </a:xfrm>
          <a:custGeom>
            <a:avLst/>
            <a:gdLst/>
            <a:ahLst/>
            <a:cxnLst/>
            <a:rect l="l" t="t" r="r" b="b"/>
            <a:pathLst>
              <a:path w="5584825">
                <a:moveTo>
                  <a:pt x="0" y="0"/>
                </a:moveTo>
                <a:lnTo>
                  <a:pt x="558472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2539" y="2270760"/>
            <a:ext cx="4775835" cy="6880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marR="240665" indent="-289560">
              <a:lnSpc>
                <a:spcPct val="115199"/>
              </a:lnSpc>
              <a:spcBef>
                <a:spcPts val="100"/>
              </a:spcBef>
            </a:pPr>
            <a:r>
              <a:rPr sz="3825" spc="-60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40" dirty="0">
                <a:latin typeface="Comic Sans MS"/>
                <a:cs typeface="Comic Sans MS"/>
              </a:rPr>
              <a:t>time-out </a:t>
            </a:r>
            <a:r>
              <a:rPr sz="3400" dirty="0">
                <a:latin typeface="Comic Sans MS"/>
                <a:cs typeface="Comic Sans MS"/>
              </a:rPr>
              <a:t>period  often relatively</a:t>
            </a:r>
            <a:r>
              <a:rPr sz="3400" spc="-8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long:</a:t>
            </a:r>
            <a:endParaRPr sz="3400">
              <a:latin typeface="Comic Sans MS"/>
              <a:cs typeface="Comic Sans MS"/>
            </a:endParaRPr>
          </a:p>
          <a:p>
            <a:pPr marL="721360" marR="496570" indent="-226060">
              <a:lnSpc>
                <a:spcPct val="116100"/>
              </a:lnSpc>
              <a:spcBef>
                <a:spcPts val="975"/>
              </a:spcBef>
              <a:buClr>
                <a:srgbClr val="021EAA"/>
              </a:buClr>
              <a:buFont typeface="Wingdings"/>
              <a:buChar char=""/>
              <a:tabLst>
                <a:tab pos="721360" algn="l"/>
              </a:tabLst>
            </a:pPr>
            <a:r>
              <a:rPr sz="2800" spc="-5" dirty="0">
                <a:latin typeface="Comic Sans MS"/>
                <a:cs typeface="Comic Sans MS"/>
              </a:rPr>
              <a:t>long </a:t>
            </a:r>
            <a:r>
              <a:rPr sz="2800" dirty="0">
                <a:latin typeface="Comic Sans MS"/>
                <a:cs typeface="Comic Sans MS"/>
              </a:rPr>
              <a:t>delay </a:t>
            </a:r>
            <a:r>
              <a:rPr sz="2800" spc="-5" dirty="0">
                <a:latin typeface="Comic Sans MS"/>
                <a:cs typeface="Comic Sans MS"/>
              </a:rPr>
              <a:t>before  resending lost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packet</a:t>
            </a:r>
            <a:endParaRPr sz="2800">
              <a:latin typeface="Comic Sans MS"/>
              <a:cs typeface="Comic Sans MS"/>
            </a:endParaRPr>
          </a:p>
          <a:p>
            <a:pPr marL="327025" marR="182880" indent="-289560">
              <a:lnSpc>
                <a:spcPct val="115199"/>
              </a:lnSpc>
              <a:spcBef>
                <a:spcPts val="1120"/>
              </a:spcBef>
              <a:tabLst>
                <a:tab pos="2968625" algn="l"/>
              </a:tabLst>
            </a:pPr>
            <a:r>
              <a:rPr sz="3825" spc="-82" baseline="119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55" dirty="0">
                <a:latin typeface="Comic Sans MS"/>
                <a:cs typeface="Comic Sans MS"/>
              </a:rPr>
              <a:t>detect </a:t>
            </a:r>
            <a:r>
              <a:rPr sz="3400" spc="-5" dirty="0">
                <a:latin typeface="Comic Sans MS"/>
                <a:cs typeface="Comic Sans MS"/>
              </a:rPr>
              <a:t>lost segments  via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duplicate	ACKs.</a:t>
            </a:r>
            <a:endParaRPr sz="3400">
              <a:latin typeface="Comic Sans MS"/>
              <a:cs typeface="Comic Sans MS"/>
            </a:endParaRPr>
          </a:p>
          <a:p>
            <a:pPr marL="721360" marR="31750" indent="-226060">
              <a:lnSpc>
                <a:spcPct val="116100"/>
              </a:lnSpc>
              <a:spcBef>
                <a:spcPts val="980"/>
              </a:spcBef>
              <a:buClr>
                <a:srgbClr val="021EAA"/>
              </a:buClr>
              <a:buFont typeface="Wingdings"/>
              <a:buChar char=""/>
              <a:tabLst>
                <a:tab pos="721360" algn="l"/>
              </a:tabLst>
            </a:pPr>
            <a:r>
              <a:rPr sz="2800" spc="-5" dirty="0">
                <a:latin typeface="Comic Sans MS"/>
                <a:cs typeface="Comic Sans MS"/>
              </a:rPr>
              <a:t>sender often </a:t>
            </a:r>
            <a:r>
              <a:rPr sz="2800" dirty="0">
                <a:latin typeface="Comic Sans MS"/>
                <a:cs typeface="Comic Sans MS"/>
              </a:rPr>
              <a:t>sends  </a:t>
            </a:r>
            <a:r>
              <a:rPr sz="2800" spc="-5" dirty="0">
                <a:latin typeface="Comic Sans MS"/>
                <a:cs typeface="Comic Sans MS"/>
              </a:rPr>
              <a:t>many segments back-to-  back</a:t>
            </a:r>
            <a:endParaRPr sz="2800">
              <a:latin typeface="Comic Sans MS"/>
              <a:cs typeface="Comic Sans MS"/>
            </a:endParaRPr>
          </a:p>
          <a:p>
            <a:pPr marL="721360" marR="30480" indent="-226060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21360" algn="l"/>
              </a:tabLst>
            </a:pPr>
            <a:r>
              <a:rPr sz="2800" spc="-5" dirty="0">
                <a:latin typeface="Comic Sans MS"/>
                <a:cs typeface="Comic Sans MS"/>
              </a:rPr>
              <a:t>if segment </a:t>
            </a:r>
            <a:r>
              <a:rPr sz="2800" dirty="0">
                <a:latin typeface="Comic Sans MS"/>
                <a:cs typeface="Comic Sans MS"/>
              </a:rPr>
              <a:t>is </a:t>
            </a:r>
            <a:r>
              <a:rPr sz="2800" spc="-5" dirty="0">
                <a:latin typeface="Comic Sans MS"/>
                <a:cs typeface="Comic Sans MS"/>
              </a:rPr>
              <a:t>lost, there  will likely </a:t>
            </a:r>
            <a:r>
              <a:rPr sz="2800" dirty="0">
                <a:latin typeface="Comic Sans MS"/>
                <a:cs typeface="Comic Sans MS"/>
              </a:rPr>
              <a:t>be </a:t>
            </a:r>
            <a:r>
              <a:rPr sz="2800" spc="-5" dirty="0">
                <a:latin typeface="Comic Sans MS"/>
                <a:cs typeface="Comic Sans MS"/>
              </a:rPr>
              <a:t>many  duplicate ACKs.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41440" y="2270760"/>
            <a:ext cx="5463540" cy="460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30480" indent="-340360">
              <a:lnSpc>
                <a:spcPct val="115199"/>
              </a:lnSpc>
              <a:spcBef>
                <a:spcPts val="100"/>
              </a:spcBef>
              <a:tabLst>
                <a:tab pos="831850" algn="l"/>
                <a:tab pos="3747135" algn="l"/>
              </a:tabLst>
            </a:pPr>
            <a:r>
              <a:rPr sz="3825" spc="-53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532" baseline="1089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if sender receives </a:t>
            </a:r>
            <a:r>
              <a:rPr sz="3400" dirty="0">
                <a:latin typeface="Comic Sans MS"/>
                <a:cs typeface="Comic Sans MS"/>
              </a:rPr>
              <a:t>3  </a:t>
            </a:r>
            <a:r>
              <a:rPr sz="3400" spc="-5" dirty="0">
                <a:latin typeface="Comic Sans MS"/>
                <a:cs typeface="Comic Sans MS"/>
              </a:rPr>
              <a:t>ACKs for the same data,  </a:t>
            </a:r>
            <a:r>
              <a:rPr sz="3400" dirty="0">
                <a:latin typeface="Comic Sans MS"/>
                <a:cs typeface="Comic Sans MS"/>
              </a:rPr>
              <a:t>it	</a:t>
            </a:r>
            <a:r>
              <a:rPr sz="3400" spc="-5" dirty="0">
                <a:latin typeface="Comic Sans MS"/>
                <a:cs typeface="Comic Sans MS"/>
              </a:rPr>
              <a:t>sup</a:t>
            </a:r>
            <a:r>
              <a:rPr sz="3400" dirty="0">
                <a:latin typeface="Comic Sans MS"/>
                <a:cs typeface="Comic Sans MS"/>
              </a:rPr>
              <a:t>po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es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</a:t>
            </a:r>
            <a:r>
              <a:rPr sz="3400" spc="-5" dirty="0">
                <a:latin typeface="Comic Sans MS"/>
                <a:cs typeface="Comic Sans MS"/>
              </a:rPr>
              <a:t>ha</a:t>
            </a:r>
            <a:r>
              <a:rPr sz="3400" dirty="0">
                <a:latin typeface="Comic Sans MS"/>
                <a:cs typeface="Comic Sans MS"/>
              </a:rPr>
              <a:t>t	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egme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t  </a:t>
            </a:r>
            <a:r>
              <a:rPr sz="3400" spc="-5" dirty="0">
                <a:latin typeface="Comic Sans MS"/>
                <a:cs typeface="Comic Sans MS"/>
              </a:rPr>
              <a:t>after </a:t>
            </a:r>
            <a:r>
              <a:rPr sz="3400" dirty="0">
                <a:latin typeface="Comic Sans MS"/>
                <a:cs typeface="Comic Sans MS"/>
              </a:rPr>
              <a:t>ACKed </a:t>
            </a:r>
            <a:r>
              <a:rPr sz="3400" spc="-5" dirty="0">
                <a:latin typeface="Comic Sans MS"/>
                <a:cs typeface="Comic Sans MS"/>
              </a:rPr>
              <a:t>data was  </a:t>
            </a:r>
            <a:r>
              <a:rPr sz="3400" dirty="0">
                <a:latin typeface="Comic Sans MS"/>
                <a:cs typeface="Comic Sans MS"/>
              </a:rPr>
              <a:t>lost:</a:t>
            </a:r>
            <a:endParaRPr sz="3400">
              <a:latin typeface="Comic Sans MS"/>
              <a:cs typeface="Comic Sans MS"/>
            </a:endParaRPr>
          </a:p>
          <a:p>
            <a:pPr marL="784860" marR="731520" indent="-289560">
              <a:lnSpc>
                <a:spcPct val="116100"/>
              </a:lnSpc>
              <a:spcBef>
                <a:spcPts val="875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2800" spc="27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fast retransmit:</a:t>
            </a: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resend  </a:t>
            </a:r>
            <a:r>
              <a:rPr sz="2800" dirty="0">
                <a:latin typeface="Comic Sans MS"/>
                <a:cs typeface="Comic Sans MS"/>
              </a:rPr>
              <a:t>segment </a:t>
            </a:r>
            <a:r>
              <a:rPr sz="2800" spc="-5" dirty="0">
                <a:latin typeface="Comic Sans MS"/>
                <a:cs typeface="Comic Sans MS"/>
              </a:rPr>
              <a:t>before timer  </a:t>
            </a:r>
            <a:r>
              <a:rPr sz="2800" dirty="0">
                <a:latin typeface="Comic Sans MS"/>
                <a:cs typeface="Comic Sans MS"/>
              </a:rPr>
              <a:t>expires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9330" y="9211978"/>
            <a:ext cx="206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95892" y="2190043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4" h="822960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04294" y="2967555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19834" y="0"/>
                </a:moveTo>
                <a:lnTo>
                  <a:pt x="0" y="85095"/>
                </a:lnTo>
                <a:lnTo>
                  <a:pt x="95012" y="62381"/>
                </a:lnTo>
                <a:lnTo>
                  <a:pt x="1983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5900" y="1135125"/>
            <a:ext cx="675027" cy="54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13200" y="635000"/>
            <a:ext cx="942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Host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5887" y="5092011"/>
            <a:ext cx="415290" cy="1029969"/>
          </a:xfrm>
          <a:prstGeom prst="rect">
            <a:avLst/>
          </a:prstGeom>
        </p:spPr>
        <p:txBody>
          <a:bodyPr vert="vert270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200" dirty="0">
                <a:latin typeface="Comic Sans MS"/>
                <a:cs typeface="Comic Sans MS"/>
              </a:rPr>
              <a:t>timeout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58100" y="1173225"/>
            <a:ext cx="675027" cy="54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58100" y="698500"/>
            <a:ext cx="914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Host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B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95892" y="2515163"/>
            <a:ext cx="2426970" cy="572770"/>
          </a:xfrm>
          <a:custGeom>
            <a:avLst/>
            <a:gdLst/>
            <a:ahLst/>
            <a:cxnLst/>
            <a:rect l="l" t="t" r="r" b="b"/>
            <a:pathLst>
              <a:path w="2426970" h="572769">
                <a:moveTo>
                  <a:pt x="0" y="0"/>
                </a:moveTo>
                <a:lnTo>
                  <a:pt x="2414316" y="569228"/>
                </a:lnTo>
                <a:lnTo>
                  <a:pt x="2426677" y="572143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00183" y="3041870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20052" y="0"/>
                </a:moveTo>
                <a:lnTo>
                  <a:pt x="0" y="85044"/>
                </a:lnTo>
                <a:lnTo>
                  <a:pt x="95070" y="62572"/>
                </a:lnTo>
                <a:lnTo>
                  <a:pt x="20052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95892" y="1756550"/>
            <a:ext cx="13970" cy="6179185"/>
          </a:xfrm>
          <a:custGeom>
            <a:avLst/>
            <a:gdLst/>
            <a:ahLst/>
            <a:cxnLst/>
            <a:rect l="l" t="t" r="r" b="b"/>
            <a:pathLst>
              <a:path w="13970" h="6179184">
                <a:moveTo>
                  <a:pt x="0" y="0"/>
                </a:moveTo>
                <a:lnTo>
                  <a:pt x="13426" y="6172341"/>
                </a:lnTo>
                <a:lnTo>
                  <a:pt x="13440" y="617869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82015" y="7928833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10" h="55245">
                <a:moveTo>
                  <a:pt x="54608" y="0"/>
                </a:moveTo>
                <a:lnTo>
                  <a:pt x="0" y="118"/>
                </a:lnTo>
                <a:lnTo>
                  <a:pt x="27423" y="54668"/>
                </a:lnTo>
                <a:lnTo>
                  <a:pt x="54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72212" y="1864925"/>
            <a:ext cx="31750" cy="6144895"/>
          </a:xfrm>
          <a:custGeom>
            <a:avLst/>
            <a:gdLst/>
            <a:ahLst/>
            <a:cxnLst/>
            <a:rect l="l" t="t" r="r" b="b"/>
            <a:pathLst>
              <a:path w="31750" h="6144895">
                <a:moveTo>
                  <a:pt x="0" y="0"/>
                </a:moveTo>
                <a:lnTo>
                  <a:pt x="31329" y="6138475"/>
                </a:lnTo>
                <a:lnTo>
                  <a:pt x="31361" y="61448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6237" y="8003260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09" h="55245">
                <a:moveTo>
                  <a:pt x="54609" y="0"/>
                </a:moveTo>
                <a:lnTo>
                  <a:pt x="0" y="278"/>
                </a:lnTo>
                <a:lnTo>
                  <a:pt x="27583" y="54748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49327" y="3057031"/>
            <a:ext cx="3477895" cy="1049020"/>
          </a:xfrm>
          <a:custGeom>
            <a:avLst/>
            <a:gdLst/>
            <a:ahLst/>
            <a:cxnLst/>
            <a:rect l="l" t="t" r="r" b="b"/>
            <a:pathLst>
              <a:path w="3477895" h="1049020">
                <a:moveTo>
                  <a:pt x="3477730" y="0"/>
                </a:moveTo>
                <a:lnTo>
                  <a:pt x="12159" y="1044962"/>
                </a:lnTo>
                <a:lnTo>
                  <a:pt x="0" y="1048628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77832" y="4060165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20" h="83820">
                <a:moveTo>
                  <a:pt x="71043" y="0"/>
                </a:moveTo>
                <a:lnTo>
                  <a:pt x="0" y="67052"/>
                </a:lnTo>
                <a:lnTo>
                  <a:pt x="96267" y="83656"/>
                </a:lnTo>
                <a:lnTo>
                  <a:pt x="7104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40200" y="8001000"/>
            <a:ext cx="658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time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95892" y="2840285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4" h="822960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04294" y="3617795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19834" y="0"/>
                </a:moveTo>
                <a:lnTo>
                  <a:pt x="0" y="85095"/>
                </a:lnTo>
                <a:lnTo>
                  <a:pt x="95012" y="62381"/>
                </a:lnTo>
                <a:lnTo>
                  <a:pt x="1983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95892" y="3490523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4" h="822960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04294" y="4268035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19834" y="0"/>
                </a:moveTo>
                <a:lnTo>
                  <a:pt x="0" y="85095"/>
                </a:lnTo>
                <a:lnTo>
                  <a:pt x="95012" y="62381"/>
                </a:lnTo>
                <a:lnTo>
                  <a:pt x="1983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95892" y="3165403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4" h="822960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04294" y="3942915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19834" y="0"/>
                </a:moveTo>
                <a:lnTo>
                  <a:pt x="0" y="85095"/>
                </a:lnTo>
                <a:lnTo>
                  <a:pt x="95012" y="62381"/>
                </a:lnTo>
                <a:lnTo>
                  <a:pt x="1983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67389" y="3707270"/>
            <a:ext cx="3477895" cy="1049020"/>
          </a:xfrm>
          <a:custGeom>
            <a:avLst/>
            <a:gdLst/>
            <a:ahLst/>
            <a:cxnLst/>
            <a:rect l="l" t="t" r="r" b="b"/>
            <a:pathLst>
              <a:path w="3477895" h="1049020">
                <a:moveTo>
                  <a:pt x="3477730" y="0"/>
                </a:moveTo>
                <a:lnTo>
                  <a:pt x="12159" y="1044962"/>
                </a:lnTo>
                <a:lnTo>
                  <a:pt x="0" y="1048628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95894" y="4710405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20" h="83820">
                <a:moveTo>
                  <a:pt x="71042" y="0"/>
                </a:moveTo>
                <a:lnTo>
                  <a:pt x="0" y="67052"/>
                </a:lnTo>
                <a:lnTo>
                  <a:pt x="96267" y="83656"/>
                </a:lnTo>
                <a:lnTo>
                  <a:pt x="71042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67389" y="4032391"/>
            <a:ext cx="3477895" cy="1049020"/>
          </a:xfrm>
          <a:custGeom>
            <a:avLst/>
            <a:gdLst/>
            <a:ahLst/>
            <a:cxnLst/>
            <a:rect l="l" t="t" r="r" b="b"/>
            <a:pathLst>
              <a:path w="3477895" h="1049020">
                <a:moveTo>
                  <a:pt x="3477730" y="0"/>
                </a:moveTo>
                <a:lnTo>
                  <a:pt x="12159" y="1044962"/>
                </a:lnTo>
                <a:lnTo>
                  <a:pt x="0" y="1048628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95894" y="5035525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20" h="83820">
                <a:moveTo>
                  <a:pt x="71042" y="0"/>
                </a:moveTo>
                <a:lnTo>
                  <a:pt x="0" y="67052"/>
                </a:lnTo>
                <a:lnTo>
                  <a:pt x="96267" y="83654"/>
                </a:lnTo>
                <a:lnTo>
                  <a:pt x="71042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67389" y="4357511"/>
            <a:ext cx="3477895" cy="1049020"/>
          </a:xfrm>
          <a:custGeom>
            <a:avLst/>
            <a:gdLst/>
            <a:ahLst/>
            <a:cxnLst/>
            <a:rect l="l" t="t" r="r" b="b"/>
            <a:pathLst>
              <a:path w="3477895" h="1049020">
                <a:moveTo>
                  <a:pt x="3477730" y="0"/>
                </a:moveTo>
                <a:lnTo>
                  <a:pt x="12159" y="1044962"/>
                </a:lnTo>
                <a:lnTo>
                  <a:pt x="0" y="1048628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95894" y="5360646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20" h="83820">
                <a:moveTo>
                  <a:pt x="71042" y="0"/>
                </a:moveTo>
                <a:lnTo>
                  <a:pt x="0" y="67052"/>
                </a:lnTo>
                <a:lnTo>
                  <a:pt x="96267" y="83656"/>
                </a:lnTo>
                <a:lnTo>
                  <a:pt x="71042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870700" y="2743200"/>
            <a:ext cx="3136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Arial"/>
                <a:cs typeface="Arial"/>
              </a:rPr>
              <a:t>X</a:t>
            </a:r>
            <a:endParaRPr sz="3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21102" y="4115900"/>
            <a:ext cx="0" cy="3526790"/>
          </a:xfrm>
          <a:custGeom>
            <a:avLst/>
            <a:gdLst/>
            <a:ahLst/>
            <a:cxnLst/>
            <a:rect l="l" t="t" r="r" b="b"/>
            <a:pathLst>
              <a:path h="3526790">
                <a:moveTo>
                  <a:pt x="0" y="0"/>
                </a:moveTo>
                <a:lnTo>
                  <a:pt x="0" y="3526706"/>
                </a:lnTo>
              </a:path>
            </a:pathLst>
          </a:custGeom>
          <a:ln w="285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06974" y="4109605"/>
            <a:ext cx="198120" cy="31115"/>
          </a:xfrm>
          <a:custGeom>
            <a:avLst/>
            <a:gdLst/>
            <a:ahLst/>
            <a:cxnLst/>
            <a:rect l="l" t="t" r="r" b="b"/>
            <a:pathLst>
              <a:path w="198120" h="31114">
                <a:moveTo>
                  <a:pt x="1162" y="0"/>
                </a:moveTo>
                <a:lnTo>
                  <a:pt x="197589" y="18062"/>
                </a:lnTo>
                <a:lnTo>
                  <a:pt x="196426" y="30708"/>
                </a:lnTo>
                <a:lnTo>
                  <a:pt x="0" y="12646"/>
                </a:lnTo>
                <a:lnTo>
                  <a:pt x="1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25318" y="7638512"/>
            <a:ext cx="198120" cy="31115"/>
          </a:xfrm>
          <a:custGeom>
            <a:avLst/>
            <a:gdLst/>
            <a:ahLst/>
            <a:cxnLst/>
            <a:rect l="l" t="t" r="r" b="b"/>
            <a:pathLst>
              <a:path w="198120" h="31115">
                <a:moveTo>
                  <a:pt x="1162" y="0"/>
                </a:moveTo>
                <a:lnTo>
                  <a:pt x="197589" y="18062"/>
                </a:lnTo>
                <a:lnTo>
                  <a:pt x="196426" y="30708"/>
                </a:lnTo>
                <a:lnTo>
                  <a:pt x="0" y="12646"/>
                </a:lnTo>
                <a:lnTo>
                  <a:pt x="1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16214" y="5486400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4" h="822960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24614" y="6263910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19834" y="0"/>
                </a:moveTo>
                <a:lnTo>
                  <a:pt x="0" y="85095"/>
                </a:lnTo>
                <a:lnTo>
                  <a:pt x="95012" y="62382"/>
                </a:lnTo>
                <a:lnTo>
                  <a:pt x="1983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 rot="720000">
            <a:off x="5146848" y="5444013"/>
            <a:ext cx="926319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latin typeface="Arial"/>
                <a:cs typeface="Arial"/>
              </a:rPr>
              <a:t>resend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 rot="720000">
            <a:off x="6015468" y="5558198"/>
            <a:ext cx="240672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 rot="720000">
            <a:off x="6248468" y="5687897"/>
            <a:ext cx="90624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Arial"/>
                <a:cs typeface="Arial"/>
              </a:rPr>
              <a:t>segment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11400" y="8928100"/>
            <a:ext cx="9497060" cy="59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15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Figure 3.37 </a:t>
            </a:r>
            <a:r>
              <a:rPr sz="2400" dirty="0">
                <a:latin typeface="Arial"/>
                <a:cs typeface="Arial"/>
              </a:rPr>
              <a:t>Resending a segment </a:t>
            </a:r>
            <a:r>
              <a:rPr sz="2400" spc="-5" dirty="0">
                <a:latin typeface="Arial"/>
                <a:cs typeface="Arial"/>
              </a:rPr>
              <a:t>after triple duplicate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ACK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ts val="1755"/>
              </a:lnSpc>
            </a:pPr>
            <a:r>
              <a:rPr sz="1600" spc="-10" dirty="0">
                <a:latin typeface="Arial"/>
                <a:cs typeface="Arial"/>
              </a:rPr>
              <a:t>Transport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89200" y="1861820"/>
            <a:ext cx="1856105" cy="17399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indent="241300">
              <a:lnSpc>
                <a:spcPct val="100000"/>
              </a:lnSpc>
              <a:spcBef>
                <a:spcPts val="940"/>
              </a:spcBef>
            </a:pPr>
            <a:r>
              <a:rPr sz="1800" dirty="0">
                <a:latin typeface="Arial"/>
                <a:cs typeface="Arial"/>
              </a:rPr>
              <a:t>seq=1,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len=100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795"/>
              </a:spcBef>
            </a:pPr>
            <a:r>
              <a:rPr sz="1800" dirty="0">
                <a:latin typeface="Arial"/>
                <a:cs typeface="Arial"/>
              </a:rPr>
              <a:t>seq=101,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len=100  seq=201,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len=100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5700"/>
              </a:lnSpc>
              <a:spcBef>
                <a:spcPts val="305"/>
              </a:spcBef>
            </a:pPr>
            <a:r>
              <a:rPr sz="1800" dirty="0">
                <a:latin typeface="Arial"/>
                <a:cs typeface="Arial"/>
              </a:rPr>
              <a:t>seq=301,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len=100  seq=401,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len=100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15300" y="2794000"/>
            <a:ext cx="8966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ack=101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115300" y="3398520"/>
            <a:ext cx="896619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ack=101  ack=101  ack=101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12900" y="5435600"/>
            <a:ext cx="185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seq=101,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len=100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600" y="2273300"/>
            <a:ext cx="9603740" cy="4622800"/>
          </a:xfrm>
          <a:custGeom>
            <a:avLst/>
            <a:gdLst/>
            <a:ahLst/>
            <a:cxnLst/>
            <a:rect l="l" t="t" r="r" b="b"/>
            <a:pathLst>
              <a:path w="9603740" h="4622800">
                <a:moveTo>
                  <a:pt x="0" y="0"/>
                </a:moveTo>
                <a:lnTo>
                  <a:pt x="9603535" y="0"/>
                </a:lnTo>
                <a:lnTo>
                  <a:pt x="9603535" y="4622800"/>
                </a:lnTo>
                <a:lnTo>
                  <a:pt x="0" y="4622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28712" y="2565400"/>
            <a:ext cx="9296400" cy="3947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388110" marR="3074670" indent="-1376045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solidFill>
                  <a:srgbClr val="FF2600"/>
                </a:solidFill>
                <a:latin typeface="Arial"/>
                <a:cs typeface="Arial"/>
              </a:rPr>
              <a:t>event: </a:t>
            </a:r>
            <a:r>
              <a:rPr sz="2400" dirty="0">
                <a:latin typeface="Arial"/>
                <a:cs typeface="Arial"/>
              </a:rPr>
              <a:t>ACK received,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ACK </a:t>
            </a:r>
            <a:r>
              <a:rPr sz="2400" spc="-5" dirty="0">
                <a:latin typeface="Arial"/>
                <a:cs typeface="Arial"/>
              </a:rPr>
              <a:t>field </a:t>
            </a:r>
            <a:r>
              <a:rPr sz="2400" dirty="0">
                <a:latin typeface="Arial"/>
                <a:cs typeface="Arial"/>
              </a:rPr>
              <a:t>value of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 if (y &gt; SendBase)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896110">
              <a:lnSpc>
                <a:spcPts val="2680"/>
              </a:lnSpc>
            </a:pPr>
            <a:r>
              <a:rPr sz="2400" dirty="0">
                <a:latin typeface="Arial"/>
                <a:cs typeface="Arial"/>
              </a:rPr>
              <a:t>SendBase =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2404110" marR="5080" indent="-508634">
              <a:lnSpc>
                <a:spcPts val="2800"/>
              </a:lnSpc>
              <a:spcBef>
                <a:spcPts val="120"/>
              </a:spcBef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(there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currently not-yet-acknowledged segments)  start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timer</a:t>
            </a:r>
            <a:endParaRPr sz="2400">
              <a:latin typeface="Arial"/>
              <a:cs typeface="Arial"/>
            </a:endParaRPr>
          </a:p>
          <a:p>
            <a:pPr marL="1727200">
              <a:lnSpc>
                <a:spcPts val="268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388110">
              <a:lnSpc>
                <a:spcPts val="2800"/>
              </a:lnSpc>
            </a:pPr>
            <a:r>
              <a:rPr sz="2400" dirty="0">
                <a:latin typeface="Arial"/>
                <a:cs typeface="Arial"/>
              </a:rPr>
              <a:t>else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065655" marR="1360170">
              <a:lnSpc>
                <a:spcPts val="2800"/>
              </a:lnSpc>
              <a:spcBef>
                <a:spcPts val="120"/>
              </a:spcBef>
            </a:pPr>
            <a:r>
              <a:rPr sz="2400" dirty="0">
                <a:latin typeface="Arial"/>
                <a:cs typeface="Arial"/>
              </a:rPr>
              <a:t>increment count of dup ACKs received </a:t>
            </a:r>
            <a:r>
              <a:rPr sz="2400" spc="-5" dirty="0">
                <a:latin typeface="Arial"/>
                <a:cs typeface="Arial"/>
              </a:rPr>
              <a:t>for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 if (count of dup ACKs received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y = 3)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573655">
              <a:lnSpc>
                <a:spcPts val="2680"/>
              </a:lnSpc>
            </a:pPr>
            <a:r>
              <a:rPr sz="2400" dirty="0">
                <a:latin typeface="Arial"/>
                <a:cs typeface="Arial"/>
              </a:rPr>
              <a:t>resend segment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sequence number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2150110">
              <a:lnSpc>
                <a:spcPts val="284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8703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Fast retransmit</a:t>
            </a:r>
            <a:r>
              <a:rPr spc="-60" dirty="0"/>
              <a:t> </a:t>
            </a:r>
            <a:r>
              <a:rPr spc="-5" dirty="0"/>
              <a:t>algorithm:</a:t>
            </a:r>
          </a:p>
        </p:txBody>
      </p:sp>
      <p:sp>
        <p:nvSpPr>
          <p:cNvPr id="5" name="object 5"/>
          <p:cNvSpPr/>
          <p:nvPr/>
        </p:nvSpPr>
        <p:spPr>
          <a:xfrm>
            <a:off x="870599" y="1525438"/>
            <a:ext cx="8841740" cy="0"/>
          </a:xfrm>
          <a:custGeom>
            <a:avLst/>
            <a:gdLst/>
            <a:ahLst/>
            <a:cxnLst/>
            <a:rect l="l" t="t" r="r" b="b"/>
            <a:pathLst>
              <a:path w="8841740">
                <a:moveTo>
                  <a:pt x="0" y="0"/>
                </a:moveTo>
                <a:lnTo>
                  <a:pt x="884172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1800" y="7668259"/>
            <a:ext cx="337883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a 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duplicate ACK 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for  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already 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ACKed</a:t>
            </a:r>
            <a:r>
              <a:rPr sz="2400" spc="-6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segment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25600" y="5466065"/>
            <a:ext cx="1062355" cy="2124710"/>
          </a:xfrm>
          <a:custGeom>
            <a:avLst/>
            <a:gdLst/>
            <a:ahLst/>
            <a:cxnLst/>
            <a:rect l="l" t="t" r="r" b="b"/>
            <a:pathLst>
              <a:path w="1062355" h="2124709">
                <a:moveTo>
                  <a:pt x="0" y="2124301"/>
                </a:moveTo>
                <a:lnTo>
                  <a:pt x="1059310" y="5679"/>
                </a:lnTo>
                <a:lnTo>
                  <a:pt x="1062150" y="0"/>
                </a:lnTo>
              </a:path>
            </a:pathLst>
          </a:custGeom>
          <a:ln w="126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0488" y="5422900"/>
            <a:ext cx="48895" cy="61594"/>
          </a:xfrm>
          <a:custGeom>
            <a:avLst/>
            <a:gdLst/>
            <a:ahLst/>
            <a:cxnLst/>
            <a:rect l="l" t="t" r="r" b="b"/>
            <a:pathLst>
              <a:path w="48894" h="61595">
                <a:moveTo>
                  <a:pt x="48844" y="0"/>
                </a:moveTo>
                <a:lnTo>
                  <a:pt x="0" y="36633"/>
                </a:lnTo>
                <a:lnTo>
                  <a:pt x="48844" y="61055"/>
                </a:lnTo>
                <a:lnTo>
                  <a:pt x="4884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10200" y="7810500"/>
            <a:ext cx="2251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fast</a:t>
            </a:r>
            <a:r>
              <a:rPr sz="2400" spc="-7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retransmit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93782" y="6545564"/>
            <a:ext cx="629285" cy="1257935"/>
          </a:xfrm>
          <a:custGeom>
            <a:avLst/>
            <a:gdLst/>
            <a:ahLst/>
            <a:cxnLst/>
            <a:rect l="l" t="t" r="r" b="b"/>
            <a:pathLst>
              <a:path w="629284" h="1257934">
                <a:moveTo>
                  <a:pt x="628657" y="1257315"/>
                </a:moveTo>
                <a:lnTo>
                  <a:pt x="2839" y="5679"/>
                </a:lnTo>
                <a:lnTo>
                  <a:pt x="0" y="0"/>
                </a:lnTo>
              </a:path>
            </a:pathLst>
          </a:custGeom>
          <a:ln w="126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2200" y="6502400"/>
            <a:ext cx="48895" cy="61594"/>
          </a:xfrm>
          <a:custGeom>
            <a:avLst/>
            <a:gdLst/>
            <a:ahLst/>
            <a:cxnLst/>
            <a:rect l="l" t="t" r="r" b="b"/>
            <a:pathLst>
              <a:path w="48895" h="61595">
                <a:moveTo>
                  <a:pt x="0" y="0"/>
                </a:moveTo>
                <a:lnTo>
                  <a:pt x="0" y="61056"/>
                </a:lnTo>
                <a:lnTo>
                  <a:pt x="48844" y="36633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1117</Words>
  <Application>Microsoft Office PowerPoint</Application>
  <PresentationFormat>Custom</PresentationFormat>
  <Paragraphs>439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Comic Sans MS</vt:lpstr>
      <vt:lpstr>Courier New</vt:lpstr>
      <vt:lpstr>Tahoma</vt:lpstr>
      <vt:lpstr>Times New Roman</vt:lpstr>
      <vt:lpstr>Trebuchet MS</vt:lpstr>
      <vt:lpstr>Wingdings</vt:lpstr>
      <vt:lpstr>Office Theme</vt:lpstr>
      <vt:lpstr>Transport Layer  Part 7</vt:lpstr>
      <vt:lpstr>PowerPoint Presentation</vt:lpstr>
      <vt:lpstr>Reading Along ...</vt:lpstr>
      <vt:lpstr>Fast Retransmit</vt:lpstr>
      <vt:lpstr>Fast Retransmit</vt:lpstr>
      <vt:lpstr>Fast Retransmit</vt:lpstr>
      <vt:lpstr>Fast Retransmit</vt:lpstr>
      <vt:lpstr>PowerPoint Presentation</vt:lpstr>
      <vt:lpstr>Fast retransmit algorithm:</vt:lpstr>
      <vt:lpstr>SR or GBN?</vt:lpstr>
      <vt:lpstr>PowerPoint Presentation</vt:lpstr>
      <vt:lpstr>SR or GBN?</vt:lpstr>
      <vt:lpstr>PowerPoint Presentation</vt:lpstr>
      <vt:lpstr>SACK</vt:lpstr>
      <vt:lpstr>Reading Along ...</vt:lpstr>
      <vt:lpstr>PowerPoint Presentation</vt:lpstr>
      <vt:lpstr>TCP Flow Control</vt:lpstr>
      <vt:lpstr>TCP Flow Control</vt:lpstr>
      <vt:lpstr>TCP Flow control: how it works</vt:lpstr>
      <vt:lpstr>Advertised Window</vt:lpstr>
      <vt:lpstr>Advertised Window</vt:lpstr>
      <vt:lpstr>PowerPoint Presentation</vt:lpstr>
      <vt:lpstr>Advertised Window</vt:lpstr>
      <vt:lpstr>Advertised Window</vt:lpstr>
      <vt:lpstr>Advertised Window</vt:lpstr>
      <vt:lpstr>Advertised Window</vt:lpstr>
      <vt:lpstr>Advertised Window</vt:lpstr>
      <vt:lpstr>Advertised Window</vt:lpstr>
      <vt:lpstr>Advertised Window</vt:lpstr>
      <vt:lpstr>Advertised Window</vt:lpstr>
      <vt:lpstr>Advertised Window</vt:lpstr>
      <vt:lpstr>Advertised Window</vt:lpstr>
      <vt:lpstr>Advertised Window</vt:lpstr>
      <vt:lpstr>Advertised Window</vt:lpstr>
      <vt:lpstr>Advertised Window</vt:lpstr>
      <vt:lpstr>Advertised Window</vt:lpstr>
      <vt:lpstr>Window Scaling</vt:lpstr>
      <vt:lpstr>PowerPoint Presentation</vt:lpstr>
      <vt:lpstr>Window Scaling</vt:lpstr>
      <vt:lpstr>Window Scaling</vt:lpstr>
      <vt:lpstr>Window Scaling</vt:lpstr>
      <vt:lpstr>Window Scaling</vt:lpstr>
      <vt:lpstr>Window Scaling</vt:lpstr>
      <vt:lpstr>PowerPoint Presentation</vt:lpstr>
      <vt:lpstr>Window Scaling</vt:lpstr>
      <vt:lpstr>Window Scaling</vt:lpstr>
      <vt:lpstr>Window Scaling</vt:lpstr>
      <vt:lpstr>Window Scaling</vt:lpstr>
      <vt:lpstr>Window Scaling</vt:lpstr>
      <vt:lpstr>Window Scaling</vt:lpstr>
      <vt:lpstr>Window Scaling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  Part 7</dc:title>
  <cp:lastModifiedBy>Jacob Alspaw</cp:lastModifiedBy>
  <cp:revision>2</cp:revision>
  <dcterms:created xsi:type="dcterms:W3CDTF">2018-10-08T21:53:10Z</dcterms:created>
  <dcterms:modified xsi:type="dcterms:W3CDTF">2018-10-10T00:45:02Z</dcterms:modified>
</cp:coreProperties>
</file>