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8dc9e28d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58dc9e28d9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8dc9e28d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58dc9e28d9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8dc9e28d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58dc9e28d9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c9e28d9_0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c9e28d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58dc9e28d9_0_8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8dc9e28d9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8dc9e28d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58dc9e28d9_0_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8dc9e28d9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8dc9e28d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58dc9e28d9_0_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8dc9e28d9_0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8dc9e28d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58dc9e28d9_0_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8dc9e28d9_0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8dc9e28d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58dc9e28d9_0_7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8dc9e28d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8dc9e28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58dc9e28d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8dc9e28d9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8dc9e28d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58dc9e28d9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2"/>
          <p:cNvGrpSpPr/>
          <p:nvPr/>
        </p:nvGrpSpPr>
        <p:grpSpPr>
          <a:xfrm>
            <a:off x="7516443" y="4145281"/>
            <a:ext cx="4686117" cy="2731406"/>
            <a:chOff x="5638800" y="3108960"/>
            <a:chExt cx="3515503" cy="2048555"/>
          </a:xfrm>
        </p:grpSpPr>
        <p:cxnSp>
          <p:nvCxnSpPr>
            <p:cNvPr id="21" name="Google Shape;21;p2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4" name="Google Shape;24;p2"/>
          <p:cNvGrpSpPr/>
          <p:nvPr/>
        </p:nvGrpSpPr>
        <p:grpSpPr>
          <a:xfrm>
            <a:off x="-8915" y="6057149"/>
            <a:ext cx="5498725" cy="820207"/>
            <a:chOff x="-6689" y="4553748"/>
            <a:chExt cx="4125118" cy="615155"/>
          </a:xfrm>
        </p:grpSpPr>
        <p:sp>
          <p:nvSpPr>
            <p:cNvPr id="25" name="Google Shape;25;p2"/>
            <p:cNvSpPr/>
            <p:nvPr/>
          </p:nvSpPr>
          <p:spPr>
            <a:xfrm rot="-5400000">
              <a:off x="1754302" y="2802395"/>
              <a:ext cx="612775" cy="4115481"/>
            </a:xfrm>
            <a:custGeom>
              <a:rect b="b" l="l" r="r" t="t"/>
              <a:pathLst>
                <a:path extrusionOk="0" h="4115481" w="612775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1604659" y="3152814"/>
              <a:ext cx="410751" cy="3621427"/>
            </a:xfrm>
            <a:custGeom>
              <a:rect b="b" l="l" r="r" t="t"/>
              <a:pathLst>
                <a:path extrusionOk="0" h="3621427" w="410751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1462308" y="3453376"/>
              <a:ext cx="241768" cy="3179761"/>
            </a:xfrm>
            <a:custGeom>
              <a:rect b="b" l="l" r="r" t="t"/>
              <a:pathLst>
                <a:path extrusionOk="0" h="3179761" w="241768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2"/>
          <p:cNvSpPr txBox="1"/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cap="none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 rot="5400000">
            <a:off x="4167998" y="-1247317"/>
            <a:ext cx="4462272" cy="1036050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7414141" y="2006957"/>
            <a:ext cx="5588000" cy="2742486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2132316" y="-329234"/>
            <a:ext cx="5588000" cy="741486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4"/>
          <p:cNvGrpSpPr/>
          <p:nvPr/>
        </p:nvGrpSpPr>
        <p:grpSpPr>
          <a:xfrm>
            <a:off x="7516443" y="4145281"/>
            <a:ext cx="4686117" cy="2731406"/>
            <a:chOff x="5638800" y="3108960"/>
            <a:chExt cx="3515503" cy="2048555"/>
          </a:xfrm>
        </p:grpSpPr>
        <p:cxnSp>
          <p:nvCxnSpPr>
            <p:cNvPr id="41" name="Google Shape;41;p4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p4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4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4" name="Google Shape;44;p4"/>
          <p:cNvSpPr txBox="1"/>
          <p:nvPr>
            <p:ph type="title"/>
          </p:nvPr>
        </p:nvSpPr>
        <p:spPr>
          <a:xfrm>
            <a:off x="1625177" y="2209801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b="0"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" type="body"/>
          </p:nvPr>
        </p:nvSpPr>
        <p:spPr>
          <a:xfrm>
            <a:off x="1625176" y="4951266"/>
            <a:ext cx="7069519" cy="1220933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sz="2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52" name="Google Shape;52;p5"/>
          <p:cNvSpPr txBox="1"/>
          <p:nvPr>
            <p:ph idx="2" type="body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53" name="Google Shape;53;p5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" type="body"/>
          </p:nvPr>
        </p:nvSpPr>
        <p:spPr>
          <a:xfrm>
            <a:off x="1218883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60"/>
              <a:buNone/>
              <a:defRPr b="1" sz="27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9pPr>
          </a:lstStyle>
          <a:p/>
        </p:txBody>
      </p:sp>
      <p:sp>
        <p:nvSpPr>
          <p:cNvPr id="59" name="Google Shape;59;p6"/>
          <p:cNvSpPr txBox="1"/>
          <p:nvPr>
            <p:ph idx="2" type="body"/>
          </p:nvPr>
        </p:nvSpPr>
        <p:spPr>
          <a:xfrm>
            <a:off x="1218883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0" name="Google Shape;60;p6"/>
          <p:cNvSpPr txBox="1"/>
          <p:nvPr>
            <p:ph idx="3" type="body"/>
          </p:nvPr>
        </p:nvSpPr>
        <p:spPr>
          <a:xfrm>
            <a:off x="6496644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60"/>
              <a:buNone/>
              <a:defRPr b="1" sz="27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9pPr>
          </a:lstStyle>
          <a:p/>
        </p:txBody>
      </p:sp>
      <p:sp>
        <p:nvSpPr>
          <p:cNvPr id="61" name="Google Shape;61;p6"/>
          <p:cNvSpPr txBox="1"/>
          <p:nvPr>
            <p:ph idx="4" type="body"/>
          </p:nvPr>
        </p:nvSpPr>
        <p:spPr>
          <a:xfrm>
            <a:off x="6500707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2" name="Google Shape;62;p6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sz="280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9pPr>
          </a:lstStyle>
          <a:p/>
        </p:txBody>
      </p:sp>
      <p:sp>
        <p:nvSpPr>
          <p:cNvPr id="77" name="Google Shape;77;p9"/>
          <p:cNvSpPr txBox="1"/>
          <p:nvPr>
            <p:ph idx="2" type="body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78" name="Google Shape;78;p9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sz="280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9pPr>
          </a:lstStyle>
          <a:p/>
        </p:txBody>
      </p:sp>
      <p:sp>
        <p:nvSpPr>
          <p:cNvPr descr="An empty placeholder to add an image. Click on the placeholder and select the image that you wish to add." id="84" name="Google Shape;84;p10"/>
          <p:cNvSpPr/>
          <p:nvPr>
            <p:ph idx="2" type="pic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60925" lIns="121875" spcFirstLastPara="1" rIns="121875" wrap="square" tIns="609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960"/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00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1" name="Google Shape;11;p1"/>
            <p:cNvSpPr/>
            <p:nvPr/>
          </p:nvSpPr>
          <p:spPr>
            <a:xfrm>
              <a:off x="-9526" y="0"/>
              <a:ext cx="612775" cy="3919538"/>
            </a:xfrm>
            <a:custGeom>
              <a:rect b="b" l="l" r="r" t="t"/>
              <a:pathLst>
                <a:path extrusionOk="0" h="3919538" w="612775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-11906" y="0"/>
              <a:ext cx="410751" cy="3421856"/>
            </a:xfrm>
            <a:custGeom>
              <a:rect b="b" l="l" r="r" t="t"/>
              <a:pathLst>
                <a:path extrusionOk="0" h="3421856" w="410751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-7144" y="-2381"/>
              <a:ext cx="238919" cy="2976561"/>
            </a:xfrm>
            <a:custGeom>
              <a:rect b="b" l="l" r="r" t="t"/>
              <a:pathLst>
                <a:path extrusionOk="0" h="2976561" w="238919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1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lang="en-US"/>
              <a:t>CWRUded</a:t>
            </a:r>
            <a:endParaRPr b="1"/>
          </a:p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JACOB ALSPAW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5000"/>
              <a:t>How does CWRUded work?</a:t>
            </a:r>
            <a:endParaRPr b="1" sz="5000"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6" lvl="0" marL="30474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Estimates how many people are in a general location using an automated polling process already supported by the underlying Cisco Prime Network I</a:t>
            </a:r>
            <a:r>
              <a:rPr lang="en-US"/>
              <a:t>nfrastructure</a:t>
            </a:r>
            <a:r>
              <a:rPr lang="en-US"/>
              <a:t> that Case Wireless uses</a:t>
            </a:r>
            <a:endParaRPr/>
          </a:p>
          <a:p>
            <a:pPr indent="-304746" lvl="0" marL="304746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Polling process aggregates a set of distinct and “relevant” devices connected to a wireless router in a </a:t>
            </a:r>
            <a:r>
              <a:rPr lang="en-US"/>
              <a:t>general</a:t>
            </a:r>
            <a:r>
              <a:rPr lang="en-US"/>
              <a:t> location</a:t>
            </a:r>
            <a:endParaRPr/>
          </a:p>
          <a:p>
            <a:pPr indent="-368246" lvl="0" marL="304746" rtl="0" algn="l"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“Relevant”: </a:t>
            </a:r>
            <a:r>
              <a:rPr lang="en-US"/>
              <a:t>If a device has not been active recently, then the device has disconnected from the network, and its user is no longer considered to be in the area</a:t>
            </a:r>
            <a:endParaRPr/>
          </a:p>
          <a:p>
            <a:pPr indent="-368246" lvl="0" marL="304746" rtl="0" algn="l"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From these results, we can derive an estimate for how busy a certain location is in real time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5000"/>
              <a:t>How does CWRUded work?</a:t>
            </a:r>
            <a:endParaRPr b="1" sz="5000"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6" lvl="0" marL="30474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Polling process data </a:t>
            </a:r>
            <a:endParaRPr/>
          </a:p>
          <a:p>
            <a:pPr indent="-231607" lvl="1" marL="6094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How many devices are connected to wireless access point</a:t>
            </a:r>
            <a:endParaRPr/>
          </a:p>
          <a:p>
            <a:pPr indent="-231607" lvl="1" marL="6094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Who is connected to wireless access point</a:t>
            </a:r>
            <a:endParaRPr/>
          </a:p>
          <a:p>
            <a:pPr indent="0" lvl="0" marL="6094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746" lvl="0" marL="304746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Conversion from devices to people:</a:t>
            </a:r>
            <a:endParaRPr/>
          </a:p>
          <a:p>
            <a:pPr indent="-317967" lvl="1" marL="609493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~ 1.5  devices / CWRU student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746" lvl="0" marL="304746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Comparing the number of devices to an expected maximum for the location will give us a relative “busyness” rating as a percentage of maximum capacity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5000"/>
              <a:t>How does CWRUded work?</a:t>
            </a:r>
            <a:endParaRPr b="1" sz="5000"/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1218883" y="1676397"/>
            <a:ext cx="10360500" cy="4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68246" lvl="0" marL="304746" rtl="0" algn="l"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U[Tech] can provide all of the required data (with approval)</a:t>
            </a:r>
            <a:endParaRPr/>
          </a:p>
          <a:p>
            <a:pPr indent="-368246" lvl="0" marL="304746" rtl="0" algn="l"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No crowdsourcing required by students, faculty, or staff!</a:t>
            </a:r>
            <a:endParaRPr/>
          </a:p>
          <a:p>
            <a:pPr indent="-368246" lvl="0" marL="304746" rtl="0" algn="l"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Highly maintainable because the process can be automated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5000"/>
              <a:t>Aggregating Results Further Explained</a:t>
            </a:r>
            <a:endParaRPr b="1" sz="5000"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1218883" y="1701796"/>
            <a:ext cx="10360501" cy="4927603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How accurate are results?</a:t>
            </a:r>
            <a:endParaRPr/>
          </a:p>
          <a:p>
            <a:pPr indent="-231606" lvl="1" marL="60949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Measuring the number of users on a wireless network is can be unreliable</a:t>
            </a:r>
            <a:endParaRPr/>
          </a:p>
          <a:p>
            <a:pPr indent="-231607" lvl="1" marL="60949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Getting an exact number of users is nearly impossible</a:t>
            </a:r>
            <a:endParaRPr/>
          </a:p>
          <a:p>
            <a:pPr indent="-231606" lvl="1" marL="60949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Requires network users to be actively sending data</a:t>
            </a:r>
            <a:endParaRPr/>
          </a:p>
          <a:p>
            <a:pPr indent="-231606" lvl="1" marL="60949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But we don’t care about exact numbers!</a:t>
            </a:r>
            <a:endParaRPr/>
          </a:p>
          <a:p>
            <a:pPr indent="-231606" lvl="1" marL="60949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Estimates are good enough to measure how busy a location is</a:t>
            </a:r>
            <a:endParaRPr/>
          </a:p>
          <a:p>
            <a:pPr indent="-231606" lvl="1" marL="60949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We just need to compare the estimated number of devices to a predetermined expected number of devices. If the estimate is higher than the expected, then we know that a location is busy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5000"/>
              <a:t>Data Privacy</a:t>
            </a:r>
            <a:endParaRPr b="1" sz="5000"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6" lvl="0" marL="304746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U[Tech] network administrators will handle sensitive requirements</a:t>
            </a:r>
            <a:endParaRPr/>
          </a:p>
          <a:p>
            <a:pPr indent="-304746" lvl="0" marL="304746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CWRUded will not track the movements of people around campus</a:t>
            </a:r>
            <a:endParaRPr/>
          </a:p>
          <a:p>
            <a:pPr indent="-368246" lvl="0" marL="304746" rtl="0" algn="l"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Polling process never</a:t>
            </a:r>
            <a:r>
              <a:rPr lang="en-US"/>
              <a:t> associates an individual with a location</a:t>
            </a:r>
            <a:endParaRPr/>
          </a:p>
          <a:p>
            <a:pPr indent="-368246" lvl="0" marL="304746" rtl="0" algn="l"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Data only exposes a NUMBER of connected devices</a:t>
            </a:r>
            <a:endParaRPr/>
          </a:p>
          <a:p>
            <a:pPr indent="-368246" lvl="0" marL="304746" rtl="0" algn="l"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Safe, Secure, Trusted, and Reliable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2444"/>
            <a:ext cx="12188825" cy="6890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1218875" y="274576"/>
            <a:ext cx="10360500" cy="6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5000"/>
              <a:t>The application</a:t>
            </a:r>
            <a:endParaRPr sz="5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6000"/>
              <a:t>Let’s try it out.</a:t>
            </a:r>
            <a:endParaRPr b="1" sz="6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5000"/>
              <a:t>What’s next?</a:t>
            </a:r>
            <a:endParaRPr b="1" sz="5000"/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989013" y="1701797"/>
            <a:ext cx="5562600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 have the basics 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Need to start testing on the campus network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Make changes that will give the best possible solution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Then deploy services to campus (website, IOS, Android)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Improve more with user feedback</a:t>
            </a:r>
            <a:endParaRPr/>
          </a:p>
        </p:txBody>
      </p:sp>
      <p:grpSp>
        <p:nvGrpSpPr>
          <p:cNvPr id="204" name="Google Shape;204;p29"/>
          <p:cNvGrpSpPr/>
          <p:nvPr/>
        </p:nvGrpSpPr>
        <p:grpSpPr>
          <a:xfrm>
            <a:off x="6500813" y="1706563"/>
            <a:ext cx="5078411" cy="4465636"/>
            <a:chOff x="0" y="0"/>
            <a:chExt cx="5078411" cy="4465636"/>
          </a:xfrm>
        </p:grpSpPr>
        <p:sp>
          <p:nvSpPr>
            <p:cNvPr id="205" name="Google Shape;205;p29"/>
            <p:cNvSpPr/>
            <p:nvPr/>
          </p:nvSpPr>
          <p:spPr>
            <a:xfrm>
              <a:off x="0" y="0"/>
              <a:ext cx="4062729" cy="982440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9"/>
            <p:cNvSpPr txBox="1"/>
            <p:nvPr/>
          </p:nvSpPr>
          <p:spPr>
            <a:xfrm>
              <a:off x="28775" y="28775"/>
              <a:ext cx="2919583" cy="9248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0" lIns="160000" spcFirstLastPara="1" rIns="160000" wrap="square" tIns="16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Testing</a:t>
              </a:r>
              <a:endParaRPr b="0" i="0" sz="4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340253" y="1161065"/>
              <a:ext cx="4062729" cy="982440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9"/>
            <p:cNvSpPr txBox="1"/>
            <p:nvPr/>
          </p:nvSpPr>
          <p:spPr>
            <a:xfrm>
              <a:off x="369028" y="1189840"/>
              <a:ext cx="3026339" cy="9248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0" lIns="160000" spcFirstLastPara="1" rIns="160000" wrap="square" tIns="16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Refinement</a:t>
              </a:r>
              <a:endParaRPr b="0" i="0" sz="4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675428" y="2322131"/>
              <a:ext cx="4062729" cy="982440"/>
            </a:xfrm>
            <a:prstGeom prst="roundRect">
              <a:avLst>
                <a:gd fmla="val 10000" name="adj"/>
              </a:avLst>
            </a:prstGeom>
            <a:solidFill>
              <a:srgbClr val="C00000"/>
            </a:soli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9"/>
            <p:cNvSpPr txBox="1"/>
            <p:nvPr/>
          </p:nvSpPr>
          <p:spPr>
            <a:xfrm>
              <a:off x="704203" y="2350906"/>
              <a:ext cx="3031418" cy="9248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0" lIns="160000" spcFirstLastPara="1" rIns="160000" wrap="square" tIns="16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Deployment</a:t>
              </a:r>
              <a:endParaRPr b="0" i="0" sz="4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1015682" y="3483196"/>
              <a:ext cx="4062729" cy="982440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9"/>
            <p:cNvSpPr txBox="1"/>
            <p:nvPr/>
          </p:nvSpPr>
          <p:spPr>
            <a:xfrm>
              <a:off x="1044457" y="3511971"/>
              <a:ext cx="3026339" cy="9248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0" lIns="160000" spcFirstLastPara="1" rIns="160000" wrap="square" tIns="16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Refinement</a:t>
              </a:r>
              <a:endParaRPr b="0" i="0" sz="4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3424143" y="752459"/>
              <a:ext cx="638586" cy="638586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5D9C9">
                <a:alpha val="89803"/>
              </a:srgbClr>
            </a:solidFill>
            <a:ln cap="flat" cmpd="sng" w="9525">
              <a:solidFill>
                <a:srgbClr val="F5D9C9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9"/>
            <p:cNvSpPr txBox="1"/>
            <p:nvPr/>
          </p:nvSpPr>
          <p:spPr>
            <a:xfrm>
              <a:off x="3567825" y="752459"/>
              <a:ext cx="351222" cy="480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825" lIns="36825" spcFirstLastPara="1" rIns="36825" wrap="square" tIns="36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3764397" y="1913525"/>
              <a:ext cx="638586" cy="638586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E0CBE1">
                <a:alpha val="89803"/>
              </a:srgbClr>
            </a:solidFill>
            <a:ln cap="flat" cmpd="sng" w="9525">
              <a:solidFill>
                <a:srgbClr val="E0CBE1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9"/>
            <p:cNvSpPr txBox="1"/>
            <p:nvPr/>
          </p:nvSpPr>
          <p:spPr>
            <a:xfrm>
              <a:off x="3908079" y="1913525"/>
              <a:ext cx="351222" cy="480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825" lIns="36825" spcFirstLastPara="1" rIns="36825" wrap="square" tIns="36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4099572" y="3074591"/>
              <a:ext cx="638586" cy="638586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E3E9CF">
                <a:alpha val="89803"/>
              </a:srgbClr>
            </a:solidFill>
            <a:ln cap="flat" cmpd="sng" w="9525">
              <a:solidFill>
                <a:srgbClr val="E3E9CF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9"/>
            <p:cNvSpPr txBox="1"/>
            <p:nvPr/>
          </p:nvSpPr>
          <p:spPr>
            <a:xfrm>
              <a:off x="4243254" y="3074591"/>
              <a:ext cx="351222" cy="480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825" lIns="36825" spcFirstLastPara="1" rIns="36825" wrap="square" tIns="36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/>
              <a:t>How do we setup for campus use?</a:t>
            </a:r>
            <a:endParaRPr b="1" sz="5000"/>
          </a:p>
        </p:txBody>
      </p:sp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The application and server are nearly </a:t>
            </a:r>
            <a:r>
              <a:rPr lang="en-US" sz="3600"/>
              <a:t>finished</a:t>
            </a:r>
            <a:endParaRPr sz="3600"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Automated polling process needs to be setup</a:t>
            </a:r>
            <a:endParaRPr sz="3600"/>
          </a:p>
          <a:p>
            <a:pPr indent="-406400" lvl="1" marL="9144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Will likely be difficult and take time</a:t>
            </a:r>
            <a:endParaRPr sz="2800"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The last thing is to retrieve data from U[Tech]</a:t>
            </a:r>
            <a:endParaRPr sz="3600"/>
          </a:p>
          <a:p>
            <a:pPr indent="-406400" lvl="1" marL="9144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Injecting the data into the application is trivial</a:t>
            </a:r>
            <a:endParaRPr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/>
              <a:t>Maintaining the Application</a:t>
            </a:r>
            <a:endParaRPr b="1" sz="5000"/>
          </a:p>
        </p:txBody>
      </p:sp>
      <p:sp>
        <p:nvSpPr>
          <p:cNvPr id="232" name="Google Shape;232;p31"/>
          <p:cNvSpPr txBox="1"/>
          <p:nvPr>
            <p:ph idx="1" type="body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431800" lvl="0" marL="457200" rtl="0" algn="l">
              <a:spcBef>
                <a:spcPts val="160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I graduate in May, but I’m staying in Cleveland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I want continued ownership of CWRUded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Software development is my hobby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I’ve wanted to leave my mark on CWRU since I was accepted over 5 years ago</a:t>
            </a:r>
            <a:br>
              <a:rPr lang="en-US" sz="3200"/>
            </a:br>
            <a:br>
              <a:rPr lang="en-US" sz="3200"/>
            </a:b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Optionally, there are MANY options for students to continue supporting the CWRUded service</a:t>
            </a:r>
            <a:endParaRPr sz="3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5000"/>
              <a:t>Who am I?</a:t>
            </a:r>
            <a:endParaRPr b="1" sz="5000"/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6" lvl="0" marL="30474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St. Louis, MO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5</a:t>
            </a:r>
            <a:r>
              <a:rPr baseline="30000" lang="en-US"/>
              <a:t>th</a:t>
            </a:r>
            <a:r>
              <a:rPr lang="en-US"/>
              <a:t> Year in Computer Science w/ focus in Software Engineering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Graduate in less than a month</a:t>
            </a:r>
            <a:endParaRPr/>
          </a:p>
          <a:p>
            <a:pPr indent="-304746" lvl="0" marL="304746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Plenty of experience with mobile and web development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/>
              <a:t>What if CWRUded is a success?</a:t>
            </a:r>
            <a:endParaRPr b="1" sz="5000"/>
          </a:p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Improve upon student-life greatly by allowing students to plan ahead of time</a:t>
            </a:r>
            <a:endParaRPr/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Eliminate the inconvenience of arriving to a campus building only to find that it’s full</a:t>
            </a:r>
            <a:endParaRPr/>
          </a:p>
          <a:p>
            <a:pPr indent="-406400" lvl="0" marL="457200" rtl="0" algn="l"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Will save students time and frustration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/>
              <a:t>What if CWRUded is a failure?</a:t>
            </a:r>
            <a:endParaRPr b="1" sz="5000"/>
          </a:p>
        </p:txBody>
      </p:sp>
      <p:sp>
        <p:nvSpPr>
          <p:cNvPr id="246" name="Google Shape;246;p33"/>
          <p:cNvSpPr txBox="1"/>
          <p:nvPr>
            <p:ph idx="1" type="body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2 options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Take it offline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Leave it up</a:t>
            </a:r>
            <a:br>
              <a:rPr lang="en-U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Tear down would be simple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/>
              <a:t>Regardless...</a:t>
            </a:r>
            <a:endParaRPr b="1" sz="5000"/>
          </a:p>
        </p:txBody>
      </p:sp>
      <p:sp>
        <p:nvSpPr>
          <p:cNvPr id="253" name="Google Shape;253;p34"/>
          <p:cNvSpPr txBox="1"/>
          <p:nvPr>
            <p:ph idx="1" type="body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457200" lvl="0" marL="457200" rtl="0" algn="l">
              <a:spcBef>
                <a:spcPts val="160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This is a stepping stone for other ideas that I’d like to bring to campus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5000"/>
              <a:t>What do I need?</a:t>
            </a:r>
            <a:endParaRPr b="1" sz="5000"/>
          </a:p>
        </p:txBody>
      </p:sp>
      <p:sp>
        <p:nvSpPr>
          <p:cNvPr id="259" name="Google Shape;259;p35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6" lvl="0" marL="304746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Permission to proceed using the campus network data</a:t>
            </a:r>
            <a:endParaRPr/>
          </a:p>
          <a:p>
            <a:pPr indent="-368246" lvl="0" marL="304746" rtl="0" algn="l"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Time to connect the data to the service</a:t>
            </a:r>
            <a:endParaRPr/>
          </a:p>
          <a:p>
            <a:pPr indent="-368246" lvl="0" marL="304746" rtl="0" algn="l"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Small operating budget</a:t>
            </a:r>
            <a:endParaRPr/>
          </a:p>
          <a:p>
            <a:pPr indent="-317967" lvl="1" marL="609493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Application design budget </a:t>
            </a:r>
            <a:endParaRPr/>
          </a:p>
          <a:p>
            <a:pPr indent="-317967" lvl="1" marL="609493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Supplies budget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title"/>
          </p:nvPr>
        </p:nvSpPr>
        <p:spPr>
          <a:xfrm>
            <a:off x="1141412" y="2514600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6000"/>
              <a:t>Questions?</a:t>
            </a:r>
            <a:endParaRPr b="1" sz="6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6" lvl="0" marL="304746" rtl="0" algn="l"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 have a really cool service that I want to bring to campus!</a:t>
            </a:r>
            <a:endParaRPr/>
          </a:p>
        </p:txBody>
      </p:sp>
      <p:sp>
        <p:nvSpPr>
          <p:cNvPr id="118" name="Google Shape;118;p15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5000"/>
              <a:t>Why am I here today?</a:t>
            </a:r>
            <a:endParaRPr b="1" sz="5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5000"/>
              <a:t>What’s the problem?</a:t>
            </a:r>
            <a:endParaRPr b="1" sz="5000"/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Waiting Sucks</a:t>
            </a:r>
            <a:endParaRPr/>
          </a:p>
          <a:p>
            <a:pPr indent="-304747" lvl="0" marL="304747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Nobody likes walking into an overly-crowded place, whether it’s a gym, library, or dining hall</a:t>
            </a:r>
            <a:endParaRPr/>
          </a:p>
          <a:p>
            <a:pPr indent="-304747" lvl="0" marL="304747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CWRU has no good way to gauge how busy campus buildings are without going to one yourself</a:t>
            </a:r>
            <a:endParaRPr/>
          </a:p>
          <a:p>
            <a:pPr indent="-304747" lvl="0" marL="304747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Many students have to deal with these inconveniences</a:t>
            </a:r>
            <a:br>
              <a:rPr lang="en-US" sz="2590"/>
            </a:br>
            <a:r>
              <a:rPr lang="en-US" sz="2590"/>
              <a:t>	ex1: dinning hall has very limited seats</a:t>
            </a:r>
            <a:br>
              <a:rPr lang="en-US" sz="2590"/>
            </a:br>
            <a:r>
              <a:rPr lang="en-US" sz="2590"/>
              <a:t>	ex2: KSL has very limited seats</a:t>
            </a:r>
            <a:br>
              <a:rPr lang="en-US" sz="2590"/>
            </a:br>
            <a:r>
              <a:rPr lang="en-US" sz="2590"/>
              <a:t>	ex3: No room in the gym to workout</a:t>
            </a:r>
            <a:endParaRPr/>
          </a:p>
          <a:p>
            <a:pPr indent="-304746" lvl="0" marL="304746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2590"/>
              <a:buChar char="•"/>
            </a:pPr>
            <a:r>
              <a:rPr lang="en-US" sz="2590"/>
              <a:t>End up wasting time</a:t>
            </a:r>
            <a:endParaRPr sz="259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1218875" y="274577"/>
            <a:ext cx="10360500" cy="6107400"/>
          </a:xfrm>
          <a:prstGeom prst="rect">
            <a:avLst/>
          </a:prstGeom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Is there a solution?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/>
              <a:t>Yes.</a:t>
            </a:r>
            <a:endParaRPr b="1"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5000"/>
              <a:t>Inspiration</a:t>
            </a:r>
            <a:endParaRPr b="1" sz="5000"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Waitz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UCSD</a:t>
            </a:r>
            <a:endParaRPr/>
          </a:p>
          <a:p>
            <a:pPr indent="-304746" lvl="0" marL="304746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Direct quote from </a:t>
            </a:r>
            <a:r>
              <a:rPr lang="en-US"/>
              <a:t>UCSD students: </a:t>
            </a:r>
            <a:r>
              <a:rPr lang="en-US"/>
              <a:t>"Waitz has a huge presence on campus" (2018)</a:t>
            </a:r>
            <a:endParaRPr/>
          </a:p>
          <a:p>
            <a:pPr indent="-2412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What is the Waitz team up to now?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5000"/>
              <a:t>Introducing CWRUded</a:t>
            </a:r>
            <a:endParaRPr b="1" sz="5000"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Pronounced “crowded”</a:t>
            </a:r>
            <a:endParaRPr/>
          </a:p>
          <a:p>
            <a:pPr indent="-304747" lvl="0" marL="30474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 service that allows its users to see how busy areas are in real-time, saving them time and frustration</a:t>
            </a:r>
            <a:endParaRPr/>
          </a:p>
          <a:p>
            <a:pPr indent="-304747" lvl="0" marL="30474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Enables users to “know before they go”</a:t>
            </a:r>
            <a:endParaRPr/>
          </a:p>
          <a:p>
            <a:pPr indent="-304747" lvl="0" marL="304747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CWRUded will report the real-time "busyness" for locations around campus</a:t>
            </a:r>
            <a:endParaRPr/>
          </a:p>
          <a:p>
            <a:pPr indent="-304746" lvl="0" marL="30474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It does this by estimating how many people are in a general location at any point in time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5000"/>
              <a:t>How can campus benefit?</a:t>
            </a:r>
            <a:endParaRPr b="1" sz="5000"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Improve upon student-life greatly by allowing students to plan ahead of time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Eliminate the inconvenience of arriving to a campus building only to find that it’s full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Will save students time and frustration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5000"/>
              <a:t>Where would we put this service?</a:t>
            </a:r>
            <a:endParaRPr b="1" sz="5000"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1752200" y="3174053"/>
            <a:ext cx="4113600" cy="3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Carlton Commons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Fribley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Nord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Sears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A.M. Medical Library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Kelvin Smith Library</a:t>
            </a:r>
            <a:endParaRPr/>
          </a:p>
          <a:p>
            <a:pPr indent="-304747" lvl="0" marL="30474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Tink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5865812" y="1701797"/>
            <a:ext cx="4113529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1269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6755177" y="3174049"/>
            <a:ext cx="3375000" cy="3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Thwing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Wade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Starbucks on E115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Veale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Wyant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6" lvl="0" marL="30474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Think[Box]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1377075" y="1817775"/>
            <a:ext cx="84399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Think anywhere that CWRU WiFi is available...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ch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