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589089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6355"/>
            <a:ext cx="7161530" cy="264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000" y="1879854"/>
            <a:ext cx="19672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/>
              <a:t>OsoFit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(Example:</a:t>
            </a:r>
            <a:r>
              <a:rPr spc="-5" dirty="0"/>
              <a:t> </a:t>
            </a:r>
            <a:r>
              <a:rPr dirty="0"/>
              <a:t>Log </a:t>
            </a:r>
            <a:r>
              <a:rPr spc="-10" dirty="0"/>
              <a:t>Workout)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1306"/>
            <a:ext cx="4419600" cy="3707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: Use Case:</a:t>
            </a:r>
            <a:r>
              <a:rPr sz="1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i="1" dirty="0">
                <a:solidFill>
                  <a:srgbClr val="FFFFFF"/>
                </a:solidFill>
                <a:latin typeface="Arial"/>
                <a:cs typeface="Arial"/>
              </a:rPr>
              <a:t>Log Workout</a:t>
            </a:r>
            <a:r>
              <a:rPr sz="125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Actors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User,</a:t>
            </a:r>
            <a:r>
              <a:rPr sz="12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Precondition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authenticated.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Postcondition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Workout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saved,</a:t>
            </a:r>
            <a:r>
              <a:rPr sz="1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updated.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2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(summarized):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250">
              <a:latin typeface="Arial"/>
              <a:cs typeface="Arial"/>
            </a:endParaRPr>
          </a:p>
          <a:p>
            <a:pPr marL="469265" indent="-3625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opens</a:t>
            </a:r>
            <a:r>
              <a:rPr sz="12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workout</a:t>
            </a:r>
            <a:r>
              <a:rPr sz="12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endParaRPr sz="1250">
              <a:latin typeface="Arial"/>
              <a:cs typeface="Arial"/>
            </a:endParaRPr>
          </a:p>
          <a:p>
            <a:pPr marL="469265" indent="-36258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69265" algn="l"/>
              </a:tabLst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Enters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duration,</a:t>
            </a:r>
            <a:r>
              <a:rPr sz="1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calories.</a:t>
            </a:r>
            <a:endParaRPr sz="1250">
              <a:latin typeface="Arial"/>
              <a:cs typeface="Arial"/>
            </a:endParaRPr>
          </a:p>
          <a:p>
            <a:pPr marL="469265" indent="-36258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69265" algn="l"/>
              </a:tabLst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Clicks</a:t>
            </a:r>
            <a:r>
              <a:rPr sz="125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save.</a:t>
            </a:r>
            <a:endParaRPr sz="1250">
              <a:latin typeface="Arial"/>
              <a:cs typeface="Arial"/>
            </a:endParaRPr>
          </a:p>
          <a:p>
            <a:pPr marL="469265" indent="-36258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469265" algn="l"/>
              </a:tabLst>
            </a:pP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validates,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stores,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r>
              <a:rPr sz="12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dashboard.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b="1" dirty="0">
                <a:solidFill>
                  <a:srgbClr val="FFFFFF"/>
                </a:solidFill>
                <a:latin typeface="Arial"/>
                <a:cs typeface="Arial"/>
              </a:rPr>
              <a:t>Alternates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: Missing field,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invalid entry,</a:t>
            </a:r>
            <a:r>
              <a:rPr sz="1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FFFFFF"/>
                </a:solidFill>
                <a:latin typeface="Arial"/>
                <a:cs typeface="Arial"/>
              </a:rPr>
              <a:t>or system </a:t>
            </a:r>
            <a:r>
              <a:rPr sz="1250" spc="-10" dirty="0">
                <a:solidFill>
                  <a:srgbClr val="FFFFFF"/>
                </a:solidFill>
                <a:latin typeface="Arial"/>
                <a:cs typeface="Arial"/>
              </a:rPr>
              <a:t>unavailable.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SSD for</a:t>
            </a:r>
            <a:r>
              <a:rPr spc="5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dirty="0"/>
              <a:t>Case</a:t>
            </a:r>
            <a:r>
              <a:rPr spc="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16152"/>
            <a:ext cx="557593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3591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openWorkoutPage()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displayWorkoutForm()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createWorkout(type,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duration,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calories,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notes)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validate(),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saveWorkout(),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updateDashboard()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responds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r>
              <a:rPr sz="14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reflecting</a:t>
            </a:r>
            <a:r>
              <a:rPr sz="1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workout</a:t>
            </a:r>
            <a:r>
              <a:rPr sz="14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Arial"/>
                <a:cs typeface="Arial"/>
              </a:rPr>
              <a:t>progress.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Contract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116" y="1209434"/>
            <a:ext cx="6766559" cy="2741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35"/>
              </a:spcBef>
              <a:buFont typeface="Arial"/>
              <a:buChar char="●"/>
              <a:tabLst>
                <a:tab pos="35115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createWorkout(userId,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durationMin,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calories,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notes,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dateTime)</a:t>
            </a:r>
            <a:endParaRPr sz="1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600"/>
              </a:spcBef>
              <a:buFont typeface="Arial"/>
              <a:buChar char="●"/>
              <a:tabLst>
                <a:tab pos="35115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Preconditions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authenticated,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1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inputs.</a:t>
            </a:r>
            <a:endParaRPr sz="1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51155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Postconditions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808355" lvl="1" indent="-338455">
              <a:lnSpc>
                <a:spcPct val="100000"/>
              </a:lnSpc>
              <a:spcBef>
                <a:spcPts val="1600"/>
              </a:spcBef>
              <a:buChar char="○"/>
              <a:tabLst>
                <a:tab pos="80835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Workout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 marL="808355" lvl="1" indent="-338455">
              <a:lnSpc>
                <a:spcPct val="100000"/>
              </a:lnSpc>
              <a:spcBef>
                <a:spcPts val="1595"/>
              </a:spcBef>
              <a:buChar char="○"/>
              <a:tabLst>
                <a:tab pos="80835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aggregates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recalculated.</a:t>
            </a:r>
            <a:endParaRPr sz="1400">
              <a:latin typeface="Arial"/>
              <a:cs typeface="Arial"/>
            </a:endParaRPr>
          </a:p>
          <a:p>
            <a:pPr marL="808355" lvl="1" indent="-338455">
              <a:lnSpc>
                <a:spcPct val="100000"/>
              </a:lnSpc>
              <a:spcBef>
                <a:spcPts val="1600"/>
              </a:spcBef>
              <a:buChar char="○"/>
              <a:tabLst>
                <a:tab pos="80835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Confirmation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returned.</a:t>
            </a:r>
            <a:endParaRPr sz="1400">
              <a:latin typeface="Arial"/>
              <a:cs typeface="Arial"/>
            </a:endParaRPr>
          </a:p>
          <a:p>
            <a:pPr marL="351155" indent="-294005">
              <a:lnSpc>
                <a:spcPct val="100000"/>
              </a:lnSpc>
              <a:spcBef>
                <a:spcPts val="1595"/>
              </a:spcBef>
              <a:buClr>
                <a:srgbClr val="000000"/>
              </a:buClr>
              <a:buSzPct val="60714"/>
              <a:buFont typeface="Arial"/>
              <a:buChar char="●"/>
              <a:tabLst>
                <a:tab pos="35115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ValidationError,</a:t>
            </a:r>
            <a:r>
              <a:rPr sz="1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DuplicateWarning,</a:t>
            </a:r>
            <a:r>
              <a:rPr sz="1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ConnectionError.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10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(Example:</a:t>
            </a:r>
            <a:r>
              <a:rPr spc="-5" dirty="0"/>
              <a:t> </a:t>
            </a:r>
            <a:r>
              <a:rPr dirty="0"/>
              <a:t>Register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398" y="1211669"/>
            <a:ext cx="4704080" cy="343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135"/>
              </a:spcBef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Actors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User,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Precondition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logged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Postcondition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enrolled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waitlisted.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793115" lvl="1" indent="-359410">
              <a:lnSpc>
                <a:spcPct val="100000"/>
              </a:lnSpc>
              <a:buAutoNum type="arabicPeriod"/>
              <a:tabLst>
                <a:tab pos="79311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browses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classes.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793115" lvl="1" indent="-359410">
              <a:lnSpc>
                <a:spcPct val="100000"/>
              </a:lnSpc>
              <a:buAutoNum type="arabicPeriod"/>
              <a:tabLst>
                <a:tab pos="79311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Checks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capacity/prereqs.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793115" lvl="1" indent="-359410">
              <a:lnSpc>
                <a:spcPct val="100000"/>
              </a:lnSpc>
              <a:buAutoNum type="arabicPeriod"/>
              <a:tabLst>
                <a:tab pos="79311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Registers.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793115" lvl="1" indent="-359410">
              <a:lnSpc>
                <a:spcPct val="100000"/>
              </a:lnSpc>
              <a:buAutoNum type="arabicPeriod"/>
              <a:tabLst>
                <a:tab pos="79311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confirms</a:t>
            </a:r>
            <a:r>
              <a:rPr sz="1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enrollment.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buFont typeface="Arial"/>
              <a:buChar char="●"/>
              <a:tabLst>
                <a:tab pos="33591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Alternates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waitlist,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unqualified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message.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SSD for</a:t>
            </a:r>
            <a:r>
              <a:rPr spc="5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dirty="0"/>
              <a:t>Case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621474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Diagram: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5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viewClasses()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Clr>
                <a:srgbClr val="FFFFFF"/>
              </a:buClr>
              <a:buFont typeface="Arial"/>
              <a:buChar char="●"/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5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displayClassList()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Clr>
                <a:srgbClr val="FFFFFF"/>
              </a:buClr>
              <a:buFont typeface="Arial"/>
              <a:buChar char="●"/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5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registerClass(classId)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Clr>
                <a:srgbClr val="FFFFFF"/>
              </a:buClr>
              <a:buFont typeface="Arial"/>
              <a:buChar char="●"/>
            </a:pP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validateCapacity(),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validatePrereqs(),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confirmRegistration()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Caption: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5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FFFFFF"/>
                </a:solidFill>
                <a:latin typeface="Arial"/>
                <a:cs typeface="Arial"/>
              </a:rPr>
              <a:t>confirms</a:t>
            </a:r>
            <a:r>
              <a:rPr sz="15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r>
              <a:rPr sz="1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5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15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Arial"/>
                <a:cs typeface="Arial"/>
              </a:rPr>
              <a:t>error/waitlist</a:t>
            </a:r>
            <a:r>
              <a:rPr sz="15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Arial"/>
                <a:cs typeface="Arial"/>
              </a:rPr>
              <a:t>notification.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Contract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3817"/>
            <a:ext cx="3449954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registerClass(userId,</a:t>
            </a:r>
            <a:r>
              <a:rPr sz="10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classId)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Preconditions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logged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in,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exists.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Postconditions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050">
              <a:latin typeface="Arial"/>
              <a:cs typeface="Arial"/>
            </a:endParaRPr>
          </a:p>
          <a:p>
            <a:pPr marL="469265" indent="-30861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Enrollment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waitlist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updated.</a:t>
            </a:r>
            <a:endParaRPr sz="1050">
              <a:latin typeface="Arial"/>
              <a:cs typeface="Arial"/>
            </a:endParaRPr>
          </a:p>
          <a:p>
            <a:pPr marL="469265" indent="-308610">
              <a:lnSpc>
                <a:spcPct val="100000"/>
              </a:lnSpc>
              <a:spcBef>
                <a:spcPts val="1125"/>
              </a:spcBef>
              <a:buChar char="●"/>
              <a:tabLst>
                <a:tab pos="469265" algn="l"/>
              </a:tabLst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upcoming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session.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Clr>
                <a:srgbClr val="FFFFFF"/>
              </a:buClr>
              <a:buFont typeface="Arial"/>
              <a:buChar char="●"/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050">
              <a:latin typeface="Arial"/>
              <a:cs typeface="Arial"/>
            </a:endParaRPr>
          </a:p>
          <a:p>
            <a:pPr marL="469265" indent="-30861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ClassFull,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NotQualified,</a:t>
            </a:r>
            <a:r>
              <a:rPr sz="10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ClassPendingReview.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20" dirty="0"/>
              <a:t> </a:t>
            </a:r>
            <a:r>
              <a:rPr dirty="0"/>
              <a:t>steps</a:t>
            </a:r>
            <a:r>
              <a:rPr spc="-20" dirty="0"/>
              <a:t> </a:t>
            </a:r>
            <a:r>
              <a:rPr dirty="0"/>
              <a:t>(Iteration</a:t>
            </a:r>
            <a:r>
              <a:rPr spc="-20" dirty="0"/>
              <a:t> </a:t>
            </a:r>
            <a:r>
              <a:rPr spc="-25" dirty="0"/>
              <a:t>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Polish</a:t>
            </a:r>
            <a:r>
              <a:rPr spc="-25" dirty="0"/>
              <a:t> </a:t>
            </a:r>
            <a:r>
              <a:rPr dirty="0"/>
              <a:t>wireframes</a:t>
            </a:r>
            <a:r>
              <a:rPr spc="-10" dirty="0"/>
              <a:t> </a:t>
            </a:r>
            <a:r>
              <a:rPr dirty="0"/>
              <a:t>into</a:t>
            </a:r>
            <a:r>
              <a:rPr spc="-10" dirty="0"/>
              <a:t> mid-</a:t>
            </a:r>
            <a:r>
              <a:rPr dirty="0"/>
              <a:t>fi</a:t>
            </a:r>
            <a:r>
              <a:rPr spc="-10" dirty="0"/>
              <a:t> prototypes.</a:t>
            </a: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Refine</a:t>
            </a:r>
            <a:r>
              <a:rPr spc="-30" dirty="0"/>
              <a:t> </a:t>
            </a:r>
            <a:r>
              <a:rPr dirty="0"/>
              <a:t>SSDs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more</a:t>
            </a:r>
            <a:r>
              <a:rPr spc="-15" dirty="0"/>
              <a:t> </a:t>
            </a:r>
            <a:r>
              <a:rPr spc="-10" dirty="0"/>
              <a:t>detail.</a:t>
            </a:r>
          </a:p>
          <a:p>
            <a:pPr marL="12700" marR="5080">
              <a:lnSpc>
                <a:spcPct val="285600"/>
              </a:lnSpc>
            </a:pPr>
            <a:r>
              <a:rPr dirty="0"/>
              <a:t>Expand</a:t>
            </a:r>
            <a:r>
              <a:rPr spc="-35" dirty="0"/>
              <a:t> </a:t>
            </a:r>
            <a:r>
              <a:rPr dirty="0"/>
              <a:t>reporting</a:t>
            </a:r>
            <a:r>
              <a:rPr spc="-20" dirty="0"/>
              <a:t> </a:t>
            </a:r>
            <a:r>
              <a:rPr dirty="0"/>
              <a:t>features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add</a:t>
            </a:r>
            <a:r>
              <a:rPr spc="-20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requirements</a:t>
            </a:r>
            <a:r>
              <a:rPr spc="-20" dirty="0"/>
              <a:t> </a:t>
            </a:r>
            <a:r>
              <a:rPr spc="-10" dirty="0"/>
              <a:t>clarifications. </a:t>
            </a:r>
            <a:r>
              <a:rPr dirty="0"/>
              <a:t>Prepare</a:t>
            </a:r>
            <a:r>
              <a:rPr spc="-35" dirty="0"/>
              <a:t> </a:t>
            </a:r>
            <a:r>
              <a:rPr dirty="0"/>
              <a:t>refined</a:t>
            </a:r>
            <a:r>
              <a:rPr spc="-25" dirty="0"/>
              <a:t> </a:t>
            </a:r>
            <a:r>
              <a:rPr dirty="0"/>
              <a:t>demo</a:t>
            </a:r>
            <a:r>
              <a:rPr spc="-2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presentation.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OsoFit-</a:t>
            </a:r>
            <a:r>
              <a:rPr spc="5" dirty="0"/>
              <a:t> </a:t>
            </a:r>
            <a:r>
              <a:rPr dirty="0"/>
              <a:t>Unified</a:t>
            </a:r>
            <a:r>
              <a:rPr spc="10" dirty="0"/>
              <a:t> </a:t>
            </a:r>
            <a:r>
              <a:rPr dirty="0"/>
              <a:t>Health</a:t>
            </a:r>
            <a:r>
              <a:rPr spc="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dirty="0"/>
              <a:t>Fitness</a:t>
            </a:r>
            <a:r>
              <a:rPr spc="-135" dirty="0"/>
              <a:t> </a:t>
            </a:r>
            <a:r>
              <a:rPr spc="-25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99" y="1160838"/>
            <a:ext cx="6594475" cy="1733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35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we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making?</a:t>
            </a:r>
            <a:endParaRPr sz="180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40"/>
              </a:spcBef>
              <a:buChar char="-"/>
              <a:tabLst>
                <a:tab pos="774065" algn="l"/>
              </a:tabLst>
            </a:pP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A</a:t>
            </a:r>
            <a:r>
              <a:rPr sz="1400" spc="-9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mobile</a:t>
            </a:r>
            <a:r>
              <a:rPr sz="14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app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fitness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tracking,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goal</a:t>
            </a:r>
            <a:r>
              <a:rPr sz="14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setting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trainer-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led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35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Who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target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audience?</a:t>
            </a:r>
            <a:endParaRPr sz="180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40"/>
              </a:spcBef>
              <a:buChar char="-"/>
              <a:tabLst>
                <a:tab pos="774065" algn="l"/>
              </a:tabLst>
            </a:pP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Health-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focused</a:t>
            </a:r>
            <a:r>
              <a:rPr sz="14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individuals,</a:t>
            </a:r>
            <a:r>
              <a:rPr sz="14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trainers,</a:t>
            </a:r>
            <a:r>
              <a:rPr sz="14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admins</a:t>
            </a:r>
            <a:endParaRPr sz="14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240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Why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better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than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competitors?</a:t>
            </a:r>
            <a:endParaRPr sz="1800">
              <a:latin typeface="Arial"/>
              <a:cs typeface="Arial"/>
            </a:endParaRPr>
          </a:p>
          <a:p>
            <a:pPr marL="774065" lvl="1" indent="-287655">
              <a:lnSpc>
                <a:spcPct val="100000"/>
              </a:lnSpc>
              <a:spcBef>
                <a:spcPts val="340"/>
              </a:spcBef>
              <a:buChar char="-"/>
              <a:tabLst>
                <a:tab pos="774065" algn="l"/>
              </a:tabLst>
            </a:pP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Combines</a:t>
            </a:r>
            <a:r>
              <a:rPr sz="14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tracking,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reporting,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social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features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into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one</a:t>
            </a:r>
            <a:r>
              <a:rPr sz="14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unified</a:t>
            </a:r>
            <a:r>
              <a:rPr sz="14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Problem</a:t>
            </a:r>
            <a:r>
              <a:rPr spc="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99" y="1175208"/>
            <a:ext cx="7541259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420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Problem</a:t>
            </a:r>
            <a:r>
              <a:rPr sz="18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Statement: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Inconsistent</a:t>
            </a:r>
            <a:r>
              <a:rPr sz="18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health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tracking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&amp;</a:t>
            </a:r>
            <a:r>
              <a:rPr sz="18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poor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goal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Impact:</a:t>
            </a:r>
            <a:r>
              <a:rPr sz="1800" spc="-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Users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trainers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lack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unified,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guided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  <a:p>
            <a:pPr marL="316865" marR="375920" indent="-304800">
              <a:lnSpc>
                <a:spcPct val="114999"/>
              </a:lnSpc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Solution:</a:t>
            </a:r>
            <a:r>
              <a:rPr sz="18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OsoFit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integrates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tracking,</a:t>
            </a:r>
            <a:r>
              <a:rPr sz="18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structured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plans,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reporting,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ADADAD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community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Competitors:</a:t>
            </a:r>
            <a:r>
              <a:rPr sz="1800" spc="-5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Fitbit,</a:t>
            </a:r>
            <a:r>
              <a:rPr sz="1800" spc="-4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strava,</a:t>
            </a:r>
            <a:r>
              <a:rPr sz="1800" spc="-4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whoop</a:t>
            </a:r>
            <a:endParaRPr sz="18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316865" algn="l"/>
              </a:tabLst>
            </a:pP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Advantage:</a:t>
            </a:r>
            <a:r>
              <a:rPr sz="1800" spc="-3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Single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platform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63986" y="0"/>
            <a:ext cx="680085" cy="760095"/>
            <a:chOff x="8463986" y="0"/>
            <a:chExt cx="680085" cy="760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3448" y="0"/>
              <a:ext cx="250519" cy="7596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63986" y="185333"/>
              <a:ext cx="429895" cy="0"/>
            </a:xfrm>
            <a:custGeom>
              <a:avLst/>
              <a:gdLst/>
              <a:ahLst/>
              <a:cxnLst/>
              <a:rect l="l" t="t" r="r" b="b"/>
              <a:pathLst>
                <a:path w="429895">
                  <a:moveTo>
                    <a:pt x="0" y="0"/>
                  </a:moveTo>
                  <a:lnTo>
                    <a:pt x="429462" y="0"/>
                  </a:lnTo>
                </a:path>
              </a:pathLst>
            </a:custGeom>
            <a:ln w="58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17804" y="4281758"/>
            <a:ext cx="2326640" cy="0"/>
          </a:xfrm>
          <a:custGeom>
            <a:avLst/>
            <a:gdLst/>
            <a:ahLst/>
            <a:cxnLst/>
            <a:rect l="l" t="t" r="r" b="b"/>
            <a:pathLst>
              <a:path w="2326640">
                <a:moveTo>
                  <a:pt x="0" y="0"/>
                </a:moveTo>
                <a:lnTo>
                  <a:pt x="2326254" y="0"/>
                </a:lnTo>
              </a:path>
            </a:pathLst>
          </a:custGeom>
          <a:ln w="112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00" y="46089"/>
            <a:ext cx="263525" cy="109855"/>
          </a:xfrm>
          <a:prstGeom prst="rect">
            <a:avLst/>
          </a:prstGeom>
          <a:solidFill>
            <a:srgbClr val="463864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600" b="1" spc="-10" dirty="0">
                <a:solidFill>
                  <a:srgbClr val="F4F0F7"/>
                </a:solidFill>
                <a:latin typeface="Arial"/>
                <a:cs typeface="Arial"/>
              </a:rPr>
              <a:t>OsoFit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119" y="47324"/>
            <a:ext cx="85090" cy="104775"/>
          </a:xfrm>
          <a:custGeom>
            <a:avLst/>
            <a:gdLst/>
            <a:ahLst/>
            <a:cxnLst/>
            <a:rect l="l" t="t" r="r" b="b"/>
            <a:pathLst>
              <a:path w="85090" h="104775">
                <a:moveTo>
                  <a:pt x="84997" y="104569"/>
                </a:moveTo>
                <a:lnTo>
                  <a:pt x="0" y="104569"/>
                </a:lnTo>
                <a:lnTo>
                  <a:pt x="0" y="0"/>
                </a:lnTo>
                <a:lnTo>
                  <a:pt x="84997" y="0"/>
                </a:lnTo>
                <a:lnTo>
                  <a:pt x="84997" y="104569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464" y="47324"/>
            <a:ext cx="53975" cy="104775"/>
          </a:xfrm>
          <a:custGeom>
            <a:avLst/>
            <a:gdLst/>
            <a:ahLst/>
            <a:cxnLst/>
            <a:rect l="l" t="t" r="r" b="b"/>
            <a:pathLst>
              <a:path w="53975" h="104775">
                <a:moveTo>
                  <a:pt x="53682" y="104569"/>
                </a:moveTo>
                <a:lnTo>
                  <a:pt x="0" y="104569"/>
                </a:lnTo>
                <a:lnTo>
                  <a:pt x="0" y="0"/>
                </a:lnTo>
                <a:lnTo>
                  <a:pt x="53682" y="0"/>
                </a:lnTo>
                <a:lnTo>
                  <a:pt x="53682" y="104569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464" y="47324"/>
            <a:ext cx="53975" cy="1047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0" dirty="0">
                <a:solidFill>
                  <a:srgbClr val="DBD3E6"/>
                </a:solidFill>
                <a:latin typeface="Arial"/>
                <a:cs typeface="Arial"/>
              </a:rPr>
              <a:t>v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4628" y="47324"/>
            <a:ext cx="49530" cy="104775"/>
          </a:xfrm>
          <a:custGeom>
            <a:avLst/>
            <a:gdLst/>
            <a:ahLst/>
            <a:cxnLst/>
            <a:rect l="l" t="t" r="r" b="b"/>
            <a:pathLst>
              <a:path w="49529" h="104775">
                <a:moveTo>
                  <a:pt x="49209" y="104569"/>
                </a:moveTo>
                <a:lnTo>
                  <a:pt x="0" y="104569"/>
                </a:lnTo>
                <a:lnTo>
                  <a:pt x="0" y="0"/>
                </a:lnTo>
                <a:lnTo>
                  <a:pt x="49209" y="0"/>
                </a:lnTo>
                <a:lnTo>
                  <a:pt x="49209" y="104569"/>
                </a:lnTo>
                <a:close/>
              </a:path>
            </a:pathLst>
          </a:custGeom>
          <a:solidFill>
            <a:srgbClr val="4D3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5505" y="60604"/>
            <a:ext cx="36195" cy="87630"/>
          </a:xfrm>
          <a:custGeom>
            <a:avLst/>
            <a:gdLst/>
            <a:ahLst/>
            <a:cxnLst/>
            <a:rect l="l" t="t" r="r" b="b"/>
            <a:pathLst>
              <a:path w="36195" h="87630">
                <a:moveTo>
                  <a:pt x="35788" y="87140"/>
                </a:moveTo>
                <a:lnTo>
                  <a:pt x="0" y="87140"/>
                </a:lnTo>
                <a:lnTo>
                  <a:pt x="0" y="0"/>
                </a:lnTo>
                <a:lnTo>
                  <a:pt x="35788" y="0"/>
                </a:lnTo>
                <a:lnTo>
                  <a:pt x="35788" y="87140"/>
                </a:lnTo>
                <a:close/>
              </a:path>
            </a:pathLst>
          </a:custGeom>
          <a:solidFill>
            <a:srgbClr val="162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85127" y="-70930"/>
            <a:ext cx="678815" cy="24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300" dirty="0">
                <a:solidFill>
                  <a:srgbClr val="6E60B1"/>
                </a:solidFill>
                <a:latin typeface="Arial"/>
                <a:cs typeface="Arial"/>
              </a:rPr>
              <a:t>f</a:t>
            </a:r>
            <a:r>
              <a:rPr sz="600" spc="300" dirty="0">
                <a:solidFill>
                  <a:srgbClr val="CCBDE6"/>
                </a:solidFill>
                <a:latin typeface="Arial"/>
                <a:cs typeface="Arial"/>
              </a:rPr>
              <a:t>a</a:t>
            </a:r>
            <a:r>
              <a:rPr sz="600" spc="90" dirty="0">
                <a:solidFill>
                  <a:srgbClr val="CCBDE6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DBD3E6"/>
                </a:solidFill>
                <a:latin typeface="Arial"/>
                <a:cs typeface="Arial"/>
              </a:rPr>
              <a:t>C</a:t>
            </a:r>
            <a:r>
              <a:rPr sz="500" spc="375" dirty="0">
                <a:solidFill>
                  <a:srgbClr val="DBD3E6"/>
                </a:solidFill>
                <a:latin typeface="Arial"/>
                <a:cs typeface="Arial"/>
              </a:rPr>
              <a:t> </a:t>
            </a:r>
            <a:r>
              <a:rPr sz="1450" b="1" spc="-135" dirty="0">
                <a:solidFill>
                  <a:srgbClr val="978CCA"/>
                </a:solidFill>
                <a:latin typeface="Arial"/>
                <a:cs typeface="Arial"/>
              </a:rPr>
              <a:t>?!'</a:t>
            </a:r>
            <a:r>
              <a:rPr sz="1450" b="1" spc="-135" dirty="0">
                <a:solidFill>
                  <a:srgbClr val="F4B86E"/>
                </a:solidFill>
                <a:latin typeface="Arial"/>
                <a:cs typeface="Arial"/>
              </a:rPr>
              <a:t>0®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4135" y="60604"/>
            <a:ext cx="71755" cy="87630"/>
          </a:xfrm>
          <a:custGeom>
            <a:avLst/>
            <a:gdLst/>
            <a:ahLst/>
            <a:cxnLst/>
            <a:rect l="l" t="t" r="r" b="b"/>
            <a:pathLst>
              <a:path w="71754" h="87630">
                <a:moveTo>
                  <a:pt x="71577" y="87140"/>
                </a:moveTo>
                <a:lnTo>
                  <a:pt x="0" y="87140"/>
                </a:lnTo>
                <a:lnTo>
                  <a:pt x="0" y="0"/>
                </a:lnTo>
                <a:lnTo>
                  <a:pt x="71577" y="0"/>
                </a:lnTo>
                <a:lnTo>
                  <a:pt x="71577" y="87140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24135" y="60604"/>
            <a:ext cx="71755" cy="876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500" spc="-25" dirty="0">
                <a:solidFill>
                  <a:srgbClr val="CCBDE6"/>
                </a:solidFill>
                <a:latin typeface="Arial"/>
                <a:cs typeface="Arial"/>
              </a:rPr>
              <a:t>+2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38880" y="37799"/>
            <a:ext cx="76200" cy="118745"/>
          </a:xfrm>
          <a:custGeom>
            <a:avLst/>
            <a:gdLst/>
            <a:ahLst/>
            <a:cxnLst/>
            <a:rect l="l" t="t" r="r" b="b"/>
            <a:pathLst>
              <a:path w="76200" h="118745">
                <a:moveTo>
                  <a:pt x="76050" y="118242"/>
                </a:moveTo>
                <a:lnTo>
                  <a:pt x="0" y="118242"/>
                </a:lnTo>
                <a:lnTo>
                  <a:pt x="0" y="0"/>
                </a:lnTo>
                <a:lnTo>
                  <a:pt x="76050" y="0"/>
                </a:lnTo>
                <a:lnTo>
                  <a:pt x="76050" y="118242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8880" y="37799"/>
            <a:ext cx="8890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140" dirty="0">
                <a:solidFill>
                  <a:srgbClr val="DBD3E6"/>
                </a:solidFill>
                <a:latin typeface="Arial"/>
                <a:cs typeface="Arial"/>
              </a:rPr>
              <a:t>&lt;:,J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3059" y="47324"/>
            <a:ext cx="58419" cy="104775"/>
          </a:xfrm>
          <a:custGeom>
            <a:avLst/>
            <a:gdLst/>
            <a:ahLst/>
            <a:cxnLst/>
            <a:rect l="l" t="t" r="r" b="b"/>
            <a:pathLst>
              <a:path w="58420" h="104775">
                <a:moveTo>
                  <a:pt x="58156" y="104569"/>
                </a:moveTo>
                <a:lnTo>
                  <a:pt x="0" y="104569"/>
                </a:lnTo>
                <a:lnTo>
                  <a:pt x="0" y="0"/>
                </a:lnTo>
                <a:lnTo>
                  <a:pt x="58156" y="0"/>
                </a:lnTo>
                <a:lnTo>
                  <a:pt x="58156" y="104569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3059" y="47324"/>
            <a:ext cx="58419" cy="1047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600" spc="-50" dirty="0">
                <a:solidFill>
                  <a:srgbClr val="DBD3E6"/>
                </a:solidFill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15695" y="-431"/>
            <a:ext cx="71755" cy="169545"/>
          </a:xfrm>
          <a:custGeom>
            <a:avLst/>
            <a:gdLst/>
            <a:ahLst/>
            <a:cxnLst/>
            <a:rect l="l" t="t" r="r" b="b"/>
            <a:pathLst>
              <a:path w="71754" h="169545">
                <a:moveTo>
                  <a:pt x="71577" y="168917"/>
                </a:moveTo>
                <a:lnTo>
                  <a:pt x="0" y="168917"/>
                </a:lnTo>
                <a:lnTo>
                  <a:pt x="0" y="0"/>
                </a:lnTo>
                <a:lnTo>
                  <a:pt x="71577" y="0"/>
                </a:lnTo>
                <a:lnTo>
                  <a:pt x="71577" y="168917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15695" y="-431"/>
            <a:ext cx="8445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i="1" spc="-180" dirty="0">
                <a:solidFill>
                  <a:srgbClr val="DBD3E6"/>
                </a:solidFill>
                <a:latin typeface="Arial"/>
                <a:cs typeface="Arial"/>
              </a:rPr>
              <a:t>="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9224" y="0"/>
            <a:ext cx="76200" cy="212090"/>
          </a:xfrm>
          <a:custGeom>
            <a:avLst/>
            <a:gdLst/>
            <a:ahLst/>
            <a:cxnLst/>
            <a:rect l="l" t="t" r="r" b="b"/>
            <a:pathLst>
              <a:path w="76200" h="212090">
                <a:moveTo>
                  <a:pt x="76050" y="212041"/>
                </a:moveTo>
                <a:lnTo>
                  <a:pt x="0" y="212041"/>
                </a:lnTo>
                <a:lnTo>
                  <a:pt x="0" y="0"/>
                </a:lnTo>
                <a:lnTo>
                  <a:pt x="76050" y="0"/>
                </a:lnTo>
                <a:lnTo>
                  <a:pt x="76050" y="212041"/>
                </a:lnTo>
                <a:close/>
              </a:path>
            </a:pathLst>
          </a:custGeom>
          <a:solidFill>
            <a:srgbClr val="46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16524" y="-147579"/>
            <a:ext cx="126364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DBD3E6"/>
                </a:solidFill>
                <a:latin typeface="Arial"/>
                <a:cs typeface="Arial"/>
              </a:rPr>
              <a:t>*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89749" y="7484"/>
            <a:ext cx="89535" cy="154940"/>
          </a:xfrm>
          <a:prstGeom prst="rect">
            <a:avLst/>
          </a:prstGeom>
          <a:solidFill>
            <a:srgbClr val="463864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900" spc="-50" dirty="0">
                <a:solidFill>
                  <a:srgbClr val="DBD3E6"/>
                </a:solidFill>
                <a:latin typeface="Times New Roman"/>
                <a:cs typeface="Times New Roman"/>
              </a:rPr>
              <a:t>&amp;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0673" y="-10328"/>
            <a:ext cx="3422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70" dirty="0">
                <a:solidFill>
                  <a:srgbClr val="3D4657"/>
                </a:solidFill>
                <a:latin typeface="Arial"/>
                <a:cs typeface="Arial"/>
              </a:rPr>
              <a:t>g+</a:t>
            </a:r>
            <a:r>
              <a:rPr sz="800" spc="15" dirty="0">
                <a:solidFill>
                  <a:srgbClr val="3D4657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3D4657"/>
                </a:solidFill>
                <a:latin typeface="Arial"/>
                <a:cs typeface="Arial"/>
              </a:rPr>
              <a:t>Share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019" y="372525"/>
            <a:ext cx="746125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spc="20" dirty="0">
                <a:solidFill>
                  <a:srgbClr val="A8AAA3"/>
                </a:solidFill>
                <a:latin typeface="Arial"/>
                <a:cs typeface="Arial"/>
              </a:rPr>
              <a:t>Currently</a:t>
            </a:r>
            <a:r>
              <a:rPr sz="550" spc="35" dirty="0">
                <a:solidFill>
                  <a:srgbClr val="A8AAA3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A8AAA3"/>
                </a:solidFill>
                <a:latin typeface="Arial"/>
                <a:cs typeface="Arial"/>
              </a:rPr>
              <a:t>Working</a:t>
            </a:r>
            <a:r>
              <a:rPr sz="550" spc="-25" dirty="0">
                <a:solidFill>
                  <a:srgbClr val="A8AAA3"/>
                </a:solidFill>
                <a:latin typeface="Arial"/>
                <a:cs typeface="Arial"/>
              </a:rPr>
              <a:t> On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3289" y="362603"/>
            <a:ext cx="9842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90938E"/>
                </a:solidFill>
                <a:latin typeface="Arial"/>
                <a:cs typeface="Arial"/>
              </a:rPr>
              <a:t>•••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268" y="515995"/>
            <a:ext cx="5111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757579"/>
                </a:solidFill>
                <a:latin typeface="Arial"/>
                <a:cs typeface="Arial"/>
              </a:rPr>
              <a:t>+</a:t>
            </a:r>
            <a:r>
              <a:rPr sz="1000" spc="18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</a:t>
            </a:r>
            <a:r>
              <a:rPr sz="550" spc="-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3989" y="573482"/>
            <a:ext cx="8572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50" dirty="0">
                <a:solidFill>
                  <a:srgbClr val="757579"/>
                </a:solidFill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4661" y="377012"/>
            <a:ext cx="209550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spc="-10" dirty="0">
                <a:solidFill>
                  <a:srgbClr val="A8AAA3"/>
                </a:solidFill>
                <a:latin typeface="Arial"/>
                <a:cs typeface="Arial"/>
              </a:rPr>
              <a:t>Today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88512" y="367090"/>
            <a:ext cx="9969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•</a:t>
            </a:r>
            <a:r>
              <a:rPr sz="550" spc="4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60" dirty="0">
                <a:solidFill>
                  <a:srgbClr val="90938E"/>
                </a:solidFill>
                <a:latin typeface="Arial"/>
                <a:cs typeface="Arial"/>
              </a:rPr>
              <a:t>•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17492" y="515995"/>
            <a:ext cx="50545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90938E"/>
                </a:solidFill>
                <a:latin typeface="Arial"/>
                <a:cs typeface="Arial"/>
              </a:rPr>
              <a:t>+</a:t>
            </a:r>
            <a:r>
              <a:rPr sz="1000" spc="8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11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9213" y="573482"/>
            <a:ext cx="8318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50" dirty="0">
                <a:solidFill>
                  <a:srgbClr val="90938E"/>
                </a:solidFill>
                <a:latin typeface="Arial"/>
                <a:cs typeface="Arial"/>
              </a:rPr>
              <a:t>Q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9885" y="377012"/>
            <a:ext cx="349250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dirty="0">
                <a:solidFill>
                  <a:srgbClr val="A8AAA3"/>
                </a:solidFill>
                <a:latin typeface="Arial"/>
                <a:cs typeface="Arial"/>
              </a:rPr>
              <a:t>This</a:t>
            </a:r>
            <a:r>
              <a:rPr sz="550" spc="5" dirty="0">
                <a:solidFill>
                  <a:srgbClr val="A8AAA3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A8AAA3"/>
                </a:solidFill>
                <a:latin typeface="Arial"/>
                <a:cs typeface="Arial"/>
              </a:rPr>
              <a:t>Week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3736" y="367090"/>
            <a:ext cx="717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90938E"/>
                </a:solidFill>
                <a:latin typeface="Arial"/>
                <a:cs typeface="Arial"/>
              </a:rPr>
              <a:t>••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27101" y="582456"/>
            <a:ext cx="56197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Begin</a:t>
            </a:r>
            <a:r>
              <a:rPr sz="550" spc="-5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Iterat1on</a:t>
            </a:r>
            <a:r>
              <a:rPr sz="550" spc="2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50" dirty="0">
                <a:solidFill>
                  <a:srgbClr val="90938E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98599" y="751208"/>
            <a:ext cx="5105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90938E"/>
                </a:solidFill>
                <a:latin typeface="Arial"/>
                <a:cs typeface="Arial"/>
              </a:rPr>
              <a:t>+</a:t>
            </a:r>
            <a:r>
              <a:rPr sz="950" spc="18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8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</a:t>
            </a:r>
            <a:r>
              <a:rPr sz="550" spc="-3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72293" y="795920"/>
            <a:ext cx="9906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90938E"/>
                </a:solidFill>
                <a:latin typeface="Arial"/>
                <a:cs typeface="Arial"/>
              </a:rPr>
              <a:t>fQ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605" y="377012"/>
            <a:ext cx="173990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spc="-10" dirty="0">
                <a:solidFill>
                  <a:srgbClr val="A8AAA3"/>
                </a:solidFill>
                <a:latin typeface="Arial"/>
                <a:cs typeface="Arial"/>
              </a:rPr>
              <a:t>Later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4486" y="367090"/>
            <a:ext cx="9842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90938E"/>
                </a:solidFill>
                <a:latin typeface="Arial"/>
                <a:cs typeface="Arial"/>
              </a:rPr>
              <a:t>•••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83465" y="515995"/>
            <a:ext cx="5111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90938E"/>
                </a:solidFill>
                <a:latin typeface="Arial"/>
                <a:cs typeface="Arial"/>
              </a:rPr>
              <a:t>+</a:t>
            </a:r>
            <a:r>
              <a:rPr sz="1000" spc="18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</a:t>
            </a:r>
            <a:r>
              <a:rPr sz="550" spc="-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55135" y="560707"/>
            <a:ext cx="863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90938E"/>
                </a:solidFill>
                <a:latin typeface="Times New Roman"/>
                <a:cs typeface="Times New Roman"/>
              </a:rPr>
              <a:t>C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95428" y="372525"/>
            <a:ext cx="359410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spc="20" dirty="0">
                <a:solidFill>
                  <a:srgbClr val="A8AAA3"/>
                </a:solidFill>
                <a:latin typeface="Arial"/>
                <a:cs typeface="Arial"/>
              </a:rPr>
              <a:t>Iteration</a:t>
            </a:r>
            <a:r>
              <a:rPr sz="550" spc="-5" dirty="0">
                <a:solidFill>
                  <a:srgbClr val="A8AAA3"/>
                </a:solidFill>
                <a:latin typeface="Arial"/>
                <a:cs typeface="Arial"/>
              </a:rPr>
              <a:t> </a:t>
            </a:r>
            <a:r>
              <a:rPr sz="550" spc="-50" dirty="0">
                <a:solidFill>
                  <a:srgbClr val="A8AAA3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81330" y="556906"/>
            <a:ext cx="80137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55" dirty="0">
                <a:solidFill>
                  <a:srgbClr val="B3DB79"/>
                </a:solidFill>
                <a:latin typeface="Arial"/>
                <a:cs typeface="Arial"/>
              </a:rPr>
              <a:t>$</a:t>
            </a:r>
            <a:r>
              <a:rPr sz="750" spc="325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Make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Gantt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d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i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agram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80652" y="372525"/>
            <a:ext cx="361315" cy="95885"/>
          </a:xfrm>
          <a:prstGeom prst="rect">
            <a:avLst/>
          </a:prstGeom>
          <a:solidFill>
            <a:srgbClr val="13150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550" spc="20" dirty="0">
                <a:solidFill>
                  <a:srgbClr val="A8AAA3"/>
                </a:solidFill>
                <a:latin typeface="Arial"/>
                <a:cs typeface="Arial"/>
              </a:rPr>
              <a:t>Iteration</a:t>
            </a:r>
            <a:r>
              <a:rPr sz="550" spc="40" dirty="0">
                <a:solidFill>
                  <a:srgbClr val="A8AAA3"/>
                </a:solidFill>
                <a:latin typeface="Arial"/>
                <a:cs typeface="Arial"/>
              </a:rPr>
              <a:t> </a:t>
            </a:r>
            <a:r>
              <a:rPr sz="550" spc="-50" dirty="0">
                <a:solidFill>
                  <a:srgbClr val="A8AAA3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24934" y="362603"/>
            <a:ext cx="717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90938E"/>
                </a:solidFill>
                <a:latin typeface="Arial"/>
                <a:cs typeface="Arial"/>
              </a:rPr>
              <a:t>••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49439" y="515995"/>
            <a:ext cx="5111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90938E"/>
                </a:solidFill>
                <a:latin typeface="Arial"/>
                <a:cs typeface="Arial"/>
              </a:rPr>
              <a:t>+</a:t>
            </a:r>
            <a:r>
              <a:rPr sz="1000" spc="15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25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22950" y="567094"/>
            <a:ext cx="6794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90938E"/>
                </a:solidFill>
                <a:latin typeface="Arial"/>
                <a:cs typeface="Arial"/>
              </a:rPr>
              <a:t>tl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81330" y="760832"/>
            <a:ext cx="117094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9539" marR="5080" indent="-117475">
              <a:lnSpc>
                <a:spcPct val="119800"/>
              </a:lnSpc>
              <a:spcBef>
                <a:spcPts val="120"/>
              </a:spcBef>
            </a:pPr>
            <a:r>
              <a:rPr sz="750" dirty="0">
                <a:solidFill>
                  <a:srgbClr val="B3DB79"/>
                </a:solidFill>
                <a:latin typeface="Arial"/>
                <a:cs typeface="Arial"/>
              </a:rPr>
              <a:t>$</a:t>
            </a:r>
            <a:r>
              <a:rPr sz="750" spc="350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Update</a:t>
            </a:r>
            <a:r>
              <a:rPr sz="550" spc="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Use cases</a:t>
            </a:r>
            <a:r>
              <a:rPr sz="550" spc="4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(bring</a:t>
            </a:r>
            <a:r>
              <a:rPr sz="550" spc="3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at</a:t>
            </a:r>
            <a:r>
              <a:rPr sz="550" spc="4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l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east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one</a:t>
            </a:r>
            <a:r>
              <a:rPr sz="550" spc="1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of</a:t>
            </a:r>
            <a:r>
              <a:rPr sz="550" spc="6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your</a:t>
            </a:r>
            <a:r>
              <a:rPr sz="550" spc="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use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cases</a:t>
            </a:r>
            <a:r>
              <a:rPr sz="550" spc="4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to</a:t>
            </a:r>
            <a:r>
              <a:rPr sz="550" spc="1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fully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dressed</a:t>
            </a:r>
            <a:r>
              <a:rPr sz="550" spc="6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form</a:t>
            </a:r>
            <a:r>
              <a:rPr sz="550" spc="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by</a:t>
            </a:r>
            <a:r>
              <a:rPr sz="550" spc="5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sunday)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81330" y="1200537"/>
            <a:ext cx="1108075" cy="26149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635" marR="112395" indent="-115570">
              <a:lnSpc>
                <a:spcPct val="116399"/>
              </a:lnSpc>
              <a:spcBef>
                <a:spcPts val="150"/>
              </a:spcBef>
            </a:pPr>
            <a:r>
              <a:rPr sz="750" spc="10" dirty="0">
                <a:solidFill>
                  <a:srgbClr val="B3DB79"/>
                </a:solidFill>
                <a:latin typeface="Arial"/>
                <a:cs typeface="Arial"/>
              </a:rPr>
              <a:t>$</a:t>
            </a:r>
            <a:r>
              <a:rPr sz="750" spc="325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Operation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Contracts</a:t>
            </a:r>
            <a:r>
              <a:rPr sz="550" spc="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(2</a:t>
            </a:r>
            <a:r>
              <a:rPr sz="550" spc="-4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Per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person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b="1" dirty="0">
                <a:solidFill>
                  <a:srgbClr val="B3DB79"/>
                </a:solidFill>
                <a:latin typeface="Arial"/>
                <a:cs typeface="Arial"/>
              </a:rPr>
              <a:t>C,</a:t>
            </a:r>
            <a:r>
              <a:rPr sz="550" b="1" spc="229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Project</a:t>
            </a:r>
            <a:r>
              <a:rPr sz="550" spc="3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Vision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Board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550">
              <a:latin typeface="Arial"/>
              <a:cs typeface="Arial"/>
            </a:endParaRPr>
          </a:p>
          <a:p>
            <a:pPr marL="127635" marR="266700" indent="-115570">
              <a:lnSpc>
                <a:spcPct val="128499"/>
              </a:lnSpc>
            </a:pPr>
            <a:r>
              <a:rPr sz="550" b="1" dirty="0">
                <a:solidFill>
                  <a:srgbClr val="B3DB79"/>
                </a:solidFill>
                <a:latin typeface="Arial"/>
                <a:cs typeface="Arial"/>
              </a:rPr>
              <a:t>C,</a:t>
            </a:r>
            <a:r>
              <a:rPr sz="550" b="1" spc="280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Dannis:</a:t>
            </a:r>
            <a:r>
              <a:rPr sz="550" spc="3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t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era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t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ion</a:t>
            </a:r>
            <a:r>
              <a:rPr sz="550" spc="5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1</a:t>
            </a:r>
            <a:r>
              <a:rPr sz="550" spc="-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(all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responsib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i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lities)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550">
              <a:latin typeface="Arial"/>
              <a:cs typeface="Arial"/>
            </a:endParaRPr>
          </a:p>
          <a:p>
            <a:pPr marL="127635" marR="243204" indent="-115570">
              <a:lnSpc>
                <a:spcPct val="123100"/>
              </a:lnSpc>
            </a:pPr>
            <a:r>
              <a:rPr sz="550" b="1" spc="10" dirty="0">
                <a:solidFill>
                  <a:srgbClr val="B3DB79"/>
                </a:solidFill>
                <a:latin typeface="Arial"/>
                <a:cs typeface="Arial"/>
              </a:rPr>
              <a:t>C,</a:t>
            </a:r>
            <a:r>
              <a:rPr sz="550" b="1" spc="254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Connor: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Iteration</a:t>
            </a:r>
            <a:r>
              <a:rPr sz="550" spc="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1</a:t>
            </a:r>
            <a:r>
              <a:rPr sz="550" spc="-1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(all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responsibil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i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ties)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550">
              <a:latin typeface="Arial"/>
              <a:cs typeface="Arial"/>
            </a:endParaRPr>
          </a:p>
          <a:p>
            <a:pPr marL="127635" marR="5080" indent="-115570" algn="just">
              <a:lnSpc>
                <a:spcPct val="123100"/>
              </a:lnSpc>
            </a:pPr>
            <a:r>
              <a:rPr sz="550" b="1" dirty="0">
                <a:solidFill>
                  <a:srgbClr val="B3DB79"/>
                </a:solidFill>
                <a:latin typeface="Arial"/>
                <a:cs typeface="Arial"/>
              </a:rPr>
              <a:t>C,</a:t>
            </a:r>
            <a:r>
              <a:rPr sz="550" b="1" spc="280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Connor: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Wireframe</a:t>
            </a:r>
            <a:r>
              <a:rPr sz="550" spc="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drafts,</a:t>
            </a:r>
            <a:r>
              <a:rPr sz="550" spc="4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use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cases</a:t>
            </a:r>
            <a:r>
              <a:rPr sz="550" spc="4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(2),</a:t>
            </a:r>
            <a:r>
              <a:rPr sz="550" spc="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operation</a:t>
            </a:r>
            <a:r>
              <a:rPr sz="550" spc="5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cont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r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acts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(2),</a:t>
            </a:r>
            <a:r>
              <a:rPr sz="550" spc="-4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45" dirty="0">
                <a:solidFill>
                  <a:srgbClr val="757579"/>
                </a:solidFill>
                <a:latin typeface="Arial"/>
                <a:cs typeface="Arial"/>
              </a:rPr>
              <a:t>SSD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757579"/>
                </a:solidFill>
                <a:latin typeface="Arial"/>
                <a:cs typeface="Arial"/>
              </a:rPr>
              <a:t>(2)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550">
              <a:latin typeface="Arial"/>
              <a:cs typeface="Arial"/>
            </a:endParaRPr>
          </a:p>
          <a:p>
            <a:pPr marL="127635" marR="266700" indent="-115570">
              <a:lnSpc>
                <a:spcPct val="123100"/>
              </a:lnSpc>
              <a:spcBef>
                <a:spcPts val="5"/>
              </a:spcBef>
            </a:pPr>
            <a:r>
              <a:rPr sz="550" b="1" spc="10" dirty="0">
                <a:solidFill>
                  <a:srgbClr val="B3DB79"/>
                </a:solidFill>
                <a:latin typeface="Arial"/>
                <a:cs typeface="Arial"/>
              </a:rPr>
              <a:t>C,</a:t>
            </a:r>
            <a:r>
              <a:rPr sz="550" b="1" spc="280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Mason:</a:t>
            </a:r>
            <a:r>
              <a:rPr sz="550" spc="-4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757579"/>
                </a:solidFill>
                <a:latin typeface="Arial"/>
                <a:cs typeface="Arial"/>
              </a:rPr>
              <a:t>Iteration 1</a:t>
            </a:r>
            <a:r>
              <a:rPr sz="550" spc="2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(all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responsib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i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lities)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550">
              <a:latin typeface="Arial"/>
              <a:cs typeface="Arial"/>
            </a:endParaRPr>
          </a:p>
          <a:p>
            <a:pPr marL="127635" marR="300990" indent="-115570">
              <a:lnSpc>
                <a:spcPct val="112500"/>
              </a:lnSpc>
            </a:pPr>
            <a:r>
              <a:rPr sz="750" dirty="0">
                <a:solidFill>
                  <a:srgbClr val="B3DB79"/>
                </a:solidFill>
                <a:latin typeface="Arial"/>
                <a:cs typeface="Arial"/>
              </a:rPr>
              <a:t>$</a:t>
            </a:r>
            <a:r>
              <a:rPr sz="750" spc="470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Ethan:</a:t>
            </a:r>
            <a:r>
              <a:rPr sz="550" spc="-1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Ite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r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ation</a:t>
            </a:r>
            <a:r>
              <a:rPr sz="550" spc="2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1 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(all</a:t>
            </a:r>
            <a:r>
              <a:rPr sz="550" spc="500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responsibiliti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e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s)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550">
              <a:latin typeface="Arial"/>
              <a:cs typeface="Arial"/>
            </a:endParaRPr>
          </a:p>
          <a:p>
            <a:pPr marL="127635" marR="178435" indent="-115570">
              <a:lnSpc>
                <a:spcPct val="116399"/>
              </a:lnSpc>
            </a:pPr>
            <a:r>
              <a:rPr sz="750" dirty="0">
                <a:solidFill>
                  <a:srgbClr val="B3DB79"/>
                </a:solidFill>
                <a:latin typeface="Arial"/>
                <a:cs typeface="Arial"/>
              </a:rPr>
              <a:t>$</a:t>
            </a:r>
            <a:r>
              <a:rPr sz="750" spc="415" dirty="0">
                <a:solidFill>
                  <a:srgbClr val="B3DB79"/>
                </a:solidFill>
                <a:latin typeface="Arial"/>
                <a:cs typeface="Arial"/>
              </a:rPr>
              <a:t> </a:t>
            </a:r>
            <a:r>
              <a:rPr sz="550" spc="-45" dirty="0">
                <a:solidFill>
                  <a:srgbClr val="757579"/>
                </a:solidFill>
                <a:latin typeface="Arial"/>
                <a:cs typeface="Arial"/>
              </a:rPr>
              <a:t>Savann&lt;1h:</a:t>
            </a:r>
            <a:r>
              <a:rPr sz="550" spc="3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I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t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era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t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ion</a:t>
            </a:r>
            <a:r>
              <a:rPr sz="550" spc="6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757579"/>
                </a:solidFill>
                <a:latin typeface="Arial"/>
                <a:cs typeface="Arial"/>
              </a:rPr>
              <a:t>1</a:t>
            </a:r>
            <a:r>
              <a:rPr sz="550" spc="-5" dirty="0">
                <a:solidFill>
                  <a:srgbClr val="757579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757579"/>
                </a:solidFill>
                <a:latin typeface="Arial"/>
                <a:cs typeface="Arial"/>
              </a:rPr>
              <a:t>(al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l</a:t>
            </a:r>
            <a:r>
              <a:rPr sz="550" spc="50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responsib</a:t>
            </a:r>
            <a:r>
              <a:rPr sz="550" spc="-10" dirty="0">
                <a:solidFill>
                  <a:srgbClr val="90938E"/>
                </a:solidFill>
                <a:latin typeface="Arial"/>
                <a:cs typeface="Arial"/>
              </a:rPr>
              <a:t>i</a:t>
            </a:r>
            <a:r>
              <a:rPr sz="550" spc="-10" dirty="0">
                <a:solidFill>
                  <a:srgbClr val="757579"/>
                </a:solidFill>
                <a:latin typeface="Arial"/>
                <a:cs typeface="Arial"/>
              </a:rPr>
              <a:t>lities)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64215" y="3885561"/>
            <a:ext cx="509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90938E"/>
                </a:solidFill>
                <a:latin typeface="Arial"/>
                <a:cs typeface="Arial"/>
              </a:rPr>
              <a:t>+</a:t>
            </a:r>
            <a:r>
              <a:rPr sz="1000" spc="14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Add</a:t>
            </a:r>
            <a:r>
              <a:rPr sz="550" spc="7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90938E"/>
                </a:solidFill>
                <a:latin typeface="Arial"/>
                <a:cs typeface="Arial"/>
              </a:rPr>
              <a:t>a</a:t>
            </a:r>
            <a:r>
              <a:rPr sz="550" spc="10" dirty="0">
                <a:solidFill>
                  <a:srgbClr val="90938E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90938E"/>
                </a:solidFill>
                <a:latin typeface="Arial"/>
                <a:cs typeface="Arial"/>
              </a:rPr>
              <a:t>card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33170" y="3888459"/>
            <a:ext cx="10985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0" dirty="0">
                <a:solidFill>
                  <a:srgbClr val="90938E"/>
                </a:solidFill>
                <a:latin typeface="Arial"/>
                <a:cs typeface="Arial"/>
              </a:rPr>
              <a:t>"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Wireframes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599" y="390287"/>
            <a:ext cx="6086701" cy="436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901" y="0"/>
            <a:ext cx="7200194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738" y="0"/>
            <a:ext cx="5434523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Domain</a:t>
            </a:r>
            <a:r>
              <a:rPr spc="-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0C010B-E8F4-C8DC-FB75-70D89F13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21266"/>
            <a:ext cx="8496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On-screen Show (16:9)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Office Theme</vt:lpstr>
      <vt:lpstr>OsoFit</vt:lpstr>
      <vt:lpstr>OsoFit- Unified Health &amp; Fitness App</vt:lpstr>
      <vt:lpstr>Problem &amp; Solution</vt:lpstr>
      <vt:lpstr>PowerPoint Presentation</vt:lpstr>
      <vt:lpstr>Wireframes</vt:lpstr>
      <vt:lpstr>PowerPoint Presentation</vt:lpstr>
      <vt:lpstr>PowerPoint Presentation</vt:lpstr>
      <vt:lpstr>PowerPoint Presentation</vt:lpstr>
      <vt:lpstr>Domain Model</vt:lpstr>
      <vt:lpstr>Use Case 1 (Example: Log Workout)</vt:lpstr>
      <vt:lpstr>SSD for Use Case 1</vt:lpstr>
      <vt:lpstr>Contract for Use Case 1</vt:lpstr>
      <vt:lpstr>Use Case 2 (Example: Register for class)</vt:lpstr>
      <vt:lpstr>SSD for Use Case 2</vt:lpstr>
      <vt:lpstr>Contract for Use Case 2</vt:lpstr>
      <vt:lpstr>Next steps (Iteration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iteration1slides</dc:title>
  <cp:lastModifiedBy>mason baxter</cp:lastModifiedBy>
  <cp:revision>1</cp:revision>
  <dcterms:created xsi:type="dcterms:W3CDTF">2025-09-30T18:49:14Z</dcterms:created>
  <dcterms:modified xsi:type="dcterms:W3CDTF">2025-09-30T18:50:41Z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2025-09-30T00:00:00Z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2025-09-30T00:00:00Z</vt:filetime>
  </property>
</Properties>
</file>