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hO7BziTOrSnQbRWeQ8YdIibek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Google Shape;22;p1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1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1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6" name="Google Shape;56;p15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1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fedesoriano/stroke-prediction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0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1051560" y="1110054"/>
            <a:ext cx="6558608" cy="45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Rockwell"/>
              <a:buNone/>
            </a:pPr>
            <a:r>
              <a:rPr lang="en-US" sz="8100">
                <a:latin typeface="Rockwell"/>
                <a:ea typeface="Rockwell"/>
                <a:cs typeface="Rockwell"/>
                <a:sym typeface="Rockwell"/>
              </a:rPr>
              <a:t>INVERSE RANDOM UNDER SAMPLING(STROKE DATA)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920834" y="928117"/>
            <a:ext cx="10351008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885470" y="1110053"/>
            <a:ext cx="3386371" cy="4580301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8091947" y="1678210"/>
            <a:ext cx="2989007" cy="344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Group Members: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Jaafar Bin Farooq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</a:rPr>
              <a:t>   18k-1294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Muhammad Irham Rahim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</a:rPr>
              <a:t>    18k-0150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Muhammad Hasan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</a:rPr>
              <a:t>    18k-0294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920834" y="5780565"/>
            <a:ext cx="10351008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15" name="Google Shape;115;p1"/>
          <p:cNvGrpSpPr/>
          <p:nvPr/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16" name="Google Shape;116;p1"/>
            <p:cNvSpPr/>
            <p:nvPr/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061035" y="1679569"/>
            <a:ext cx="3498864" cy="3498858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85000" ty="0" sy="85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lang="en-US" sz="3000">
                <a:solidFill>
                  <a:srgbClr val="FFFFFF"/>
                </a:solidFill>
              </a:rPr>
              <a:t>RESEARCH GOAL.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6" name="Google Shape;126;p2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2"/>
          <p:cNvGrpSpPr/>
          <p:nvPr/>
        </p:nvGrpSpPr>
        <p:grpSpPr>
          <a:xfrm>
            <a:off x="6081713" y="836280"/>
            <a:ext cx="5141912" cy="5185440"/>
            <a:chOff x="0" y="110792"/>
            <a:chExt cx="5141912" cy="5185440"/>
          </a:xfrm>
        </p:grpSpPr>
        <p:sp>
          <p:nvSpPr>
            <p:cNvPr id="128" name="Google Shape;128;p2"/>
            <p:cNvSpPr/>
            <p:nvPr/>
          </p:nvSpPr>
          <p:spPr>
            <a:xfrm>
              <a:off x="0" y="110792"/>
              <a:ext cx="5141912" cy="2555280"/>
            </a:xfrm>
            <a:prstGeom prst="roundRect">
              <a:avLst>
                <a:gd fmla="val 16667" name="adj"/>
              </a:avLst>
            </a:prstGeom>
            <a:solidFill>
              <a:srgbClr val="9B2B1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124738" y="235530"/>
              <a:ext cx="4892436" cy="230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According to the World Health Organization (WHO) stroke is the 2nd leading cause of death globally, responsible for approximately 11% of total deaths.</a:t>
              </a:r>
              <a:endPara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0" y="2740952"/>
              <a:ext cx="5141912" cy="2555280"/>
            </a:xfrm>
            <a:prstGeom prst="roundRect">
              <a:avLst>
                <a:gd fmla="val 16667" name="adj"/>
              </a:avLst>
            </a:prstGeom>
            <a:solidFill>
              <a:srgbClr val="A28C6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124738" y="2865690"/>
              <a:ext cx="4892436" cy="230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Rockwel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This dataset is used to predict whether a patient is likely to get stroke</a:t>
              </a:r>
              <a:endPara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RETRIEVING DATA</a:t>
            </a:r>
            <a:endParaRPr/>
          </a:p>
        </p:txBody>
      </p:sp>
      <p:grpSp>
        <p:nvGrpSpPr>
          <p:cNvPr id="137" name="Google Shape;137;p3"/>
          <p:cNvGrpSpPr/>
          <p:nvPr/>
        </p:nvGrpSpPr>
        <p:grpSpPr>
          <a:xfrm>
            <a:off x="838200" y="1600701"/>
            <a:ext cx="10515600" cy="4374001"/>
            <a:chOff x="0" y="67323"/>
            <a:chExt cx="10515600" cy="4374001"/>
          </a:xfrm>
        </p:grpSpPr>
        <p:sp>
          <p:nvSpPr>
            <p:cNvPr id="138" name="Google Shape;138;p3"/>
            <p:cNvSpPr/>
            <p:nvPr/>
          </p:nvSpPr>
          <p:spPr>
            <a:xfrm>
              <a:off x="0" y="67323"/>
              <a:ext cx="10515600" cy="421200"/>
            </a:xfrm>
            <a:prstGeom prst="roundRect">
              <a:avLst>
                <a:gd fmla="val 16667" name="adj"/>
              </a:avLst>
            </a:prstGeom>
            <a:solidFill>
              <a:srgbClr val="D3461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0561" y="87884"/>
              <a:ext cx="104744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Dataset was picked from </a:t>
              </a:r>
              <a:r>
                <a:rPr b="0" i="0" lang="en-US" sz="1800" u="sng" cap="none" strike="noStrike">
                  <a:solidFill>
                    <a:srgbClr val="0070C0"/>
                  </a:solidFill>
                  <a:latin typeface="Rockwell"/>
                  <a:ea typeface="Rockwell"/>
                  <a:cs typeface="Rockwell"/>
                  <a:sym typeface="Rockwell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https://www.kaggle.com/datasets/fedesoriano/stroke-prediction-dataset</a:t>
              </a:r>
              <a:endParaRPr b="0" i="0" sz="1800" u="none" cap="none" strike="noStrike">
                <a:solidFill>
                  <a:srgbClr val="0070C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540363"/>
              <a:ext cx="10515600" cy="421200"/>
            </a:xfrm>
            <a:prstGeom prst="roundRect">
              <a:avLst>
                <a:gd fmla="val 16667" name="adj"/>
              </a:avLst>
            </a:prstGeom>
            <a:solidFill>
              <a:srgbClr val="D3461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20561" y="560924"/>
              <a:ext cx="104744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95 % did not have stroke 5% had stroke</a:t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1013404"/>
              <a:ext cx="10515600" cy="421200"/>
            </a:xfrm>
            <a:prstGeom prst="roundRect">
              <a:avLst>
                <a:gd fmla="val 16667" name="adj"/>
              </a:avLst>
            </a:prstGeom>
            <a:solidFill>
              <a:srgbClr val="D3461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20561" y="1033965"/>
              <a:ext cx="104744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11 features 1 Target Variable</a:t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1486444"/>
              <a:ext cx="10515600" cy="421200"/>
            </a:xfrm>
            <a:prstGeom prst="roundRect">
              <a:avLst>
                <a:gd fmla="val 16667" name="adj"/>
              </a:avLst>
            </a:prstGeom>
            <a:solidFill>
              <a:srgbClr val="D3461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20561" y="1507005"/>
              <a:ext cx="104744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Attribute Information</a:t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907644"/>
              <a:ext cx="10515600" cy="253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0" y="1907644"/>
              <a:ext cx="10515600" cy="253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333850" spcFirstLastPara="1" rIns="128000" wrap="square" tIns="228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1) id: unique identifier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2) gender: "Male", "Female" or "Other"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3) age: age of the patient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4) hypertension: 0 if the patient doesn't have hypertension, 1 if the patient has hypertension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5) heart_disease: 0 if the patient doesn't have any heart diseases, 1 if the patient has a heart disease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6) ever_married: "No" or "Yes"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7) work_type: "children", "Govt_jov", "Never_worked", "Private" or "Self-employed"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8) Residence_type: "Rural" or "Urban"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9) avg_glucose_level: average glucose level in blood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10) bmi: body mass index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11) smoking_status: "formerly smoked", "never smoked", "smokes" or "Unknown"*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12) stroke: 1 if the patient had a stroke or 0 if not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*Note: "Unknown" in smoking_status means that the information is unavailable for this patient</a:t>
              </a:r>
              <a:endPara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641604" y="653241"/>
            <a:ext cx="109087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6400801" y="822324"/>
            <a:ext cx="5149596" cy="5228279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4"/>
          <p:cNvSpPr txBox="1"/>
          <p:nvPr>
            <p:ph type="title"/>
          </p:nvPr>
        </p:nvSpPr>
        <p:spPr>
          <a:xfrm>
            <a:off x="7044268" y="1465790"/>
            <a:ext cx="3860798" cy="3941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en-US" sz="6000"/>
              <a:t>DATA PREPARATION</a:t>
            </a:r>
            <a:endParaRPr sz="6000"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641602" y="1359090"/>
            <a:ext cx="5132665" cy="4048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Replaced null values in BMI with mean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Replaced missing values in smoking_status using KNNImputer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Feature Selection based on correlation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One hot encoding on categorical variables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641604" y="6121662"/>
            <a:ext cx="109087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1076166" y="2387180"/>
            <a:ext cx="10046017" cy="3614263"/>
            <a:chOff x="6191" y="1790"/>
            <a:chExt cx="10046017" cy="3614263"/>
          </a:xfrm>
        </p:grpSpPr>
        <p:sp>
          <p:nvSpPr>
            <p:cNvPr id="165" name="Google Shape;165;p5"/>
            <p:cNvSpPr/>
            <p:nvPr/>
          </p:nvSpPr>
          <p:spPr>
            <a:xfrm>
              <a:off x="6191" y="877878"/>
              <a:ext cx="3917890" cy="1862088"/>
            </a:xfrm>
            <a:prstGeom prst="rect">
              <a:avLst/>
            </a:prstGeom>
            <a:solidFill>
              <a:srgbClr val="9B2B1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6191" y="877878"/>
              <a:ext cx="3917890" cy="1862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Count plot was used for discrete features</a:t>
              </a:r>
              <a:endPara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418652" y="1790"/>
              <a:ext cx="5633556" cy="3614263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4418652" y="1790"/>
              <a:ext cx="5633556" cy="3614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Distribution and Box plot was used for continuous/Numeric features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ckwell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Being unmarried reduces your risk of a stroke</a:t>
              </a:r>
              <a:endPara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ckwell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Being a smoker or a formerly smoker increases your risk of having a stroke</a:t>
              </a:r>
              <a:endPara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ckwell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more than 25% of stroke cases They had hypertension</a:t>
              </a:r>
              <a:endPara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ckwell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Female and male both have equal number of stroke cases while there is not any single case of stroke in other gender type.</a:t>
              </a:r>
              <a:endPara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ckwell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Patient with private job have more number stroke cases then patient who are self employed or have a government job</a:t>
              </a:r>
              <a:endPara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ckwell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Stroke has the highest correlation with age.</a:t>
              </a:r>
              <a:endPara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ckwell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Patients with stroke having higher avg_glucose_level</a:t>
              </a:r>
              <a:endPara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6"/>
          <p:cNvSpPr txBox="1"/>
          <p:nvPr>
            <p:ph type="title"/>
          </p:nvPr>
        </p:nvSpPr>
        <p:spPr>
          <a:xfrm>
            <a:off x="6587544" y="1382165"/>
            <a:ext cx="4869179" cy="151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ckwell"/>
              <a:buNone/>
            </a:pPr>
            <a:r>
              <a:rPr lang="en-US" sz="4800">
                <a:solidFill>
                  <a:schemeClr val="dk1"/>
                </a:solidFill>
              </a:rPr>
              <a:t>DATA MODELING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-9866" y="401980"/>
            <a:ext cx="6115733" cy="6456021"/>
          </a:xfrm>
          <a:custGeom>
            <a:rect b="b" l="l" r="r" t="t"/>
            <a:pathLst>
              <a:path extrusionOk="0" h="6456021" w="6115733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rgbClr val="4E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Head with Gears"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275" y="2255301"/>
            <a:ext cx="3542527" cy="354252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6587545" y="3007389"/>
            <a:ext cx="4869179" cy="3065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5"/>
              <a:buChar char="▪"/>
            </a:pPr>
            <a:r>
              <a:rPr lang="en-US" sz="1300"/>
              <a:t>IRUS Algorithm was applied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5"/>
              <a:buChar char="▪"/>
            </a:pPr>
            <a:r>
              <a:rPr lang="en-US" sz="1300"/>
              <a:t>24 base classifier with 4 different Algorithms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5"/>
              <a:buChar char="▪"/>
            </a:pPr>
            <a:r>
              <a:rPr lang="en-US" sz="1300"/>
              <a:t>Classification Algorithms used: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5"/>
              <a:buFont typeface="Rockwell"/>
              <a:buAutoNum type="arabicPeriod"/>
            </a:pPr>
            <a:r>
              <a:rPr lang="en-US" sz="1300"/>
              <a:t>DecisionTreeClassifier</a:t>
            </a:r>
            <a:endParaRPr sz="1300"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5"/>
              <a:buFont typeface="Rockwell"/>
              <a:buAutoNum type="arabicPeriod"/>
            </a:pPr>
            <a:r>
              <a:rPr lang="en-US" sz="1300"/>
              <a:t>RandomForestClassifier</a:t>
            </a:r>
            <a:endParaRPr sz="1300"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5"/>
              <a:buFont typeface="Rockwell"/>
              <a:buAutoNum type="arabicPeriod"/>
            </a:pPr>
            <a:r>
              <a:rPr lang="en-US" sz="1300"/>
              <a:t>Artificial Neural Networks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5"/>
              <a:buFont typeface="Rockwell"/>
              <a:buAutoNum type="arabicPeriod"/>
            </a:pPr>
            <a:r>
              <a:rPr lang="en-US" sz="1300"/>
              <a:t>LogisticRegression</a:t>
            </a:r>
            <a:endParaRPr sz="1300"/>
          </a:p>
        </p:txBody>
      </p:sp>
      <p:grpSp>
        <p:nvGrpSpPr>
          <p:cNvPr id="178" name="Google Shape;178;p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9" name="Google Shape;179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t/>
            </a:r>
            <a:endParaRPr/>
          </a:p>
        </p:txBody>
      </p:sp>
      <p:pic>
        <p:nvPicPr>
          <p:cNvPr id="186" name="Google Shape;18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27" y="313354"/>
            <a:ext cx="4438698" cy="6445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546" y="949909"/>
            <a:ext cx="5014088" cy="644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t/>
            </a:r>
            <a:endParaRPr/>
          </a:p>
        </p:txBody>
      </p:sp>
      <p:pic>
        <p:nvPicPr>
          <p:cNvPr id="193" name="Google Shape;19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752" y="1440473"/>
            <a:ext cx="5032248" cy="476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2006" y="1289304"/>
            <a:ext cx="4692338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0" name="Google Shape;200;p9"/>
          <p:cNvSpPr txBox="1"/>
          <p:nvPr>
            <p:ph type="title"/>
          </p:nvPr>
        </p:nvSpPr>
        <p:spPr>
          <a:xfrm>
            <a:off x="6587544" y="1382165"/>
            <a:ext cx="4869179" cy="151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ckwell"/>
              <a:buNone/>
            </a:pPr>
            <a:r>
              <a:rPr lang="en-US" sz="4800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-9866" y="401980"/>
            <a:ext cx="6115733" cy="6456021"/>
          </a:xfrm>
          <a:custGeom>
            <a:rect b="b" l="l" r="r" t="t"/>
            <a:pathLst>
              <a:path extrusionOk="0" h="6456021" w="6115733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rgbClr val="4E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Flow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275" y="2255301"/>
            <a:ext cx="3542527" cy="3542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6587545" y="3007389"/>
            <a:ext cx="4869179" cy="3065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A</a:t>
            </a:r>
            <a:r>
              <a:rPr lang="en-US" sz="1600"/>
              <a:t>fter applying IRUS the minority class of our dataset (stroke: 1) is more correctly classified than before and therefore we have catered the problems caused by this class imbalanced dataset</a:t>
            </a:r>
            <a:endParaRPr sz="1800"/>
          </a:p>
        </p:txBody>
      </p:sp>
      <p:grpSp>
        <p:nvGrpSpPr>
          <p:cNvPr id="204" name="Google Shape;20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5" name="Google Shape;20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2022-06-19T15:54:06Z</dcterms:created>
  <dc:creator>Jaafar Bin Farooq</dc:creator>
</cp:coreProperties>
</file>