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61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5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14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03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93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4816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218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4616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070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776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702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639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694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8580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35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01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05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633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C027-D01C-46B9-B567-9CC384340971}" type="datetimeFigureOut">
              <a:rPr lang="en-PK" smtClean="0"/>
              <a:t>23/12/2021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1115-1659-4AE0-B8A0-11A25B230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311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6DE4-C008-4280-A582-E5526B41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066" y="682906"/>
            <a:ext cx="10185721" cy="3391383"/>
          </a:xfrm>
        </p:spPr>
        <p:txBody>
          <a:bodyPr>
            <a:noAutofit/>
          </a:bodyPr>
          <a:lstStyle/>
          <a:p>
            <a:r>
              <a:rPr lang="en-US" sz="6600" dirty="0"/>
              <a:t>Phishing detection using machine learning</a:t>
            </a:r>
            <a:endParaRPr lang="en-P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31B44-E110-4021-966B-4E239608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47908"/>
            <a:ext cx="9001462" cy="1009891"/>
          </a:xfrm>
        </p:spPr>
        <p:txBody>
          <a:bodyPr>
            <a:noAutofit/>
          </a:bodyPr>
          <a:lstStyle/>
          <a:p>
            <a:r>
              <a:rPr lang="en-US" sz="3200" dirty="0"/>
              <a:t>Jaafar Bin Farooq 18k-1294</a:t>
            </a:r>
          </a:p>
          <a:p>
            <a:r>
              <a:rPr lang="en-US" sz="3200" dirty="0"/>
              <a:t>Zeerak Ibrahim 18k-1197</a:t>
            </a:r>
          </a:p>
          <a:p>
            <a:r>
              <a:rPr lang="en-US" sz="3200" dirty="0" err="1"/>
              <a:t>Wusatullah</a:t>
            </a:r>
            <a:r>
              <a:rPr lang="en-US" sz="3200" dirty="0"/>
              <a:t> </a:t>
            </a:r>
            <a:r>
              <a:rPr lang="en-US" sz="3200" dirty="0" err="1"/>
              <a:t>Nizamani</a:t>
            </a:r>
            <a:r>
              <a:rPr lang="en-US" sz="3200" dirty="0"/>
              <a:t> 18k-1263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8016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9D47-38CF-4521-A88D-93627726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i="0" dirty="0">
                <a:effectLst/>
                <a:latin typeface="-apple-system"/>
              </a:rPr>
              <a:t>Web Phishing Detection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E88D-AEFA-43CA-B99A-9C2E4FF5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Phishing attack is used to steal confidential information of a user. Fraud websites appears like genuine websites with the logo and graphics of genuine website. This project aims to detect fraud or phishing website using machine learning techniques.</a:t>
            </a:r>
            <a:endParaRPr lang="en-P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2F03-D5C5-4985-A398-31CFCF03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9E13-88CC-417E-8275-51044FAC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train machine learning models on the dataset created to predict phishing websites.</a:t>
            </a:r>
          </a:p>
          <a:p>
            <a:r>
              <a:rPr lang="en-US" dirty="0"/>
              <a:t> The dataset contains website content-based features of the phishing and legitimate websites.</a:t>
            </a:r>
          </a:p>
          <a:p>
            <a:r>
              <a:rPr lang="en-US" dirty="0"/>
              <a:t> The performance level of each model is measures and compared.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58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471E-9755-47F0-A0E7-C0809825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i="0" dirty="0">
                <a:effectLst/>
                <a:latin typeface="-apple-system"/>
              </a:rPr>
              <a:t>Data Selection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8853-2D10-4B88-93B8-D519D692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is downloaded from UCI machine learning repository. A collection of website URLs for 11000 websites. Each sample has 30 website parameters and a class label identifying it as a phishing website or not (1 or -1).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Legitimate websites: 4898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Phishing Websites: 6157</a:t>
            </a:r>
          </a:p>
          <a:p>
            <a:endParaRPr lang="en-P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51D6-4AEF-49C0-9A07-574DDB8A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5" y="457200"/>
            <a:ext cx="10898372" cy="51036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 and Data 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2426-BFB6-48DF-BA53-D16263BF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158950"/>
            <a:ext cx="3679470" cy="4731488"/>
          </a:xfrm>
        </p:spPr>
        <p:txBody>
          <a:bodyPr>
            <a:noAutofit/>
          </a:bodyPr>
          <a:lstStyle/>
          <a:p>
            <a:r>
              <a:rPr lang="en-US" sz="1200" dirty="0" err="1"/>
              <a:t>having_IP_Address</a:t>
            </a:r>
            <a:r>
              <a:rPr lang="en-US" sz="1200" dirty="0"/>
              <a:t> { -1,1 }</a:t>
            </a:r>
          </a:p>
          <a:p>
            <a:r>
              <a:rPr lang="en-US" sz="1200" dirty="0" err="1"/>
              <a:t>URL_Length</a:t>
            </a:r>
            <a:r>
              <a:rPr lang="en-US" sz="1200" dirty="0"/>
              <a:t> { 1,0,-1 }</a:t>
            </a:r>
          </a:p>
          <a:p>
            <a:r>
              <a:rPr lang="en-US" sz="1200" dirty="0" err="1"/>
              <a:t>Shortining_Service</a:t>
            </a:r>
            <a:r>
              <a:rPr lang="en-US" sz="1200" dirty="0"/>
              <a:t> { 1,-1 }</a:t>
            </a:r>
          </a:p>
          <a:p>
            <a:r>
              <a:rPr lang="en-US" sz="1200" dirty="0" err="1"/>
              <a:t>having_At_Symbol</a:t>
            </a:r>
            <a:r>
              <a:rPr lang="en-US" sz="1200" dirty="0"/>
              <a:t> { 1,-1 }</a:t>
            </a:r>
          </a:p>
          <a:p>
            <a:r>
              <a:rPr lang="en-US" sz="1200" dirty="0" err="1"/>
              <a:t>double_slash_redirecting</a:t>
            </a:r>
            <a:r>
              <a:rPr lang="en-US" sz="1200" dirty="0"/>
              <a:t> { -1,1 }</a:t>
            </a:r>
          </a:p>
          <a:p>
            <a:r>
              <a:rPr lang="en-US" sz="1200" dirty="0" err="1"/>
              <a:t>Prefix_Suffix</a:t>
            </a:r>
            <a:r>
              <a:rPr lang="en-US" sz="1200" dirty="0"/>
              <a:t> { -1,1 }</a:t>
            </a:r>
          </a:p>
          <a:p>
            <a:r>
              <a:rPr lang="en-US" sz="1200" dirty="0" err="1"/>
              <a:t>having_Sub_Domain</a:t>
            </a:r>
            <a:r>
              <a:rPr lang="en-US" sz="1200" dirty="0"/>
              <a:t> { -1,0,1 }</a:t>
            </a:r>
          </a:p>
          <a:p>
            <a:r>
              <a:rPr lang="en-US" sz="1200" dirty="0" err="1"/>
              <a:t>SSLfinal_State</a:t>
            </a:r>
            <a:r>
              <a:rPr lang="en-US" sz="1200" dirty="0"/>
              <a:t> { -1,1,0 }</a:t>
            </a:r>
          </a:p>
          <a:p>
            <a:r>
              <a:rPr lang="en-US" sz="1200" dirty="0" err="1"/>
              <a:t>Domain_registeration_length</a:t>
            </a:r>
            <a:r>
              <a:rPr lang="en-US" sz="1200" dirty="0"/>
              <a:t> { -1,1 }</a:t>
            </a:r>
          </a:p>
          <a:p>
            <a:r>
              <a:rPr lang="en-US" sz="1200" dirty="0"/>
              <a:t>Favicon { 1,-1 }</a:t>
            </a:r>
          </a:p>
          <a:p>
            <a:r>
              <a:rPr lang="en-US" sz="1200" dirty="0"/>
              <a:t>port { 1,-1 }</a:t>
            </a:r>
          </a:p>
          <a:p>
            <a:r>
              <a:rPr lang="en-US" sz="1200" dirty="0" err="1"/>
              <a:t>HTTPS_token</a:t>
            </a:r>
            <a:r>
              <a:rPr lang="en-US" sz="1200" dirty="0"/>
              <a:t> { -1,1 }</a:t>
            </a:r>
          </a:p>
          <a:p>
            <a:r>
              <a:rPr lang="en-US" sz="1200" dirty="0" err="1"/>
              <a:t>Request_URL</a:t>
            </a:r>
            <a:r>
              <a:rPr lang="en-US" sz="1200" dirty="0"/>
              <a:t> { 1,-1 }</a:t>
            </a:r>
          </a:p>
          <a:p>
            <a:r>
              <a:rPr lang="en-US" sz="1200" dirty="0" err="1"/>
              <a:t>URL_of_Anchor</a:t>
            </a:r>
            <a:r>
              <a:rPr lang="en-US" sz="1200" dirty="0"/>
              <a:t> { -1,0,1 }</a:t>
            </a:r>
          </a:p>
          <a:p>
            <a:r>
              <a:rPr lang="en-US" sz="1200" dirty="0" err="1"/>
              <a:t>Links_in_tags</a:t>
            </a:r>
            <a:r>
              <a:rPr lang="en-US" sz="1200" dirty="0"/>
              <a:t> { 1,-1,0 }</a:t>
            </a:r>
            <a:endParaRPr lang="en-PK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F425-7FDB-4123-8E32-3C1CD698E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6017" y="1130595"/>
            <a:ext cx="2981230" cy="4547191"/>
          </a:xfrm>
        </p:spPr>
        <p:txBody>
          <a:bodyPr>
            <a:no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SFH { -1,1,0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Submitting_to_email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Abnormal_URL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Redirect { 0,1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on_mouseover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1,-1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RightClick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1,-1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popUpWidnow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1,-1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Iframe { 1,-1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age_of_domain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DNSRecord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web_traffic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-1,0,1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Page_Rank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Google_Index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1,-1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Links_pointing_to_page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1,0,-1 }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Statistical_report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{ -1,1 }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 { -1,1 }</a:t>
            </a:r>
            <a:endParaRPr lang="en-PK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C5D11ED-A0DC-4247-B2D1-B6BB1B1C53B4}"/>
              </a:ext>
            </a:extLst>
          </p:cNvPr>
          <p:cNvSpPr txBox="1">
            <a:spLocks/>
          </p:cNvSpPr>
          <p:nvPr/>
        </p:nvSpPr>
        <p:spPr>
          <a:xfrm>
            <a:off x="7016918" y="1084520"/>
            <a:ext cx="4250637" cy="5092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Null values in selected features were dropped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were a total of 30 features.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which were more related to the Result were selected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Correlation of each feature with result was calculated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with correlation between -0.02 to 0.02 were dropped.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Features used : 24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Features dropped: 6 ['Iframe','Favicon','popUpWidnow','index','RightClick','Submitting_to_email’]</a:t>
            </a:r>
          </a:p>
        </p:txBody>
      </p:sp>
    </p:spTree>
    <p:extLst>
      <p:ext uri="{BB962C8B-B14F-4D97-AF65-F5344CB8AC3E}">
        <p14:creationId xmlns:p14="http://schemas.microsoft.com/office/powerpoint/2010/main" val="70280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F30-98CD-4F00-A6D2-F34A7668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2020"/>
            <a:ext cx="10353761" cy="1084520"/>
          </a:xfrm>
        </p:spPr>
        <p:txBody>
          <a:bodyPr>
            <a:normAutofit/>
          </a:bodyPr>
          <a:lstStyle/>
          <a:p>
            <a:r>
              <a:rPr lang="en-US" sz="6000" dirty="0"/>
              <a:t>Feature Distribution</a:t>
            </a:r>
            <a:endParaRPr lang="en-PK" sz="6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B8FBB7-BD66-48D1-8055-D058044E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41451"/>
            <a:ext cx="11207265" cy="435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1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A2DD-FB7B-49E6-BA01-1DE08808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for training and testing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52D1-21E8-4DE3-A7E7-6473009F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is split in 80:20 ratio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80 % for training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20% for testing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31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2D2-6E8D-4CEF-B931-0057964E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i="0" dirty="0">
                <a:solidFill>
                  <a:srgbClr val="C9D1D9"/>
                </a:solidFill>
                <a:effectLst/>
                <a:latin typeface="-apple-system"/>
              </a:rPr>
              <a:t>Machine learning Models </a:t>
            </a:r>
            <a:b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6FF7-BF34-4C32-9495-DAED1BDE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96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data set comes under classification problem, as the input URL is classified as phishing (1) or legitimate (-1). The machine learning models (classification) considered to train the dataset in this notebook 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 Nearest Neighbor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XLGBoost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944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B697-73A2-4C7D-A719-0EA2CF7A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70344"/>
          </a:xfrm>
        </p:spPr>
        <p:txBody>
          <a:bodyPr>
            <a:noAutofit/>
          </a:bodyPr>
          <a:lstStyle/>
          <a:p>
            <a:r>
              <a:rPr lang="en-US" sz="5400" dirty="0"/>
              <a:t>Machine Learning Models Evaluation</a:t>
            </a:r>
            <a:br>
              <a:rPr lang="en-US" sz="5400" dirty="0"/>
            </a:br>
            <a:endParaRPr lang="en-PK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25ED9A-236E-4BB8-AF5D-2FE75F22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72" y="2987750"/>
            <a:ext cx="4205065" cy="301964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79E7E3-434D-4EB6-8CDD-5920076F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7288" y="2987750"/>
            <a:ext cx="5428032" cy="301964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D40BEC-6424-4EE3-9A0F-CEB5322E2746}"/>
              </a:ext>
            </a:extLst>
          </p:cNvPr>
          <p:cNvSpPr txBox="1"/>
          <p:nvPr/>
        </p:nvSpPr>
        <p:spPr>
          <a:xfrm>
            <a:off x="1446027" y="1818167"/>
            <a:ext cx="7942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are evaluated, and the considered metric is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Below Figure shows the test dataset accuracy by the respective models: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6BE05-7189-458B-9FCA-64449360430B}"/>
              </a:ext>
            </a:extLst>
          </p:cNvPr>
          <p:cNvSpPr txBox="1"/>
          <p:nvPr/>
        </p:nvSpPr>
        <p:spPr>
          <a:xfrm>
            <a:off x="393405" y="6358270"/>
            <a:ext cx="11519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the above it is clear that the </a:t>
            </a:r>
            <a:r>
              <a:rPr lang="en-US" sz="1600" dirty="0" err="1"/>
              <a:t>XGBoost</a:t>
            </a:r>
            <a:r>
              <a:rPr lang="en-US" sz="1600" dirty="0"/>
              <a:t> model gives better performance, KNN model gives the worst performance.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38182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5753</TotalTime>
  <Words>596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Bookman Old Style</vt:lpstr>
      <vt:lpstr>Rockwell</vt:lpstr>
      <vt:lpstr>Damask</vt:lpstr>
      <vt:lpstr>Phishing detection using machine learning</vt:lpstr>
      <vt:lpstr>Web Phishing Detection </vt:lpstr>
      <vt:lpstr>Objective</vt:lpstr>
      <vt:lpstr>Data Selection </vt:lpstr>
      <vt:lpstr>Feature Selection and Data preprocessing</vt:lpstr>
      <vt:lpstr>Feature Distribution</vt:lpstr>
      <vt:lpstr>Data distribution for training and testing</vt:lpstr>
      <vt:lpstr>Machine learning Models  </vt:lpstr>
      <vt:lpstr>Machine Learning Models Evaluation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detection using machine learning</dc:title>
  <dc:creator>Jaafar Bin Farooq</dc:creator>
  <cp:lastModifiedBy>Jaafar Bin Farooq</cp:lastModifiedBy>
  <cp:revision>26</cp:revision>
  <dcterms:created xsi:type="dcterms:W3CDTF">2021-12-22T18:21:31Z</dcterms:created>
  <dcterms:modified xsi:type="dcterms:W3CDTF">2021-12-26T18:15:53Z</dcterms:modified>
</cp:coreProperties>
</file>