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FA"/>
    <a:srgbClr val="A3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0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0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AF33-6BD8-4E2C-ACCD-780F9809F43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ACADC-28D1-47F4-8C6C-C9014F064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A33FB-67D5-4920-AE06-66BD9BF2A446}"/>
              </a:ext>
            </a:extLst>
          </p:cNvPr>
          <p:cNvSpPr txBox="1"/>
          <p:nvPr/>
        </p:nvSpPr>
        <p:spPr>
          <a:xfrm>
            <a:off x="2084364" y="2316867"/>
            <a:ext cx="802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Recognizing emotions in text </a:t>
            </a:r>
          </a:p>
          <a:p>
            <a:pPr algn="ctr"/>
            <a:r>
              <a:rPr lang="en-US" sz="3200" dirty="0"/>
              <a:t>using ensemble of classifiers</a:t>
            </a:r>
            <a:endParaRPr lang="en-US" sz="3200" spc="600" dirty="0">
              <a:effectLst>
                <a:outerShdw blurRad="101600" dist="63500" dir="2700000" algn="tl" rotWithShape="0">
                  <a:prstClr val="black">
                    <a:alpha val="41000"/>
                  </a:prstClr>
                </a:outerShdw>
              </a:effectLst>
              <a:latin typeface="Bebas Neue Bold" panose="020B0606020202050201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CD404D-83AF-4D2F-95D4-2B4A9B31FA7C}"/>
              </a:ext>
            </a:extLst>
          </p:cNvPr>
          <p:cNvSpPr txBox="1"/>
          <p:nvPr/>
        </p:nvSpPr>
        <p:spPr>
          <a:xfrm>
            <a:off x="1942260" y="3533908"/>
            <a:ext cx="241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Isidoros Perikos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F7AC08-DBA5-4D2B-9EC2-5357EC089C4B}"/>
              </a:ext>
            </a:extLst>
          </p:cNvPr>
          <p:cNvSpPr txBox="1"/>
          <p:nvPr/>
        </p:nvSpPr>
        <p:spPr>
          <a:xfrm>
            <a:off x="7122135" y="3533908"/>
            <a:ext cx="3127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Ioannis Hatzilygeroudis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6344A-F17A-4B84-99CE-180F46FE9BA0}"/>
              </a:ext>
            </a:extLst>
          </p:cNvPr>
          <p:cNvSpPr txBox="1"/>
          <p:nvPr/>
        </p:nvSpPr>
        <p:spPr>
          <a:xfrm>
            <a:off x="3037490" y="4932756"/>
            <a:ext cx="6117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Department of Computer Engineering &amp; Informatics, University of Patras, 26504 Patras, Greece</a:t>
            </a:r>
          </a:p>
        </p:txBody>
      </p:sp>
    </p:spTree>
    <p:extLst>
      <p:ext uri="{BB962C8B-B14F-4D97-AF65-F5344CB8AC3E}">
        <p14:creationId xmlns:p14="http://schemas.microsoft.com/office/powerpoint/2010/main" val="418019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83115-520B-4A02-B4A9-BF660E46E410}"/>
              </a:ext>
            </a:extLst>
          </p:cNvPr>
          <p:cNvSpPr txBox="1"/>
          <p:nvPr/>
        </p:nvSpPr>
        <p:spPr>
          <a:xfrm>
            <a:off x="198782" y="22676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Proposed solution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61365-7C2C-45BD-89D0-267F4F7C918F}"/>
              </a:ext>
            </a:extLst>
          </p:cNvPr>
          <p:cNvSpPr/>
          <p:nvPr/>
        </p:nvSpPr>
        <p:spPr>
          <a:xfrm>
            <a:off x="3189746" y="895455"/>
            <a:ext cx="5049079" cy="1438726"/>
          </a:xfrm>
          <a:prstGeom prst="rect">
            <a:avLst/>
          </a:prstGeom>
          <a:solidFill>
            <a:srgbClr val="87CE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Automatic emotion recognition technology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B5B9F6-C395-4F80-9306-2C7C9F3CC9CC}"/>
              </a:ext>
            </a:extLst>
          </p:cNvPr>
          <p:cNvSpPr/>
          <p:nvPr/>
        </p:nvSpPr>
        <p:spPr>
          <a:xfrm>
            <a:off x="2408571" y="2833029"/>
            <a:ext cx="2547262" cy="1492627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statistical classifier</a:t>
            </a:r>
          </a:p>
          <a:p>
            <a:pPr algn="ctr"/>
            <a:endParaRPr lang="fr-FR" sz="3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9E89-DC17-4E51-9D20-F3646B9137D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682202" y="2165551"/>
            <a:ext cx="442527" cy="667478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EE43F5E-215B-465F-BAD6-47F761D0CC17}"/>
              </a:ext>
            </a:extLst>
          </p:cNvPr>
          <p:cNvSpPr/>
          <p:nvPr/>
        </p:nvSpPr>
        <p:spPr>
          <a:xfrm>
            <a:off x="-28062" y="4468888"/>
            <a:ext cx="3184273" cy="1492627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Maximum Entropy learner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8FD7B3-A163-4E45-8065-B594920F9FC5}"/>
              </a:ext>
            </a:extLst>
          </p:cNvPr>
          <p:cNvSpPr/>
          <p:nvPr/>
        </p:nvSpPr>
        <p:spPr>
          <a:xfrm>
            <a:off x="4282909" y="4469918"/>
            <a:ext cx="3184272" cy="1492627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 Naïve Bayes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F7AADE-DCC8-4F08-A065-FF52DE8E5F0E}"/>
              </a:ext>
            </a:extLst>
          </p:cNvPr>
          <p:cNvSpPr/>
          <p:nvPr/>
        </p:nvSpPr>
        <p:spPr>
          <a:xfrm>
            <a:off x="7050536" y="2856447"/>
            <a:ext cx="2547262" cy="1615233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 knowledge-based tool</a:t>
            </a:r>
          </a:p>
          <a:p>
            <a:pPr algn="ctr"/>
            <a:endParaRPr lang="en-US" sz="3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E76716-973F-4C50-9894-AC69E65E1F3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808989" y="2311575"/>
            <a:ext cx="515178" cy="544872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64E21-DB85-4E7B-9B5B-CF5CFECB8288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2652411" y="4325656"/>
            <a:ext cx="1029791" cy="365513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307A05-D576-4768-B8BD-5F3733891821}"/>
              </a:ext>
            </a:extLst>
          </p:cNvPr>
          <p:cNvCxnSpPr>
            <a:cxnSpLocks/>
            <a:stCxn id="22" idx="4"/>
            <a:endCxn id="29" idx="1"/>
          </p:cNvCxnSpPr>
          <p:nvPr/>
        </p:nvCxnSpPr>
        <p:spPr>
          <a:xfrm>
            <a:off x="3682202" y="4325656"/>
            <a:ext cx="1067033" cy="362852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D93124-3759-7016-3EC1-7D80A11FC6C6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404034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B312C-D903-4BC0-B8F8-DC077050E65E}"/>
              </a:ext>
            </a:extLst>
          </p:cNvPr>
          <p:cNvSpPr txBox="1"/>
          <p:nvPr/>
        </p:nvSpPr>
        <p:spPr>
          <a:xfrm>
            <a:off x="804041" y="1146418"/>
            <a:ext cx="107363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system is based on three main models, two statistical models, and a knowledge-based classifier tool.</a:t>
            </a:r>
          </a:p>
          <a:p>
            <a:r>
              <a:rPr lang="en-US" sz="3200" dirty="0"/>
              <a:t>naïve Bayes learner and maximum entropy leaner are statistical classifiers trained on ISEAR (International Survey on Emotion Antecedents and Reaction)and Affective Text datasets and the knowledge-based tool analyses the structure of a sentence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6BEC8-366F-45C1-99F2-F0024ABFD4C9}"/>
              </a:ext>
            </a:extLst>
          </p:cNvPr>
          <p:cNvSpPr txBox="1"/>
          <p:nvPr/>
        </p:nvSpPr>
        <p:spPr>
          <a:xfrm>
            <a:off x="10283688" y="0"/>
            <a:ext cx="194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BF231-7732-39F4-D793-1BE93BB1D366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104962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20F3D-72FF-4B40-B55D-0F629857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77" y="1885734"/>
            <a:ext cx="9097645" cy="3086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636D5-8386-4109-8E0E-60EF2F68F3E0}"/>
              </a:ext>
            </a:extLst>
          </p:cNvPr>
          <p:cNvSpPr txBox="1"/>
          <p:nvPr/>
        </p:nvSpPr>
        <p:spPr>
          <a:xfrm>
            <a:off x="110521" y="991007"/>
            <a:ext cx="7933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architecture of the ensemble classifier.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1AA99D-5E25-4A27-AECF-A9242EC14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4" y="4821282"/>
            <a:ext cx="1232452" cy="1000696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93D7568-CD9B-4F80-A315-2E8091C662C3}"/>
              </a:ext>
            </a:extLst>
          </p:cNvPr>
          <p:cNvSpPr/>
          <p:nvPr/>
        </p:nvSpPr>
        <p:spPr>
          <a:xfrm>
            <a:off x="1868556" y="3690722"/>
            <a:ext cx="1033670" cy="83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7B684-CF55-4229-B0B1-DBC7D094035E}"/>
              </a:ext>
            </a:extLst>
          </p:cNvPr>
          <p:cNvSpPr txBox="1"/>
          <p:nvPr/>
        </p:nvSpPr>
        <p:spPr>
          <a:xfrm>
            <a:off x="3041742" y="5301866"/>
            <a:ext cx="5257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divide the text into sentence and each sentence is analyzed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E4014D-7B0F-4DB7-A80C-828970925381}"/>
              </a:ext>
            </a:extLst>
          </p:cNvPr>
          <p:cNvSpPr/>
          <p:nvPr/>
        </p:nvSpPr>
        <p:spPr>
          <a:xfrm>
            <a:off x="3813855" y="4900820"/>
            <a:ext cx="484632" cy="481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04D93-B858-4115-9B55-DA92088D80D2}"/>
              </a:ext>
            </a:extLst>
          </p:cNvPr>
          <p:cNvSpPr txBox="1"/>
          <p:nvPr/>
        </p:nvSpPr>
        <p:spPr>
          <a:xfrm>
            <a:off x="198782" y="22676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Experimentation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FFCAB-F525-26B4-AF2C-28DAF04D6C7F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17470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F1225-D373-4621-AE04-16C49F0C0003}"/>
              </a:ext>
            </a:extLst>
          </p:cNvPr>
          <p:cNvCxnSpPr>
            <a:cxnSpLocks/>
          </p:cNvCxnSpPr>
          <p:nvPr/>
        </p:nvCxnSpPr>
        <p:spPr>
          <a:xfrm rot="6000000" flipV="1">
            <a:off x="2240400" y="26541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7EA19-3408-413E-9460-D152B73DD8E1}"/>
              </a:ext>
            </a:extLst>
          </p:cNvPr>
          <p:cNvCxnSpPr>
            <a:cxnSpLocks/>
          </p:cNvCxnSpPr>
          <p:nvPr/>
        </p:nvCxnSpPr>
        <p:spPr>
          <a:xfrm rot="7500000" flipV="1">
            <a:off x="2365739" y="30285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2FFDF-8B33-4430-AE6D-EB5BEC4663C6}"/>
              </a:ext>
            </a:extLst>
          </p:cNvPr>
          <p:cNvSpPr/>
          <p:nvPr/>
        </p:nvSpPr>
        <p:spPr>
          <a:xfrm>
            <a:off x="0" y="261168"/>
            <a:ext cx="4645074" cy="1051265"/>
          </a:xfrm>
          <a:prstGeom prst="rect">
            <a:avLst/>
          </a:prstGeom>
          <a:solidFill>
            <a:srgbClr val="87CE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Naïve bayes algorithm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5A7B52-2693-4BD8-941E-E91610AC30B0}"/>
              </a:ext>
            </a:extLst>
          </p:cNvPr>
          <p:cNvSpPr txBox="1"/>
          <p:nvPr/>
        </p:nvSpPr>
        <p:spPr>
          <a:xfrm>
            <a:off x="235134" y="4681900"/>
            <a:ext cx="4645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No relationship among the words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33A8F1-7E50-4B91-B0B1-B17C92B55332}"/>
              </a:ext>
            </a:extLst>
          </p:cNvPr>
          <p:cNvSpPr txBox="1"/>
          <p:nvPr/>
        </p:nvSpPr>
        <p:spPr>
          <a:xfrm>
            <a:off x="235134" y="2604299"/>
            <a:ext cx="480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Make a quick prediction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41CE21-8FCF-4FF9-8121-09874FE9C671}"/>
              </a:ext>
            </a:extLst>
          </p:cNvPr>
          <p:cNvSpPr txBox="1"/>
          <p:nvPr/>
        </p:nvSpPr>
        <p:spPr>
          <a:xfrm>
            <a:off x="235134" y="1436139"/>
            <a:ext cx="4645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Each paper is analyzed as a bag of word(BOW)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56A00-3A70-4953-B9A9-E0DAD2CF40E5}"/>
              </a:ext>
            </a:extLst>
          </p:cNvPr>
          <p:cNvSpPr txBox="1"/>
          <p:nvPr/>
        </p:nvSpPr>
        <p:spPr>
          <a:xfrm>
            <a:off x="235134" y="3209059"/>
            <a:ext cx="4801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Use conditional probability for classification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142FE4-BF4B-40D1-A3ED-B5B712A85F1E}"/>
              </a:ext>
            </a:extLst>
          </p:cNvPr>
          <p:cNvSpPr/>
          <p:nvPr/>
        </p:nvSpPr>
        <p:spPr>
          <a:xfrm>
            <a:off x="5875045" y="261596"/>
            <a:ext cx="5049079" cy="1050837"/>
          </a:xfrm>
          <a:prstGeom prst="rect">
            <a:avLst/>
          </a:prstGeom>
          <a:solidFill>
            <a:srgbClr val="87CE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Maximum Entropy learner</a:t>
            </a:r>
            <a:endParaRPr 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9842E1-F4B9-4E0C-BC07-3DA057C3C8CB}"/>
              </a:ext>
            </a:extLst>
          </p:cNvPr>
          <p:cNvSpPr txBox="1"/>
          <p:nvPr/>
        </p:nvSpPr>
        <p:spPr>
          <a:xfrm>
            <a:off x="7132891" y="1436139"/>
            <a:ext cx="3260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Take more time for prediction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87204-9D51-41D5-BE0D-B826DABF0724}"/>
              </a:ext>
            </a:extLst>
          </p:cNvPr>
          <p:cNvSpPr txBox="1"/>
          <p:nvPr/>
        </p:nvSpPr>
        <p:spPr>
          <a:xfrm>
            <a:off x="7132891" y="2940213"/>
            <a:ext cx="3260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/>
              <a:t>We can add some features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285E76-7498-4511-AC47-8AD7F9BE5259}"/>
              </a:ext>
            </a:extLst>
          </p:cNvPr>
          <p:cNvSpPr txBox="1"/>
          <p:nvPr/>
        </p:nvSpPr>
        <p:spPr>
          <a:xfrm>
            <a:off x="10283688" y="0"/>
            <a:ext cx="194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Experimentation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9BD40-4BF9-3A70-B70C-D71D572B1539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9954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F1225-D373-4621-AE04-16C49F0C0003}"/>
              </a:ext>
            </a:extLst>
          </p:cNvPr>
          <p:cNvCxnSpPr>
            <a:cxnSpLocks/>
          </p:cNvCxnSpPr>
          <p:nvPr/>
        </p:nvCxnSpPr>
        <p:spPr>
          <a:xfrm rot="6000000" flipV="1">
            <a:off x="2240400" y="26541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7EA19-3408-413E-9460-D152B73DD8E1}"/>
              </a:ext>
            </a:extLst>
          </p:cNvPr>
          <p:cNvCxnSpPr>
            <a:cxnSpLocks/>
          </p:cNvCxnSpPr>
          <p:nvPr/>
        </p:nvCxnSpPr>
        <p:spPr>
          <a:xfrm rot="7500000" flipV="1">
            <a:off x="2365739" y="30285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2FFDF-8B33-4430-AE6D-EB5BEC4663C6}"/>
              </a:ext>
            </a:extLst>
          </p:cNvPr>
          <p:cNvSpPr/>
          <p:nvPr/>
        </p:nvSpPr>
        <p:spPr>
          <a:xfrm>
            <a:off x="3125238" y="152146"/>
            <a:ext cx="5049079" cy="1438726"/>
          </a:xfrm>
          <a:prstGeom prst="rect">
            <a:avLst/>
          </a:prstGeom>
          <a:solidFill>
            <a:srgbClr val="87CE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Knowledge based classification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C38F-A47D-4F1D-978E-F3092043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1995287"/>
            <a:ext cx="10137913" cy="4074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CA60E-C577-4657-BC70-F820D647AB9E}"/>
              </a:ext>
            </a:extLst>
          </p:cNvPr>
          <p:cNvSpPr txBox="1"/>
          <p:nvPr/>
        </p:nvSpPr>
        <p:spPr>
          <a:xfrm>
            <a:off x="58173" y="1152198"/>
            <a:ext cx="358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a tree and identify the grammatical role in a sentence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4BB60-97DA-4DAA-8A84-6D613F2DCFB7}"/>
              </a:ext>
            </a:extLst>
          </p:cNvPr>
          <p:cNvSpPr txBox="1"/>
          <p:nvPr/>
        </p:nvSpPr>
        <p:spPr>
          <a:xfrm>
            <a:off x="4304594" y="5423165"/>
            <a:ext cx="358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a tree and identify the grammatical role in a sentence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D8F6D-B987-441B-8980-DBB0221E0048}"/>
              </a:ext>
            </a:extLst>
          </p:cNvPr>
          <p:cNvSpPr txBox="1"/>
          <p:nvPr/>
        </p:nvSpPr>
        <p:spPr>
          <a:xfrm>
            <a:off x="8113397" y="1940005"/>
            <a:ext cx="2935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named entities and analyze the relationship between the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E7245-65B9-8C05-51B0-96C4869E964A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35618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2213339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7F1225-D373-4621-AE04-16C49F0C0003}"/>
              </a:ext>
            </a:extLst>
          </p:cNvPr>
          <p:cNvCxnSpPr>
            <a:cxnSpLocks/>
          </p:cNvCxnSpPr>
          <p:nvPr/>
        </p:nvCxnSpPr>
        <p:spPr>
          <a:xfrm rot="6000000" flipV="1">
            <a:off x="2240400" y="26541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7EA19-3408-413E-9460-D152B73DD8E1}"/>
              </a:ext>
            </a:extLst>
          </p:cNvPr>
          <p:cNvCxnSpPr>
            <a:cxnSpLocks/>
          </p:cNvCxnSpPr>
          <p:nvPr/>
        </p:nvCxnSpPr>
        <p:spPr>
          <a:xfrm rot="7500000" flipV="1">
            <a:off x="2365739" y="30285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E2BC80-A31F-4015-90C6-C287D0B3061C}"/>
              </a:ext>
            </a:extLst>
          </p:cNvPr>
          <p:cNvSpPr txBox="1"/>
          <p:nvPr/>
        </p:nvSpPr>
        <p:spPr>
          <a:xfrm>
            <a:off x="198782" y="10552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Evolution of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96319-F794-4103-8BA2-71662FCFD484}"/>
              </a:ext>
            </a:extLst>
          </p:cNvPr>
          <p:cNvSpPr txBox="1"/>
          <p:nvPr/>
        </p:nvSpPr>
        <p:spPr>
          <a:xfrm>
            <a:off x="198782" y="731021"/>
            <a:ext cx="107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creation a dataset contains 750 instances of sentences form new headlines, twitter posts, article. The classifiers </a:t>
            </a:r>
            <a:r>
              <a:rPr lang="en-US" sz="3200" dirty="0" err="1"/>
              <a:t>achive</a:t>
            </a:r>
            <a:r>
              <a:rPr lang="en-US" sz="3200" dirty="0"/>
              <a:t> a good results as the table shows.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651651-D251-4FD0-9D10-D09CCCADC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53776"/>
              </p:ext>
            </p:extLst>
          </p:nvPr>
        </p:nvGraphicFramePr>
        <p:xfrm>
          <a:off x="156824" y="2346407"/>
          <a:ext cx="594827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2757">
                  <a:extLst>
                    <a:ext uri="{9D8B030D-6E8A-4147-A177-3AD203B41FA5}">
                      <a16:colId xmlns:a16="http://schemas.microsoft.com/office/drawing/2014/main" val="2391033465"/>
                    </a:ext>
                  </a:extLst>
                </a:gridCol>
                <a:gridCol w="1982757">
                  <a:extLst>
                    <a:ext uri="{9D8B030D-6E8A-4147-A177-3AD203B41FA5}">
                      <a16:colId xmlns:a16="http://schemas.microsoft.com/office/drawing/2014/main" val="2276513677"/>
                    </a:ext>
                  </a:extLst>
                </a:gridCol>
                <a:gridCol w="1982757">
                  <a:extLst>
                    <a:ext uri="{9D8B030D-6E8A-4147-A177-3AD203B41FA5}">
                      <a16:colId xmlns:a16="http://schemas.microsoft.com/office/drawing/2014/main" val="138891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0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62143"/>
                  </a:ext>
                </a:extLst>
              </a:tr>
            </a:tbl>
          </a:graphicData>
        </a:graphic>
      </p:graphicFrame>
      <p:graphicFrame>
        <p:nvGraphicFramePr>
          <p:cNvPr id="20" name="Table 9">
            <a:extLst>
              <a:ext uri="{FF2B5EF4-FFF2-40B4-BE49-F238E27FC236}">
                <a16:creationId xmlns:a16="http://schemas.microsoft.com/office/drawing/2014/main" id="{88A44E47-8746-4EB8-85E3-282219A22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97846"/>
              </p:ext>
            </p:extLst>
          </p:nvPr>
        </p:nvGraphicFramePr>
        <p:xfrm>
          <a:off x="6448123" y="2300681"/>
          <a:ext cx="5587053" cy="15951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2351">
                  <a:extLst>
                    <a:ext uri="{9D8B030D-6E8A-4147-A177-3AD203B41FA5}">
                      <a16:colId xmlns:a16="http://schemas.microsoft.com/office/drawing/2014/main" val="2391033465"/>
                    </a:ext>
                  </a:extLst>
                </a:gridCol>
                <a:gridCol w="1862351">
                  <a:extLst>
                    <a:ext uri="{9D8B030D-6E8A-4147-A177-3AD203B41FA5}">
                      <a16:colId xmlns:a16="http://schemas.microsoft.com/office/drawing/2014/main" val="2276513677"/>
                    </a:ext>
                  </a:extLst>
                </a:gridCol>
                <a:gridCol w="1862351">
                  <a:extLst>
                    <a:ext uri="{9D8B030D-6E8A-4147-A177-3AD203B41FA5}">
                      <a16:colId xmlns:a16="http://schemas.microsoft.com/office/drawing/2014/main" val="1388911240"/>
                    </a:ext>
                  </a:extLst>
                </a:gridCol>
              </a:tblGrid>
              <a:tr h="28449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08115"/>
                  </a:ext>
                </a:extLst>
              </a:tr>
              <a:tr h="497872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Knowledge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7563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66571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62143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F1F093FA-4EEC-4D2E-A2DD-5FB467279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50731"/>
              </p:ext>
            </p:extLst>
          </p:nvPr>
        </p:nvGraphicFramePr>
        <p:xfrm>
          <a:off x="2882348" y="4495347"/>
          <a:ext cx="609600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10334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6513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8911240"/>
                    </a:ext>
                  </a:extLst>
                </a:gridCol>
              </a:tblGrid>
              <a:tr h="18965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90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Knowles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67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66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62143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ABA18A8-4CBC-47B4-BDE8-306283AC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44989"/>
              </p:ext>
            </p:extLst>
          </p:nvPr>
        </p:nvGraphicFramePr>
        <p:xfrm>
          <a:off x="165920" y="3928481"/>
          <a:ext cx="593008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30080">
                  <a:extLst>
                    <a:ext uri="{9D8B030D-6E8A-4147-A177-3AD203B41FA5}">
                      <a16:colId xmlns:a16="http://schemas.microsoft.com/office/drawing/2014/main" val="3010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accuracy:                          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98493"/>
                  </a:ext>
                </a:extLst>
              </a:tr>
            </a:tbl>
          </a:graphicData>
        </a:graphic>
      </p:graphicFrame>
      <p:graphicFrame>
        <p:nvGraphicFramePr>
          <p:cNvPr id="24" name="Table 16">
            <a:extLst>
              <a:ext uri="{FF2B5EF4-FFF2-40B4-BE49-F238E27FC236}">
                <a16:creationId xmlns:a16="http://schemas.microsoft.com/office/drawing/2014/main" id="{3A60616E-22E7-42C5-85C7-D49A000E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92100"/>
              </p:ext>
            </p:extLst>
          </p:nvPr>
        </p:nvGraphicFramePr>
        <p:xfrm>
          <a:off x="6450133" y="3966890"/>
          <a:ext cx="559877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98776">
                  <a:extLst>
                    <a:ext uri="{9D8B030D-6E8A-4147-A177-3AD203B41FA5}">
                      <a16:colId xmlns:a16="http://schemas.microsoft.com/office/drawing/2014/main" val="3010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accuracy:                     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98493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73929E24-B349-448E-AA96-6232EB48C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21199"/>
              </p:ext>
            </p:extLst>
          </p:nvPr>
        </p:nvGraphicFramePr>
        <p:xfrm>
          <a:off x="2879167" y="6004469"/>
          <a:ext cx="6095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010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accuracy:                            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984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ADB828-2607-B017-D0ED-D4E86F471809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43242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BC80-A31F-4015-90C6-C287D0B3061C}"/>
              </a:ext>
            </a:extLst>
          </p:cNvPr>
          <p:cNvSpPr txBox="1"/>
          <p:nvPr/>
        </p:nvSpPr>
        <p:spPr>
          <a:xfrm>
            <a:off x="198782" y="10552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CCB98-7A02-40FD-841E-FC36BF00B0B3}"/>
              </a:ext>
            </a:extLst>
          </p:cNvPr>
          <p:cNvSpPr txBox="1"/>
          <p:nvPr/>
        </p:nvSpPr>
        <p:spPr>
          <a:xfrm>
            <a:off x="0" y="1391478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three classifiers Naïve Bayes, </a:t>
            </a:r>
            <a:r>
              <a:rPr lang="en-US" sz="3200" dirty="0" err="1"/>
              <a:t>MaxEnt</a:t>
            </a:r>
            <a:r>
              <a:rPr lang="en-US" sz="3200" dirty="0"/>
              <a:t> and Knowledge based tool achieve a good results for identifier the polarity of emotion </a:t>
            </a:r>
          </a:p>
          <a:p>
            <a:r>
              <a:rPr lang="en-US" sz="3200" dirty="0"/>
              <a:t>The model of Knowledge based tool can’t do well with Tweets because Tweets don’t follow the formal structure of a sentence.</a:t>
            </a:r>
          </a:p>
          <a:p>
            <a:r>
              <a:rPr lang="en-US" sz="3200" dirty="0"/>
              <a:t> Knowledge based tool use WordNet and manually added</a:t>
            </a:r>
          </a:p>
          <a:p>
            <a:r>
              <a:rPr lang="en-US" sz="3200" dirty="0"/>
              <a:t>words, authors decide to add more resource to get more better results</a:t>
            </a:r>
          </a:p>
          <a:p>
            <a:r>
              <a:rPr lang="en-US" sz="3200" dirty="0"/>
              <a:t>Knowledge based tool could not recognize some emotion in some sentence such as “I laughed at him” and</a:t>
            </a:r>
          </a:p>
          <a:p>
            <a:r>
              <a:rPr lang="en-US" sz="3200" dirty="0"/>
              <a:t>“He laughed at me” they will try to solve this 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A0523-E6B0-C080-4A01-981ED5F983A5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152154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773296" y="65025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97D4A-2004-48C2-BAAA-3C86A8DE1581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Achraf wali – Jaafer klila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ED9E2-0CD1-45C3-803B-019A05DB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806222"/>
            <a:ext cx="8150087" cy="26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5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6E3516D-16D5-4BA5-A211-467E50AB39AA}"/>
              </a:ext>
            </a:extLst>
          </p:cNvPr>
          <p:cNvSpPr/>
          <p:nvPr/>
        </p:nvSpPr>
        <p:spPr>
          <a:xfrm>
            <a:off x="469206" y="2387059"/>
            <a:ext cx="3236890" cy="323689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A617A4-E457-4F72-930C-D157C45B82DD}"/>
              </a:ext>
            </a:extLst>
          </p:cNvPr>
          <p:cNvSpPr/>
          <p:nvPr/>
        </p:nvSpPr>
        <p:spPr>
          <a:xfrm>
            <a:off x="1084351" y="3002204"/>
            <a:ext cx="2006600" cy="2006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9F194D-CC86-447A-9791-E1355D3EB2AA}"/>
              </a:ext>
            </a:extLst>
          </p:cNvPr>
          <p:cNvSpPr/>
          <p:nvPr/>
        </p:nvSpPr>
        <p:spPr>
          <a:xfrm>
            <a:off x="1312951" y="3230804"/>
            <a:ext cx="1549400" cy="15494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A33FB-67D5-4920-AE06-66BD9BF2A446}"/>
              </a:ext>
            </a:extLst>
          </p:cNvPr>
          <p:cNvSpPr txBox="1"/>
          <p:nvPr/>
        </p:nvSpPr>
        <p:spPr>
          <a:xfrm>
            <a:off x="1197155" y="3810154"/>
            <a:ext cx="184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101600" dist="63500" dir="2700000" algn="tl" rotWithShape="0">
                    <a:prstClr val="black">
                      <a:alpha val="41000"/>
                    </a:prstClr>
                  </a:outerShdw>
                </a:effectLst>
                <a:latin typeface="Eurostile BQ" pitchFamily="50" charset="0"/>
              </a:rPr>
              <a:t>Plan</a:t>
            </a:r>
            <a:endParaRPr lang="en-US" sz="3200" spc="600" dirty="0">
              <a:effectLst>
                <a:outerShdw blurRad="101600" dist="63500" dir="2700000" algn="tl" rotWithShape="0">
                  <a:prstClr val="black">
                    <a:alpha val="41000"/>
                  </a:prstClr>
                </a:outerShdw>
              </a:effectLst>
              <a:latin typeface="Bebas Neue Bold" panose="020B0606020202050201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4845F6B-4DEE-443A-BE39-52DB98D5213A}"/>
              </a:ext>
            </a:extLst>
          </p:cNvPr>
          <p:cNvSpPr/>
          <p:nvPr/>
        </p:nvSpPr>
        <p:spPr>
          <a:xfrm>
            <a:off x="5228008" y="5626620"/>
            <a:ext cx="4041851" cy="584775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290CF0F-AD83-4A14-B198-D685952D8F6C}"/>
              </a:ext>
            </a:extLst>
          </p:cNvPr>
          <p:cNvSpPr/>
          <p:nvPr/>
        </p:nvSpPr>
        <p:spPr>
          <a:xfrm>
            <a:off x="4693288" y="4876220"/>
            <a:ext cx="4041851" cy="584777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A38CD78-6487-43C8-BD6A-9F17CC1C8C05}"/>
              </a:ext>
            </a:extLst>
          </p:cNvPr>
          <p:cNvSpPr/>
          <p:nvPr/>
        </p:nvSpPr>
        <p:spPr>
          <a:xfrm>
            <a:off x="4436267" y="4166352"/>
            <a:ext cx="4041851" cy="584777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CC0CC99-5A20-4C20-9DF8-8457A4820AFF}"/>
              </a:ext>
            </a:extLst>
          </p:cNvPr>
          <p:cNvSpPr/>
          <p:nvPr/>
        </p:nvSpPr>
        <p:spPr>
          <a:xfrm>
            <a:off x="4211924" y="3385315"/>
            <a:ext cx="4041851" cy="584777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A869E03-2BD4-4345-B9DC-5884CDA4FCE5}"/>
              </a:ext>
            </a:extLst>
          </p:cNvPr>
          <p:cNvSpPr/>
          <p:nvPr/>
        </p:nvSpPr>
        <p:spPr>
          <a:xfrm>
            <a:off x="3833286" y="2667544"/>
            <a:ext cx="4041851" cy="584777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E284D2C-714A-4CE4-8AB1-1EBC826FAC85}"/>
              </a:ext>
            </a:extLst>
          </p:cNvPr>
          <p:cNvSpPr/>
          <p:nvPr/>
        </p:nvSpPr>
        <p:spPr>
          <a:xfrm>
            <a:off x="3463410" y="1959689"/>
            <a:ext cx="4041851" cy="584777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7081C8D-0797-457D-87C6-5C5DB44B4476}"/>
              </a:ext>
            </a:extLst>
          </p:cNvPr>
          <p:cNvSpPr/>
          <p:nvPr/>
        </p:nvSpPr>
        <p:spPr>
          <a:xfrm>
            <a:off x="3092154" y="1231587"/>
            <a:ext cx="4041851" cy="589894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CA584D7-5602-4492-8AC4-F898E2329247}"/>
              </a:ext>
            </a:extLst>
          </p:cNvPr>
          <p:cNvSpPr/>
          <p:nvPr/>
        </p:nvSpPr>
        <p:spPr>
          <a:xfrm>
            <a:off x="2681224" y="520685"/>
            <a:ext cx="4041851" cy="589894"/>
          </a:xfrm>
          <a:prstGeom prst="roundRect">
            <a:avLst>
              <a:gd name="adj" fmla="val 50000"/>
            </a:avLst>
          </a:prstGeom>
          <a:solidFill>
            <a:srgbClr val="87CEFA">
              <a:alpha val="50196"/>
            </a:srgbClr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F77F06E-8F4F-4A5D-B7A7-B74F141469F1}"/>
              </a:ext>
            </a:extLst>
          </p:cNvPr>
          <p:cNvSpPr/>
          <p:nvPr/>
        </p:nvSpPr>
        <p:spPr>
          <a:xfrm>
            <a:off x="2666569" y="508802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DDFD64-D286-41B4-9796-BAF656DD1450}"/>
              </a:ext>
            </a:extLst>
          </p:cNvPr>
          <p:cNvSpPr txBox="1"/>
          <p:nvPr/>
        </p:nvSpPr>
        <p:spPr>
          <a:xfrm>
            <a:off x="2757548" y="483773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65AC5C9-C7B8-4406-8F85-DFADBD01FD7E}"/>
              </a:ext>
            </a:extLst>
          </p:cNvPr>
          <p:cNvSpPr/>
          <p:nvPr/>
        </p:nvSpPr>
        <p:spPr>
          <a:xfrm>
            <a:off x="3070758" y="1216949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1CAC0-BBCF-415A-8E5E-A0A79419FC47}"/>
              </a:ext>
            </a:extLst>
          </p:cNvPr>
          <p:cNvSpPr txBox="1"/>
          <p:nvPr/>
        </p:nvSpPr>
        <p:spPr>
          <a:xfrm>
            <a:off x="3161737" y="1191920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9306BF-F05A-4870-85D7-BA5DD165FB69}"/>
              </a:ext>
            </a:extLst>
          </p:cNvPr>
          <p:cNvSpPr/>
          <p:nvPr/>
        </p:nvSpPr>
        <p:spPr>
          <a:xfrm>
            <a:off x="3455075" y="1945815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F261F9-8D3F-4684-A446-9D54544A98F7}"/>
              </a:ext>
            </a:extLst>
          </p:cNvPr>
          <p:cNvSpPr txBox="1"/>
          <p:nvPr/>
        </p:nvSpPr>
        <p:spPr>
          <a:xfrm>
            <a:off x="3546054" y="1920786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C079845-0509-4795-A875-02A40A723E91}"/>
              </a:ext>
            </a:extLst>
          </p:cNvPr>
          <p:cNvSpPr/>
          <p:nvPr/>
        </p:nvSpPr>
        <p:spPr>
          <a:xfrm>
            <a:off x="3812882" y="2648185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05CD079-F06F-45B4-B1E6-C3F5C8520101}"/>
              </a:ext>
            </a:extLst>
          </p:cNvPr>
          <p:cNvSpPr txBox="1"/>
          <p:nvPr/>
        </p:nvSpPr>
        <p:spPr>
          <a:xfrm>
            <a:off x="3903861" y="2623156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4810B46-5694-44C6-8CA4-0B6327CBEB8A}"/>
              </a:ext>
            </a:extLst>
          </p:cNvPr>
          <p:cNvSpPr/>
          <p:nvPr/>
        </p:nvSpPr>
        <p:spPr>
          <a:xfrm>
            <a:off x="4197199" y="3363799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145CFD-C6C6-411E-9960-11452E599D4E}"/>
              </a:ext>
            </a:extLst>
          </p:cNvPr>
          <p:cNvSpPr txBox="1"/>
          <p:nvPr/>
        </p:nvSpPr>
        <p:spPr>
          <a:xfrm>
            <a:off x="4288178" y="3338770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04BEB42-2709-42F0-ABA8-8314E04B9DDB}"/>
              </a:ext>
            </a:extLst>
          </p:cNvPr>
          <p:cNvSpPr/>
          <p:nvPr/>
        </p:nvSpPr>
        <p:spPr>
          <a:xfrm>
            <a:off x="4422481" y="4145679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0D3CA5-F91E-4C2C-8D19-51C492E3E4C3}"/>
              </a:ext>
            </a:extLst>
          </p:cNvPr>
          <p:cNvSpPr txBox="1"/>
          <p:nvPr/>
        </p:nvSpPr>
        <p:spPr>
          <a:xfrm>
            <a:off x="4513460" y="4120650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AD9354E-5561-4277-888B-998170AE21D0}"/>
              </a:ext>
            </a:extLst>
          </p:cNvPr>
          <p:cNvSpPr/>
          <p:nvPr/>
        </p:nvSpPr>
        <p:spPr>
          <a:xfrm>
            <a:off x="4661026" y="4834792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ACAD84D-20E4-415E-A25C-DE649B949033}"/>
              </a:ext>
            </a:extLst>
          </p:cNvPr>
          <p:cNvSpPr txBox="1"/>
          <p:nvPr/>
        </p:nvSpPr>
        <p:spPr>
          <a:xfrm>
            <a:off x="4752005" y="4809763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C939CE3-CA65-4802-A954-85F500631DB6}"/>
              </a:ext>
            </a:extLst>
          </p:cNvPr>
          <p:cNvSpPr/>
          <p:nvPr/>
        </p:nvSpPr>
        <p:spPr>
          <a:xfrm>
            <a:off x="5217616" y="5616676"/>
            <a:ext cx="685800" cy="60071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DBC56B-4606-4A93-9699-95C949F0CFF0}"/>
              </a:ext>
            </a:extLst>
          </p:cNvPr>
          <p:cNvSpPr txBox="1"/>
          <p:nvPr/>
        </p:nvSpPr>
        <p:spPr>
          <a:xfrm>
            <a:off x="5308595" y="5591647"/>
            <a:ext cx="31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7EDCE0-E28E-410D-8FA0-29C11094B28B}"/>
              </a:ext>
            </a:extLst>
          </p:cNvPr>
          <p:cNvSpPr txBox="1"/>
          <p:nvPr/>
        </p:nvSpPr>
        <p:spPr>
          <a:xfrm>
            <a:off x="3352369" y="549772"/>
            <a:ext cx="337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Context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F04775-B1CF-45B6-B4D8-122CCB2B23CE}"/>
              </a:ext>
            </a:extLst>
          </p:cNvPr>
          <p:cNvSpPr txBox="1"/>
          <p:nvPr/>
        </p:nvSpPr>
        <p:spPr>
          <a:xfrm>
            <a:off x="3732221" y="1205328"/>
            <a:ext cx="337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State of the art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3C1479E-E04E-40B4-B788-502956EE3B9F}"/>
              </a:ext>
            </a:extLst>
          </p:cNvPr>
          <p:cNvSpPr txBox="1"/>
          <p:nvPr/>
        </p:nvSpPr>
        <p:spPr>
          <a:xfrm>
            <a:off x="4189421" y="1940818"/>
            <a:ext cx="3315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Problematic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306D626-171F-4DAD-8BA4-0B1A4775B1D8}"/>
              </a:ext>
            </a:extLst>
          </p:cNvPr>
          <p:cNvSpPr txBox="1"/>
          <p:nvPr/>
        </p:nvSpPr>
        <p:spPr>
          <a:xfrm>
            <a:off x="4500846" y="2636558"/>
            <a:ext cx="260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B47F9B-6DB8-4B06-A24E-C9DBC9B0AB92}"/>
              </a:ext>
            </a:extLst>
          </p:cNvPr>
          <p:cNvSpPr txBox="1"/>
          <p:nvPr/>
        </p:nvSpPr>
        <p:spPr>
          <a:xfrm>
            <a:off x="4878530" y="3358801"/>
            <a:ext cx="337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776D38-61FE-4077-A7B9-D21647266F98}"/>
              </a:ext>
            </a:extLst>
          </p:cNvPr>
          <p:cNvSpPr txBox="1"/>
          <p:nvPr/>
        </p:nvSpPr>
        <p:spPr>
          <a:xfrm>
            <a:off x="5090564" y="4153934"/>
            <a:ext cx="3375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Experimentation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8012411-976D-4C36-BD59-4D3C01874CCE}"/>
              </a:ext>
            </a:extLst>
          </p:cNvPr>
          <p:cNvSpPr txBox="1"/>
          <p:nvPr/>
        </p:nvSpPr>
        <p:spPr>
          <a:xfrm>
            <a:off x="5335728" y="4849673"/>
            <a:ext cx="339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Evolution of results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72DB84-8F54-4C8A-A557-5FAB358E179C}"/>
              </a:ext>
            </a:extLst>
          </p:cNvPr>
          <p:cNvSpPr txBox="1"/>
          <p:nvPr/>
        </p:nvSpPr>
        <p:spPr>
          <a:xfrm>
            <a:off x="5905569" y="5631553"/>
            <a:ext cx="306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BBA3E8A-6150-4FCB-A290-E036E2829D36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DCC2A07-21AD-4553-8DAB-40D3F8066AD2}"/>
              </a:ext>
            </a:extLst>
          </p:cNvPr>
          <p:cNvSpPr txBox="1"/>
          <p:nvPr/>
        </p:nvSpPr>
        <p:spPr>
          <a:xfrm>
            <a:off x="11890314" y="6506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BA26A2-DCA0-DE16-10BB-A5C0C3453BCD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17924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77698-128E-491A-B7A4-67408CFBD324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3A25A-A3E3-44FB-BFAE-0BC9FB97881F}"/>
              </a:ext>
            </a:extLst>
          </p:cNvPr>
          <p:cNvSpPr txBox="1"/>
          <p:nvPr/>
        </p:nvSpPr>
        <p:spPr>
          <a:xfrm>
            <a:off x="395271" y="216613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357B2-B694-4EBE-B069-1574936B9ACB}"/>
              </a:ext>
            </a:extLst>
          </p:cNvPr>
          <p:cNvSpPr txBox="1"/>
          <p:nvPr/>
        </p:nvSpPr>
        <p:spPr>
          <a:xfrm>
            <a:off x="596348" y="1484243"/>
            <a:ext cx="1086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Emotions are a condition </a:t>
            </a:r>
            <a:r>
              <a:rPr lang="en-US" sz="3200" dirty="0"/>
              <a:t>that</a:t>
            </a:r>
            <a:r>
              <a:rPr lang="fr-FR" sz="3200" dirty="0"/>
              <a:t> </a:t>
            </a:r>
            <a:r>
              <a:rPr lang="en-US" sz="3200" dirty="0"/>
              <a:t>we</a:t>
            </a:r>
            <a:r>
              <a:rPr lang="fr-FR" sz="3200" dirty="0"/>
              <a:t> use to express </a:t>
            </a:r>
            <a:r>
              <a:rPr lang="en-US" sz="3200" dirty="0"/>
              <a:t>our</a:t>
            </a:r>
            <a:r>
              <a:rPr lang="fr-FR" sz="3200" dirty="0"/>
              <a:t> feelings.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3E3518-6C5C-4AE8-AC4B-9D82A4E629D2}"/>
              </a:ext>
            </a:extLst>
          </p:cNvPr>
          <p:cNvSpPr/>
          <p:nvPr/>
        </p:nvSpPr>
        <p:spPr>
          <a:xfrm>
            <a:off x="3293164" y="2232126"/>
            <a:ext cx="5049079" cy="1438726"/>
          </a:xfrm>
          <a:prstGeom prst="rect">
            <a:avLst/>
          </a:prstGeom>
          <a:solidFill>
            <a:srgbClr val="87CE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Common </a:t>
            </a:r>
            <a:r>
              <a:rPr lang="en-US" sz="3200" dirty="0"/>
              <a:t>way</a:t>
            </a:r>
            <a:r>
              <a:rPr lang="fr-FR" sz="3200" dirty="0"/>
              <a:t> for people to express </a:t>
            </a:r>
            <a:r>
              <a:rPr lang="en-US" sz="3200" dirty="0"/>
              <a:t>their</a:t>
            </a:r>
            <a:r>
              <a:rPr lang="fr-FR" sz="3200" dirty="0"/>
              <a:t> </a:t>
            </a:r>
            <a:r>
              <a:rPr lang="fr-FR" sz="3200" dirty="0" err="1"/>
              <a:t>emotion</a:t>
            </a:r>
            <a:endParaRPr lang="fr-FR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CCD37E-A804-47BA-A337-03FB8D685690}"/>
              </a:ext>
            </a:extLst>
          </p:cNvPr>
          <p:cNvSpPr/>
          <p:nvPr/>
        </p:nvSpPr>
        <p:spPr>
          <a:xfrm>
            <a:off x="1577006" y="4916557"/>
            <a:ext cx="1855304" cy="914400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D66371-40AE-484A-A963-3D4B9378EFA2}"/>
              </a:ext>
            </a:extLst>
          </p:cNvPr>
          <p:cNvSpPr/>
          <p:nvPr/>
        </p:nvSpPr>
        <p:spPr>
          <a:xfrm>
            <a:off x="8203096" y="4916557"/>
            <a:ext cx="1855304" cy="914400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Facial expression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C1EB39-06D3-4707-A299-B38C554ADE1A}"/>
              </a:ext>
            </a:extLst>
          </p:cNvPr>
          <p:cNvSpPr/>
          <p:nvPr/>
        </p:nvSpPr>
        <p:spPr>
          <a:xfrm>
            <a:off x="4890051" y="4916557"/>
            <a:ext cx="1855304" cy="914400"/>
          </a:xfrm>
          <a:prstGeom prst="ellipse">
            <a:avLst/>
          </a:prstGeom>
          <a:ln>
            <a:solidFill>
              <a:srgbClr val="87CEF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72769F-5175-49B6-85EC-A086B6D24ABB}"/>
              </a:ext>
            </a:extLst>
          </p:cNvPr>
          <p:cNvCxnSpPr>
            <a:endCxn id="18" idx="0"/>
          </p:cNvCxnSpPr>
          <p:nvPr/>
        </p:nvCxnSpPr>
        <p:spPr>
          <a:xfrm flipH="1">
            <a:off x="2504658" y="3670852"/>
            <a:ext cx="788506" cy="1245705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6370-37FF-49FA-AA9C-CC424661B363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5817703" y="3670852"/>
            <a:ext cx="1" cy="1245705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C333C7-50FE-4EEE-87B6-1C45B7D9296C}"/>
              </a:ext>
            </a:extLst>
          </p:cNvPr>
          <p:cNvCxnSpPr>
            <a:endCxn id="19" idx="0"/>
          </p:cNvCxnSpPr>
          <p:nvPr/>
        </p:nvCxnSpPr>
        <p:spPr>
          <a:xfrm>
            <a:off x="8342243" y="3670852"/>
            <a:ext cx="788505" cy="1245705"/>
          </a:xfrm>
          <a:prstGeom prst="straightConnector1">
            <a:avLst/>
          </a:prstGeom>
          <a:ln>
            <a:solidFill>
              <a:srgbClr val="87C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19577F-E997-4D53-979F-78288FE0C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51" y="3960078"/>
            <a:ext cx="643922" cy="6895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7ACFCC-C7B4-4284-A957-E3D82636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51" y="3936865"/>
            <a:ext cx="537408" cy="735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62CDD7-3722-4EE7-9F1B-2AB72D95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28" y="3928220"/>
            <a:ext cx="1011059" cy="4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5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3A25A-A3E3-44FB-BFAE-0BC9FB97881F}"/>
              </a:ext>
            </a:extLst>
          </p:cNvPr>
          <p:cNvSpPr txBox="1"/>
          <p:nvPr/>
        </p:nvSpPr>
        <p:spPr>
          <a:xfrm>
            <a:off x="11158330" y="-14981"/>
            <a:ext cx="1219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4665F-12EF-4A20-B97B-A6CA3007F6B3}"/>
              </a:ext>
            </a:extLst>
          </p:cNvPr>
          <p:cNvSpPr txBox="1"/>
          <p:nvPr/>
        </p:nvSpPr>
        <p:spPr>
          <a:xfrm>
            <a:off x="526974" y="1273051"/>
            <a:ext cx="1166502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Humans can easily recognize a person's emotion through communication in natural language </a:t>
            </a:r>
          </a:p>
          <a:p>
            <a:r>
              <a:rPr lang="en-US" sz="3200" dirty="0"/>
              <a:t>people also communicate with machines, the common way is by using text(comments, posts…).</a:t>
            </a:r>
          </a:p>
          <a:p>
            <a:r>
              <a:rPr lang="en-US" sz="3200" dirty="0"/>
              <a:t>The work presented in this paper is related to the area of Recognizing emotions which focuses on emotions in text</a:t>
            </a:r>
          </a:p>
          <a:p>
            <a:r>
              <a:rPr lang="fr-FR" sz="3200" dirty="0"/>
              <a:t>The main objective of </a:t>
            </a:r>
            <a:r>
              <a:rPr lang="en-US" sz="3200" dirty="0"/>
              <a:t>this</a:t>
            </a:r>
            <a:r>
              <a:rPr lang="fr-FR" sz="3200" dirty="0"/>
              <a:t> </a:t>
            </a:r>
            <a:r>
              <a:rPr lang="en-US" sz="3200" dirty="0"/>
              <a:t>paper</a:t>
            </a:r>
            <a:r>
              <a:rPr lang="fr-FR" sz="3200" dirty="0"/>
              <a:t> </a:t>
            </a:r>
            <a:r>
              <a:rPr lang="en-US" sz="3200" dirty="0"/>
              <a:t>is</a:t>
            </a:r>
            <a:r>
              <a:rPr lang="fr-FR" sz="3200" dirty="0"/>
              <a:t> to </a:t>
            </a:r>
            <a:r>
              <a:rPr lang="en-US" sz="3200" dirty="0"/>
              <a:t>present a group of a classification system to analyze sentiment in text data</a:t>
            </a:r>
            <a:endParaRPr lang="fr-F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E1303-CD01-A1EA-3410-F73A0F0D5880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36493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3A25A-A3E3-44FB-BFAE-0BC9FB97881F}"/>
              </a:ext>
            </a:extLst>
          </p:cNvPr>
          <p:cNvSpPr txBox="1"/>
          <p:nvPr/>
        </p:nvSpPr>
        <p:spPr>
          <a:xfrm>
            <a:off x="11158330" y="-14981"/>
            <a:ext cx="1219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29BFB-E160-484D-940A-0BE4E5CC9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6" y="1935091"/>
            <a:ext cx="4599043" cy="3359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5CAEA9-8D8D-4820-8F04-64A642F119F9}"/>
              </a:ext>
            </a:extLst>
          </p:cNvPr>
          <p:cNvSpPr txBox="1"/>
          <p:nvPr/>
        </p:nvSpPr>
        <p:spPr>
          <a:xfrm>
            <a:off x="889780" y="951355"/>
            <a:ext cx="1049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Why is it important to recognize emotion automatically?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7B2F7-8A6B-4C77-9639-5EAA1E65A1E9}"/>
              </a:ext>
            </a:extLst>
          </p:cNvPr>
          <p:cNvSpPr txBox="1"/>
          <p:nvPr/>
        </p:nvSpPr>
        <p:spPr>
          <a:xfrm>
            <a:off x="693683" y="2333297"/>
            <a:ext cx="6038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Academic research:</a:t>
            </a:r>
          </a:p>
          <a:p>
            <a:r>
              <a:rPr lang="en-US" sz="3200" dirty="0"/>
              <a:t>For E.g.” what is the public sentiment towards covid vaccine?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35C05C-65D8-4F1B-A97B-AD8983ECD39D}"/>
              </a:ext>
            </a:extLst>
          </p:cNvPr>
          <p:cNvSpPr txBox="1"/>
          <p:nvPr/>
        </p:nvSpPr>
        <p:spPr>
          <a:xfrm>
            <a:off x="889780" y="4072050"/>
            <a:ext cx="6117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E.g.” what do people think of our product?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2BA8C-C575-3A32-12A0-E78976750D73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39380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DA893-2CF4-4CAF-A8C5-E79BFA757B4F}"/>
              </a:ext>
            </a:extLst>
          </p:cNvPr>
          <p:cNvSpPr txBox="1"/>
          <p:nvPr/>
        </p:nvSpPr>
        <p:spPr>
          <a:xfrm>
            <a:off x="395271" y="216613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State of the art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E76A05-273E-4AB8-BA17-CB4B0460D327}"/>
              </a:ext>
            </a:extLst>
          </p:cNvPr>
          <p:cNvSpPr/>
          <p:nvPr/>
        </p:nvSpPr>
        <p:spPr>
          <a:xfrm>
            <a:off x="698034" y="2448237"/>
            <a:ext cx="1417982" cy="726397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2005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05B25F-1530-40C9-B8BE-820DE1F1ECC8}"/>
              </a:ext>
            </a:extLst>
          </p:cNvPr>
          <p:cNvSpPr txBox="1"/>
          <p:nvPr/>
        </p:nvSpPr>
        <p:spPr>
          <a:xfrm>
            <a:off x="698034" y="1863460"/>
            <a:ext cx="1780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Alm et al.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B62D56-B54B-4BA5-A6EB-7644E9CF0FEE}"/>
              </a:ext>
            </a:extLst>
          </p:cNvPr>
          <p:cNvSpPr/>
          <p:nvPr/>
        </p:nvSpPr>
        <p:spPr>
          <a:xfrm>
            <a:off x="9936837" y="2448235"/>
            <a:ext cx="1417982" cy="726397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2014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7B0889-54B2-42C7-8E81-4F17F5087B20}"/>
              </a:ext>
            </a:extLst>
          </p:cNvPr>
          <p:cNvSpPr/>
          <p:nvPr/>
        </p:nvSpPr>
        <p:spPr>
          <a:xfrm>
            <a:off x="7016547" y="2448236"/>
            <a:ext cx="1417982" cy="726397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2011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4A985B-28CF-4C58-AD09-91875E4AE534}"/>
              </a:ext>
            </a:extLst>
          </p:cNvPr>
          <p:cNvCxnSpPr>
            <a:cxnSpLocks/>
          </p:cNvCxnSpPr>
          <p:nvPr/>
        </p:nvCxnSpPr>
        <p:spPr>
          <a:xfrm flipH="1">
            <a:off x="0" y="31978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31F853-2233-4C5F-9273-E8F80CF84BFA}"/>
              </a:ext>
            </a:extLst>
          </p:cNvPr>
          <p:cNvSpPr txBox="1"/>
          <p:nvPr/>
        </p:nvSpPr>
        <p:spPr>
          <a:xfrm>
            <a:off x="7016547" y="1863460"/>
            <a:ext cx="1780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Xia et 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6804B-3C26-4591-B59E-9BC321C050C6}"/>
              </a:ext>
            </a:extLst>
          </p:cNvPr>
          <p:cNvSpPr txBox="1"/>
          <p:nvPr/>
        </p:nvSpPr>
        <p:spPr>
          <a:xfrm>
            <a:off x="9733112" y="1755623"/>
            <a:ext cx="2458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Da Silva et al.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C2D4D0-C2BD-4CF5-8248-370D93C56AE2}"/>
              </a:ext>
            </a:extLst>
          </p:cNvPr>
          <p:cNvSpPr/>
          <p:nvPr/>
        </p:nvSpPr>
        <p:spPr>
          <a:xfrm>
            <a:off x="3205212" y="3463639"/>
            <a:ext cx="5118968" cy="27886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Automatic classification using machine learning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Focus on sentences in children’s fairy tales.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8ECAF5-8E5B-4F33-A1E2-4B8D2F3544C4}"/>
              </a:ext>
            </a:extLst>
          </p:cNvPr>
          <p:cNvSpPr txBox="1"/>
          <p:nvPr/>
        </p:nvSpPr>
        <p:spPr>
          <a:xfrm>
            <a:off x="395270" y="955924"/>
            <a:ext cx="114950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There are 11 relevant works in this field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FEDAD2-8C8F-4E81-8503-D40198100232}"/>
              </a:ext>
            </a:extLst>
          </p:cNvPr>
          <p:cNvSpPr/>
          <p:nvPr/>
        </p:nvSpPr>
        <p:spPr>
          <a:xfrm>
            <a:off x="7016547" y="2448235"/>
            <a:ext cx="1417982" cy="726397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2011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90FC4F-E522-42D2-89BF-01AED80B8EF0}"/>
              </a:ext>
            </a:extLst>
          </p:cNvPr>
          <p:cNvSpPr txBox="1"/>
          <p:nvPr/>
        </p:nvSpPr>
        <p:spPr>
          <a:xfrm>
            <a:off x="7016547" y="1863459"/>
            <a:ext cx="1780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Xia et al.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3AFD1EF-B077-4CF3-AA30-E9913BC0D47A}"/>
              </a:ext>
            </a:extLst>
          </p:cNvPr>
          <p:cNvSpPr/>
          <p:nvPr/>
        </p:nvSpPr>
        <p:spPr>
          <a:xfrm>
            <a:off x="3205212" y="3460619"/>
            <a:ext cx="5118968" cy="27886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Create a method to identify the polarity of a sentence in a text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EC71B65-7FBD-4477-A60D-1E1F6CAD2E00}"/>
              </a:ext>
            </a:extLst>
          </p:cNvPr>
          <p:cNvSpPr/>
          <p:nvPr/>
        </p:nvSpPr>
        <p:spPr>
          <a:xfrm>
            <a:off x="2279374" y="3457602"/>
            <a:ext cx="7149069" cy="2907932"/>
          </a:xfrm>
          <a:prstGeom prst="roundRect">
            <a:avLst>
              <a:gd name="adj" fmla="val 44531"/>
            </a:avLst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Automatic classification using machine learning to recognize emotion in tweets(Random forest, SVM, multinomial</a:t>
            </a:r>
          </a:p>
          <a:p>
            <a:r>
              <a:rPr lang="en-US" sz="3200" dirty="0">
                <a:solidFill>
                  <a:schemeClr val="tx1"/>
                </a:solidFill>
              </a:rPr>
              <a:t>naïve Bayes and logistic regression.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569D75-CF83-33A6-B952-C5FB6E58E770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338919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CEFA"/>
                                      </p:to>
                                    </p:animClr>
                                    <p:set>
                                      <p:cBhvr>
                                        <p:cTn id="1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CEFA"/>
                                      </p:to>
                                    </p:animClr>
                                    <p:set>
                                      <p:cBhvr>
                                        <p:cTn id="2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7CEFA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3" grpId="0" animBg="1"/>
      <p:bldP spid="58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3A25A-A3E3-44FB-BFAE-0BC9FB97881F}"/>
              </a:ext>
            </a:extLst>
          </p:cNvPr>
          <p:cNvSpPr txBox="1"/>
          <p:nvPr/>
        </p:nvSpPr>
        <p:spPr>
          <a:xfrm>
            <a:off x="10535480" y="0"/>
            <a:ext cx="169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State of art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DD8980-BA1A-4628-9026-D8E763A7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3" y="1589655"/>
            <a:ext cx="8131126" cy="4571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All </a:t>
            </a:r>
            <a:r>
              <a:rPr kumimoji="0" lang="en-US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existing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approaches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use machine </a:t>
            </a:r>
            <a:r>
              <a:rPr kumimoji="0" lang="en-US" altLang="fr-FR" sz="32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learning</a:t>
            </a:r>
            <a:r>
              <a:rPr kumimoji="0" lang="fr-FR" altLang="fr-FR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43FB3-D4C8-43E9-B082-8CB55BD5DA5E}"/>
              </a:ext>
            </a:extLst>
          </p:cNvPr>
          <p:cNvSpPr txBox="1"/>
          <p:nvPr/>
        </p:nvSpPr>
        <p:spPr>
          <a:xfrm>
            <a:off x="1743155" y="2046843"/>
            <a:ext cx="967512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examination of the sentences doesn’t include  semantic and syntactic features (non-context sensitive) and is based only on keywords</a:t>
            </a:r>
          </a:p>
          <a:p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C11C1-7A5F-44A1-BAA3-2DB714BB48B9}"/>
              </a:ext>
            </a:extLst>
          </p:cNvPr>
          <p:cNvSpPr txBox="1"/>
          <p:nvPr/>
        </p:nvSpPr>
        <p:spPr>
          <a:xfrm>
            <a:off x="637277" y="892933"/>
            <a:ext cx="6112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Limits: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7F6BC-99BE-42A7-972F-6E3A53329081}"/>
              </a:ext>
            </a:extLst>
          </p:cNvPr>
          <p:cNvSpPr txBox="1"/>
          <p:nvPr/>
        </p:nvSpPr>
        <p:spPr>
          <a:xfrm>
            <a:off x="865177" y="4066750"/>
            <a:ext cx="8975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We need a new approach to recognize emotion in text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CD7C67-69D5-440D-BEB5-A3BA34EE6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10" y="4716658"/>
            <a:ext cx="1978519" cy="10719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737270-6B5F-20AE-675A-FB25F2F33EED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365347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83115-520B-4A02-B4A9-BF660E46E410}"/>
              </a:ext>
            </a:extLst>
          </p:cNvPr>
          <p:cNvSpPr txBox="1"/>
          <p:nvPr/>
        </p:nvSpPr>
        <p:spPr>
          <a:xfrm>
            <a:off x="198782" y="22676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Problematic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BD047-50EC-46C6-BAEC-C1BFD7738BC8}"/>
              </a:ext>
            </a:extLst>
          </p:cNvPr>
          <p:cNvSpPr txBox="1"/>
          <p:nvPr/>
        </p:nvSpPr>
        <p:spPr>
          <a:xfrm>
            <a:off x="198782" y="1405719"/>
            <a:ext cx="1189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Recognition emotion in text is a complex study, need a deep analysis to achieve good results.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A0A71-5D12-4AE2-B128-5A9548D0729A}"/>
              </a:ext>
            </a:extLst>
          </p:cNvPr>
          <p:cNvSpPr txBox="1"/>
          <p:nvPr/>
        </p:nvSpPr>
        <p:spPr>
          <a:xfrm>
            <a:off x="212430" y="3150190"/>
            <a:ext cx="11691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Machine learning  doesn’t able to analysis semantic and syntactic features  of a sentence.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87C6C-CEDB-4B7E-95D5-ED754D6047EF}"/>
              </a:ext>
            </a:extLst>
          </p:cNvPr>
          <p:cNvSpPr txBox="1"/>
          <p:nvPr/>
        </p:nvSpPr>
        <p:spPr>
          <a:xfrm>
            <a:off x="596348" y="4498545"/>
            <a:ext cx="11293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Some words in a sentence have different meaning according to the usage and 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CDF71-8AA6-F0E9-96FD-7531DF2DC132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131911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rgbClr val="A3AEBD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9E735-50AD-4513-AA47-B07144584C88}"/>
              </a:ext>
            </a:extLst>
          </p:cNvPr>
          <p:cNvCxnSpPr>
            <a:cxnSpLocks/>
          </p:cNvCxnSpPr>
          <p:nvPr/>
        </p:nvCxnSpPr>
        <p:spPr>
          <a:xfrm rot="6000000" flipV="1">
            <a:off x="2088000" y="2501791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1CA06C-5172-4C9F-B549-77E273602BA3}"/>
              </a:ext>
            </a:extLst>
          </p:cNvPr>
          <p:cNvCxnSpPr>
            <a:cxnSpLocks/>
          </p:cNvCxnSpPr>
          <p:nvPr/>
        </p:nvCxnSpPr>
        <p:spPr>
          <a:xfrm rot="7500000" flipV="1">
            <a:off x="1687743" y="2876123"/>
            <a:ext cx="1181100" cy="22826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51BC2C-3E50-4BEC-A8F3-BF40C7BDA9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0D98-5276-4ED4-86E5-2FB863BEB15D}"/>
              </a:ext>
            </a:extLst>
          </p:cNvPr>
          <p:cNvSpPr txBox="1"/>
          <p:nvPr/>
        </p:nvSpPr>
        <p:spPr>
          <a:xfrm>
            <a:off x="3315561" y="6484811"/>
            <a:ext cx="5118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Recognizing emotions in 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83115-520B-4A02-B4A9-BF660E46E410}"/>
              </a:ext>
            </a:extLst>
          </p:cNvPr>
          <p:cNvSpPr txBox="1"/>
          <p:nvPr/>
        </p:nvSpPr>
        <p:spPr>
          <a:xfrm>
            <a:off x="198782" y="226764"/>
            <a:ext cx="10959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BD047-50EC-46C6-BAEC-C1BFD7738BC8}"/>
              </a:ext>
            </a:extLst>
          </p:cNvPr>
          <p:cNvSpPr txBox="1"/>
          <p:nvPr/>
        </p:nvSpPr>
        <p:spPr>
          <a:xfrm>
            <a:off x="198782" y="1405719"/>
            <a:ext cx="1189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main objective of this paper is to develop a model can analyze the semantic and syntactic the sentence.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A0A71-5D12-4AE2-B128-5A9548D0729A}"/>
              </a:ext>
            </a:extLst>
          </p:cNvPr>
          <p:cNvSpPr txBox="1"/>
          <p:nvPr/>
        </p:nvSpPr>
        <p:spPr>
          <a:xfrm>
            <a:off x="212430" y="3150190"/>
            <a:ext cx="11691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Identify the meaning of words in a sentence according to the usage of content.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C4609-3987-850A-BA51-94D0F4BBCDF7}"/>
              </a:ext>
            </a:extLst>
          </p:cNvPr>
          <p:cNvSpPr txBox="1"/>
          <p:nvPr/>
        </p:nvSpPr>
        <p:spPr>
          <a:xfrm>
            <a:off x="0" y="6433519"/>
            <a:ext cx="255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Jaafer klila</a:t>
            </a:r>
          </a:p>
        </p:txBody>
      </p:sp>
    </p:spTree>
    <p:extLst>
      <p:ext uri="{BB962C8B-B14F-4D97-AF65-F5344CB8AC3E}">
        <p14:creationId xmlns:p14="http://schemas.microsoft.com/office/powerpoint/2010/main" val="256980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879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Bebas Neue Bold</vt:lpstr>
      <vt:lpstr>Calibri</vt:lpstr>
      <vt:lpstr>Calibri Light</vt:lpstr>
      <vt:lpstr>Courier New</vt:lpstr>
      <vt:lpstr>Eurostile BQ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jaafer</dc:creator>
  <cp:lastModifiedBy>Jaafer</cp:lastModifiedBy>
  <cp:revision>19</cp:revision>
  <dcterms:created xsi:type="dcterms:W3CDTF">2022-04-21T21:17:19Z</dcterms:created>
  <dcterms:modified xsi:type="dcterms:W3CDTF">2022-08-03T17:29:02Z</dcterms:modified>
</cp:coreProperties>
</file>