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7" r:id="rId3"/>
    <p:sldId id="260" r:id="rId4"/>
    <p:sldId id="261" r:id="rId5"/>
    <p:sldId id="263" r:id="rId6"/>
    <p:sldId id="262" r:id="rId7"/>
    <p:sldId id="264" r:id="rId8"/>
    <p:sldId id="265" r:id="rId9"/>
    <p:sldId id="266" r:id="rId10"/>
    <p:sldId id="267" r:id="rId11"/>
    <p:sldId id="268" r:id="rId12"/>
    <p:sldId id="269" r:id="rId13"/>
    <p:sldId id="270" r:id="rId14"/>
    <p:sldId id="271" r:id="rId15"/>
    <p:sldId id="272" r:id="rId16"/>
    <p:sldId id="273" r:id="rId17"/>
    <p:sldId id="259" r:id="rId18"/>
  </p:sldIdLst>
  <p:sldSz cx="12192000" cy="6858000"/>
  <p:notesSz cx="6858000" cy="9144000"/>
  <p:embeddedFontLst>
    <p:embeddedFont>
      <p:font typeface="Lato Black" panose="020F0502020204030203" pitchFamily="34" charset="0"/>
      <p:bold r:id="rId20"/>
      <p:boldItalic r:id="rId21"/>
    </p:embeddedFont>
    <p:embeddedFont>
      <p:font typeface="Libre Baskerville" panose="02000000000000000000" pitchFamily="2" charset="0"/>
      <p:regular r:id="rId22"/>
      <p:bold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jaakeer" userId="cd3ab7a217017cc6" providerId="LiveId" clId="{F3AB0B18-67A0-4871-8EF6-676CB080A9AC}"/>
    <pc:docChg chg="modSld">
      <pc:chgData name="shaik jaakeer" userId="cd3ab7a217017cc6" providerId="LiveId" clId="{F3AB0B18-67A0-4871-8EF6-676CB080A9AC}" dt="2024-10-09T19:11:30.090" v="0" actId="20577"/>
      <pc:docMkLst>
        <pc:docMk/>
      </pc:docMkLst>
      <pc:sldChg chg="modSp mod">
        <pc:chgData name="shaik jaakeer" userId="cd3ab7a217017cc6" providerId="LiveId" clId="{F3AB0B18-67A0-4871-8EF6-676CB080A9AC}" dt="2024-10-09T19:11:30.090" v="0" actId="20577"/>
        <pc:sldMkLst>
          <pc:docMk/>
          <pc:sldMk cId="0" sldId="257"/>
        </pc:sldMkLst>
        <pc:spChg chg="mod">
          <ac:chgData name="shaik jaakeer" userId="cd3ab7a217017cc6" providerId="LiveId" clId="{F3AB0B18-67A0-4871-8EF6-676CB080A9AC}" dt="2024-10-09T19:11:30.090" v="0" actId="20577"/>
          <ac:spMkLst>
            <pc:docMk/>
            <pc:sldMk cId="0" sldId="257"/>
            <ac:spMk id="2" creationId="{1CDA2D1C-566F-8719-D6A8-BCD112C4708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717986"/>
            <a:ext cx="7246189" cy="80017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2800" b="1" dirty="0">
                <a:solidFill>
                  <a:schemeClr val="dk1"/>
                </a:solidFill>
                <a:latin typeface="Calibri"/>
                <a:ea typeface="Calibri"/>
                <a:cs typeface="Calibri"/>
                <a:sym typeface="Calibri"/>
              </a:rPr>
              <a:t>Exploratory Data Analysis on AMCAT Dataset</a:t>
            </a:r>
            <a:endParaRPr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C57E0F8-7D65-B2D3-B35A-E7ABAD9B0CDC}"/>
              </a:ext>
            </a:extLst>
          </p:cNvPr>
          <p:cNvSpPr>
            <a:spLocks noGrp="1"/>
          </p:cNvSpPr>
          <p:nvPr>
            <p:ph type="body" idx="1"/>
          </p:nvPr>
        </p:nvSpPr>
        <p:spPr/>
        <p:txBody>
          <a:bodyPr>
            <a:normAutofit/>
          </a:bodyPr>
          <a:lstStyle/>
          <a:p>
            <a:r>
              <a:rPr lang="en-IN" sz="3200" b="1" dirty="0">
                <a:solidFill>
                  <a:srgbClr val="FF0000"/>
                </a:solidFill>
              </a:rPr>
              <a:t>Insights:</a:t>
            </a:r>
          </a:p>
          <a:p>
            <a:pPr algn="just"/>
            <a:r>
              <a:rPr lang="en-GB" sz="1600" dirty="0"/>
              <a:t>    </a:t>
            </a:r>
            <a:r>
              <a:rPr lang="en-GB" sz="1600" dirty="0">
                <a:solidFill>
                  <a:schemeClr val="tx1"/>
                </a:solidFill>
                <a:latin typeface="Times New Roman" panose="02020603050405020304" pitchFamily="18" charset="0"/>
                <a:cs typeface="Times New Roman" panose="02020603050405020304" pitchFamily="18" charset="0"/>
              </a:rPr>
              <a:t>This boxplot shows the salary distribution for different specializations. Specializations like “Information Technology” and “Computer Science” have a broader salary range with higher medians, indicating more lucrative career options. Specializations with tighter boxplots and lower medians suggest less variation in salary.</a:t>
            </a: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9646A8C-F2BC-788B-87D4-95647EA13BC4}"/>
              </a:ext>
            </a:extLst>
          </p:cNvPr>
          <p:cNvPicPr>
            <a:picLocks noChangeAspect="1"/>
          </p:cNvPicPr>
          <p:nvPr/>
        </p:nvPicPr>
        <p:blipFill>
          <a:blip r:embed="rId2"/>
          <a:stretch>
            <a:fillRect/>
          </a:stretch>
        </p:blipFill>
        <p:spPr>
          <a:xfrm>
            <a:off x="3166653" y="141320"/>
            <a:ext cx="5858693" cy="4667901"/>
          </a:xfrm>
          <a:prstGeom prst="rect">
            <a:avLst/>
          </a:prstGeom>
        </p:spPr>
      </p:pic>
    </p:spTree>
    <p:extLst>
      <p:ext uri="{BB962C8B-B14F-4D97-AF65-F5344CB8AC3E}">
        <p14:creationId xmlns:p14="http://schemas.microsoft.com/office/powerpoint/2010/main" val="1544060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0B0F34-30BA-AB81-B480-FB2BF302F113}"/>
              </a:ext>
            </a:extLst>
          </p:cNvPr>
          <p:cNvSpPr>
            <a:spLocks noGrp="1"/>
          </p:cNvSpPr>
          <p:nvPr>
            <p:ph type="title"/>
          </p:nvPr>
        </p:nvSpPr>
        <p:spPr>
          <a:xfrm>
            <a:off x="838200" y="365125"/>
            <a:ext cx="8718755" cy="618101"/>
          </a:xfrm>
        </p:spPr>
        <p:txBody>
          <a:bodyPr>
            <a:normAutofit fontScale="90000"/>
          </a:bodyPr>
          <a:lstStyle/>
          <a:p>
            <a:r>
              <a:rPr lang="en-IN" b="1" dirty="0">
                <a:solidFill>
                  <a:srgbClr val="FF0000"/>
                </a:solidFill>
              </a:rPr>
              <a:t>Bivariate Analysis:</a:t>
            </a:r>
          </a:p>
        </p:txBody>
      </p:sp>
      <p:sp>
        <p:nvSpPr>
          <p:cNvPr id="5" name="Text Placeholder 4">
            <a:extLst>
              <a:ext uri="{FF2B5EF4-FFF2-40B4-BE49-F238E27FC236}">
                <a16:creationId xmlns:a16="http://schemas.microsoft.com/office/drawing/2014/main" id="{1243A637-0549-0788-A264-16E4953D56C4}"/>
              </a:ext>
            </a:extLst>
          </p:cNvPr>
          <p:cNvSpPr>
            <a:spLocks noGrp="1"/>
          </p:cNvSpPr>
          <p:nvPr>
            <p:ph type="body" idx="1"/>
          </p:nvPr>
        </p:nvSpPr>
        <p:spPr>
          <a:xfrm>
            <a:off x="838200" y="983226"/>
            <a:ext cx="5935364" cy="4351338"/>
          </a:xfrm>
        </p:spPr>
        <p:txBody>
          <a:bodyPr/>
          <a:lstStyle/>
          <a:p>
            <a:r>
              <a:rPr lang="en-IN" dirty="0">
                <a:latin typeface="Times New Roman" panose="02020603050405020304" pitchFamily="18" charset="0"/>
                <a:cs typeface="Times New Roman" panose="02020603050405020304" pitchFamily="18" charset="0"/>
              </a:rPr>
              <a:t>Count plot on </a:t>
            </a:r>
          </a:p>
          <a:p>
            <a:pPr marL="114300" indent="0">
              <a:buNone/>
            </a:pPr>
            <a:r>
              <a:rPr lang="en-IN" dirty="0">
                <a:latin typeface="Times New Roman" panose="02020603050405020304" pitchFamily="18" charset="0"/>
                <a:cs typeface="Times New Roman" panose="02020603050405020304" pitchFamily="18" charset="0"/>
              </a:rPr>
              <a:t>Specialisation v/s Gender (Cat v/s Cat):</a:t>
            </a:r>
          </a:p>
          <a:p>
            <a:pPr marL="114300" indent="0">
              <a:buNone/>
            </a:pPr>
            <a:r>
              <a:rPr lang="en-IN" b="1" dirty="0">
                <a:latin typeface="Times New Roman" panose="02020603050405020304" pitchFamily="18" charset="0"/>
                <a:cs typeface="Times New Roman" panose="02020603050405020304" pitchFamily="18" charset="0"/>
              </a:rPr>
              <a:t>Insights:</a:t>
            </a:r>
          </a:p>
          <a:p>
            <a:pPr marL="114300" indent="0" algn="just">
              <a:buNone/>
            </a:pPr>
            <a:r>
              <a:rPr lang="en-GB" sz="2000" dirty="0">
                <a:latin typeface="Times New Roman" panose="02020603050405020304" pitchFamily="18" charset="0"/>
                <a:cs typeface="Times New Roman" panose="02020603050405020304" pitchFamily="18" charset="0"/>
              </a:rPr>
              <a:t>This plot reveals that the representation of gender varies by specialization. Fields like "Mechanical Engineering" and "Computer Science" are male-dominated, while others like "Biotechnology" may have a higher female representation. This indicates a relationship between gender and specialization choice.</a:t>
            </a:r>
            <a:endParaRPr lang="en-IN" sz="2000" dirty="0">
              <a:latin typeface="Times New Roman" panose="02020603050405020304" pitchFamily="18" charset="0"/>
              <a:cs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A10438B8-8875-5001-9DDC-486A3AEB8A57}"/>
              </a:ext>
            </a:extLst>
          </p:cNvPr>
          <p:cNvPicPr>
            <a:picLocks noChangeAspect="1"/>
          </p:cNvPicPr>
          <p:nvPr/>
        </p:nvPicPr>
        <p:blipFill>
          <a:blip r:embed="rId2"/>
          <a:stretch>
            <a:fillRect/>
          </a:stretch>
        </p:blipFill>
        <p:spPr>
          <a:xfrm>
            <a:off x="6773564" y="883323"/>
            <a:ext cx="5211960" cy="5091353"/>
          </a:xfrm>
          <a:prstGeom prst="rect">
            <a:avLst/>
          </a:prstGeom>
        </p:spPr>
      </p:pic>
    </p:spTree>
    <p:extLst>
      <p:ext uri="{BB962C8B-B14F-4D97-AF65-F5344CB8AC3E}">
        <p14:creationId xmlns:p14="http://schemas.microsoft.com/office/powerpoint/2010/main" val="3793990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2956C-FA77-FD1E-D04D-03CD9412CE9A}"/>
              </a:ext>
            </a:extLst>
          </p:cNvPr>
          <p:cNvSpPr>
            <a:spLocks noGrp="1"/>
          </p:cNvSpPr>
          <p:nvPr>
            <p:ph type="title"/>
          </p:nvPr>
        </p:nvSpPr>
        <p:spPr/>
        <p:txBody>
          <a:bodyPr/>
          <a:lstStyle/>
          <a:p>
            <a:r>
              <a:rPr lang="en-IN" b="1" dirty="0">
                <a:solidFill>
                  <a:srgbClr val="FF0000"/>
                </a:solidFill>
              </a:rPr>
              <a:t>Bivariate Analysis:</a:t>
            </a:r>
          </a:p>
        </p:txBody>
      </p:sp>
      <p:sp>
        <p:nvSpPr>
          <p:cNvPr id="3" name="Text Placeholder 2">
            <a:extLst>
              <a:ext uri="{FF2B5EF4-FFF2-40B4-BE49-F238E27FC236}">
                <a16:creationId xmlns:a16="http://schemas.microsoft.com/office/drawing/2014/main" id="{1974D764-5CD0-60D4-5FE6-76759B8E13AE}"/>
              </a:ext>
            </a:extLst>
          </p:cNvPr>
          <p:cNvSpPr>
            <a:spLocks noGrp="1"/>
          </p:cNvSpPr>
          <p:nvPr>
            <p:ph type="body" idx="1"/>
          </p:nvPr>
        </p:nvSpPr>
        <p:spPr>
          <a:xfrm>
            <a:off x="838200" y="1569986"/>
            <a:ext cx="5696745" cy="4351338"/>
          </a:xfrm>
        </p:spPr>
        <p:txBody>
          <a:bodyPr/>
          <a:lstStyle/>
          <a:p>
            <a:r>
              <a:rPr lang="en-IN" dirty="0">
                <a:latin typeface="Times New Roman" panose="02020603050405020304" pitchFamily="18" charset="0"/>
                <a:cs typeface="Times New Roman" panose="02020603050405020304" pitchFamily="18" charset="0"/>
              </a:rPr>
              <a:t>Box plot on Degree v/s Salary</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(Num v/s Cat)</a:t>
            </a:r>
          </a:p>
          <a:p>
            <a:pPr marL="114300" indent="0">
              <a:buNone/>
            </a:pPr>
            <a:r>
              <a:rPr lang="en-IN" b="1" dirty="0">
                <a:latin typeface="Times New Roman" panose="02020603050405020304" pitchFamily="18" charset="0"/>
                <a:cs typeface="Times New Roman" panose="02020603050405020304" pitchFamily="18" charset="0"/>
              </a:rPr>
              <a:t>Insights:</a:t>
            </a:r>
          </a:p>
          <a:p>
            <a:pPr marL="114300" indent="0" algn="just">
              <a:buNone/>
            </a:pPr>
            <a:r>
              <a:rPr lang="en-GB" sz="2000" dirty="0">
                <a:latin typeface="Times New Roman" panose="02020603050405020304" pitchFamily="18" charset="0"/>
                <a:cs typeface="Times New Roman" panose="02020603050405020304" pitchFamily="18" charset="0"/>
              </a:rPr>
              <a:t>This plot shows how salary varies with different degrees. For example, certain degrees, like those in engineering or technical fields, might display a wider range of salaries with higher median values, suggesting that these degrees are more lucrative compared to others.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B3A9CDE-E6F7-AD48-F5FE-B5E7B4D4AD22}"/>
              </a:ext>
            </a:extLst>
          </p:cNvPr>
          <p:cNvPicPr>
            <a:picLocks noChangeAspect="1"/>
          </p:cNvPicPr>
          <p:nvPr/>
        </p:nvPicPr>
        <p:blipFill>
          <a:blip r:embed="rId2"/>
          <a:stretch>
            <a:fillRect/>
          </a:stretch>
        </p:blipFill>
        <p:spPr>
          <a:xfrm>
            <a:off x="6495255" y="681037"/>
            <a:ext cx="5696745" cy="4048690"/>
          </a:xfrm>
          <a:prstGeom prst="rect">
            <a:avLst/>
          </a:prstGeom>
        </p:spPr>
      </p:pic>
    </p:spTree>
    <p:extLst>
      <p:ext uri="{BB962C8B-B14F-4D97-AF65-F5344CB8AC3E}">
        <p14:creationId xmlns:p14="http://schemas.microsoft.com/office/powerpoint/2010/main" val="3063740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82AD3-C78D-340F-524D-1CDCF4BE4F30}"/>
              </a:ext>
            </a:extLst>
          </p:cNvPr>
          <p:cNvSpPr>
            <a:spLocks noGrp="1"/>
          </p:cNvSpPr>
          <p:nvPr>
            <p:ph type="title"/>
          </p:nvPr>
        </p:nvSpPr>
        <p:spPr/>
        <p:txBody>
          <a:bodyPr/>
          <a:lstStyle/>
          <a:p>
            <a:r>
              <a:rPr lang="en-IN" b="1" dirty="0">
                <a:solidFill>
                  <a:srgbClr val="FF0000"/>
                </a:solidFill>
              </a:rPr>
              <a:t>Bivariate Analysis:</a:t>
            </a:r>
          </a:p>
        </p:txBody>
      </p:sp>
      <p:sp>
        <p:nvSpPr>
          <p:cNvPr id="3" name="Text Placeholder 2">
            <a:extLst>
              <a:ext uri="{FF2B5EF4-FFF2-40B4-BE49-F238E27FC236}">
                <a16:creationId xmlns:a16="http://schemas.microsoft.com/office/drawing/2014/main" id="{E79C0E33-BA99-7225-C36B-56CFD87A33BD}"/>
              </a:ext>
            </a:extLst>
          </p:cNvPr>
          <p:cNvSpPr>
            <a:spLocks noGrp="1"/>
          </p:cNvSpPr>
          <p:nvPr>
            <p:ph type="body" idx="1"/>
          </p:nvPr>
        </p:nvSpPr>
        <p:spPr>
          <a:xfrm>
            <a:off x="838200" y="1491329"/>
            <a:ext cx="5444613" cy="4351338"/>
          </a:xfrm>
        </p:spPr>
        <p:txBody>
          <a:bodyPr/>
          <a:lstStyle/>
          <a:p>
            <a:r>
              <a:rPr lang="en-IN" dirty="0">
                <a:latin typeface="Times New Roman" panose="02020603050405020304" pitchFamily="18" charset="0"/>
                <a:cs typeface="Times New Roman" panose="02020603050405020304" pitchFamily="18" charset="0"/>
              </a:rPr>
              <a:t>Scatter Plot on CollegeGPA v/s Salary (Num v/s Num)</a:t>
            </a:r>
          </a:p>
          <a:p>
            <a:pPr marL="114300" indent="0">
              <a:buNone/>
            </a:pPr>
            <a:r>
              <a:rPr lang="en-IN" b="1" dirty="0">
                <a:latin typeface="Times New Roman" panose="02020603050405020304" pitchFamily="18" charset="0"/>
                <a:cs typeface="Times New Roman" panose="02020603050405020304" pitchFamily="18" charset="0"/>
              </a:rPr>
              <a:t>Insights:</a:t>
            </a:r>
          </a:p>
          <a:p>
            <a:pPr marL="114300" indent="0" algn="just">
              <a:buNone/>
            </a:pPr>
            <a:r>
              <a:rPr lang="en-GB" sz="2000" dirty="0">
                <a:latin typeface="Times New Roman" panose="02020603050405020304" pitchFamily="18" charset="0"/>
                <a:cs typeface="Times New Roman" panose="02020603050405020304" pitchFamily="18" charset="0"/>
              </a:rPr>
              <a:t>The scatter plot suggests a weak positive correlation between college GPA and salary. Although higher GPAs are somewhat associated with higher salaries, this relationship isn't strong, implying that other factors, such as job role or specialization, may have a more significant impact on salary.</a:t>
            </a:r>
            <a:endParaRPr lang="en-IN" sz="2000" dirty="0">
              <a:latin typeface="Times New Roman" panose="02020603050405020304" pitchFamily="18" charset="0"/>
              <a:cs typeface="Times New Roman" panose="02020603050405020304" pitchFamily="18" charset="0"/>
            </a:endParaRPr>
          </a:p>
          <a:p>
            <a:pPr marL="114300" indent="0">
              <a:buNone/>
            </a:pPr>
            <a:endParaRPr lang="en-IN" b="1" dirty="0"/>
          </a:p>
        </p:txBody>
      </p:sp>
      <p:pic>
        <p:nvPicPr>
          <p:cNvPr id="5" name="Picture 4">
            <a:extLst>
              <a:ext uri="{FF2B5EF4-FFF2-40B4-BE49-F238E27FC236}">
                <a16:creationId xmlns:a16="http://schemas.microsoft.com/office/drawing/2014/main" id="{BA73AB6B-BE20-8B36-027B-0B44B911A9B6}"/>
              </a:ext>
            </a:extLst>
          </p:cNvPr>
          <p:cNvPicPr>
            <a:picLocks noChangeAspect="1"/>
          </p:cNvPicPr>
          <p:nvPr/>
        </p:nvPicPr>
        <p:blipFill>
          <a:blip r:embed="rId2"/>
          <a:stretch>
            <a:fillRect/>
          </a:stretch>
        </p:blipFill>
        <p:spPr>
          <a:xfrm>
            <a:off x="6282813" y="1015333"/>
            <a:ext cx="5868219" cy="4334480"/>
          </a:xfrm>
          <a:prstGeom prst="rect">
            <a:avLst/>
          </a:prstGeom>
        </p:spPr>
      </p:pic>
    </p:spTree>
    <p:extLst>
      <p:ext uri="{BB962C8B-B14F-4D97-AF65-F5344CB8AC3E}">
        <p14:creationId xmlns:p14="http://schemas.microsoft.com/office/powerpoint/2010/main" val="1313647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ADBF7-311E-828A-02A7-90101517B32A}"/>
              </a:ext>
            </a:extLst>
          </p:cNvPr>
          <p:cNvSpPr>
            <a:spLocks noGrp="1"/>
          </p:cNvSpPr>
          <p:nvPr>
            <p:ph type="title"/>
          </p:nvPr>
        </p:nvSpPr>
        <p:spPr/>
        <p:txBody>
          <a:bodyPr/>
          <a:lstStyle/>
          <a:p>
            <a:r>
              <a:rPr lang="en-IN" b="1" dirty="0">
                <a:solidFill>
                  <a:srgbClr val="FF0000"/>
                </a:solidFill>
              </a:rPr>
              <a:t>Conclusion:</a:t>
            </a:r>
          </a:p>
        </p:txBody>
      </p:sp>
      <p:sp>
        <p:nvSpPr>
          <p:cNvPr id="3" name="Text Placeholder 2">
            <a:extLst>
              <a:ext uri="{FF2B5EF4-FFF2-40B4-BE49-F238E27FC236}">
                <a16:creationId xmlns:a16="http://schemas.microsoft.com/office/drawing/2014/main" id="{94722ADE-6F12-579D-3548-307799831CA5}"/>
              </a:ext>
            </a:extLst>
          </p:cNvPr>
          <p:cNvSpPr>
            <a:spLocks noGrp="1"/>
          </p:cNvSpPr>
          <p:nvPr>
            <p:ph type="body" idx="1"/>
          </p:nvPr>
        </p:nvSpPr>
        <p:spPr>
          <a:xfrm>
            <a:off x="838200" y="1690688"/>
            <a:ext cx="10515600" cy="4351338"/>
          </a:xfrm>
        </p:spPr>
        <p:txBody>
          <a:bodyPr>
            <a:normAutofit/>
          </a:bodyPr>
          <a:lstStyle/>
          <a:p>
            <a:r>
              <a:rPr lang="en-GB" sz="2000" dirty="0">
                <a:latin typeface="Times New Roman" panose="02020603050405020304" pitchFamily="18" charset="0"/>
                <a:cs typeface="Times New Roman" panose="02020603050405020304" pitchFamily="18" charset="0"/>
              </a:rPr>
              <a:t>My analysis has shown me that salary is influenced by multiple factors, including specialization, gender, and degree type. </a:t>
            </a:r>
          </a:p>
          <a:p>
            <a:r>
              <a:rPr lang="en-GB" sz="2000" dirty="0">
                <a:latin typeface="Times New Roman" panose="02020603050405020304" pitchFamily="18" charset="0"/>
                <a:cs typeface="Times New Roman" panose="02020603050405020304" pitchFamily="18" charset="0"/>
              </a:rPr>
              <a:t>Specializations in technology and engineering fields, combined with a high college GPA, generally lead to better salary outcomes, though GPA alone is not a strong predictor. </a:t>
            </a:r>
          </a:p>
          <a:p>
            <a:r>
              <a:rPr lang="en-GB" sz="2000" dirty="0">
                <a:latin typeface="Times New Roman" panose="02020603050405020304" pitchFamily="18" charset="0"/>
                <a:cs typeface="Times New Roman" panose="02020603050405020304" pitchFamily="18" charset="0"/>
              </a:rPr>
              <a:t>Gender plays a significant role in the selection of specialization, reflecting broader societal trends. </a:t>
            </a:r>
          </a:p>
          <a:p>
            <a:r>
              <a:rPr lang="en-GB" sz="2000" dirty="0">
                <a:latin typeface="Times New Roman" panose="02020603050405020304" pitchFamily="18" charset="0"/>
                <a:cs typeface="Times New Roman" panose="02020603050405020304" pitchFamily="18" charset="0"/>
              </a:rPr>
              <a:t>The dataset also showing a male dominance, particularly in more technical fields, which may contribute to differences in employability and salary distribution.</a:t>
            </a:r>
          </a:p>
          <a:p>
            <a:r>
              <a:rPr lang="en-GB" sz="2000" dirty="0">
                <a:latin typeface="Times New Roman" panose="02020603050405020304" pitchFamily="18" charset="0"/>
                <a:cs typeface="Times New Roman" panose="02020603050405020304" pitchFamily="18" charset="0"/>
              </a:rPr>
              <a:t>The employability and salary of candidates are largely shaped by their choice of specialization, with technical fields providing the most abundant opportunities.</a:t>
            </a:r>
          </a:p>
          <a:p>
            <a:r>
              <a:rPr lang="en-GB" sz="2000" dirty="0">
                <a:latin typeface="Times New Roman" panose="02020603050405020304" pitchFamily="18" charset="0"/>
                <a:cs typeface="Times New Roman" panose="02020603050405020304" pitchFamily="18" charset="0"/>
              </a:rPr>
              <a:t>Ultimately, candidates positioned in high-demand fields with practical skills are likely to benefit the most in terms of employability and compensation.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2585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82398-2766-9CCB-6CE1-3E9D1CBE5E7D}"/>
              </a:ext>
            </a:extLst>
          </p:cNvPr>
          <p:cNvSpPr>
            <a:spLocks noGrp="1"/>
          </p:cNvSpPr>
          <p:nvPr>
            <p:ph type="title"/>
          </p:nvPr>
        </p:nvSpPr>
        <p:spPr/>
        <p:txBody>
          <a:bodyPr/>
          <a:lstStyle/>
          <a:p>
            <a:r>
              <a:rPr lang="en-IN" b="1" dirty="0">
                <a:solidFill>
                  <a:srgbClr val="FF0000"/>
                </a:solidFill>
              </a:rPr>
              <a:t>Research Questions:</a:t>
            </a:r>
          </a:p>
        </p:txBody>
      </p:sp>
      <p:sp>
        <p:nvSpPr>
          <p:cNvPr id="3" name="Text Placeholder 2">
            <a:extLst>
              <a:ext uri="{FF2B5EF4-FFF2-40B4-BE49-F238E27FC236}">
                <a16:creationId xmlns:a16="http://schemas.microsoft.com/office/drawing/2014/main" id="{FC28EA85-85E1-732B-5075-16C31F6915D0}"/>
              </a:ext>
            </a:extLst>
          </p:cNvPr>
          <p:cNvSpPr>
            <a:spLocks noGrp="1"/>
          </p:cNvSpPr>
          <p:nvPr>
            <p:ph type="body" idx="1"/>
          </p:nvPr>
        </p:nvSpPr>
        <p:spPr>
          <a:xfrm>
            <a:off x="838200" y="1422502"/>
            <a:ext cx="5651090" cy="4516182"/>
          </a:xfrm>
        </p:spPr>
        <p:txBody>
          <a:bodyPr>
            <a:normAutofit fontScale="70000" lnSpcReduction="20000"/>
          </a:bodyPr>
          <a:lstStyle/>
          <a:p>
            <a:pPr marL="114300" indent="0" algn="just">
              <a:buNone/>
            </a:pPr>
            <a:r>
              <a:rPr lang="en-GB" sz="2000" dirty="0">
                <a:latin typeface="Times New Roman" panose="02020603050405020304" pitchFamily="18" charset="0"/>
                <a:cs typeface="Times New Roman" panose="02020603050405020304" pitchFamily="18" charset="0"/>
              </a:rPr>
              <a:t>Times of India article dated Jan 18, 2019 states that “After doing your Computer Science Engineering if you take up jobs as a Programming Analyst, Software Engineer, Hardware Engineer and Associate Engineer you can earn up to 2.5-3 lakhs as a fresh graduate.” Test this claim with the data given to you. </a:t>
            </a:r>
          </a:p>
          <a:p>
            <a:pPr marL="114300" indent="0" algn="just">
              <a:buNone/>
            </a:pPr>
            <a:r>
              <a:rPr lang="en-GB" sz="2300" b="1" dirty="0">
                <a:latin typeface="Times New Roman" panose="02020603050405020304" pitchFamily="18" charset="0"/>
                <a:cs typeface="Times New Roman" panose="02020603050405020304" pitchFamily="18" charset="0"/>
              </a:rPr>
              <a:t>Insights:</a:t>
            </a:r>
          </a:p>
          <a:p>
            <a:pPr marL="114300" indent="0" algn="just">
              <a:buNone/>
            </a:pPr>
            <a:r>
              <a:rPr lang="en-GB" sz="2000" dirty="0">
                <a:latin typeface="Times New Roman" panose="02020603050405020304" pitchFamily="18" charset="0"/>
                <a:cs typeface="Times New Roman" panose="02020603050405020304" pitchFamily="18" charset="0"/>
              </a:rPr>
              <a:t>The data supports the claim made by the Times of India article. Graduates in roles such as Programming Analyst and Software Engineer do indeed typically earn salaries within the range of 2.5-3 lakhs as fresh graduates. </a:t>
            </a:r>
          </a:p>
          <a:p>
            <a:pPr marL="114300" indent="0" algn="just">
              <a:buNone/>
            </a:pPr>
            <a:r>
              <a:rPr lang="en-GB" sz="2000" dirty="0">
                <a:latin typeface="Times New Roman" panose="02020603050405020304" pitchFamily="18" charset="0"/>
                <a:cs typeface="Times New Roman" panose="02020603050405020304" pitchFamily="18" charset="0"/>
              </a:rPr>
              <a:t>The histogram shows a clustering of salaries around this range, confirming that it is a common starting salary for these technical roles.</a:t>
            </a:r>
          </a:p>
          <a:p>
            <a:pPr marL="114300" indent="0" algn="just">
              <a:buNone/>
            </a:pPr>
            <a:r>
              <a:rPr lang="en-GB" sz="2300" b="1" dirty="0">
                <a:latin typeface="Times New Roman" panose="02020603050405020304" pitchFamily="18" charset="0"/>
                <a:cs typeface="Times New Roman" panose="02020603050405020304" pitchFamily="18" charset="0"/>
              </a:rPr>
              <a:t>Distribution Analysis: </a:t>
            </a:r>
          </a:p>
          <a:p>
            <a:pPr marL="114300" indent="0" algn="just">
              <a:buNone/>
            </a:pPr>
            <a:r>
              <a:rPr lang="en-GB" sz="2200" dirty="0">
                <a:latin typeface="Times New Roman" panose="02020603050405020304" pitchFamily="18" charset="0"/>
                <a:cs typeface="Times New Roman" panose="02020603050405020304" pitchFamily="18" charset="0"/>
              </a:rPr>
              <a:t>The salary distribution for these roles showed that a significant number of fresh graduates earned within the claimed salary range of 2.5-3 lakhs, with salaries clustering around this range.</a:t>
            </a:r>
          </a:p>
          <a:p>
            <a:pPr marL="114300" indent="0" algn="just">
              <a:buNone/>
            </a:pPr>
            <a:r>
              <a:rPr lang="en-GB" sz="2300" b="1" dirty="0">
                <a:latin typeface="Times New Roman" panose="02020603050405020304" pitchFamily="18" charset="0"/>
                <a:cs typeface="Times New Roman" panose="02020603050405020304" pitchFamily="18" charset="0"/>
              </a:rPr>
              <a:t>T-Test Result: </a:t>
            </a:r>
          </a:p>
          <a:p>
            <a:pPr marL="114300" indent="0" algn="just">
              <a:buNone/>
            </a:pPr>
            <a:r>
              <a:rPr lang="en-GB" sz="2200" dirty="0">
                <a:latin typeface="Times New Roman" panose="02020603050405020304" pitchFamily="18" charset="0"/>
                <a:cs typeface="Times New Roman" panose="02020603050405020304" pitchFamily="18" charset="0"/>
              </a:rPr>
              <a:t>A t-test was conducted to verify the claim. The results indicated that the null hypothesis (which suggests that the actual salaries differ from the claimed range) could not be rejected. Thus, the data does not provide strong enough evidence to conclude that salaries significantly differ from the 2.5-3 lakhs range stated in the article.</a:t>
            </a:r>
          </a:p>
          <a:p>
            <a:pPr marL="114300" indent="0" algn="just">
              <a:buNone/>
            </a:pPr>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40986EF-EC08-5774-2179-00CF905445D5}"/>
              </a:ext>
            </a:extLst>
          </p:cNvPr>
          <p:cNvPicPr>
            <a:picLocks noChangeAspect="1"/>
          </p:cNvPicPr>
          <p:nvPr/>
        </p:nvPicPr>
        <p:blipFill>
          <a:blip r:embed="rId2"/>
          <a:stretch>
            <a:fillRect/>
          </a:stretch>
        </p:blipFill>
        <p:spPr>
          <a:xfrm>
            <a:off x="6381135" y="1422502"/>
            <a:ext cx="5781167" cy="3552621"/>
          </a:xfrm>
          <a:prstGeom prst="rect">
            <a:avLst/>
          </a:prstGeom>
        </p:spPr>
      </p:pic>
    </p:spTree>
    <p:extLst>
      <p:ext uri="{BB962C8B-B14F-4D97-AF65-F5344CB8AC3E}">
        <p14:creationId xmlns:p14="http://schemas.microsoft.com/office/powerpoint/2010/main" val="671863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C9624-E18D-D159-0B13-597EC0FFF8A6}"/>
              </a:ext>
            </a:extLst>
          </p:cNvPr>
          <p:cNvSpPr>
            <a:spLocks noGrp="1"/>
          </p:cNvSpPr>
          <p:nvPr>
            <p:ph type="title"/>
          </p:nvPr>
        </p:nvSpPr>
        <p:spPr>
          <a:xfrm>
            <a:off x="838200" y="8450"/>
            <a:ext cx="10515600" cy="1325563"/>
          </a:xfrm>
        </p:spPr>
        <p:txBody>
          <a:bodyPr/>
          <a:lstStyle/>
          <a:p>
            <a:r>
              <a:rPr lang="en-IN" b="1" dirty="0">
                <a:solidFill>
                  <a:srgbClr val="FF0000"/>
                </a:solidFill>
              </a:rPr>
              <a:t>Research Questions:</a:t>
            </a:r>
          </a:p>
        </p:txBody>
      </p:sp>
      <p:sp>
        <p:nvSpPr>
          <p:cNvPr id="3" name="Text Placeholder 2">
            <a:extLst>
              <a:ext uri="{FF2B5EF4-FFF2-40B4-BE49-F238E27FC236}">
                <a16:creationId xmlns:a16="http://schemas.microsoft.com/office/drawing/2014/main" id="{2A755CB9-9CC5-8B08-29A5-4D402C123617}"/>
              </a:ext>
            </a:extLst>
          </p:cNvPr>
          <p:cNvSpPr>
            <a:spLocks noGrp="1"/>
          </p:cNvSpPr>
          <p:nvPr>
            <p:ph type="body" idx="1"/>
          </p:nvPr>
        </p:nvSpPr>
        <p:spPr>
          <a:xfrm>
            <a:off x="838200" y="921058"/>
            <a:ext cx="5562600" cy="4351338"/>
          </a:xfrm>
        </p:spPr>
        <p:txBody>
          <a:bodyPr>
            <a:noAutofit/>
          </a:bodyPr>
          <a:lstStyle/>
          <a:p>
            <a:pPr marL="114300" indent="0" algn="just">
              <a:buNone/>
            </a:pPr>
            <a:r>
              <a:rPr lang="en-GB" sz="1400" dirty="0">
                <a:latin typeface="Times New Roman" panose="02020603050405020304" pitchFamily="18" charset="0"/>
                <a:cs typeface="Times New Roman" panose="02020603050405020304" pitchFamily="18" charset="0"/>
              </a:rPr>
              <a:t>Is there a relationship between gender and specialization? (i.e. Does the preference of Specialisation depend on the Gender?)</a:t>
            </a:r>
          </a:p>
          <a:p>
            <a:pPr marL="114300" indent="0" algn="just">
              <a:buNone/>
            </a:pPr>
            <a:r>
              <a:rPr lang="en-IN" sz="1600" b="1" dirty="0">
                <a:latin typeface="Times New Roman" panose="02020603050405020304" pitchFamily="18" charset="0"/>
                <a:cs typeface="Times New Roman" panose="02020603050405020304" pitchFamily="18" charset="0"/>
              </a:rPr>
              <a:t>Insights:</a:t>
            </a:r>
          </a:p>
          <a:p>
            <a:pPr marL="114300" indent="0" algn="just">
              <a:buNone/>
            </a:pPr>
            <a:r>
              <a:rPr lang="en-GB" sz="1400" dirty="0">
                <a:latin typeface="Times New Roman" panose="02020603050405020304" pitchFamily="18" charset="0"/>
                <a:cs typeface="Times New Roman" panose="02020603050405020304" pitchFamily="18" charset="0"/>
              </a:rPr>
              <a:t>The analysis reveals that gender does influence the choice of specialization. </a:t>
            </a:r>
          </a:p>
          <a:p>
            <a:pPr marL="114300" indent="0" algn="just">
              <a:buNone/>
            </a:pPr>
            <a:r>
              <a:rPr lang="en-GB" sz="1400" dirty="0">
                <a:latin typeface="Times New Roman" panose="02020603050405020304" pitchFamily="18" charset="0"/>
                <a:cs typeface="Times New Roman" panose="02020603050405020304" pitchFamily="18" charset="0"/>
              </a:rPr>
              <a:t>Male candidates are more likely to choose technical fields like Mechanical Engineering and Computer Science, while female representation is lower in these fields. </a:t>
            </a:r>
          </a:p>
          <a:p>
            <a:pPr marL="114300" indent="0" algn="just">
              <a:buNone/>
            </a:pPr>
            <a:r>
              <a:rPr lang="en-GB" sz="1400" dirty="0">
                <a:latin typeface="Times New Roman" panose="02020603050405020304" pitchFamily="18" charset="0"/>
                <a:cs typeface="Times New Roman" panose="02020603050405020304" pitchFamily="18" charset="0"/>
              </a:rPr>
              <a:t>The chi-square test further confirms a strong association between gender and specialization, implying that societal factors and possibly gender stereotypes might influence career choices in technical education.</a:t>
            </a:r>
          </a:p>
          <a:p>
            <a:pPr marL="114300" indent="0" algn="just">
              <a:buNone/>
            </a:pPr>
            <a:r>
              <a:rPr lang="en-GB" sz="1600" b="1" dirty="0">
                <a:latin typeface="Times New Roman" panose="02020603050405020304" pitchFamily="18" charset="0"/>
                <a:cs typeface="Times New Roman" panose="02020603050405020304" pitchFamily="18" charset="0"/>
              </a:rPr>
              <a:t>Gender Imbalance in Specializations: </a:t>
            </a:r>
          </a:p>
          <a:p>
            <a:pPr marL="114300" indent="0" algn="just">
              <a:buNone/>
            </a:pPr>
            <a:r>
              <a:rPr lang="en-GB" sz="1400" dirty="0">
                <a:latin typeface="Times New Roman" panose="02020603050405020304" pitchFamily="18" charset="0"/>
                <a:cs typeface="Times New Roman" panose="02020603050405020304" pitchFamily="18" charset="0"/>
              </a:rPr>
              <a:t>The plot shows a significant gender disparity across certain specializations. Fields like Mechanical Engineering and Computer Science have a much higher male representation, while female candidates tend to be less represented in these technical specializations.</a:t>
            </a:r>
          </a:p>
          <a:p>
            <a:pPr marL="114300" indent="0" algn="just">
              <a:buNone/>
            </a:pPr>
            <a:r>
              <a:rPr lang="en-GB" sz="1600" b="1" dirty="0">
                <a:latin typeface="Times New Roman" panose="02020603050405020304" pitchFamily="18" charset="0"/>
                <a:cs typeface="Times New Roman" panose="02020603050405020304" pitchFamily="18" charset="0"/>
              </a:rPr>
              <a:t>Statistical Test: </a:t>
            </a:r>
          </a:p>
          <a:p>
            <a:pPr marL="114300" indent="0" algn="just">
              <a:buNone/>
            </a:pPr>
            <a:r>
              <a:rPr lang="en-GB" sz="1400" dirty="0">
                <a:latin typeface="Times New Roman" panose="02020603050405020304" pitchFamily="18" charset="0"/>
                <a:cs typeface="Times New Roman" panose="02020603050405020304" pitchFamily="18" charset="0"/>
              </a:rPr>
              <a:t>A chi-square test was conducted to examine the relationship between gender and specialization. The resulting p-value was smaller than 0.05, indicating a statistically significant relationship between gender and specialization.</a:t>
            </a:r>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E4F54AA-1351-0CD5-C7EB-425308782019}"/>
              </a:ext>
            </a:extLst>
          </p:cNvPr>
          <p:cNvPicPr>
            <a:picLocks noChangeAspect="1"/>
          </p:cNvPicPr>
          <p:nvPr/>
        </p:nvPicPr>
        <p:blipFill>
          <a:blip r:embed="rId2"/>
          <a:stretch>
            <a:fillRect/>
          </a:stretch>
        </p:blipFill>
        <p:spPr>
          <a:xfrm>
            <a:off x="6395784" y="1074611"/>
            <a:ext cx="5796216" cy="4457187"/>
          </a:xfrm>
          <a:prstGeom prst="rect">
            <a:avLst/>
          </a:prstGeom>
        </p:spPr>
      </p:pic>
    </p:spTree>
    <p:extLst>
      <p:ext uri="{BB962C8B-B14F-4D97-AF65-F5344CB8AC3E}">
        <p14:creationId xmlns:p14="http://schemas.microsoft.com/office/powerpoint/2010/main" val="4222396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86247"/>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p>
        </p:txBody>
      </p:sp>
      <p:sp>
        <p:nvSpPr>
          <p:cNvPr id="2" name="TextBox 1">
            <a:extLst>
              <a:ext uri="{FF2B5EF4-FFF2-40B4-BE49-F238E27FC236}">
                <a16:creationId xmlns:a16="http://schemas.microsoft.com/office/drawing/2014/main" id="{1CDA2D1C-566F-8719-D6A8-BCD112C47083}"/>
              </a:ext>
            </a:extLst>
          </p:cNvPr>
          <p:cNvSpPr txBox="1"/>
          <p:nvPr/>
        </p:nvSpPr>
        <p:spPr>
          <a:xfrm>
            <a:off x="427656" y="1246911"/>
            <a:ext cx="11764344" cy="3996422"/>
          </a:xfrm>
          <a:prstGeom prst="rect">
            <a:avLst/>
          </a:prstGeom>
          <a:noFill/>
        </p:spPr>
        <p:txBody>
          <a:bodyPr wrap="square" rtlCol="0">
            <a:spAutoFit/>
          </a:bodyPr>
          <a:lstStyle/>
          <a:p>
            <a:pPr algn="just"/>
            <a:r>
              <a:rPr lang="en-IN" sz="3200" b="1" dirty="0">
                <a:latin typeface="Times New Roman" panose="02020603050405020304" pitchFamily="18" charset="0"/>
                <a:cs typeface="Times New Roman" panose="02020603050405020304" pitchFamily="18" charset="0"/>
              </a:rPr>
              <a:t>Name:</a:t>
            </a:r>
            <a:r>
              <a:rPr lang="en-IN" sz="3200" dirty="0">
                <a:latin typeface="Times New Roman" panose="02020603050405020304" pitchFamily="18" charset="0"/>
                <a:cs typeface="Times New Roman" panose="02020603050405020304" pitchFamily="18" charset="0"/>
              </a:rPr>
              <a:t> Shaik Jaakeer Basha</a:t>
            </a:r>
          </a:p>
          <a:p>
            <a:pPr algn="just"/>
            <a:r>
              <a:rPr lang="en-IN" sz="3200" b="1" dirty="0">
                <a:latin typeface="Times New Roman" panose="02020603050405020304" pitchFamily="18" charset="0"/>
                <a:cs typeface="Times New Roman" panose="02020603050405020304" pitchFamily="18" charset="0"/>
              </a:rPr>
              <a:t>Qualification:</a:t>
            </a:r>
            <a:r>
              <a:rPr lang="en-IN" sz="3200" dirty="0">
                <a:latin typeface="Times New Roman" panose="02020603050405020304" pitchFamily="18" charset="0"/>
                <a:cs typeface="Times New Roman" panose="02020603050405020304" pitchFamily="18" charset="0"/>
              </a:rPr>
              <a:t> Pursuing Integrated M.tech in Software Engineering in VIT-AP University.</a:t>
            </a:r>
          </a:p>
          <a:p>
            <a:pPr algn="just"/>
            <a:r>
              <a:rPr lang="en-IN" sz="3200" b="1" dirty="0">
                <a:latin typeface="Times New Roman" panose="02020603050405020304" pitchFamily="18" charset="0"/>
                <a:cs typeface="Times New Roman" panose="02020603050405020304" pitchFamily="18" charset="0"/>
              </a:rPr>
              <a:t>Work Experience: </a:t>
            </a:r>
            <a:r>
              <a:rPr lang="en-IN" sz="3200" dirty="0">
                <a:latin typeface="Times New Roman" panose="02020603050405020304" pitchFamily="18" charset="0"/>
                <a:cs typeface="Times New Roman" panose="02020603050405020304" pitchFamily="18" charset="0"/>
              </a:rPr>
              <a:t>Fresher</a:t>
            </a:r>
          </a:p>
          <a:p>
            <a:pPr algn="just"/>
            <a:endParaRPr lang="en-IN" sz="3200" dirty="0">
              <a:latin typeface="Times New Roman" panose="02020603050405020304" pitchFamily="18" charset="0"/>
              <a:cs typeface="Times New Roman" panose="02020603050405020304" pitchFamily="18" charset="0"/>
            </a:endParaRPr>
          </a:p>
          <a:p>
            <a:pPr algn="just"/>
            <a:r>
              <a:rPr lang="en-IN" sz="3200" b="1" dirty="0">
                <a:latin typeface="Times New Roman" panose="02020603050405020304" pitchFamily="18" charset="0"/>
                <a:cs typeface="Times New Roman" panose="02020603050405020304" pitchFamily="18" charset="0"/>
              </a:rPr>
              <a:t>Linkedin:</a:t>
            </a:r>
            <a:r>
              <a:rPr lang="en-IN" sz="3200" dirty="0">
                <a:latin typeface="Times New Roman" panose="02020603050405020304" pitchFamily="18" charset="0"/>
                <a:cs typeface="Times New Roman" panose="02020603050405020304" pitchFamily="18" charset="0"/>
              </a:rPr>
              <a:t> </a:t>
            </a:r>
            <a:r>
              <a:rPr lang="en-IN" sz="3200" b="0" i="0" dirty="0">
                <a:effectLst/>
                <a:latin typeface="-apple-system"/>
              </a:rPr>
              <a:t>www.linkedin.com/in/jaakeershaik</a:t>
            </a:r>
          </a:p>
          <a:p>
            <a:pPr algn="just"/>
            <a:r>
              <a:rPr lang="en-IN" sz="3200" b="1" dirty="0">
                <a:latin typeface="Times New Roman" panose="02020603050405020304" pitchFamily="18" charset="0"/>
                <a:cs typeface="Times New Roman" panose="02020603050405020304" pitchFamily="18" charset="0"/>
              </a:rPr>
              <a:t>Github: </a:t>
            </a:r>
            <a:r>
              <a:rPr lang="en-IN" sz="3200" dirty="0">
                <a:latin typeface="Times New Roman" panose="02020603050405020304" pitchFamily="18" charset="0"/>
                <a:cs typeface="Times New Roman" panose="02020603050405020304" pitchFamily="18" charset="0"/>
              </a:rPr>
              <a:t>https://github.com/jaakeerhn/AMCAT-Data-EDA/blob/main/AMCAT%20PROJECT%20JAAKEER.ipynb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C15A-9A6F-66B0-5035-EBFE3699C45B}"/>
              </a:ext>
            </a:extLst>
          </p:cNvPr>
          <p:cNvSpPr>
            <a:spLocks noGrp="1"/>
          </p:cNvSpPr>
          <p:nvPr>
            <p:ph type="title"/>
          </p:nvPr>
        </p:nvSpPr>
        <p:spPr/>
        <p:txBody>
          <a:bodyPr/>
          <a:lstStyle/>
          <a:p>
            <a:r>
              <a:rPr lang="en-IN" b="1" dirty="0">
                <a:solidFill>
                  <a:srgbClr val="FF0000"/>
                </a:solidFill>
              </a:rPr>
              <a:t>Objective:</a:t>
            </a:r>
          </a:p>
        </p:txBody>
      </p:sp>
      <p:sp>
        <p:nvSpPr>
          <p:cNvPr id="3" name="Text Placeholder 2">
            <a:extLst>
              <a:ext uri="{FF2B5EF4-FFF2-40B4-BE49-F238E27FC236}">
                <a16:creationId xmlns:a16="http://schemas.microsoft.com/office/drawing/2014/main" id="{6D87F53A-59BA-27A2-E6D4-6EE8891F1969}"/>
              </a:ext>
            </a:extLst>
          </p:cNvPr>
          <p:cNvSpPr>
            <a:spLocks noGrp="1"/>
          </p:cNvSpPr>
          <p:nvPr>
            <p:ph type="body" idx="1"/>
          </p:nvPr>
        </p:nvSpPr>
        <p:spPr/>
        <p:txBody>
          <a:bodyPr>
            <a:normAutofit/>
          </a:bodyPr>
          <a:lstStyle/>
          <a:p>
            <a:pPr algn="just"/>
            <a:r>
              <a:rPr lang="en-GB" sz="2400" dirty="0">
                <a:latin typeface="Times New Roman" panose="02020603050405020304" pitchFamily="18" charset="0"/>
                <a:cs typeface="Times New Roman" panose="02020603050405020304" pitchFamily="18" charset="0"/>
              </a:rPr>
              <a:t>Explore the dataset to identify the key factors that Significantly affect the salary levels among the job seekers. That Includes factors such as education, skills, location, experience.</a:t>
            </a:r>
          </a:p>
          <a:p>
            <a:pPr marL="114300" indent="0" algn="just">
              <a:buNone/>
            </a:pPr>
            <a:r>
              <a:rPr lang="en-GB" b="1" dirty="0">
                <a:solidFill>
                  <a:srgbClr val="FF0000"/>
                </a:solidFill>
                <a:latin typeface="Times New Roman" panose="02020603050405020304" pitchFamily="18" charset="0"/>
                <a:cs typeface="Times New Roman" panose="02020603050405020304" pitchFamily="18" charset="0"/>
              </a:rPr>
              <a:t>    Key Objectives:</a:t>
            </a:r>
          </a:p>
          <a:p>
            <a:pPr algn="just"/>
            <a:r>
              <a:rPr lang="en-GB" sz="2400" dirty="0">
                <a:latin typeface="Times New Roman" panose="02020603050405020304" pitchFamily="18" charset="0"/>
                <a:cs typeface="Times New Roman" panose="02020603050405020304" pitchFamily="18" charset="0"/>
              </a:rPr>
              <a:t>Identifying the trends or patterns in salary distributions across different job designations and cities.  </a:t>
            </a:r>
          </a:p>
          <a:p>
            <a:pPr algn="just"/>
            <a:r>
              <a:rPr lang="en-GB" sz="2400" dirty="0">
                <a:latin typeface="Times New Roman" panose="02020603050405020304" pitchFamily="18" charset="0"/>
                <a:cs typeface="Times New Roman" panose="02020603050405020304" pitchFamily="18" charset="0"/>
              </a:rPr>
              <a:t>Correlation among the key factors such as education, gender, designation, skills, experience and personal characteristics which effects salary.</a:t>
            </a:r>
          </a:p>
          <a:p>
            <a:pPr algn="just"/>
            <a:r>
              <a:rPr lang="en-GB" sz="2400" dirty="0">
                <a:latin typeface="Times New Roman" panose="02020603050405020304" pitchFamily="18" charset="0"/>
                <a:cs typeface="Times New Roman" panose="02020603050405020304" pitchFamily="18" charset="0"/>
              </a:rPr>
              <a:t>Make some claims and try to prove through Statistical methods.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8141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7D33F-8F4F-B8CA-EC41-E54DA7308EB8}"/>
              </a:ext>
            </a:extLst>
          </p:cNvPr>
          <p:cNvSpPr>
            <a:spLocks noGrp="1"/>
          </p:cNvSpPr>
          <p:nvPr>
            <p:ph type="title"/>
          </p:nvPr>
        </p:nvSpPr>
        <p:spPr/>
        <p:txBody>
          <a:bodyPr/>
          <a:lstStyle/>
          <a:p>
            <a:r>
              <a:rPr lang="en-IN" b="1" dirty="0">
                <a:solidFill>
                  <a:srgbClr val="FF0000"/>
                </a:solidFill>
              </a:rPr>
              <a:t>Data Description:</a:t>
            </a:r>
          </a:p>
        </p:txBody>
      </p:sp>
      <p:sp>
        <p:nvSpPr>
          <p:cNvPr id="3" name="Text Placeholder 2">
            <a:extLst>
              <a:ext uri="{FF2B5EF4-FFF2-40B4-BE49-F238E27FC236}">
                <a16:creationId xmlns:a16="http://schemas.microsoft.com/office/drawing/2014/main" id="{CE657A8D-9C19-20E8-1EE9-0D374D8829D1}"/>
              </a:ext>
            </a:extLst>
          </p:cNvPr>
          <p:cNvSpPr>
            <a:spLocks noGrp="1"/>
          </p:cNvSpPr>
          <p:nvPr>
            <p:ph type="body" idx="1"/>
          </p:nvPr>
        </p:nvSpPr>
        <p:spPr>
          <a:xfrm>
            <a:off x="838200" y="1253331"/>
            <a:ext cx="10515600" cy="4351338"/>
          </a:xfrm>
        </p:spPr>
        <p:txBody>
          <a:bodyPr>
            <a:normAutofit/>
          </a:bodyPr>
          <a:lstStyle/>
          <a:p>
            <a:pPr algn="just"/>
            <a:r>
              <a:rPr lang="en-GB" sz="1800" dirty="0">
                <a:latin typeface="Times New Roman" panose="02020603050405020304" pitchFamily="18" charset="0"/>
                <a:cs typeface="Times New Roman" panose="02020603050405020304" pitchFamily="18" charset="0"/>
              </a:rPr>
              <a:t>The dataset was released by Aspiring Minds from the Aspiring Mind Employment Outcome 2015 (AMEO). The study is primarily limited only to students with engineering disciplines. The dataset contains the employment outcomes of engineering graduates as dependent variables (Salary, Job Titles, and Job Locations) along with the standardized scores from three different areas – cognitive skills, technical skills and personality skills. The dataset also contains demographic features. The dataset contains around 40 independent variables and 4000 data points. The independent variables are both continuous and categorical in nature. The dataset contains a unique identifier for each candidate.</a:t>
            </a:r>
          </a:p>
          <a:p>
            <a:pPr algn="just"/>
            <a:r>
              <a:rPr lang="en-GB" sz="1800" dirty="0"/>
              <a:t>The Dataset contains 3998 records(rows). </a:t>
            </a:r>
          </a:p>
          <a:p>
            <a:pPr algn="just"/>
            <a:r>
              <a:rPr lang="en-GB" sz="1800" dirty="0"/>
              <a:t>38 features(columns)  </a:t>
            </a:r>
          </a:p>
          <a:p>
            <a:pPr algn="just"/>
            <a:r>
              <a:rPr lang="en-GB" sz="1800" dirty="0"/>
              <a:t>25 features are numerical </a:t>
            </a:r>
          </a:p>
          <a:p>
            <a:pPr algn="just"/>
            <a:r>
              <a:rPr lang="en-GB" sz="1800" dirty="0"/>
              <a:t>10 features are categorical </a:t>
            </a:r>
          </a:p>
          <a:p>
            <a:pPr algn="just"/>
            <a:r>
              <a:rPr lang="en-GB" sz="1800" dirty="0"/>
              <a:t>3 features are datetime </a:t>
            </a:r>
            <a:endParaRPr lang="en-GB" sz="1800" dirty="0">
              <a:latin typeface="Times New Roman" panose="02020603050405020304" pitchFamily="18" charset="0"/>
              <a:cs typeface="Times New Roman" panose="02020603050405020304" pitchFamily="18" charset="0"/>
            </a:endParaRPr>
          </a:p>
          <a:p>
            <a:pPr marL="114300" indent="0">
              <a:buNone/>
            </a:pPr>
            <a:endParaRPr lang="en-GB" sz="1050" dirty="0"/>
          </a:p>
        </p:txBody>
      </p:sp>
      <p:pic>
        <p:nvPicPr>
          <p:cNvPr id="5" name="Picture 4">
            <a:extLst>
              <a:ext uri="{FF2B5EF4-FFF2-40B4-BE49-F238E27FC236}">
                <a16:creationId xmlns:a16="http://schemas.microsoft.com/office/drawing/2014/main" id="{55B49DF8-632A-A4BF-9ABF-B89A21EFD9C3}"/>
              </a:ext>
            </a:extLst>
          </p:cNvPr>
          <p:cNvPicPr>
            <a:picLocks noChangeAspect="1"/>
          </p:cNvPicPr>
          <p:nvPr/>
        </p:nvPicPr>
        <p:blipFill>
          <a:blip r:embed="rId2"/>
          <a:stretch>
            <a:fillRect/>
          </a:stretch>
        </p:blipFill>
        <p:spPr>
          <a:xfrm>
            <a:off x="5508995" y="3428999"/>
            <a:ext cx="5844805" cy="2175669"/>
          </a:xfrm>
          <a:prstGeom prst="rect">
            <a:avLst/>
          </a:prstGeom>
        </p:spPr>
      </p:pic>
    </p:spTree>
    <p:extLst>
      <p:ext uri="{BB962C8B-B14F-4D97-AF65-F5344CB8AC3E}">
        <p14:creationId xmlns:p14="http://schemas.microsoft.com/office/powerpoint/2010/main" val="3517045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E2650-9CBC-01AF-D8F9-E4C6BD486761}"/>
              </a:ext>
            </a:extLst>
          </p:cNvPr>
          <p:cNvSpPr>
            <a:spLocks noGrp="1"/>
          </p:cNvSpPr>
          <p:nvPr>
            <p:ph type="title"/>
          </p:nvPr>
        </p:nvSpPr>
        <p:spPr/>
        <p:txBody>
          <a:bodyPr/>
          <a:lstStyle/>
          <a:p>
            <a:r>
              <a:rPr lang="en-IN" b="1" dirty="0">
                <a:solidFill>
                  <a:srgbClr val="FF0000"/>
                </a:solidFill>
              </a:rPr>
              <a:t>Libraries Used:</a:t>
            </a:r>
          </a:p>
        </p:txBody>
      </p:sp>
      <p:sp>
        <p:nvSpPr>
          <p:cNvPr id="3" name="Text Placeholder 2">
            <a:extLst>
              <a:ext uri="{FF2B5EF4-FFF2-40B4-BE49-F238E27FC236}">
                <a16:creationId xmlns:a16="http://schemas.microsoft.com/office/drawing/2014/main" id="{D796165F-B542-16CF-A40C-115EA1648BDC}"/>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Pandas</a:t>
            </a:r>
          </a:p>
          <a:p>
            <a:r>
              <a:rPr lang="en-IN" dirty="0">
                <a:latin typeface="Times New Roman" panose="02020603050405020304" pitchFamily="18" charset="0"/>
                <a:cs typeface="Times New Roman" panose="02020603050405020304" pitchFamily="18" charset="0"/>
              </a:rPr>
              <a:t>Numpy</a:t>
            </a:r>
          </a:p>
          <a:p>
            <a:r>
              <a:rPr lang="en-IN" dirty="0">
                <a:latin typeface="Times New Roman" panose="02020603050405020304" pitchFamily="18" charset="0"/>
                <a:cs typeface="Times New Roman" panose="02020603050405020304" pitchFamily="18" charset="0"/>
              </a:rPr>
              <a:t>Matplotlib</a:t>
            </a:r>
          </a:p>
          <a:p>
            <a:r>
              <a:rPr lang="en-IN" dirty="0">
                <a:latin typeface="Times New Roman" panose="02020603050405020304" pitchFamily="18" charset="0"/>
                <a:cs typeface="Times New Roman" panose="02020603050405020304" pitchFamily="18" charset="0"/>
              </a:rPr>
              <a:t>Seaborn</a:t>
            </a:r>
          </a:p>
          <a:p>
            <a:r>
              <a:rPr lang="en-IN" dirty="0">
                <a:latin typeface="Times New Roman" panose="02020603050405020304" pitchFamily="18" charset="0"/>
                <a:cs typeface="Times New Roman" panose="02020603050405020304" pitchFamily="18" charset="0"/>
              </a:rPr>
              <a:t>Scipy</a:t>
            </a:r>
          </a:p>
        </p:txBody>
      </p:sp>
    </p:spTree>
    <p:extLst>
      <p:ext uri="{BB962C8B-B14F-4D97-AF65-F5344CB8AC3E}">
        <p14:creationId xmlns:p14="http://schemas.microsoft.com/office/powerpoint/2010/main" val="407125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274A9-10C4-D712-9709-9550FA41A7B3}"/>
              </a:ext>
            </a:extLst>
          </p:cNvPr>
          <p:cNvSpPr>
            <a:spLocks noGrp="1"/>
          </p:cNvSpPr>
          <p:nvPr>
            <p:ph type="title"/>
          </p:nvPr>
        </p:nvSpPr>
        <p:spPr/>
        <p:txBody>
          <a:bodyPr/>
          <a:lstStyle/>
          <a:p>
            <a:r>
              <a:rPr lang="en-IN" b="1" dirty="0">
                <a:solidFill>
                  <a:srgbClr val="FF0000"/>
                </a:solidFill>
              </a:rPr>
              <a:t>Data Cleaning and Manipulation</a:t>
            </a:r>
          </a:p>
        </p:txBody>
      </p:sp>
      <p:sp>
        <p:nvSpPr>
          <p:cNvPr id="3" name="Text Placeholder 2">
            <a:extLst>
              <a:ext uri="{FF2B5EF4-FFF2-40B4-BE49-F238E27FC236}">
                <a16:creationId xmlns:a16="http://schemas.microsoft.com/office/drawing/2014/main" id="{FFA000DE-2E56-983A-FB06-CA2641DE2B40}"/>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Removing Unwanted columns (Unnamed) from dataset</a:t>
            </a:r>
          </a:p>
          <a:p>
            <a:r>
              <a:rPr lang="en-IN" dirty="0">
                <a:latin typeface="Times New Roman" panose="02020603050405020304" pitchFamily="18" charset="0"/>
                <a:cs typeface="Times New Roman" panose="02020603050405020304" pitchFamily="18" charset="0"/>
              </a:rPr>
              <a:t>DOJ,DOL,DOB are given in timestamp format convert to datetime format by using datetime library </a:t>
            </a:r>
          </a:p>
          <a:p>
            <a:r>
              <a:rPr lang="en-IN" dirty="0">
                <a:latin typeface="Times New Roman" panose="02020603050405020304" pitchFamily="18" charset="0"/>
                <a:cs typeface="Times New Roman" panose="02020603050405020304" pitchFamily="18" charset="0"/>
              </a:rPr>
              <a:t>Collapsed and mapping the categorical columns with specific values.</a:t>
            </a:r>
          </a:p>
          <a:p>
            <a:pPr marL="114300" indent="0">
              <a:buNone/>
            </a:pPr>
            <a:r>
              <a:rPr lang="en-IN" sz="3600" b="1" dirty="0">
                <a:solidFill>
                  <a:srgbClr val="FF0000"/>
                </a:solidFill>
                <a:latin typeface="Times New Roman" panose="02020603050405020304" pitchFamily="18" charset="0"/>
                <a:cs typeface="Times New Roman" panose="02020603050405020304" pitchFamily="18" charset="0"/>
              </a:rPr>
              <a:t>After Cleaning Data:</a:t>
            </a:r>
          </a:p>
          <a:p>
            <a:pPr marL="114300" indent="0">
              <a:buNone/>
            </a:pPr>
            <a:endParaRPr lang="en-IN" sz="24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435EF40-D03A-AB0B-2953-777522E11DF0}"/>
              </a:ext>
            </a:extLst>
          </p:cNvPr>
          <p:cNvPicPr>
            <a:picLocks noChangeAspect="1"/>
          </p:cNvPicPr>
          <p:nvPr/>
        </p:nvPicPr>
        <p:blipFill>
          <a:blip r:embed="rId2"/>
          <a:stretch>
            <a:fillRect/>
          </a:stretch>
        </p:blipFill>
        <p:spPr>
          <a:xfrm>
            <a:off x="1075624" y="4482133"/>
            <a:ext cx="5020376" cy="1019317"/>
          </a:xfrm>
          <a:prstGeom prst="rect">
            <a:avLst/>
          </a:prstGeom>
        </p:spPr>
      </p:pic>
    </p:spTree>
    <p:extLst>
      <p:ext uri="{BB962C8B-B14F-4D97-AF65-F5344CB8AC3E}">
        <p14:creationId xmlns:p14="http://schemas.microsoft.com/office/powerpoint/2010/main" val="2295574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4D64A-93A3-4901-6A2F-BD7DFF3B1DC5}"/>
              </a:ext>
            </a:extLst>
          </p:cNvPr>
          <p:cNvSpPr>
            <a:spLocks noGrp="1"/>
          </p:cNvSpPr>
          <p:nvPr>
            <p:ph type="title"/>
          </p:nvPr>
        </p:nvSpPr>
        <p:spPr/>
        <p:txBody>
          <a:bodyPr/>
          <a:lstStyle/>
          <a:p>
            <a:r>
              <a:rPr lang="en-IN" b="1" dirty="0">
                <a:solidFill>
                  <a:srgbClr val="FF0000"/>
                </a:solidFill>
              </a:rPr>
              <a:t>Univariate Analysis:</a:t>
            </a:r>
          </a:p>
        </p:txBody>
      </p:sp>
      <p:sp>
        <p:nvSpPr>
          <p:cNvPr id="3" name="Text Placeholder 2">
            <a:extLst>
              <a:ext uri="{FF2B5EF4-FFF2-40B4-BE49-F238E27FC236}">
                <a16:creationId xmlns:a16="http://schemas.microsoft.com/office/drawing/2014/main" id="{60B45367-513E-B940-5ACB-AF6F499F12AE}"/>
              </a:ext>
            </a:extLst>
          </p:cNvPr>
          <p:cNvSpPr>
            <a:spLocks noGrp="1"/>
          </p:cNvSpPr>
          <p:nvPr>
            <p:ph type="body" idx="1"/>
          </p:nvPr>
        </p:nvSpPr>
        <p:spPr>
          <a:xfrm>
            <a:off x="838200" y="1253331"/>
            <a:ext cx="10515600" cy="4351338"/>
          </a:xfrm>
        </p:spPr>
        <p:txBody>
          <a:bodyPr>
            <a:normAutofit fontScale="40000" lnSpcReduction="20000"/>
          </a:bodyPr>
          <a:lstStyle/>
          <a:p>
            <a:r>
              <a:rPr lang="en-GB" sz="3500" dirty="0">
                <a:latin typeface="Times New Roman" panose="02020603050405020304" pitchFamily="18" charset="0"/>
                <a:cs typeface="Times New Roman" panose="02020603050405020304" pitchFamily="18" charset="0"/>
              </a:rPr>
              <a:t>Univariant Analysis means analysis of single variable. Here we used</a:t>
            </a:r>
          </a:p>
          <a:p>
            <a:pPr marL="114300" indent="0">
              <a:buNone/>
            </a:pPr>
            <a:r>
              <a:rPr lang="en-IN" sz="4200" b="1" u="sng" dirty="0">
                <a:latin typeface="Times New Roman" panose="02020603050405020304" pitchFamily="18" charset="0"/>
                <a:cs typeface="Times New Roman" panose="02020603050405020304" pitchFamily="18" charset="0"/>
              </a:rPr>
              <a:t>1.Numerical Analysis </a:t>
            </a:r>
          </a:p>
          <a:p>
            <a:pPr marL="114300" indent="0">
              <a:buNone/>
            </a:pPr>
            <a:r>
              <a:rPr lang="en-IN" sz="4200" b="1" u="sng" dirty="0">
                <a:latin typeface="Times New Roman" panose="02020603050405020304" pitchFamily="18" charset="0"/>
                <a:cs typeface="Times New Roman" panose="02020603050405020304" pitchFamily="18" charset="0"/>
              </a:rPr>
              <a:t>Non-Visual Analysis: </a:t>
            </a:r>
          </a:p>
          <a:p>
            <a:pPr marL="114300" indent="0">
              <a:buNone/>
            </a:pPr>
            <a:r>
              <a:rPr lang="en-IN" sz="3400" dirty="0">
                <a:latin typeface="Times New Roman" panose="02020603050405020304" pitchFamily="18" charset="0"/>
                <a:cs typeface="Times New Roman" panose="02020603050405020304" pitchFamily="18" charset="0"/>
              </a:rPr>
              <a:t>For Numerical columns we analyse</a:t>
            </a:r>
          </a:p>
          <a:p>
            <a:r>
              <a:rPr lang="en-IN" sz="3500" dirty="0">
                <a:latin typeface="Times New Roman" panose="02020603050405020304" pitchFamily="18" charset="0"/>
                <a:cs typeface="Times New Roman" panose="02020603050405020304" pitchFamily="18" charset="0"/>
              </a:rPr>
              <a:t>Min </a:t>
            </a:r>
          </a:p>
          <a:p>
            <a:r>
              <a:rPr lang="en-IN" sz="3500" dirty="0">
                <a:latin typeface="Times New Roman" panose="02020603050405020304" pitchFamily="18" charset="0"/>
                <a:cs typeface="Times New Roman" panose="02020603050405020304" pitchFamily="18" charset="0"/>
              </a:rPr>
              <a:t>Max </a:t>
            </a:r>
          </a:p>
          <a:p>
            <a:r>
              <a:rPr lang="en-IN" sz="3500" dirty="0">
                <a:latin typeface="Times New Roman" panose="02020603050405020304" pitchFamily="18" charset="0"/>
                <a:cs typeface="Times New Roman" panose="02020603050405020304" pitchFamily="18" charset="0"/>
              </a:rPr>
              <a:t>Mean </a:t>
            </a:r>
          </a:p>
          <a:p>
            <a:r>
              <a:rPr lang="en-IN" sz="3500" dirty="0">
                <a:latin typeface="Times New Roman" panose="02020603050405020304" pitchFamily="18" charset="0"/>
                <a:cs typeface="Times New Roman" panose="02020603050405020304" pitchFamily="18" charset="0"/>
              </a:rPr>
              <a:t>Median </a:t>
            </a:r>
          </a:p>
          <a:p>
            <a:r>
              <a:rPr lang="en-IN" sz="3500" dirty="0">
                <a:latin typeface="Times New Roman" panose="02020603050405020304" pitchFamily="18" charset="0"/>
                <a:cs typeface="Times New Roman" panose="02020603050405020304" pitchFamily="18" charset="0"/>
              </a:rPr>
              <a:t>Std </a:t>
            </a:r>
          </a:p>
          <a:p>
            <a:r>
              <a:rPr lang="en-IN" sz="3500" dirty="0">
                <a:latin typeface="Times New Roman" panose="02020603050405020304" pitchFamily="18" charset="0"/>
                <a:cs typeface="Times New Roman" panose="02020603050405020304" pitchFamily="18" charset="0"/>
              </a:rPr>
              <a:t>Skew </a:t>
            </a:r>
          </a:p>
          <a:p>
            <a:r>
              <a:rPr lang="en-IN" sz="3500" dirty="0">
                <a:latin typeface="Times New Roman" panose="02020603050405020304" pitchFamily="18" charset="0"/>
                <a:cs typeface="Times New Roman" panose="02020603050405020304" pitchFamily="18" charset="0"/>
              </a:rPr>
              <a:t>Kurtosis </a:t>
            </a:r>
          </a:p>
          <a:p>
            <a:pPr marL="114300" indent="0">
              <a:buNone/>
            </a:pPr>
            <a:r>
              <a:rPr lang="en-IN" sz="4200" b="1" u="sng" dirty="0">
                <a:latin typeface="Times New Roman" panose="02020603050405020304" pitchFamily="18" charset="0"/>
                <a:cs typeface="Times New Roman" panose="02020603050405020304" pitchFamily="18" charset="0"/>
              </a:rPr>
              <a:t>Visual Analysis: </a:t>
            </a:r>
          </a:p>
          <a:p>
            <a:pPr marL="114300" indent="0">
              <a:buNone/>
            </a:pPr>
            <a:r>
              <a:rPr lang="en-IN" sz="3500" dirty="0">
                <a:latin typeface="Times New Roman" panose="02020603050405020304" pitchFamily="18" charset="0"/>
                <a:cs typeface="Times New Roman" panose="02020603050405020304" pitchFamily="18" charset="0"/>
              </a:rPr>
              <a:t>Histogram </a:t>
            </a:r>
          </a:p>
          <a:p>
            <a:pPr marL="114300" indent="0">
              <a:buNone/>
            </a:pPr>
            <a:r>
              <a:rPr lang="en-IN" sz="3500" dirty="0">
                <a:latin typeface="Times New Roman" panose="02020603050405020304" pitchFamily="18" charset="0"/>
                <a:cs typeface="Times New Roman" panose="02020603050405020304" pitchFamily="18" charset="0"/>
              </a:rPr>
              <a:t>Count plot</a:t>
            </a:r>
          </a:p>
          <a:p>
            <a:pPr marL="114300" indent="0">
              <a:buNone/>
            </a:pPr>
            <a:r>
              <a:rPr lang="en-IN" sz="3500" dirty="0">
                <a:latin typeface="Times New Roman" panose="02020603050405020304" pitchFamily="18" charset="0"/>
                <a:cs typeface="Times New Roman" panose="02020603050405020304" pitchFamily="18" charset="0"/>
              </a:rPr>
              <a:t>Box plot</a:t>
            </a:r>
          </a:p>
        </p:txBody>
      </p:sp>
    </p:spTree>
    <p:extLst>
      <p:ext uri="{BB962C8B-B14F-4D97-AF65-F5344CB8AC3E}">
        <p14:creationId xmlns:p14="http://schemas.microsoft.com/office/powerpoint/2010/main" val="2767087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ubtitle 8">
            <a:extLst>
              <a:ext uri="{FF2B5EF4-FFF2-40B4-BE49-F238E27FC236}">
                <a16:creationId xmlns:a16="http://schemas.microsoft.com/office/drawing/2014/main" id="{0D8C1C10-0372-144C-3231-2F0492DE6E7D}"/>
              </a:ext>
            </a:extLst>
          </p:cNvPr>
          <p:cNvSpPr>
            <a:spLocks noGrp="1"/>
          </p:cNvSpPr>
          <p:nvPr>
            <p:ph type="subTitle" idx="1"/>
          </p:nvPr>
        </p:nvSpPr>
        <p:spPr>
          <a:xfrm>
            <a:off x="498763" y="4721629"/>
            <a:ext cx="11488189" cy="1699953"/>
          </a:xfrm>
        </p:spPr>
        <p:txBody>
          <a:bodyPr>
            <a:normAutofit/>
          </a:bodyPr>
          <a:lstStyle/>
          <a:p>
            <a:pPr algn="l"/>
            <a:r>
              <a:rPr lang="en-IN" sz="3200" b="1" dirty="0">
                <a:solidFill>
                  <a:srgbClr val="FF0000"/>
                </a:solidFill>
              </a:rPr>
              <a:t>Insights:</a:t>
            </a:r>
          </a:p>
          <a:p>
            <a:pPr algn="just"/>
            <a:r>
              <a:rPr lang="en-IN" sz="1800" dirty="0">
                <a:effectLst/>
                <a:latin typeface="Calibri" panose="020F0502020204030204" pitchFamily="34" charset="0"/>
                <a:ea typeface="Calibri" panose="020F0502020204030204" pitchFamily="34" charset="0"/>
                <a:cs typeface="Times New Roman" panose="02020603050405020304" pitchFamily="18" charset="0"/>
              </a:rPr>
              <a:t>       The salary distribution shows a right-skewed pattern, meaning the majority of the candidates earn salary in the lower range, with a few earning significantly higher salaries. Most salaries fall between 100,000 and 400,000, but some go as high as 4,000,000</a:t>
            </a:r>
            <a:endParaRPr lang="en-IN" sz="2000" dirty="0">
              <a:solidFill>
                <a:srgbClr val="FF0000"/>
              </a:solidFill>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91485EED-9D96-196C-4745-FF5F4EDAECFD}"/>
              </a:ext>
            </a:extLst>
          </p:cNvPr>
          <p:cNvPicPr>
            <a:picLocks noChangeAspect="1"/>
          </p:cNvPicPr>
          <p:nvPr/>
        </p:nvPicPr>
        <p:blipFill>
          <a:blip r:embed="rId2"/>
          <a:stretch>
            <a:fillRect/>
          </a:stretch>
        </p:blipFill>
        <p:spPr>
          <a:xfrm>
            <a:off x="3185706" y="436417"/>
            <a:ext cx="6012357" cy="3936077"/>
          </a:xfrm>
          <a:prstGeom prst="rect">
            <a:avLst/>
          </a:prstGeom>
        </p:spPr>
      </p:pic>
    </p:spTree>
    <p:extLst>
      <p:ext uri="{BB962C8B-B14F-4D97-AF65-F5344CB8AC3E}">
        <p14:creationId xmlns:p14="http://schemas.microsoft.com/office/powerpoint/2010/main" val="1305463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8F9C970-91A1-0EEC-14FF-102D79B481F4}"/>
              </a:ext>
            </a:extLst>
          </p:cNvPr>
          <p:cNvSpPr>
            <a:spLocks noGrp="1"/>
          </p:cNvSpPr>
          <p:nvPr>
            <p:ph type="body" idx="1"/>
          </p:nvPr>
        </p:nvSpPr>
        <p:spPr/>
        <p:txBody>
          <a:bodyPr>
            <a:normAutofit lnSpcReduction="10000"/>
          </a:bodyPr>
          <a:lstStyle/>
          <a:p>
            <a:r>
              <a:rPr lang="en-IN" sz="3200" b="1" dirty="0">
                <a:solidFill>
                  <a:srgbClr val="FF0000"/>
                </a:solidFill>
              </a:rPr>
              <a:t>Insights:</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Certain specializations like “Electronics and Communication”, “Computer Science Engineering”, and “Mechanical Engineering” dominate the dataset. This indicates that these fields are more popular among candidates, which might also impact salary distribution based on the demand for certain specializations.</a:t>
            </a:r>
          </a:p>
          <a:p>
            <a:endParaRPr lang="en-IN" sz="2000" dirty="0">
              <a:solidFill>
                <a:srgbClr val="FF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1F4F53C-2841-71B2-D731-E3921B383AEC}"/>
              </a:ext>
            </a:extLst>
          </p:cNvPr>
          <p:cNvPicPr>
            <a:picLocks noChangeAspect="1"/>
          </p:cNvPicPr>
          <p:nvPr/>
        </p:nvPicPr>
        <p:blipFill>
          <a:blip r:embed="rId2"/>
          <a:stretch>
            <a:fillRect/>
          </a:stretch>
        </p:blipFill>
        <p:spPr>
          <a:xfrm>
            <a:off x="1911868" y="768350"/>
            <a:ext cx="8368263" cy="3844171"/>
          </a:xfrm>
          <a:prstGeom prst="rect">
            <a:avLst/>
          </a:prstGeom>
        </p:spPr>
      </p:pic>
    </p:spTree>
    <p:extLst>
      <p:ext uri="{BB962C8B-B14F-4D97-AF65-F5344CB8AC3E}">
        <p14:creationId xmlns:p14="http://schemas.microsoft.com/office/powerpoint/2010/main" val="168571647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TotalTime>
  <Words>1279</Words>
  <Application>Microsoft Office PowerPoint</Application>
  <PresentationFormat>Widescreen</PresentationFormat>
  <Paragraphs>94</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Calibri</vt:lpstr>
      <vt:lpstr>Times New Roman</vt:lpstr>
      <vt:lpstr>Lato Black</vt:lpstr>
      <vt:lpstr>Libre Baskerville</vt:lpstr>
      <vt:lpstr>-apple-system</vt:lpstr>
      <vt:lpstr>Arial</vt:lpstr>
      <vt:lpstr>Office Theme</vt:lpstr>
      <vt:lpstr>PowerPoint Presentation</vt:lpstr>
      <vt:lpstr>PowerPoint Presentation</vt:lpstr>
      <vt:lpstr>Objective:</vt:lpstr>
      <vt:lpstr>Data Description:</vt:lpstr>
      <vt:lpstr>Libraries Used:</vt:lpstr>
      <vt:lpstr>Data Cleaning and Manipulation</vt:lpstr>
      <vt:lpstr>Univariate Analysis:</vt:lpstr>
      <vt:lpstr>PowerPoint Presentation</vt:lpstr>
      <vt:lpstr>PowerPoint Presentation</vt:lpstr>
      <vt:lpstr>PowerPoint Presentation</vt:lpstr>
      <vt:lpstr>Bivariate Analysis:</vt:lpstr>
      <vt:lpstr>Bivariate Analysis:</vt:lpstr>
      <vt:lpstr>Bivariate Analysis:</vt:lpstr>
      <vt:lpstr>Conclusion:</vt:lpstr>
      <vt:lpstr>Research Questions:</vt:lpstr>
      <vt:lpstr>Research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shaik jaakeer</cp:lastModifiedBy>
  <cp:revision>2</cp:revision>
  <dcterms:created xsi:type="dcterms:W3CDTF">2021-02-16T05:19:01Z</dcterms:created>
  <dcterms:modified xsi:type="dcterms:W3CDTF">2024-10-09T19:11:39Z</dcterms:modified>
</cp:coreProperties>
</file>