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9"/>
  </p:notesMasterIdLst>
  <p:sldIdLst>
    <p:sldId id="256" r:id="rId2"/>
    <p:sldId id="309" r:id="rId3"/>
    <p:sldId id="365" r:id="rId4"/>
    <p:sldId id="367" r:id="rId5"/>
    <p:sldId id="366" r:id="rId6"/>
    <p:sldId id="369" r:id="rId7"/>
    <p:sldId id="306" r:id="rId8"/>
  </p:sldIdLst>
  <p:sldSz cx="9144000" cy="6858000" type="screen4x3"/>
  <p:notesSz cx="7099300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ED2939"/>
    <a:srgbClr val="FF7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7288" autoAdjust="0"/>
  </p:normalViewPr>
  <p:slideViewPr>
    <p:cSldViewPr>
      <p:cViewPr>
        <p:scale>
          <a:sx n="75" d="100"/>
          <a:sy n="75" d="100"/>
        </p:scale>
        <p:origin x="-105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14.3.2012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87EC39D0-1417-4A77-90FE-7D5DB4D349D1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A9CF-1587-4B25-83A1-F4D307547DD7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A1AD-2F7E-498C-93D9-C64CA4A98AC2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2280-3F68-4E82-99C9-069F6B492729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2979-0F3A-4E9A-8E49-B99BF5FA8E4D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417-E590-4670-8BC6-C20EB48C3843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FF790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79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5D187A0-71E3-479A-A733-F7ABB2D097A9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EN_Electr-Eng_13_RGB_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4BB0-E6E1-415F-87CF-1F68CDC1B8BC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EN_Electr-Eng_13_RGB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B97DFF3-714A-4360-8E9A-527415C76690}" type="datetime1">
              <a:rPr lang="en-US" noProof="0" smtClean="0"/>
              <a:pPr/>
              <a:t>3/14/2012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FF7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9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S-38.3159 Protocol Design</a:t>
            </a:r>
            <a:br>
              <a:rPr lang="en-US" dirty="0" smtClean="0"/>
            </a:br>
            <a:r>
              <a:rPr lang="en-US" i="1" dirty="0" smtClean="0"/>
              <a:t>“Assignment I Specifications”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Jaakko</a:t>
            </a:r>
            <a:r>
              <a:rPr lang="en-US" dirty="0" smtClean="0"/>
              <a:t> </a:t>
            </a:r>
            <a:r>
              <a:rPr lang="en-US" dirty="0" err="1" smtClean="0"/>
              <a:t>Korkeaniemi</a:t>
            </a:r>
            <a:endParaRPr lang="en-US" dirty="0" smtClean="0"/>
          </a:p>
          <a:p>
            <a:r>
              <a:rPr lang="en-GB" dirty="0" err="1" smtClean="0"/>
              <a:t>Jesús</a:t>
            </a:r>
            <a:r>
              <a:rPr lang="en-GB" dirty="0" smtClean="0"/>
              <a:t> </a:t>
            </a:r>
            <a:r>
              <a:rPr lang="en-GB" dirty="0" err="1" smtClean="0"/>
              <a:t>Llorente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Tomi</a:t>
            </a:r>
            <a:r>
              <a:rPr lang="en-US" dirty="0" smtClean="0"/>
              <a:t> </a:t>
            </a:r>
            <a:r>
              <a:rPr lang="en-US" dirty="0" err="1" smtClean="0"/>
              <a:t>Kyöstilä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71800" y="5961600"/>
            <a:ext cx="1962000" cy="633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36000" y="6138000"/>
            <a:ext cx="2026800" cy="457200"/>
          </a:xfrm>
        </p:spPr>
        <p:txBody>
          <a:bodyPr/>
          <a:lstStyle/>
          <a:p>
            <a:r>
              <a:rPr lang="en-GB" dirty="0" smtClean="0"/>
              <a:t>15/09/2011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 smtClean="0"/>
              <a:t>Implement an application that synchronizes directories using file chunk transfer, “</a:t>
            </a:r>
            <a:r>
              <a:rPr lang="en-US" dirty="0" err="1" smtClean="0"/>
              <a:t>SyncCFT</a:t>
            </a:r>
            <a:r>
              <a:rPr lang="en-US" dirty="0" smtClean="0"/>
              <a:t>”.</a:t>
            </a:r>
          </a:p>
          <a:p>
            <a:pPr marL="457200" indent="-457200" algn="just"/>
            <a:r>
              <a:rPr lang="en-US" dirty="0" smtClean="0"/>
              <a:t>The architecture should follow a peer-to-peer model.</a:t>
            </a:r>
          </a:p>
          <a:p>
            <a:pPr marL="457200" indent="-457200" algn="just"/>
            <a:r>
              <a:rPr lang="en-US" dirty="0" smtClean="0"/>
              <a:t>Synchronization may occur with multiple peers.</a:t>
            </a:r>
          </a:p>
          <a:p>
            <a:pPr marL="457200" lvl="0" indent="-457200" algn="just"/>
            <a:r>
              <a:rPr lang="en-US" dirty="0" smtClean="0"/>
              <a:t>The peers must keep the most updated copy of each file.</a:t>
            </a:r>
          </a:p>
          <a:p>
            <a:pPr marL="457200" indent="-457200" algn="just"/>
            <a:r>
              <a:rPr lang="en-US" dirty="0" smtClean="0"/>
              <a:t>It is possible that multiple files need to be updated in both peers. In this case the transfer must occur in parallel. </a:t>
            </a:r>
          </a:p>
          <a:p>
            <a:pPr marL="457200" indent="-457200" algn="just"/>
            <a:r>
              <a:rPr lang="en-US" dirty="0" smtClean="0"/>
              <a:t>The application must run on top of UDP. Congestion control and retransmission must be implemented against possible packet loss.</a:t>
            </a:r>
          </a:p>
          <a:p>
            <a:pPr marL="457200" indent="-457200" algn="just"/>
            <a:endParaRPr lang="en-US" dirty="0" smtClean="0"/>
          </a:p>
          <a:p>
            <a:pPr marL="457200" indent="-457200" algn="just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 fontScale="62500" lnSpcReduction="20000"/>
          </a:bodyPr>
          <a:lstStyle/>
          <a:p>
            <a:pPr marL="457200" indent="-457200" algn="just"/>
            <a:r>
              <a:rPr lang="en-US" dirty="0" smtClean="0"/>
              <a:t>Manifest file that contains a list of all the files and directories contained in it with the file size, timestamp and MD5sum.</a:t>
            </a:r>
          </a:p>
          <a:p>
            <a:pPr marL="457200" indent="-457200" algn="just"/>
            <a:r>
              <a:rPr lang="en-US" dirty="0" smtClean="0"/>
              <a:t>A folder for temporary files is not included in the manifest file, instead a second manifest stores all the state information related to uncompleted downloads.</a:t>
            </a:r>
          </a:p>
          <a:p>
            <a:pPr marL="457200" indent="-457200" algn="just"/>
            <a:r>
              <a:rPr lang="en-US" dirty="0" smtClean="0"/>
              <a:t>Separation of control and data connection, similar to FTP. Dedicated data connections for data transfer to enable parallelism. Multiplexing of data connections on a single or multiple data ports.</a:t>
            </a:r>
          </a:p>
          <a:p>
            <a:pPr marL="457200" indent="-457200" algn="just"/>
            <a:r>
              <a:rPr lang="en-US" dirty="0" smtClean="0"/>
              <a:t>Verified chunks will be kept and stored within a temporary file to enable resuming of a partial download.</a:t>
            </a:r>
          </a:p>
          <a:p>
            <a:pPr marL="457200" lvl="0" indent="-457200" algn="just"/>
            <a:r>
              <a:rPr lang="en-US" dirty="0" smtClean="0"/>
              <a:t>On-demand congestion control capabilities enabling the sender to retrieve statistics about the file transfer collected by the received in the same fashion as RTCP</a:t>
            </a:r>
          </a:p>
          <a:p>
            <a:pPr marL="457200" indent="-457200" algn="just"/>
            <a:r>
              <a:rPr lang="en-US" dirty="0" smtClean="0"/>
              <a:t>On-demand retransmissions of missing or corrupted chunks since UDP does not guarantee delivery nor ordering therefore packet loss may occur.</a:t>
            </a:r>
          </a:p>
          <a:p>
            <a:pPr marL="457200" indent="-457200" algn="just"/>
            <a:r>
              <a:rPr lang="en-US" dirty="0" smtClean="0"/>
              <a:t>MD5Sum to calculate and verify the file hash to avoid corrupted information.</a:t>
            </a:r>
          </a:p>
          <a:p>
            <a:pPr marL="457200" indent="-457200" algn="just"/>
            <a:r>
              <a:rPr lang="en-US" dirty="0" smtClean="0"/>
              <a:t>Type and Code fields enable request / response operations to prevent from packet loss. The operations are: Hello, Update, List, Pull, Data.</a:t>
            </a:r>
          </a:p>
          <a:p>
            <a:pPr marL="457200" indent="-457200" algn="just"/>
            <a:r>
              <a:rPr lang="en-US" dirty="0" smtClean="0"/>
              <a:t>Information enclosed in TLV format. Type (3Byte) Length (3Byte) Value (0-999)</a:t>
            </a:r>
            <a:br>
              <a:rPr lang="en-US" dirty="0" smtClean="0"/>
            </a:br>
            <a:r>
              <a:rPr lang="en-US" dirty="0" smtClean="0"/>
              <a:t>Improved debugging and understanding of operation. Completely human readable.</a:t>
            </a:r>
          </a:p>
          <a:p>
            <a:pPr marL="457200" indent="-457200" algn="just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 fontScale="77500" lnSpcReduction="20000"/>
          </a:bodyPr>
          <a:lstStyle/>
          <a:p>
            <a:pPr marL="457200" indent="-457200" algn="just"/>
            <a:r>
              <a:rPr lang="en-US" dirty="0" smtClean="0"/>
              <a:t>HELLO: Create a peer relationship with a remote host. Implement authentication/security in the future prior to accept any other messages.</a:t>
            </a:r>
          </a:p>
          <a:p>
            <a:pPr marL="457200" indent="-457200" algn="just"/>
            <a:r>
              <a:rPr lang="en-US" dirty="0" smtClean="0"/>
              <a:t>UPDATE: Send periodically an update message indicating the MD5sum of the manifest file.</a:t>
            </a:r>
          </a:p>
          <a:p>
            <a:pPr marL="457200" indent="-457200" algn="just"/>
            <a:r>
              <a:rPr lang="en-US" dirty="0" smtClean="0"/>
              <a:t>LIST: Request the contents of the manifest file on a remote peer. This operation is triggered by a hash mismatch during the Update operation. The manifest file is transferred peer-to-peer and encoded in TLV format.</a:t>
            </a:r>
          </a:p>
          <a:p>
            <a:pPr marL="457200" indent="-457200" algn="just"/>
            <a:r>
              <a:rPr lang="en-US" dirty="0" smtClean="0"/>
              <a:t>PULL: Negotiate a file transfer between two peers. The “client” request a file from the “server” that allocates a port for the transfer. Resembles FTP Passive functionality. It’s up the server to initiate or not the transfer. Protects from </a:t>
            </a:r>
            <a:r>
              <a:rPr lang="en-US" dirty="0" err="1" smtClean="0"/>
              <a:t>DoS</a:t>
            </a:r>
            <a:r>
              <a:rPr lang="en-US" dirty="0" smtClean="0"/>
              <a:t> and greedy clients, enhances fairness among peers.</a:t>
            </a:r>
          </a:p>
          <a:p>
            <a:pPr marL="457200" indent="-457200" algn="just"/>
            <a:r>
              <a:rPr lang="en-US" dirty="0" smtClean="0"/>
              <a:t>DATA: Initiates a new connection that lasts until the transfer is finished. Timestamps and chunk information is conveyed for ordering and possible retransmission requests.</a:t>
            </a:r>
          </a:p>
          <a:p>
            <a:pPr marL="457200" indent="-457200" algn="just">
              <a:buNone/>
            </a:pPr>
            <a:endParaRPr lang="en-US" dirty="0" smtClean="0"/>
          </a:p>
          <a:p>
            <a:pPr marL="457200" indent="-457200" algn="just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501000"/>
          </a:xfrm>
        </p:spPr>
        <p:txBody>
          <a:bodyPr/>
          <a:lstStyle/>
          <a:p>
            <a:r>
              <a:rPr lang="en-GB" dirty="0" smtClean="0"/>
              <a:t>Message Flows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5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596442" y="3326202"/>
            <a:ext cx="4015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4631" y="990600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Peer-1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118558" y="3326202"/>
            <a:ext cx="4015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0106" y="990600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Peer-2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1356" y="1368000"/>
            <a:ext cx="5715000" cy="253916"/>
            <a:chOff x="1066800" y="1659994"/>
            <a:chExt cx="5715000" cy="23609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(Security activated in Flags?)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81000" y="4760343"/>
            <a:ext cx="110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MD5Sum</a:t>
            </a:r>
          </a:p>
          <a:p>
            <a:pPr algn="ctr"/>
            <a:r>
              <a:rPr lang="en-US" sz="1200" dirty="0" smtClean="0">
                <a:latin typeface="Calibri" pitchFamily="34" charset="0"/>
              </a:rPr>
              <a:t>after receiving all chunks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409700" y="1548000"/>
            <a:ext cx="5715000" cy="253916"/>
            <a:chOff x="1066800" y="1659994"/>
            <a:chExt cx="5715000" cy="236097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(TLV for digest message)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09700" y="1727284"/>
            <a:ext cx="5715000" cy="253916"/>
            <a:chOff x="1066800" y="1659994"/>
            <a:chExt cx="5715000" cy="236097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331844" y="1659994"/>
              <a:ext cx="51832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(3-Way handshake?) (response with the digest message)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411356" y="2004484"/>
            <a:ext cx="5715000" cy="253916"/>
            <a:chOff x="1066800" y="1659994"/>
            <a:chExt cx="5715000" cy="236097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00B050"/>
                  </a:solidFill>
                  <a:latin typeface="Calibri" pitchFamily="34" charset="0"/>
                </a:rPr>
                <a:t>UPDATE – hash manifest file “ABC”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409700" y="2260684"/>
            <a:ext cx="5715000" cy="253916"/>
            <a:chOff x="1066800" y="1659994"/>
            <a:chExt cx="5715000" cy="236097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B050"/>
                  </a:solidFill>
                  <a:latin typeface="Calibri" pitchFamily="34" charset="0"/>
                </a:rPr>
                <a:t>UPDATE – hash manifest file “ADE”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09700" y="2565484"/>
            <a:ext cx="5715000" cy="253916"/>
            <a:chOff x="1066800" y="1659994"/>
            <a:chExt cx="5715000" cy="236097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LIST REQ – remote hash manifest file “ABC”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15200" y="2085972"/>
            <a:ext cx="1600199" cy="457200"/>
            <a:chOff x="7315200" y="2133600"/>
            <a:chExt cx="1600199" cy="457200"/>
          </a:xfrm>
        </p:grpSpPr>
        <p:sp>
          <p:nvSpPr>
            <p:cNvPr id="65" name="TextBox 64"/>
            <p:cNvSpPr txBox="1"/>
            <p:nvPr/>
          </p:nvSpPr>
          <p:spPr>
            <a:xfrm>
              <a:off x="7391400" y="2145505"/>
              <a:ext cx="1523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B050"/>
                  </a:solidFill>
                  <a:latin typeface="Calibri" pitchFamily="34" charset="0"/>
                </a:rPr>
                <a:t>Hash mismatch triggers update in both sides</a:t>
              </a:r>
            </a:p>
          </p:txBody>
        </p:sp>
        <p:sp>
          <p:nvSpPr>
            <p:cNvPr id="69" name="Right Brace 68"/>
            <p:cNvSpPr/>
            <p:nvPr/>
          </p:nvSpPr>
          <p:spPr>
            <a:xfrm>
              <a:off x="7315200" y="2133600"/>
              <a:ext cx="1524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09700" y="2870285"/>
            <a:ext cx="5715000" cy="253916"/>
            <a:chOff x="1066800" y="1659995"/>
            <a:chExt cx="5715000" cy="23609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331844" y="1659995"/>
              <a:ext cx="52594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LIST RES – hash manifest file “ABC” – T{FIL/DIR} L{XXX} V {/</a:t>
              </a:r>
              <a:r>
                <a:rPr lang="en-US" sz="105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filepath?size?timestamp?hash</a:t>
              </a:r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}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409700" y="3175084"/>
            <a:ext cx="5715000" cy="253916"/>
            <a:chOff x="1066800" y="1659994"/>
            <a:chExt cx="5715000" cy="236097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LIST REQ – remote hash manifest file “ADE”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409700" y="3479884"/>
            <a:ext cx="5715000" cy="253916"/>
            <a:chOff x="1066800" y="1659994"/>
            <a:chExt cx="5715000" cy="236097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LIST RES – hash manifest file “ADE” – T{FIL/DIR} L{XXX} V {/path/to/file}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416050" y="3784685"/>
            <a:ext cx="5715000" cy="253916"/>
            <a:chOff x="1066800" y="1659995"/>
            <a:chExt cx="5715000" cy="236097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331844" y="1659995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PULL REQ – T{FIL/DIR} L{XXX} V {/path/to/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file?from_chunk?to_chunk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} + Local-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Tx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-ID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416050" y="4089484"/>
            <a:ext cx="5715000" cy="253916"/>
            <a:chOff x="1066800" y="1659994"/>
            <a:chExt cx="5715000" cy="236097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PULL RES –  TLV {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Tx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 ID? We have session 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alrd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 + Chunk size} + Local-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Tx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-ID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409700" y="4394285"/>
            <a:ext cx="5715000" cy="253916"/>
            <a:chOff x="1066800" y="1659995"/>
            <a:chExt cx="5715000" cy="236097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31844" y="1659995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  <a:latin typeface="Calibri" pitchFamily="34" charset="0"/>
                </a:rPr>
                <a:t>DATA REQ – T{FIL/DIR} L{XXX} V {/path/to/file}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409700" y="4699084"/>
            <a:ext cx="5715000" cy="253916"/>
            <a:chOff x="1066800" y="1659994"/>
            <a:chExt cx="5715000" cy="236097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FF0000"/>
                  </a:solidFill>
                  <a:latin typeface="Calibri" pitchFamily="34" charset="0"/>
                </a:rPr>
                <a:t>DATA RES –  </a:t>
              </a:r>
              <a:r>
                <a:rPr lang="en-US" sz="1050" b="1" dirty="0" err="1" smtClean="0">
                  <a:solidFill>
                    <a:srgbClr val="FF0000"/>
                  </a:solidFill>
                  <a:latin typeface="Calibri" pitchFamily="34" charset="0"/>
                </a:rPr>
                <a:t>Chunk_ID</a:t>
              </a:r>
              <a:r>
                <a:rPr lang="en-US" sz="1050" b="1" dirty="0" smtClean="0">
                  <a:solidFill>
                    <a:srgbClr val="FF0000"/>
                  </a:solidFill>
                  <a:latin typeface="Calibri" pitchFamily="34" charset="0"/>
                </a:rPr>
                <a:t> + Segment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15200" y="1524000"/>
            <a:ext cx="1600199" cy="457200"/>
            <a:chOff x="7315200" y="2133600"/>
            <a:chExt cx="1600199" cy="457200"/>
          </a:xfrm>
        </p:grpSpPr>
        <p:sp>
          <p:nvSpPr>
            <p:cNvPr id="54" name="TextBox 53"/>
            <p:cNvSpPr txBox="1"/>
            <p:nvPr/>
          </p:nvSpPr>
          <p:spPr>
            <a:xfrm>
              <a:off x="7391400" y="2145505"/>
              <a:ext cx="1523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65BD"/>
                  </a:solidFill>
                  <a:latin typeface="Calibri" pitchFamily="34" charset="0"/>
                </a:rPr>
                <a:t>Specify the complete procedure</a:t>
              </a:r>
            </a:p>
          </p:txBody>
        </p:sp>
        <p:sp>
          <p:nvSpPr>
            <p:cNvPr id="55" name="Right Brace 54"/>
            <p:cNvSpPr/>
            <p:nvPr/>
          </p:nvSpPr>
          <p:spPr>
            <a:xfrm>
              <a:off x="7315200" y="2133600"/>
              <a:ext cx="1524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Packet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2590800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 smtClean="0"/>
              <a:t>Comprises both control and data on the same packet.</a:t>
            </a:r>
          </a:p>
          <a:p>
            <a:pPr marL="457200" indent="-457200" algn="just"/>
            <a:r>
              <a:rPr lang="en-US" dirty="0" smtClean="0"/>
              <a:t>Type: Identifies the operation</a:t>
            </a:r>
          </a:p>
          <a:p>
            <a:pPr marL="457200" indent="-457200" algn="just"/>
            <a:r>
              <a:rPr lang="en-US" dirty="0" smtClean="0"/>
              <a:t>Code: Indicates request, response or additional options for a given type.</a:t>
            </a:r>
          </a:p>
          <a:p>
            <a:pPr marL="457200" indent="-457200" algn="just"/>
            <a:r>
              <a:rPr lang="en-US" dirty="0" smtClean="0"/>
              <a:t>TLV information { </a:t>
            </a:r>
            <a:r>
              <a:rPr lang="en-US" dirty="0" smtClean="0"/>
              <a:t>T[1Byte]  L [4Bytes]  V[Variable] </a:t>
            </a:r>
            <a:r>
              <a:rPr lang="en-US" dirty="0" smtClean="0"/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6802" y="3467100"/>
          <a:ext cx="7010398" cy="2267176"/>
        </p:xfrm>
        <a:graphic>
          <a:graphicData uri="http://schemas.openxmlformats.org/drawingml/2006/table">
            <a:tbl>
              <a:tblPr/>
              <a:tblGrid>
                <a:gridCol w="209474"/>
                <a:gridCol w="209474"/>
                <a:gridCol w="209474"/>
                <a:gridCol w="209474"/>
                <a:gridCol w="209474"/>
                <a:gridCol w="209474"/>
                <a:gridCol w="209474"/>
                <a:gridCol w="209474"/>
                <a:gridCol w="209474"/>
                <a:gridCol w="209474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  <a:gridCol w="223439"/>
              </a:tblGrid>
              <a:tr h="261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Flags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Next TLV Type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Sender ID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140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Session ID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Destination Session ID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140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140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ACK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1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 (Operation)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(Operation)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Checksum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140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TLV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140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TLV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598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TLV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Thank you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Q &amp; A ?</a:t>
            </a:r>
            <a:endParaRPr lang="en-I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228600" y="381000"/>
            <a:ext cx="1600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0084"/>
            <a:ext cx="989668" cy="97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_electr-Eng (1)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5896</TotalTime>
  <Words>746</Words>
  <Application>Microsoft Office PowerPoint</Application>
  <PresentationFormat>On-screen Show (4:3)</PresentationFormat>
  <Paragraphs>104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aalto_electr-Eng (1)</vt:lpstr>
      <vt:lpstr>S-38.3159 Protocol Design “Assignment I Specifications”</vt:lpstr>
      <vt:lpstr>Requirements</vt:lpstr>
      <vt:lpstr>Specifications</vt:lpstr>
      <vt:lpstr>Operations</vt:lpstr>
      <vt:lpstr>Message Flows</vt:lpstr>
      <vt:lpstr>Packet Format</vt:lpstr>
      <vt:lpstr> Thank you  Q &amp; A ?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Legacy Interoperability</dc:title>
  <dc:creator>Jesus Llorente</dc:creator>
  <cp:lastModifiedBy>Jesus Llorente</cp:lastModifiedBy>
  <cp:revision>326</cp:revision>
  <dcterms:created xsi:type="dcterms:W3CDTF">2011-03-18T08:42:11Z</dcterms:created>
  <dcterms:modified xsi:type="dcterms:W3CDTF">2012-03-14T16:34:33Z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