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8"/>
  </p:notesMasterIdLst>
  <p:sldIdLst>
    <p:sldId id="256" r:id="rId2"/>
    <p:sldId id="309" r:id="rId3"/>
    <p:sldId id="368" r:id="rId4"/>
    <p:sldId id="365" r:id="rId5"/>
    <p:sldId id="367" r:id="rId6"/>
    <p:sldId id="306" r:id="rId7"/>
  </p:sldIdLst>
  <p:sldSz cx="9144000" cy="6858000" type="screen4x3"/>
  <p:notesSz cx="7099300" cy="10234613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ED2939"/>
    <a:srgbClr val="FF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7" autoAdjust="0"/>
    <p:restoredTop sz="97288" autoAdjust="0"/>
  </p:normalViewPr>
  <p:slideViewPr>
    <p:cSldViewPr>
      <p:cViewPr>
        <p:scale>
          <a:sx n="75" d="100"/>
          <a:sy n="75" d="100"/>
        </p:scale>
        <p:origin x="-2688" y="-12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37303B11-5EFE-4A3B-B7C0-4ADE873E5104}" type="datetimeFigureOut">
              <a:rPr lang="fi-FI" smtClean="0"/>
              <a:pPr/>
              <a:t>21.2.2012</a:t>
            </a:fld>
            <a:endParaRPr lang="fi-FI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i-FI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B605DA8A-5216-4F63-A012-E5BD46E625C2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56522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1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88628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alto_EN_Electr-Eng_21_RGB_2"/>
          <p:cNvPicPr>
            <a:picLocks noChangeAspect="1" noChangeArrowheads="1"/>
          </p:cNvPicPr>
          <p:nvPr userDrawn="1"/>
        </p:nvPicPr>
        <p:blipFill>
          <a:blip r:embed="rId2" cstate="print"/>
          <a:srcRect t="1408"/>
          <a:stretch>
            <a:fillRect/>
          </a:stretch>
        </p:blipFill>
        <p:spPr bwMode="auto">
          <a:xfrm>
            <a:off x="26988" y="0"/>
            <a:ext cx="2089150" cy="192405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406800" y="1713600"/>
            <a:ext cx="8326800" cy="39204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400" y="1771200"/>
            <a:ext cx="7772400" cy="13320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400" y="3143248"/>
            <a:ext cx="6285600" cy="2340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62000" y="5961600"/>
            <a:ext cx="2026800" cy="176400"/>
          </a:xfrm>
        </p:spPr>
        <p:txBody>
          <a:bodyPr wrap="none" lIns="0" tIns="0" rIns="0" bIns="0"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87EC39D0-1417-4A77-90FE-7D5DB4D349D1}" type="datetime1">
              <a:rPr lang="en-US" noProof="0" smtClean="0"/>
              <a:pPr/>
              <a:t>2/21/2012</a:t>
            </a:fld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44400" y="5961600"/>
            <a:ext cx="1962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426800" y="5961600"/>
            <a:ext cx="1134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62000" y="6138000"/>
            <a:ext cx="20268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2400" y="6138000"/>
            <a:ext cx="20484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72400" y="5961600"/>
            <a:ext cx="2048400" cy="1764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A9CF-1587-4B25-83A1-F4D307547DD7}" type="datetime1">
              <a:rPr lang="en-US" noProof="0" smtClean="0"/>
              <a:pPr/>
              <a:t>2/21/2012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400" y="1584000"/>
            <a:ext cx="3924000" cy="413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4000"/>
            <a:ext cx="3924000" cy="413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buNone/>
              <a:defRPr sz="1400"/>
            </a:lvl6pPr>
            <a:lvl7pPr>
              <a:buNone/>
              <a:defRPr sz="1400"/>
            </a:lvl7pPr>
            <a:lvl8pPr>
              <a:buNone/>
              <a:defRPr sz="1400"/>
            </a:lvl8pPr>
            <a:lvl9pPr>
              <a:buNone/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A1AD-2F7E-498C-93D9-C64CA4A98AC2}" type="datetime1">
              <a:rPr lang="en-US" noProof="0" smtClean="0"/>
              <a:pPr/>
              <a:t>2/21/2012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2280-3F68-4E82-99C9-069F6B492729}" type="datetime1">
              <a:rPr lang="en-US" noProof="0" smtClean="0"/>
              <a:pPr/>
              <a:t>2/21/2012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2979-0F3A-4E9A-8E49-B99BF5FA8E4D}" type="datetime1">
              <a:rPr lang="en-US" noProof="0" smtClean="0"/>
              <a:pPr/>
              <a:t>2/21/2012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00" y="1584000"/>
            <a:ext cx="6285600" cy="4136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D417-E590-4670-8BC6-C20EB48C3843}" type="datetime1">
              <a:rPr lang="en-US" noProof="0" smtClean="0"/>
              <a:pPr/>
              <a:t>2/21/2012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alto_EN_Electr-Eng_21_RGB_2"/>
          <p:cNvPicPr>
            <a:picLocks noChangeAspect="1" noChangeArrowheads="1"/>
          </p:cNvPicPr>
          <p:nvPr userDrawn="1"/>
        </p:nvPicPr>
        <p:blipFill>
          <a:blip r:embed="rId2" cstate="print"/>
          <a:srcRect t="1408"/>
          <a:stretch>
            <a:fillRect/>
          </a:stretch>
        </p:blipFill>
        <p:spPr bwMode="auto">
          <a:xfrm>
            <a:off x="26988" y="0"/>
            <a:ext cx="2089150" cy="19240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400" y="1771200"/>
            <a:ext cx="7772400" cy="1332000"/>
          </a:xfrm>
        </p:spPr>
        <p:txBody>
          <a:bodyPr/>
          <a:lstStyle>
            <a:lvl1pPr>
              <a:defRPr sz="4000">
                <a:solidFill>
                  <a:srgbClr val="FF7900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400" y="3143248"/>
            <a:ext cx="6285600" cy="234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7900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2862000" y="5961600"/>
            <a:ext cx="2026800" cy="176400"/>
          </a:xfrm>
        </p:spPr>
        <p:txBody>
          <a:bodyPr wrap="none" lIns="0" tIns="0" rIns="0" bIns="0"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35D187A0-71E3-479A-A733-F7ABB2D097A9}" type="datetime1">
              <a:rPr lang="en-US" noProof="0" smtClean="0"/>
              <a:pPr/>
              <a:t>2/21/2012</a:t>
            </a:fld>
            <a:endParaRPr lang="en-US" noProof="0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44400" y="5961600"/>
            <a:ext cx="1962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426800" y="5961600"/>
            <a:ext cx="1134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62000" y="6138000"/>
            <a:ext cx="20268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2400" y="6138000"/>
            <a:ext cx="20484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72400" y="5961600"/>
            <a:ext cx="2048400" cy="1764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alto_EN_Electr-Eng_13_RGB_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5815013"/>
            <a:ext cx="2519363" cy="104298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 userDrawn="1"/>
        </p:nvSpPr>
        <p:spPr>
          <a:xfrm>
            <a:off x="406800" y="406800"/>
            <a:ext cx="8326800" cy="54720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547200"/>
            <a:ext cx="7772400" cy="2206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4BB0-E6E1-415F-87CF-1F68CDC1B8BC}" type="datetime1">
              <a:rPr lang="en-US" noProof="0" smtClean="0"/>
              <a:pPr/>
              <a:t>2/21/2012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alto_EN_Electr-Eng_13_RGB_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5900" y="5815013"/>
            <a:ext cx="2519363" cy="1042987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400" y="489600"/>
            <a:ext cx="79884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00" y="1584000"/>
            <a:ext cx="7988400" cy="4136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30800" y="62748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B97DFF3-714A-4360-8E9A-527415C76690}" type="datetime1">
              <a:rPr lang="en-US" noProof="0" smtClean="0"/>
              <a:pPr/>
              <a:t>2/21/2012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0800" y="61452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30800" y="64008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/>
          <p:cNvSpPr/>
          <p:nvPr/>
        </p:nvSpPr>
        <p:spPr>
          <a:xfrm>
            <a:off x="571472" y="5814000"/>
            <a:ext cx="7988400" cy="64800"/>
          </a:xfrm>
          <a:prstGeom prst="rect">
            <a:avLst/>
          </a:prstGeom>
          <a:solidFill>
            <a:srgbClr val="FF79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50" r:id="rId6"/>
    <p:sldLayoutId id="2147483662" r:id="rId7"/>
    <p:sldLayoutId id="2147483663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FF79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4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4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4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3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S-38.3159 Protocol Design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fi-FI" dirty="0" smtClean="0"/>
              <a:t>Assignment </a:t>
            </a:r>
            <a:r>
              <a:rPr lang="fi-FI" dirty="0"/>
              <a:t>discussion </a:t>
            </a:r>
            <a:r>
              <a:rPr lang="fi-FI" dirty="0" smtClean="0"/>
              <a:t>session”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Jaakko</a:t>
            </a:r>
            <a:r>
              <a:rPr lang="en-US" dirty="0" smtClean="0"/>
              <a:t> </a:t>
            </a:r>
            <a:r>
              <a:rPr lang="en-US" dirty="0" err="1" smtClean="0"/>
              <a:t>Korkeaniemi</a:t>
            </a:r>
            <a:endParaRPr lang="en-US" dirty="0" smtClean="0"/>
          </a:p>
          <a:p>
            <a:r>
              <a:rPr lang="en-GB" dirty="0" err="1" smtClean="0"/>
              <a:t>Jesús</a:t>
            </a:r>
            <a:r>
              <a:rPr lang="en-GB" dirty="0" smtClean="0"/>
              <a:t> </a:t>
            </a:r>
            <a:r>
              <a:rPr lang="en-GB" dirty="0" err="1" smtClean="0"/>
              <a:t>Llorente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Tomi</a:t>
            </a:r>
            <a:r>
              <a:rPr lang="en-US" dirty="0" smtClean="0"/>
              <a:t> </a:t>
            </a:r>
            <a:r>
              <a:rPr lang="en-US" dirty="0" err="1" smtClean="0"/>
              <a:t>Kyöstilä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971800" y="5961600"/>
            <a:ext cx="1962000" cy="633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136000" y="6138000"/>
            <a:ext cx="2026800" cy="457200"/>
          </a:xfrm>
        </p:spPr>
        <p:txBody>
          <a:bodyPr/>
          <a:lstStyle/>
          <a:p>
            <a:r>
              <a:rPr lang="en-GB" dirty="0" smtClean="0"/>
              <a:t>15/09/2011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00" y="1295400"/>
            <a:ext cx="7988400" cy="4425000"/>
          </a:xfrm>
        </p:spPr>
        <p:txBody>
          <a:bodyPr>
            <a:normAutofit/>
          </a:bodyPr>
          <a:lstStyle/>
          <a:p>
            <a:pPr marL="457200" indent="-457200" algn="just"/>
            <a:r>
              <a:rPr lang="en-US" dirty="0" smtClean="0"/>
              <a:t>A new group was formed	</a:t>
            </a:r>
          </a:p>
          <a:p>
            <a:pPr marL="457200" indent="-457200" algn="just"/>
            <a:endParaRPr lang="en-US" dirty="0"/>
          </a:p>
          <a:p>
            <a:pPr marL="1714500" lvl="4" indent="0" algn="just">
              <a:buNone/>
            </a:pPr>
            <a:r>
              <a:rPr lang="en-US" sz="2400" dirty="0" smtClean="0"/>
              <a:t>We had to merge our previous design drafts</a:t>
            </a:r>
          </a:p>
          <a:p>
            <a:pPr marL="1714500" lvl="4" indent="0" algn="just">
              <a:buNone/>
            </a:pPr>
            <a:endParaRPr lang="en-US" sz="2400" dirty="0"/>
          </a:p>
          <a:p>
            <a:pPr marL="457200" indent="-457200" algn="just"/>
            <a:r>
              <a:rPr lang="en-US" dirty="0" smtClean="0"/>
              <a:t>This part is still in progress but the packet structure and message types are already decided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457200" indent="-457200" algn="just"/>
            <a:endParaRPr lang="en-GB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7" name="Right Arrow 6"/>
          <p:cNvSpPr/>
          <p:nvPr/>
        </p:nvSpPr>
        <p:spPr>
          <a:xfrm>
            <a:off x="1371600" y="2133600"/>
            <a:ext cx="704596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Changes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423412"/>
              </p:ext>
            </p:extLst>
          </p:nvPr>
        </p:nvGraphicFramePr>
        <p:xfrm>
          <a:off x="685800" y="3124200"/>
          <a:ext cx="7772380" cy="2374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243"/>
                <a:gridCol w="232243"/>
                <a:gridCol w="232243"/>
                <a:gridCol w="232243"/>
                <a:gridCol w="232243"/>
                <a:gridCol w="232243"/>
                <a:gridCol w="232243"/>
                <a:gridCol w="232243"/>
                <a:gridCol w="232243"/>
                <a:gridCol w="232243"/>
                <a:gridCol w="247725"/>
                <a:gridCol w="247725"/>
                <a:gridCol w="247725"/>
                <a:gridCol w="247725"/>
                <a:gridCol w="247725"/>
                <a:gridCol w="247725"/>
                <a:gridCol w="247725"/>
                <a:gridCol w="247725"/>
                <a:gridCol w="247725"/>
                <a:gridCol w="247725"/>
                <a:gridCol w="247725"/>
                <a:gridCol w="247725"/>
                <a:gridCol w="247725"/>
                <a:gridCol w="247725"/>
                <a:gridCol w="247725"/>
                <a:gridCol w="247725"/>
                <a:gridCol w="247725"/>
                <a:gridCol w="247725"/>
                <a:gridCol w="247725"/>
                <a:gridCol w="247725"/>
                <a:gridCol w="247725"/>
                <a:gridCol w="247725"/>
              </a:tblGrid>
              <a:tr h="307754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 dirty="0">
                          <a:effectLst/>
                        </a:rPr>
                        <a:t>0</a:t>
                      </a:r>
                      <a:endParaRPr lang="fi-FI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1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2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3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4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5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6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7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8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9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10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11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12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13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14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15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 dirty="0">
                          <a:effectLst/>
                        </a:rPr>
                        <a:t>16</a:t>
                      </a:r>
                      <a:endParaRPr lang="fi-FI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17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18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19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20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21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22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23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24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25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26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27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28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29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30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31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31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Version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Flags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Exp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N.Header Type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Sender ID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</a:tr>
              <a:tr h="293100"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Local Session ID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Remote Session ID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</a:tr>
              <a:tr h="293100">
                <a:tc gridSpan="32"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</a:rPr>
                        <a:t>Sequence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</a:tr>
              <a:tr h="2931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Type (Operation)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</a:rPr>
                        <a:t>Code (Operation)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Checksum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</a:tr>
              <a:tr h="293100">
                <a:tc gridSpan="32"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</a:rPr>
                        <a:t>TLV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</a:tr>
              <a:tr h="293100">
                <a:tc gridSpan="32"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</a:rPr>
                        <a:t>TLV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</a:tr>
              <a:tr h="307754">
                <a:tc gridSpan="32"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</a:rPr>
                        <a:t>TLV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" y="1277203"/>
            <a:ext cx="83270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fi-FI" sz="2400" dirty="0" smtClean="0"/>
              <a:t>Our latest </a:t>
            </a:r>
            <a:r>
              <a:rPr lang="fi-FI" sz="2400" dirty="0" smtClean="0"/>
              <a:t>SyncCFT </a:t>
            </a:r>
            <a:r>
              <a:rPr lang="fi-FI" sz="2400" dirty="0" smtClean="0"/>
              <a:t>packet is the same for </a:t>
            </a:r>
            <a:r>
              <a:rPr lang="en-US" sz="2400" dirty="0" smtClean="0"/>
              <a:t>both </a:t>
            </a:r>
            <a:r>
              <a:rPr lang="en-US" sz="2400" dirty="0"/>
              <a:t>control and </a:t>
            </a:r>
            <a:r>
              <a:rPr lang="en-US" sz="2400" dirty="0" smtClean="0"/>
              <a:t>data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Use of extension headers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+ Some adjustments to ID fields</a:t>
            </a:r>
            <a:endParaRPr lang="fi-FI" sz="2400" dirty="0" smtClean="0"/>
          </a:p>
        </p:txBody>
      </p:sp>
    </p:spTree>
    <p:extLst>
      <p:ext uri="{BB962C8B-B14F-4D97-AF65-F5344CB8AC3E}">
        <p14:creationId xmlns:p14="http://schemas.microsoft.com/office/powerpoint/2010/main" val="103815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00" y="1295400"/>
            <a:ext cx="7988400" cy="4425000"/>
          </a:xfrm>
        </p:spPr>
        <p:txBody>
          <a:bodyPr>
            <a:normAutofit/>
          </a:bodyPr>
          <a:lstStyle/>
          <a:p>
            <a:pPr marL="457200" indent="-457200" algn="just"/>
            <a:r>
              <a:rPr lang="en-US" dirty="0" smtClean="0"/>
              <a:t>We have started the actual programming part of the assignment</a:t>
            </a: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457200" indent="-457200" algn="just"/>
            <a:r>
              <a:rPr lang="en-US" dirty="0" smtClean="0"/>
              <a:t>The creation of a manifest file is implemented </a:t>
            </a:r>
          </a:p>
          <a:p>
            <a:pPr marL="857250" lvl="1" indent="-457200" algn="just"/>
            <a:r>
              <a:rPr lang="en-US" dirty="0" smtClean="0"/>
              <a:t>Manifest </a:t>
            </a:r>
            <a:r>
              <a:rPr lang="en-US" dirty="0"/>
              <a:t>file </a:t>
            </a:r>
            <a:r>
              <a:rPr lang="en-US" dirty="0" smtClean="0"/>
              <a:t>contains </a:t>
            </a:r>
            <a:r>
              <a:rPr lang="en-US" dirty="0"/>
              <a:t>a list of all the files and directories contained in it with the file size, timestamp and </a:t>
            </a:r>
            <a:r>
              <a:rPr lang="en-US" dirty="0" smtClean="0"/>
              <a:t>MD5sum</a:t>
            </a:r>
          </a:p>
          <a:p>
            <a:pPr marL="400050" lvl="1" indent="0" algn="just">
              <a:buNone/>
            </a:pPr>
            <a:endParaRPr lang="en-US" dirty="0" smtClean="0"/>
          </a:p>
          <a:p>
            <a:pPr marL="457200" lvl="1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/>
              <a:t>How to detect that a file is already </a:t>
            </a:r>
            <a:r>
              <a:rPr lang="en-US" sz="2400" dirty="0" smtClean="0"/>
              <a:t>deleted?</a:t>
            </a:r>
          </a:p>
          <a:p>
            <a:pPr marL="857250" lvl="1" indent="-457200" algn="just"/>
            <a:r>
              <a:rPr lang="en-US" dirty="0"/>
              <a:t>Manifest file can grow too much if all the deleted files are listed in </a:t>
            </a:r>
            <a:r>
              <a:rPr lang="en-US" dirty="0" smtClean="0"/>
              <a:t>it</a:t>
            </a:r>
            <a:endParaRPr lang="en-US" dirty="0"/>
          </a:p>
          <a:p>
            <a:pPr marL="457200" indent="-457200" algn="just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00" y="1295400"/>
            <a:ext cx="7988400" cy="4425000"/>
          </a:xfrm>
        </p:spPr>
        <p:txBody>
          <a:bodyPr>
            <a:normAutofit/>
          </a:bodyPr>
          <a:lstStyle/>
          <a:p>
            <a:pPr marL="457200" indent="-457200" algn="just"/>
            <a:r>
              <a:rPr lang="en-US" dirty="0" smtClean="0"/>
              <a:t>The communication part of the protocol is not yet entirely defined</a:t>
            </a:r>
          </a:p>
          <a:p>
            <a:pPr marL="457200" indent="-457200" algn="just"/>
            <a:r>
              <a:rPr lang="en-US" dirty="0" smtClean="0"/>
              <a:t>ACKs, NACKs, sliding window etc.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457200" indent="-457200" algn="just">
              <a:buNone/>
            </a:pPr>
            <a:endParaRPr lang="en-US" dirty="0" smtClean="0"/>
          </a:p>
          <a:p>
            <a:pPr marL="457200" indent="-457200" algn="just"/>
            <a:endParaRPr lang="en-GB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Thank you</a:t>
            </a:r>
            <a:br>
              <a:rPr lang="en-IE" dirty="0" smtClean="0"/>
            </a:b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Q &amp; A ?</a:t>
            </a:r>
            <a:endParaRPr lang="en-I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en-IE" dirty="0"/>
          </a:p>
        </p:txBody>
      </p:sp>
      <p:sp>
        <p:nvSpPr>
          <p:cNvPr id="15" name="Rectangle 14"/>
          <p:cNvSpPr/>
          <p:nvPr/>
        </p:nvSpPr>
        <p:spPr>
          <a:xfrm>
            <a:off x="228600" y="381000"/>
            <a:ext cx="16002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70084"/>
            <a:ext cx="989668" cy="977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lto_electr-Eng (1)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928B81"/>
      </a:lt2>
      <a:accent1>
        <a:srgbClr val="009B3A"/>
      </a:accent1>
      <a:accent2>
        <a:srgbClr val="FF7900"/>
      </a:accent2>
      <a:accent3>
        <a:srgbClr val="0065BD"/>
      </a:accent3>
      <a:accent4>
        <a:srgbClr val="ED2939"/>
      </a:accent4>
      <a:accent5>
        <a:srgbClr val="FECB00"/>
      </a:accent5>
      <a:accent6>
        <a:srgbClr val="6639B7"/>
      </a:accent6>
      <a:hlink>
        <a:srgbClr val="0065BD"/>
      </a:hlink>
      <a:folHlink>
        <a:srgbClr val="ED2939"/>
      </a:folHlink>
    </a:clrScheme>
    <a:fontScheme name="Aalto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5963</TotalTime>
  <Words>182</Words>
  <Application>Microsoft Office PowerPoint</Application>
  <PresentationFormat>On-screen Show (4:3)</PresentationFormat>
  <Paragraphs>78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aalto_electr-Eng (1)</vt:lpstr>
      <vt:lpstr>S-38.3159 Protocol Design “Assignment discussion session”</vt:lpstr>
      <vt:lpstr>Changes</vt:lpstr>
      <vt:lpstr>Changes</vt:lpstr>
      <vt:lpstr>Implementation</vt:lpstr>
      <vt:lpstr>Issues</vt:lpstr>
      <vt:lpstr> Thank you  Q &amp; A ?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CES Legacy Interoperability</dc:title>
  <dc:creator>Jesus Llorente</dc:creator>
  <cp:lastModifiedBy>Tomi Kyöstilä</cp:lastModifiedBy>
  <cp:revision>334</cp:revision>
  <dcterms:created xsi:type="dcterms:W3CDTF">2011-03-18T08:42:11Z</dcterms:created>
  <dcterms:modified xsi:type="dcterms:W3CDTF">2012-02-21T14:35:22Z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vTieturiVerId">
    <vt:lpwstr>002</vt:lpwstr>
  </property>
</Properties>
</file>