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4.png" ContentType="image/pn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196164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44400" y="6292080"/>
            <a:ext cx="196164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49160" y="629208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144400" y="629208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144400" y="5822280"/>
            <a:ext cx="1961640" cy="911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1961640" cy="6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6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6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72400" y="1771200"/>
            <a:ext cx="7772040" cy="482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4400" y="629208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6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144400" y="5822280"/>
            <a:ext cx="1961640" cy="911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6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149160" y="629208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44400" y="6292080"/>
            <a:ext cx="196092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196164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44400" y="6292080"/>
            <a:ext cx="196164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149160" y="629208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44400" y="629208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1961640" cy="6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6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6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72400" y="1771200"/>
            <a:ext cx="7772040" cy="482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4400" y="629208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6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6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149160" y="629208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44400" y="6292080"/>
            <a:ext cx="1960920" cy="3016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5815080"/>
            <a:ext cx="2518920" cy="104256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571320" y="5814000"/>
            <a:ext cx="7988040" cy="64440"/>
          </a:xfrm>
          <a:prstGeom prst="rect">
            <a:avLst/>
          </a:prstGeom>
          <a:solidFill>
            <a:srgbClr val="ff7900"/>
          </a:solidFill>
        </p:spPr>
      </p:sp>
      <p:pic>
        <p:nvPicPr>
          <p:cNvPr descr="" id="2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7000" y="0"/>
            <a:ext cx="2088720" cy="1923840"/>
          </a:xfrm>
          <a:prstGeom prst="rect">
            <a:avLst/>
          </a:prstGeom>
        </p:spPr>
      </p:pic>
      <p:sp>
        <p:nvSpPr>
          <p:cNvPr id="3" name="CustomShape 2"/>
          <p:cNvSpPr/>
          <p:nvPr/>
        </p:nvSpPr>
        <p:spPr>
          <a:xfrm>
            <a:off x="406800" y="1713600"/>
            <a:ext cx="8326440" cy="392004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1640"/>
          </a:xfrm>
          <a:prstGeom prst="rect">
            <a:avLst/>
          </a:prstGeom>
        </p:spPr>
        <p:txBody>
          <a:bodyPr bIns="0" lIns="0" rIns="0" tIns="0"/>
          <a:p>
            <a:r>
              <a:rPr b="1" lang="fi-FI" sz="4000">
                <a:solidFill>
                  <a:srgbClr val="fffff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2862000" y="5961600"/>
            <a:ext cx="2026440" cy="176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200">
                <a:solidFill>
                  <a:srgbClr val="928b81"/>
                </a:solidFill>
                <a:latin typeface="Arial"/>
              </a:rPr>
              <a:t>4/4/12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144400" y="5961600"/>
            <a:ext cx="1961640" cy="633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r>
              <a:rPr b="1" lang="fi-FI" sz="1200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fi-FI" sz="12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7426800" y="5961600"/>
            <a:ext cx="1133640" cy="633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r>
              <a:rPr b="1" lang="fi-FI" sz="1200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fi-FI" sz="12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2862000" y="6138000"/>
            <a:ext cx="2026440" cy="456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r>
              <a:rPr b="1" lang="fi-FI" sz="1200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fi-FI" sz="12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572400" y="6138000"/>
            <a:ext cx="2048040" cy="456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r>
              <a:rPr b="1" lang="fi-FI" sz="1200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fi-FI" sz="12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572400" y="5961600"/>
            <a:ext cx="2048040" cy="176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b="1" lang="fi-FI" sz="1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b="1" lang="fi-FI" sz="1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b="1" lang="fi-FI" sz="1200">
                <a:solidFill>
                  <a:srgbClr val="000000"/>
                </a:solidFill>
                <a:latin typeface="Arial"/>
              </a:rPr>
              <a:t>Eighth Outline Level</a:t>
            </a:r>
            <a:endParaRPr/>
          </a:p>
          <a:p>
            <a:r>
              <a:rPr b="1" lang="fi-FI" sz="1200">
                <a:solidFill>
                  <a:srgbClr val="000000"/>
                </a:solidFill>
                <a:latin typeface="Arial"/>
              </a:rPr>
              <a:t>Ninth Outline LevelClick to edit Master text styles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5815080"/>
            <a:ext cx="2518920" cy="1042560"/>
          </a:xfrm>
          <a:prstGeom prst="rect">
            <a:avLst/>
          </a:prstGeom>
        </p:spPr>
      </p:pic>
      <p:sp>
        <p:nvSpPr>
          <p:cNvPr id="44" name="CustomShape 1"/>
          <p:cNvSpPr/>
          <p:nvPr/>
        </p:nvSpPr>
        <p:spPr>
          <a:xfrm>
            <a:off x="571320" y="5814000"/>
            <a:ext cx="7988040" cy="6444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040" cy="1079640"/>
          </a:xfrm>
          <a:prstGeom prst="rect">
            <a:avLst/>
          </a:prstGeom>
        </p:spPr>
        <p:txBody>
          <a:bodyPr bIns="0" lIns="0" rIns="0" tIns="0"/>
          <a:p>
            <a:r>
              <a:rPr b="1" lang="fi-FI" sz="3200">
                <a:solidFill>
                  <a:srgbClr val="ff79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72400" y="1584000"/>
            <a:ext cx="7988040" cy="413604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i-FI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i-FI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Eighth Outline Level</a:t>
            </a:r>
            <a:endParaRPr/>
          </a:p>
          <a:p>
            <a:r>
              <a:rPr lang="fi-FI">
                <a:solidFill>
                  <a:srgbClr val="000000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fi-FI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r>
              <a:rPr lang="fi-FI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r>
              <a:rPr lang="fi-FI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r>
              <a:rPr lang="fi-FI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Arial"/>
              </a:rPr>
              <a:t>4/4/12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1E18131-1101-4181-B1C1-316101D1910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144400" y="6145200"/>
            <a:ext cx="1536840" cy="38124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pPr>
              <a:lnSpc>
                <a:spcPts val="335"/>
              </a:lnSpc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6858000" y="6145200"/>
            <a:ext cx="1702440" cy="38124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pPr>
              <a:lnSpc>
                <a:spcPts val="335"/>
              </a:lnSpc>
            </a:pPr>
            <a:r>
              <a:rPr b="1" lang="fi-FI" sz="950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72400" y="1771200"/>
            <a:ext cx="7772040" cy="1331640"/>
          </a:xfrm>
          <a:prstGeom prst="rect">
            <a:avLst/>
          </a:prstGeom>
        </p:spPr>
        <p:txBody>
          <a:bodyPr bIns="0" lIns="0" rIns="0" tIns="0"/>
          <a:p>
            <a:r>
              <a:rPr b="1" lang="fi-FI" sz="4000">
                <a:solidFill>
                  <a:srgbClr val="ffffff"/>
                </a:solidFill>
                <a:latin typeface="Arial"/>
              </a:rPr>
              <a:t>S-38.3159 Protocol Design</a:t>
            </a:r>
            <a:r>
              <a:rPr b="1" lang="fi-FI" sz="4000">
                <a:solidFill>
                  <a:srgbClr val="ffffff"/>
                </a:solidFill>
                <a:latin typeface="Arial"/>
              </a:rPr>
              <a:t>
</a:t>
            </a:r>
            <a:r>
              <a:rPr b="1" i="1" lang="fi-FI" sz="4000">
                <a:solidFill>
                  <a:srgbClr val="ffffff"/>
                </a:solidFill>
                <a:latin typeface="Arial"/>
              </a:rPr>
              <a:t>“Assignment I Specifications”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72400" y="3143160"/>
            <a:ext cx="6285240" cy="2339640"/>
          </a:xfrm>
          <a:prstGeom prst="rect">
            <a:avLst/>
          </a:prstGeom>
        </p:spPr>
        <p:txBody>
          <a:bodyPr bIns="0" lIns="0" rIns="0" tIns="0"/>
          <a:p>
            <a:r>
              <a:rPr lang="en-US" sz="2400">
                <a:solidFill>
                  <a:srgbClr val="ffffff"/>
                </a:solidFill>
                <a:latin typeface="Georgia"/>
              </a:rPr>
              <a:t>
</a:t>
            </a:r>
            <a:r>
              <a:rPr lang="en-US" sz="2400">
                <a:solidFill>
                  <a:srgbClr val="ffffff"/>
                </a:solidFill>
                <a:latin typeface="Georgia"/>
              </a:rPr>
              <a:t>Jaakko Korkeaniemi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Georgia"/>
              </a:rPr>
              <a:t>Jesús Llorente</a:t>
            </a:r>
            <a:r>
              <a:rPr lang="en-US" sz="2400">
                <a:solidFill>
                  <a:srgbClr val="ffffff"/>
                </a:solidFill>
                <a:latin typeface="Georgia"/>
              </a:rPr>
              <a:t>
</a:t>
            </a:r>
            <a:r>
              <a:rPr lang="en-US" sz="2400">
                <a:solidFill>
                  <a:srgbClr val="ffffff"/>
                </a:solidFill>
                <a:latin typeface="Georgia"/>
              </a:rPr>
              <a:t>Tomi Kyöstilä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2971800" y="5961600"/>
            <a:ext cx="1961640" cy="633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7426800" y="5961600"/>
            <a:ext cx="1133640" cy="633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88" name="TextShape 5"/>
          <p:cNvSpPr txBox="1"/>
          <p:nvPr/>
        </p:nvSpPr>
        <p:spPr>
          <a:xfrm>
            <a:off x="5136120" y="6138000"/>
            <a:ext cx="2026440" cy="456840"/>
          </a:xfrm>
          <a:prstGeom prst="rect">
            <a:avLst/>
          </a:prstGeom>
        </p:spPr>
        <p:txBody>
          <a:bodyPr bIns="0" lIns="0" rIns="0" tIns="0"/>
          <a:p>
            <a:r>
              <a:rPr b="1" lang="fi-FI" sz="1200">
                <a:solidFill>
                  <a:srgbClr val="928b81"/>
                </a:solidFill>
                <a:latin typeface="Arial"/>
              </a:rPr>
              <a:t>15/09/2011</a:t>
            </a:r>
            <a:endParaRPr/>
          </a:p>
        </p:txBody>
      </p:sp>
      <p:sp>
        <p:nvSpPr>
          <p:cNvPr id="89" name="TextShape 6"/>
          <p:cNvSpPr txBox="1"/>
          <p:nvPr/>
        </p:nvSpPr>
        <p:spPr>
          <a:xfrm>
            <a:off x="572400" y="5961600"/>
            <a:ext cx="2048040" cy="176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90" name="TextShape 7"/>
          <p:cNvSpPr txBox="1"/>
          <p:nvPr/>
        </p:nvSpPr>
        <p:spPr>
          <a:xfrm>
            <a:off x="572400" y="6138000"/>
            <a:ext cx="2048040" cy="4568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72400" y="489600"/>
            <a:ext cx="7988040" cy="1079640"/>
          </a:xfrm>
          <a:prstGeom prst="rect">
            <a:avLst/>
          </a:prstGeom>
        </p:spPr>
        <p:txBody>
          <a:bodyPr bIns="0" lIns="0" rIns="0" tIns="0"/>
          <a:p>
            <a:r>
              <a:rPr b="1" lang="fi-FI" sz="3200">
                <a:solidFill>
                  <a:srgbClr val="ff7900"/>
                </a:solidFill>
                <a:latin typeface="Arial"/>
              </a:rPr>
              <a:t>Requirements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72400" y="1295280"/>
            <a:ext cx="7988040" cy="4424760"/>
          </a:xfrm>
          <a:prstGeom prst="rect">
            <a:avLst/>
          </a:prstGeom>
        </p:spPr>
        <p:txBody>
          <a:bodyPr bIns="0" lIns="0" rIns="0" tIns="0"/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Implement an application that synchronizes directories using file chunk transfer, “SyncCFT”.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The architecture should follow a peer-to-peer model.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Synchronization may occur with multiple peers.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The peers must keep the most updated copy of each file.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It is possible that multiple files need to be updated in both peers. In this case the transfer must occur in parallel. 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The application must run on top of UDP. Congestion control and retransmission must be implemented against possible packet loss.</a:t>
            </a:r>
            <a:endParaRPr/>
          </a:p>
          <a:p>
            <a:pPr algn="just"/>
            <a:endParaRPr/>
          </a:p>
          <a:p>
            <a:pPr algn="just"/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5144400" y="6145200"/>
            <a:ext cx="1536840" cy="381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94" name="TextShape 4"/>
          <p:cNvSpPr txBox="1"/>
          <p:nvPr/>
        </p:nvSpPr>
        <p:spPr>
          <a:xfrm>
            <a:off x="6858000" y="6145200"/>
            <a:ext cx="1702440" cy="381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95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1006141-31A1-4151-8131-5121B1C1C19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72400" y="489600"/>
            <a:ext cx="7988040" cy="1079640"/>
          </a:xfrm>
          <a:prstGeom prst="rect">
            <a:avLst/>
          </a:prstGeom>
        </p:spPr>
        <p:txBody>
          <a:bodyPr bIns="0" lIns="0" rIns="0" tIns="0"/>
          <a:p>
            <a:r>
              <a:rPr b="1" lang="fi-FI" sz="3200">
                <a:solidFill>
                  <a:srgbClr val="ff7900"/>
                </a:solidFill>
                <a:latin typeface="Arial"/>
              </a:rPr>
              <a:t>Specifications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72400" y="1295280"/>
            <a:ext cx="7988040" cy="4424760"/>
          </a:xfrm>
          <a:prstGeom prst="rect">
            <a:avLst/>
          </a:prstGeom>
        </p:spPr>
        <p:txBody>
          <a:bodyPr bIns="0" lIns="0" rIns="0" tIns="0"/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Manifest file that contains a list of all the files and directories contained in it with the file size, timestamp and MD5sum.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A folder for temporary files is not included in the manifest file, instead a second manifest stores all the state information related to uncompleted downloads.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Separation of control and data connection, similar to FTP. Dedicated data connections for data transfer to enable parallelism. Multiplexing of data connections on a single or multiple data ports.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Verified chunks will be kept and stored within a temporary file to enable resuming of a partial download.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On-demand congestion control capabilities enabling the sender to retrieve statistics about the file transfer collected by the received in the same fashion as RTCP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On-demand retransmissions of missing or corrupted chunks since UDP does not guarantee delivery nor ordering therefore packet loss may occur.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MD5Sum to calculate and verify the file hash to avoid corrupted information.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Type and Code fields enable request / response operations to prevent from packet loss. The operations are: Hello, Update, List, Pull, Data.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Information enclosed in TLV format. Type (3Byte) Length (3Byte) Value (0-999)</a:t>
            </a:r>
            <a:r>
              <a:rPr lang="fi-FI" sz="2400">
                <a:solidFill>
                  <a:srgbClr val="000000"/>
                </a:solidFill>
                <a:latin typeface="Arial"/>
              </a:rPr>
              <a:t>
</a:t>
            </a:r>
            <a:r>
              <a:rPr lang="fi-FI" sz="2400">
                <a:solidFill>
                  <a:srgbClr val="000000"/>
                </a:solidFill>
                <a:latin typeface="Arial"/>
              </a:rPr>
              <a:t>Improved debugging and understanding of operation. Completely human readable.</a:t>
            </a:r>
            <a:endParaRPr/>
          </a:p>
          <a:p>
            <a:pPr algn="just"/>
            <a:endParaRPr/>
          </a:p>
        </p:txBody>
      </p:sp>
      <p:sp>
        <p:nvSpPr>
          <p:cNvPr id="98" name="TextShape 3"/>
          <p:cNvSpPr txBox="1"/>
          <p:nvPr/>
        </p:nvSpPr>
        <p:spPr>
          <a:xfrm>
            <a:off x="5144400" y="6145200"/>
            <a:ext cx="1536840" cy="381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99" name="TextShape 4"/>
          <p:cNvSpPr txBox="1"/>
          <p:nvPr/>
        </p:nvSpPr>
        <p:spPr>
          <a:xfrm>
            <a:off x="6858000" y="6145200"/>
            <a:ext cx="1702440" cy="381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00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811161-01E1-4191-B1E1-1161D18151F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72400" y="489600"/>
            <a:ext cx="7988040" cy="1079640"/>
          </a:xfrm>
          <a:prstGeom prst="rect">
            <a:avLst/>
          </a:prstGeom>
        </p:spPr>
        <p:txBody>
          <a:bodyPr bIns="0" lIns="0" rIns="0" tIns="0"/>
          <a:p>
            <a:r>
              <a:rPr b="1" lang="fi-FI" sz="3200">
                <a:solidFill>
                  <a:srgbClr val="ff7900"/>
                </a:solidFill>
                <a:latin typeface="Arial"/>
              </a:rPr>
              <a:t>Operations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72400" y="1295280"/>
            <a:ext cx="7988040" cy="4424760"/>
          </a:xfrm>
          <a:prstGeom prst="rect">
            <a:avLst/>
          </a:prstGeom>
        </p:spPr>
        <p:txBody>
          <a:bodyPr bIns="0" lIns="0" rIns="0" tIns="0"/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HELLO: Create a peer relationship with a remote host. Implement authentication/security in the future prior to accept any other messages.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UPDATE: Send periodically an update message indicating the MD5sum of the manifest file.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LIST: Request the contents of the manifest file on a remote peer. This operation is triggered by a hash mismatch during the Update operation. The manifest file is transferred peer-to-peer and encoded in TLV format.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PULL: Negotiate a file transfer between two peers. The “client” request a file from the “server” that allocates a port for the transfer. Resembles FTP Passive functionality. It’s up the server to initiate or not the transfer. Protects from DoS and greedy clients, enhances fairness among peers.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DATA: Initiates a new connection that lasts until the transfer is finished. Timestamps and chunk information is conveyed for ordering and possible retransmission requests.</a:t>
            </a:r>
            <a:endParaRPr/>
          </a:p>
          <a:p>
            <a:pPr algn="just"/>
            <a:endParaRPr/>
          </a:p>
          <a:p>
            <a:pPr algn="just"/>
            <a:endParaRPr/>
          </a:p>
        </p:txBody>
      </p:sp>
      <p:sp>
        <p:nvSpPr>
          <p:cNvPr id="103" name="TextShape 3"/>
          <p:cNvSpPr txBox="1"/>
          <p:nvPr/>
        </p:nvSpPr>
        <p:spPr>
          <a:xfrm>
            <a:off x="5144400" y="6145200"/>
            <a:ext cx="1536840" cy="381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04" name="TextShape 4"/>
          <p:cNvSpPr txBox="1"/>
          <p:nvPr/>
        </p:nvSpPr>
        <p:spPr>
          <a:xfrm>
            <a:off x="6858000" y="6145200"/>
            <a:ext cx="1702440" cy="381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05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8171F1-6101-4161-9181-312101D101F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72400" y="489600"/>
            <a:ext cx="7988040" cy="500760"/>
          </a:xfrm>
          <a:prstGeom prst="rect">
            <a:avLst/>
          </a:prstGeom>
        </p:spPr>
        <p:txBody>
          <a:bodyPr bIns="0" lIns="0" rIns="0" tIns="0"/>
          <a:p>
            <a:r>
              <a:rPr b="1" lang="fi-FI" sz="3200">
                <a:solidFill>
                  <a:srgbClr val="ff7900"/>
                </a:solidFill>
                <a:latin typeface="Arial"/>
              </a:rPr>
              <a:t>Message Flows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144400" y="6145200"/>
            <a:ext cx="1536840" cy="381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6858000" y="6145200"/>
            <a:ext cx="1702440" cy="381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615191-D121-41F1-9111-01813101718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10" name="Line 5"/>
          <p:cNvSpPr/>
          <p:nvPr/>
        </p:nvSpPr>
        <p:spPr>
          <a:xfrm>
            <a:off x="1411200" y="1318320"/>
            <a:ext cx="0" cy="401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1" name="CustomShape 6"/>
          <p:cNvSpPr/>
          <p:nvPr/>
        </p:nvSpPr>
        <p:spPr>
          <a:xfrm>
            <a:off x="944640" y="990720"/>
            <a:ext cx="952200" cy="3034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Arial"/>
              </a:rPr>
              <a:t>Peer-1</a:t>
            </a:r>
            <a:endParaRPr/>
          </a:p>
        </p:txBody>
      </p:sp>
      <p:sp>
        <p:nvSpPr>
          <p:cNvPr id="112" name="Line 7"/>
          <p:cNvSpPr/>
          <p:nvPr/>
        </p:nvSpPr>
        <p:spPr>
          <a:xfrm>
            <a:off x="7126200" y="1318320"/>
            <a:ext cx="0" cy="401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3" name="CustomShape 8"/>
          <p:cNvSpPr/>
          <p:nvPr/>
        </p:nvSpPr>
        <p:spPr>
          <a:xfrm>
            <a:off x="6650280" y="990720"/>
            <a:ext cx="952200" cy="3034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Arial"/>
              </a:rPr>
              <a:t>Peer-2</a:t>
            </a:r>
            <a:endParaRPr/>
          </a:p>
        </p:txBody>
      </p:sp>
      <p:cxnSp>
        <p:nvCxnSpPr>
          <p:cNvPr id="114" name="Line 9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15" name="CustomShape 10"/>
          <p:cNvSpPr/>
          <p:nvPr/>
        </p:nvSpPr>
        <p:spPr>
          <a:xfrm>
            <a:off x="1676520" y="1369440"/>
            <a:ext cx="5105160" cy="25020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1050">
                <a:solidFill>
                  <a:srgbClr val="0070c0"/>
                </a:solidFill>
                <a:latin typeface="Calibri"/>
              </a:rPr>
              <a:t>HELLO – ID exchange</a:t>
            </a:r>
            <a:endParaRPr/>
          </a:p>
        </p:txBody>
      </p:sp>
      <p:sp>
        <p:nvSpPr>
          <p:cNvPr id="116" name="CustomShape 11"/>
          <p:cNvSpPr/>
          <p:nvPr/>
        </p:nvSpPr>
        <p:spPr>
          <a:xfrm>
            <a:off x="380880" y="4760280"/>
            <a:ext cx="1106280" cy="820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Calibri"/>
              </a:rPr>
              <a:t>MD5Sum</a:t>
            </a:r>
            <a:endParaRPr/>
          </a:p>
          <a:p>
            <a:pPr algn="ctr"/>
            <a:r>
              <a:rPr lang="en-US" sz="1200">
                <a:solidFill>
                  <a:srgbClr val="000000"/>
                </a:solidFill>
                <a:latin typeface="Calibri"/>
              </a:rPr>
              <a:t>after receiving all chunks</a:t>
            </a:r>
            <a:endParaRPr/>
          </a:p>
        </p:txBody>
      </p:sp>
      <p:cxnSp>
        <p:nvCxnSpPr>
          <p:cNvPr id="117" name="Line 12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cxnSp>
      <p:sp>
        <p:nvSpPr>
          <p:cNvPr id="118" name="CustomShape 13"/>
          <p:cNvSpPr/>
          <p:nvPr/>
        </p:nvSpPr>
        <p:spPr>
          <a:xfrm>
            <a:off x="1674720" y="1549440"/>
            <a:ext cx="5106600" cy="25020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b="1" lang="en-US" sz="1050">
                <a:solidFill>
                  <a:srgbClr val="0070c0"/>
                </a:solidFill>
                <a:latin typeface="Calibri"/>
              </a:rPr>
              <a:t>HELLO – ID exchange</a:t>
            </a:r>
            <a:endParaRPr/>
          </a:p>
        </p:txBody>
      </p:sp>
      <p:cxnSp>
        <p:nvCxnSpPr>
          <p:cNvPr id="119" name="Line 14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20" name="CustomShape 15"/>
          <p:cNvSpPr/>
          <p:nvPr/>
        </p:nvSpPr>
        <p:spPr>
          <a:xfrm>
            <a:off x="1674720" y="1729080"/>
            <a:ext cx="5182920" cy="25020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1050">
                <a:solidFill>
                  <a:srgbClr val="0070c0"/>
                </a:solidFill>
                <a:latin typeface="Calibri"/>
              </a:rPr>
              <a:t>HELLO – ID exchange</a:t>
            </a:r>
            <a:endParaRPr/>
          </a:p>
        </p:txBody>
      </p:sp>
      <p:cxnSp>
        <p:nvCxnSpPr>
          <p:cNvPr id="121" name="Line 1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22" name="CustomShape 17"/>
          <p:cNvSpPr/>
          <p:nvPr/>
        </p:nvSpPr>
        <p:spPr>
          <a:xfrm>
            <a:off x="1676520" y="2005920"/>
            <a:ext cx="5105160" cy="25020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1050">
                <a:solidFill>
                  <a:srgbClr val="00b050"/>
                </a:solidFill>
                <a:latin typeface="Calibri"/>
              </a:rPr>
              <a:t>UPDATE – hash manifest file “ABC”</a:t>
            </a:r>
            <a:endParaRPr/>
          </a:p>
        </p:txBody>
      </p:sp>
      <p:cxnSp>
        <p:nvCxnSpPr>
          <p:cNvPr id="123" name="Line 1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cxnSp>
      <p:sp>
        <p:nvSpPr>
          <p:cNvPr id="124" name="CustomShape 19"/>
          <p:cNvSpPr/>
          <p:nvPr/>
        </p:nvSpPr>
        <p:spPr>
          <a:xfrm>
            <a:off x="1674720" y="2262240"/>
            <a:ext cx="5106600" cy="25020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b="1" lang="en-US" sz="1050">
                <a:solidFill>
                  <a:srgbClr val="00b050"/>
                </a:solidFill>
                <a:latin typeface="Calibri"/>
              </a:rPr>
              <a:t>UPDATE – hash manifest file “ADE”</a:t>
            </a:r>
            <a:endParaRPr/>
          </a:p>
        </p:txBody>
      </p:sp>
      <p:cxnSp>
        <p:nvCxnSpPr>
          <p:cNvPr id="125" name="Line 20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cxnSp>
      <p:sp>
        <p:nvSpPr>
          <p:cNvPr id="126" name="CustomShape 21"/>
          <p:cNvSpPr/>
          <p:nvPr/>
        </p:nvSpPr>
        <p:spPr>
          <a:xfrm>
            <a:off x="1674720" y="2566800"/>
            <a:ext cx="5106600" cy="25020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b="1" lang="en-US" sz="1050">
                <a:solidFill>
                  <a:srgbClr val="803c00"/>
                </a:solidFill>
                <a:latin typeface="Calibri"/>
              </a:rPr>
              <a:t>LIST REQ – remote hash manifest file “ABC”</a:t>
            </a:r>
            <a:endParaRPr/>
          </a:p>
        </p:txBody>
      </p:sp>
      <p:sp>
        <p:nvSpPr>
          <p:cNvPr id="127" name="CustomShape 22"/>
          <p:cNvSpPr/>
          <p:nvPr/>
        </p:nvSpPr>
        <p:spPr>
          <a:xfrm>
            <a:off x="7391520" y="2097720"/>
            <a:ext cx="1523520" cy="592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100">
                <a:solidFill>
                  <a:srgbClr val="00b050"/>
                </a:solidFill>
                <a:latin typeface="Calibri"/>
              </a:rPr>
              <a:t>Hash mismatch triggers update in both sides</a:t>
            </a:r>
            <a:endParaRPr/>
          </a:p>
        </p:txBody>
      </p:sp>
      <p:sp>
        <p:nvSpPr>
          <p:cNvPr id="128" name="CustomShape 23"/>
          <p:cNvSpPr/>
          <p:nvPr/>
        </p:nvSpPr>
        <p:spPr>
          <a:xfrm>
            <a:off x="7315200" y="2085840"/>
            <a:ext cx="151920" cy="456840"/>
          </a:xfrm>
          <a:prstGeom prst="rightBrace">
            <a:avLst>
              <a:gd fmla="val 1800" name="adj1"/>
              <a:gd fmla="val 10800" name="adj2"/>
            </a:avLst>
          </a:prstGeom>
          <a:ln w="9360">
            <a:solidFill>
              <a:srgbClr val="000000"/>
            </a:solidFill>
            <a:round/>
          </a:ln>
        </p:spPr>
      </p:sp>
      <p:cxnSp>
        <p:nvCxnSpPr>
          <p:cNvPr id="129" name="Line 24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30" name="CustomShape 25"/>
          <p:cNvSpPr/>
          <p:nvPr/>
        </p:nvSpPr>
        <p:spPr>
          <a:xfrm>
            <a:off x="1674720" y="2792160"/>
            <a:ext cx="5259240" cy="4100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1050">
                <a:solidFill>
                  <a:srgbClr val="803c00"/>
                </a:solidFill>
                <a:latin typeface="Calibri"/>
              </a:rPr>
              <a:t>LIST RES – hash manifest file “ABC” – T{FIL/DIR} L{XXX} V {/filepath?size?timestamp?hash}</a:t>
            </a:r>
            <a:endParaRPr/>
          </a:p>
        </p:txBody>
      </p:sp>
      <p:cxnSp>
        <p:nvCxnSpPr>
          <p:cNvPr id="131" name="Line 2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32" name="CustomShape 27"/>
          <p:cNvSpPr/>
          <p:nvPr/>
        </p:nvSpPr>
        <p:spPr>
          <a:xfrm>
            <a:off x="1674720" y="3176640"/>
            <a:ext cx="5106600" cy="25020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1050">
                <a:solidFill>
                  <a:srgbClr val="803c00"/>
                </a:solidFill>
                <a:latin typeface="Calibri"/>
              </a:rPr>
              <a:t>LIST REQ – remote hash manifest file “ADE”</a:t>
            </a:r>
            <a:endParaRPr/>
          </a:p>
        </p:txBody>
      </p:sp>
      <p:cxnSp>
        <p:nvCxnSpPr>
          <p:cNvPr id="133" name="Line 28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cxnSp>
      <p:sp>
        <p:nvSpPr>
          <p:cNvPr id="134" name="CustomShape 29"/>
          <p:cNvSpPr/>
          <p:nvPr/>
        </p:nvSpPr>
        <p:spPr>
          <a:xfrm>
            <a:off x="1674720" y="3401640"/>
            <a:ext cx="5105160" cy="41004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b="1" lang="en-US" sz="1050">
                <a:solidFill>
                  <a:srgbClr val="803c00"/>
                </a:solidFill>
                <a:latin typeface="Calibri"/>
              </a:rPr>
              <a:t>LIST RES – hash manifest file “ADE” – T{FIL/DIR} L{XXX} V {/path/to/file}</a:t>
            </a:r>
            <a:endParaRPr/>
          </a:p>
        </p:txBody>
      </p:sp>
      <p:cxnSp>
        <p:nvCxnSpPr>
          <p:cNvPr id="135" name="Line 30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36" name="CustomShape 31"/>
          <p:cNvSpPr/>
          <p:nvPr/>
        </p:nvSpPr>
        <p:spPr>
          <a:xfrm>
            <a:off x="1681200" y="3706560"/>
            <a:ext cx="5106600" cy="4100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1050">
                <a:solidFill>
                  <a:srgbClr val="331c5b"/>
                </a:solidFill>
                <a:latin typeface="Calibri"/>
              </a:rPr>
              <a:t>PULL REQ – T{FIL/DIR} L{XXX} V {/path/to/file?from_chunk?to_chunk} + Local-Tx-ID</a:t>
            </a:r>
            <a:endParaRPr/>
          </a:p>
        </p:txBody>
      </p:sp>
      <p:cxnSp>
        <p:nvCxnSpPr>
          <p:cNvPr id="137" name="Line 32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cxnSp>
      <p:sp>
        <p:nvSpPr>
          <p:cNvPr id="138" name="CustomShape 33"/>
          <p:cNvSpPr/>
          <p:nvPr/>
        </p:nvSpPr>
        <p:spPr>
          <a:xfrm>
            <a:off x="1681200" y="4011480"/>
            <a:ext cx="5105160" cy="41004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b="1" lang="en-US" sz="1050">
                <a:solidFill>
                  <a:srgbClr val="331c5b"/>
                </a:solidFill>
                <a:latin typeface="Calibri"/>
              </a:rPr>
              <a:t>PULL RES –  TLV {Tx ID? We have session alrd + Chunk size} + Local-Tx-ID</a:t>
            </a:r>
            <a:endParaRPr/>
          </a:p>
        </p:txBody>
      </p:sp>
      <p:cxnSp>
        <p:nvCxnSpPr>
          <p:cNvPr id="139" name="Line 34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40" name="CustomShape 35"/>
          <p:cNvSpPr/>
          <p:nvPr/>
        </p:nvSpPr>
        <p:spPr>
          <a:xfrm>
            <a:off x="1674720" y="4395600"/>
            <a:ext cx="5106600" cy="25020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n-US" sz="1050">
                <a:solidFill>
                  <a:srgbClr val="ff0000"/>
                </a:solidFill>
                <a:latin typeface="Calibri"/>
              </a:rPr>
              <a:t>DATA REQ – T{FIL/DIR} L{XXX} V {/path/to/file}</a:t>
            </a:r>
            <a:endParaRPr/>
          </a:p>
        </p:txBody>
      </p:sp>
      <p:cxnSp>
        <p:nvCxnSpPr>
          <p:cNvPr id="141" name="Line 36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cxnSp>
      <p:sp>
        <p:nvSpPr>
          <p:cNvPr id="142" name="CustomShape 37"/>
          <p:cNvSpPr/>
          <p:nvPr/>
        </p:nvSpPr>
        <p:spPr>
          <a:xfrm>
            <a:off x="1674720" y="4700520"/>
            <a:ext cx="5105160" cy="25020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b="1" lang="en-US" sz="1050">
                <a:solidFill>
                  <a:srgbClr val="ff0000"/>
                </a:solidFill>
                <a:latin typeface="Calibri"/>
              </a:rPr>
              <a:t>DATA RES –  Chunk_ID + Segment</a:t>
            </a:r>
            <a:endParaRPr/>
          </a:p>
        </p:txBody>
      </p:sp>
      <p:sp>
        <p:nvSpPr>
          <p:cNvPr id="143" name="CustomShape 38"/>
          <p:cNvSpPr/>
          <p:nvPr/>
        </p:nvSpPr>
        <p:spPr>
          <a:xfrm>
            <a:off x="7391520" y="1535760"/>
            <a:ext cx="1523520" cy="592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100">
                <a:solidFill>
                  <a:srgbClr val="0065bd"/>
                </a:solidFill>
                <a:latin typeface="Calibri"/>
              </a:rPr>
              <a:t>Specify the complete procedure</a:t>
            </a:r>
            <a:endParaRPr/>
          </a:p>
        </p:txBody>
      </p:sp>
      <p:sp>
        <p:nvSpPr>
          <p:cNvPr id="144" name="CustomShape 39"/>
          <p:cNvSpPr/>
          <p:nvPr/>
        </p:nvSpPr>
        <p:spPr>
          <a:xfrm>
            <a:off x="7315200" y="1523880"/>
            <a:ext cx="151920" cy="456840"/>
          </a:xfrm>
          <a:prstGeom prst="rightBrace">
            <a:avLst>
              <a:gd fmla="val 1800" name="adj1"/>
              <a:gd fmla="val 10800" name="adj2"/>
            </a:avLst>
          </a:prstGeom>
          <a:ln w="9360">
            <a:solidFill>
              <a:srgbClr val="000000"/>
            </a:solidFill>
            <a:round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411200" y="1318680"/>
            <a:ext cx="0" cy="401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6" name="CustomShape 2"/>
          <p:cNvSpPr/>
          <p:nvPr/>
        </p:nvSpPr>
        <p:spPr>
          <a:xfrm>
            <a:off x="944640" y="991080"/>
            <a:ext cx="952200" cy="3034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Arial"/>
              </a:rPr>
              <a:t>Peer-1</a:t>
            </a:r>
            <a:endParaRPr/>
          </a:p>
        </p:txBody>
      </p:sp>
      <p:sp>
        <p:nvSpPr>
          <p:cNvPr id="147" name="Line 3"/>
          <p:cNvSpPr/>
          <p:nvPr/>
        </p:nvSpPr>
        <p:spPr>
          <a:xfrm>
            <a:off x="7126200" y="1318680"/>
            <a:ext cx="0" cy="401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8" name="CustomShape 4"/>
          <p:cNvSpPr/>
          <p:nvPr/>
        </p:nvSpPr>
        <p:spPr>
          <a:xfrm>
            <a:off x="6650280" y="991080"/>
            <a:ext cx="952200" cy="3034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000000"/>
                </a:solidFill>
                <a:latin typeface="Arial"/>
              </a:rPr>
              <a:t>Peer-2</a:t>
            </a:r>
            <a:endParaRPr/>
          </a:p>
        </p:txBody>
      </p:sp>
      <p:cxnSp>
        <p:nvCxnSpPr>
          <p:cNvPr id="149" name="Line 5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50" name="CustomShape 6"/>
          <p:cNvSpPr/>
          <p:nvPr/>
        </p:nvSpPr>
        <p:spPr>
          <a:xfrm>
            <a:off x="1676520" y="1304640"/>
            <a:ext cx="5105160" cy="639360"/>
          </a:xfrm>
          <a:prstGeom prst="rect">
            <a:avLst/>
          </a:prstGeom>
        </p:spPr>
        <p:txBody>
          <a:bodyPr anchor="ctr" bIns="274320" lIns="90000" rIns="90000" tIns="45000"/>
          <a:p>
            <a:r>
              <a:rPr b="1" lang="en-US" sz="1050">
                <a:solidFill>
                  <a:srgbClr val="0070c0"/>
                </a:solidFill>
                <a:latin typeface="Calibri"/>
              </a:rPr>
              <a:t>HELLO – Public key included - Header hashed with network password</a:t>
            </a:r>
            <a:endParaRPr/>
          </a:p>
        </p:txBody>
      </p:sp>
      <p:cxnSp>
        <p:nvCxnSpPr>
          <p:cNvPr id="151" name="Line 7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</p:cxnSp>
      <p:sp>
        <p:nvSpPr>
          <p:cNvPr id="152" name="CustomShape 8"/>
          <p:cNvSpPr/>
          <p:nvPr/>
        </p:nvSpPr>
        <p:spPr>
          <a:xfrm>
            <a:off x="1676520" y="1943280"/>
            <a:ext cx="5106600" cy="753480"/>
          </a:xfrm>
          <a:prstGeom prst="rect">
            <a:avLst/>
          </a:prstGeom>
        </p:spPr>
        <p:txBody>
          <a:bodyPr anchor="ctr" bIns="228600" lIns="90000" rIns="90000" tIns="45000"/>
          <a:p>
            <a:pPr algn="r"/>
            <a:r>
              <a:rPr b="1" lang="en-US" sz="1050">
                <a:solidFill>
                  <a:srgbClr val="0070c0"/>
                </a:solidFill>
                <a:latin typeface="Calibri"/>
              </a:rPr>
              <a:t>HELLO – Public key included – Session key encoded with network password and peer 1s public key – Header hashed with network password</a:t>
            </a:r>
            <a:endParaRPr/>
          </a:p>
        </p:txBody>
      </p:sp>
      <p:cxnSp>
        <p:nvCxnSpPr>
          <p:cNvPr id="153" name="Line 9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54" name="CustomShape 10"/>
          <p:cNvSpPr/>
          <p:nvPr/>
        </p:nvSpPr>
        <p:spPr>
          <a:xfrm>
            <a:off x="1676520" y="2697840"/>
            <a:ext cx="5182920" cy="479520"/>
          </a:xfrm>
          <a:prstGeom prst="rect">
            <a:avLst/>
          </a:prstGeom>
        </p:spPr>
        <p:txBody>
          <a:bodyPr anchor="ctr" bIns="274320" lIns="90000" rIns="90000" tIns="45000"/>
          <a:p>
            <a:r>
              <a:rPr b="1" lang="en-US" sz="1050">
                <a:solidFill>
                  <a:srgbClr val="0070c0"/>
                </a:solidFill>
                <a:latin typeface="Calibri"/>
              </a:rPr>
              <a:t>HELLO – Header hashed with session key</a:t>
            </a:r>
            <a:endParaRPr/>
          </a:p>
        </p:txBody>
      </p:sp>
      <p:cxnSp>
        <p:nvCxnSpPr>
          <p:cNvPr id="155" name="Line 11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56" name="CustomShape 12"/>
          <p:cNvSpPr/>
          <p:nvPr/>
        </p:nvSpPr>
        <p:spPr>
          <a:xfrm>
            <a:off x="1676520" y="3314880"/>
            <a:ext cx="5105160" cy="730800"/>
          </a:xfrm>
          <a:prstGeom prst="rect">
            <a:avLst/>
          </a:prstGeom>
        </p:spPr>
        <p:txBody>
          <a:bodyPr anchor="ctr" bIns="365760" lIns="90000" rIns="90000" tIns="45000"/>
          <a:p>
            <a:r>
              <a:rPr b="1" lang="en-US" sz="1050">
                <a:solidFill>
                  <a:srgbClr val="00b050"/>
                </a:solidFill>
                <a:latin typeface="Calibri"/>
              </a:rPr>
              <a:t>Subsequent packets – Headers hashed with session key – Data encrypted using the session key</a:t>
            </a:r>
            <a:endParaRPr/>
          </a:p>
        </p:txBody>
      </p:sp>
      <p:sp>
        <p:nvSpPr>
          <p:cNvPr id="157" name="TextShape 13"/>
          <p:cNvSpPr txBox="1"/>
          <p:nvPr/>
        </p:nvSpPr>
        <p:spPr>
          <a:xfrm>
            <a:off x="572760" y="489960"/>
            <a:ext cx="7988040" cy="500760"/>
          </a:xfrm>
          <a:prstGeom prst="rect">
            <a:avLst/>
          </a:prstGeom>
        </p:spPr>
        <p:txBody>
          <a:bodyPr bIns="0" lIns="0" rIns="0" tIns="0"/>
          <a:p>
            <a:r>
              <a:rPr b="1" lang="fi-FI" sz="3200">
                <a:solidFill>
                  <a:srgbClr val="ff7900"/>
                </a:solidFill>
                <a:latin typeface="Arial"/>
              </a:rPr>
              <a:t>Security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72400" y="489600"/>
            <a:ext cx="7988040" cy="1079640"/>
          </a:xfrm>
          <a:prstGeom prst="rect">
            <a:avLst/>
          </a:prstGeom>
        </p:spPr>
        <p:txBody>
          <a:bodyPr bIns="0" lIns="0" rIns="0" tIns="0"/>
          <a:p>
            <a:r>
              <a:rPr b="1" lang="fi-FI" sz="3200">
                <a:solidFill>
                  <a:srgbClr val="ff7900"/>
                </a:solidFill>
                <a:latin typeface="Arial"/>
              </a:rPr>
              <a:t>Packet Format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5144400" y="6145200"/>
            <a:ext cx="1536840" cy="381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6858000" y="6145200"/>
            <a:ext cx="1702440" cy="381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61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D18191-3191-41F1-A111-B1A14171F15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62" name="TextShape 5"/>
          <p:cNvSpPr txBox="1"/>
          <p:nvPr/>
        </p:nvSpPr>
        <p:spPr>
          <a:xfrm>
            <a:off x="572400" y="1295280"/>
            <a:ext cx="7988040" cy="2590560"/>
          </a:xfrm>
          <a:prstGeom prst="rect">
            <a:avLst/>
          </a:prstGeom>
        </p:spPr>
        <p:txBody>
          <a:bodyPr bIns="0" lIns="0" rIns="0" tIns="0"/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Comprises both control and data on the same packet.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Type: Identifies the operation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Code: Indicates request, response or additional options for a given type.</a:t>
            </a:r>
            <a:endParaRPr/>
          </a:p>
          <a:p>
            <a:pPr algn="just"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</a:rPr>
              <a:t>TLV information { T[1Byte]  L [4Bytes]  V[Variable] }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72400" y="1771200"/>
            <a:ext cx="7772040" cy="1331640"/>
          </a:xfrm>
          <a:prstGeom prst="rect">
            <a:avLst/>
          </a:prstGeom>
        </p:spPr>
        <p:txBody>
          <a:bodyPr bIns="0" lIns="0" rIns="0" tIns="0"/>
          <a:p>
            <a:pPr algn="ctr"/>
            <a:r>
              <a:rPr b="1" lang="fi-FI" sz="4000">
                <a:solidFill>
                  <a:srgbClr val="ffffff"/>
                </a:solidFill>
                <a:latin typeface="Arial"/>
              </a:rPr>
              <a:t>
</a:t>
            </a:r>
            <a:r>
              <a:rPr b="1" lang="fi-FI" sz="4000">
                <a:solidFill>
                  <a:srgbClr val="ffffff"/>
                </a:solidFill>
                <a:latin typeface="Arial"/>
              </a:rPr>
              <a:t>Thank you</a:t>
            </a:r>
            <a:r>
              <a:rPr b="1" lang="fi-FI" sz="4000">
                <a:solidFill>
                  <a:srgbClr val="ffffff"/>
                </a:solidFill>
                <a:latin typeface="Arial"/>
              </a:rPr>
              <a:t>
</a:t>
            </a:r>
            <a:r>
              <a:rPr b="1" lang="fi-FI" sz="4000">
                <a:solidFill>
                  <a:srgbClr val="ffffff"/>
                </a:solidFill>
                <a:latin typeface="Arial"/>
              </a:rPr>
              <a:t>
</a:t>
            </a:r>
            <a:r>
              <a:rPr b="1" lang="fi-FI" sz="4000">
                <a:solidFill>
                  <a:srgbClr val="ffffff"/>
                </a:solidFill>
                <a:latin typeface="Arial"/>
              </a:rPr>
              <a:t>Q &amp; A ?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572400" y="3143160"/>
            <a:ext cx="6285240" cy="2339640"/>
          </a:xfrm>
          <a:prstGeom prst="rect">
            <a:avLst/>
          </a:prstGeom>
        </p:spPr>
        <p:txBody>
          <a:bodyPr bIns="0" lIns="0" rIns="0" tIns="0"/>
          <a:p>
            <a:pPr algn="ctr"/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5144400" y="5961600"/>
            <a:ext cx="1961640" cy="633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66" name="TextShape 4"/>
          <p:cNvSpPr txBox="1"/>
          <p:nvPr/>
        </p:nvSpPr>
        <p:spPr>
          <a:xfrm>
            <a:off x="7426800" y="5961600"/>
            <a:ext cx="1133640" cy="6332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67" name="TextShape 5"/>
          <p:cNvSpPr txBox="1"/>
          <p:nvPr/>
        </p:nvSpPr>
        <p:spPr>
          <a:xfrm>
            <a:off x="2862000" y="6138000"/>
            <a:ext cx="2026440" cy="4568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68" name="TextShape 6"/>
          <p:cNvSpPr txBox="1"/>
          <p:nvPr/>
        </p:nvSpPr>
        <p:spPr>
          <a:xfrm>
            <a:off x="572400" y="6138000"/>
            <a:ext cx="2048040" cy="4568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69" name="TextShape 7"/>
          <p:cNvSpPr txBox="1"/>
          <p:nvPr/>
        </p:nvSpPr>
        <p:spPr>
          <a:xfrm>
            <a:off x="572400" y="5961600"/>
            <a:ext cx="2048040" cy="176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70" name="CustomShape 8"/>
          <p:cNvSpPr/>
          <p:nvPr/>
        </p:nvSpPr>
        <p:spPr>
          <a:xfrm>
            <a:off x="228600" y="380880"/>
            <a:ext cx="1599840" cy="121896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171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470160"/>
            <a:ext cx="989280" cy="9774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