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77"/>
      <p:regular r:id="rId12"/>
      <p:bold r:id="rId13"/>
    </p:embeddedFont>
    <p:embeddedFont>
      <p:font typeface="DM Sans Bold" pitchFamily="2" charset="77"/>
      <p:regular r:id="rId14"/>
      <p:bold r:id="rId15"/>
    </p:embeddedFont>
    <p:embeddedFont>
      <p:font typeface="DM Sans Italics" pitchFamily="2" charset="77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5" autoAdjust="0"/>
  </p:normalViewPr>
  <p:slideViewPr>
    <p:cSldViewPr>
      <p:cViewPr varScale="1">
        <p:scale>
          <a:sx n="73" d="100"/>
          <a:sy n="73" d="100"/>
        </p:scale>
        <p:origin x="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F2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85094" y="3361052"/>
            <a:ext cx="11640706" cy="324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r/place 2023 Analysis V2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283440" y="1443440"/>
            <a:ext cx="3642360" cy="1415967"/>
          </a:xfrm>
          <a:custGeom>
            <a:avLst/>
            <a:gdLst/>
            <a:ahLst/>
            <a:cxnLst/>
            <a:rect l="l" t="t" r="r" b="b"/>
            <a:pathLst>
              <a:path w="3642360" h="1415967">
                <a:moveTo>
                  <a:pt x="0" y="0"/>
                </a:moveTo>
                <a:lnTo>
                  <a:pt x="3642360" y="0"/>
                </a:lnTo>
                <a:lnTo>
                  <a:pt x="3642360" y="1415968"/>
                </a:lnTo>
                <a:lnTo>
                  <a:pt x="0" y="14159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713827" y="6640827"/>
            <a:ext cx="6211973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Ashkan T, Jake A, Nick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38262" y="970997"/>
            <a:ext cx="10896236" cy="8172177"/>
          </a:xfrm>
          <a:custGeom>
            <a:avLst/>
            <a:gdLst/>
            <a:ahLst/>
            <a:cxnLst/>
            <a:rect l="l" t="t" r="r" b="b"/>
            <a:pathLst>
              <a:path w="10896236" h="8172177">
                <a:moveTo>
                  <a:pt x="0" y="0"/>
                </a:moveTo>
                <a:lnTo>
                  <a:pt x="10896236" y="0"/>
                </a:lnTo>
                <a:lnTo>
                  <a:pt x="10896236" y="8172177"/>
                </a:lnTo>
                <a:lnTo>
                  <a:pt x="0" y="8172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234498" y="4707255"/>
            <a:ext cx="6413125" cy="939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CB5758"/>
                </a:solidFill>
                <a:latin typeface="DM Sans"/>
              </a:rPr>
              <a:t>Most used colors by bots were black and white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1393" y="1261745"/>
            <a:ext cx="12876942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CB5758"/>
                </a:solidFill>
                <a:latin typeface="DM Sans Bold"/>
              </a:rPr>
              <a:t>DATA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807107" y="2686047"/>
            <a:ext cx="1639957" cy="2161761"/>
          </a:xfrm>
          <a:custGeom>
            <a:avLst/>
            <a:gdLst/>
            <a:ahLst/>
            <a:cxnLst/>
            <a:rect l="l" t="t" r="r" b="b"/>
            <a:pathLst>
              <a:path w="1639957" h="2161761">
                <a:moveTo>
                  <a:pt x="0" y="0"/>
                </a:moveTo>
                <a:lnTo>
                  <a:pt x="1639956" y="0"/>
                </a:lnTo>
                <a:lnTo>
                  <a:pt x="1639956" y="2161761"/>
                </a:lnTo>
                <a:lnTo>
                  <a:pt x="0" y="2161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090" t="-11983" r="-75693" b="-109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198335" y="5362158"/>
            <a:ext cx="2857500" cy="1739348"/>
          </a:xfrm>
          <a:custGeom>
            <a:avLst/>
            <a:gdLst/>
            <a:ahLst/>
            <a:cxnLst/>
            <a:rect l="l" t="t" r="r" b="b"/>
            <a:pathLst>
              <a:path w="2857500" h="1739348">
                <a:moveTo>
                  <a:pt x="0" y="0"/>
                </a:moveTo>
                <a:lnTo>
                  <a:pt x="2857500" y="0"/>
                </a:lnTo>
                <a:lnTo>
                  <a:pt x="2857500" y="1739348"/>
                </a:lnTo>
                <a:lnTo>
                  <a:pt x="0" y="1739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391" t="-12857" r="-21108" b="-40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964954" y="7615856"/>
            <a:ext cx="1324262" cy="1535041"/>
          </a:xfrm>
          <a:custGeom>
            <a:avLst/>
            <a:gdLst/>
            <a:ahLst/>
            <a:cxnLst/>
            <a:rect l="l" t="t" r="r" b="b"/>
            <a:pathLst>
              <a:path w="1324262" h="1535041">
                <a:moveTo>
                  <a:pt x="0" y="0"/>
                </a:moveTo>
                <a:lnTo>
                  <a:pt x="1324262" y="0"/>
                </a:lnTo>
                <a:lnTo>
                  <a:pt x="1324262" y="1535041"/>
                </a:lnTo>
                <a:lnTo>
                  <a:pt x="0" y="153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2517083"/>
            <a:ext cx="13106332" cy="595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3599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marL="777237" lvl="1" indent="-388618">
              <a:lnSpc>
                <a:spcPts val="3599"/>
              </a:lnSpc>
              <a:buFont typeface="Arial"/>
              <a:buChar char="•"/>
            </a:pPr>
            <a:r>
              <a:rPr lang="en-US" sz="3599">
                <a:solidFill>
                  <a:srgbClr val="CB5758"/>
                </a:solidFill>
                <a:latin typeface="DM Sans Bold"/>
              </a:rPr>
              <a:t>Stored 53 .csv files into Amazon S3 Bucket</a:t>
            </a:r>
          </a:p>
          <a:p>
            <a:pPr>
              <a:lnSpc>
                <a:spcPts val="3899"/>
              </a:lnSpc>
            </a:pPr>
            <a:endParaRPr lang="en-US" sz="3599">
              <a:solidFill>
                <a:srgbClr val="CB5758"/>
              </a:solidFill>
              <a:latin typeface="DM Sans Bold"/>
            </a:endParaRPr>
          </a:p>
          <a:p>
            <a:pPr marL="777237" lvl="1" indent="-388618">
              <a:lnSpc>
                <a:spcPts val="3599"/>
              </a:lnSpc>
              <a:buFont typeface="Arial"/>
              <a:buChar char="•"/>
            </a:pPr>
            <a:r>
              <a:rPr lang="en-US" sz="3599">
                <a:solidFill>
                  <a:srgbClr val="CB5758"/>
                </a:solidFill>
                <a:latin typeface="DM Sans Bold"/>
              </a:rPr>
              <a:t>Merged into 6 parquet files</a:t>
            </a:r>
          </a:p>
          <a:p>
            <a:pPr marL="1554474" lvl="2" indent="-518158">
              <a:lnSpc>
                <a:spcPts val="3599"/>
              </a:lnSpc>
              <a:buFont typeface="Arial"/>
              <a:buChar char="⚬"/>
            </a:pPr>
            <a:r>
              <a:rPr lang="en-US" sz="3599">
                <a:solidFill>
                  <a:srgbClr val="CB5758"/>
                </a:solidFill>
                <a:latin typeface="DM Sans"/>
              </a:rPr>
              <a:t>Five with 10 csv files</a:t>
            </a:r>
          </a:p>
          <a:p>
            <a:pPr marL="1554474" lvl="2" indent="-518158">
              <a:lnSpc>
                <a:spcPts val="3599"/>
              </a:lnSpc>
              <a:buFont typeface="Arial"/>
              <a:buChar char="⚬"/>
            </a:pPr>
            <a:r>
              <a:rPr lang="en-US" sz="3599">
                <a:solidFill>
                  <a:srgbClr val="CB5758"/>
                </a:solidFill>
                <a:latin typeface="DM Sans"/>
              </a:rPr>
              <a:t>One</a:t>
            </a:r>
            <a:r>
              <a:rPr lang="en-US" sz="3599">
                <a:solidFill>
                  <a:srgbClr val="CB5758"/>
                </a:solidFill>
                <a:latin typeface="DM Sans Bold"/>
              </a:rPr>
              <a:t> </a:t>
            </a:r>
            <a:r>
              <a:rPr lang="en-US" sz="3599">
                <a:solidFill>
                  <a:srgbClr val="CB5758"/>
                </a:solidFill>
                <a:latin typeface="DM Sans"/>
              </a:rPr>
              <a:t>with 3 csv files</a:t>
            </a:r>
          </a:p>
          <a:p>
            <a:pPr>
              <a:lnSpc>
                <a:spcPts val="3899"/>
              </a:lnSpc>
            </a:pPr>
            <a:endParaRPr lang="en-US" sz="3599">
              <a:solidFill>
                <a:srgbClr val="CB5758"/>
              </a:solidFill>
              <a:latin typeface="DM Sans"/>
            </a:endParaRPr>
          </a:p>
          <a:p>
            <a:pPr marL="777237" lvl="1" indent="-388618">
              <a:lnSpc>
                <a:spcPts val="3599"/>
              </a:lnSpc>
              <a:buFont typeface="Arial"/>
              <a:buChar char="•"/>
            </a:pPr>
            <a:r>
              <a:rPr lang="en-US" sz="3599">
                <a:solidFill>
                  <a:srgbClr val="CB5758"/>
                </a:solidFill>
                <a:latin typeface="DM Sans Bold"/>
              </a:rPr>
              <a:t>Analyzed at the daily level</a:t>
            </a:r>
          </a:p>
          <a:p>
            <a:pPr marL="1554474" lvl="2" indent="-518158">
              <a:lnSpc>
                <a:spcPts val="3599"/>
              </a:lnSpc>
              <a:buFont typeface="Arial"/>
              <a:buChar char="⚬"/>
            </a:pPr>
            <a:r>
              <a:rPr lang="en-US" sz="3599">
                <a:solidFill>
                  <a:srgbClr val="CB5758"/>
                </a:solidFill>
                <a:latin typeface="DM Sans"/>
              </a:rPr>
              <a:t>Six</a:t>
            </a:r>
            <a:r>
              <a:rPr lang="en-US" sz="3599">
                <a:solidFill>
                  <a:srgbClr val="CB5758"/>
                </a:solidFill>
                <a:latin typeface="DM Sans Bold"/>
              </a:rPr>
              <a:t> </a:t>
            </a:r>
            <a:r>
              <a:rPr lang="en-US" sz="3599">
                <a:solidFill>
                  <a:srgbClr val="CB5758"/>
                </a:solidFill>
                <a:latin typeface="DM Sans"/>
              </a:rPr>
              <a:t>data frames, each containing a day from (20th-25th)</a:t>
            </a:r>
          </a:p>
          <a:p>
            <a:pPr>
              <a:lnSpc>
                <a:spcPts val="3599"/>
              </a:lnSpc>
            </a:pPr>
            <a:endParaRPr lang="en-US" sz="3599">
              <a:solidFill>
                <a:srgbClr val="CB5758"/>
              </a:solidFill>
              <a:latin typeface="DM Sans"/>
            </a:endParaRPr>
          </a:p>
          <a:p>
            <a:pPr marL="777237" lvl="1" indent="-388618">
              <a:lnSpc>
                <a:spcPts val="3599"/>
              </a:lnSpc>
              <a:buFont typeface="Arial"/>
              <a:buChar char="•"/>
            </a:pPr>
            <a:r>
              <a:rPr lang="en-US" sz="3599">
                <a:solidFill>
                  <a:srgbClr val="CB5758"/>
                </a:solidFill>
                <a:latin typeface="DM Sans Bold"/>
              </a:rPr>
              <a:t>Analyzed each day using Amazon SageMaker</a:t>
            </a:r>
          </a:p>
          <a:p>
            <a:pPr>
              <a:lnSpc>
                <a:spcPts val="3899"/>
              </a:lnSpc>
            </a:pPr>
            <a:endParaRPr lang="en-US" sz="3599">
              <a:solidFill>
                <a:srgbClr val="CB5758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21533" y="1085850"/>
            <a:ext cx="1222158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CB5758"/>
                </a:solidFill>
                <a:latin typeface="DM Sans Bold"/>
              </a:rPr>
              <a:t>BOT CRITERIA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238375"/>
            <a:ext cx="16230600" cy="615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Admins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>
                <a:solidFill>
                  <a:srgbClr val="CB5758"/>
                </a:solidFill>
                <a:latin typeface="DM Sans"/>
              </a:rPr>
              <a:t>Cool Down Period - An average of a 5 minute cool down before placing a pixel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>
                <a:solidFill>
                  <a:srgbClr val="CB5758"/>
                </a:solidFill>
                <a:latin typeface="DM Sans"/>
              </a:rPr>
              <a:t>Given r/place was available for 120 hours (5 days), this would equate to 1440 total pixel changes</a:t>
            </a:r>
          </a:p>
          <a:p>
            <a:pPr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"/>
              </a:rPr>
              <a:t> </a:t>
            </a: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Pixel Contribution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>
                <a:solidFill>
                  <a:srgbClr val="CB5758"/>
                </a:solidFill>
                <a:latin typeface="DM Sans"/>
              </a:rPr>
              <a:t>Threshold of minimum 2 pixels changed</a:t>
            </a:r>
          </a:p>
          <a:p>
            <a:pPr>
              <a:lnSpc>
                <a:spcPts val="3255"/>
              </a:lnSpc>
            </a:pPr>
            <a:endParaRPr lang="en-US" sz="3255">
              <a:solidFill>
                <a:srgbClr val="CB5758"/>
              </a:solidFill>
              <a:latin typeface="DM Sans"/>
            </a:endParaRP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Variance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>
                <a:solidFill>
                  <a:srgbClr val="CB5758"/>
                </a:solidFill>
                <a:latin typeface="DM Sans"/>
              </a:rPr>
              <a:t>Coordinates - bots are more likely to place pixels in the same place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>
                <a:solidFill>
                  <a:srgbClr val="CB5758"/>
                </a:solidFill>
                <a:latin typeface="DM Sans"/>
              </a:rPr>
              <a:t>Timestamps - bots are more likely to place pixels in a uniformed time</a:t>
            </a:r>
          </a:p>
          <a:p>
            <a:pPr>
              <a:lnSpc>
                <a:spcPts val="3255"/>
              </a:lnSpc>
            </a:pPr>
            <a:endParaRPr lang="en-US" sz="3255">
              <a:solidFill>
                <a:srgbClr val="CB5758"/>
              </a:solidFill>
              <a:latin typeface="DM Sans"/>
            </a:endParaRP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Variance of Differences Metric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93915" y="3546463"/>
            <a:ext cx="430214" cy="430214"/>
          </a:xfrm>
          <a:custGeom>
            <a:avLst/>
            <a:gdLst/>
            <a:ahLst/>
            <a:cxnLst/>
            <a:rect l="l" t="t" r="r" b="b"/>
            <a:pathLst>
              <a:path w="430214" h="430214">
                <a:moveTo>
                  <a:pt x="0" y="0"/>
                </a:moveTo>
                <a:lnTo>
                  <a:pt x="430214" y="0"/>
                </a:lnTo>
                <a:lnTo>
                  <a:pt x="430214" y="430215"/>
                </a:lnTo>
                <a:lnTo>
                  <a:pt x="0" y="430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321533" y="1085850"/>
            <a:ext cx="12221588" cy="774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CB5758"/>
                </a:solidFill>
                <a:latin typeface="DM Sans Bold"/>
              </a:rPr>
              <a:t>VARIANCE OF DIFFERENCES METRIC </a:t>
            </a:r>
          </a:p>
        </p:txBody>
      </p:sp>
      <p:sp>
        <p:nvSpPr>
          <p:cNvPr id="6" name="AutoShape 6"/>
          <p:cNvSpPr/>
          <p:nvPr/>
        </p:nvSpPr>
        <p:spPr>
          <a:xfrm>
            <a:off x="1684757" y="3804431"/>
            <a:ext cx="4074826" cy="42862"/>
          </a:xfrm>
          <a:prstGeom prst="line">
            <a:avLst/>
          </a:prstGeom>
          <a:ln w="85725" cap="flat">
            <a:solidFill>
              <a:srgbClr val="CB575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217234" y="3589323"/>
            <a:ext cx="430214" cy="430214"/>
          </a:xfrm>
          <a:custGeom>
            <a:avLst/>
            <a:gdLst/>
            <a:ahLst/>
            <a:cxnLst/>
            <a:rect l="l" t="t" r="r" b="b"/>
            <a:pathLst>
              <a:path w="430214" h="430214">
                <a:moveTo>
                  <a:pt x="0" y="0"/>
                </a:moveTo>
                <a:lnTo>
                  <a:pt x="430214" y="0"/>
                </a:lnTo>
                <a:lnTo>
                  <a:pt x="430214" y="430215"/>
                </a:lnTo>
                <a:lnTo>
                  <a:pt x="0" y="430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7108075" y="3847291"/>
            <a:ext cx="4074826" cy="42862"/>
          </a:xfrm>
          <a:prstGeom prst="line">
            <a:avLst/>
          </a:prstGeom>
          <a:ln w="85725" cap="flat">
            <a:solidFill>
              <a:srgbClr val="CB575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640552" y="3675046"/>
            <a:ext cx="430214" cy="430214"/>
          </a:xfrm>
          <a:custGeom>
            <a:avLst/>
            <a:gdLst/>
            <a:ahLst/>
            <a:cxnLst/>
            <a:rect l="l" t="t" r="r" b="b"/>
            <a:pathLst>
              <a:path w="430214" h="430214">
                <a:moveTo>
                  <a:pt x="0" y="0"/>
                </a:moveTo>
                <a:lnTo>
                  <a:pt x="430214" y="0"/>
                </a:lnTo>
                <a:lnTo>
                  <a:pt x="430214" y="430214"/>
                </a:lnTo>
                <a:lnTo>
                  <a:pt x="0" y="430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12531394" y="3933013"/>
            <a:ext cx="4074826" cy="42862"/>
          </a:xfrm>
          <a:prstGeom prst="line">
            <a:avLst/>
          </a:prstGeom>
          <a:ln w="85725" cap="flat">
            <a:solidFill>
              <a:srgbClr val="CB575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063871" y="3717906"/>
            <a:ext cx="430214" cy="430214"/>
          </a:xfrm>
          <a:custGeom>
            <a:avLst/>
            <a:gdLst/>
            <a:ahLst/>
            <a:cxnLst/>
            <a:rect l="l" t="t" r="r" b="b"/>
            <a:pathLst>
              <a:path w="430214" h="430214">
                <a:moveTo>
                  <a:pt x="0" y="0"/>
                </a:moveTo>
                <a:lnTo>
                  <a:pt x="430214" y="0"/>
                </a:lnTo>
                <a:lnTo>
                  <a:pt x="430214" y="430215"/>
                </a:lnTo>
                <a:lnTo>
                  <a:pt x="0" y="430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69742" y="3655998"/>
            <a:ext cx="1914640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10:00AM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75021" y="3721010"/>
            <a:ext cx="1914640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10:05AM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98339" y="3828245"/>
            <a:ext cx="1914640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10:10AM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03879" y="3871106"/>
            <a:ext cx="1914640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10:15AM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30239" y="3228734"/>
            <a:ext cx="1914640" cy="42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000000"/>
                </a:solidFill>
                <a:latin typeface="DM Sans Bold"/>
              </a:rPr>
              <a:t>5 min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86680" y="3163722"/>
            <a:ext cx="1914640" cy="42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000000"/>
                </a:solidFill>
                <a:latin typeface="DM Sans Bold"/>
              </a:rPr>
              <a:t>5 min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58694" y="3228734"/>
            <a:ext cx="1914640" cy="42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000000"/>
                </a:solidFill>
                <a:latin typeface="DM Sans Bold"/>
              </a:rPr>
              <a:t>5 min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3271" y="4992032"/>
            <a:ext cx="16230600" cy="424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3255" dirty="0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 dirty="0">
                <a:solidFill>
                  <a:srgbClr val="CB5758"/>
                </a:solidFill>
                <a:latin typeface="DM Sans Bold"/>
              </a:rPr>
              <a:t>Variance of [5, 5, 5] = 0</a:t>
            </a:r>
          </a:p>
          <a:p>
            <a:pPr>
              <a:lnSpc>
                <a:spcPts val="3255"/>
              </a:lnSpc>
            </a:pPr>
            <a:endParaRPr lang="en-US" sz="3255" dirty="0">
              <a:solidFill>
                <a:srgbClr val="CB5758"/>
              </a:solidFill>
              <a:latin typeface="DM Sans Bold"/>
            </a:endParaRP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 dirty="0">
                <a:solidFill>
                  <a:srgbClr val="CB5758"/>
                </a:solidFill>
                <a:latin typeface="DM Sans Bold"/>
              </a:rPr>
              <a:t>Lower Variance is indicative of “uniformed” activity</a:t>
            </a:r>
          </a:p>
          <a:p>
            <a:pPr>
              <a:lnSpc>
                <a:spcPts val="3255"/>
              </a:lnSpc>
            </a:pPr>
            <a:endParaRPr lang="en-US" sz="3255" dirty="0">
              <a:solidFill>
                <a:srgbClr val="CB5758"/>
              </a:solidFill>
              <a:latin typeface="DM Sans Bold"/>
            </a:endParaRP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 dirty="0">
                <a:solidFill>
                  <a:srgbClr val="CB5758"/>
                </a:solidFill>
                <a:latin typeface="DM Sans Bold"/>
              </a:rPr>
              <a:t>Assumption: </a:t>
            </a:r>
            <a:r>
              <a:rPr lang="en-US" sz="3255" dirty="0">
                <a:solidFill>
                  <a:srgbClr val="CB5758"/>
                </a:solidFill>
                <a:latin typeface="DM Sans"/>
              </a:rPr>
              <a:t>Users with lower Variance of Differences are likely to be bots</a:t>
            </a:r>
          </a:p>
          <a:p>
            <a:pPr marL="1405920" lvl="2" indent="-468640">
              <a:lnSpc>
                <a:spcPts val="3255"/>
              </a:lnSpc>
              <a:buFont typeface="Arial"/>
              <a:buChar char="⚬"/>
            </a:pPr>
            <a:r>
              <a:rPr lang="en-US" sz="3255" dirty="0">
                <a:solidFill>
                  <a:srgbClr val="CB5758"/>
                </a:solidFill>
                <a:latin typeface="DM Sans"/>
              </a:rPr>
              <a:t>Investigated at the seconds level</a:t>
            </a:r>
          </a:p>
          <a:p>
            <a:pPr>
              <a:lnSpc>
                <a:spcPts val="3255"/>
              </a:lnSpc>
            </a:pPr>
            <a:endParaRPr lang="en-US" sz="3255" dirty="0">
              <a:solidFill>
                <a:srgbClr val="CB5758"/>
              </a:solidFill>
              <a:latin typeface="DM Sans"/>
            </a:endParaRPr>
          </a:p>
          <a:p>
            <a:pPr marL="702960" lvl="1" indent="-351480">
              <a:lnSpc>
                <a:spcPts val="3255"/>
              </a:lnSpc>
              <a:buFont typeface="Arial"/>
              <a:buChar char="•"/>
            </a:pPr>
            <a:r>
              <a:rPr lang="en-US" sz="3255" dirty="0">
                <a:solidFill>
                  <a:srgbClr val="CB5758"/>
                </a:solidFill>
                <a:latin typeface="DM Sans"/>
              </a:rPr>
              <a:t>Any user with a </a:t>
            </a:r>
            <a:r>
              <a:rPr lang="en-US" sz="3255" b="1" dirty="0">
                <a:solidFill>
                  <a:srgbClr val="CB5758"/>
                </a:solidFill>
                <a:latin typeface="DM Sans"/>
              </a:rPr>
              <a:t>Variance below 1</a:t>
            </a:r>
            <a:r>
              <a:rPr lang="en-US" sz="3255" dirty="0">
                <a:solidFill>
                  <a:srgbClr val="CB5758"/>
                </a:solidFill>
                <a:latin typeface="DM Sans"/>
              </a:rPr>
              <a:t> was classified as a bot </a:t>
            </a:r>
          </a:p>
          <a:p>
            <a:pPr>
              <a:lnSpc>
                <a:spcPts val="3255"/>
              </a:lnSpc>
            </a:pPr>
            <a:r>
              <a:rPr lang="en-US" sz="3255" dirty="0">
                <a:solidFill>
                  <a:srgbClr val="CB5758"/>
                </a:solidFill>
                <a:latin typeface="DM San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21533" y="1085850"/>
            <a:ext cx="12221588" cy="774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CB5758"/>
                </a:solidFill>
                <a:latin typeface="DM Sans Bold"/>
              </a:rPr>
              <a:t>RESULTS 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5004331" y="5219069"/>
            <a:ext cx="2011442" cy="0"/>
          </a:xfrm>
          <a:prstGeom prst="line">
            <a:avLst/>
          </a:prstGeom>
          <a:ln w="85725" cap="flat">
            <a:solidFill>
              <a:srgbClr val="CB575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87607" y="3345423"/>
            <a:ext cx="1914640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 </a:t>
            </a:r>
          </a:p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Total of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2782" y="4824653"/>
            <a:ext cx="4164291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00000"/>
                </a:solidFill>
                <a:latin typeface="DM Sans Bold"/>
              </a:rPr>
              <a:t>8,589,732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4813" y="6173076"/>
            <a:ext cx="3980228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Users interacted with r/place 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14575" y="3562025"/>
            <a:ext cx="3182625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Our Analysis Flagged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23742" y="4816290"/>
            <a:ext cx="4164291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00000"/>
                </a:solidFill>
                <a:latin typeface="DM Sans Bold"/>
              </a:rPr>
              <a:t>26,938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15773" y="6164713"/>
            <a:ext cx="3980228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Of the users having bot activity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364258" y="5238705"/>
            <a:ext cx="2011442" cy="0"/>
          </a:xfrm>
          <a:prstGeom prst="line">
            <a:avLst/>
          </a:prstGeom>
          <a:ln w="85725" cap="flat">
            <a:solidFill>
              <a:srgbClr val="CB575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407200" y="3562025"/>
            <a:ext cx="2573547" cy="8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Contributing to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60928" y="4868074"/>
            <a:ext cx="4164291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00000"/>
                </a:solidFill>
                <a:latin typeface="DM Sans Bold"/>
              </a:rPr>
              <a:t>160,423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52959" y="6216497"/>
            <a:ext cx="3980228" cy="42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3255">
                <a:solidFill>
                  <a:srgbClr val="CB5758"/>
                </a:solidFill>
                <a:latin typeface="DM Sans Bold"/>
              </a:rPr>
              <a:t>Total Pixel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9700" y="1028700"/>
            <a:ext cx="10405403" cy="7804052"/>
          </a:xfrm>
          <a:custGeom>
            <a:avLst/>
            <a:gdLst/>
            <a:ahLst/>
            <a:cxnLst/>
            <a:rect l="l" t="t" r="r" b="b"/>
            <a:pathLst>
              <a:path w="10405403" h="7804052">
                <a:moveTo>
                  <a:pt x="0" y="0"/>
                </a:moveTo>
                <a:lnTo>
                  <a:pt x="10405404" y="0"/>
                </a:lnTo>
                <a:lnTo>
                  <a:pt x="10405404" y="7804052"/>
                </a:lnTo>
                <a:lnTo>
                  <a:pt x="0" y="7804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360835" y="3564255"/>
            <a:ext cx="6413125" cy="322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CB5758"/>
                </a:solidFill>
                <a:latin typeface="DM Sans"/>
              </a:rPr>
              <a:t>Many bots changed only a few pixels</a:t>
            </a:r>
          </a:p>
          <a:p>
            <a:pPr>
              <a:lnSpc>
                <a:spcPts val="3600"/>
              </a:lnSpc>
            </a:pPr>
            <a:endParaRPr lang="en-US" sz="3600">
              <a:solidFill>
                <a:srgbClr val="CB5758"/>
              </a:solidFill>
              <a:latin typeface="DM Sans"/>
            </a:endParaRPr>
          </a:p>
          <a:p>
            <a:pPr marL="777240" lvl="1" indent="-388620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CB5758"/>
                </a:solidFill>
                <a:latin typeface="DM Sans Bold"/>
              </a:rPr>
              <a:t>Thoughts: </a:t>
            </a:r>
            <a:r>
              <a:rPr lang="en-US" sz="3600">
                <a:solidFill>
                  <a:srgbClr val="CB5758"/>
                </a:solidFill>
                <a:latin typeface="DM Sans"/>
              </a:rPr>
              <a:t>Bots were deployed to add a few points to r/place before being shut 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43121" y="-8115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4744879" y="9258300"/>
            <a:ext cx="9489757" cy="10287000"/>
          </a:xfrm>
          <a:custGeom>
            <a:avLst/>
            <a:gdLst/>
            <a:ahLst/>
            <a:cxnLst/>
            <a:rect l="l" t="t" r="r" b="b"/>
            <a:pathLst>
              <a:path w="9489757" h="10287000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15798" y="1338980"/>
            <a:ext cx="10145387" cy="7609040"/>
          </a:xfrm>
          <a:custGeom>
            <a:avLst/>
            <a:gdLst/>
            <a:ahLst/>
            <a:cxnLst/>
            <a:rect l="l" t="t" r="r" b="b"/>
            <a:pathLst>
              <a:path w="10145387" h="7609040">
                <a:moveTo>
                  <a:pt x="0" y="0"/>
                </a:moveTo>
                <a:lnTo>
                  <a:pt x="10145387" y="0"/>
                </a:lnTo>
                <a:lnTo>
                  <a:pt x="10145387" y="7609040"/>
                </a:lnTo>
                <a:lnTo>
                  <a:pt x="0" y="760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381286" y="4190916"/>
            <a:ext cx="6413125" cy="322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CB5758"/>
                </a:solidFill>
                <a:latin typeface="DM Sans"/>
              </a:rPr>
              <a:t>Bots were most active on July 24th</a:t>
            </a:r>
          </a:p>
          <a:p>
            <a:pPr>
              <a:lnSpc>
                <a:spcPts val="3600"/>
              </a:lnSpc>
            </a:pPr>
            <a:endParaRPr lang="en-US" sz="3600">
              <a:solidFill>
                <a:srgbClr val="CB5758"/>
              </a:solidFill>
              <a:latin typeface="DM Sans"/>
            </a:endParaRPr>
          </a:p>
          <a:p>
            <a:pPr marL="777240" lvl="1" indent="-388620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CB5758"/>
                </a:solidFill>
                <a:latin typeface="DM Sans Bold"/>
              </a:rPr>
              <a:t>Thoughts: </a:t>
            </a:r>
            <a:r>
              <a:rPr lang="en-US" sz="3600">
                <a:solidFill>
                  <a:srgbClr val="CB5758"/>
                </a:solidFill>
                <a:latin typeface="DM Sans"/>
              </a:rPr>
              <a:t>Bots were more active towards the end of r/place to ensure their artwork was represented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3207954" y="771735"/>
            <a:ext cx="11872091" cy="8743531"/>
          </a:xfrm>
          <a:custGeom>
            <a:avLst/>
            <a:gdLst/>
            <a:ahLst/>
            <a:cxnLst/>
            <a:rect l="l" t="t" r="r" b="b"/>
            <a:pathLst>
              <a:path w="11872091" h="8743531">
                <a:moveTo>
                  <a:pt x="0" y="8743530"/>
                </a:moveTo>
                <a:lnTo>
                  <a:pt x="11872092" y="8743530"/>
                </a:lnTo>
                <a:lnTo>
                  <a:pt x="11872092" y="0"/>
                </a:lnTo>
                <a:lnTo>
                  <a:pt x="0" y="0"/>
                </a:lnTo>
                <a:lnTo>
                  <a:pt x="0" y="8743530"/>
                </a:lnTo>
                <a:close/>
              </a:path>
            </a:pathLst>
          </a:custGeom>
          <a:blipFill>
            <a:blip r:embed="rId2"/>
            <a:stretch>
              <a:fillRect l="-9206" t="-4629" b="-752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F29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245946" y="3130544"/>
            <a:ext cx="10620170" cy="166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819644"/>
            <a:ext cx="5722116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questions?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Macintosh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DM Sans Italics</vt:lpstr>
      <vt:lpstr>Arial</vt:lpstr>
      <vt:lpstr>DM Sans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r/place 2023 Analysis</dc:title>
  <cp:lastModifiedBy>Ashkan Jason Taghavi</cp:lastModifiedBy>
  <cp:revision>3</cp:revision>
  <dcterms:created xsi:type="dcterms:W3CDTF">2006-08-16T00:00:00Z</dcterms:created>
  <dcterms:modified xsi:type="dcterms:W3CDTF">2024-02-14T19:57:31Z</dcterms:modified>
  <dc:identifier>DAF8yIIrjs4</dc:identifier>
</cp:coreProperties>
</file>