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K Grotesk Light" charset="1" panose="00000400000000000000"/>
      <p:regular r:id="rId10"/>
    </p:embeddedFont>
    <p:embeddedFont>
      <p:font typeface="HK Grotesk Light Bold" charset="1" panose="00000500000000000000"/>
      <p:regular r:id="rId11"/>
    </p:embeddedFont>
    <p:embeddedFont>
      <p:font typeface="HK Grotesk Light Italics" charset="1" panose="00000400000000000000"/>
      <p:regular r:id="rId12"/>
    </p:embeddedFont>
    <p:embeddedFont>
      <p:font typeface="HK Grotesk Light Bold Italics" charset="1" panose="00000500000000000000"/>
      <p:regular r:id="rId13"/>
    </p:embeddedFont>
    <p:embeddedFont>
      <p:font typeface="HK Grotesk Bold" charset="1" panose="00000800000000000000"/>
      <p:regular r:id="rId14"/>
    </p:embeddedFont>
    <p:embeddedFont>
      <p:font typeface="HK Grotesk Bold Italics" charset="1" panose="00000800000000000000"/>
      <p:regular r:id="rId15"/>
    </p:embeddedFont>
    <p:embeddedFont>
      <p:font typeface="HK Grotesk Medium" charset="1" panose="00000600000000000000"/>
      <p:regular r:id="rId16"/>
    </p:embeddedFont>
    <p:embeddedFont>
      <p:font typeface="HK Grotesk Medium Bold" charset="1" panose="00000700000000000000"/>
      <p:regular r:id="rId17"/>
    </p:embeddedFont>
    <p:embeddedFont>
      <p:font typeface="HK Grotesk Medium Italics" charset="1" panose="00000600000000000000"/>
      <p:regular r:id="rId18"/>
    </p:embeddedFont>
    <p:embeddedFont>
      <p:font typeface="HK Grotesk Medium Bold Italics" charset="1" panose="000007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slide9.xml" Type="http://schemas.openxmlformats.org/officeDocument/2006/relationships/slide"/><Relationship Id="rId3" Target="slide7.xml" Type="http://schemas.openxmlformats.org/officeDocument/2006/relationships/slid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8225865" y="1547250"/>
            <a:ext cx="9033435" cy="7192499"/>
            <a:chOff x="0" y="0"/>
            <a:chExt cx="12044580" cy="9589999"/>
          </a:xfrm>
        </p:grpSpPr>
        <p:sp>
          <p:nvSpPr>
            <p:cNvPr name="TextBox 3" id="3"/>
            <p:cNvSpPr txBox="true"/>
            <p:nvPr/>
          </p:nvSpPr>
          <p:spPr>
            <a:xfrm rot="0">
              <a:off x="0" y="1944908"/>
              <a:ext cx="12044580" cy="6511925"/>
            </a:xfrm>
            <a:prstGeom prst="rect">
              <a:avLst/>
            </a:prstGeom>
          </p:spPr>
          <p:txBody>
            <a:bodyPr anchor="t" rtlCol="false" tIns="0" lIns="0" bIns="0" rIns="0">
              <a:spAutoFit/>
            </a:bodyPr>
            <a:lstStyle/>
            <a:p>
              <a:pPr>
                <a:lnSpc>
                  <a:spcPts val="9600"/>
                </a:lnSpc>
              </a:pPr>
              <a:r>
                <a:rPr lang="en-US" sz="8000">
                  <a:solidFill>
                    <a:srgbClr val="414042"/>
                  </a:solidFill>
                  <a:latin typeface="HK Grotesk Bold Bold"/>
                </a:rPr>
                <a:t>Pendekatan Machine Learning untuk Prediksi Gagal Bayar Kredit</a:t>
              </a:r>
            </a:p>
          </p:txBody>
        </p:sp>
        <p:sp>
          <p:nvSpPr>
            <p:cNvPr name="TextBox 4" id="4"/>
            <p:cNvSpPr txBox="true"/>
            <p:nvPr/>
          </p:nvSpPr>
          <p:spPr>
            <a:xfrm rot="0">
              <a:off x="0" y="9011303"/>
              <a:ext cx="10246721" cy="578697"/>
            </a:xfrm>
            <a:prstGeom prst="rect">
              <a:avLst/>
            </a:prstGeom>
          </p:spPr>
          <p:txBody>
            <a:bodyPr anchor="t" rtlCol="false" tIns="0" lIns="0" bIns="0" rIns="0">
              <a:spAutoFit/>
            </a:bodyPr>
            <a:lstStyle/>
            <a:p>
              <a:pPr>
                <a:lnSpc>
                  <a:spcPts val="3639"/>
                </a:lnSpc>
              </a:pPr>
              <a:r>
                <a:rPr lang="en-US" sz="2599">
                  <a:solidFill>
                    <a:srgbClr val="414042"/>
                  </a:solidFill>
                  <a:latin typeface="HK Grotesk Light Bold"/>
                </a:rPr>
                <a:t>Rijal Akhdan Khairulah</a:t>
              </a:r>
            </a:p>
          </p:txBody>
        </p:sp>
        <p:sp>
          <p:nvSpPr>
            <p:cNvPr name="TextBox 5" id="5"/>
            <p:cNvSpPr txBox="true"/>
            <p:nvPr/>
          </p:nvSpPr>
          <p:spPr>
            <a:xfrm rot="0">
              <a:off x="0" y="-66675"/>
              <a:ext cx="11533768" cy="1409488"/>
            </a:xfrm>
            <a:prstGeom prst="rect">
              <a:avLst/>
            </a:prstGeom>
          </p:spPr>
          <p:txBody>
            <a:bodyPr anchor="t" rtlCol="false" tIns="0" lIns="0" bIns="0" rIns="0">
              <a:spAutoFit/>
            </a:bodyPr>
            <a:lstStyle/>
            <a:p>
              <a:pPr>
                <a:lnSpc>
                  <a:spcPts val="4340"/>
                </a:lnSpc>
                <a:spcBef>
                  <a:spcPct val="0"/>
                </a:spcBef>
              </a:pPr>
              <a:r>
                <a:rPr lang="en-US" sz="3100">
                  <a:solidFill>
                    <a:srgbClr val="414042"/>
                  </a:solidFill>
                  <a:latin typeface="HK Grotesk Light Bold"/>
                </a:rPr>
                <a:t>Home Credit Indonesia Data Scientist Virtual Internship Program</a:t>
              </a:r>
            </a:p>
          </p:txBody>
        </p:sp>
      </p:grpSp>
      <p:grpSp>
        <p:nvGrpSpPr>
          <p:cNvPr name="Group 6" id="6"/>
          <p:cNvGrpSpPr/>
          <p:nvPr/>
        </p:nvGrpSpPr>
        <p:grpSpPr>
          <a:xfrm rot="0">
            <a:off x="1028700" y="1219906"/>
            <a:ext cx="5839143" cy="8038394"/>
            <a:chOff x="0" y="0"/>
            <a:chExt cx="7785524" cy="10717859"/>
          </a:xfrm>
        </p:grpSpPr>
        <p:sp>
          <p:nvSpPr>
            <p:cNvPr name="Freeform 7" id="7"/>
            <p:cNvSpPr/>
            <p:nvPr/>
          </p:nvSpPr>
          <p:spPr>
            <a:xfrm flipH="false" flipV="false" rot="0">
              <a:off x="0" y="0"/>
              <a:ext cx="6658495" cy="8229600"/>
            </a:xfrm>
            <a:custGeom>
              <a:avLst/>
              <a:gdLst/>
              <a:ahLst/>
              <a:cxnLst/>
              <a:rect r="r" b="b" t="t" l="l"/>
              <a:pathLst>
                <a:path h="8229600" w="6658495">
                  <a:moveTo>
                    <a:pt x="0" y="0"/>
                  </a:moveTo>
                  <a:lnTo>
                    <a:pt x="6658495" y="0"/>
                  </a:lnTo>
                  <a:lnTo>
                    <a:pt x="6658495"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127030" y="2488259"/>
              <a:ext cx="6658495" cy="8229600"/>
            </a:xfrm>
            <a:custGeom>
              <a:avLst/>
              <a:gdLst/>
              <a:ahLst/>
              <a:cxnLst/>
              <a:rect r="r" b="b" t="t" l="l"/>
              <a:pathLst>
                <a:path h="8229600" w="6658495">
                  <a:moveTo>
                    <a:pt x="0" y="0"/>
                  </a:moveTo>
                  <a:lnTo>
                    <a:pt x="6658494" y="0"/>
                  </a:lnTo>
                  <a:lnTo>
                    <a:pt x="6658494"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22A9B"/>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1820531" y="0"/>
            <a:ext cx="6858000" cy="10287000"/>
            <a:chOff x="0" y="0"/>
            <a:chExt cx="6350000" cy="9525000"/>
          </a:xfrm>
        </p:grpSpPr>
        <p:sp>
          <p:nvSpPr>
            <p:cNvPr name="Freeform 3" id="3"/>
            <p:cNvSpPr/>
            <p:nvPr/>
          </p:nvSpPr>
          <p:spPr>
            <a:xfrm flipH="false" flipV="false" rot="0">
              <a:off x="0" y="0"/>
              <a:ext cx="6350000" cy="9525000"/>
            </a:xfrm>
            <a:custGeom>
              <a:avLst/>
              <a:gdLst/>
              <a:ahLst/>
              <a:cxnLst/>
              <a:rect r="r" b="b" t="t" l="l"/>
              <a:pathLst>
                <a:path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2"/>
              <a:stretch>
                <a:fillRect l="-14961" t="-14961" r="0" b="0"/>
              </a:stretch>
            </a:blipFill>
          </p:spPr>
        </p:sp>
      </p:grpSp>
      <p:grpSp>
        <p:nvGrpSpPr>
          <p:cNvPr name="Group 4" id="4"/>
          <p:cNvGrpSpPr/>
          <p:nvPr/>
        </p:nvGrpSpPr>
        <p:grpSpPr>
          <a:xfrm rot="0">
            <a:off x="736929" y="4109117"/>
            <a:ext cx="14795821" cy="3011122"/>
            <a:chOff x="0" y="0"/>
            <a:chExt cx="19727761" cy="4014829"/>
          </a:xfrm>
        </p:grpSpPr>
        <p:sp>
          <p:nvSpPr>
            <p:cNvPr name="TextBox 5" id="5"/>
            <p:cNvSpPr txBox="true"/>
            <p:nvPr/>
          </p:nvSpPr>
          <p:spPr>
            <a:xfrm rot="0">
              <a:off x="0" y="2684523"/>
              <a:ext cx="17206522" cy="1330306"/>
            </a:xfrm>
            <a:prstGeom prst="rect">
              <a:avLst/>
            </a:prstGeom>
          </p:spPr>
          <p:txBody>
            <a:bodyPr anchor="t" rtlCol="false" tIns="0" lIns="0" bIns="0" rIns="0">
              <a:spAutoFit/>
            </a:bodyPr>
            <a:lstStyle/>
            <a:p>
              <a:pPr>
                <a:lnSpc>
                  <a:spcPts val="4069"/>
                </a:lnSpc>
              </a:pPr>
              <a:r>
                <a:rPr lang="en-US" sz="2906">
                  <a:solidFill>
                    <a:srgbClr val="FFFFFF"/>
                  </a:solidFill>
                  <a:latin typeface="HK Grotesk Medium Bold"/>
                </a:rPr>
                <a:t>Link GitHub: </a:t>
              </a:r>
            </a:p>
            <a:p>
              <a:pPr>
                <a:lnSpc>
                  <a:spcPts val="4069"/>
                </a:lnSpc>
              </a:pPr>
              <a:r>
                <a:rPr lang="en-US" sz="2906">
                  <a:solidFill>
                    <a:srgbClr val="FFFFFF"/>
                  </a:solidFill>
                  <a:latin typeface="HK Grotesk Medium Bold"/>
                </a:rPr>
                <a:t>https://github.com/jaal047/HomeCredit-DefaultRisk_FinalProject</a:t>
              </a:r>
            </a:p>
          </p:txBody>
        </p:sp>
        <p:sp>
          <p:nvSpPr>
            <p:cNvPr name="TextBox 6" id="6"/>
            <p:cNvSpPr txBox="true"/>
            <p:nvPr/>
          </p:nvSpPr>
          <p:spPr>
            <a:xfrm rot="0">
              <a:off x="0" y="-85725"/>
              <a:ext cx="19727761" cy="1793406"/>
            </a:xfrm>
            <a:prstGeom prst="rect">
              <a:avLst/>
            </a:prstGeom>
          </p:spPr>
          <p:txBody>
            <a:bodyPr anchor="t" rtlCol="false" tIns="0" lIns="0" bIns="0" rIns="0">
              <a:spAutoFit/>
            </a:bodyPr>
            <a:lstStyle/>
            <a:p>
              <a:pPr>
                <a:lnSpc>
                  <a:spcPts val="11016"/>
                </a:lnSpc>
              </a:pPr>
              <a:r>
                <a:rPr lang="en-US" sz="8474">
                  <a:solidFill>
                    <a:srgbClr val="FFFFFF"/>
                  </a:solidFill>
                  <a:latin typeface="HK Grotesk Medium Bold"/>
                </a:rPr>
                <a:t>Sekian &amp; Terimakasih</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9705327" y="2861499"/>
            <a:ext cx="7179160" cy="5064571"/>
          </a:xfrm>
          <a:custGeom>
            <a:avLst/>
            <a:gdLst/>
            <a:ahLst/>
            <a:cxnLst/>
            <a:rect r="r" b="b" t="t" l="l"/>
            <a:pathLst>
              <a:path h="5064571" w="7179160">
                <a:moveTo>
                  <a:pt x="0" y="0"/>
                </a:moveTo>
                <a:lnTo>
                  <a:pt x="7179160" y="0"/>
                </a:lnTo>
                <a:lnTo>
                  <a:pt x="7179160" y="5064571"/>
                </a:lnTo>
                <a:lnTo>
                  <a:pt x="0" y="50645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778457"/>
            <a:ext cx="8115300" cy="6730085"/>
            <a:chOff x="0" y="0"/>
            <a:chExt cx="10820400" cy="8973447"/>
          </a:xfrm>
        </p:grpSpPr>
        <p:sp>
          <p:nvSpPr>
            <p:cNvPr name="TextBox 4" id="4"/>
            <p:cNvSpPr txBox="true"/>
            <p:nvPr/>
          </p:nvSpPr>
          <p:spPr>
            <a:xfrm rot="0">
              <a:off x="0" y="-9525"/>
              <a:ext cx="10820400" cy="1419225"/>
            </a:xfrm>
            <a:prstGeom prst="rect">
              <a:avLst/>
            </a:prstGeom>
          </p:spPr>
          <p:txBody>
            <a:bodyPr anchor="t" rtlCol="false" tIns="0" lIns="0" bIns="0" rIns="0">
              <a:spAutoFit/>
            </a:bodyPr>
            <a:lstStyle/>
            <a:p>
              <a:pPr>
                <a:lnSpc>
                  <a:spcPts val="8400"/>
                </a:lnSpc>
              </a:pPr>
              <a:r>
                <a:rPr lang="en-US" sz="7000">
                  <a:solidFill>
                    <a:srgbClr val="414042"/>
                  </a:solidFill>
                  <a:latin typeface="HK Grotesk Medium Bold"/>
                </a:rPr>
                <a:t>Gagal Bayar Kredit</a:t>
              </a:r>
            </a:p>
          </p:txBody>
        </p:sp>
        <p:sp>
          <p:nvSpPr>
            <p:cNvPr name="TextBox 5" id="5"/>
            <p:cNvSpPr txBox="true"/>
            <p:nvPr/>
          </p:nvSpPr>
          <p:spPr>
            <a:xfrm rot="0">
              <a:off x="0" y="2231143"/>
              <a:ext cx="8917670" cy="3626697"/>
            </a:xfrm>
            <a:prstGeom prst="rect">
              <a:avLst/>
            </a:prstGeom>
          </p:spPr>
          <p:txBody>
            <a:bodyPr anchor="t" rtlCol="false" tIns="0" lIns="0" bIns="0" rIns="0">
              <a:spAutoFit/>
            </a:bodyPr>
            <a:lstStyle/>
            <a:p>
              <a:pPr>
                <a:lnSpc>
                  <a:spcPts val="3640"/>
                </a:lnSpc>
              </a:pPr>
              <a:r>
                <a:rPr lang="en-US" sz="2600">
                  <a:solidFill>
                    <a:srgbClr val="414042"/>
                  </a:solidFill>
                  <a:latin typeface="HK Grotesk Light Bold"/>
                </a:rPr>
                <a:t>Dalam industri keuangan, khususnya di sektor pembiayaan konsumen, penilaian risiko kredit menjadi salah satu aspek krusial. Risiko kredit yang tinggi dapat berdampak buruk pada keuangan perusahaan dan menyebabkan kerugian yang signifikan.</a:t>
              </a:r>
            </a:p>
          </p:txBody>
        </p:sp>
        <p:sp>
          <p:nvSpPr>
            <p:cNvPr name="TextBox 6" id="6"/>
            <p:cNvSpPr txBox="true"/>
            <p:nvPr/>
          </p:nvSpPr>
          <p:spPr>
            <a:xfrm rot="0">
              <a:off x="0" y="6565950"/>
              <a:ext cx="8917670" cy="2407497"/>
            </a:xfrm>
            <a:prstGeom prst="rect">
              <a:avLst/>
            </a:prstGeom>
          </p:spPr>
          <p:txBody>
            <a:bodyPr anchor="t" rtlCol="false" tIns="0" lIns="0" bIns="0" rIns="0">
              <a:spAutoFit/>
            </a:bodyPr>
            <a:lstStyle/>
            <a:p>
              <a:pPr>
                <a:lnSpc>
                  <a:spcPts val="3640"/>
                </a:lnSpc>
              </a:pPr>
              <a:r>
                <a:rPr lang="en-US" sz="2600">
                  <a:solidFill>
                    <a:srgbClr val="414042"/>
                  </a:solidFill>
                  <a:latin typeface="HK Grotesk Light Bold"/>
                </a:rPr>
                <a:t>Dalam presentasi ini, saya akan menjelaskan bagaimana penggunaan Machine Learning dapat membantu mengatasi masalah dalam analisis risiko kredit di HomeCredit.</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5488431"/>
            <a:ext cx="4744687" cy="3769869"/>
          </a:xfrm>
          <a:custGeom>
            <a:avLst/>
            <a:gdLst/>
            <a:ahLst/>
            <a:cxnLst/>
            <a:rect r="r" b="b" t="t" l="l"/>
            <a:pathLst>
              <a:path h="3769869" w="4744687">
                <a:moveTo>
                  <a:pt x="0" y="0"/>
                </a:moveTo>
                <a:lnTo>
                  <a:pt x="4744687" y="0"/>
                </a:lnTo>
                <a:lnTo>
                  <a:pt x="4744687" y="3769869"/>
                </a:lnTo>
                <a:lnTo>
                  <a:pt x="0" y="37698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37099" y="6891822"/>
            <a:ext cx="1567603" cy="1846214"/>
          </a:xfrm>
          <a:custGeom>
            <a:avLst/>
            <a:gdLst/>
            <a:ahLst/>
            <a:cxnLst/>
            <a:rect r="r" b="b" t="t" l="l"/>
            <a:pathLst>
              <a:path h="1846214" w="1567603">
                <a:moveTo>
                  <a:pt x="0" y="0"/>
                </a:moveTo>
                <a:lnTo>
                  <a:pt x="1567603" y="0"/>
                </a:lnTo>
                <a:lnTo>
                  <a:pt x="1567603" y="1846214"/>
                </a:lnTo>
                <a:lnTo>
                  <a:pt x="0" y="1846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865414" y="8623363"/>
            <a:ext cx="4310743" cy="1269873"/>
            <a:chOff x="0" y="0"/>
            <a:chExt cx="3252086" cy="958010"/>
          </a:xfrm>
        </p:grpSpPr>
        <p:sp>
          <p:nvSpPr>
            <p:cNvPr name="Freeform 5" id="5"/>
            <p:cNvSpPr/>
            <p:nvPr/>
          </p:nvSpPr>
          <p:spPr>
            <a:xfrm flipH="false" flipV="false" rot="0">
              <a:off x="0" y="0"/>
              <a:ext cx="3252086" cy="958011"/>
            </a:xfrm>
            <a:custGeom>
              <a:avLst/>
              <a:gdLst/>
              <a:ahLst/>
              <a:cxnLst/>
              <a:rect r="r" b="b" t="t" l="l"/>
              <a:pathLst>
                <a:path h="958011" w="3252086">
                  <a:moveTo>
                    <a:pt x="35919" y="0"/>
                  </a:moveTo>
                  <a:lnTo>
                    <a:pt x="3216167" y="0"/>
                  </a:lnTo>
                  <a:cubicBezTo>
                    <a:pt x="3236005" y="0"/>
                    <a:pt x="3252086" y="16082"/>
                    <a:pt x="3252086" y="35919"/>
                  </a:cubicBezTo>
                  <a:lnTo>
                    <a:pt x="3252086" y="922091"/>
                  </a:lnTo>
                  <a:cubicBezTo>
                    <a:pt x="3252086" y="931618"/>
                    <a:pt x="3248302" y="940754"/>
                    <a:pt x="3241566" y="947490"/>
                  </a:cubicBezTo>
                  <a:cubicBezTo>
                    <a:pt x="3234830" y="954226"/>
                    <a:pt x="3225694" y="958011"/>
                    <a:pt x="3216167" y="958011"/>
                  </a:cubicBezTo>
                  <a:lnTo>
                    <a:pt x="35919" y="958011"/>
                  </a:lnTo>
                  <a:cubicBezTo>
                    <a:pt x="16082" y="958011"/>
                    <a:pt x="0" y="941929"/>
                    <a:pt x="0" y="922091"/>
                  </a:cubicBezTo>
                  <a:lnTo>
                    <a:pt x="0" y="35919"/>
                  </a:lnTo>
                  <a:cubicBezTo>
                    <a:pt x="0" y="16082"/>
                    <a:pt x="16082" y="0"/>
                    <a:pt x="35919" y="0"/>
                  </a:cubicBezTo>
                  <a:close/>
                </a:path>
              </a:pathLst>
            </a:custGeom>
            <a:solidFill>
              <a:srgbClr val="F1F1F1"/>
            </a:solidFill>
            <a:ln w="19050">
              <a:solidFill>
                <a:srgbClr val="414042"/>
              </a:solidFill>
            </a:ln>
          </p:spPr>
        </p:sp>
        <p:sp>
          <p:nvSpPr>
            <p:cNvPr name="TextBox 6" id="6"/>
            <p:cNvSpPr txBox="true"/>
            <p:nvPr/>
          </p:nvSpPr>
          <p:spPr>
            <a:xfrm>
              <a:off x="0" y="-38100"/>
              <a:ext cx="812800" cy="850900"/>
            </a:xfrm>
            <a:prstGeom prst="rect">
              <a:avLst/>
            </a:prstGeom>
          </p:spPr>
          <p:txBody>
            <a:bodyPr anchor="ctr" rtlCol="false" tIns="254000" lIns="254000" bIns="254000" rIns="254000"/>
            <a:lstStyle/>
            <a:p>
              <a:pPr>
                <a:lnSpc>
                  <a:spcPts val="2100"/>
                </a:lnSpc>
              </a:pPr>
              <a:r>
                <a:rPr lang="en-US" sz="1500">
                  <a:solidFill>
                    <a:srgbClr val="414042"/>
                  </a:solidFill>
                  <a:latin typeface="HK Grotesk Light Bold"/>
                </a:rPr>
                <a:t>Dataset tersebut memiliki dimensi (307511, 122) dimana maksudnya terdapat 307511 baris dan 122 kolom</a:t>
              </a:r>
            </a:p>
          </p:txBody>
        </p:sp>
      </p:grpSp>
      <p:sp>
        <p:nvSpPr>
          <p:cNvPr name="Freeform 7" id="7"/>
          <p:cNvSpPr/>
          <p:nvPr/>
        </p:nvSpPr>
        <p:spPr>
          <a:xfrm flipH="false" flipV="false" rot="0">
            <a:off x="5966749" y="509095"/>
            <a:ext cx="11573483" cy="6046820"/>
          </a:xfrm>
          <a:custGeom>
            <a:avLst/>
            <a:gdLst/>
            <a:ahLst/>
            <a:cxnLst/>
            <a:rect r="r" b="b" t="t" l="l"/>
            <a:pathLst>
              <a:path h="6046820" w="11573483">
                <a:moveTo>
                  <a:pt x="0" y="0"/>
                </a:moveTo>
                <a:lnTo>
                  <a:pt x="11573483" y="0"/>
                </a:lnTo>
                <a:lnTo>
                  <a:pt x="11573483" y="6046820"/>
                </a:lnTo>
                <a:lnTo>
                  <a:pt x="0" y="6046820"/>
                </a:lnTo>
                <a:lnTo>
                  <a:pt x="0" y="0"/>
                </a:lnTo>
                <a:close/>
              </a:path>
            </a:pathLst>
          </a:custGeom>
          <a:blipFill>
            <a:blip r:embed="rId6"/>
            <a:stretch>
              <a:fillRect l="0" t="0" r="0" b="0"/>
            </a:stretch>
          </a:blipFill>
        </p:spPr>
      </p:sp>
      <p:sp>
        <p:nvSpPr>
          <p:cNvPr name="Freeform 8" id="8"/>
          <p:cNvSpPr/>
          <p:nvPr/>
        </p:nvSpPr>
        <p:spPr>
          <a:xfrm flipH="false" flipV="false" rot="0">
            <a:off x="7093856" y="6891822"/>
            <a:ext cx="9319269" cy="3180135"/>
          </a:xfrm>
          <a:custGeom>
            <a:avLst/>
            <a:gdLst/>
            <a:ahLst/>
            <a:cxnLst/>
            <a:rect r="r" b="b" t="t" l="l"/>
            <a:pathLst>
              <a:path h="3180135" w="9319269">
                <a:moveTo>
                  <a:pt x="0" y="0"/>
                </a:moveTo>
                <a:lnTo>
                  <a:pt x="9319269" y="0"/>
                </a:lnTo>
                <a:lnTo>
                  <a:pt x="9319269" y="3180135"/>
                </a:lnTo>
                <a:lnTo>
                  <a:pt x="0" y="3180135"/>
                </a:lnTo>
                <a:lnTo>
                  <a:pt x="0" y="0"/>
                </a:lnTo>
                <a:close/>
              </a:path>
            </a:pathLst>
          </a:custGeom>
          <a:blipFill>
            <a:blip r:embed="rId7"/>
            <a:stretch>
              <a:fillRect l="0" t="0" r="0" b="0"/>
            </a:stretch>
          </a:blipFill>
        </p:spPr>
      </p:sp>
      <p:sp>
        <p:nvSpPr>
          <p:cNvPr name="TextBox 9" id="9"/>
          <p:cNvSpPr txBox="true"/>
          <p:nvPr/>
        </p:nvSpPr>
        <p:spPr>
          <a:xfrm rot="0">
            <a:off x="1237099" y="2092960"/>
            <a:ext cx="4310564" cy="1439545"/>
          </a:xfrm>
          <a:prstGeom prst="rect">
            <a:avLst/>
          </a:prstGeom>
        </p:spPr>
        <p:txBody>
          <a:bodyPr anchor="t" rtlCol="false" tIns="0" lIns="0" bIns="0" rIns="0">
            <a:spAutoFit/>
          </a:bodyPr>
          <a:lstStyle/>
          <a:p>
            <a:pPr>
              <a:lnSpc>
                <a:spcPts val="6500"/>
              </a:lnSpc>
            </a:pPr>
            <a:r>
              <a:rPr lang="en-US" sz="5000">
                <a:solidFill>
                  <a:srgbClr val="222A9B"/>
                </a:solidFill>
                <a:latin typeface="HK Grotesk Medium Bold"/>
              </a:rPr>
              <a:t>Dataset:</a:t>
            </a:r>
          </a:p>
          <a:p>
            <a:pPr>
              <a:lnSpc>
                <a:spcPts val="4940"/>
              </a:lnSpc>
            </a:pPr>
            <a:r>
              <a:rPr lang="en-US" sz="3800">
                <a:solidFill>
                  <a:srgbClr val="222A9B"/>
                </a:solidFill>
                <a:latin typeface="HK Grotesk Medium Bold"/>
              </a:rPr>
              <a:t>aplication_train.csv</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1028700" y="2854553"/>
            <a:ext cx="7042932" cy="6118225"/>
          </a:xfrm>
          <a:prstGeom prst="rect">
            <a:avLst/>
          </a:prstGeom>
        </p:spPr>
        <p:txBody>
          <a:bodyPr anchor="t" rtlCol="false" tIns="0" lIns="0" bIns="0" rIns="0">
            <a:spAutoFit/>
          </a:bodyPr>
          <a:lstStyle/>
          <a:p>
            <a:pPr algn="just">
              <a:lnSpc>
                <a:spcPts val="3499"/>
              </a:lnSpc>
            </a:pPr>
            <a:r>
              <a:rPr lang="en-US" sz="2499">
                <a:solidFill>
                  <a:srgbClr val="414042"/>
                </a:solidFill>
                <a:latin typeface="HK Grotesk Light Bold"/>
              </a:rPr>
              <a:t>Dari data ini, dapat disimpulkan bahwa kategori "Married" memiliki jumlah pengajuan kredit dengan kesulitan pembayaran yang paling tinggi, diikuti oleh "Single" dan "Civil Marriage". Perusahaan dapat merancang kampanye pemasaran yang ditujukan secara khusus kepada klien-klien dalam kategori tersebut. Misalnya, kampanye yang menawarkan program pelatihan keuangan, saran manajemen hutang, atau solusi kredit yang lebih fleksibel. Tujuannya adalah untuk meningkatkan kesadaran dan minat klien dalam menggunakan layanan Home Credit serta memberikan solusi yang sesuai dengan kebutuhan mereka.</a:t>
            </a:r>
          </a:p>
        </p:txBody>
      </p:sp>
      <p:sp>
        <p:nvSpPr>
          <p:cNvPr name="TextBox 3" id="3"/>
          <p:cNvSpPr txBox="true"/>
          <p:nvPr/>
        </p:nvSpPr>
        <p:spPr>
          <a:xfrm rot="0">
            <a:off x="1208368" y="971550"/>
            <a:ext cx="6863264" cy="1631950"/>
          </a:xfrm>
          <a:prstGeom prst="rect">
            <a:avLst/>
          </a:prstGeom>
        </p:spPr>
        <p:txBody>
          <a:bodyPr anchor="t" rtlCol="false" tIns="0" lIns="0" bIns="0" rIns="0">
            <a:spAutoFit/>
          </a:bodyPr>
          <a:lstStyle/>
          <a:p>
            <a:pPr>
              <a:lnSpc>
                <a:spcPts val="6500"/>
              </a:lnSpc>
            </a:pPr>
            <a:r>
              <a:rPr lang="en-US" sz="5000">
                <a:solidFill>
                  <a:srgbClr val="222A9B"/>
                </a:solidFill>
                <a:latin typeface="HK Grotesk Medium Bold"/>
              </a:rPr>
              <a:t>Distribusi Status Perkawinan </a:t>
            </a:r>
          </a:p>
        </p:txBody>
      </p:sp>
      <p:grpSp>
        <p:nvGrpSpPr>
          <p:cNvPr name="Group 4" id="4"/>
          <p:cNvGrpSpPr/>
          <p:nvPr/>
        </p:nvGrpSpPr>
        <p:grpSpPr>
          <a:xfrm rot="0">
            <a:off x="8226908" y="1268058"/>
            <a:ext cx="9865590" cy="7704721"/>
            <a:chOff x="0" y="0"/>
            <a:chExt cx="13154121" cy="10272961"/>
          </a:xfrm>
        </p:grpSpPr>
        <p:sp>
          <p:nvSpPr>
            <p:cNvPr name="TextBox 5" id="5"/>
            <p:cNvSpPr txBox="true"/>
            <p:nvPr/>
          </p:nvSpPr>
          <p:spPr>
            <a:xfrm rot="0">
              <a:off x="6522493" y="-47625"/>
              <a:ext cx="181425" cy="422054"/>
            </a:xfrm>
            <a:prstGeom prst="rect">
              <a:avLst/>
            </a:prstGeom>
          </p:spPr>
          <p:txBody>
            <a:bodyPr anchor="t" rtlCol="false" tIns="0" lIns="0" bIns="0" rIns="0">
              <a:spAutoFit/>
            </a:bodyPr>
            <a:lstStyle/>
            <a:p>
              <a:pPr algn="l">
                <a:lnSpc>
                  <a:spcPts val="2625"/>
                </a:lnSpc>
              </a:pPr>
              <a:r>
                <a:rPr lang="en-US" sz="1875">
                  <a:solidFill>
                    <a:srgbClr val="414042"/>
                  </a:solidFill>
                  <a:latin typeface="HK Grotesk Medium"/>
                </a:rPr>
                <a:t>0</a:t>
              </a:r>
            </a:p>
          </p:txBody>
        </p:sp>
        <p:sp>
          <p:nvSpPr>
            <p:cNvPr name="TextBox 6" id="6"/>
            <p:cNvSpPr txBox="true"/>
            <p:nvPr/>
          </p:nvSpPr>
          <p:spPr>
            <a:xfrm rot="0">
              <a:off x="7377682" y="-47625"/>
              <a:ext cx="181425" cy="422054"/>
            </a:xfrm>
            <a:prstGeom prst="rect">
              <a:avLst/>
            </a:prstGeom>
          </p:spPr>
          <p:txBody>
            <a:bodyPr anchor="t" rtlCol="false" tIns="0" lIns="0" bIns="0" rIns="0">
              <a:spAutoFit/>
            </a:bodyPr>
            <a:lstStyle/>
            <a:p>
              <a:pPr algn="l">
                <a:lnSpc>
                  <a:spcPts val="2625"/>
                </a:lnSpc>
              </a:pPr>
              <a:r>
                <a:rPr lang="en-US" sz="1875">
                  <a:solidFill>
                    <a:srgbClr val="414042"/>
                  </a:solidFill>
                  <a:latin typeface="HK Grotesk Medium"/>
                </a:rPr>
                <a:t>1</a:t>
              </a:r>
            </a:p>
          </p:txBody>
        </p:sp>
        <p:grpSp>
          <p:nvGrpSpPr>
            <p:cNvPr name="Group 7" id="7"/>
            <p:cNvGrpSpPr>
              <a:grpSpLocks noChangeAspect="true"/>
            </p:cNvGrpSpPr>
            <p:nvPr/>
          </p:nvGrpSpPr>
          <p:grpSpPr>
            <a:xfrm rot="0">
              <a:off x="6252988" y="119838"/>
              <a:ext cx="989941" cy="134753"/>
              <a:chOff x="5870542" y="-592732"/>
              <a:chExt cx="1119584" cy="152400"/>
            </a:xfrm>
          </p:grpSpPr>
          <p:sp>
            <p:nvSpPr>
              <p:cNvPr name="Freeform 8" id="8"/>
              <p:cNvSpPr/>
              <p:nvPr/>
            </p:nvSpPr>
            <p:spPr>
              <a:xfrm flipH="false" flipV="false" rot="0">
                <a:off x="5870542" y="-592732"/>
                <a:ext cx="152400" cy="152400"/>
              </a:xfrm>
              <a:custGeom>
                <a:avLst/>
                <a:gdLst/>
                <a:ahLst/>
                <a:cxnLst/>
                <a:rect r="r" b="b" t="t" l="l"/>
                <a:pathLst>
                  <a:path h="152400" w="152400">
                    <a:moveTo>
                      <a:pt x="152400" y="139700"/>
                    </a:moveTo>
                    <a:lnTo>
                      <a:pt x="152400" y="12700"/>
                    </a:lnTo>
                    <a:cubicBezTo>
                      <a:pt x="152400" y="5686"/>
                      <a:pt x="146714" y="0"/>
                      <a:pt x="139700" y="0"/>
                    </a:cubicBezTo>
                    <a:lnTo>
                      <a:pt x="12700" y="0"/>
                    </a:lnTo>
                    <a:cubicBezTo>
                      <a:pt x="5687" y="0"/>
                      <a:pt x="0" y="5686"/>
                      <a:pt x="0" y="12700"/>
                    </a:cubicBezTo>
                    <a:lnTo>
                      <a:pt x="0" y="139700"/>
                    </a:lnTo>
                    <a:cubicBezTo>
                      <a:pt x="0" y="146714"/>
                      <a:pt x="5687" y="152400"/>
                      <a:pt x="12700" y="152400"/>
                    </a:cubicBezTo>
                    <a:lnTo>
                      <a:pt x="139700" y="152400"/>
                    </a:lnTo>
                    <a:cubicBezTo>
                      <a:pt x="146714" y="152400"/>
                      <a:pt x="152400" y="146714"/>
                      <a:pt x="152400" y="139700"/>
                    </a:cubicBezTo>
                    <a:close/>
                  </a:path>
                </a:pathLst>
              </a:custGeom>
              <a:solidFill>
                <a:srgbClr val="222A9B"/>
              </a:solidFill>
            </p:spPr>
          </p:sp>
          <p:sp>
            <p:nvSpPr>
              <p:cNvPr name="Freeform 9" id="9"/>
              <p:cNvSpPr/>
              <p:nvPr/>
            </p:nvSpPr>
            <p:spPr>
              <a:xfrm flipH="false" flipV="false" rot="0">
                <a:off x="6837727" y="-592732"/>
                <a:ext cx="152400" cy="152400"/>
              </a:xfrm>
              <a:custGeom>
                <a:avLst/>
                <a:gdLst/>
                <a:ahLst/>
                <a:cxnLst/>
                <a:rect r="r" b="b" t="t" l="l"/>
                <a:pathLst>
                  <a:path h="152400" w="152400">
                    <a:moveTo>
                      <a:pt x="152400" y="139700"/>
                    </a:moveTo>
                    <a:lnTo>
                      <a:pt x="152400" y="12700"/>
                    </a:lnTo>
                    <a:cubicBezTo>
                      <a:pt x="152400" y="5686"/>
                      <a:pt x="146714" y="0"/>
                      <a:pt x="139700" y="0"/>
                    </a:cubicBezTo>
                    <a:lnTo>
                      <a:pt x="12700" y="0"/>
                    </a:lnTo>
                    <a:cubicBezTo>
                      <a:pt x="5686" y="0"/>
                      <a:pt x="0" y="5686"/>
                      <a:pt x="0" y="12700"/>
                    </a:cubicBezTo>
                    <a:lnTo>
                      <a:pt x="0" y="139700"/>
                    </a:lnTo>
                    <a:cubicBezTo>
                      <a:pt x="0" y="146714"/>
                      <a:pt x="5686" y="152400"/>
                      <a:pt x="12700" y="152400"/>
                    </a:cubicBezTo>
                    <a:lnTo>
                      <a:pt x="139700" y="152400"/>
                    </a:lnTo>
                    <a:cubicBezTo>
                      <a:pt x="146714" y="152400"/>
                      <a:pt x="152400" y="146714"/>
                      <a:pt x="152400" y="139700"/>
                    </a:cubicBezTo>
                    <a:close/>
                  </a:path>
                </a:pathLst>
              </a:custGeom>
              <a:solidFill>
                <a:srgbClr val="99B1F6"/>
              </a:solidFill>
            </p:spPr>
          </p:sp>
        </p:grpSp>
        <p:sp>
          <p:nvSpPr>
            <p:cNvPr name="TextBox 10" id="10"/>
            <p:cNvSpPr txBox="true"/>
            <p:nvPr/>
          </p:nvSpPr>
          <p:spPr>
            <a:xfrm rot="0">
              <a:off x="1689534" y="9850907"/>
              <a:ext cx="982396" cy="422054"/>
            </a:xfrm>
            <a:prstGeom prst="rect">
              <a:avLst/>
            </a:prstGeom>
          </p:spPr>
          <p:txBody>
            <a:bodyPr anchor="t" rtlCol="false" tIns="0" lIns="0" bIns="0" rIns="0">
              <a:spAutoFit/>
            </a:bodyPr>
            <a:lstStyle/>
            <a:p>
              <a:pPr algn="ctr">
                <a:lnSpc>
                  <a:spcPts val="2625"/>
                </a:lnSpc>
              </a:pPr>
              <a:r>
                <a:rPr lang="en-US" sz="1875">
                  <a:solidFill>
                    <a:srgbClr val="414042"/>
                  </a:solidFill>
                  <a:latin typeface="HK Grotesk Medium"/>
                </a:rPr>
                <a:t>Maried</a:t>
              </a:r>
            </a:p>
          </p:txBody>
        </p:sp>
        <p:sp>
          <p:nvSpPr>
            <p:cNvPr name="TextBox 11" id="11"/>
            <p:cNvSpPr txBox="true"/>
            <p:nvPr/>
          </p:nvSpPr>
          <p:spPr>
            <a:xfrm rot="0">
              <a:off x="3937090" y="9850907"/>
              <a:ext cx="1414728" cy="422054"/>
            </a:xfrm>
            <a:prstGeom prst="rect">
              <a:avLst/>
            </a:prstGeom>
          </p:spPr>
          <p:txBody>
            <a:bodyPr anchor="t" rtlCol="false" tIns="0" lIns="0" bIns="0" rIns="0">
              <a:spAutoFit/>
            </a:bodyPr>
            <a:lstStyle/>
            <a:p>
              <a:pPr algn="ctr">
                <a:lnSpc>
                  <a:spcPts val="2625"/>
                </a:lnSpc>
              </a:pPr>
              <a:r>
                <a:rPr lang="en-US" sz="1875">
                  <a:solidFill>
                    <a:srgbClr val="414042"/>
                  </a:solidFill>
                  <a:latin typeface="HK Grotesk Medium"/>
                </a:rPr>
                <a:t>Separated</a:t>
              </a:r>
            </a:p>
          </p:txBody>
        </p:sp>
        <p:sp>
          <p:nvSpPr>
            <p:cNvPr name="TextBox 12" id="12"/>
            <p:cNvSpPr txBox="true"/>
            <p:nvPr/>
          </p:nvSpPr>
          <p:spPr>
            <a:xfrm rot="0">
              <a:off x="6689267" y="9850907"/>
              <a:ext cx="837818" cy="422054"/>
            </a:xfrm>
            <a:prstGeom prst="rect">
              <a:avLst/>
            </a:prstGeom>
          </p:spPr>
          <p:txBody>
            <a:bodyPr anchor="t" rtlCol="false" tIns="0" lIns="0" bIns="0" rIns="0">
              <a:spAutoFit/>
            </a:bodyPr>
            <a:lstStyle/>
            <a:p>
              <a:pPr algn="ctr">
                <a:lnSpc>
                  <a:spcPts val="2625"/>
                </a:lnSpc>
              </a:pPr>
              <a:r>
                <a:rPr lang="en-US" sz="1875">
                  <a:solidFill>
                    <a:srgbClr val="414042"/>
                  </a:solidFill>
                  <a:latin typeface="HK Grotesk Medium"/>
                </a:rPr>
                <a:t>Single</a:t>
              </a:r>
            </a:p>
          </p:txBody>
        </p:sp>
        <p:sp>
          <p:nvSpPr>
            <p:cNvPr name="TextBox 13" id="13"/>
            <p:cNvSpPr txBox="true"/>
            <p:nvPr/>
          </p:nvSpPr>
          <p:spPr>
            <a:xfrm rot="0">
              <a:off x="9132812" y="9850907"/>
              <a:ext cx="878173" cy="422054"/>
            </a:xfrm>
            <a:prstGeom prst="rect">
              <a:avLst/>
            </a:prstGeom>
          </p:spPr>
          <p:txBody>
            <a:bodyPr anchor="t" rtlCol="false" tIns="0" lIns="0" bIns="0" rIns="0">
              <a:spAutoFit/>
            </a:bodyPr>
            <a:lstStyle/>
            <a:p>
              <a:pPr algn="ctr">
                <a:lnSpc>
                  <a:spcPts val="2625"/>
                </a:lnSpc>
              </a:pPr>
              <a:r>
                <a:rPr lang="en-US" sz="1875">
                  <a:solidFill>
                    <a:srgbClr val="414042"/>
                  </a:solidFill>
                  <a:latin typeface="HK Grotesk Medium"/>
                </a:rPr>
                <a:t>widow</a:t>
              </a:r>
            </a:p>
          </p:txBody>
        </p:sp>
        <p:sp>
          <p:nvSpPr>
            <p:cNvPr name="TextBox 14" id="14"/>
            <p:cNvSpPr txBox="true"/>
            <p:nvPr/>
          </p:nvSpPr>
          <p:spPr>
            <a:xfrm rot="0">
              <a:off x="11125251" y="9850907"/>
              <a:ext cx="1820740" cy="422054"/>
            </a:xfrm>
            <a:prstGeom prst="rect">
              <a:avLst/>
            </a:prstGeom>
          </p:spPr>
          <p:txBody>
            <a:bodyPr anchor="t" rtlCol="false" tIns="0" lIns="0" bIns="0" rIns="0">
              <a:spAutoFit/>
            </a:bodyPr>
            <a:lstStyle/>
            <a:p>
              <a:pPr algn="ctr">
                <a:lnSpc>
                  <a:spcPts val="2625"/>
                </a:lnSpc>
              </a:pPr>
              <a:r>
                <a:rPr lang="en-US" sz="1875">
                  <a:solidFill>
                    <a:srgbClr val="414042"/>
                  </a:solidFill>
                  <a:latin typeface="HK Grotesk Medium"/>
                </a:rPr>
                <a:t>Civil Mariage</a:t>
              </a:r>
            </a:p>
          </p:txBody>
        </p:sp>
        <p:grpSp>
          <p:nvGrpSpPr>
            <p:cNvPr name="Group 15" id="15"/>
            <p:cNvGrpSpPr>
              <a:grpSpLocks noChangeAspect="true"/>
            </p:cNvGrpSpPr>
            <p:nvPr/>
          </p:nvGrpSpPr>
          <p:grpSpPr>
            <a:xfrm rot="0">
              <a:off x="1062232" y="643934"/>
              <a:ext cx="12091889" cy="9095805"/>
              <a:chOff x="0" y="0"/>
              <a:chExt cx="13675453" cy="10287000"/>
            </a:xfrm>
          </p:grpSpPr>
          <p:sp>
            <p:nvSpPr>
              <p:cNvPr name="Freeform 16" id="16"/>
              <p:cNvSpPr/>
              <p:nvPr/>
            </p:nvSpPr>
            <p:spPr>
              <a:xfrm flipH="false" flipV="false" rot="0">
                <a:off x="0" y="-6350"/>
                <a:ext cx="13675454" cy="12700"/>
              </a:xfrm>
              <a:custGeom>
                <a:avLst/>
                <a:gdLst/>
                <a:ahLst/>
                <a:cxnLst/>
                <a:rect r="r" b="b" t="t" l="l"/>
                <a:pathLst>
                  <a:path h="12700" w="13675454">
                    <a:moveTo>
                      <a:pt x="0" y="0"/>
                    </a:moveTo>
                    <a:lnTo>
                      <a:pt x="13675454" y="0"/>
                    </a:lnTo>
                    <a:lnTo>
                      <a:pt x="13675454" y="12700"/>
                    </a:lnTo>
                    <a:lnTo>
                      <a:pt x="0" y="12700"/>
                    </a:lnTo>
                    <a:close/>
                  </a:path>
                </a:pathLst>
              </a:custGeom>
              <a:solidFill>
                <a:srgbClr val="414042">
                  <a:alpha val="24706"/>
                </a:srgbClr>
              </a:solidFill>
            </p:spPr>
          </p:sp>
          <p:sp>
            <p:nvSpPr>
              <p:cNvPr name="Freeform 17" id="17"/>
              <p:cNvSpPr/>
              <p:nvPr/>
            </p:nvSpPr>
            <p:spPr>
              <a:xfrm flipH="false" flipV="false" rot="0">
                <a:off x="0" y="3422650"/>
                <a:ext cx="13675454" cy="12700"/>
              </a:xfrm>
              <a:custGeom>
                <a:avLst/>
                <a:gdLst/>
                <a:ahLst/>
                <a:cxnLst/>
                <a:rect r="r" b="b" t="t" l="l"/>
                <a:pathLst>
                  <a:path h="12700" w="13675454">
                    <a:moveTo>
                      <a:pt x="0" y="0"/>
                    </a:moveTo>
                    <a:lnTo>
                      <a:pt x="13675454" y="0"/>
                    </a:lnTo>
                    <a:lnTo>
                      <a:pt x="13675454" y="12700"/>
                    </a:lnTo>
                    <a:lnTo>
                      <a:pt x="0" y="12700"/>
                    </a:lnTo>
                    <a:close/>
                  </a:path>
                </a:pathLst>
              </a:custGeom>
              <a:solidFill>
                <a:srgbClr val="414042">
                  <a:alpha val="24706"/>
                </a:srgbClr>
              </a:solidFill>
            </p:spPr>
          </p:sp>
          <p:sp>
            <p:nvSpPr>
              <p:cNvPr name="Freeform 18" id="18"/>
              <p:cNvSpPr/>
              <p:nvPr/>
            </p:nvSpPr>
            <p:spPr>
              <a:xfrm flipH="false" flipV="false" rot="0">
                <a:off x="0" y="6851650"/>
                <a:ext cx="13675454" cy="12700"/>
              </a:xfrm>
              <a:custGeom>
                <a:avLst/>
                <a:gdLst/>
                <a:ahLst/>
                <a:cxnLst/>
                <a:rect r="r" b="b" t="t" l="l"/>
                <a:pathLst>
                  <a:path h="12700" w="13675454">
                    <a:moveTo>
                      <a:pt x="0" y="0"/>
                    </a:moveTo>
                    <a:lnTo>
                      <a:pt x="13675454" y="0"/>
                    </a:lnTo>
                    <a:lnTo>
                      <a:pt x="13675454" y="12700"/>
                    </a:lnTo>
                    <a:lnTo>
                      <a:pt x="0" y="12700"/>
                    </a:lnTo>
                    <a:close/>
                  </a:path>
                </a:pathLst>
              </a:custGeom>
              <a:solidFill>
                <a:srgbClr val="414042">
                  <a:alpha val="24706"/>
                </a:srgbClr>
              </a:solidFill>
            </p:spPr>
          </p:sp>
          <p:sp>
            <p:nvSpPr>
              <p:cNvPr name="Freeform 19" id="19"/>
              <p:cNvSpPr/>
              <p:nvPr/>
            </p:nvSpPr>
            <p:spPr>
              <a:xfrm flipH="false" flipV="false" rot="0">
                <a:off x="0" y="10280650"/>
                <a:ext cx="13675454" cy="12700"/>
              </a:xfrm>
              <a:custGeom>
                <a:avLst/>
                <a:gdLst/>
                <a:ahLst/>
                <a:cxnLst/>
                <a:rect r="r" b="b" t="t" l="l"/>
                <a:pathLst>
                  <a:path h="12700" w="13675454">
                    <a:moveTo>
                      <a:pt x="0" y="0"/>
                    </a:moveTo>
                    <a:lnTo>
                      <a:pt x="13675454" y="0"/>
                    </a:lnTo>
                    <a:lnTo>
                      <a:pt x="13675454" y="12700"/>
                    </a:lnTo>
                    <a:lnTo>
                      <a:pt x="0" y="12700"/>
                    </a:lnTo>
                    <a:close/>
                  </a:path>
                </a:pathLst>
              </a:custGeom>
              <a:solidFill>
                <a:srgbClr val="414042">
                  <a:alpha val="60000"/>
                </a:srgbClr>
              </a:solidFill>
            </p:spPr>
          </p:sp>
        </p:grpSp>
        <p:sp>
          <p:nvSpPr>
            <p:cNvPr name="TextBox 20" id="20"/>
            <p:cNvSpPr txBox="true"/>
            <p:nvPr/>
          </p:nvSpPr>
          <p:spPr>
            <a:xfrm rot="0">
              <a:off x="0" y="409095"/>
              <a:ext cx="903439" cy="422054"/>
            </a:xfrm>
            <a:prstGeom prst="rect">
              <a:avLst/>
            </a:prstGeom>
          </p:spPr>
          <p:txBody>
            <a:bodyPr anchor="t" rtlCol="false" tIns="0" lIns="0" bIns="0" rIns="0">
              <a:spAutoFit/>
            </a:bodyPr>
            <a:lstStyle/>
            <a:p>
              <a:pPr algn="r">
                <a:lnSpc>
                  <a:spcPts val="2625"/>
                </a:lnSpc>
              </a:pPr>
              <a:r>
                <a:rPr lang="en-US" sz="1875">
                  <a:solidFill>
                    <a:srgbClr val="414042"/>
                  </a:solidFill>
                  <a:latin typeface="HK Grotesk Medium"/>
                </a:rPr>
                <a:t>6,000 </a:t>
              </a:r>
            </a:p>
          </p:txBody>
        </p:sp>
        <p:sp>
          <p:nvSpPr>
            <p:cNvPr name="TextBox 21" id="21"/>
            <p:cNvSpPr txBox="true"/>
            <p:nvPr/>
          </p:nvSpPr>
          <p:spPr>
            <a:xfrm rot="0">
              <a:off x="0" y="3441030"/>
              <a:ext cx="903439" cy="422054"/>
            </a:xfrm>
            <a:prstGeom prst="rect">
              <a:avLst/>
            </a:prstGeom>
          </p:spPr>
          <p:txBody>
            <a:bodyPr anchor="t" rtlCol="false" tIns="0" lIns="0" bIns="0" rIns="0">
              <a:spAutoFit/>
            </a:bodyPr>
            <a:lstStyle/>
            <a:p>
              <a:pPr algn="r">
                <a:lnSpc>
                  <a:spcPts val="2625"/>
                </a:lnSpc>
              </a:pPr>
              <a:r>
                <a:rPr lang="en-US" sz="1875">
                  <a:solidFill>
                    <a:srgbClr val="414042"/>
                  </a:solidFill>
                  <a:latin typeface="HK Grotesk Medium"/>
                </a:rPr>
                <a:t>4,000 </a:t>
              </a:r>
            </a:p>
          </p:txBody>
        </p:sp>
        <p:sp>
          <p:nvSpPr>
            <p:cNvPr name="TextBox 22" id="22"/>
            <p:cNvSpPr txBox="true"/>
            <p:nvPr/>
          </p:nvSpPr>
          <p:spPr>
            <a:xfrm rot="0">
              <a:off x="0" y="6472965"/>
              <a:ext cx="903439" cy="422054"/>
            </a:xfrm>
            <a:prstGeom prst="rect">
              <a:avLst/>
            </a:prstGeom>
          </p:spPr>
          <p:txBody>
            <a:bodyPr anchor="t" rtlCol="false" tIns="0" lIns="0" bIns="0" rIns="0">
              <a:spAutoFit/>
            </a:bodyPr>
            <a:lstStyle/>
            <a:p>
              <a:pPr algn="r">
                <a:lnSpc>
                  <a:spcPts val="2625"/>
                </a:lnSpc>
              </a:pPr>
              <a:r>
                <a:rPr lang="en-US" sz="1875">
                  <a:solidFill>
                    <a:srgbClr val="414042"/>
                  </a:solidFill>
                  <a:latin typeface="HK Grotesk Medium"/>
                </a:rPr>
                <a:t>2,000 </a:t>
              </a:r>
            </a:p>
          </p:txBody>
        </p:sp>
        <p:sp>
          <p:nvSpPr>
            <p:cNvPr name="TextBox 23" id="23"/>
            <p:cNvSpPr txBox="true"/>
            <p:nvPr/>
          </p:nvSpPr>
          <p:spPr>
            <a:xfrm rot="0">
              <a:off x="641654" y="9504900"/>
              <a:ext cx="261785" cy="422054"/>
            </a:xfrm>
            <a:prstGeom prst="rect">
              <a:avLst/>
            </a:prstGeom>
          </p:spPr>
          <p:txBody>
            <a:bodyPr anchor="t" rtlCol="false" tIns="0" lIns="0" bIns="0" rIns="0">
              <a:spAutoFit/>
            </a:bodyPr>
            <a:lstStyle/>
            <a:p>
              <a:pPr algn="r">
                <a:lnSpc>
                  <a:spcPts val="2625"/>
                </a:lnSpc>
              </a:pPr>
              <a:r>
                <a:rPr lang="en-US" sz="1875">
                  <a:solidFill>
                    <a:srgbClr val="414042"/>
                  </a:solidFill>
                  <a:latin typeface="HK Grotesk Medium"/>
                </a:rPr>
                <a:t>0 </a:t>
              </a:r>
            </a:p>
          </p:txBody>
        </p:sp>
        <p:grpSp>
          <p:nvGrpSpPr>
            <p:cNvPr name="Group 24" id="24"/>
            <p:cNvGrpSpPr>
              <a:grpSpLocks noChangeAspect="true"/>
            </p:cNvGrpSpPr>
            <p:nvPr/>
          </p:nvGrpSpPr>
          <p:grpSpPr>
            <a:xfrm rot="0">
              <a:off x="1062232" y="947577"/>
              <a:ext cx="12091889" cy="8792162"/>
              <a:chOff x="0" y="343408"/>
              <a:chExt cx="13675453" cy="9943592"/>
            </a:xfrm>
          </p:grpSpPr>
          <p:sp>
            <p:nvSpPr>
              <p:cNvPr name="Freeform 25" id="25"/>
              <p:cNvSpPr/>
              <p:nvPr/>
            </p:nvSpPr>
            <p:spPr>
              <a:xfrm flipH="false" flipV="false" rot="0">
                <a:off x="0" y="343408"/>
                <a:ext cx="1252279" cy="9943592"/>
              </a:xfrm>
              <a:custGeom>
                <a:avLst/>
                <a:gdLst/>
                <a:ahLst/>
                <a:cxnLst/>
                <a:rect r="r" b="b" t="t" l="l"/>
                <a:pathLst>
                  <a:path h="9943592" w="1252279">
                    <a:moveTo>
                      <a:pt x="0" y="9943592"/>
                    </a:moveTo>
                    <a:lnTo>
                      <a:pt x="0" y="626140"/>
                    </a:lnTo>
                    <a:cubicBezTo>
                      <a:pt x="0" y="280332"/>
                      <a:pt x="280332" y="0"/>
                      <a:pt x="626140" y="0"/>
                    </a:cubicBezTo>
                    <a:lnTo>
                      <a:pt x="626140" y="0"/>
                    </a:lnTo>
                    <a:cubicBezTo>
                      <a:pt x="971947" y="0"/>
                      <a:pt x="1252279" y="280332"/>
                      <a:pt x="1252279" y="626140"/>
                    </a:cubicBezTo>
                    <a:lnTo>
                      <a:pt x="1252279" y="9943592"/>
                    </a:lnTo>
                    <a:close/>
                  </a:path>
                </a:pathLst>
              </a:custGeom>
              <a:solidFill>
                <a:srgbClr val="222A9B"/>
              </a:solidFill>
            </p:spPr>
          </p:sp>
          <p:sp>
            <p:nvSpPr>
              <p:cNvPr name="Freeform 26" id="26"/>
              <p:cNvSpPr/>
              <p:nvPr/>
            </p:nvSpPr>
            <p:spPr>
              <a:xfrm flipH="false" flipV="false" rot="0">
                <a:off x="2786374" y="9531414"/>
                <a:ext cx="1252279" cy="755586"/>
              </a:xfrm>
              <a:custGeom>
                <a:avLst/>
                <a:gdLst/>
                <a:ahLst/>
                <a:cxnLst/>
                <a:rect r="r" b="b" t="t" l="l"/>
                <a:pathLst>
                  <a:path h="755586" w="1252279">
                    <a:moveTo>
                      <a:pt x="0" y="755586"/>
                    </a:moveTo>
                    <a:lnTo>
                      <a:pt x="0" y="626139"/>
                    </a:lnTo>
                    <a:cubicBezTo>
                      <a:pt x="0" y="280331"/>
                      <a:pt x="280332" y="0"/>
                      <a:pt x="626139" y="0"/>
                    </a:cubicBezTo>
                    <a:lnTo>
                      <a:pt x="626139" y="0"/>
                    </a:lnTo>
                    <a:cubicBezTo>
                      <a:pt x="971947" y="0"/>
                      <a:pt x="1252279" y="280331"/>
                      <a:pt x="1252279" y="626139"/>
                    </a:cubicBezTo>
                    <a:lnTo>
                      <a:pt x="1252279" y="755586"/>
                    </a:lnTo>
                    <a:close/>
                  </a:path>
                </a:pathLst>
              </a:custGeom>
              <a:solidFill>
                <a:srgbClr val="222A9B"/>
              </a:solidFill>
            </p:spPr>
          </p:sp>
          <p:sp>
            <p:nvSpPr>
              <p:cNvPr name="Freeform 27" id="27"/>
              <p:cNvSpPr/>
              <p:nvPr/>
            </p:nvSpPr>
            <p:spPr>
              <a:xfrm flipH="false" flipV="false" rot="0">
                <a:off x="5572747" y="8434133"/>
                <a:ext cx="1252279" cy="1852867"/>
              </a:xfrm>
              <a:custGeom>
                <a:avLst/>
                <a:gdLst/>
                <a:ahLst/>
                <a:cxnLst/>
                <a:rect r="r" b="b" t="t" l="l"/>
                <a:pathLst>
                  <a:path h="1852867" w="1252279">
                    <a:moveTo>
                      <a:pt x="0" y="1852867"/>
                    </a:moveTo>
                    <a:lnTo>
                      <a:pt x="0" y="626140"/>
                    </a:lnTo>
                    <a:cubicBezTo>
                      <a:pt x="0" y="460078"/>
                      <a:pt x="65969" y="300817"/>
                      <a:pt x="183392" y="183392"/>
                    </a:cubicBezTo>
                    <a:cubicBezTo>
                      <a:pt x="300816" y="65968"/>
                      <a:pt x="460077" y="0"/>
                      <a:pt x="626140" y="0"/>
                    </a:cubicBezTo>
                    <a:lnTo>
                      <a:pt x="626140" y="0"/>
                    </a:lnTo>
                    <a:cubicBezTo>
                      <a:pt x="792203" y="0"/>
                      <a:pt x="951464" y="65968"/>
                      <a:pt x="1068888" y="183392"/>
                    </a:cubicBezTo>
                    <a:cubicBezTo>
                      <a:pt x="1186312" y="300817"/>
                      <a:pt x="1252280" y="460078"/>
                      <a:pt x="1252280" y="626140"/>
                    </a:cubicBezTo>
                    <a:lnTo>
                      <a:pt x="1252280" y="1852867"/>
                    </a:lnTo>
                    <a:close/>
                  </a:path>
                </a:pathLst>
              </a:custGeom>
              <a:solidFill>
                <a:srgbClr val="222A9B"/>
              </a:solidFill>
            </p:spPr>
          </p:sp>
          <p:sp>
            <p:nvSpPr>
              <p:cNvPr name="Freeform 28" id="28"/>
              <p:cNvSpPr/>
              <p:nvPr/>
            </p:nvSpPr>
            <p:spPr>
              <a:xfrm flipH="false" flipV="false" rot="0">
                <a:off x="8359121" y="10114344"/>
                <a:ext cx="1252279" cy="172656"/>
              </a:xfrm>
              <a:custGeom>
                <a:avLst/>
                <a:gdLst/>
                <a:ahLst/>
                <a:cxnLst/>
                <a:rect r="r" b="b" t="t" l="l"/>
                <a:pathLst>
                  <a:path h="172656" w="1252279">
                    <a:moveTo>
                      <a:pt x="0" y="172656"/>
                    </a:moveTo>
                    <a:lnTo>
                      <a:pt x="0" y="172656"/>
                    </a:lnTo>
                    <a:cubicBezTo>
                      <a:pt x="0" y="126865"/>
                      <a:pt x="18190" y="82949"/>
                      <a:pt x="50570" y="50570"/>
                    </a:cubicBezTo>
                    <a:cubicBezTo>
                      <a:pt x="82950" y="18190"/>
                      <a:pt x="126866" y="0"/>
                      <a:pt x="172657" y="0"/>
                    </a:cubicBezTo>
                    <a:lnTo>
                      <a:pt x="1079623" y="0"/>
                    </a:lnTo>
                    <a:cubicBezTo>
                      <a:pt x="1174978" y="0"/>
                      <a:pt x="1252279" y="77301"/>
                      <a:pt x="1252279" y="172656"/>
                    </a:cubicBezTo>
                    <a:lnTo>
                      <a:pt x="1252279" y="172656"/>
                    </a:lnTo>
                    <a:close/>
                  </a:path>
                </a:pathLst>
              </a:custGeom>
              <a:solidFill>
                <a:srgbClr val="222A9B"/>
              </a:solidFill>
            </p:spPr>
          </p:sp>
          <p:sp>
            <p:nvSpPr>
              <p:cNvPr name="Freeform 29" id="29"/>
              <p:cNvSpPr/>
              <p:nvPr/>
            </p:nvSpPr>
            <p:spPr>
              <a:xfrm flipH="false" flipV="false" rot="0">
                <a:off x="11145495" y="9133649"/>
                <a:ext cx="1252279" cy="1153351"/>
              </a:xfrm>
              <a:custGeom>
                <a:avLst/>
                <a:gdLst/>
                <a:ahLst/>
                <a:cxnLst/>
                <a:rect r="r" b="b" t="t" l="l"/>
                <a:pathLst>
                  <a:path h="1153351" w="1252279">
                    <a:moveTo>
                      <a:pt x="0" y="1153351"/>
                    </a:moveTo>
                    <a:lnTo>
                      <a:pt x="0" y="626141"/>
                    </a:lnTo>
                    <a:cubicBezTo>
                      <a:pt x="0" y="280333"/>
                      <a:pt x="280332" y="0"/>
                      <a:pt x="626139" y="0"/>
                    </a:cubicBezTo>
                    <a:lnTo>
                      <a:pt x="626139" y="0"/>
                    </a:lnTo>
                    <a:cubicBezTo>
                      <a:pt x="792202" y="0"/>
                      <a:pt x="951463" y="65969"/>
                      <a:pt x="1068887" y="183392"/>
                    </a:cubicBezTo>
                    <a:cubicBezTo>
                      <a:pt x="1186311" y="300817"/>
                      <a:pt x="1252279" y="460078"/>
                      <a:pt x="1252279" y="626141"/>
                    </a:cubicBezTo>
                    <a:lnTo>
                      <a:pt x="1252279" y="1153351"/>
                    </a:lnTo>
                    <a:close/>
                  </a:path>
                </a:pathLst>
              </a:custGeom>
              <a:solidFill>
                <a:srgbClr val="222A9B"/>
              </a:solidFill>
            </p:spPr>
          </p:sp>
          <p:sp>
            <p:nvSpPr>
              <p:cNvPr name="Freeform 30" id="30"/>
              <p:cNvSpPr/>
              <p:nvPr/>
            </p:nvSpPr>
            <p:spPr>
              <a:xfrm flipH="false" flipV="false" rot="0">
                <a:off x="1277679" y="9698551"/>
                <a:ext cx="1252279" cy="588449"/>
              </a:xfrm>
              <a:custGeom>
                <a:avLst/>
                <a:gdLst/>
                <a:ahLst/>
                <a:cxnLst/>
                <a:rect r="r" b="b" t="t" l="l"/>
                <a:pathLst>
                  <a:path h="588449" w="1252279">
                    <a:moveTo>
                      <a:pt x="0" y="588449"/>
                    </a:moveTo>
                    <a:lnTo>
                      <a:pt x="0" y="588449"/>
                    </a:lnTo>
                    <a:cubicBezTo>
                      <a:pt x="0" y="325146"/>
                      <a:pt x="164727" y="89973"/>
                      <a:pt x="412181" y="0"/>
                    </a:cubicBezTo>
                    <a:lnTo>
                      <a:pt x="840099" y="0"/>
                    </a:lnTo>
                    <a:cubicBezTo>
                      <a:pt x="1087553" y="89973"/>
                      <a:pt x="1252280" y="325146"/>
                      <a:pt x="1252280" y="588449"/>
                    </a:cubicBezTo>
                    <a:lnTo>
                      <a:pt x="1252280" y="588449"/>
                    </a:lnTo>
                    <a:close/>
                  </a:path>
                </a:pathLst>
              </a:custGeom>
              <a:solidFill>
                <a:srgbClr val="99B1F6"/>
              </a:solidFill>
            </p:spPr>
          </p:sp>
          <p:sp>
            <p:nvSpPr>
              <p:cNvPr name="Freeform 31" id="31"/>
              <p:cNvSpPr/>
              <p:nvPr/>
            </p:nvSpPr>
            <p:spPr>
              <a:xfrm flipH="false" flipV="false" rot="0">
                <a:off x="4064053" y="10229942"/>
                <a:ext cx="1252279" cy="57058"/>
              </a:xfrm>
              <a:custGeom>
                <a:avLst/>
                <a:gdLst/>
                <a:ahLst/>
                <a:cxnLst/>
                <a:rect r="r" b="b" t="t" l="l"/>
                <a:pathLst>
                  <a:path h="57058" w="1252279">
                    <a:moveTo>
                      <a:pt x="0" y="57058"/>
                    </a:moveTo>
                    <a:lnTo>
                      <a:pt x="0" y="57058"/>
                    </a:lnTo>
                    <a:cubicBezTo>
                      <a:pt x="0" y="38009"/>
                      <a:pt x="869" y="18970"/>
                      <a:pt x="2605" y="0"/>
                    </a:cubicBezTo>
                    <a:lnTo>
                      <a:pt x="1249674" y="0"/>
                    </a:lnTo>
                    <a:cubicBezTo>
                      <a:pt x="1251410" y="18970"/>
                      <a:pt x="1252279" y="38009"/>
                      <a:pt x="1252279" y="57058"/>
                    </a:cubicBezTo>
                    <a:lnTo>
                      <a:pt x="1252279" y="57058"/>
                    </a:lnTo>
                    <a:close/>
                  </a:path>
                </a:pathLst>
              </a:custGeom>
              <a:solidFill>
                <a:srgbClr val="99B1F6"/>
              </a:solidFill>
            </p:spPr>
          </p:sp>
          <p:sp>
            <p:nvSpPr>
              <p:cNvPr name="Freeform 32" id="32"/>
              <p:cNvSpPr/>
              <p:nvPr/>
            </p:nvSpPr>
            <p:spPr>
              <a:xfrm flipH="false" flipV="false" rot="0">
                <a:off x="6850427" y="10145927"/>
                <a:ext cx="1252279" cy="141073"/>
              </a:xfrm>
              <a:custGeom>
                <a:avLst/>
                <a:gdLst/>
                <a:ahLst/>
                <a:cxnLst/>
                <a:rect r="r" b="b" t="t" l="l"/>
                <a:pathLst>
                  <a:path h="141073" w="1252279">
                    <a:moveTo>
                      <a:pt x="0" y="141073"/>
                    </a:moveTo>
                    <a:lnTo>
                      <a:pt x="0" y="141073"/>
                    </a:lnTo>
                    <a:cubicBezTo>
                      <a:pt x="0" y="93591"/>
                      <a:pt x="5401" y="46262"/>
                      <a:pt x="16099" y="0"/>
                    </a:cubicBezTo>
                    <a:lnTo>
                      <a:pt x="1236180" y="0"/>
                    </a:lnTo>
                    <a:cubicBezTo>
                      <a:pt x="1246878" y="46262"/>
                      <a:pt x="1252279" y="93591"/>
                      <a:pt x="1252279" y="141073"/>
                    </a:cubicBezTo>
                    <a:lnTo>
                      <a:pt x="1252279" y="141073"/>
                    </a:lnTo>
                    <a:close/>
                  </a:path>
                </a:pathLst>
              </a:custGeom>
              <a:solidFill>
                <a:srgbClr val="99B1F6"/>
              </a:solidFill>
            </p:spPr>
          </p:sp>
          <p:sp>
            <p:nvSpPr>
              <p:cNvPr name="Freeform 33" id="33"/>
              <p:cNvSpPr/>
              <p:nvPr/>
            </p:nvSpPr>
            <p:spPr>
              <a:xfrm flipH="false" flipV="false" rot="0">
                <a:off x="9636800" y="10279880"/>
                <a:ext cx="1252279" cy="7120"/>
              </a:xfrm>
              <a:custGeom>
                <a:avLst/>
                <a:gdLst/>
                <a:ahLst/>
                <a:cxnLst/>
                <a:rect r="r" b="b" t="t" l="l"/>
                <a:pathLst>
                  <a:path h="7120" w="1252279">
                    <a:moveTo>
                      <a:pt x="0" y="7120"/>
                    </a:moveTo>
                    <a:lnTo>
                      <a:pt x="0" y="7120"/>
                    </a:lnTo>
                    <a:cubicBezTo>
                      <a:pt x="0" y="4746"/>
                      <a:pt x="50" y="2372"/>
                      <a:pt x="147" y="0"/>
                    </a:cubicBezTo>
                    <a:lnTo>
                      <a:pt x="1252133" y="0"/>
                    </a:lnTo>
                    <a:cubicBezTo>
                      <a:pt x="1252231" y="2372"/>
                      <a:pt x="1252280" y="4746"/>
                      <a:pt x="1252280" y="7120"/>
                    </a:cubicBezTo>
                    <a:lnTo>
                      <a:pt x="1252280" y="7120"/>
                    </a:lnTo>
                    <a:close/>
                  </a:path>
                </a:pathLst>
              </a:custGeom>
              <a:solidFill>
                <a:srgbClr val="99B1F6"/>
              </a:solidFill>
            </p:spPr>
          </p:sp>
          <p:sp>
            <p:nvSpPr>
              <p:cNvPr name="Freeform 34" id="34"/>
              <p:cNvSpPr/>
              <p:nvPr/>
            </p:nvSpPr>
            <p:spPr>
              <a:xfrm flipH="false" flipV="false" rot="0">
                <a:off x="12423174" y="10176665"/>
                <a:ext cx="1252279" cy="110335"/>
              </a:xfrm>
              <a:custGeom>
                <a:avLst/>
                <a:gdLst/>
                <a:ahLst/>
                <a:cxnLst/>
                <a:rect r="r" b="b" t="t" l="l"/>
                <a:pathLst>
                  <a:path h="110335" w="1252279">
                    <a:moveTo>
                      <a:pt x="0" y="110335"/>
                    </a:moveTo>
                    <a:lnTo>
                      <a:pt x="0" y="110335"/>
                    </a:lnTo>
                    <a:cubicBezTo>
                      <a:pt x="0" y="73340"/>
                      <a:pt x="3279" y="36416"/>
                      <a:pt x="9798" y="0"/>
                    </a:cubicBezTo>
                    <a:lnTo>
                      <a:pt x="1242482" y="0"/>
                    </a:lnTo>
                    <a:cubicBezTo>
                      <a:pt x="1249001" y="36416"/>
                      <a:pt x="1252280" y="73340"/>
                      <a:pt x="1252280" y="110335"/>
                    </a:cubicBezTo>
                    <a:lnTo>
                      <a:pt x="1252280" y="110335"/>
                    </a:lnTo>
                    <a:close/>
                  </a:path>
                </a:pathLst>
              </a:custGeom>
              <a:solidFill>
                <a:srgbClr val="99B1F6"/>
              </a:solidFill>
            </p:spPr>
          </p:sp>
        </p:gr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6008" y="0"/>
            <a:ext cx="9540008" cy="10287000"/>
            <a:chOff x="0" y="0"/>
            <a:chExt cx="2512595" cy="2709333"/>
          </a:xfrm>
        </p:grpSpPr>
        <p:sp>
          <p:nvSpPr>
            <p:cNvPr name="Freeform 3" id="3"/>
            <p:cNvSpPr/>
            <p:nvPr/>
          </p:nvSpPr>
          <p:spPr>
            <a:xfrm flipH="false" flipV="false" rot="0">
              <a:off x="0" y="0"/>
              <a:ext cx="2512595" cy="2709333"/>
            </a:xfrm>
            <a:custGeom>
              <a:avLst/>
              <a:gdLst/>
              <a:ahLst/>
              <a:cxnLst/>
              <a:rect r="r" b="b" t="t" l="l"/>
              <a:pathLst>
                <a:path h="2709333" w="2512595">
                  <a:moveTo>
                    <a:pt x="40576" y="0"/>
                  </a:moveTo>
                  <a:lnTo>
                    <a:pt x="2472019" y="0"/>
                  </a:lnTo>
                  <a:cubicBezTo>
                    <a:pt x="2494428" y="0"/>
                    <a:pt x="2512595" y="18167"/>
                    <a:pt x="2512595" y="40576"/>
                  </a:cubicBezTo>
                  <a:lnTo>
                    <a:pt x="2512595" y="2668757"/>
                  </a:lnTo>
                  <a:cubicBezTo>
                    <a:pt x="2512595" y="2679519"/>
                    <a:pt x="2508320" y="2689839"/>
                    <a:pt x="2500710" y="2697449"/>
                  </a:cubicBezTo>
                  <a:cubicBezTo>
                    <a:pt x="2493101" y="2705058"/>
                    <a:pt x="2482780" y="2709333"/>
                    <a:pt x="2472019" y="2709333"/>
                  </a:cubicBezTo>
                  <a:lnTo>
                    <a:pt x="40576" y="2709333"/>
                  </a:lnTo>
                  <a:cubicBezTo>
                    <a:pt x="18167" y="2709333"/>
                    <a:pt x="0" y="2691167"/>
                    <a:pt x="0" y="2668757"/>
                  </a:cubicBezTo>
                  <a:lnTo>
                    <a:pt x="0" y="40576"/>
                  </a:lnTo>
                  <a:cubicBezTo>
                    <a:pt x="0" y="18167"/>
                    <a:pt x="18167" y="0"/>
                    <a:pt x="40576" y="0"/>
                  </a:cubicBezTo>
                  <a:close/>
                </a:path>
              </a:pathLst>
            </a:custGeom>
            <a:solidFill>
              <a:srgbClr val="F1F1F1"/>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7360937" y="1822813"/>
            <a:ext cx="10661153" cy="6641374"/>
          </a:xfrm>
          <a:custGeom>
            <a:avLst/>
            <a:gdLst/>
            <a:ahLst/>
            <a:cxnLst/>
            <a:rect r="r" b="b" t="t" l="l"/>
            <a:pathLst>
              <a:path h="6641374" w="10661153">
                <a:moveTo>
                  <a:pt x="0" y="0"/>
                </a:moveTo>
                <a:lnTo>
                  <a:pt x="10661153" y="0"/>
                </a:lnTo>
                <a:lnTo>
                  <a:pt x="10661153" y="6641374"/>
                </a:lnTo>
                <a:lnTo>
                  <a:pt x="0" y="6641374"/>
                </a:lnTo>
                <a:lnTo>
                  <a:pt x="0" y="0"/>
                </a:lnTo>
                <a:close/>
              </a:path>
            </a:pathLst>
          </a:custGeom>
          <a:blipFill>
            <a:blip r:embed="rId2"/>
            <a:stretch>
              <a:fillRect l="0" t="0" r="0" b="0"/>
            </a:stretch>
          </a:blipFill>
        </p:spPr>
      </p:sp>
      <p:sp>
        <p:nvSpPr>
          <p:cNvPr name="TextBox 6" id="6"/>
          <p:cNvSpPr txBox="true"/>
          <p:nvPr/>
        </p:nvSpPr>
        <p:spPr>
          <a:xfrm rot="0">
            <a:off x="1028700" y="1964638"/>
            <a:ext cx="6105347" cy="7432675"/>
          </a:xfrm>
          <a:prstGeom prst="rect">
            <a:avLst/>
          </a:prstGeom>
        </p:spPr>
        <p:txBody>
          <a:bodyPr anchor="t" rtlCol="false" tIns="0" lIns="0" bIns="0" rIns="0">
            <a:spAutoFit/>
          </a:bodyPr>
          <a:lstStyle/>
          <a:p>
            <a:pPr algn="just">
              <a:lnSpc>
                <a:spcPts val="3499"/>
              </a:lnSpc>
            </a:pPr>
            <a:r>
              <a:rPr lang="en-US" sz="2499">
                <a:solidFill>
                  <a:srgbClr val="414042"/>
                </a:solidFill>
                <a:latin typeface="HK Grotesk Light Bold"/>
              </a:rPr>
              <a:t>Dari Visualisasi tersebut dapat diketahui bahwa persebaran pekerjaan customer yang mendaftar di home credit paling banyak memiliki pekerjaan Laborers,Managers,core staff,sales staff, dan driver.  Mengingat bahwa sebagian besar pelanggan berasal dari pekerjaan seperti "Laborers" dan "Drivers", perusahaan dapat mempertimbangkan untuk menyusun program pendidikan keuangan yang ditujukan khusus untuk kelompok pekerjaan ini. Program ini dapat membantu meningkatkan pemahaman mereka tentang manajemen keuangan, pengelolaan hutang, dan pengambilan keputusan keuangan yang bijaksana. dengan begitu dapat memperkecil resiko kredit macet</a:t>
            </a:r>
          </a:p>
        </p:txBody>
      </p:sp>
      <p:sp>
        <p:nvSpPr>
          <p:cNvPr name="TextBox 7" id="7"/>
          <p:cNvSpPr txBox="true"/>
          <p:nvPr/>
        </p:nvSpPr>
        <p:spPr>
          <a:xfrm rot="0">
            <a:off x="1028700" y="985121"/>
            <a:ext cx="6105347" cy="812800"/>
          </a:xfrm>
          <a:prstGeom prst="rect">
            <a:avLst/>
          </a:prstGeom>
        </p:spPr>
        <p:txBody>
          <a:bodyPr anchor="t" rtlCol="false" tIns="0" lIns="0" bIns="0" rIns="0">
            <a:spAutoFit/>
          </a:bodyPr>
          <a:lstStyle/>
          <a:p>
            <a:pPr>
              <a:lnSpc>
                <a:spcPts val="6500"/>
              </a:lnSpc>
            </a:pPr>
            <a:r>
              <a:rPr lang="en-US" sz="5000">
                <a:solidFill>
                  <a:srgbClr val="222A9B"/>
                </a:solidFill>
                <a:latin typeface="HK Grotesk Medium Bold"/>
              </a:rPr>
              <a:t>Distribusi Pekerjaan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22A9B"/>
        </a:solidFill>
      </p:bgPr>
    </p:bg>
    <p:spTree>
      <p:nvGrpSpPr>
        <p:cNvPr id="1" name=""/>
        <p:cNvGrpSpPr/>
        <p:nvPr/>
      </p:nvGrpSpPr>
      <p:grpSpPr>
        <a:xfrm>
          <a:off x="0" y="0"/>
          <a:ext cx="0" cy="0"/>
          <a:chOff x="0" y="0"/>
          <a:chExt cx="0" cy="0"/>
        </a:xfrm>
      </p:grpSpPr>
      <p:sp>
        <p:nvSpPr>
          <p:cNvPr name="TextBox 2" id="2"/>
          <p:cNvSpPr txBox="true"/>
          <p:nvPr/>
        </p:nvSpPr>
        <p:spPr>
          <a:xfrm rot="0">
            <a:off x="1197133" y="3338770"/>
            <a:ext cx="6629400" cy="3181350"/>
          </a:xfrm>
          <a:prstGeom prst="rect">
            <a:avLst/>
          </a:prstGeom>
        </p:spPr>
        <p:txBody>
          <a:bodyPr anchor="t" rtlCol="false" tIns="0" lIns="0" bIns="0" rIns="0">
            <a:spAutoFit/>
          </a:bodyPr>
          <a:lstStyle/>
          <a:p>
            <a:pPr>
              <a:lnSpc>
                <a:spcPts val="8400"/>
              </a:lnSpc>
            </a:pPr>
            <a:r>
              <a:rPr lang="en-US" sz="7000">
                <a:solidFill>
                  <a:srgbClr val="FFFFFF"/>
                </a:solidFill>
                <a:latin typeface="HK Grotesk Medium Bold"/>
              </a:rPr>
              <a:t>Pembuatan Model Machine Learning</a:t>
            </a:r>
          </a:p>
        </p:txBody>
      </p:sp>
      <p:sp>
        <p:nvSpPr>
          <p:cNvPr name="Freeform 3" id="3"/>
          <p:cNvSpPr/>
          <p:nvPr/>
        </p:nvSpPr>
        <p:spPr>
          <a:xfrm flipH="false" flipV="false" rot="0">
            <a:off x="8431434" y="2334634"/>
            <a:ext cx="8827866" cy="5617733"/>
          </a:xfrm>
          <a:custGeom>
            <a:avLst/>
            <a:gdLst/>
            <a:ahLst/>
            <a:cxnLst/>
            <a:rect r="r" b="b" t="t" l="l"/>
            <a:pathLst>
              <a:path h="5617733" w="8827866">
                <a:moveTo>
                  <a:pt x="0" y="0"/>
                </a:moveTo>
                <a:lnTo>
                  <a:pt x="8827866" y="0"/>
                </a:lnTo>
                <a:lnTo>
                  <a:pt x="8827866" y="5617732"/>
                </a:lnTo>
                <a:lnTo>
                  <a:pt x="0" y="5617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953152" y="4934208"/>
            <a:ext cx="2425839" cy="2856984"/>
          </a:xfrm>
          <a:custGeom>
            <a:avLst/>
            <a:gdLst/>
            <a:ahLst/>
            <a:cxnLst/>
            <a:rect r="r" b="b" t="t" l="l"/>
            <a:pathLst>
              <a:path h="2856984" w="2425839">
                <a:moveTo>
                  <a:pt x="0" y="0"/>
                </a:moveTo>
                <a:lnTo>
                  <a:pt x="2425839" y="0"/>
                </a:lnTo>
                <a:lnTo>
                  <a:pt x="2425839" y="2856984"/>
                </a:lnTo>
                <a:lnTo>
                  <a:pt x="0" y="28569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37677" y="0"/>
            <a:ext cx="9540008" cy="10287000"/>
            <a:chOff x="0" y="0"/>
            <a:chExt cx="2512595" cy="2709333"/>
          </a:xfrm>
        </p:grpSpPr>
        <p:sp>
          <p:nvSpPr>
            <p:cNvPr name="Freeform 3" id="3"/>
            <p:cNvSpPr/>
            <p:nvPr/>
          </p:nvSpPr>
          <p:spPr>
            <a:xfrm flipH="false" flipV="false" rot="0">
              <a:off x="0" y="0"/>
              <a:ext cx="2512595" cy="2709333"/>
            </a:xfrm>
            <a:custGeom>
              <a:avLst/>
              <a:gdLst/>
              <a:ahLst/>
              <a:cxnLst/>
              <a:rect r="r" b="b" t="t" l="l"/>
              <a:pathLst>
                <a:path h="2709333" w="2512595">
                  <a:moveTo>
                    <a:pt x="40576" y="0"/>
                  </a:moveTo>
                  <a:lnTo>
                    <a:pt x="2472019" y="0"/>
                  </a:lnTo>
                  <a:cubicBezTo>
                    <a:pt x="2494428" y="0"/>
                    <a:pt x="2512595" y="18167"/>
                    <a:pt x="2512595" y="40576"/>
                  </a:cubicBezTo>
                  <a:lnTo>
                    <a:pt x="2512595" y="2668757"/>
                  </a:lnTo>
                  <a:cubicBezTo>
                    <a:pt x="2512595" y="2679519"/>
                    <a:pt x="2508320" y="2689839"/>
                    <a:pt x="2500710" y="2697449"/>
                  </a:cubicBezTo>
                  <a:cubicBezTo>
                    <a:pt x="2493101" y="2705058"/>
                    <a:pt x="2482780" y="2709333"/>
                    <a:pt x="2472019" y="2709333"/>
                  </a:cubicBezTo>
                  <a:lnTo>
                    <a:pt x="40576" y="2709333"/>
                  </a:lnTo>
                  <a:cubicBezTo>
                    <a:pt x="18167" y="2709333"/>
                    <a:pt x="0" y="2691167"/>
                    <a:pt x="0" y="2668757"/>
                  </a:cubicBezTo>
                  <a:lnTo>
                    <a:pt x="0" y="40576"/>
                  </a:lnTo>
                  <a:cubicBezTo>
                    <a:pt x="0" y="18167"/>
                    <a:pt x="18167" y="0"/>
                    <a:pt x="40576" y="0"/>
                  </a:cubicBezTo>
                  <a:close/>
                </a:path>
              </a:pathLst>
            </a:custGeom>
            <a:solidFill>
              <a:srgbClr val="F1F1F1"/>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9759669" y="4521556"/>
            <a:ext cx="7499631" cy="5599039"/>
          </a:xfrm>
          <a:custGeom>
            <a:avLst/>
            <a:gdLst/>
            <a:ahLst/>
            <a:cxnLst/>
            <a:rect r="r" b="b" t="t" l="l"/>
            <a:pathLst>
              <a:path h="5599039" w="7499631">
                <a:moveTo>
                  <a:pt x="0" y="0"/>
                </a:moveTo>
                <a:lnTo>
                  <a:pt x="7499631" y="0"/>
                </a:lnTo>
                <a:lnTo>
                  <a:pt x="7499631" y="5599039"/>
                </a:lnTo>
                <a:lnTo>
                  <a:pt x="0" y="5599039"/>
                </a:lnTo>
                <a:lnTo>
                  <a:pt x="0" y="0"/>
                </a:lnTo>
                <a:close/>
              </a:path>
            </a:pathLst>
          </a:custGeom>
          <a:blipFill>
            <a:blip r:embed="rId2"/>
            <a:stretch>
              <a:fillRect l="0" t="0" r="0" b="0"/>
            </a:stretch>
          </a:blipFill>
        </p:spPr>
      </p:sp>
      <p:sp>
        <p:nvSpPr>
          <p:cNvPr name="Freeform 6" id="6"/>
          <p:cNvSpPr/>
          <p:nvPr/>
        </p:nvSpPr>
        <p:spPr>
          <a:xfrm flipH="false" flipV="false" rot="0">
            <a:off x="835761" y="378733"/>
            <a:ext cx="6817841" cy="5519855"/>
          </a:xfrm>
          <a:custGeom>
            <a:avLst/>
            <a:gdLst/>
            <a:ahLst/>
            <a:cxnLst/>
            <a:rect r="r" b="b" t="t" l="l"/>
            <a:pathLst>
              <a:path h="5519855" w="6817841">
                <a:moveTo>
                  <a:pt x="0" y="0"/>
                </a:moveTo>
                <a:lnTo>
                  <a:pt x="6817840" y="0"/>
                </a:lnTo>
                <a:lnTo>
                  <a:pt x="6817840" y="5519855"/>
                </a:lnTo>
                <a:lnTo>
                  <a:pt x="0" y="5519855"/>
                </a:lnTo>
                <a:lnTo>
                  <a:pt x="0" y="0"/>
                </a:lnTo>
                <a:close/>
              </a:path>
            </a:pathLst>
          </a:custGeom>
          <a:blipFill>
            <a:blip r:embed="rId3"/>
            <a:stretch>
              <a:fillRect l="0" t="0" r="0" b="0"/>
            </a:stretch>
          </a:blipFill>
        </p:spPr>
      </p:sp>
      <p:sp>
        <p:nvSpPr>
          <p:cNvPr name="TextBox 7" id="7"/>
          <p:cNvSpPr txBox="true"/>
          <p:nvPr/>
        </p:nvSpPr>
        <p:spPr>
          <a:xfrm rot="0">
            <a:off x="9144000" y="378733"/>
            <a:ext cx="8115300" cy="2114550"/>
          </a:xfrm>
          <a:prstGeom prst="rect">
            <a:avLst/>
          </a:prstGeom>
        </p:spPr>
        <p:txBody>
          <a:bodyPr anchor="t" rtlCol="false" tIns="0" lIns="0" bIns="0" rIns="0">
            <a:spAutoFit/>
          </a:bodyPr>
          <a:lstStyle/>
          <a:p>
            <a:pPr>
              <a:lnSpc>
                <a:spcPts val="8399"/>
              </a:lnSpc>
            </a:pPr>
            <a:r>
              <a:rPr lang="en-US" sz="6999">
                <a:solidFill>
                  <a:srgbClr val="222A9B"/>
                </a:solidFill>
                <a:latin typeface="HK Grotesk Medium Bold"/>
              </a:rPr>
              <a:t>Pre-Processing &amp; Data Understanding</a:t>
            </a:r>
          </a:p>
        </p:txBody>
      </p:sp>
      <p:sp>
        <p:nvSpPr>
          <p:cNvPr name="TextBox 8" id="8"/>
          <p:cNvSpPr txBox="true"/>
          <p:nvPr/>
        </p:nvSpPr>
        <p:spPr>
          <a:xfrm rot="0">
            <a:off x="9144000" y="2436133"/>
            <a:ext cx="8115300" cy="2040890"/>
          </a:xfrm>
          <a:prstGeom prst="rect">
            <a:avLst/>
          </a:prstGeom>
        </p:spPr>
        <p:txBody>
          <a:bodyPr anchor="t" rtlCol="false" tIns="0" lIns="0" bIns="0" rIns="0">
            <a:spAutoFit/>
          </a:bodyPr>
          <a:lstStyle/>
          <a:p>
            <a:pPr>
              <a:lnSpc>
                <a:spcPts val="4060"/>
              </a:lnSpc>
            </a:pPr>
            <a:r>
              <a:rPr lang="en-US" sz="2900">
                <a:solidFill>
                  <a:srgbClr val="414042"/>
                </a:solidFill>
                <a:latin typeface="HK Grotesk Medium Bold"/>
              </a:rPr>
              <a:t>Dapat dilihat dai hasil visalisasi dibawah, terdapat keteidakseimbangan kelas 0 dan 1 maka dari itu saya memutuskan untuk meresemple nya menggunakan teknik oversampling</a:t>
            </a:r>
          </a:p>
        </p:txBody>
      </p:sp>
      <p:sp>
        <p:nvSpPr>
          <p:cNvPr name="TextBox 9" id="9"/>
          <p:cNvSpPr txBox="true"/>
          <p:nvPr/>
        </p:nvSpPr>
        <p:spPr>
          <a:xfrm rot="0">
            <a:off x="511396" y="6039981"/>
            <a:ext cx="7466570" cy="3919220"/>
          </a:xfrm>
          <a:prstGeom prst="rect">
            <a:avLst/>
          </a:prstGeom>
        </p:spPr>
        <p:txBody>
          <a:bodyPr anchor="t" rtlCol="false" tIns="0" lIns="0" bIns="0" rIns="0">
            <a:spAutoFit/>
          </a:bodyPr>
          <a:lstStyle/>
          <a:p>
            <a:pPr>
              <a:lnSpc>
                <a:spcPts val="4480"/>
              </a:lnSpc>
            </a:pPr>
            <a:r>
              <a:rPr lang="en-US" sz="3200">
                <a:solidFill>
                  <a:srgbClr val="414042"/>
                </a:solidFill>
                <a:latin typeface="HK Grotesk Medium Bold"/>
              </a:rPr>
              <a:t>Disini saya melakukan pengecekan missing Valu dan disini saya mengecek proporsi missing value pada  setiap kolom Lalu kemmudian saya memutuskan untuk menangani missing value ini dengan menghapus bari data yang memiliki missing vaalue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22A9B"/>
        </a:solidFill>
      </p:bgPr>
    </p:bg>
    <p:spTree>
      <p:nvGrpSpPr>
        <p:cNvPr id="1" name=""/>
        <p:cNvGrpSpPr/>
        <p:nvPr/>
      </p:nvGrpSpPr>
      <p:grpSpPr>
        <a:xfrm>
          <a:off x="0" y="0"/>
          <a:ext cx="0" cy="0"/>
          <a:chOff x="0" y="0"/>
          <a:chExt cx="0" cy="0"/>
        </a:xfrm>
      </p:grpSpPr>
      <p:grpSp>
        <p:nvGrpSpPr>
          <p:cNvPr name="Group 2" id="2"/>
          <p:cNvGrpSpPr/>
          <p:nvPr/>
        </p:nvGrpSpPr>
        <p:grpSpPr>
          <a:xfrm rot="0">
            <a:off x="899027" y="2632806"/>
            <a:ext cx="7658100" cy="5021387"/>
            <a:chOff x="0" y="0"/>
            <a:chExt cx="2016948" cy="1322505"/>
          </a:xfrm>
        </p:grpSpPr>
        <p:sp>
          <p:nvSpPr>
            <p:cNvPr name="Freeform 3" id="3"/>
            <p:cNvSpPr/>
            <p:nvPr/>
          </p:nvSpPr>
          <p:spPr>
            <a:xfrm flipH="false" flipV="false" rot="0">
              <a:off x="0" y="0"/>
              <a:ext cx="2016948" cy="1322505"/>
            </a:xfrm>
            <a:custGeom>
              <a:avLst/>
              <a:gdLst/>
              <a:ahLst/>
              <a:cxnLst/>
              <a:rect r="r" b="b" t="t" l="l"/>
              <a:pathLst>
                <a:path h="1322505" w="2016948">
                  <a:moveTo>
                    <a:pt x="50547" y="0"/>
                  </a:moveTo>
                  <a:lnTo>
                    <a:pt x="1966401" y="0"/>
                  </a:lnTo>
                  <a:cubicBezTo>
                    <a:pt x="1979807" y="0"/>
                    <a:pt x="1992664" y="5326"/>
                    <a:pt x="2002143" y="14805"/>
                  </a:cubicBezTo>
                  <a:cubicBezTo>
                    <a:pt x="2011623" y="24284"/>
                    <a:pt x="2016948" y="37141"/>
                    <a:pt x="2016948" y="50547"/>
                  </a:cubicBezTo>
                  <a:lnTo>
                    <a:pt x="2016948" y="1271958"/>
                  </a:lnTo>
                  <a:cubicBezTo>
                    <a:pt x="2016948" y="1285364"/>
                    <a:pt x="2011623" y="1298221"/>
                    <a:pt x="2002143" y="1307700"/>
                  </a:cubicBezTo>
                  <a:cubicBezTo>
                    <a:pt x="1992664" y="1317180"/>
                    <a:pt x="1979807" y="1322505"/>
                    <a:pt x="1966401" y="1322505"/>
                  </a:cubicBezTo>
                  <a:lnTo>
                    <a:pt x="50547" y="1322505"/>
                  </a:lnTo>
                  <a:cubicBezTo>
                    <a:pt x="37141" y="1322505"/>
                    <a:pt x="24284" y="1317180"/>
                    <a:pt x="14805" y="1307700"/>
                  </a:cubicBezTo>
                  <a:cubicBezTo>
                    <a:pt x="5326" y="1298221"/>
                    <a:pt x="0" y="1285364"/>
                    <a:pt x="0" y="1271958"/>
                  </a:cubicBezTo>
                  <a:lnTo>
                    <a:pt x="0" y="50547"/>
                  </a:lnTo>
                  <a:cubicBezTo>
                    <a:pt x="0" y="37141"/>
                    <a:pt x="5326" y="24284"/>
                    <a:pt x="14805" y="14805"/>
                  </a:cubicBezTo>
                  <a:cubicBezTo>
                    <a:pt x="24284" y="5326"/>
                    <a:pt x="37141" y="0"/>
                    <a:pt x="50547" y="0"/>
                  </a:cubicBezTo>
                  <a:close/>
                </a:path>
              </a:pathLst>
            </a:custGeom>
            <a:solidFill>
              <a:srgbClr val="F1F1F1"/>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899027" y="1293898"/>
            <a:ext cx="8244973" cy="1066800"/>
          </a:xfrm>
          <a:prstGeom prst="rect">
            <a:avLst/>
          </a:prstGeom>
        </p:spPr>
        <p:txBody>
          <a:bodyPr anchor="t" rtlCol="false" tIns="0" lIns="0" bIns="0" rIns="0">
            <a:spAutoFit/>
          </a:bodyPr>
          <a:lstStyle/>
          <a:p>
            <a:pPr>
              <a:lnSpc>
                <a:spcPts val="8400"/>
              </a:lnSpc>
            </a:pPr>
            <a:r>
              <a:rPr lang="en-US" sz="7000">
                <a:solidFill>
                  <a:srgbClr val="FFFFFF"/>
                </a:solidFill>
                <a:latin typeface="HK Grotesk Medium Bold"/>
              </a:rPr>
              <a:t>Feature Extraction</a:t>
            </a:r>
          </a:p>
        </p:txBody>
      </p:sp>
      <p:grpSp>
        <p:nvGrpSpPr>
          <p:cNvPr name="Group 6" id="6"/>
          <p:cNvGrpSpPr/>
          <p:nvPr/>
        </p:nvGrpSpPr>
        <p:grpSpPr>
          <a:xfrm rot="0">
            <a:off x="1337177" y="3234736"/>
            <a:ext cx="6781800" cy="3817527"/>
            <a:chOff x="0" y="0"/>
            <a:chExt cx="9042400" cy="5090036"/>
          </a:xfrm>
        </p:grpSpPr>
        <p:sp>
          <p:nvSpPr>
            <p:cNvPr name="TextBox 7" id="7"/>
            <p:cNvSpPr txBox="true"/>
            <p:nvPr/>
          </p:nvSpPr>
          <p:spPr>
            <a:xfrm rot="0">
              <a:off x="0" y="-209550"/>
              <a:ext cx="9042400" cy="758190"/>
            </a:xfrm>
            <a:prstGeom prst="rect">
              <a:avLst/>
            </a:prstGeom>
          </p:spPr>
          <p:txBody>
            <a:bodyPr anchor="t" rtlCol="false" tIns="0" lIns="0" bIns="0" rIns="0">
              <a:spAutoFit/>
            </a:bodyPr>
            <a:lstStyle/>
            <a:p>
              <a:pPr marL="582930" indent="-291465" lvl="1">
                <a:lnSpc>
                  <a:spcPts val="5400"/>
                </a:lnSpc>
                <a:buFont typeface="Arial"/>
                <a:buChar char="•"/>
              </a:pPr>
              <a:r>
                <a:rPr lang="en-US" sz="2700">
                  <a:solidFill>
                    <a:srgbClr val="414042"/>
                  </a:solidFill>
                  <a:latin typeface="HK Grotesk Light Bold Italics"/>
                </a:rPr>
                <a:t>One-hot encoding pada kolom kategorik</a:t>
              </a:r>
            </a:p>
          </p:txBody>
        </p:sp>
        <p:sp>
          <p:nvSpPr>
            <p:cNvPr name="TextBox 8" id="8"/>
            <p:cNvSpPr txBox="true"/>
            <p:nvPr/>
          </p:nvSpPr>
          <p:spPr>
            <a:xfrm rot="0">
              <a:off x="0" y="694566"/>
              <a:ext cx="9042400" cy="758190"/>
            </a:xfrm>
            <a:prstGeom prst="rect">
              <a:avLst/>
            </a:prstGeom>
          </p:spPr>
          <p:txBody>
            <a:bodyPr anchor="t" rtlCol="false" tIns="0" lIns="0" bIns="0" rIns="0">
              <a:spAutoFit/>
            </a:bodyPr>
            <a:lstStyle/>
            <a:p>
              <a:pPr marL="582930" indent="-291465" lvl="1">
                <a:lnSpc>
                  <a:spcPts val="5400"/>
                </a:lnSpc>
                <a:buFont typeface="Arial"/>
                <a:buChar char="•"/>
              </a:pPr>
              <a:r>
                <a:rPr lang="en-US" sz="2700">
                  <a:solidFill>
                    <a:srgbClr val="414042"/>
                  </a:solidFill>
                  <a:latin typeface="HK Grotesk Light Bold Italics"/>
                </a:rPr>
                <a:t>Label encoding pada kategori Gender</a:t>
              </a:r>
            </a:p>
          </p:txBody>
        </p:sp>
        <p:sp>
          <p:nvSpPr>
            <p:cNvPr name="TextBox 9" id="9"/>
            <p:cNvSpPr txBox="true"/>
            <p:nvPr/>
          </p:nvSpPr>
          <p:spPr>
            <a:xfrm rot="0">
              <a:off x="0" y="1598806"/>
              <a:ext cx="9042400" cy="1672590"/>
            </a:xfrm>
            <a:prstGeom prst="rect">
              <a:avLst/>
            </a:prstGeom>
          </p:spPr>
          <p:txBody>
            <a:bodyPr anchor="t" rtlCol="false" tIns="0" lIns="0" bIns="0" rIns="0">
              <a:spAutoFit/>
            </a:bodyPr>
            <a:lstStyle/>
            <a:p>
              <a:pPr marL="582930" indent="-291465" lvl="1">
                <a:lnSpc>
                  <a:spcPts val="5400"/>
                </a:lnSpc>
                <a:buFont typeface="Arial"/>
                <a:buChar char="•"/>
              </a:pPr>
              <a:r>
                <a:rPr lang="en-US" sz="2700">
                  <a:solidFill>
                    <a:srgbClr val="414042"/>
                  </a:solidFill>
                  <a:latin typeface="HK Grotesk Light Bold"/>
                  <a:hlinkClick r:id="rId2" action="ppaction://hlinksldjump"/>
                </a:rPr>
                <a:t>Feature Engineering</a:t>
              </a:r>
              <a:r>
                <a:rPr lang="en-US" sz="2700">
                  <a:solidFill>
                    <a:srgbClr val="414042"/>
                  </a:solidFill>
                  <a:latin typeface="HK Grotesk Light"/>
                </a:rPr>
                <a:t> untuk variabel tanggal</a:t>
              </a:r>
            </a:p>
          </p:txBody>
        </p:sp>
        <p:sp>
          <p:nvSpPr>
            <p:cNvPr name="TextBox 10" id="10"/>
            <p:cNvSpPr txBox="true"/>
            <p:nvPr/>
          </p:nvSpPr>
          <p:spPr>
            <a:xfrm rot="0">
              <a:off x="0" y="3417446"/>
              <a:ext cx="9042400" cy="1672590"/>
            </a:xfrm>
            <a:prstGeom prst="rect">
              <a:avLst/>
            </a:prstGeom>
          </p:spPr>
          <p:txBody>
            <a:bodyPr anchor="t" rtlCol="false" tIns="0" lIns="0" bIns="0" rIns="0">
              <a:spAutoFit/>
            </a:bodyPr>
            <a:lstStyle/>
            <a:p>
              <a:pPr marL="582930" indent="-291465" lvl="1">
                <a:lnSpc>
                  <a:spcPts val="5400"/>
                </a:lnSpc>
                <a:buFont typeface="Arial"/>
                <a:buChar char="•"/>
              </a:pPr>
              <a:r>
                <a:rPr lang="en-US" sz="2700">
                  <a:solidFill>
                    <a:srgbClr val="414042"/>
                  </a:solidFill>
                  <a:latin typeface="HK Grotesk Light Bold"/>
                  <a:hlinkClick r:id="rId3" action="ppaction://hlinksldjump"/>
                </a:rPr>
                <a:t>Mengambil fitur dengan korelasi tertinggi (positif atau negatif)</a:t>
              </a:r>
            </a:p>
          </p:txBody>
        </p:sp>
      </p:grpSp>
      <p:sp>
        <p:nvSpPr>
          <p:cNvPr name="TextBox 11" id="11"/>
          <p:cNvSpPr txBox="true"/>
          <p:nvPr/>
        </p:nvSpPr>
        <p:spPr>
          <a:xfrm rot="0">
            <a:off x="9662378" y="3129223"/>
            <a:ext cx="8244973" cy="2114550"/>
          </a:xfrm>
          <a:prstGeom prst="rect">
            <a:avLst/>
          </a:prstGeom>
        </p:spPr>
        <p:txBody>
          <a:bodyPr anchor="t" rtlCol="false" tIns="0" lIns="0" bIns="0" rIns="0">
            <a:spAutoFit/>
          </a:bodyPr>
          <a:lstStyle/>
          <a:p>
            <a:pPr>
              <a:lnSpc>
                <a:spcPts val="8399"/>
              </a:lnSpc>
            </a:pPr>
            <a:r>
              <a:rPr lang="en-US" sz="6999">
                <a:solidFill>
                  <a:srgbClr val="FFFFFF"/>
                </a:solidFill>
                <a:latin typeface="HK Grotesk Medium Bold"/>
              </a:rPr>
              <a:t>Banyak Fitur:</a:t>
            </a:r>
          </a:p>
          <a:p>
            <a:pPr>
              <a:lnSpc>
                <a:spcPts val="8400"/>
              </a:lnSpc>
            </a:pPr>
            <a:r>
              <a:rPr lang="en-US" sz="7000">
                <a:solidFill>
                  <a:srgbClr val="FFFFFF"/>
                </a:solidFill>
                <a:latin typeface="HK Grotesk Medium Bold"/>
              </a:rPr>
              <a:t>122 -&gt; 91 Fitur saja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648610" y="0"/>
            <a:ext cx="8639390" cy="10287000"/>
          </a:xfrm>
          <a:custGeom>
            <a:avLst/>
            <a:gdLst/>
            <a:ahLst/>
            <a:cxnLst/>
            <a:rect r="r" b="b" t="t" l="l"/>
            <a:pathLst>
              <a:path h="10287000" w="8639390">
                <a:moveTo>
                  <a:pt x="0" y="0"/>
                </a:moveTo>
                <a:lnTo>
                  <a:pt x="8639390" y="0"/>
                </a:lnTo>
                <a:lnTo>
                  <a:pt x="863939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596617" y="1894083"/>
            <a:ext cx="9051992" cy="6498834"/>
            <a:chOff x="0" y="0"/>
            <a:chExt cx="12069323" cy="8665112"/>
          </a:xfrm>
        </p:grpSpPr>
        <p:sp>
          <p:nvSpPr>
            <p:cNvPr name="TextBox 4" id="4"/>
            <p:cNvSpPr txBox="true"/>
            <p:nvPr/>
          </p:nvSpPr>
          <p:spPr>
            <a:xfrm rot="0">
              <a:off x="0" y="-9525"/>
              <a:ext cx="12069323" cy="1419225"/>
            </a:xfrm>
            <a:prstGeom prst="rect">
              <a:avLst/>
            </a:prstGeom>
          </p:spPr>
          <p:txBody>
            <a:bodyPr anchor="t" rtlCol="false" tIns="0" lIns="0" bIns="0" rIns="0">
              <a:spAutoFit/>
            </a:bodyPr>
            <a:lstStyle/>
            <a:p>
              <a:pPr>
                <a:lnSpc>
                  <a:spcPts val="8400"/>
                </a:lnSpc>
              </a:pPr>
              <a:r>
                <a:rPr lang="en-US" sz="7000">
                  <a:solidFill>
                    <a:srgbClr val="222A9B"/>
                  </a:solidFill>
                  <a:latin typeface="HK Grotesk Medium Bold"/>
                </a:rPr>
                <a:t>Modelling</a:t>
              </a:r>
            </a:p>
          </p:txBody>
        </p:sp>
        <p:sp>
          <p:nvSpPr>
            <p:cNvPr name="TextBox 5" id="5"/>
            <p:cNvSpPr txBox="true"/>
            <p:nvPr/>
          </p:nvSpPr>
          <p:spPr>
            <a:xfrm rot="0">
              <a:off x="0" y="2219604"/>
              <a:ext cx="11275298" cy="1456902"/>
            </a:xfrm>
            <a:prstGeom prst="rect">
              <a:avLst/>
            </a:prstGeom>
          </p:spPr>
          <p:txBody>
            <a:bodyPr anchor="t" rtlCol="false" tIns="0" lIns="0" bIns="0" rIns="0">
              <a:spAutoFit/>
            </a:bodyPr>
            <a:lstStyle/>
            <a:p>
              <a:pPr>
                <a:lnSpc>
                  <a:spcPts val="4480"/>
                </a:lnSpc>
              </a:pPr>
              <a:r>
                <a:rPr lang="en-US" sz="3200">
                  <a:solidFill>
                    <a:srgbClr val="414042"/>
                  </a:solidFill>
                  <a:latin typeface="HK Grotesk Medium Bold"/>
                </a:rPr>
                <a:t>Model yang disarankan untuk digunakan yaitu menggunakan Algoritma Random Forest</a:t>
              </a:r>
            </a:p>
          </p:txBody>
        </p:sp>
        <p:sp>
          <p:nvSpPr>
            <p:cNvPr name="TextBox 6" id="6"/>
            <p:cNvSpPr txBox="true"/>
            <p:nvPr/>
          </p:nvSpPr>
          <p:spPr>
            <a:xfrm rot="0">
              <a:off x="0" y="4428816"/>
              <a:ext cx="11275298" cy="4236297"/>
            </a:xfrm>
            <a:prstGeom prst="rect">
              <a:avLst/>
            </a:prstGeom>
          </p:spPr>
          <p:txBody>
            <a:bodyPr anchor="t" rtlCol="false" tIns="0" lIns="0" bIns="0" rIns="0">
              <a:spAutoFit/>
            </a:bodyPr>
            <a:lstStyle/>
            <a:p>
              <a:pPr>
                <a:lnSpc>
                  <a:spcPts val="3640"/>
                </a:lnSpc>
              </a:pPr>
              <a:r>
                <a:rPr lang="en-US" sz="2600">
                  <a:solidFill>
                    <a:srgbClr val="414042"/>
                  </a:solidFill>
                  <a:latin typeface="HK Grotesk Light Bold"/>
                </a:rPr>
                <a:t>Dari hasil Confusion Matrix / hasil evalusi yang didapat menunjukkan bahwa algoritm ini bekerja cukup optimal dalam mengklasifikasi pada data. Dapat dilihat dari nilai akuras nya yang tinggi yaitu 96% dan memiliki nilai AUC ROC yang tinggi juga.Dan juga nilai FP,TPFN, dan TN nya juga baik yaitu seimbang tidak ovverfitting ke salah satu kelas.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DAFmz1OFDbQ</dc:identifier>
  <dcterms:modified xsi:type="dcterms:W3CDTF">2011-08-01T06:04:30Z</dcterms:modified>
  <cp:revision>1</cp:revision>
  <dc:title>Technology in the Life of Consumers Technology Presentation in Blue Illustrative Style</dc:title>
</cp:coreProperties>
</file>