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nvSpPr>
        <p:spPr>
          <a:xfrm>
            <a:off x="954225" y="86675"/>
            <a:ext cx="7299000" cy="840900"/>
          </a:xfrm>
          <a:prstGeom prst="rect">
            <a:avLst/>
          </a:prstGeom>
          <a:noFill/>
          <a:ln>
            <a:noFill/>
          </a:ln>
        </p:spPr>
        <p:txBody>
          <a:bodyPr anchorCtr="0" anchor="t" bIns="91425" lIns="91425" rIns="91425" tIns="91425">
            <a:noAutofit/>
          </a:bodyPr>
          <a:lstStyle/>
          <a:p>
            <a:pPr lvl="0" rtl="0" algn="ctr">
              <a:spcBef>
                <a:spcPts val="0"/>
              </a:spcBef>
              <a:buNone/>
            </a:pPr>
            <a:r>
              <a:rPr b="1" lang="en" sz="2000">
                <a:solidFill>
                  <a:srgbClr val="0C343D"/>
                </a:solidFill>
              </a:rPr>
              <a:t>NBA Player Comparison: Total Fantasy Points Since 2010</a:t>
            </a:r>
          </a:p>
          <a:p>
            <a:pPr lvl="0" rtl="0" algn="ctr">
              <a:spcBef>
                <a:spcPts val="0"/>
              </a:spcBef>
              <a:buNone/>
            </a:pPr>
            <a:r>
              <a:rPr lang="en" sz="1200"/>
              <a:t>Devin Martin, Joey Alfieri </a:t>
            </a:r>
            <a:r>
              <a:rPr lang="en" sz="1200"/>
              <a:t>, Andy Sherman</a:t>
            </a:r>
          </a:p>
        </p:txBody>
      </p:sp>
      <p:sp>
        <p:nvSpPr>
          <p:cNvPr id="55" name="Shape 55"/>
          <p:cNvSpPr txBox="1"/>
          <p:nvPr/>
        </p:nvSpPr>
        <p:spPr>
          <a:xfrm>
            <a:off x="114025" y="1059350"/>
            <a:ext cx="2929500" cy="39618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56" name="Shape 56"/>
          <p:cNvSpPr txBox="1"/>
          <p:nvPr/>
        </p:nvSpPr>
        <p:spPr>
          <a:xfrm>
            <a:off x="2982925" y="967325"/>
            <a:ext cx="3095400" cy="40539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57" name="Shape 57"/>
          <p:cNvSpPr txBox="1"/>
          <p:nvPr/>
        </p:nvSpPr>
        <p:spPr>
          <a:xfrm>
            <a:off x="6163925" y="927575"/>
            <a:ext cx="2929500" cy="39618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58" name="Shape 58"/>
          <p:cNvSpPr txBox="1"/>
          <p:nvPr/>
        </p:nvSpPr>
        <p:spPr>
          <a:xfrm>
            <a:off x="3304850" y="927575"/>
            <a:ext cx="2433600" cy="400500"/>
          </a:xfrm>
          <a:prstGeom prst="rect">
            <a:avLst/>
          </a:prstGeom>
          <a:noFill/>
          <a:ln>
            <a:noFill/>
          </a:ln>
        </p:spPr>
        <p:txBody>
          <a:bodyPr anchorCtr="0" anchor="t" bIns="91425" lIns="91425" rIns="91425" tIns="91425">
            <a:noAutofit/>
          </a:bodyPr>
          <a:lstStyle/>
          <a:p>
            <a:pPr lvl="0" rtl="0" algn="ctr">
              <a:spcBef>
                <a:spcPts val="0"/>
              </a:spcBef>
              <a:buNone/>
            </a:pPr>
            <a:r>
              <a:rPr b="1" lang="en"/>
              <a:t>ProBasketballAPI.com</a:t>
            </a:r>
          </a:p>
        </p:txBody>
      </p:sp>
      <p:sp>
        <p:nvSpPr>
          <p:cNvPr id="59" name="Shape 59"/>
          <p:cNvSpPr txBox="1"/>
          <p:nvPr/>
        </p:nvSpPr>
        <p:spPr>
          <a:xfrm>
            <a:off x="3222075" y="1464325"/>
            <a:ext cx="2763300" cy="879600"/>
          </a:xfrm>
          <a:prstGeom prst="rect">
            <a:avLst/>
          </a:prstGeom>
          <a:noFill/>
          <a:ln>
            <a:noFill/>
          </a:ln>
        </p:spPr>
        <p:txBody>
          <a:bodyPr anchorCtr="0" anchor="t" bIns="91425" lIns="91425" rIns="91425" tIns="91425">
            <a:noAutofit/>
          </a:bodyPr>
          <a:lstStyle/>
          <a:p>
            <a:pPr lvl="0" rtl="0">
              <a:spcBef>
                <a:spcPts val="0"/>
              </a:spcBef>
              <a:buNone/>
            </a:pPr>
            <a:r>
              <a:rPr lang="en" sz="800"/>
              <a:t>ProBasketballAPI.com is a free api service that has accumulated several statistics from the NBA since 2010. We decided that for our project the categories of points, rebounds, assists and steals would provide enough data to create a genuine comparison. This api required us to make a post request (PHP) instead of our typical get request. </a:t>
            </a:r>
          </a:p>
          <a:p>
            <a:pPr lvl="0" rtl="0">
              <a:spcBef>
                <a:spcPts val="0"/>
              </a:spcBef>
              <a:buNone/>
            </a:pPr>
            <a:r>
              <a:t/>
            </a:r>
            <a:endParaRPr sz="700">
              <a:solidFill>
                <a:srgbClr val="1C4587"/>
              </a:solidFill>
            </a:endParaRPr>
          </a:p>
        </p:txBody>
      </p:sp>
      <p:sp>
        <p:nvSpPr>
          <p:cNvPr id="60" name="Shape 60"/>
          <p:cNvSpPr txBox="1"/>
          <p:nvPr/>
        </p:nvSpPr>
        <p:spPr>
          <a:xfrm>
            <a:off x="200712" y="927562"/>
            <a:ext cx="2576400" cy="321900"/>
          </a:xfrm>
          <a:prstGeom prst="rect">
            <a:avLst/>
          </a:prstGeom>
          <a:noFill/>
          <a:ln>
            <a:noFill/>
          </a:ln>
        </p:spPr>
        <p:txBody>
          <a:bodyPr anchorCtr="0" anchor="t" bIns="91425" lIns="91425" rIns="91425" tIns="91425">
            <a:noAutofit/>
          </a:bodyPr>
          <a:lstStyle/>
          <a:p>
            <a:pPr lvl="0" rtl="0" algn="ctr">
              <a:spcBef>
                <a:spcPts val="0"/>
              </a:spcBef>
              <a:buNone/>
            </a:pPr>
            <a:r>
              <a:rPr b="1" lang="en"/>
              <a:t>Our Program</a:t>
            </a:r>
          </a:p>
        </p:txBody>
      </p:sp>
      <p:sp>
        <p:nvSpPr>
          <p:cNvPr id="61" name="Shape 61"/>
          <p:cNvSpPr txBox="1"/>
          <p:nvPr/>
        </p:nvSpPr>
        <p:spPr>
          <a:xfrm>
            <a:off x="6163925" y="847925"/>
            <a:ext cx="2929500" cy="559800"/>
          </a:xfrm>
          <a:prstGeom prst="rect">
            <a:avLst/>
          </a:prstGeom>
          <a:noFill/>
          <a:ln>
            <a:noFill/>
          </a:ln>
        </p:spPr>
        <p:txBody>
          <a:bodyPr anchorCtr="0" anchor="t" bIns="91425" lIns="91425" rIns="91425" tIns="91425">
            <a:noAutofit/>
          </a:bodyPr>
          <a:lstStyle/>
          <a:p>
            <a:pPr lvl="0" rtl="0" algn="ctr">
              <a:spcBef>
                <a:spcPts val="0"/>
              </a:spcBef>
              <a:buNone/>
            </a:pPr>
            <a:r>
              <a:rPr b="1" lang="en"/>
              <a:t>Problems and Area for Improvement</a:t>
            </a:r>
          </a:p>
        </p:txBody>
      </p:sp>
      <p:sp>
        <p:nvSpPr>
          <p:cNvPr id="62" name="Shape 62"/>
          <p:cNvSpPr txBox="1"/>
          <p:nvPr/>
        </p:nvSpPr>
        <p:spPr>
          <a:xfrm>
            <a:off x="174625" y="2096150"/>
            <a:ext cx="2808300" cy="3047400"/>
          </a:xfrm>
          <a:prstGeom prst="rect">
            <a:avLst/>
          </a:prstGeom>
          <a:noFill/>
          <a:ln>
            <a:noFill/>
          </a:ln>
        </p:spPr>
        <p:txBody>
          <a:bodyPr anchorCtr="0" anchor="t" bIns="91425" lIns="91425" rIns="91425" tIns="91425">
            <a:noAutofit/>
          </a:bodyPr>
          <a:lstStyle/>
          <a:p>
            <a:pPr lvl="0" rtl="0" algn="ctr">
              <a:spcBef>
                <a:spcPts val="0"/>
              </a:spcBef>
              <a:buNone/>
            </a:pPr>
            <a:r>
              <a:t/>
            </a:r>
            <a:endParaRPr b="1" sz="1000"/>
          </a:p>
          <a:p>
            <a:pPr lvl="0" rtl="0">
              <a:spcBef>
                <a:spcPts val="0"/>
              </a:spcBef>
              <a:buNone/>
            </a:pPr>
            <a:r>
              <a:t/>
            </a:r>
            <a:endParaRPr sz="700"/>
          </a:p>
          <a:p>
            <a:pPr lvl="0" rtl="0">
              <a:spcBef>
                <a:spcPts val="0"/>
              </a:spcBef>
              <a:buNone/>
            </a:pPr>
            <a:r>
              <a:rPr b="1" lang="en" sz="800"/>
              <a:t>Using tkinter, numpy and matplotlib, we were able to create a player comparison tool that pulls player names and statistics from ProBasketballAPI.com</a:t>
            </a:r>
          </a:p>
          <a:p>
            <a:pPr lvl="0" rtl="0">
              <a:spcBef>
                <a:spcPts val="0"/>
              </a:spcBef>
              <a:buNone/>
            </a:pPr>
            <a:r>
              <a:t/>
            </a:r>
            <a:endParaRPr sz="800">
              <a:highlight>
                <a:srgbClr val="FFFFFF"/>
              </a:highlight>
            </a:endParaRPr>
          </a:p>
          <a:p>
            <a:pPr lvl="0" rtl="0">
              <a:spcBef>
                <a:spcPts val="0"/>
              </a:spcBef>
              <a:buNone/>
            </a:pPr>
            <a:r>
              <a:rPr lang="en" sz="800">
                <a:highlight>
                  <a:srgbClr val="FFFFFF"/>
                </a:highlight>
              </a:rPr>
              <a:t>Our program allows the user to select from a generated list of NBA players out of a drop down menu and then compare them head-to-head. We utilized a bar graph to depict player comparison side by side to give the most concise comparison.</a:t>
            </a:r>
          </a:p>
          <a:p>
            <a:pPr lvl="0" rtl="0">
              <a:spcBef>
                <a:spcPts val="0"/>
              </a:spcBef>
              <a:buNone/>
            </a:pPr>
            <a:r>
              <a:rPr lang="en" sz="700"/>
              <a:t> </a:t>
            </a:r>
          </a:p>
          <a:p>
            <a:pPr lvl="0" rtl="0" algn="ctr">
              <a:spcBef>
                <a:spcPts val="0"/>
              </a:spcBef>
              <a:buNone/>
            </a:pPr>
            <a:r>
              <a:t/>
            </a:r>
            <a:endParaRPr sz="700">
              <a:highlight>
                <a:srgbClr val="FFFFFF"/>
              </a:highlight>
            </a:endParaRPr>
          </a:p>
          <a:p>
            <a:pPr lvl="0" rtl="0" algn="ctr">
              <a:spcBef>
                <a:spcPts val="0"/>
              </a:spcBef>
              <a:buNone/>
            </a:pPr>
            <a:r>
              <a:t/>
            </a:r>
            <a:endParaRPr sz="700">
              <a:highlight>
                <a:srgbClr val="FFFFFF"/>
              </a:highlight>
            </a:endParaRPr>
          </a:p>
          <a:p>
            <a:pPr lvl="0" rtl="0" algn="ctr">
              <a:spcBef>
                <a:spcPts val="0"/>
              </a:spcBef>
              <a:buNone/>
            </a:pPr>
            <a:r>
              <a:t/>
            </a:r>
            <a:endParaRPr sz="700">
              <a:highlight>
                <a:srgbClr val="FFFFFF"/>
              </a:highlight>
            </a:endParaRPr>
          </a:p>
          <a:p>
            <a:pPr lvl="0" rtl="0" algn="ctr">
              <a:spcBef>
                <a:spcPts val="0"/>
              </a:spcBef>
              <a:buNone/>
            </a:pPr>
            <a:r>
              <a:t/>
            </a:r>
            <a:endParaRPr sz="700">
              <a:highlight>
                <a:srgbClr val="FFFFFF"/>
              </a:highlight>
            </a:endParaRPr>
          </a:p>
          <a:p>
            <a:pPr lvl="0" rtl="0" algn="ctr">
              <a:spcBef>
                <a:spcPts val="0"/>
              </a:spcBef>
              <a:buNone/>
            </a:pPr>
            <a:r>
              <a:t/>
            </a:r>
            <a:endParaRPr sz="700">
              <a:highlight>
                <a:srgbClr val="FFFFFF"/>
              </a:highlight>
            </a:endParaRPr>
          </a:p>
          <a:p>
            <a:pPr lvl="0" rtl="0" algn="ctr">
              <a:spcBef>
                <a:spcPts val="0"/>
              </a:spcBef>
              <a:buNone/>
            </a:pPr>
            <a:r>
              <a:t/>
            </a:r>
            <a:endParaRPr sz="700">
              <a:highlight>
                <a:srgbClr val="FFFFFF"/>
              </a:highlight>
            </a:endParaRPr>
          </a:p>
          <a:p>
            <a:pPr lvl="0" rtl="0">
              <a:spcBef>
                <a:spcPts val="0"/>
              </a:spcBef>
              <a:buNone/>
            </a:pPr>
            <a:r>
              <a:t/>
            </a:r>
            <a:endParaRPr sz="700"/>
          </a:p>
        </p:txBody>
      </p:sp>
      <p:sp>
        <p:nvSpPr>
          <p:cNvPr id="63" name="Shape 63"/>
          <p:cNvSpPr txBox="1"/>
          <p:nvPr/>
        </p:nvSpPr>
        <p:spPr>
          <a:xfrm>
            <a:off x="3304849" y="3553100"/>
            <a:ext cx="2451600" cy="400500"/>
          </a:xfrm>
          <a:prstGeom prst="rect">
            <a:avLst/>
          </a:prstGeom>
          <a:noFill/>
          <a:ln>
            <a:noFill/>
          </a:ln>
        </p:spPr>
        <p:txBody>
          <a:bodyPr anchorCtr="0" anchor="t" bIns="91425" lIns="91425" rIns="91425" tIns="91425">
            <a:noAutofit/>
          </a:bodyPr>
          <a:lstStyle/>
          <a:p>
            <a:pPr lvl="0" rtl="0">
              <a:spcBef>
                <a:spcPts val="0"/>
              </a:spcBef>
              <a:buNone/>
            </a:pPr>
            <a:r>
              <a:rPr b="1" lang="en" sz="1200"/>
              <a:t>Fantasy Basketball Correlation</a:t>
            </a:r>
          </a:p>
        </p:txBody>
      </p:sp>
      <p:sp>
        <p:nvSpPr>
          <p:cNvPr id="64" name="Shape 64"/>
          <p:cNvSpPr txBox="1"/>
          <p:nvPr/>
        </p:nvSpPr>
        <p:spPr>
          <a:xfrm>
            <a:off x="3151662" y="3953600"/>
            <a:ext cx="2808300" cy="879600"/>
          </a:xfrm>
          <a:prstGeom prst="rect">
            <a:avLst/>
          </a:prstGeom>
          <a:noFill/>
          <a:ln>
            <a:noFill/>
          </a:ln>
        </p:spPr>
        <p:txBody>
          <a:bodyPr anchorCtr="0" anchor="t" bIns="91425" lIns="91425" rIns="91425" tIns="91425">
            <a:noAutofit/>
          </a:bodyPr>
          <a:lstStyle/>
          <a:p>
            <a:pPr lvl="0" rtl="0">
              <a:spcBef>
                <a:spcPts val="0"/>
              </a:spcBef>
              <a:buNone/>
            </a:pPr>
            <a:r>
              <a:rPr lang="en" sz="800"/>
              <a:t>With the data pulled from this api, we were able to add up individual stat totals across the four categories of points, rebounds, assists and steals. This sum of statistics determined who had accumulated more fantasy points since 2010. With this data, we then had our program provide a recommendation or opinion stating who the better player was based off of the total sum of their statistics.</a:t>
            </a:r>
          </a:p>
        </p:txBody>
      </p:sp>
      <p:sp>
        <p:nvSpPr>
          <p:cNvPr id="65" name="Shape 65"/>
          <p:cNvSpPr txBox="1"/>
          <p:nvPr/>
        </p:nvSpPr>
        <p:spPr>
          <a:xfrm>
            <a:off x="6144800" y="3391337"/>
            <a:ext cx="2979900" cy="1705500"/>
          </a:xfrm>
          <a:prstGeom prst="rect">
            <a:avLst/>
          </a:prstGeom>
          <a:noFill/>
          <a:ln>
            <a:noFill/>
          </a:ln>
        </p:spPr>
        <p:txBody>
          <a:bodyPr anchorCtr="0" anchor="t" bIns="91425" lIns="91425" rIns="91425" tIns="91425">
            <a:noAutofit/>
          </a:bodyPr>
          <a:lstStyle/>
          <a:p>
            <a:pPr lvl="0" algn="ctr">
              <a:spcBef>
                <a:spcPts val="0"/>
              </a:spcBef>
              <a:buClr>
                <a:schemeClr val="dk1"/>
              </a:buClr>
              <a:buFont typeface="Arial"/>
              <a:buNone/>
            </a:pPr>
            <a:r>
              <a:rPr b="1" lang="en"/>
              <a:t>Modules Used </a:t>
            </a:r>
          </a:p>
          <a:p>
            <a:pPr lvl="0">
              <a:spcBef>
                <a:spcPts val="0"/>
              </a:spcBef>
              <a:buClr>
                <a:schemeClr val="dk1"/>
              </a:buClr>
              <a:buSzPct val="137500"/>
              <a:buFont typeface="Arial"/>
              <a:buNone/>
            </a:pPr>
            <a:r>
              <a:rPr lang="en" sz="800"/>
              <a:t>	</a:t>
            </a:r>
          </a:p>
          <a:p>
            <a:pPr lvl="0">
              <a:spcBef>
                <a:spcPts val="0"/>
              </a:spcBef>
              <a:buClr>
                <a:schemeClr val="dk1"/>
              </a:buClr>
              <a:buSzPct val="137500"/>
              <a:buFont typeface="Arial"/>
              <a:buNone/>
            </a:pPr>
            <a:r>
              <a:rPr lang="en" sz="800"/>
              <a:t>Tkinter -  was used for most of the graphical portions of the program. All the buttons, windows, and connections after pressing a button were made with Tkinter. </a:t>
            </a:r>
          </a:p>
          <a:p>
            <a:pPr lvl="0">
              <a:spcBef>
                <a:spcPts val="0"/>
              </a:spcBef>
              <a:buClr>
                <a:schemeClr val="dk1"/>
              </a:buClr>
              <a:buFont typeface="Arial"/>
              <a:buNone/>
            </a:pPr>
            <a:r>
              <a:t/>
            </a:r>
            <a:endParaRPr sz="800"/>
          </a:p>
          <a:p>
            <a:pPr lvl="0" rtl="0">
              <a:spcBef>
                <a:spcPts val="0"/>
              </a:spcBef>
              <a:buClr>
                <a:schemeClr val="dk1"/>
              </a:buClr>
              <a:buSzPct val="137500"/>
              <a:buFont typeface="Arial"/>
              <a:buNone/>
            </a:pPr>
            <a:r>
              <a:rPr lang="en" sz="800"/>
              <a:t>Matplotlib was used for the actual graph . Numpy was used to create the drop down menu. It arranged the four groups in a list and partitioned them correctly for the bar charts/graphs that were built with Matplotlib.</a:t>
            </a:r>
          </a:p>
          <a:p>
            <a:pPr lvl="0" rtl="0">
              <a:spcBef>
                <a:spcPts val="0"/>
              </a:spcBef>
              <a:buNone/>
            </a:pPr>
            <a:r>
              <a:t/>
            </a:r>
            <a:endParaRPr sz="800"/>
          </a:p>
        </p:txBody>
      </p:sp>
      <p:sp>
        <p:nvSpPr>
          <p:cNvPr id="66" name="Shape 66"/>
          <p:cNvSpPr txBox="1"/>
          <p:nvPr/>
        </p:nvSpPr>
        <p:spPr>
          <a:xfrm>
            <a:off x="6346550" y="1464325"/>
            <a:ext cx="2576400" cy="1326300"/>
          </a:xfrm>
          <a:prstGeom prst="rect">
            <a:avLst/>
          </a:prstGeom>
          <a:noFill/>
          <a:ln>
            <a:noFill/>
          </a:ln>
        </p:spPr>
        <p:txBody>
          <a:bodyPr anchorCtr="0" anchor="t" bIns="91425" lIns="91425" rIns="91425" tIns="91425">
            <a:noAutofit/>
          </a:bodyPr>
          <a:lstStyle/>
          <a:p>
            <a:pPr lvl="0" rtl="0">
              <a:spcBef>
                <a:spcPts val="0"/>
              </a:spcBef>
              <a:buNone/>
            </a:pPr>
            <a:r>
              <a:rPr lang="en" sz="800"/>
              <a:t>We had trouble figuring out how to import the data and get the statistics to pull correctly. Once we figured out how to pull the stats, we then realized that the data only dated back to 2010. Also the stats aren’t by individual year, but instead all of the player’s stats since 2010. Since the data isn’t for each individual year, this creates various issues  with comparing players with one another since some players have been playing longer than others. Another issue we had was not being able to sort the players alphabetically. This causes it to be difficult to find a specific player. </a:t>
            </a:r>
          </a:p>
        </p:txBody>
      </p:sp>
      <p:pic>
        <p:nvPicPr>
          <p:cNvPr id="67" name="Shape 67"/>
          <p:cNvPicPr preferRelativeResize="0"/>
          <p:nvPr/>
        </p:nvPicPr>
        <p:blipFill>
          <a:blip r:embed="rId3">
            <a:alphaModFix/>
          </a:blip>
          <a:stretch>
            <a:fillRect/>
          </a:stretch>
        </p:blipFill>
        <p:spPr>
          <a:xfrm>
            <a:off x="200736" y="3598700"/>
            <a:ext cx="2451574" cy="1290774"/>
          </a:xfrm>
          <a:prstGeom prst="rect">
            <a:avLst/>
          </a:prstGeom>
          <a:noFill/>
          <a:ln>
            <a:noFill/>
          </a:ln>
        </p:spPr>
      </p:pic>
      <p:pic>
        <p:nvPicPr>
          <p:cNvPr id="68" name="Shape 68"/>
          <p:cNvPicPr preferRelativeResize="0"/>
          <p:nvPr/>
        </p:nvPicPr>
        <p:blipFill>
          <a:blip r:embed="rId4">
            <a:alphaModFix/>
          </a:blip>
          <a:stretch>
            <a:fillRect/>
          </a:stretch>
        </p:blipFill>
        <p:spPr>
          <a:xfrm>
            <a:off x="263118" y="1328068"/>
            <a:ext cx="2451574" cy="1015845"/>
          </a:xfrm>
          <a:prstGeom prst="rect">
            <a:avLst/>
          </a:prstGeom>
          <a:noFill/>
          <a:ln>
            <a:noFill/>
          </a:ln>
        </p:spPr>
      </p:pic>
      <p:pic>
        <p:nvPicPr>
          <p:cNvPr id="69" name="Shape 69"/>
          <p:cNvPicPr preferRelativeResize="0"/>
          <p:nvPr/>
        </p:nvPicPr>
        <p:blipFill>
          <a:blip r:embed="rId5">
            <a:alphaModFix/>
          </a:blip>
          <a:stretch>
            <a:fillRect/>
          </a:stretch>
        </p:blipFill>
        <p:spPr>
          <a:xfrm>
            <a:off x="3304848" y="2773298"/>
            <a:ext cx="2451574" cy="4419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