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4630400" cy="8229600"/>
  <p:notesSz cx="14630400" cy="82296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8" Type="http://schemas.openxmlformats.org/officeDocument/2006/relationships/image" Target="../media/image9.jpg"/><Relationship Id="rId9" Type="http://schemas.openxmlformats.org/officeDocument/2006/relationships/image" Target="../media/image10.jpg"/><Relationship Id="rId10" Type="http://schemas.openxmlformats.org/officeDocument/2006/relationships/image" Target="../media/image11.jpg"/><Relationship Id="rId11" Type="http://schemas.openxmlformats.org/officeDocument/2006/relationships/image" Target="../media/image12.jpg"/><Relationship Id="rId12" Type="http://schemas.openxmlformats.org/officeDocument/2006/relationships/image" Target="../media/image13.jpg"/><Relationship Id="rId13" Type="http://schemas.openxmlformats.org/officeDocument/2006/relationships/image" Target="../media/image14.jpg"/><Relationship Id="rId14" Type="http://schemas.openxmlformats.org/officeDocument/2006/relationships/image" Target="../media/image15.jp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368105"/>
            <a:ext cx="8549640" cy="160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50" b="1" i="0">
                <a:solidFill>
                  <a:srgbClr val="FF8AAE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277868"/>
            <a:ext cx="7040880" cy="19097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rgbClr val="E0D6DE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50" b="1" i="0">
                <a:solidFill>
                  <a:srgbClr val="FF8AAE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E0D6DE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50" b="1" i="0">
                <a:solidFill>
                  <a:srgbClr val="FF8AAE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56981"/>
            <a:ext cx="4375404" cy="50417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56981"/>
            <a:ext cx="4375404" cy="50417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50" b="1" i="0">
                <a:solidFill>
                  <a:srgbClr val="FF8AAE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40" y="6929573"/>
            <a:ext cx="10036559" cy="70820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24081" y="385"/>
            <a:ext cx="34318" cy="150688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65836" y="1644546"/>
            <a:ext cx="1513127" cy="140393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40712" y="1722543"/>
            <a:ext cx="1357135" cy="125106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018018" y="5129419"/>
            <a:ext cx="121674" cy="121674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55125" y="5116940"/>
            <a:ext cx="524134" cy="20591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068461" y="2156202"/>
            <a:ext cx="1054509" cy="368142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202615" y="1813018"/>
            <a:ext cx="658288" cy="159112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974866" y="2524343"/>
            <a:ext cx="1101307" cy="368142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440845" y="5038943"/>
            <a:ext cx="1759595" cy="452378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018018" y="5129419"/>
            <a:ext cx="121674" cy="121674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55125" y="5116940"/>
            <a:ext cx="524134" cy="205910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002944" y="1925333"/>
            <a:ext cx="1070108" cy="340063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937428" y="2312194"/>
            <a:ext cx="74876" cy="115434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073054" y="1638306"/>
            <a:ext cx="165352" cy="1622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4630399" cy="82295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839215" y="7749540"/>
            <a:ext cx="1722604" cy="41147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399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14630399" y="0"/>
                </a:lnTo>
                <a:lnTo>
                  <a:pt x="14630399" y="8229599"/>
                </a:lnTo>
                <a:close/>
              </a:path>
            </a:pathLst>
          </a:custGeom>
          <a:solidFill>
            <a:srgbClr val="0C0524">
              <a:alpha val="749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1090" y="1922018"/>
            <a:ext cx="12395835" cy="1808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50" b="1" i="0">
                <a:solidFill>
                  <a:srgbClr val="FF8AAE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06918" y="2089348"/>
            <a:ext cx="6525259" cy="5260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rgbClr val="E0D6DE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104316"/>
            <a:ext cx="3218688" cy="3819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104316"/>
            <a:ext cx="2313432" cy="3819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42048" y="7104316"/>
            <a:ext cx="2313432" cy="3819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Relationship Id="rId3" Type="http://schemas.openxmlformats.org/officeDocument/2006/relationships/image" Target="../media/image2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763737" y="1693592"/>
            <a:ext cx="5591810" cy="26562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R="14604">
              <a:lnSpc>
                <a:spcPts val="1595"/>
              </a:lnSpc>
              <a:spcBef>
                <a:spcPts val="105"/>
              </a:spcBef>
            </a:pPr>
            <a:r>
              <a:rPr dirty="0" sz="1350" spc="-40">
                <a:solidFill>
                  <a:srgbClr val="050505"/>
                </a:solidFill>
                <a:latin typeface="Arial MT"/>
                <a:cs typeface="Arial MT"/>
              </a:rPr>
              <a:t>Society </a:t>
            </a:r>
            <a:r>
              <a:rPr dirty="0" sz="1350" spc="-35">
                <a:solidFill>
                  <a:srgbClr val="050505"/>
                </a:solidFill>
                <a:latin typeface="Arial MT"/>
                <a:cs typeface="Arial MT"/>
              </a:rPr>
              <a:t>for</a:t>
            </a:r>
            <a:r>
              <a:rPr dirty="0" sz="1350" spc="-45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dirty="0" sz="1350" spc="-60">
                <a:latin typeface="Arial MT"/>
                <a:cs typeface="Arial MT"/>
              </a:rPr>
              <a:t>Computer</a:t>
            </a:r>
            <a:r>
              <a:rPr dirty="0" sz="1350" spc="-20">
                <a:latin typeface="Arial MT"/>
                <a:cs typeface="Arial MT"/>
              </a:rPr>
              <a:t> </a:t>
            </a:r>
            <a:r>
              <a:rPr dirty="0" sz="1350" spc="-50">
                <a:solidFill>
                  <a:srgbClr val="080808"/>
                </a:solidFill>
                <a:latin typeface="Arial MT"/>
                <a:cs typeface="Arial MT"/>
              </a:rPr>
              <a:t>Technology</a:t>
            </a:r>
            <a:r>
              <a:rPr dirty="0" sz="1350" spc="85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1350" spc="-135">
                <a:solidFill>
                  <a:srgbClr val="03051F"/>
                </a:solidFill>
                <a:latin typeface="Arial MT"/>
                <a:cs typeface="Arial MT"/>
              </a:rPr>
              <a:t>&amp;</a:t>
            </a:r>
            <a:r>
              <a:rPr dirty="0" sz="1350" spc="-15">
                <a:solidFill>
                  <a:srgbClr val="03051F"/>
                </a:solidFill>
                <a:latin typeface="Arial MT"/>
                <a:cs typeface="Arial MT"/>
              </a:rPr>
              <a:t> </a:t>
            </a:r>
            <a:r>
              <a:rPr dirty="0" sz="1350" spc="-10">
                <a:solidFill>
                  <a:srgbClr val="080808"/>
                </a:solidFill>
                <a:latin typeface="Arial MT"/>
                <a:cs typeface="Arial MT"/>
              </a:rPr>
              <a:t>Research's</a:t>
            </a:r>
            <a:endParaRPr sz="1350">
              <a:latin typeface="Arial MT"/>
              <a:cs typeface="Arial MT"/>
            </a:endParaRPr>
          </a:p>
          <a:p>
            <a:pPr algn="ctr">
              <a:lnSpc>
                <a:spcPts val="2075"/>
              </a:lnSpc>
            </a:pPr>
            <a:r>
              <a:rPr dirty="0" sz="1750" spc="-95">
                <a:solidFill>
                  <a:srgbClr val="181818"/>
                </a:solidFill>
                <a:latin typeface="Arial MT"/>
                <a:cs typeface="Arial MT"/>
              </a:rPr>
              <a:t>PUNE</a:t>
            </a:r>
            <a:r>
              <a:rPr dirty="0" sz="1750" spc="-6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1750" spc="-80">
                <a:latin typeface="Arial MT"/>
                <a:cs typeface="Arial MT"/>
              </a:rPr>
              <a:t>INSTITUTE</a:t>
            </a:r>
            <a:r>
              <a:rPr dirty="0" sz="1750">
                <a:latin typeface="Arial MT"/>
                <a:cs typeface="Arial MT"/>
              </a:rPr>
              <a:t> </a:t>
            </a:r>
            <a:r>
              <a:rPr dirty="0" sz="1750" spc="-130">
                <a:latin typeface="Arial MT"/>
                <a:cs typeface="Arial MT"/>
              </a:rPr>
              <a:t>OF</a:t>
            </a:r>
            <a:r>
              <a:rPr dirty="0" sz="1750" spc="-20">
                <a:latin typeface="Arial MT"/>
                <a:cs typeface="Arial MT"/>
              </a:rPr>
              <a:t> </a:t>
            </a:r>
            <a:r>
              <a:rPr dirty="0" sz="1750" spc="-114">
                <a:latin typeface="Arial MT"/>
                <a:cs typeface="Arial MT"/>
              </a:rPr>
              <a:t>COMPUTER</a:t>
            </a:r>
            <a:r>
              <a:rPr dirty="0" sz="1750" spc="15">
                <a:latin typeface="Arial MT"/>
                <a:cs typeface="Arial MT"/>
              </a:rPr>
              <a:t> </a:t>
            </a:r>
            <a:r>
              <a:rPr dirty="0" sz="1750" spc="-75">
                <a:latin typeface="Arial MT"/>
                <a:cs typeface="Arial MT"/>
              </a:rPr>
              <a:t>TECHNOLOGY,</a:t>
            </a:r>
            <a:r>
              <a:rPr dirty="0" sz="1750" spc="75">
                <a:latin typeface="Arial MT"/>
                <a:cs typeface="Arial MT"/>
              </a:rPr>
              <a:t> </a:t>
            </a:r>
            <a:r>
              <a:rPr dirty="0" sz="1750" spc="-10">
                <a:solidFill>
                  <a:srgbClr val="111111"/>
                </a:solidFill>
                <a:latin typeface="Arial MT"/>
                <a:cs typeface="Arial MT"/>
              </a:rPr>
              <a:t>PUNE.</a:t>
            </a:r>
            <a:endParaRPr sz="1750">
              <a:latin typeface="Arial MT"/>
              <a:cs typeface="Arial MT"/>
            </a:endParaRPr>
          </a:p>
          <a:p>
            <a:pPr algn="ctr" marR="22860">
              <a:lnSpc>
                <a:spcPct val="100000"/>
              </a:lnSpc>
              <a:spcBef>
                <a:spcPts val="40"/>
              </a:spcBef>
            </a:pPr>
            <a:r>
              <a:rPr dirty="0" sz="1450" spc="-75">
                <a:latin typeface="Arial MT"/>
                <a:cs typeface="Arial MT"/>
              </a:rPr>
              <a:t>DEPARTMENT</a:t>
            </a:r>
            <a:r>
              <a:rPr dirty="0" sz="1450" spc="-25">
                <a:latin typeface="Arial MT"/>
                <a:cs typeface="Arial MT"/>
              </a:rPr>
              <a:t> </a:t>
            </a:r>
            <a:r>
              <a:rPr dirty="0" sz="1450" spc="-90">
                <a:solidFill>
                  <a:srgbClr val="131313"/>
                </a:solidFill>
                <a:latin typeface="Arial MT"/>
                <a:cs typeface="Arial MT"/>
              </a:rPr>
              <a:t>OF</a:t>
            </a:r>
            <a:r>
              <a:rPr dirty="0" sz="1450" spc="-6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450" spc="-70">
                <a:latin typeface="Arial MT"/>
                <a:cs typeface="Arial MT"/>
              </a:rPr>
              <a:t>INFORMATION</a:t>
            </a:r>
            <a:r>
              <a:rPr dirty="0" sz="1450" spc="20">
                <a:latin typeface="Arial MT"/>
                <a:cs typeface="Arial MT"/>
              </a:rPr>
              <a:t> </a:t>
            </a:r>
            <a:r>
              <a:rPr dirty="0" sz="1450" spc="-114">
                <a:solidFill>
                  <a:srgbClr val="030116"/>
                </a:solidFill>
                <a:latin typeface="Arial MT"/>
                <a:cs typeface="Arial MT"/>
              </a:rPr>
              <a:t>AND</a:t>
            </a:r>
            <a:r>
              <a:rPr dirty="0" sz="1450" spc="-30">
                <a:solidFill>
                  <a:srgbClr val="030116"/>
                </a:solidFill>
                <a:latin typeface="Arial MT"/>
                <a:cs typeface="Arial MT"/>
              </a:rPr>
              <a:t> </a:t>
            </a:r>
            <a:r>
              <a:rPr dirty="0" sz="1450" spc="-10">
                <a:latin typeface="Arial MT"/>
                <a:cs typeface="Arial MT"/>
              </a:rPr>
              <a:t>TECHNOLOGY</a:t>
            </a:r>
            <a:endParaRPr sz="14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4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450">
              <a:latin typeface="Arial MT"/>
              <a:cs typeface="Arial MT"/>
            </a:endParaRPr>
          </a:p>
          <a:p>
            <a:pPr algn="ctr" marR="1718945">
              <a:lnSpc>
                <a:spcPct val="100000"/>
              </a:lnSpc>
            </a:pPr>
            <a:r>
              <a:rPr dirty="0" sz="2050" spc="60">
                <a:latin typeface="Arial MT"/>
                <a:cs typeface="Arial MT"/>
              </a:rPr>
              <a:t>Audit</a:t>
            </a:r>
            <a:r>
              <a:rPr dirty="0" sz="2050" spc="40">
                <a:latin typeface="Arial MT"/>
                <a:cs typeface="Arial MT"/>
              </a:rPr>
              <a:t> </a:t>
            </a:r>
            <a:r>
              <a:rPr dirty="0" sz="2050">
                <a:solidFill>
                  <a:srgbClr val="050505"/>
                </a:solidFill>
                <a:latin typeface="Arial MT"/>
                <a:cs typeface="Arial MT"/>
              </a:rPr>
              <a:t>Course</a:t>
            </a:r>
            <a:r>
              <a:rPr dirty="0" sz="2050" spc="8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dirty="0" sz="2050" spc="-10">
                <a:latin typeface="Arial MT"/>
                <a:cs typeface="Arial MT"/>
              </a:rPr>
              <a:t>Presentation</a:t>
            </a:r>
            <a:endParaRPr sz="2050">
              <a:latin typeface="Arial MT"/>
              <a:cs typeface="Arial MT"/>
            </a:endParaRPr>
          </a:p>
          <a:p>
            <a:pPr algn="ctr" marR="1685925">
              <a:lnSpc>
                <a:spcPct val="100000"/>
              </a:lnSpc>
              <a:spcBef>
                <a:spcPts val="1370"/>
              </a:spcBef>
            </a:pPr>
            <a:r>
              <a:rPr dirty="0" sz="2050" spc="-25">
                <a:latin typeface="Arial MT"/>
                <a:cs typeface="Arial MT"/>
              </a:rPr>
              <a:t>on</a:t>
            </a:r>
            <a:endParaRPr sz="2050">
              <a:latin typeface="Arial MT"/>
              <a:cs typeface="Arial MT"/>
            </a:endParaRPr>
          </a:p>
          <a:p>
            <a:pPr algn="ctr" marR="1697355">
              <a:lnSpc>
                <a:spcPct val="100000"/>
              </a:lnSpc>
              <a:spcBef>
                <a:spcPts val="1400"/>
              </a:spcBef>
            </a:pPr>
            <a:r>
              <a:rPr dirty="0" sz="2050" spc="75">
                <a:solidFill>
                  <a:srgbClr val="050505"/>
                </a:solidFill>
                <a:latin typeface="Arial MT"/>
                <a:cs typeface="Arial MT"/>
              </a:rPr>
              <a:t>“Banking</a:t>
            </a:r>
            <a:r>
              <a:rPr dirty="0" sz="2050" spc="85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dirty="0" sz="2050" spc="55">
                <a:solidFill>
                  <a:srgbClr val="232323"/>
                </a:solidFill>
                <a:latin typeface="Arial MT"/>
                <a:cs typeface="Arial MT"/>
              </a:rPr>
              <a:t>And</a:t>
            </a:r>
            <a:r>
              <a:rPr dirty="0" sz="2050" spc="-5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2050" spc="-10">
                <a:latin typeface="Arial MT"/>
                <a:cs typeface="Arial MT"/>
              </a:rPr>
              <a:t>Insurance"</a:t>
            </a:r>
            <a:endParaRPr sz="205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380848" y="4964107"/>
            <a:ext cx="1748155" cy="78359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9050" marR="7620" indent="-6985">
              <a:lnSpc>
                <a:spcPts val="1920"/>
              </a:lnSpc>
              <a:spcBef>
                <a:spcPts val="355"/>
              </a:spcBef>
            </a:pPr>
            <a:r>
              <a:rPr dirty="0" sz="1800" spc="-155">
                <a:solidFill>
                  <a:srgbClr val="0A0A0A"/>
                </a:solidFill>
                <a:latin typeface="Arial MT"/>
                <a:cs typeface="Arial MT"/>
              </a:rPr>
              <a:t>IT</a:t>
            </a:r>
            <a:r>
              <a:rPr dirty="0" sz="1800" spc="-16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800" spc="-190">
                <a:solidFill>
                  <a:srgbClr val="0C0C0C"/>
                </a:solidFill>
                <a:latin typeface="Arial MT"/>
                <a:cs typeface="Arial MT"/>
              </a:rPr>
              <a:t>Dept-</a:t>
            </a:r>
            <a:r>
              <a:rPr dirty="0" sz="1800" spc="-175">
                <a:solidFill>
                  <a:srgbClr val="0C0C0C"/>
                </a:solidFill>
                <a:latin typeface="Arial MT"/>
                <a:cs typeface="Arial MT"/>
              </a:rPr>
              <a:t>Audit</a:t>
            </a:r>
            <a:r>
              <a:rPr dirty="0" sz="1800" spc="1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800" spc="-190">
                <a:solidFill>
                  <a:srgbClr val="030303"/>
                </a:solidFill>
                <a:latin typeface="Arial MT"/>
                <a:cs typeface="Arial MT"/>
              </a:rPr>
              <a:t>Course </a:t>
            </a:r>
            <a:r>
              <a:rPr dirty="0" sz="1800" spc="-105">
                <a:solidFill>
                  <a:srgbClr val="0C0C0C"/>
                </a:solidFill>
                <a:latin typeface="Arial MT"/>
                <a:cs typeface="Arial MT"/>
              </a:rPr>
              <a:t>Coordinator</a:t>
            </a:r>
            <a:endParaRPr sz="1800">
              <a:latin typeface="Arial MT"/>
              <a:cs typeface="Arial MT"/>
            </a:endParaRPr>
          </a:p>
          <a:p>
            <a:pPr marL="15240">
              <a:lnSpc>
                <a:spcPts val="1875"/>
              </a:lnSpc>
            </a:pPr>
            <a:r>
              <a:rPr dirty="0" sz="1850" spc="-170">
                <a:solidFill>
                  <a:srgbClr val="0E0E0E"/>
                </a:solidFill>
                <a:latin typeface="Arial MT"/>
                <a:cs typeface="Arial MT"/>
              </a:rPr>
              <a:t>Prof.</a:t>
            </a:r>
            <a:r>
              <a:rPr dirty="0" sz="1850" spc="-95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1850" spc="-225">
                <a:solidFill>
                  <a:srgbClr val="050505"/>
                </a:solidFill>
                <a:latin typeface="Arial MT"/>
                <a:cs typeface="Arial MT"/>
              </a:rPr>
              <a:t>Tushar</a:t>
            </a:r>
            <a:r>
              <a:rPr dirty="0" sz="1850" spc="-35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dirty="0" sz="1850" spc="-220">
                <a:solidFill>
                  <a:srgbClr val="343434"/>
                </a:solidFill>
                <a:latin typeface="Arial MT"/>
                <a:cs typeface="Arial MT"/>
              </a:rPr>
              <a:t>A.</a:t>
            </a:r>
            <a:r>
              <a:rPr dirty="0" sz="1850" spc="-9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dirty="0" sz="1850" spc="-305">
                <a:solidFill>
                  <a:srgbClr val="050505"/>
                </a:solidFill>
                <a:latin typeface="Arial MT"/>
                <a:cs typeface="Arial MT"/>
              </a:rPr>
              <a:t>Rane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869670" y="4927579"/>
            <a:ext cx="2040255" cy="10052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1830"/>
              </a:lnSpc>
              <a:spcBef>
                <a:spcPts val="110"/>
              </a:spcBef>
            </a:pPr>
            <a:r>
              <a:rPr dirty="0" sz="1600" spc="-90">
                <a:solidFill>
                  <a:srgbClr val="030303"/>
                </a:solidFill>
                <a:latin typeface="Arial MT"/>
                <a:cs typeface="Arial MT"/>
              </a:rPr>
              <a:t>Presented</a:t>
            </a:r>
            <a:r>
              <a:rPr dirty="0" sz="1600" spc="25">
                <a:solidFill>
                  <a:srgbClr val="030303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0C0C0C"/>
                </a:solidFill>
                <a:latin typeface="Arial MT"/>
                <a:cs typeface="Arial MT"/>
              </a:rPr>
              <a:t>by:</a:t>
            </a:r>
            <a:endParaRPr sz="1600">
              <a:latin typeface="Arial MT"/>
              <a:cs typeface="Arial MT"/>
            </a:endParaRPr>
          </a:p>
          <a:p>
            <a:pPr marL="25400">
              <a:lnSpc>
                <a:spcPts val="1814"/>
              </a:lnSpc>
            </a:pPr>
            <a:r>
              <a:rPr dirty="0" sz="1600" spc="-70">
                <a:solidFill>
                  <a:srgbClr val="0C0C0C"/>
                </a:solidFill>
                <a:latin typeface="Arial MT"/>
                <a:cs typeface="Arial MT"/>
              </a:rPr>
              <a:t>Sahil</a:t>
            </a:r>
            <a:r>
              <a:rPr dirty="0" sz="1600" spc="-4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 spc="-85">
                <a:solidFill>
                  <a:srgbClr val="050505"/>
                </a:solidFill>
                <a:latin typeface="Arial MT"/>
                <a:cs typeface="Arial MT"/>
              </a:rPr>
              <a:t>Katkamwar</a:t>
            </a:r>
            <a:r>
              <a:rPr dirty="0" sz="1600" spc="25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dirty="0" sz="1600" spc="-70">
                <a:solidFill>
                  <a:srgbClr val="050505"/>
                </a:solidFill>
                <a:latin typeface="Arial MT"/>
                <a:cs typeface="Arial MT"/>
              </a:rPr>
              <a:t>33331,</a:t>
            </a:r>
            <a:endParaRPr sz="1600">
              <a:latin typeface="Arial MT"/>
              <a:cs typeface="Arial MT"/>
            </a:endParaRPr>
          </a:p>
          <a:p>
            <a:pPr marL="19685">
              <a:lnSpc>
                <a:spcPts val="2135"/>
              </a:lnSpc>
            </a:pPr>
            <a:r>
              <a:rPr dirty="0" sz="1800" spc="-20">
                <a:solidFill>
                  <a:srgbClr val="050505"/>
                </a:solidFill>
                <a:latin typeface="Arial MT"/>
                <a:cs typeface="Arial MT"/>
              </a:rPr>
              <a:t>TEI</a:t>
            </a:r>
            <a:r>
              <a:rPr dirty="0" sz="1800" spc="-20">
                <a:solidFill>
                  <a:srgbClr val="2D2D2D"/>
                </a:solidFill>
                <a:latin typeface="Arial MT"/>
                <a:cs typeface="Arial MT"/>
              </a:rPr>
              <a:t>I</a:t>
            </a:r>
            <a:endParaRPr sz="1800">
              <a:latin typeface="Arial MT"/>
              <a:cs typeface="Arial MT"/>
            </a:endParaRPr>
          </a:p>
          <a:p>
            <a:pPr marL="26670">
              <a:lnSpc>
                <a:spcPts val="1910"/>
              </a:lnSpc>
            </a:pPr>
            <a:r>
              <a:rPr dirty="0" sz="1600" spc="-20">
                <a:latin typeface="Arial MT"/>
                <a:cs typeface="Arial MT"/>
              </a:rPr>
              <a:t>T1900508619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566124" y="5632275"/>
            <a:ext cx="1551940" cy="2832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>
                <a:solidFill>
                  <a:srgbClr val="030303"/>
                </a:solidFill>
                <a:latin typeface="Calibri"/>
                <a:cs typeface="Calibri"/>
              </a:rPr>
              <a:t>Dr.Ganesh</a:t>
            </a:r>
            <a:r>
              <a:rPr dirty="0" sz="1650" spc="90">
                <a:solidFill>
                  <a:srgbClr val="030303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0F0F0F"/>
                </a:solidFill>
                <a:latin typeface="Calibri"/>
                <a:cs typeface="Calibri"/>
              </a:rPr>
              <a:t>S.</a:t>
            </a:r>
            <a:r>
              <a:rPr dirty="0" sz="1650" spc="14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1650" spc="-20">
                <a:solidFill>
                  <a:srgbClr val="0E0E0E"/>
                </a:solidFill>
                <a:latin typeface="Calibri"/>
                <a:cs typeface="Calibri"/>
              </a:rPr>
              <a:t>Pise</a:t>
            </a:r>
            <a:endParaRPr sz="1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198" y="728574"/>
            <a:ext cx="10693400" cy="6578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150" spc="-310"/>
              <a:t>Property</a:t>
            </a:r>
            <a:r>
              <a:rPr dirty="0" sz="4150" spc="-120"/>
              <a:t> </a:t>
            </a:r>
            <a:r>
              <a:rPr dirty="0" sz="4150" spc="-300"/>
              <a:t>and</a:t>
            </a:r>
            <a:r>
              <a:rPr dirty="0" sz="4150" spc="-120"/>
              <a:t> </a:t>
            </a:r>
            <a:r>
              <a:rPr dirty="0" sz="4150" spc="-235"/>
              <a:t>Casualty</a:t>
            </a:r>
            <a:r>
              <a:rPr dirty="0" sz="4150" spc="-125"/>
              <a:t> </a:t>
            </a:r>
            <a:r>
              <a:rPr dirty="0" sz="4150" spc="-330"/>
              <a:t>Insurance:</a:t>
            </a:r>
            <a:r>
              <a:rPr dirty="0" sz="4150" spc="-120"/>
              <a:t> </a:t>
            </a:r>
            <a:r>
              <a:rPr dirty="0" sz="4150" spc="-265"/>
              <a:t>Protecting</a:t>
            </a:r>
            <a:endParaRPr sz="4150"/>
          </a:p>
        </p:txBody>
      </p:sp>
      <p:grpSp>
        <p:nvGrpSpPr>
          <p:cNvPr id="3" name="object 3" descr=""/>
          <p:cNvGrpSpPr/>
          <p:nvPr/>
        </p:nvGrpSpPr>
        <p:grpSpPr>
          <a:xfrm>
            <a:off x="699135" y="1819751"/>
            <a:ext cx="1662430" cy="1184275"/>
            <a:chOff x="699135" y="1819751"/>
            <a:chExt cx="1662430" cy="1184275"/>
          </a:xfrm>
        </p:grpSpPr>
        <p:sp>
          <p:nvSpPr>
            <p:cNvPr id="4" name="object 4" descr=""/>
            <p:cNvSpPr/>
            <p:nvPr/>
          </p:nvSpPr>
          <p:spPr>
            <a:xfrm>
              <a:off x="703897" y="1824514"/>
              <a:ext cx="1652905" cy="1174750"/>
            </a:xfrm>
            <a:custGeom>
              <a:avLst/>
              <a:gdLst/>
              <a:ahLst/>
              <a:cxnLst/>
              <a:rect l="l" t="t" r="r" b="b"/>
              <a:pathLst>
                <a:path w="1652905" h="1174750">
                  <a:moveTo>
                    <a:pt x="1568348" y="1174432"/>
                  </a:moveTo>
                  <a:lnTo>
                    <a:pt x="84476" y="1174432"/>
                  </a:lnTo>
                  <a:lnTo>
                    <a:pt x="51594" y="1167794"/>
                  </a:lnTo>
                  <a:lnTo>
                    <a:pt x="24742" y="1149690"/>
                  </a:lnTo>
                  <a:lnTo>
                    <a:pt x="6638" y="1122838"/>
                  </a:lnTo>
                  <a:lnTo>
                    <a:pt x="0" y="1089956"/>
                  </a:lnTo>
                  <a:lnTo>
                    <a:pt x="0" y="84476"/>
                  </a:lnTo>
                  <a:lnTo>
                    <a:pt x="6638" y="51594"/>
                  </a:lnTo>
                  <a:lnTo>
                    <a:pt x="24742" y="24742"/>
                  </a:lnTo>
                  <a:lnTo>
                    <a:pt x="51594" y="6638"/>
                  </a:lnTo>
                  <a:lnTo>
                    <a:pt x="84476" y="0"/>
                  </a:lnTo>
                  <a:lnTo>
                    <a:pt x="1568348" y="0"/>
                  </a:lnTo>
                  <a:lnTo>
                    <a:pt x="1615216" y="14193"/>
                  </a:lnTo>
                  <a:lnTo>
                    <a:pt x="1646395" y="52149"/>
                  </a:lnTo>
                  <a:lnTo>
                    <a:pt x="1652825" y="84476"/>
                  </a:lnTo>
                  <a:lnTo>
                    <a:pt x="1652825" y="1089956"/>
                  </a:lnTo>
                  <a:lnTo>
                    <a:pt x="1646187" y="1122838"/>
                  </a:lnTo>
                  <a:lnTo>
                    <a:pt x="1628083" y="1149690"/>
                  </a:lnTo>
                  <a:lnTo>
                    <a:pt x="1601231" y="1167794"/>
                  </a:lnTo>
                  <a:lnTo>
                    <a:pt x="1568348" y="1174432"/>
                  </a:lnTo>
                  <a:close/>
                </a:path>
              </a:pathLst>
            </a:custGeom>
            <a:solidFill>
              <a:srgbClr val="2F1C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03897" y="1824514"/>
              <a:ext cx="1652905" cy="1174750"/>
            </a:xfrm>
            <a:custGeom>
              <a:avLst/>
              <a:gdLst/>
              <a:ahLst/>
              <a:cxnLst/>
              <a:rect l="l" t="t" r="r" b="b"/>
              <a:pathLst>
                <a:path w="1652905" h="1174750">
                  <a:moveTo>
                    <a:pt x="0" y="84476"/>
                  </a:moveTo>
                  <a:lnTo>
                    <a:pt x="6638" y="51594"/>
                  </a:lnTo>
                  <a:lnTo>
                    <a:pt x="24742" y="24742"/>
                  </a:lnTo>
                  <a:lnTo>
                    <a:pt x="51594" y="6638"/>
                  </a:lnTo>
                  <a:lnTo>
                    <a:pt x="84476" y="0"/>
                  </a:lnTo>
                  <a:lnTo>
                    <a:pt x="1568348" y="0"/>
                  </a:lnTo>
                  <a:lnTo>
                    <a:pt x="1615216" y="14193"/>
                  </a:lnTo>
                  <a:lnTo>
                    <a:pt x="1646395" y="52149"/>
                  </a:lnTo>
                  <a:lnTo>
                    <a:pt x="1652825" y="84476"/>
                  </a:lnTo>
                  <a:lnTo>
                    <a:pt x="1652825" y="1089956"/>
                  </a:lnTo>
                  <a:lnTo>
                    <a:pt x="1646187" y="1122838"/>
                  </a:lnTo>
                  <a:lnTo>
                    <a:pt x="1628083" y="1149690"/>
                  </a:lnTo>
                  <a:lnTo>
                    <a:pt x="1601231" y="1167794"/>
                  </a:lnTo>
                  <a:lnTo>
                    <a:pt x="1568348" y="1174432"/>
                  </a:lnTo>
                  <a:lnTo>
                    <a:pt x="84476" y="1174432"/>
                  </a:lnTo>
                  <a:lnTo>
                    <a:pt x="51594" y="1167794"/>
                  </a:lnTo>
                  <a:lnTo>
                    <a:pt x="24742" y="1149690"/>
                  </a:lnTo>
                  <a:lnTo>
                    <a:pt x="6638" y="1122838"/>
                  </a:lnTo>
                  <a:lnTo>
                    <a:pt x="0" y="1089956"/>
                  </a:lnTo>
                  <a:lnTo>
                    <a:pt x="0" y="84476"/>
                  </a:lnTo>
                  <a:close/>
                </a:path>
              </a:pathLst>
            </a:custGeom>
            <a:ln w="9524">
              <a:solidFill>
                <a:srgbClr val="4836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691198" y="1424022"/>
            <a:ext cx="1564640" cy="108648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4150" spc="-229" b="1">
                <a:solidFill>
                  <a:srgbClr val="FF8AAE"/>
                </a:solidFill>
                <a:latin typeface="Georgia"/>
                <a:cs typeface="Georgia"/>
              </a:rPr>
              <a:t>Assets</a:t>
            </a:r>
            <a:endParaRPr sz="4150">
              <a:latin typeface="Georgia"/>
              <a:cs typeface="Georgia"/>
            </a:endParaRPr>
          </a:p>
          <a:p>
            <a:pPr marL="220979">
              <a:lnSpc>
                <a:spcPct val="100000"/>
              </a:lnSpc>
              <a:spcBef>
                <a:spcPts val="330"/>
              </a:spcBef>
            </a:pPr>
            <a:r>
              <a:rPr dirty="0" sz="1950" spc="-50" b="1">
                <a:solidFill>
                  <a:srgbClr val="E0D6DE"/>
                </a:solidFill>
                <a:latin typeface="Georgia"/>
                <a:cs typeface="Georgia"/>
              </a:rPr>
              <a:t>1</a:t>
            </a:r>
            <a:endParaRPr sz="1950">
              <a:latin typeface="Georgia"/>
              <a:cs typeface="Georgi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545120" y="1925342"/>
            <a:ext cx="10109835" cy="1172845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2050" spc="-100" b="1">
                <a:solidFill>
                  <a:srgbClr val="E0D6DE"/>
                </a:solidFill>
                <a:latin typeface="Georgia"/>
                <a:cs typeface="Georgia"/>
              </a:rPr>
              <a:t>Homeowners</a:t>
            </a:r>
            <a:endParaRPr sz="2050">
              <a:latin typeface="Georgia"/>
              <a:cs typeface="Georgia"/>
            </a:endParaRPr>
          </a:p>
          <a:p>
            <a:pPr marL="12700" marR="5080">
              <a:lnSpc>
                <a:spcPts val="3000"/>
              </a:lnSpc>
              <a:spcBef>
                <a:spcPts val="70"/>
              </a:spcBef>
            </a:pPr>
            <a:r>
              <a:rPr dirty="0" sz="1550" spc="-850">
                <a:solidFill>
                  <a:srgbClr val="E0D6DE"/>
                </a:solidFill>
                <a:latin typeface="Tahoma"/>
                <a:cs typeface="Tahoma"/>
              </a:rPr>
              <a:t>P</a:t>
            </a:r>
            <a:r>
              <a:rPr dirty="0" sz="2050" spc="5" b="1">
                <a:solidFill>
                  <a:srgbClr val="E0D6DE"/>
                </a:solidFill>
                <a:latin typeface="Georgia"/>
                <a:cs typeface="Georgia"/>
              </a:rPr>
              <a:t>I</a:t>
            </a:r>
            <a:r>
              <a:rPr dirty="0" sz="2050" spc="-1175" b="1">
                <a:solidFill>
                  <a:srgbClr val="E0D6DE"/>
                </a:solidFill>
                <a:latin typeface="Georgia"/>
                <a:cs typeface="Georgia"/>
              </a:rPr>
              <a:t>n</a:t>
            </a:r>
            <a:r>
              <a:rPr dirty="0" sz="1550" spc="-25">
                <a:solidFill>
                  <a:srgbClr val="E0D6DE"/>
                </a:solidFill>
                <a:latin typeface="Tahoma"/>
                <a:cs typeface="Tahoma"/>
              </a:rPr>
              <a:t>r</a:t>
            </a:r>
            <a:r>
              <a:rPr dirty="0" sz="1550" spc="-390">
                <a:solidFill>
                  <a:srgbClr val="E0D6DE"/>
                </a:solidFill>
                <a:latin typeface="Tahoma"/>
                <a:cs typeface="Tahoma"/>
              </a:rPr>
              <a:t>o</a:t>
            </a:r>
            <a:r>
              <a:rPr dirty="0" sz="2050" spc="-610" b="1">
                <a:solidFill>
                  <a:srgbClr val="E0D6DE"/>
                </a:solidFill>
                <a:latin typeface="Georgia"/>
                <a:cs typeface="Georgia"/>
              </a:rPr>
              <a:t>s</a:t>
            </a:r>
            <a:r>
              <a:rPr dirty="0" sz="1550" spc="-290">
                <a:solidFill>
                  <a:srgbClr val="E0D6DE"/>
                </a:solidFill>
                <a:latin typeface="Tahoma"/>
                <a:cs typeface="Tahoma"/>
              </a:rPr>
              <a:t>v</a:t>
            </a:r>
            <a:r>
              <a:rPr dirty="0" sz="2050" spc="-1030" b="1">
                <a:solidFill>
                  <a:srgbClr val="E0D6DE"/>
                </a:solidFill>
                <a:latin typeface="Georgia"/>
                <a:cs typeface="Georgia"/>
              </a:rPr>
              <a:t>u</a:t>
            </a:r>
            <a:r>
              <a:rPr dirty="0" sz="1550">
                <a:solidFill>
                  <a:srgbClr val="E0D6DE"/>
                </a:solidFill>
                <a:latin typeface="Tahoma"/>
                <a:cs typeface="Tahoma"/>
              </a:rPr>
              <a:t>i</a:t>
            </a:r>
            <a:r>
              <a:rPr dirty="0" sz="1550" spc="-370">
                <a:solidFill>
                  <a:srgbClr val="E0D6DE"/>
                </a:solidFill>
                <a:latin typeface="Tahoma"/>
                <a:cs typeface="Tahoma"/>
              </a:rPr>
              <a:t>d</a:t>
            </a:r>
            <a:r>
              <a:rPr dirty="0" sz="2050" spc="-580" b="1">
                <a:solidFill>
                  <a:srgbClr val="E0D6DE"/>
                </a:solidFill>
                <a:latin typeface="Georgia"/>
                <a:cs typeface="Georgia"/>
              </a:rPr>
              <a:t>r</a:t>
            </a:r>
            <a:r>
              <a:rPr dirty="0" sz="1550" spc="-390">
                <a:solidFill>
                  <a:srgbClr val="E0D6DE"/>
                </a:solidFill>
                <a:latin typeface="Tahoma"/>
                <a:cs typeface="Tahoma"/>
              </a:rPr>
              <a:t>e</a:t>
            </a:r>
            <a:r>
              <a:rPr dirty="0" sz="2050" spc="-735" b="1">
                <a:solidFill>
                  <a:srgbClr val="E0D6DE"/>
                </a:solidFill>
                <a:latin typeface="Georgia"/>
                <a:cs typeface="Georgia"/>
              </a:rPr>
              <a:t>a</a:t>
            </a:r>
            <a:r>
              <a:rPr dirty="0" sz="1550" spc="-150">
                <a:solidFill>
                  <a:srgbClr val="E0D6DE"/>
                </a:solidFill>
                <a:latin typeface="Tahoma"/>
                <a:cs typeface="Tahoma"/>
              </a:rPr>
              <a:t>s</a:t>
            </a:r>
            <a:r>
              <a:rPr dirty="0" sz="2050" spc="-740" b="1">
                <a:solidFill>
                  <a:srgbClr val="E0D6DE"/>
                </a:solidFill>
                <a:latin typeface="Georgia"/>
                <a:cs typeface="Georgia"/>
              </a:rPr>
              <a:t>n</a:t>
            </a:r>
            <a:r>
              <a:rPr dirty="0" sz="1550">
                <a:solidFill>
                  <a:srgbClr val="E0D6DE"/>
                </a:solidFill>
                <a:latin typeface="Tahoma"/>
                <a:cs typeface="Tahoma"/>
              </a:rPr>
              <a:t>f</a:t>
            </a:r>
            <a:r>
              <a:rPr dirty="0" sz="1550" spc="-260">
                <a:solidFill>
                  <a:srgbClr val="E0D6DE"/>
                </a:solidFill>
                <a:latin typeface="Tahoma"/>
                <a:cs typeface="Tahoma"/>
              </a:rPr>
              <a:t>i</a:t>
            </a:r>
            <a:r>
              <a:rPr dirty="0" sz="2050" spc="-795" b="1">
                <a:solidFill>
                  <a:srgbClr val="E0D6DE"/>
                </a:solidFill>
                <a:latin typeface="Georgia"/>
                <a:cs typeface="Georgia"/>
              </a:rPr>
              <a:t>c</a:t>
            </a:r>
            <a:r>
              <a:rPr dirty="0" sz="1550" spc="-165">
                <a:solidFill>
                  <a:srgbClr val="E0D6DE"/>
                </a:solidFill>
                <a:latin typeface="Tahoma"/>
                <a:cs typeface="Tahoma"/>
              </a:rPr>
              <a:t>n</a:t>
            </a:r>
            <a:r>
              <a:rPr dirty="0" sz="2050" spc="-975" b="1">
                <a:solidFill>
                  <a:srgbClr val="E0D6DE"/>
                </a:solidFill>
                <a:latin typeface="Georgia"/>
                <a:cs typeface="Georgia"/>
              </a:rPr>
              <a:t>e</a:t>
            </a:r>
            <a:r>
              <a:rPr dirty="0" sz="1550">
                <a:solidFill>
                  <a:srgbClr val="E0D6DE"/>
                </a:solidFill>
                <a:latin typeface="Tahoma"/>
                <a:cs typeface="Tahoma"/>
              </a:rPr>
              <a:t>ancia</a:t>
            </a:r>
            <a:r>
              <a:rPr dirty="0" sz="1550" spc="5">
                <a:solidFill>
                  <a:srgbClr val="E0D6DE"/>
                </a:solidFill>
                <a:latin typeface="Tahoma"/>
                <a:cs typeface="Tahoma"/>
              </a:rPr>
              <a:t>l</a:t>
            </a:r>
            <a:r>
              <a:rPr dirty="0" sz="1550" spc="1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50">
                <a:solidFill>
                  <a:srgbClr val="E0D6DE"/>
                </a:solidFill>
                <a:latin typeface="Tahoma"/>
                <a:cs typeface="Tahoma"/>
              </a:rPr>
              <a:t>protection</a:t>
            </a:r>
            <a:r>
              <a:rPr dirty="0" sz="1550" spc="1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E0D6DE"/>
                </a:solidFill>
                <a:latin typeface="Tahoma"/>
                <a:cs typeface="Tahoma"/>
              </a:rPr>
              <a:t>for</a:t>
            </a:r>
            <a:r>
              <a:rPr dirty="0" sz="1550" spc="1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70">
                <a:solidFill>
                  <a:srgbClr val="E0D6DE"/>
                </a:solidFill>
                <a:latin typeface="Tahoma"/>
                <a:cs typeface="Tahoma"/>
              </a:rPr>
              <a:t>homeowners</a:t>
            </a:r>
            <a:r>
              <a:rPr dirty="0" sz="1550" spc="1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50">
                <a:solidFill>
                  <a:srgbClr val="E0D6DE"/>
                </a:solidFill>
                <a:latin typeface="Tahoma"/>
                <a:cs typeface="Tahoma"/>
              </a:rPr>
              <a:t>against</a:t>
            </a:r>
            <a:r>
              <a:rPr dirty="0" sz="1550" spc="1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55">
                <a:solidFill>
                  <a:srgbClr val="E0D6DE"/>
                </a:solidFill>
                <a:latin typeface="Tahoma"/>
                <a:cs typeface="Tahoma"/>
              </a:rPr>
              <a:t>property</a:t>
            </a:r>
            <a:r>
              <a:rPr dirty="0" sz="1550" spc="2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70">
                <a:solidFill>
                  <a:srgbClr val="E0D6DE"/>
                </a:solidFill>
                <a:latin typeface="Tahoma"/>
                <a:cs typeface="Tahoma"/>
              </a:rPr>
              <a:t>damage</a:t>
            </a:r>
            <a:r>
              <a:rPr dirty="0" sz="1550" spc="2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50">
                <a:solidFill>
                  <a:srgbClr val="E0D6DE"/>
                </a:solidFill>
                <a:latin typeface="Tahoma"/>
                <a:cs typeface="Tahoma"/>
              </a:rPr>
              <a:t>from</a:t>
            </a:r>
            <a:r>
              <a:rPr dirty="0" sz="1550" spc="1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55">
                <a:solidFill>
                  <a:srgbClr val="E0D6DE"/>
                </a:solidFill>
                <a:latin typeface="Tahoma"/>
                <a:cs typeface="Tahoma"/>
              </a:rPr>
              <a:t>perils</a:t>
            </a:r>
            <a:r>
              <a:rPr dirty="0" sz="1550" spc="1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E0D6DE"/>
                </a:solidFill>
                <a:latin typeface="Tahoma"/>
                <a:cs typeface="Tahoma"/>
              </a:rPr>
              <a:t>like</a:t>
            </a:r>
            <a:r>
              <a:rPr dirty="0" sz="1550" spc="1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E0D6DE"/>
                </a:solidFill>
                <a:latin typeface="Tahoma"/>
                <a:cs typeface="Tahoma"/>
              </a:rPr>
              <a:t>fire,</a:t>
            </a:r>
            <a:r>
              <a:rPr dirty="0" sz="1550" spc="2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E0D6DE"/>
                </a:solidFill>
                <a:latin typeface="Tahoma"/>
                <a:cs typeface="Tahoma"/>
              </a:rPr>
              <a:t>theft,</a:t>
            </a:r>
            <a:r>
              <a:rPr dirty="0" sz="1550" spc="2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55">
                <a:solidFill>
                  <a:srgbClr val="E0D6DE"/>
                </a:solidFill>
                <a:latin typeface="Tahoma"/>
                <a:cs typeface="Tahoma"/>
              </a:rPr>
              <a:t>and</a:t>
            </a:r>
            <a:r>
              <a:rPr dirty="0" sz="1550" spc="1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-10">
                <a:solidFill>
                  <a:srgbClr val="E0D6DE"/>
                </a:solidFill>
                <a:latin typeface="Tahoma"/>
                <a:cs typeface="Tahoma"/>
              </a:rPr>
              <a:t>natural </a:t>
            </a:r>
            <a:r>
              <a:rPr dirty="0" sz="1550" spc="40">
                <a:solidFill>
                  <a:srgbClr val="E0D6DE"/>
                </a:solidFill>
                <a:latin typeface="Tahoma"/>
                <a:cs typeface="Tahoma"/>
              </a:rPr>
              <a:t>disasters.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2457212" y="2989421"/>
            <a:ext cx="11369040" cy="11430"/>
          </a:xfrm>
          <a:custGeom>
            <a:avLst/>
            <a:gdLst/>
            <a:ahLst/>
            <a:cxnLst/>
            <a:rect l="l" t="t" r="r" b="b"/>
            <a:pathLst>
              <a:path w="11369040" h="11430">
                <a:moveTo>
                  <a:pt x="11366242" y="11429"/>
                </a:moveTo>
                <a:lnTo>
                  <a:pt x="2558" y="11429"/>
                </a:lnTo>
                <a:lnTo>
                  <a:pt x="0" y="8871"/>
                </a:lnTo>
                <a:lnTo>
                  <a:pt x="0" y="5714"/>
                </a:lnTo>
                <a:lnTo>
                  <a:pt x="0" y="2558"/>
                </a:lnTo>
                <a:lnTo>
                  <a:pt x="2558" y="0"/>
                </a:lnTo>
                <a:lnTo>
                  <a:pt x="11364601" y="0"/>
                </a:lnTo>
                <a:lnTo>
                  <a:pt x="11366056" y="601"/>
                </a:lnTo>
                <a:lnTo>
                  <a:pt x="11367127" y="1673"/>
                </a:lnTo>
                <a:lnTo>
                  <a:pt x="11368200" y="2745"/>
                </a:lnTo>
                <a:lnTo>
                  <a:pt x="11368801" y="4199"/>
                </a:lnTo>
                <a:lnTo>
                  <a:pt x="11368801" y="8871"/>
                </a:lnTo>
                <a:lnTo>
                  <a:pt x="11366242" y="11429"/>
                </a:lnTo>
                <a:close/>
              </a:path>
            </a:pathLst>
          </a:custGeom>
          <a:solidFill>
            <a:srgbClr val="48367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 descr=""/>
          <p:cNvGrpSpPr/>
          <p:nvPr/>
        </p:nvGrpSpPr>
        <p:grpSpPr>
          <a:xfrm>
            <a:off x="699135" y="3094672"/>
            <a:ext cx="3315335" cy="1506220"/>
            <a:chOff x="699135" y="3094672"/>
            <a:chExt cx="3315335" cy="1506220"/>
          </a:xfrm>
        </p:grpSpPr>
        <p:sp>
          <p:nvSpPr>
            <p:cNvPr id="10" name="object 10" descr=""/>
            <p:cNvSpPr/>
            <p:nvPr/>
          </p:nvSpPr>
          <p:spPr>
            <a:xfrm>
              <a:off x="703897" y="3099435"/>
              <a:ext cx="3305810" cy="1496695"/>
            </a:xfrm>
            <a:custGeom>
              <a:avLst/>
              <a:gdLst/>
              <a:ahLst/>
              <a:cxnLst/>
              <a:rect l="l" t="t" r="r" b="b"/>
              <a:pathLst>
                <a:path w="3305810" h="1496695">
                  <a:moveTo>
                    <a:pt x="3221178" y="1496138"/>
                  </a:moveTo>
                  <a:lnTo>
                    <a:pt x="84471" y="1496138"/>
                  </a:lnTo>
                  <a:lnTo>
                    <a:pt x="51591" y="1489500"/>
                  </a:lnTo>
                  <a:lnTo>
                    <a:pt x="24741" y="1471397"/>
                  </a:lnTo>
                  <a:lnTo>
                    <a:pt x="6638" y="1444547"/>
                  </a:lnTo>
                  <a:lnTo>
                    <a:pt x="0" y="1411666"/>
                  </a:lnTo>
                  <a:lnTo>
                    <a:pt x="0" y="84471"/>
                  </a:lnTo>
                  <a:lnTo>
                    <a:pt x="6638" y="51591"/>
                  </a:lnTo>
                  <a:lnTo>
                    <a:pt x="24741" y="24741"/>
                  </a:lnTo>
                  <a:lnTo>
                    <a:pt x="51591" y="6638"/>
                  </a:lnTo>
                  <a:lnTo>
                    <a:pt x="84471" y="0"/>
                  </a:lnTo>
                  <a:lnTo>
                    <a:pt x="3221178" y="0"/>
                  </a:lnTo>
                  <a:lnTo>
                    <a:pt x="3268044" y="14192"/>
                  </a:lnTo>
                  <a:lnTo>
                    <a:pt x="3299220" y="52145"/>
                  </a:lnTo>
                  <a:lnTo>
                    <a:pt x="3305650" y="84471"/>
                  </a:lnTo>
                  <a:lnTo>
                    <a:pt x="3305650" y="1411666"/>
                  </a:lnTo>
                  <a:lnTo>
                    <a:pt x="3299012" y="1444547"/>
                  </a:lnTo>
                  <a:lnTo>
                    <a:pt x="3280909" y="1471397"/>
                  </a:lnTo>
                  <a:lnTo>
                    <a:pt x="3254059" y="1489500"/>
                  </a:lnTo>
                  <a:lnTo>
                    <a:pt x="3221178" y="1496138"/>
                  </a:lnTo>
                  <a:close/>
                </a:path>
              </a:pathLst>
            </a:custGeom>
            <a:solidFill>
              <a:srgbClr val="2F1C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03897" y="3099435"/>
              <a:ext cx="3305810" cy="1496695"/>
            </a:xfrm>
            <a:custGeom>
              <a:avLst/>
              <a:gdLst/>
              <a:ahLst/>
              <a:cxnLst/>
              <a:rect l="l" t="t" r="r" b="b"/>
              <a:pathLst>
                <a:path w="3305810" h="1496695">
                  <a:moveTo>
                    <a:pt x="0" y="84471"/>
                  </a:moveTo>
                  <a:lnTo>
                    <a:pt x="6638" y="51591"/>
                  </a:lnTo>
                  <a:lnTo>
                    <a:pt x="24741" y="24741"/>
                  </a:lnTo>
                  <a:lnTo>
                    <a:pt x="51591" y="6638"/>
                  </a:lnTo>
                  <a:lnTo>
                    <a:pt x="84471" y="0"/>
                  </a:lnTo>
                  <a:lnTo>
                    <a:pt x="3221178" y="0"/>
                  </a:lnTo>
                  <a:lnTo>
                    <a:pt x="3268044" y="14192"/>
                  </a:lnTo>
                  <a:lnTo>
                    <a:pt x="3299220" y="52145"/>
                  </a:lnTo>
                  <a:lnTo>
                    <a:pt x="3305650" y="84471"/>
                  </a:lnTo>
                  <a:lnTo>
                    <a:pt x="3305650" y="1411666"/>
                  </a:lnTo>
                  <a:lnTo>
                    <a:pt x="3299012" y="1444547"/>
                  </a:lnTo>
                  <a:lnTo>
                    <a:pt x="3280909" y="1471397"/>
                  </a:lnTo>
                  <a:lnTo>
                    <a:pt x="3254059" y="1489500"/>
                  </a:lnTo>
                  <a:lnTo>
                    <a:pt x="3221178" y="1496138"/>
                  </a:lnTo>
                  <a:lnTo>
                    <a:pt x="84471" y="1496138"/>
                  </a:lnTo>
                  <a:lnTo>
                    <a:pt x="51591" y="1489500"/>
                  </a:lnTo>
                  <a:lnTo>
                    <a:pt x="24741" y="1471397"/>
                  </a:lnTo>
                  <a:lnTo>
                    <a:pt x="6638" y="1444547"/>
                  </a:lnTo>
                  <a:lnTo>
                    <a:pt x="0" y="1411666"/>
                  </a:lnTo>
                  <a:lnTo>
                    <a:pt x="0" y="84471"/>
                  </a:lnTo>
                  <a:close/>
                </a:path>
              </a:pathLst>
            </a:custGeom>
            <a:ln w="9524">
              <a:solidFill>
                <a:srgbClr val="4836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899913" y="3623683"/>
            <a:ext cx="166370" cy="322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 spc="-65" b="1">
                <a:solidFill>
                  <a:srgbClr val="E0D6DE"/>
                </a:solidFill>
                <a:latin typeface="Georgia"/>
                <a:cs typeface="Georgia"/>
              </a:rPr>
              <a:t>2</a:t>
            </a:r>
            <a:endParaRPr sz="1950">
              <a:latin typeface="Georgia"/>
              <a:cs typeface="Georg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197945" y="3277418"/>
            <a:ext cx="9095740" cy="1096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50" spc="-145" b="1">
                <a:solidFill>
                  <a:srgbClr val="E0D6DE"/>
                </a:solidFill>
                <a:latin typeface="Georgia"/>
                <a:cs typeface="Georgia"/>
              </a:rPr>
              <a:t>Auto</a:t>
            </a:r>
            <a:r>
              <a:rPr dirty="0" sz="2050" spc="-55" b="1">
                <a:solidFill>
                  <a:srgbClr val="E0D6DE"/>
                </a:solidFill>
                <a:latin typeface="Georgia"/>
                <a:cs typeface="Georgia"/>
              </a:rPr>
              <a:t> </a:t>
            </a:r>
            <a:r>
              <a:rPr dirty="0" sz="2050" spc="-35" b="1">
                <a:solidFill>
                  <a:srgbClr val="E0D6DE"/>
                </a:solidFill>
                <a:latin typeface="Georgia"/>
                <a:cs typeface="Georgia"/>
              </a:rPr>
              <a:t>Insurance</a:t>
            </a:r>
            <a:endParaRPr sz="2050">
              <a:latin typeface="Georgia"/>
              <a:cs typeface="Georgia"/>
            </a:endParaRPr>
          </a:p>
          <a:p>
            <a:pPr marL="12700" marR="5080">
              <a:lnSpc>
                <a:spcPts val="3000"/>
              </a:lnSpc>
              <a:spcBef>
                <a:spcPts val="65"/>
              </a:spcBef>
            </a:pPr>
            <a:r>
              <a:rPr dirty="0" sz="1550" spc="85">
                <a:solidFill>
                  <a:srgbClr val="E0D6DE"/>
                </a:solidFill>
                <a:latin typeface="Tahoma"/>
                <a:cs typeface="Tahoma"/>
              </a:rPr>
              <a:t>Covers</a:t>
            </a:r>
            <a:r>
              <a:rPr dirty="0" sz="1550" spc="1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50">
                <a:solidFill>
                  <a:srgbClr val="E0D6DE"/>
                </a:solidFill>
                <a:latin typeface="Tahoma"/>
                <a:cs typeface="Tahoma"/>
              </a:rPr>
              <a:t>financial</a:t>
            </a:r>
            <a:r>
              <a:rPr dirty="0" sz="1550" spc="2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90">
                <a:solidFill>
                  <a:srgbClr val="E0D6DE"/>
                </a:solidFill>
                <a:latin typeface="Tahoma"/>
                <a:cs typeface="Tahoma"/>
              </a:rPr>
              <a:t>losses</a:t>
            </a:r>
            <a:r>
              <a:rPr dirty="0" sz="1550" spc="1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50">
                <a:solidFill>
                  <a:srgbClr val="E0D6DE"/>
                </a:solidFill>
                <a:latin typeface="Tahoma"/>
                <a:cs typeface="Tahoma"/>
              </a:rPr>
              <a:t>arising</a:t>
            </a:r>
            <a:r>
              <a:rPr dirty="0" sz="1550" spc="2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50">
                <a:solidFill>
                  <a:srgbClr val="E0D6DE"/>
                </a:solidFill>
                <a:latin typeface="Tahoma"/>
                <a:cs typeface="Tahoma"/>
              </a:rPr>
              <a:t>from</a:t>
            </a:r>
            <a:r>
              <a:rPr dirty="0" sz="1550" spc="1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75">
                <a:solidFill>
                  <a:srgbClr val="E0D6DE"/>
                </a:solidFill>
                <a:latin typeface="Tahoma"/>
                <a:cs typeface="Tahoma"/>
              </a:rPr>
              <a:t>accidents</a:t>
            </a:r>
            <a:r>
              <a:rPr dirty="0" sz="1550" spc="1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50">
                <a:solidFill>
                  <a:srgbClr val="E0D6DE"/>
                </a:solidFill>
                <a:latin typeface="Tahoma"/>
                <a:cs typeface="Tahoma"/>
              </a:rPr>
              <a:t>involving</a:t>
            </a:r>
            <a:r>
              <a:rPr dirty="0" sz="1550" spc="2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65">
                <a:solidFill>
                  <a:srgbClr val="E0D6DE"/>
                </a:solidFill>
                <a:latin typeface="Tahoma"/>
                <a:cs typeface="Tahoma"/>
              </a:rPr>
              <a:t>vehicles,</a:t>
            </a:r>
            <a:r>
              <a:rPr dirty="0" sz="1550" spc="2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55">
                <a:solidFill>
                  <a:srgbClr val="E0D6DE"/>
                </a:solidFill>
                <a:latin typeface="Tahoma"/>
                <a:cs typeface="Tahoma"/>
              </a:rPr>
              <a:t>including</a:t>
            </a:r>
            <a:r>
              <a:rPr dirty="0" sz="1550" spc="2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E0D6DE"/>
                </a:solidFill>
                <a:latin typeface="Tahoma"/>
                <a:cs typeface="Tahoma"/>
              </a:rPr>
              <a:t>liability</a:t>
            </a:r>
            <a:r>
              <a:rPr dirty="0" sz="1550" spc="2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E0D6DE"/>
                </a:solidFill>
                <a:latin typeface="Tahoma"/>
                <a:cs typeface="Tahoma"/>
              </a:rPr>
              <a:t>for</a:t>
            </a:r>
            <a:r>
              <a:rPr dirty="0" sz="1550" spc="2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E0D6DE"/>
                </a:solidFill>
                <a:latin typeface="Tahoma"/>
                <a:cs typeface="Tahoma"/>
              </a:rPr>
              <a:t>injuries</a:t>
            </a:r>
            <a:r>
              <a:rPr dirty="0" sz="1550" spc="1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25">
                <a:solidFill>
                  <a:srgbClr val="E0D6DE"/>
                </a:solidFill>
                <a:latin typeface="Tahoma"/>
                <a:cs typeface="Tahoma"/>
              </a:rPr>
              <a:t>and </a:t>
            </a:r>
            <a:r>
              <a:rPr dirty="0" sz="1550" spc="55">
                <a:solidFill>
                  <a:srgbClr val="E0D6DE"/>
                </a:solidFill>
                <a:latin typeface="Tahoma"/>
                <a:cs typeface="Tahoma"/>
              </a:rPr>
              <a:t>property</a:t>
            </a:r>
            <a:r>
              <a:rPr dirty="0" sz="1550" spc="-4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-10">
                <a:solidFill>
                  <a:srgbClr val="E0D6DE"/>
                </a:solidFill>
                <a:latin typeface="Tahoma"/>
                <a:cs typeface="Tahoma"/>
              </a:rPr>
              <a:t>damage.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4110037" y="4586048"/>
            <a:ext cx="9716135" cy="11430"/>
          </a:xfrm>
          <a:custGeom>
            <a:avLst/>
            <a:gdLst/>
            <a:ahLst/>
            <a:cxnLst/>
            <a:rect l="l" t="t" r="r" b="b"/>
            <a:pathLst>
              <a:path w="9716135" h="11429">
                <a:moveTo>
                  <a:pt x="9713416" y="11430"/>
                </a:moveTo>
                <a:lnTo>
                  <a:pt x="2558" y="11430"/>
                </a:lnTo>
                <a:lnTo>
                  <a:pt x="0" y="8871"/>
                </a:lnTo>
                <a:lnTo>
                  <a:pt x="0" y="5715"/>
                </a:lnTo>
                <a:lnTo>
                  <a:pt x="0" y="2558"/>
                </a:lnTo>
                <a:lnTo>
                  <a:pt x="2558" y="0"/>
                </a:lnTo>
                <a:lnTo>
                  <a:pt x="9711775" y="0"/>
                </a:lnTo>
                <a:lnTo>
                  <a:pt x="9713230" y="602"/>
                </a:lnTo>
                <a:lnTo>
                  <a:pt x="9714301" y="1674"/>
                </a:lnTo>
                <a:lnTo>
                  <a:pt x="9715374" y="2745"/>
                </a:lnTo>
                <a:lnTo>
                  <a:pt x="9715975" y="4199"/>
                </a:lnTo>
                <a:lnTo>
                  <a:pt x="9715975" y="8871"/>
                </a:lnTo>
                <a:lnTo>
                  <a:pt x="9713416" y="11430"/>
                </a:lnTo>
                <a:close/>
              </a:path>
            </a:pathLst>
          </a:custGeom>
          <a:solidFill>
            <a:srgbClr val="48367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 descr=""/>
          <p:cNvGrpSpPr/>
          <p:nvPr/>
        </p:nvGrpSpPr>
        <p:grpSpPr>
          <a:xfrm>
            <a:off x="699135" y="4691300"/>
            <a:ext cx="4968240" cy="1184275"/>
            <a:chOff x="699135" y="4691300"/>
            <a:chExt cx="4968240" cy="1184275"/>
          </a:xfrm>
        </p:grpSpPr>
        <p:sp>
          <p:nvSpPr>
            <p:cNvPr id="16" name="object 16" descr=""/>
            <p:cNvSpPr/>
            <p:nvPr/>
          </p:nvSpPr>
          <p:spPr>
            <a:xfrm>
              <a:off x="703897" y="4696062"/>
              <a:ext cx="4958715" cy="1174750"/>
            </a:xfrm>
            <a:custGeom>
              <a:avLst/>
              <a:gdLst/>
              <a:ahLst/>
              <a:cxnLst/>
              <a:rect l="l" t="t" r="r" b="b"/>
              <a:pathLst>
                <a:path w="4958715" h="1174750">
                  <a:moveTo>
                    <a:pt x="4873999" y="1174432"/>
                  </a:moveTo>
                  <a:lnTo>
                    <a:pt x="84476" y="1174432"/>
                  </a:lnTo>
                  <a:lnTo>
                    <a:pt x="51594" y="1167794"/>
                  </a:lnTo>
                  <a:lnTo>
                    <a:pt x="24742" y="1149690"/>
                  </a:lnTo>
                  <a:lnTo>
                    <a:pt x="6638" y="1122838"/>
                  </a:lnTo>
                  <a:lnTo>
                    <a:pt x="0" y="1089956"/>
                  </a:lnTo>
                  <a:lnTo>
                    <a:pt x="0" y="84476"/>
                  </a:lnTo>
                  <a:lnTo>
                    <a:pt x="6638" y="51594"/>
                  </a:lnTo>
                  <a:lnTo>
                    <a:pt x="24742" y="24742"/>
                  </a:lnTo>
                  <a:lnTo>
                    <a:pt x="51594" y="6638"/>
                  </a:lnTo>
                  <a:lnTo>
                    <a:pt x="84476" y="0"/>
                  </a:lnTo>
                  <a:lnTo>
                    <a:pt x="4873999" y="0"/>
                  </a:lnTo>
                  <a:lnTo>
                    <a:pt x="4920868" y="14193"/>
                  </a:lnTo>
                  <a:lnTo>
                    <a:pt x="4952046" y="52148"/>
                  </a:lnTo>
                  <a:lnTo>
                    <a:pt x="4958476" y="84476"/>
                  </a:lnTo>
                  <a:lnTo>
                    <a:pt x="4958476" y="1089956"/>
                  </a:lnTo>
                  <a:lnTo>
                    <a:pt x="4951838" y="1122838"/>
                  </a:lnTo>
                  <a:lnTo>
                    <a:pt x="4933734" y="1149690"/>
                  </a:lnTo>
                  <a:lnTo>
                    <a:pt x="4906882" y="1167794"/>
                  </a:lnTo>
                  <a:lnTo>
                    <a:pt x="4873999" y="1174432"/>
                  </a:lnTo>
                  <a:close/>
                </a:path>
              </a:pathLst>
            </a:custGeom>
            <a:solidFill>
              <a:srgbClr val="2F1C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703897" y="4696062"/>
              <a:ext cx="4958715" cy="1174750"/>
            </a:xfrm>
            <a:custGeom>
              <a:avLst/>
              <a:gdLst/>
              <a:ahLst/>
              <a:cxnLst/>
              <a:rect l="l" t="t" r="r" b="b"/>
              <a:pathLst>
                <a:path w="4958715" h="1174750">
                  <a:moveTo>
                    <a:pt x="0" y="84476"/>
                  </a:moveTo>
                  <a:lnTo>
                    <a:pt x="6638" y="51594"/>
                  </a:lnTo>
                  <a:lnTo>
                    <a:pt x="24742" y="24742"/>
                  </a:lnTo>
                  <a:lnTo>
                    <a:pt x="51594" y="6638"/>
                  </a:lnTo>
                  <a:lnTo>
                    <a:pt x="84476" y="0"/>
                  </a:lnTo>
                  <a:lnTo>
                    <a:pt x="4873999" y="0"/>
                  </a:lnTo>
                  <a:lnTo>
                    <a:pt x="4920868" y="14193"/>
                  </a:lnTo>
                  <a:lnTo>
                    <a:pt x="4952046" y="52148"/>
                  </a:lnTo>
                  <a:lnTo>
                    <a:pt x="4958476" y="84476"/>
                  </a:lnTo>
                  <a:lnTo>
                    <a:pt x="4958476" y="1089956"/>
                  </a:lnTo>
                  <a:lnTo>
                    <a:pt x="4951838" y="1122838"/>
                  </a:lnTo>
                  <a:lnTo>
                    <a:pt x="4933734" y="1149690"/>
                  </a:lnTo>
                  <a:lnTo>
                    <a:pt x="4906882" y="1167794"/>
                  </a:lnTo>
                  <a:lnTo>
                    <a:pt x="4873999" y="1174432"/>
                  </a:lnTo>
                  <a:lnTo>
                    <a:pt x="84476" y="1174432"/>
                  </a:lnTo>
                  <a:lnTo>
                    <a:pt x="51594" y="1167794"/>
                  </a:lnTo>
                  <a:lnTo>
                    <a:pt x="24742" y="1149690"/>
                  </a:lnTo>
                  <a:lnTo>
                    <a:pt x="6638" y="1122838"/>
                  </a:lnTo>
                  <a:lnTo>
                    <a:pt x="0" y="1089956"/>
                  </a:lnTo>
                  <a:lnTo>
                    <a:pt x="0" y="84476"/>
                  </a:lnTo>
                  <a:close/>
                </a:path>
              </a:pathLst>
            </a:custGeom>
            <a:ln w="9524">
              <a:solidFill>
                <a:srgbClr val="4836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899913" y="5059458"/>
            <a:ext cx="165735" cy="322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 spc="-65" b="1">
                <a:solidFill>
                  <a:srgbClr val="E0D6DE"/>
                </a:solidFill>
                <a:latin typeface="Georgia"/>
                <a:cs typeface="Georgia"/>
              </a:rPr>
              <a:t>3</a:t>
            </a:r>
            <a:endParaRPr sz="1950">
              <a:latin typeface="Georgia"/>
              <a:cs typeface="Georgi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850771" y="4874045"/>
            <a:ext cx="6341745" cy="1096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50" spc="-170" b="1">
                <a:solidFill>
                  <a:srgbClr val="E0D6DE"/>
                </a:solidFill>
                <a:latin typeface="Georgia"/>
                <a:cs typeface="Georgia"/>
              </a:rPr>
              <a:t>Renters</a:t>
            </a:r>
            <a:r>
              <a:rPr dirty="0" sz="2050" spc="-15" b="1">
                <a:solidFill>
                  <a:srgbClr val="E0D6DE"/>
                </a:solidFill>
                <a:latin typeface="Georgia"/>
                <a:cs typeface="Georgia"/>
              </a:rPr>
              <a:t> </a:t>
            </a:r>
            <a:r>
              <a:rPr dirty="0" sz="2050" spc="-30" b="1">
                <a:solidFill>
                  <a:srgbClr val="E0D6DE"/>
                </a:solidFill>
                <a:latin typeface="Georgia"/>
                <a:cs typeface="Georgia"/>
              </a:rPr>
              <a:t>Insurance</a:t>
            </a:r>
            <a:endParaRPr sz="2050">
              <a:latin typeface="Georgia"/>
              <a:cs typeface="Georgia"/>
            </a:endParaRPr>
          </a:p>
          <a:p>
            <a:pPr marL="12700" marR="5080">
              <a:lnSpc>
                <a:spcPts val="3000"/>
              </a:lnSpc>
              <a:spcBef>
                <a:spcPts val="65"/>
              </a:spcBef>
            </a:pPr>
            <a:r>
              <a:rPr dirty="0" sz="1550" spc="65">
                <a:solidFill>
                  <a:srgbClr val="E0D6DE"/>
                </a:solidFill>
                <a:latin typeface="Tahoma"/>
                <a:cs typeface="Tahoma"/>
              </a:rPr>
              <a:t>Protects</a:t>
            </a:r>
            <a:r>
              <a:rPr dirty="0" sz="1550" spc="-3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55">
                <a:solidFill>
                  <a:srgbClr val="E0D6DE"/>
                </a:solidFill>
                <a:latin typeface="Tahoma"/>
                <a:cs typeface="Tahoma"/>
              </a:rPr>
              <a:t>renters'</a:t>
            </a:r>
            <a:r>
              <a:rPr dirty="0" sz="1550" spc="-3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60">
                <a:solidFill>
                  <a:srgbClr val="E0D6DE"/>
                </a:solidFill>
                <a:latin typeface="Tahoma"/>
                <a:cs typeface="Tahoma"/>
              </a:rPr>
              <a:t>personal</a:t>
            </a:r>
            <a:r>
              <a:rPr dirty="0" sz="1550" spc="-3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60">
                <a:solidFill>
                  <a:srgbClr val="E0D6DE"/>
                </a:solidFill>
                <a:latin typeface="Tahoma"/>
                <a:cs typeface="Tahoma"/>
              </a:rPr>
              <a:t>belongings</a:t>
            </a:r>
            <a:r>
              <a:rPr dirty="0" sz="1550" spc="-3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50">
                <a:solidFill>
                  <a:srgbClr val="E0D6DE"/>
                </a:solidFill>
                <a:latin typeface="Tahoma"/>
                <a:cs typeface="Tahoma"/>
              </a:rPr>
              <a:t>from</a:t>
            </a:r>
            <a:r>
              <a:rPr dirty="0" sz="1550" spc="-3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E0D6DE"/>
                </a:solidFill>
                <a:latin typeface="Tahoma"/>
                <a:cs typeface="Tahoma"/>
              </a:rPr>
              <a:t>theft,</a:t>
            </a:r>
            <a:r>
              <a:rPr dirty="0" sz="1550" spc="-2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45">
                <a:solidFill>
                  <a:srgbClr val="E0D6DE"/>
                </a:solidFill>
                <a:latin typeface="Tahoma"/>
                <a:cs typeface="Tahoma"/>
              </a:rPr>
              <a:t>damage,</a:t>
            </a:r>
            <a:r>
              <a:rPr dirty="0" sz="1550" spc="-3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55">
                <a:solidFill>
                  <a:srgbClr val="E0D6DE"/>
                </a:solidFill>
                <a:latin typeface="Tahoma"/>
                <a:cs typeface="Tahoma"/>
              </a:rPr>
              <a:t>and</a:t>
            </a:r>
            <a:r>
              <a:rPr dirty="0" sz="1550" spc="-2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-10">
                <a:solidFill>
                  <a:srgbClr val="E0D6DE"/>
                </a:solidFill>
                <a:latin typeface="Tahoma"/>
                <a:cs typeface="Tahoma"/>
              </a:rPr>
              <a:t>other perils.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5762862" y="5860970"/>
            <a:ext cx="8063230" cy="11430"/>
          </a:xfrm>
          <a:custGeom>
            <a:avLst/>
            <a:gdLst/>
            <a:ahLst/>
            <a:cxnLst/>
            <a:rect l="l" t="t" r="r" b="b"/>
            <a:pathLst>
              <a:path w="8063230" h="11429">
                <a:moveTo>
                  <a:pt x="8060591" y="11430"/>
                </a:moveTo>
                <a:lnTo>
                  <a:pt x="2558" y="11430"/>
                </a:lnTo>
                <a:lnTo>
                  <a:pt x="0" y="8871"/>
                </a:lnTo>
                <a:lnTo>
                  <a:pt x="0" y="5714"/>
                </a:lnTo>
                <a:lnTo>
                  <a:pt x="0" y="2558"/>
                </a:lnTo>
                <a:lnTo>
                  <a:pt x="2558" y="0"/>
                </a:lnTo>
                <a:lnTo>
                  <a:pt x="8058950" y="0"/>
                </a:lnTo>
                <a:lnTo>
                  <a:pt x="8060405" y="601"/>
                </a:lnTo>
                <a:lnTo>
                  <a:pt x="8061476" y="1673"/>
                </a:lnTo>
                <a:lnTo>
                  <a:pt x="8062549" y="2745"/>
                </a:lnTo>
                <a:lnTo>
                  <a:pt x="8063150" y="4199"/>
                </a:lnTo>
                <a:lnTo>
                  <a:pt x="8063150" y="8871"/>
                </a:lnTo>
                <a:lnTo>
                  <a:pt x="8060591" y="11430"/>
                </a:lnTo>
                <a:close/>
              </a:path>
            </a:pathLst>
          </a:custGeom>
          <a:solidFill>
            <a:srgbClr val="48367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1" name="object 21" descr=""/>
          <p:cNvGrpSpPr/>
          <p:nvPr/>
        </p:nvGrpSpPr>
        <p:grpSpPr>
          <a:xfrm>
            <a:off x="699135" y="5966221"/>
            <a:ext cx="6621145" cy="1506220"/>
            <a:chOff x="699135" y="5966221"/>
            <a:chExt cx="6621145" cy="1506220"/>
          </a:xfrm>
        </p:grpSpPr>
        <p:sp>
          <p:nvSpPr>
            <p:cNvPr id="22" name="object 22" descr=""/>
            <p:cNvSpPr/>
            <p:nvPr/>
          </p:nvSpPr>
          <p:spPr>
            <a:xfrm>
              <a:off x="703897" y="5970983"/>
              <a:ext cx="6611620" cy="1496695"/>
            </a:xfrm>
            <a:custGeom>
              <a:avLst/>
              <a:gdLst/>
              <a:ahLst/>
              <a:cxnLst/>
              <a:rect l="l" t="t" r="r" b="b"/>
              <a:pathLst>
                <a:path w="6611620" h="1496695">
                  <a:moveTo>
                    <a:pt x="6526830" y="1496138"/>
                  </a:moveTo>
                  <a:lnTo>
                    <a:pt x="84471" y="1496138"/>
                  </a:lnTo>
                  <a:lnTo>
                    <a:pt x="51591" y="1489500"/>
                  </a:lnTo>
                  <a:lnTo>
                    <a:pt x="24741" y="1471397"/>
                  </a:lnTo>
                  <a:lnTo>
                    <a:pt x="6638" y="1444547"/>
                  </a:lnTo>
                  <a:lnTo>
                    <a:pt x="0" y="1411666"/>
                  </a:lnTo>
                  <a:lnTo>
                    <a:pt x="0" y="84471"/>
                  </a:lnTo>
                  <a:lnTo>
                    <a:pt x="6638" y="51591"/>
                  </a:lnTo>
                  <a:lnTo>
                    <a:pt x="24741" y="24741"/>
                  </a:lnTo>
                  <a:lnTo>
                    <a:pt x="51591" y="6638"/>
                  </a:lnTo>
                  <a:lnTo>
                    <a:pt x="84471" y="0"/>
                  </a:lnTo>
                  <a:lnTo>
                    <a:pt x="6526830" y="0"/>
                  </a:lnTo>
                  <a:lnTo>
                    <a:pt x="6573695" y="14192"/>
                  </a:lnTo>
                  <a:lnTo>
                    <a:pt x="6604872" y="52145"/>
                  </a:lnTo>
                  <a:lnTo>
                    <a:pt x="6611302" y="84471"/>
                  </a:lnTo>
                  <a:lnTo>
                    <a:pt x="6611302" y="1411666"/>
                  </a:lnTo>
                  <a:lnTo>
                    <a:pt x="6604664" y="1444547"/>
                  </a:lnTo>
                  <a:lnTo>
                    <a:pt x="6586561" y="1471397"/>
                  </a:lnTo>
                  <a:lnTo>
                    <a:pt x="6559711" y="1489500"/>
                  </a:lnTo>
                  <a:lnTo>
                    <a:pt x="6526830" y="1496138"/>
                  </a:lnTo>
                  <a:close/>
                </a:path>
              </a:pathLst>
            </a:custGeom>
            <a:solidFill>
              <a:srgbClr val="2F1C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03897" y="5970983"/>
              <a:ext cx="6611620" cy="1496695"/>
            </a:xfrm>
            <a:custGeom>
              <a:avLst/>
              <a:gdLst/>
              <a:ahLst/>
              <a:cxnLst/>
              <a:rect l="l" t="t" r="r" b="b"/>
              <a:pathLst>
                <a:path w="6611620" h="1496695">
                  <a:moveTo>
                    <a:pt x="0" y="84471"/>
                  </a:moveTo>
                  <a:lnTo>
                    <a:pt x="6638" y="51591"/>
                  </a:lnTo>
                  <a:lnTo>
                    <a:pt x="24741" y="24741"/>
                  </a:lnTo>
                  <a:lnTo>
                    <a:pt x="51591" y="6638"/>
                  </a:lnTo>
                  <a:lnTo>
                    <a:pt x="84471" y="0"/>
                  </a:lnTo>
                  <a:lnTo>
                    <a:pt x="6526830" y="0"/>
                  </a:lnTo>
                  <a:lnTo>
                    <a:pt x="6573695" y="14192"/>
                  </a:lnTo>
                  <a:lnTo>
                    <a:pt x="6604872" y="52145"/>
                  </a:lnTo>
                  <a:lnTo>
                    <a:pt x="6611302" y="84471"/>
                  </a:lnTo>
                  <a:lnTo>
                    <a:pt x="6611302" y="1411666"/>
                  </a:lnTo>
                  <a:lnTo>
                    <a:pt x="6604664" y="1444547"/>
                  </a:lnTo>
                  <a:lnTo>
                    <a:pt x="6586561" y="1471397"/>
                  </a:lnTo>
                  <a:lnTo>
                    <a:pt x="6559711" y="1489500"/>
                  </a:lnTo>
                  <a:lnTo>
                    <a:pt x="6526830" y="1496138"/>
                  </a:lnTo>
                  <a:lnTo>
                    <a:pt x="84471" y="1496138"/>
                  </a:lnTo>
                  <a:lnTo>
                    <a:pt x="51591" y="1489500"/>
                  </a:lnTo>
                  <a:lnTo>
                    <a:pt x="24741" y="1471397"/>
                  </a:lnTo>
                  <a:lnTo>
                    <a:pt x="6638" y="1444547"/>
                  </a:lnTo>
                  <a:lnTo>
                    <a:pt x="0" y="1411666"/>
                  </a:lnTo>
                  <a:lnTo>
                    <a:pt x="0" y="84471"/>
                  </a:lnTo>
                  <a:close/>
                </a:path>
              </a:pathLst>
            </a:custGeom>
            <a:ln w="9524">
              <a:solidFill>
                <a:srgbClr val="4836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899913" y="6495232"/>
            <a:ext cx="159385" cy="322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 spc="-165" b="1">
                <a:solidFill>
                  <a:srgbClr val="E0D6DE"/>
                </a:solidFill>
                <a:latin typeface="Georgia"/>
                <a:cs typeface="Georgia"/>
              </a:rPr>
              <a:t>4</a:t>
            </a:r>
            <a:endParaRPr sz="1950">
              <a:latin typeface="Georgia"/>
              <a:cs typeface="Georgi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7503597" y="6071814"/>
            <a:ext cx="5616575" cy="1172845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2050" spc="-155" b="1">
                <a:solidFill>
                  <a:srgbClr val="E0D6DE"/>
                </a:solidFill>
                <a:latin typeface="Georgia"/>
                <a:cs typeface="Georgia"/>
              </a:rPr>
              <a:t>Commercial</a:t>
            </a:r>
            <a:r>
              <a:rPr dirty="0" sz="2050" spc="15" b="1">
                <a:solidFill>
                  <a:srgbClr val="E0D6DE"/>
                </a:solidFill>
                <a:latin typeface="Georgia"/>
                <a:cs typeface="Georgia"/>
              </a:rPr>
              <a:t> </a:t>
            </a:r>
            <a:r>
              <a:rPr dirty="0" sz="2050" spc="-10" b="1">
                <a:solidFill>
                  <a:srgbClr val="E0D6DE"/>
                </a:solidFill>
                <a:latin typeface="Georgia"/>
                <a:cs typeface="Georgia"/>
              </a:rPr>
              <a:t>Property</a:t>
            </a:r>
            <a:endParaRPr sz="2050">
              <a:latin typeface="Georgia"/>
              <a:cs typeface="Georgia"/>
            </a:endParaRPr>
          </a:p>
          <a:p>
            <a:pPr marL="12700" marR="5080">
              <a:lnSpc>
                <a:spcPts val="3000"/>
              </a:lnSpc>
              <a:spcBef>
                <a:spcPts val="70"/>
              </a:spcBef>
            </a:pPr>
            <a:r>
              <a:rPr dirty="0" sz="1550" spc="-835">
                <a:solidFill>
                  <a:srgbClr val="E0D6DE"/>
                </a:solidFill>
                <a:latin typeface="Tahoma"/>
                <a:cs typeface="Tahoma"/>
              </a:rPr>
              <a:t>P</a:t>
            </a:r>
            <a:r>
              <a:rPr dirty="0" sz="2050" spc="20" b="1">
                <a:solidFill>
                  <a:srgbClr val="E0D6DE"/>
                </a:solidFill>
                <a:latin typeface="Georgia"/>
                <a:cs typeface="Georgia"/>
              </a:rPr>
              <a:t>I</a:t>
            </a:r>
            <a:r>
              <a:rPr dirty="0" sz="2050" spc="-1160" b="1">
                <a:solidFill>
                  <a:srgbClr val="E0D6DE"/>
                </a:solidFill>
                <a:latin typeface="Georgia"/>
                <a:cs typeface="Georgia"/>
              </a:rPr>
              <a:t>n</a:t>
            </a:r>
            <a:r>
              <a:rPr dirty="0" sz="1550" spc="-10">
                <a:solidFill>
                  <a:srgbClr val="E0D6DE"/>
                </a:solidFill>
                <a:latin typeface="Tahoma"/>
                <a:cs typeface="Tahoma"/>
              </a:rPr>
              <a:t>r</a:t>
            </a:r>
            <a:r>
              <a:rPr dirty="0" sz="1550" spc="-375">
                <a:solidFill>
                  <a:srgbClr val="E0D6DE"/>
                </a:solidFill>
                <a:latin typeface="Tahoma"/>
                <a:cs typeface="Tahoma"/>
              </a:rPr>
              <a:t>o</a:t>
            </a:r>
            <a:r>
              <a:rPr dirty="0" sz="2050" spc="-595" b="1">
                <a:solidFill>
                  <a:srgbClr val="E0D6DE"/>
                </a:solidFill>
                <a:latin typeface="Georgia"/>
                <a:cs typeface="Georgia"/>
              </a:rPr>
              <a:t>s</a:t>
            </a:r>
            <a:r>
              <a:rPr dirty="0" sz="1550" spc="-275">
                <a:solidFill>
                  <a:srgbClr val="E0D6DE"/>
                </a:solidFill>
                <a:latin typeface="Tahoma"/>
                <a:cs typeface="Tahoma"/>
              </a:rPr>
              <a:t>v</a:t>
            </a:r>
            <a:r>
              <a:rPr dirty="0" sz="2050" spc="-1015" b="1">
                <a:solidFill>
                  <a:srgbClr val="E0D6DE"/>
                </a:solidFill>
                <a:latin typeface="Georgia"/>
                <a:cs typeface="Georgia"/>
              </a:rPr>
              <a:t>u</a:t>
            </a:r>
            <a:r>
              <a:rPr dirty="0" sz="1550" spc="15">
                <a:solidFill>
                  <a:srgbClr val="E0D6DE"/>
                </a:solidFill>
                <a:latin typeface="Tahoma"/>
                <a:cs typeface="Tahoma"/>
              </a:rPr>
              <a:t>i</a:t>
            </a:r>
            <a:r>
              <a:rPr dirty="0" sz="1550" spc="-355">
                <a:solidFill>
                  <a:srgbClr val="E0D6DE"/>
                </a:solidFill>
                <a:latin typeface="Tahoma"/>
                <a:cs typeface="Tahoma"/>
              </a:rPr>
              <a:t>d</a:t>
            </a:r>
            <a:r>
              <a:rPr dirty="0" sz="2050" spc="-565" b="1">
                <a:solidFill>
                  <a:srgbClr val="E0D6DE"/>
                </a:solidFill>
                <a:latin typeface="Georgia"/>
                <a:cs typeface="Georgia"/>
              </a:rPr>
              <a:t>r</a:t>
            </a:r>
            <a:r>
              <a:rPr dirty="0" sz="1550" spc="-375">
                <a:solidFill>
                  <a:srgbClr val="E0D6DE"/>
                </a:solidFill>
                <a:latin typeface="Tahoma"/>
                <a:cs typeface="Tahoma"/>
              </a:rPr>
              <a:t>e</a:t>
            </a:r>
            <a:r>
              <a:rPr dirty="0" sz="2050" spc="-720" b="1">
                <a:solidFill>
                  <a:srgbClr val="E0D6DE"/>
                </a:solidFill>
                <a:latin typeface="Georgia"/>
                <a:cs typeface="Georgia"/>
              </a:rPr>
              <a:t>a</a:t>
            </a:r>
            <a:r>
              <a:rPr dirty="0" sz="1550" spc="-135">
                <a:solidFill>
                  <a:srgbClr val="E0D6DE"/>
                </a:solidFill>
                <a:latin typeface="Tahoma"/>
                <a:cs typeface="Tahoma"/>
              </a:rPr>
              <a:t>s</a:t>
            </a:r>
            <a:r>
              <a:rPr dirty="0" sz="2050" spc="-725" b="1">
                <a:solidFill>
                  <a:srgbClr val="E0D6DE"/>
                </a:solidFill>
                <a:latin typeface="Georgia"/>
                <a:cs typeface="Georgia"/>
              </a:rPr>
              <a:t>n</a:t>
            </a:r>
            <a:r>
              <a:rPr dirty="0" sz="1550" spc="-160">
                <a:solidFill>
                  <a:srgbClr val="E0D6DE"/>
                </a:solidFill>
                <a:latin typeface="Tahoma"/>
                <a:cs typeface="Tahoma"/>
              </a:rPr>
              <a:t>c</a:t>
            </a:r>
            <a:r>
              <a:rPr dirty="0" sz="2050" spc="-850" b="1">
                <a:solidFill>
                  <a:srgbClr val="E0D6DE"/>
                </a:solidFill>
                <a:latin typeface="Georgia"/>
                <a:cs typeface="Georgia"/>
              </a:rPr>
              <a:t>c</a:t>
            </a:r>
            <a:r>
              <a:rPr dirty="0" sz="1550" spc="-100">
                <a:solidFill>
                  <a:srgbClr val="E0D6DE"/>
                </a:solidFill>
                <a:latin typeface="Tahoma"/>
                <a:cs typeface="Tahoma"/>
              </a:rPr>
              <a:t>o</a:t>
            </a:r>
            <a:r>
              <a:rPr dirty="0" sz="2050" spc="-1050" b="1">
                <a:solidFill>
                  <a:srgbClr val="E0D6DE"/>
                </a:solidFill>
                <a:latin typeface="Georgia"/>
                <a:cs typeface="Georgia"/>
              </a:rPr>
              <a:t>e</a:t>
            </a:r>
            <a:r>
              <a:rPr dirty="0" sz="1550" spc="-10">
                <a:solidFill>
                  <a:srgbClr val="E0D6DE"/>
                </a:solidFill>
                <a:latin typeface="Tahoma"/>
                <a:cs typeface="Tahoma"/>
              </a:rPr>
              <a:t>v</a:t>
            </a:r>
            <a:r>
              <a:rPr dirty="0" sz="1550" spc="20">
                <a:solidFill>
                  <a:srgbClr val="E0D6DE"/>
                </a:solidFill>
                <a:latin typeface="Tahoma"/>
                <a:cs typeface="Tahoma"/>
              </a:rPr>
              <a:t>erage</a:t>
            </a:r>
            <a:r>
              <a:rPr dirty="0" sz="1550" spc="-1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E0D6DE"/>
                </a:solidFill>
                <a:latin typeface="Tahoma"/>
                <a:cs typeface="Tahoma"/>
              </a:rPr>
              <a:t>for</a:t>
            </a:r>
            <a:r>
              <a:rPr dirty="0" sz="1550" spc="-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80">
                <a:solidFill>
                  <a:srgbClr val="E0D6DE"/>
                </a:solidFill>
                <a:latin typeface="Tahoma"/>
                <a:cs typeface="Tahoma"/>
              </a:rPr>
              <a:t>businesses</a:t>
            </a:r>
            <a:r>
              <a:rPr dirty="0" sz="1550" spc="-1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50">
                <a:solidFill>
                  <a:srgbClr val="E0D6DE"/>
                </a:solidFill>
                <a:latin typeface="Tahoma"/>
                <a:cs typeface="Tahoma"/>
              </a:rPr>
              <a:t>against</a:t>
            </a:r>
            <a:r>
              <a:rPr dirty="0" sz="1550" spc="-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55">
                <a:solidFill>
                  <a:srgbClr val="E0D6DE"/>
                </a:solidFill>
                <a:latin typeface="Tahoma"/>
                <a:cs typeface="Tahoma"/>
              </a:rPr>
              <a:t>property</a:t>
            </a:r>
            <a:r>
              <a:rPr dirty="0" sz="1550" spc="-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-10">
                <a:solidFill>
                  <a:srgbClr val="E0D6DE"/>
                </a:solidFill>
                <a:latin typeface="Tahoma"/>
                <a:cs typeface="Tahoma"/>
              </a:rPr>
              <a:t>damage, </a:t>
            </a:r>
            <a:r>
              <a:rPr dirty="0" sz="1550">
                <a:solidFill>
                  <a:srgbClr val="E0D6DE"/>
                </a:solidFill>
                <a:latin typeface="Tahoma"/>
                <a:cs typeface="Tahoma"/>
              </a:rPr>
              <a:t>liability,</a:t>
            </a:r>
            <a:r>
              <a:rPr dirty="0" sz="1550" spc="10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55">
                <a:solidFill>
                  <a:srgbClr val="E0D6DE"/>
                </a:solidFill>
                <a:latin typeface="Tahoma"/>
                <a:cs typeface="Tahoma"/>
              </a:rPr>
              <a:t>and</a:t>
            </a:r>
            <a:r>
              <a:rPr dirty="0" sz="1550" spc="10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E0D6DE"/>
                </a:solidFill>
                <a:latin typeface="Tahoma"/>
                <a:cs typeface="Tahoma"/>
              </a:rPr>
              <a:t>other</a:t>
            </a:r>
            <a:r>
              <a:rPr dirty="0" sz="1550" spc="10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40">
                <a:solidFill>
                  <a:srgbClr val="E0D6DE"/>
                </a:solidFill>
                <a:latin typeface="Tahoma"/>
                <a:cs typeface="Tahoma"/>
              </a:rPr>
              <a:t>risks.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12605474" y="7566100"/>
            <a:ext cx="1982470" cy="588645"/>
          </a:xfrm>
          <a:custGeom>
            <a:avLst/>
            <a:gdLst/>
            <a:ahLst/>
            <a:cxnLst/>
            <a:rect l="l" t="t" r="r" b="b"/>
            <a:pathLst>
              <a:path w="1982469" h="588645">
                <a:moveTo>
                  <a:pt x="1982099" y="588599"/>
                </a:moveTo>
                <a:lnTo>
                  <a:pt x="0" y="588599"/>
                </a:lnTo>
                <a:lnTo>
                  <a:pt x="0" y="0"/>
                </a:lnTo>
                <a:lnTo>
                  <a:pt x="1982099" y="0"/>
                </a:lnTo>
                <a:lnTo>
                  <a:pt x="1982099" y="588599"/>
                </a:lnTo>
                <a:close/>
              </a:path>
            </a:pathLst>
          </a:custGeom>
          <a:solidFill>
            <a:srgbClr val="0D0829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800"/>
              </a:lnSpc>
              <a:spcBef>
                <a:spcPts val="100"/>
              </a:spcBef>
            </a:pPr>
            <a:r>
              <a:rPr dirty="0" spc="-270"/>
              <a:t>The</a:t>
            </a:r>
            <a:r>
              <a:rPr dirty="0" spc="-150"/>
              <a:t> </a:t>
            </a:r>
            <a:r>
              <a:rPr dirty="0" spc="-285"/>
              <a:t>Intersection</a:t>
            </a:r>
            <a:r>
              <a:rPr dirty="0" spc="-150"/>
              <a:t> </a:t>
            </a:r>
            <a:r>
              <a:rPr dirty="0" spc="-265"/>
              <a:t>of</a:t>
            </a:r>
            <a:r>
              <a:rPr dirty="0" spc="-150"/>
              <a:t> </a:t>
            </a:r>
            <a:r>
              <a:rPr dirty="0" spc="-315"/>
              <a:t>Banking</a:t>
            </a:r>
            <a:r>
              <a:rPr dirty="0" spc="-150"/>
              <a:t> </a:t>
            </a:r>
            <a:r>
              <a:rPr dirty="0" spc="-335"/>
              <a:t>and</a:t>
            </a:r>
            <a:r>
              <a:rPr dirty="0" spc="-150"/>
              <a:t> </a:t>
            </a:r>
            <a:r>
              <a:rPr dirty="0" spc="-380"/>
              <a:t>Insurance: </a:t>
            </a:r>
            <a:r>
              <a:rPr dirty="0" spc="-330"/>
              <a:t>Synergies</a:t>
            </a:r>
            <a:r>
              <a:rPr dirty="0" spc="-165"/>
              <a:t> </a:t>
            </a:r>
            <a:r>
              <a:rPr dirty="0" spc="-335"/>
              <a:t>and</a:t>
            </a:r>
            <a:r>
              <a:rPr dirty="0" spc="-150"/>
              <a:t> </a:t>
            </a:r>
            <a:r>
              <a:rPr dirty="0" spc="-300"/>
              <a:t>Opportunities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81090" y="4172330"/>
            <a:ext cx="6208395" cy="1328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-160" b="1">
                <a:solidFill>
                  <a:srgbClr val="FF8AAE"/>
                </a:solidFill>
                <a:latin typeface="Georgia"/>
                <a:cs typeface="Georgia"/>
              </a:rPr>
              <a:t>Combined</a:t>
            </a:r>
            <a:r>
              <a:rPr dirty="0" sz="2300" spc="-25" b="1">
                <a:solidFill>
                  <a:srgbClr val="FF8AAE"/>
                </a:solidFill>
                <a:latin typeface="Georgia"/>
                <a:cs typeface="Georgia"/>
              </a:rPr>
              <a:t> </a:t>
            </a:r>
            <a:r>
              <a:rPr dirty="0" sz="2300" spc="-30" b="1">
                <a:solidFill>
                  <a:srgbClr val="FF8AAE"/>
                </a:solidFill>
                <a:latin typeface="Georgia"/>
                <a:cs typeface="Georgia"/>
              </a:rPr>
              <a:t>Offerings</a:t>
            </a:r>
            <a:endParaRPr sz="2300">
              <a:latin typeface="Georgia"/>
              <a:cs typeface="Georgia"/>
            </a:endParaRPr>
          </a:p>
          <a:p>
            <a:pPr marL="12700" marR="5080">
              <a:lnSpc>
                <a:spcPct val="162900"/>
              </a:lnSpc>
              <a:spcBef>
                <a:spcPts val="655"/>
              </a:spcBef>
            </a:pPr>
            <a:r>
              <a:rPr dirty="0" sz="1750" spc="60">
                <a:solidFill>
                  <a:srgbClr val="E0D6DE"/>
                </a:solidFill>
                <a:latin typeface="Tahoma"/>
                <a:cs typeface="Tahoma"/>
              </a:rPr>
              <a:t>Financial</a:t>
            </a:r>
            <a:r>
              <a:rPr dirty="0" sz="1750" spc="9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10">
                <a:solidFill>
                  <a:srgbClr val="E0D6DE"/>
                </a:solidFill>
                <a:latin typeface="Tahoma"/>
                <a:cs typeface="Tahoma"/>
              </a:rPr>
              <a:t>institutions</a:t>
            </a:r>
            <a:r>
              <a:rPr dirty="0" sz="1750" spc="9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10">
                <a:solidFill>
                  <a:srgbClr val="E0D6DE"/>
                </a:solidFill>
                <a:latin typeface="Tahoma"/>
                <a:cs typeface="Tahoma"/>
              </a:rPr>
              <a:t>are</a:t>
            </a:r>
            <a:r>
              <a:rPr dirty="0" sz="1750" spc="9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10">
                <a:solidFill>
                  <a:srgbClr val="E0D6DE"/>
                </a:solidFill>
                <a:latin typeface="Tahoma"/>
                <a:cs typeface="Tahoma"/>
              </a:rPr>
              <a:t>integrating</a:t>
            </a:r>
            <a:r>
              <a:rPr dirty="0" sz="1750" spc="9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70">
                <a:solidFill>
                  <a:srgbClr val="E0D6DE"/>
                </a:solidFill>
                <a:latin typeface="Tahoma"/>
                <a:cs typeface="Tahoma"/>
              </a:rPr>
              <a:t>banking</a:t>
            </a:r>
            <a:r>
              <a:rPr dirty="0" sz="1750" spc="9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70">
                <a:solidFill>
                  <a:srgbClr val="E0D6DE"/>
                </a:solidFill>
                <a:latin typeface="Tahoma"/>
                <a:cs typeface="Tahoma"/>
              </a:rPr>
              <a:t>and</a:t>
            </a:r>
            <a:r>
              <a:rPr dirty="0" sz="1750" spc="9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60">
                <a:solidFill>
                  <a:srgbClr val="E0D6DE"/>
                </a:solidFill>
                <a:latin typeface="Tahoma"/>
                <a:cs typeface="Tahoma"/>
              </a:rPr>
              <a:t>insurance </a:t>
            </a:r>
            <a:r>
              <a:rPr dirty="0" sz="1750" spc="65">
                <a:solidFill>
                  <a:srgbClr val="E0D6DE"/>
                </a:solidFill>
                <a:latin typeface="Tahoma"/>
                <a:cs typeface="Tahoma"/>
              </a:rPr>
              <a:t>products,</a:t>
            </a:r>
            <a:r>
              <a:rPr dirty="0" sz="1750" spc="-4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60">
                <a:solidFill>
                  <a:srgbClr val="E0D6DE"/>
                </a:solidFill>
                <a:latin typeface="Tahoma"/>
                <a:cs typeface="Tahoma"/>
              </a:rPr>
              <a:t>creating</a:t>
            </a:r>
            <a:r>
              <a:rPr dirty="0" sz="1750" spc="-4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80">
                <a:solidFill>
                  <a:srgbClr val="E0D6DE"/>
                </a:solidFill>
                <a:latin typeface="Tahoma"/>
                <a:cs typeface="Tahoma"/>
              </a:rPr>
              <a:t>comprehensive</a:t>
            </a:r>
            <a:r>
              <a:rPr dirty="0" sz="1750" spc="-4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60">
                <a:solidFill>
                  <a:srgbClr val="E0D6DE"/>
                </a:solidFill>
                <a:latin typeface="Tahoma"/>
                <a:cs typeface="Tahoma"/>
              </a:rPr>
              <a:t>solutions</a:t>
            </a:r>
            <a:r>
              <a:rPr dirty="0" sz="1750" spc="-4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50">
                <a:solidFill>
                  <a:srgbClr val="E0D6DE"/>
                </a:solidFill>
                <a:latin typeface="Tahoma"/>
                <a:cs typeface="Tahoma"/>
              </a:rPr>
              <a:t>for</a:t>
            </a:r>
            <a:r>
              <a:rPr dirty="0" sz="1750" spc="-4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55">
                <a:solidFill>
                  <a:srgbClr val="E0D6DE"/>
                </a:solidFill>
                <a:latin typeface="Tahoma"/>
                <a:cs typeface="Tahoma"/>
              </a:rPr>
              <a:t>customers.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561421" y="3991022"/>
            <a:ext cx="6083300" cy="1944370"/>
          </a:xfrm>
          <a:prstGeom prst="rect">
            <a:avLst/>
          </a:prstGeom>
        </p:spPr>
        <p:txBody>
          <a:bodyPr wrap="square" lIns="0" tIns="1936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25"/>
              </a:spcBef>
            </a:pPr>
            <a:r>
              <a:rPr dirty="0" sz="2300" spc="-165" b="1">
                <a:solidFill>
                  <a:srgbClr val="FF8AAE"/>
                </a:solidFill>
                <a:latin typeface="Georgia"/>
                <a:cs typeface="Georgia"/>
              </a:rPr>
              <a:t>Enhanced</a:t>
            </a:r>
            <a:r>
              <a:rPr dirty="0" sz="2300" spc="-70" b="1">
                <a:solidFill>
                  <a:srgbClr val="FF8AAE"/>
                </a:solidFill>
                <a:latin typeface="Georgia"/>
                <a:cs typeface="Georgia"/>
              </a:rPr>
              <a:t> </a:t>
            </a:r>
            <a:r>
              <a:rPr dirty="0" sz="2300" spc="-40" b="1">
                <a:solidFill>
                  <a:srgbClr val="FF8AAE"/>
                </a:solidFill>
                <a:latin typeface="Georgia"/>
                <a:cs typeface="Georgia"/>
              </a:rPr>
              <a:t>Customer</a:t>
            </a:r>
            <a:endParaRPr sz="2300">
              <a:latin typeface="Georgia"/>
              <a:cs typeface="Georgia"/>
            </a:endParaRPr>
          </a:p>
          <a:p>
            <a:pPr marL="38100" marR="30480">
              <a:lnSpc>
                <a:spcPts val="3420"/>
              </a:lnSpc>
              <a:spcBef>
                <a:spcPts val="795"/>
              </a:spcBef>
            </a:pPr>
            <a:r>
              <a:rPr dirty="0" baseline="16908" sz="3450" spc="-2587" b="1">
                <a:solidFill>
                  <a:srgbClr val="FF8AAE"/>
                </a:solidFill>
                <a:latin typeface="Georgia"/>
                <a:cs typeface="Georgia"/>
              </a:rPr>
              <a:t>V</a:t>
            </a:r>
            <a:r>
              <a:rPr dirty="0" sz="1750" spc="40">
                <a:solidFill>
                  <a:srgbClr val="E0D6DE"/>
                </a:solidFill>
                <a:latin typeface="Tahoma"/>
                <a:cs typeface="Tahoma"/>
              </a:rPr>
              <a:t>T</a:t>
            </a:r>
            <a:r>
              <a:rPr dirty="0" sz="1750" spc="-630">
                <a:solidFill>
                  <a:srgbClr val="E0D6DE"/>
                </a:solidFill>
                <a:latin typeface="Tahoma"/>
                <a:cs typeface="Tahoma"/>
              </a:rPr>
              <a:t>h</a:t>
            </a:r>
            <a:r>
              <a:rPr dirty="0" baseline="16908" sz="3450" spc="-780" b="1">
                <a:solidFill>
                  <a:srgbClr val="FF8AAE"/>
                </a:solidFill>
                <a:latin typeface="Georgia"/>
                <a:cs typeface="Georgia"/>
              </a:rPr>
              <a:t>a</a:t>
            </a:r>
            <a:r>
              <a:rPr dirty="0" sz="1750" spc="40">
                <a:solidFill>
                  <a:srgbClr val="E0D6DE"/>
                </a:solidFill>
                <a:latin typeface="Tahoma"/>
                <a:cs typeface="Tahoma"/>
              </a:rPr>
              <a:t>i</a:t>
            </a:r>
            <a:r>
              <a:rPr dirty="0" sz="1750" spc="-680">
                <a:solidFill>
                  <a:srgbClr val="E0D6DE"/>
                </a:solidFill>
                <a:latin typeface="Tahoma"/>
                <a:cs typeface="Tahoma"/>
              </a:rPr>
              <a:t>s</a:t>
            </a:r>
            <a:r>
              <a:rPr dirty="0" baseline="16908" sz="3450" spc="67" b="1">
                <a:solidFill>
                  <a:srgbClr val="FF8AAE"/>
                </a:solidFill>
                <a:latin typeface="Georgia"/>
                <a:cs typeface="Georgia"/>
              </a:rPr>
              <a:t>l</a:t>
            </a:r>
            <a:r>
              <a:rPr dirty="0" baseline="16908" sz="3450" spc="-1267" b="1">
                <a:solidFill>
                  <a:srgbClr val="FF8AAE"/>
                </a:solidFill>
                <a:latin typeface="Georgia"/>
                <a:cs typeface="Georgia"/>
              </a:rPr>
              <a:t>u</a:t>
            </a:r>
            <a:r>
              <a:rPr dirty="0" sz="1750" spc="-130">
                <a:solidFill>
                  <a:srgbClr val="E0D6DE"/>
                </a:solidFill>
                <a:latin typeface="Tahoma"/>
                <a:cs typeface="Tahoma"/>
              </a:rPr>
              <a:t>c</a:t>
            </a:r>
            <a:r>
              <a:rPr dirty="0" baseline="16908" sz="3450" spc="-1552" b="1">
                <a:solidFill>
                  <a:srgbClr val="FF8AAE"/>
                </a:solidFill>
                <a:latin typeface="Georgia"/>
                <a:cs typeface="Georgia"/>
              </a:rPr>
              <a:t>e</a:t>
            </a:r>
            <a:r>
              <a:rPr dirty="0" sz="1750" spc="40">
                <a:solidFill>
                  <a:srgbClr val="E0D6DE"/>
                </a:solidFill>
                <a:latin typeface="Tahoma"/>
                <a:cs typeface="Tahoma"/>
              </a:rPr>
              <a:t>o</a:t>
            </a:r>
            <a:r>
              <a:rPr dirty="0" sz="1750" spc="15">
                <a:solidFill>
                  <a:srgbClr val="E0D6DE"/>
                </a:solidFill>
                <a:latin typeface="Tahoma"/>
                <a:cs typeface="Tahoma"/>
              </a:rPr>
              <a:t>n</a:t>
            </a:r>
            <a:r>
              <a:rPr dirty="0" sz="1750" spc="10">
                <a:solidFill>
                  <a:srgbClr val="E0D6DE"/>
                </a:solidFill>
                <a:latin typeface="Tahoma"/>
                <a:cs typeface="Tahoma"/>
              </a:rPr>
              <a:t>v</a:t>
            </a:r>
            <a:r>
              <a:rPr dirty="0" sz="1750" spc="40">
                <a:solidFill>
                  <a:srgbClr val="E0D6DE"/>
                </a:solidFill>
                <a:latin typeface="Tahoma"/>
                <a:cs typeface="Tahoma"/>
              </a:rPr>
              <a:t>e</a:t>
            </a:r>
            <a:r>
              <a:rPr dirty="0" sz="1750" spc="15">
                <a:solidFill>
                  <a:srgbClr val="E0D6DE"/>
                </a:solidFill>
                <a:latin typeface="Tahoma"/>
                <a:cs typeface="Tahoma"/>
              </a:rPr>
              <a:t>r</a:t>
            </a:r>
            <a:r>
              <a:rPr dirty="0" sz="1750" spc="45">
                <a:solidFill>
                  <a:srgbClr val="E0D6DE"/>
                </a:solidFill>
                <a:latin typeface="Tahoma"/>
                <a:cs typeface="Tahoma"/>
              </a:rPr>
              <a:t>gence</a:t>
            </a:r>
            <a:r>
              <a:rPr dirty="0" sz="1750" spc="-3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60">
                <a:solidFill>
                  <a:srgbClr val="E0D6DE"/>
                </a:solidFill>
                <a:latin typeface="Tahoma"/>
                <a:cs typeface="Tahoma"/>
              </a:rPr>
              <a:t>offers</a:t>
            </a:r>
            <a:r>
              <a:rPr dirty="0" sz="1750" spc="-3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80">
                <a:solidFill>
                  <a:srgbClr val="E0D6DE"/>
                </a:solidFill>
                <a:latin typeface="Tahoma"/>
                <a:cs typeface="Tahoma"/>
              </a:rPr>
              <a:t>customers</a:t>
            </a:r>
            <a:r>
              <a:rPr dirty="0" sz="1750" spc="-3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50">
                <a:solidFill>
                  <a:srgbClr val="E0D6DE"/>
                </a:solidFill>
                <a:latin typeface="Tahoma"/>
                <a:cs typeface="Tahoma"/>
              </a:rPr>
              <a:t>greater</a:t>
            </a:r>
            <a:r>
              <a:rPr dirty="0" sz="1750" spc="-3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65">
                <a:solidFill>
                  <a:srgbClr val="E0D6DE"/>
                </a:solidFill>
                <a:latin typeface="Tahoma"/>
                <a:cs typeface="Tahoma"/>
              </a:rPr>
              <a:t>convenience, </a:t>
            </a:r>
            <a:r>
              <a:rPr dirty="0" sz="1750" spc="80">
                <a:solidFill>
                  <a:srgbClr val="E0D6DE"/>
                </a:solidFill>
                <a:latin typeface="Tahoma"/>
                <a:cs typeface="Tahoma"/>
              </a:rPr>
              <a:t>personalized</a:t>
            </a:r>
            <a:r>
              <a:rPr dirty="0" sz="1750" spc="-5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80">
                <a:solidFill>
                  <a:srgbClr val="E0D6DE"/>
                </a:solidFill>
                <a:latin typeface="Tahoma"/>
                <a:cs typeface="Tahoma"/>
              </a:rPr>
              <a:t>services,</a:t>
            </a:r>
            <a:r>
              <a:rPr dirty="0" sz="1750" spc="-5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70">
                <a:solidFill>
                  <a:srgbClr val="E0D6DE"/>
                </a:solidFill>
                <a:latin typeface="Tahoma"/>
                <a:cs typeface="Tahoma"/>
              </a:rPr>
              <a:t>and</a:t>
            </a:r>
            <a:r>
              <a:rPr dirty="0" sz="1750" spc="-5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60">
                <a:solidFill>
                  <a:srgbClr val="E0D6DE"/>
                </a:solidFill>
                <a:latin typeface="Tahoma"/>
                <a:cs typeface="Tahoma"/>
              </a:rPr>
              <a:t>a</a:t>
            </a:r>
            <a:r>
              <a:rPr dirty="0" sz="1750" spc="-5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70">
                <a:solidFill>
                  <a:srgbClr val="E0D6DE"/>
                </a:solidFill>
                <a:latin typeface="Tahoma"/>
                <a:cs typeface="Tahoma"/>
              </a:rPr>
              <a:t>wider</a:t>
            </a:r>
            <a:r>
              <a:rPr dirty="0" sz="1750" spc="-5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70">
                <a:solidFill>
                  <a:srgbClr val="E0D6DE"/>
                </a:solidFill>
                <a:latin typeface="Tahoma"/>
                <a:cs typeface="Tahoma"/>
              </a:rPr>
              <a:t>range</a:t>
            </a:r>
            <a:r>
              <a:rPr dirty="0" sz="1750" spc="-5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85">
                <a:solidFill>
                  <a:srgbClr val="E0D6DE"/>
                </a:solidFill>
                <a:latin typeface="Tahoma"/>
                <a:cs typeface="Tahoma"/>
              </a:rPr>
              <a:t>of</a:t>
            </a:r>
            <a:r>
              <a:rPr dirty="0" sz="1750" spc="-5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45">
                <a:solidFill>
                  <a:srgbClr val="E0D6DE"/>
                </a:solidFill>
                <a:latin typeface="Tahoma"/>
                <a:cs typeface="Tahoma"/>
              </a:rPr>
              <a:t>financial </a:t>
            </a:r>
            <a:r>
              <a:rPr dirty="0" sz="1750" spc="-10">
                <a:solidFill>
                  <a:srgbClr val="E0D6DE"/>
                </a:solidFill>
                <a:latin typeface="Tahoma"/>
                <a:cs typeface="Tahoma"/>
              </a:rPr>
              <a:t>protection.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2605474" y="7566100"/>
            <a:ext cx="1982470" cy="588645"/>
          </a:xfrm>
          <a:custGeom>
            <a:avLst/>
            <a:gdLst/>
            <a:ahLst/>
            <a:cxnLst/>
            <a:rect l="l" t="t" r="r" b="b"/>
            <a:pathLst>
              <a:path w="1982469" h="588645">
                <a:moveTo>
                  <a:pt x="1982099" y="588599"/>
                </a:moveTo>
                <a:lnTo>
                  <a:pt x="0" y="588599"/>
                </a:lnTo>
                <a:lnTo>
                  <a:pt x="0" y="0"/>
                </a:lnTo>
                <a:lnTo>
                  <a:pt x="1982099" y="0"/>
                </a:lnTo>
                <a:lnTo>
                  <a:pt x="1982099" y="588599"/>
                </a:lnTo>
                <a:close/>
              </a:path>
            </a:pathLst>
          </a:custGeom>
          <a:solidFill>
            <a:srgbClr val="0D0829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86399" cy="8229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67489" y="1738780"/>
            <a:ext cx="6442075" cy="27000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800"/>
              </a:lnSpc>
              <a:spcBef>
                <a:spcPts val="100"/>
              </a:spcBef>
            </a:pPr>
            <a:r>
              <a:rPr dirty="0" spc="-315"/>
              <a:t>Banking</a:t>
            </a:r>
            <a:r>
              <a:rPr dirty="0" spc="-160"/>
              <a:t> </a:t>
            </a:r>
            <a:r>
              <a:rPr dirty="0" spc="-335"/>
              <a:t>and</a:t>
            </a:r>
            <a:r>
              <a:rPr dirty="0" spc="-160"/>
              <a:t> </a:t>
            </a:r>
            <a:r>
              <a:rPr dirty="0" spc="-380"/>
              <a:t>Insurance: </a:t>
            </a:r>
            <a:r>
              <a:rPr dirty="0" spc="-409"/>
              <a:t>Powering</a:t>
            </a:r>
            <a:r>
              <a:rPr dirty="0" spc="-150"/>
              <a:t> </a:t>
            </a:r>
            <a:r>
              <a:rPr dirty="0" spc="-285"/>
              <a:t>the</a:t>
            </a:r>
            <a:r>
              <a:rPr dirty="0" spc="-150"/>
              <a:t> </a:t>
            </a:r>
            <a:r>
              <a:rPr dirty="0" spc="-125"/>
              <a:t>Financial </a:t>
            </a:r>
            <a:r>
              <a:rPr dirty="0" spc="-355"/>
              <a:t>Landscape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6280189" y="5891688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20">
                <a:moveTo>
                  <a:pt x="0" y="181451"/>
                </a:moveTo>
                <a:lnTo>
                  <a:pt x="6481" y="133214"/>
                </a:lnTo>
                <a:lnTo>
                  <a:pt x="24773" y="89869"/>
                </a:lnTo>
                <a:lnTo>
                  <a:pt x="53145" y="53145"/>
                </a:lnTo>
                <a:lnTo>
                  <a:pt x="89869" y="24773"/>
                </a:lnTo>
                <a:lnTo>
                  <a:pt x="133214" y="6481"/>
                </a:lnTo>
                <a:lnTo>
                  <a:pt x="181451" y="0"/>
                </a:lnTo>
                <a:lnTo>
                  <a:pt x="217016" y="3518"/>
                </a:lnTo>
                <a:lnTo>
                  <a:pt x="250889" y="13812"/>
                </a:lnTo>
                <a:lnTo>
                  <a:pt x="309756" y="53145"/>
                </a:lnTo>
                <a:lnTo>
                  <a:pt x="349090" y="112012"/>
                </a:lnTo>
                <a:lnTo>
                  <a:pt x="362902" y="181451"/>
                </a:lnTo>
                <a:lnTo>
                  <a:pt x="356421" y="229688"/>
                </a:lnTo>
                <a:lnTo>
                  <a:pt x="338129" y="273033"/>
                </a:lnTo>
                <a:lnTo>
                  <a:pt x="309757" y="309757"/>
                </a:lnTo>
                <a:lnTo>
                  <a:pt x="273033" y="338129"/>
                </a:lnTo>
                <a:lnTo>
                  <a:pt x="229688" y="356421"/>
                </a:lnTo>
                <a:lnTo>
                  <a:pt x="181451" y="362903"/>
                </a:lnTo>
                <a:lnTo>
                  <a:pt x="133214" y="356421"/>
                </a:lnTo>
                <a:lnTo>
                  <a:pt x="89869" y="338129"/>
                </a:lnTo>
                <a:lnTo>
                  <a:pt x="53145" y="309757"/>
                </a:lnTo>
                <a:lnTo>
                  <a:pt x="24773" y="273033"/>
                </a:lnTo>
                <a:lnTo>
                  <a:pt x="6481" y="229688"/>
                </a:lnTo>
                <a:lnTo>
                  <a:pt x="0" y="181451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2605474" y="7566100"/>
            <a:ext cx="1982470" cy="588645"/>
          </a:xfrm>
          <a:custGeom>
            <a:avLst/>
            <a:gdLst/>
            <a:ahLst/>
            <a:cxnLst/>
            <a:rect l="l" t="t" r="r" b="b"/>
            <a:pathLst>
              <a:path w="1982469" h="588645">
                <a:moveTo>
                  <a:pt x="1982099" y="588599"/>
                </a:moveTo>
                <a:lnTo>
                  <a:pt x="0" y="588599"/>
                </a:lnTo>
                <a:lnTo>
                  <a:pt x="0" y="0"/>
                </a:lnTo>
                <a:lnTo>
                  <a:pt x="1982099" y="0"/>
                </a:lnTo>
                <a:lnTo>
                  <a:pt x="1982099" y="588599"/>
                </a:lnTo>
                <a:close/>
              </a:path>
            </a:pathLst>
          </a:custGeom>
          <a:solidFill>
            <a:srgbClr val="0D08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6267489" y="4509332"/>
            <a:ext cx="7447915" cy="1655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75">
                <a:solidFill>
                  <a:srgbClr val="E0D6DE"/>
                </a:solidFill>
                <a:latin typeface="Tahoma"/>
                <a:cs typeface="Tahoma"/>
              </a:rPr>
              <a:t>The</a:t>
            </a:r>
            <a:r>
              <a:rPr dirty="0" sz="1750" spc="-2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70">
                <a:solidFill>
                  <a:srgbClr val="E0D6DE"/>
                </a:solidFill>
                <a:latin typeface="Tahoma"/>
                <a:cs typeface="Tahoma"/>
              </a:rPr>
              <a:t>banking</a:t>
            </a:r>
            <a:r>
              <a:rPr dirty="0" sz="1750" spc="-2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70">
                <a:solidFill>
                  <a:srgbClr val="E0D6DE"/>
                </a:solidFill>
                <a:latin typeface="Tahoma"/>
                <a:cs typeface="Tahoma"/>
              </a:rPr>
              <a:t>and</a:t>
            </a:r>
            <a:r>
              <a:rPr dirty="0" sz="1750" spc="-2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70">
                <a:solidFill>
                  <a:srgbClr val="E0D6DE"/>
                </a:solidFill>
                <a:latin typeface="Tahoma"/>
                <a:cs typeface="Tahoma"/>
              </a:rPr>
              <a:t>insurance</a:t>
            </a:r>
            <a:r>
              <a:rPr dirty="0" sz="1750" spc="-1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85">
                <a:solidFill>
                  <a:srgbClr val="E0D6DE"/>
                </a:solidFill>
                <a:latin typeface="Tahoma"/>
                <a:cs typeface="Tahoma"/>
              </a:rPr>
              <a:t>sectors</a:t>
            </a:r>
            <a:r>
              <a:rPr dirty="0" sz="1750" spc="-2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E0D6DE"/>
                </a:solidFill>
                <a:latin typeface="Tahoma"/>
                <a:cs typeface="Tahoma"/>
              </a:rPr>
              <a:t>are</a:t>
            </a:r>
            <a:r>
              <a:rPr dirty="0" sz="1750" spc="-2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50">
                <a:solidFill>
                  <a:srgbClr val="E0D6DE"/>
                </a:solidFill>
                <a:latin typeface="Tahoma"/>
                <a:cs typeface="Tahoma"/>
              </a:rPr>
              <a:t>pillars</a:t>
            </a:r>
            <a:r>
              <a:rPr dirty="0" sz="1750" spc="-2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85">
                <a:solidFill>
                  <a:srgbClr val="E0D6DE"/>
                </a:solidFill>
                <a:latin typeface="Tahoma"/>
                <a:cs typeface="Tahoma"/>
              </a:rPr>
              <a:t>of</a:t>
            </a:r>
            <a:r>
              <a:rPr dirty="0" sz="1750" spc="-1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E0D6DE"/>
                </a:solidFill>
                <a:latin typeface="Tahoma"/>
                <a:cs typeface="Tahoma"/>
              </a:rPr>
              <a:t>the</a:t>
            </a:r>
            <a:r>
              <a:rPr dirty="0" sz="1750" spc="-2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65">
                <a:solidFill>
                  <a:srgbClr val="E0D6DE"/>
                </a:solidFill>
                <a:latin typeface="Tahoma"/>
                <a:cs typeface="Tahoma"/>
              </a:rPr>
              <a:t>global</a:t>
            </a:r>
            <a:r>
              <a:rPr dirty="0" sz="1750" spc="-2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50">
                <a:solidFill>
                  <a:srgbClr val="E0D6DE"/>
                </a:solidFill>
                <a:latin typeface="Tahoma"/>
                <a:cs typeface="Tahoma"/>
              </a:rPr>
              <a:t>economy.</a:t>
            </a:r>
            <a:endParaRPr sz="1750">
              <a:latin typeface="Tahoma"/>
              <a:cs typeface="Tahoma"/>
            </a:endParaRPr>
          </a:p>
          <a:p>
            <a:pPr marL="12700" marR="5080">
              <a:lnSpc>
                <a:spcPct val="162900"/>
              </a:lnSpc>
            </a:pPr>
            <a:r>
              <a:rPr dirty="0" sz="1750" spc="75">
                <a:solidFill>
                  <a:srgbClr val="E0D6DE"/>
                </a:solidFill>
                <a:latin typeface="Tahoma"/>
                <a:cs typeface="Tahoma"/>
              </a:rPr>
              <a:t>They</a:t>
            </a:r>
            <a:r>
              <a:rPr dirty="0" sz="1750" spc="-4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65">
                <a:solidFill>
                  <a:srgbClr val="E0D6DE"/>
                </a:solidFill>
                <a:latin typeface="Tahoma"/>
                <a:cs typeface="Tahoma"/>
              </a:rPr>
              <a:t>provide</a:t>
            </a:r>
            <a:r>
              <a:rPr dirty="0" sz="1750" spc="-4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60">
                <a:solidFill>
                  <a:srgbClr val="E0D6DE"/>
                </a:solidFill>
                <a:latin typeface="Tahoma"/>
                <a:cs typeface="Tahoma"/>
              </a:rPr>
              <a:t>essential</a:t>
            </a:r>
            <a:r>
              <a:rPr dirty="0" sz="1750" spc="-3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95">
                <a:solidFill>
                  <a:srgbClr val="E0D6DE"/>
                </a:solidFill>
                <a:latin typeface="Tahoma"/>
                <a:cs typeface="Tahoma"/>
              </a:rPr>
              <a:t>services</a:t>
            </a:r>
            <a:r>
              <a:rPr dirty="0" sz="1750" spc="-4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E0D6DE"/>
                </a:solidFill>
                <a:latin typeface="Tahoma"/>
                <a:cs typeface="Tahoma"/>
              </a:rPr>
              <a:t>that</a:t>
            </a:r>
            <a:r>
              <a:rPr dirty="0" sz="1750" spc="-4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65">
                <a:solidFill>
                  <a:srgbClr val="E0D6DE"/>
                </a:solidFill>
                <a:latin typeface="Tahoma"/>
                <a:cs typeface="Tahoma"/>
              </a:rPr>
              <a:t>enable</a:t>
            </a:r>
            <a:r>
              <a:rPr dirty="0" sz="1750" spc="-3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60">
                <a:solidFill>
                  <a:srgbClr val="E0D6DE"/>
                </a:solidFill>
                <a:latin typeface="Tahoma"/>
                <a:cs typeface="Tahoma"/>
              </a:rPr>
              <a:t>individuals</a:t>
            </a:r>
            <a:r>
              <a:rPr dirty="0" sz="1750" spc="-4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70">
                <a:solidFill>
                  <a:srgbClr val="E0D6DE"/>
                </a:solidFill>
                <a:latin typeface="Tahoma"/>
                <a:cs typeface="Tahoma"/>
              </a:rPr>
              <a:t>and</a:t>
            </a:r>
            <a:r>
              <a:rPr dirty="0" sz="1750" spc="-3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80">
                <a:solidFill>
                  <a:srgbClr val="E0D6DE"/>
                </a:solidFill>
                <a:latin typeface="Tahoma"/>
                <a:cs typeface="Tahoma"/>
              </a:rPr>
              <a:t>businesses </a:t>
            </a:r>
            <a:r>
              <a:rPr dirty="0" sz="1750">
                <a:solidFill>
                  <a:srgbClr val="E0D6DE"/>
                </a:solidFill>
                <a:latin typeface="Tahoma"/>
                <a:cs typeface="Tahoma"/>
              </a:rPr>
              <a:t>to</a:t>
            </a:r>
            <a:r>
              <a:rPr dirty="0" sz="1750" spc="-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-10">
                <a:solidFill>
                  <a:srgbClr val="E0D6DE"/>
                </a:solidFill>
                <a:latin typeface="Tahoma"/>
                <a:cs typeface="Tahoma"/>
              </a:rPr>
              <a:t>thrive.</a:t>
            </a:r>
            <a:endParaRPr sz="1750">
              <a:latin typeface="Tahoma"/>
              <a:cs typeface="Tahoma"/>
            </a:endParaRPr>
          </a:p>
          <a:p>
            <a:pPr marL="488315">
              <a:lnSpc>
                <a:spcPct val="100000"/>
              </a:lnSpc>
              <a:spcBef>
                <a:spcPts val="1250"/>
              </a:spcBef>
            </a:pPr>
            <a:r>
              <a:rPr dirty="0" sz="2200" b="1">
                <a:solidFill>
                  <a:srgbClr val="DFD6DE"/>
                </a:solidFill>
                <a:latin typeface="Arial"/>
                <a:cs typeface="Arial"/>
              </a:rPr>
              <a:t>By</a:t>
            </a:r>
            <a:r>
              <a:rPr dirty="0" sz="2200" spc="-50" b="1">
                <a:solidFill>
                  <a:srgbClr val="DFD6DE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DFD6DE"/>
                </a:solidFill>
                <a:latin typeface="Arial"/>
                <a:cs typeface="Arial"/>
              </a:rPr>
              <a:t>Sahil</a:t>
            </a:r>
            <a:r>
              <a:rPr dirty="0" sz="2200" spc="-40" b="1">
                <a:solidFill>
                  <a:srgbClr val="DFD6DE"/>
                </a:solidFill>
                <a:latin typeface="Arial"/>
                <a:cs typeface="Arial"/>
              </a:rPr>
              <a:t> </a:t>
            </a:r>
            <a:r>
              <a:rPr dirty="0" sz="2200" spc="-10" b="1">
                <a:solidFill>
                  <a:srgbClr val="DFD6DE"/>
                </a:solidFill>
                <a:latin typeface="Arial"/>
                <a:cs typeface="Arial"/>
              </a:rPr>
              <a:t>Katkamwar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800"/>
              </a:lnSpc>
              <a:spcBef>
                <a:spcPts val="100"/>
              </a:spcBef>
            </a:pPr>
            <a:r>
              <a:rPr dirty="0" spc="-300"/>
              <a:t>Introduction</a:t>
            </a:r>
            <a:r>
              <a:rPr dirty="0" spc="-160"/>
              <a:t> </a:t>
            </a:r>
            <a:r>
              <a:rPr dirty="0" spc="-290"/>
              <a:t>to</a:t>
            </a:r>
            <a:r>
              <a:rPr dirty="0" spc="-150"/>
              <a:t> </a:t>
            </a:r>
            <a:r>
              <a:rPr dirty="0" spc="-285"/>
              <a:t>the</a:t>
            </a:r>
            <a:r>
              <a:rPr dirty="0" spc="-155"/>
              <a:t> </a:t>
            </a:r>
            <a:r>
              <a:rPr dirty="0" spc="-315"/>
              <a:t>Banking</a:t>
            </a:r>
            <a:r>
              <a:rPr dirty="0" spc="-150"/>
              <a:t> </a:t>
            </a:r>
            <a:r>
              <a:rPr dirty="0" spc="-370"/>
              <a:t>Sector:</a:t>
            </a:r>
            <a:r>
              <a:rPr dirty="0" spc="-150"/>
              <a:t> </a:t>
            </a:r>
            <a:r>
              <a:rPr dirty="0" spc="-390"/>
              <a:t>A</a:t>
            </a:r>
            <a:r>
              <a:rPr dirty="0" spc="-150"/>
              <a:t> </a:t>
            </a:r>
            <a:r>
              <a:rPr dirty="0" spc="-250"/>
              <a:t>Pillar</a:t>
            </a:r>
            <a:r>
              <a:rPr dirty="0" spc="-150"/>
              <a:t> </a:t>
            </a:r>
            <a:r>
              <a:rPr dirty="0" spc="-290"/>
              <a:t>of </a:t>
            </a:r>
            <a:r>
              <a:rPr dirty="0" spc="-285"/>
              <a:t>the</a:t>
            </a:r>
            <a:r>
              <a:rPr dirty="0" spc="-155"/>
              <a:t> </a:t>
            </a:r>
            <a:r>
              <a:rPr dirty="0" spc="-400"/>
              <a:t>Economy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81090" y="4172330"/>
            <a:ext cx="5701030" cy="1762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-135" b="1">
                <a:solidFill>
                  <a:srgbClr val="FF8AAE"/>
                </a:solidFill>
                <a:latin typeface="Georgia"/>
                <a:cs typeface="Georgia"/>
              </a:rPr>
              <a:t>Traditional</a:t>
            </a:r>
            <a:r>
              <a:rPr dirty="0" sz="2300" spc="-60" b="1">
                <a:solidFill>
                  <a:srgbClr val="FF8AAE"/>
                </a:solidFill>
                <a:latin typeface="Georgia"/>
                <a:cs typeface="Georgia"/>
              </a:rPr>
              <a:t> </a:t>
            </a:r>
            <a:r>
              <a:rPr dirty="0" sz="2300" spc="-20" b="1">
                <a:solidFill>
                  <a:srgbClr val="FF8AAE"/>
                </a:solidFill>
                <a:latin typeface="Georgia"/>
                <a:cs typeface="Georgia"/>
              </a:rPr>
              <a:t>Banking</a:t>
            </a:r>
            <a:endParaRPr sz="23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975"/>
              </a:spcBef>
            </a:pPr>
            <a:r>
              <a:rPr dirty="0" sz="1750">
                <a:solidFill>
                  <a:srgbClr val="E0D6DE"/>
                </a:solidFill>
                <a:latin typeface="Tahoma"/>
                <a:cs typeface="Tahoma"/>
              </a:rPr>
              <a:t>Traditional</a:t>
            </a:r>
            <a:r>
              <a:rPr dirty="0" sz="1750" spc="3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70">
                <a:solidFill>
                  <a:srgbClr val="E0D6DE"/>
                </a:solidFill>
                <a:latin typeface="Tahoma"/>
                <a:cs typeface="Tahoma"/>
              </a:rPr>
              <a:t>banking</a:t>
            </a:r>
            <a:r>
              <a:rPr dirty="0" sz="1750" spc="3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65">
                <a:solidFill>
                  <a:srgbClr val="E0D6DE"/>
                </a:solidFill>
                <a:latin typeface="Tahoma"/>
                <a:cs typeface="Tahoma"/>
              </a:rPr>
              <a:t>involves</a:t>
            </a:r>
            <a:r>
              <a:rPr dirty="0" sz="1750" spc="3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80">
                <a:solidFill>
                  <a:srgbClr val="E0D6DE"/>
                </a:solidFill>
                <a:latin typeface="Tahoma"/>
                <a:cs typeface="Tahoma"/>
              </a:rPr>
              <a:t>physical</a:t>
            </a:r>
            <a:r>
              <a:rPr dirty="0" sz="1750" spc="3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80">
                <a:solidFill>
                  <a:srgbClr val="E0D6DE"/>
                </a:solidFill>
                <a:latin typeface="Tahoma"/>
                <a:cs typeface="Tahoma"/>
              </a:rPr>
              <a:t>branches</a:t>
            </a:r>
            <a:r>
              <a:rPr dirty="0" sz="1750" spc="3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-20">
                <a:solidFill>
                  <a:srgbClr val="E0D6DE"/>
                </a:solidFill>
                <a:latin typeface="Tahoma"/>
                <a:cs typeface="Tahoma"/>
              </a:rPr>
              <a:t>with</a:t>
            </a:r>
            <a:endParaRPr sz="1750">
              <a:latin typeface="Tahoma"/>
              <a:cs typeface="Tahoma"/>
            </a:endParaRPr>
          </a:p>
          <a:p>
            <a:pPr marL="12700" marR="5080">
              <a:lnSpc>
                <a:spcPct val="162900"/>
              </a:lnSpc>
            </a:pPr>
            <a:r>
              <a:rPr dirty="0" sz="1750" spc="65">
                <a:solidFill>
                  <a:srgbClr val="E0D6DE"/>
                </a:solidFill>
                <a:latin typeface="Tahoma"/>
                <a:cs typeface="Tahoma"/>
              </a:rPr>
              <a:t>in-</a:t>
            </a:r>
            <a:r>
              <a:rPr dirty="0" sz="1750" spc="90">
                <a:solidFill>
                  <a:srgbClr val="E0D6DE"/>
                </a:solidFill>
                <a:latin typeface="Tahoma"/>
                <a:cs typeface="Tahoma"/>
              </a:rPr>
              <a:t>person</a:t>
            </a:r>
            <a:r>
              <a:rPr dirty="0" sz="1750" spc="-5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50">
                <a:solidFill>
                  <a:srgbClr val="E0D6DE"/>
                </a:solidFill>
                <a:latin typeface="Tahoma"/>
                <a:cs typeface="Tahoma"/>
              </a:rPr>
              <a:t>interactions.</a:t>
            </a:r>
            <a:r>
              <a:rPr dirty="0" sz="1750" spc="-5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75">
                <a:solidFill>
                  <a:srgbClr val="E0D6DE"/>
                </a:solidFill>
                <a:latin typeface="Tahoma"/>
                <a:cs typeface="Tahoma"/>
              </a:rPr>
              <a:t>This</a:t>
            </a:r>
            <a:r>
              <a:rPr dirty="0" sz="1750" spc="-4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70">
                <a:solidFill>
                  <a:srgbClr val="E0D6DE"/>
                </a:solidFill>
                <a:latin typeface="Tahoma"/>
                <a:cs typeface="Tahoma"/>
              </a:rPr>
              <a:t>model</a:t>
            </a:r>
            <a:r>
              <a:rPr dirty="0" sz="1750" spc="-5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60">
                <a:solidFill>
                  <a:srgbClr val="E0D6DE"/>
                </a:solidFill>
                <a:latin typeface="Tahoma"/>
                <a:cs typeface="Tahoma"/>
              </a:rPr>
              <a:t>offers</a:t>
            </a:r>
            <a:r>
              <a:rPr dirty="0" sz="1750" spc="-5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65">
                <a:solidFill>
                  <a:srgbClr val="E0D6DE"/>
                </a:solidFill>
                <a:latin typeface="Tahoma"/>
                <a:cs typeface="Tahoma"/>
              </a:rPr>
              <a:t>personalized </a:t>
            </a:r>
            <a:r>
              <a:rPr dirty="0" sz="1750" spc="95">
                <a:solidFill>
                  <a:srgbClr val="E0D6DE"/>
                </a:solidFill>
                <a:latin typeface="Tahoma"/>
                <a:cs typeface="Tahoma"/>
              </a:rPr>
              <a:t>services</a:t>
            </a:r>
            <a:r>
              <a:rPr dirty="0" sz="1750" spc="1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70">
                <a:solidFill>
                  <a:srgbClr val="E0D6DE"/>
                </a:solidFill>
                <a:latin typeface="Tahoma"/>
                <a:cs typeface="Tahoma"/>
              </a:rPr>
              <a:t>and</a:t>
            </a:r>
            <a:r>
              <a:rPr dirty="0" sz="1750" spc="1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E0D6DE"/>
                </a:solidFill>
                <a:latin typeface="Tahoma"/>
                <a:cs typeface="Tahoma"/>
              </a:rPr>
              <a:t>trust</a:t>
            </a:r>
            <a:r>
              <a:rPr dirty="0" sz="1750" spc="1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E0D6DE"/>
                </a:solidFill>
                <a:latin typeface="Tahoma"/>
                <a:cs typeface="Tahoma"/>
              </a:rPr>
              <a:t>built</a:t>
            </a:r>
            <a:r>
              <a:rPr dirty="0" sz="1750" spc="1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45">
                <a:solidFill>
                  <a:srgbClr val="E0D6DE"/>
                </a:solidFill>
                <a:latin typeface="Tahoma"/>
                <a:cs typeface="Tahoma"/>
              </a:rPr>
              <a:t>through</a:t>
            </a:r>
            <a:r>
              <a:rPr dirty="0" sz="1750" spc="1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40">
                <a:solidFill>
                  <a:srgbClr val="E0D6DE"/>
                </a:solidFill>
                <a:latin typeface="Tahoma"/>
                <a:cs typeface="Tahoma"/>
              </a:rPr>
              <a:t>relationships.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586821" y="4172330"/>
            <a:ext cx="5916930" cy="1762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-120" b="1">
                <a:solidFill>
                  <a:srgbClr val="FF8AAE"/>
                </a:solidFill>
                <a:latin typeface="Georgia"/>
                <a:cs typeface="Georgia"/>
              </a:rPr>
              <a:t>Digital</a:t>
            </a:r>
            <a:r>
              <a:rPr dirty="0" sz="2300" spc="-40" b="1">
                <a:solidFill>
                  <a:srgbClr val="FF8AAE"/>
                </a:solidFill>
                <a:latin typeface="Georgia"/>
                <a:cs typeface="Georgia"/>
              </a:rPr>
              <a:t> </a:t>
            </a:r>
            <a:r>
              <a:rPr dirty="0" sz="2300" spc="-20" b="1">
                <a:solidFill>
                  <a:srgbClr val="FF8AAE"/>
                </a:solidFill>
                <a:latin typeface="Georgia"/>
                <a:cs typeface="Georgia"/>
              </a:rPr>
              <a:t>Banking</a:t>
            </a:r>
            <a:endParaRPr sz="2300">
              <a:latin typeface="Georgia"/>
              <a:cs typeface="Georgia"/>
            </a:endParaRPr>
          </a:p>
          <a:p>
            <a:pPr marL="12700" marR="5080">
              <a:lnSpc>
                <a:spcPct val="162900"/>
              </a:lnSpc>
              <a:spcBef>
                <a:spcPts val="655"/>
              </a:spcBef>
            </a:pPr>
            <a:r>
              <a:rPr dirty="0" sz="1750">
                <a:solidFill>
                  <a:srgbClr val="E0D6DE"/>
                </a:solidFill>
                <a:latin typeface="Tahoma"/>
                <a:cs typeface="Tahoma"/>
              </a:rPr>
              <a:t>Digital</a:t>
            </a:r>
            <a:r>
              <a:rPr dirty="0" sz="1750" spc="-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70">
                <a:solidFill>
                  <a:srgbClr val="E0D6DE"/>
                </a:solidFill>
                <a:latin typeface="Tahoma"/>
                <a:cs typeface="Tahoma"/>
              </a:rPr>
              <a:t>banking</a:t>
            </a:r>
            <a:r>
              <a:rPr dirty="0" sz="175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55">
                <a:solidFill>
                  <a:srgbClr val="E0D6DE"/>
                </a:solidFill>
                <a:latin typeface="Tahoma"/>
                <a:cs typeface="Tahoma"/>
              </a:rPr>
              <a:t>utilizes</a:t>
            </a:r>
            <a:r>
              <a:rPr dirty="0" sz="175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50">
                <a:solidFill>
                  <a:srgbClr val="E0D6DE"/>
                </a:solidFill>
                <a:latin typeface="Tahoma"/>
                <a:cs typeface="Tahoma"/>
              </a:rPr>
              <a:t>online</a:t>
            </a:r>
            <a:r>
              <a:rPr dirty="0" sz="1750" spc="-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50">
                <a:solidFill>
                  <a:srgbClr val="E0D6DE"/>
                </a:solidFill>
                <a:latin typeface="Tahoma"/>
                <a:cs typeface="Tahoma"/>
              </a:rPr>
              <a:t>platforms</a:t>
            </a:r>
            <a:r>
              <a:rPr dirty="0" sz="175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70">
                <a:solidFill>
                  <a:srgbClr val="E0D6DE"/>
                </a:solidFill>
                <a:latin typeface="Tahoma"/>
                <a:cs typeface="Tahoma"/>
              </a:rPr>
              <a:t>and</a:t>
            </a:r>
            <a:r>
              <a:rPr dirty="0" sz="175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65">
                <a:solidFill>
                  <a:srgbClr val="E0D6DE"/>
                </a:solidFill>
                <a:latin typeface="Tahoma"/>
                <a:cs typeface="Tahoma"/>
              </a:rPr>
              <a:t>mobile</a:t>
            </a:r>
            <a:r>
              <a:rPr dirty="0" sz="1750" spc="-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80">
                <a:solidFill>
                  <a:srgbClr val="E0D6DE"/>
                </a:solidFill>
                <a:latin typeface="Tahoma"/>
                <a:cs typeface="Tahoma"/>
              </a:rPr>
              <a:t>apps </a:t>
            </a:r>
            <a:r>
              <a:rPr dirty="0" sz="1750" spc="50">
                <a:solidFill>
                  <a:srgbClr val="E0D6DE"/>
                </a:solidFill>
                <a:latin typeface="Tahoma"/>
                <a:cs typeface="Tahoma"/>
              </a:rPr>
              <a:t>for</a:t>
            </a:r>
            <a:r>
              <a:rPr dirty="0" sz="1750" spc="-5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55">
                <a:solidFill>
                  <a:srgbClr val="E0D6DE"/>
                </a:solidFill>
                <a:latin typeface="Tahoma"/>
                <a:cs typeface="Tahoma"/>
              </a:rPr>
              <a:t>transactions,</a:t>
            </a:r>
            <a:r>
              <a:rPr dirty="0" sz="1750" spc="-4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80">
                <a:solidFill>
                  <a:srgbClr val="E0D6DE"/>
                </a:solidFill>
                <a:latin typeface="Tahoma"/>
                <a:cs typeface="Tahoma"/>
              </a:rPr>
              <a:t>account</a:t>
            </a:r>
            <a:r>
              <a:rPr dirty="0" sz="1750" spc="-4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50">
                <a:solidFill>
                  <a:srgbClr val="E0D6DE"/>
                </a:solidFill>
                <a:latin typeface="Tahoma"/>
                <a:cs typeface="Tahoma"/>
              </a:rPr>
              <a:t>management,</a:t>
            </a:r>
            <a:r>
              <a:rPr dirty="0" sz="1750" spc="-4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70">
                <a:solidFill>
                  <a:srgbClr val="E0D6DE"/>
                </a:solidFill>
                <a:latin typeface="Tahoma"/>
                <a:cs typeface="Tahoma"/>
              </a:rPr>
              <a:t>and</a:t>
            </a:r>
            <a:r>
              <a:rPr dirty="0" sz="1750" spc="-5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65">
                <a:solidFill>
                  <a:srgbClr val="E0D6DE"/>
                </a:solidFill>
                <a:latin typeface="Tahoma"/>
                <a:cs typeface="Tahoma"/>
              </a:rPr>
              <a:t>customer </a:t>
            </a:r>
            <a:r>
              <a:rPr dirty="0" sz="1750" spc="55">
                <a:solidFill>
                  <a:srgbClr val="E0D6DE"/>
                </a:solidFill>
                <a:latin typeface="Tahoma"/>
                <a:cs typeface="Tahoma"/>
              </a:rPr>
              <a:t>support.</a:t>
            </a:r>
            <a:r>
              <a:rPr dirty="0" sz="1750" spc="-4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-95">
                <a:solidFill>
                  <a:srgbClr val="E0D6DE"/>
                </a:solidFill>
                <a:latin typeface="Tahoma"/>
                <a:cs typeface="Tahoma"/>
              </a:rPr>
              <a:t>It</a:t>
            </a:r>
            <a:r>
              <a:rPr dirty="0" sz="1750" spc="-4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60">
                <a:solidFill>
                  <a:srgbClr val="E0D6DE"/>
                </a:solidFill>
                <a:latin typeface="Tahoma"/>
                <a:cs typeface="Tahoma"/>
              </a:rPr>
              <a:t>offers</a:t>
            </a:r>
            <a:r>
              <a:rPr dirty="0" sz="1750" spc="-4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85">
                <a:solidFill>
                  <a:srgbClr val="E0D6DE"/>
                </a:solidFill>
                <a:latin typeface="Tahoma"/>
                <a:cs typeface="Tahoma"/>
              </a:rPr>
              <a:t>convenience</a:t>
            </a:r>
            <a:r>
              <a:rPr dirty="0" sz="1750" spc="-4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70">
                <a:solidFill>
                  <a:srgbClr val="E0D6DE"/>
                </a:solidFill>
                <a:latin typeface="Tahoma"/>
                <a:cs typeface="Tahoma"/>
              </a:rPr>
              <a:t>and</a:t>
            </a:r>
            <a:r>
              <a:rPr dirty="0" sz="1750" spc="-4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55">
                <a:solidFill>
                  <a:srgbClr val="E0D6DE"/>
                </a:solidFill>
                <a:latin typeface="Tahoma"/>
                <a:cs typeface="Tahoma"/>
              </a:rPr>
              <a:t>accessibility.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2605474" y="7566100"/>
            <a:ext cx="1982470" cy="588645"/>
          </a:xfrm>
          <a:custGeom>
            <a:avLst/>
            <a:gdLst/>
            <a:ahLst/>
            <a:cxnLst/>
            <a:rect l="l" t="t" r="r" b="b"/>
            <a:pathLst>
              <a:path w="1982469" h="588645">
                <a:moveTo>
                  <a:pt x="1982099" y="588599"/>
                </a:moveTo>
                <a:lnTo>
                  <a:pt x="0" y="588599"/>
                </a:lnTo>
                <a:lnTo>
                  <a:pt x="0" y="0"/>
                </a:lnTo>
                <a:lnTo>
                  <a:pt x="1982099" y="0"/>
                </a:lnTo>
                <a:lnTo>
                  <a:pt x="1982099" y="588599"/>
                </a:lnTo>
                <a:close/>
              </a:path>
            </a:pathLst>
          </a:custGeom>
          <a:solidFill>
            <a:srgbClr val="0D0829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86399" cy="8229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67489" y="616020"/>
            <a:ext cx="6516370" cy="1808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800"/>
              </a:lnSpc>
              <a:spcBef>
                <a:spcPts val="100"/>
              </a:spcBef>
            </a:pPr>
            <a:r>
              <a:rPr dirty="0" spc="-295"/>
              <a:t>Retail</a:t>
            </a:r>
            <a:r>
              <a:rPr dirty="0" spc="-150"/>
              <a:t> </a:t>
            </a:r>
            <a:r>
              <a:rPr dirty="0" spc="-315"/>
              <a:t>Banking</a:t>
            </a:r>
            <a:r>
              <a:rPr dirty="0" spc="-150"/>
              <a:t> </a:t>
            </a:r>
            <a:r>
              <a:rPr dirty="0" spc="-350"/>
              <a:t>Services: </a:t>
            </a:r>
            <a:r>
              <a:rPr dirty="0" spc="-285"/>
              <a:t>Catering</a:t>
            </a:r>
            <a:r>
              <a:rPr dirty="0" spc="-155"/>
              <a:t> </a:t>
            </a:r>
            <a:r>
              <a:rPr dirty="0" spc="-290"/>
              <a:t>to</a:t>
            </a:r>
            <a:r>
              <a:rPr dirty="0" spc="-155"/>
              <a:t> </a:t>
            </a:r>
            <a:r>
              <a:rPr dirty="0" spc="-275"/>
              <a:t>Individual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6275427" y="2659141"/>
            <a:ext cx="3674745" cy="2810510"/>
            <a:chOff x="6275427" y="2659141"/>
            <a:chExt cx="3674745" cy="2810510"/>
          </a:xfrm>
        </p:grpSpPr>
        <p:sp>
          <p:nvSpPr>
            <p:cNvPr id="5" name="object 5" descr=""/>
            <p:cNvSpPr/>
            <p:nvPr/>
          </p:nvSpPr>
          <p:spPr>
            <a:xfrm>
              <a:off x="6280189" y="2663904"/>
              <a:ext cx="3665220" cy="2800985"/>
            </a:xfrm>
            <a:custGeom>
              <a:avLst/>
              <a:gdLst/>
              <a:ahLst/>
              <a:cxnLst/>
              <a:rect l="l" t="t" r="r" b="b"/>
              <a:pathLst>
                <a:path w="3665220" h="2800985">
                  <a:moveTo>
                    <a:pt x="3569582" y="2800706"/>
                  </a:moveTo>
                  <a:lnTo>
                    <a:pt x="95279" y="2800706"/>
                  </a:lnTo>
                  <a:lnTo>
                    <a:pt x="58192" y="2793219"/>
                  </a:lnTo>
                  <a:lnTo>
                    <a:pt x="27906" y="2772800"/>
                  </a:lnTo>
                  <a:lnTo>
                    <a:pt x="7487" y="2742514"/>
                  </a:lnTo>
                  <a:lnTo>
                    <a:pt x="0" y="2705426"/>
                  </a:lnTo>
                  <a:lnTo>
                    <a:pt x="0" y="95279"/>
                  </a:lnTo>
                  <a:lnTo>
                    <a:pt x="7487" y="58192"/>
                  </a:lnTo>
                  <a:lnTo>
                    <a:pt x="27906" y="27906"/>
                  </a:lnTo>
                  <a:lnTo>
                    <a:pt x="58192" y="7487"/>
                  </a:lnTo>
                  <a:lnTo>
                    <a:pt x="95279" y="0"/>
                  </a:lnTo>
                  <a:lnTo>
                    <a:pt x="3569582" y="0"/>
                  </a:lnTo>
                  <a:lnTo>
                    <a:pt x="3622444" y="16008"/>
                  </a:lnTo>
                  <a:lnTo>
                    <a:pt x="3657610" y="58817"/>
                  </a:lnTo>
                  <a:lnTo>
                    <a:pt x="3664862" y="95279"/>
                  </a:lnTo>
                  <a:lnTo>
                    <a:pt x="3664862" y="2705426"/>
                  </a:lnTo>
                  <a:lnTo>
                    <a:pt x="3657375" y="2742514"/>
                  </a:lnTo>
                  <a:lnTo>
                    <a:pt x="3636955" y="2772800"/>
                  </a:lnTo>
                  <a:lnTo>
                    <a:pt x="3606669" y="2793219"/>
                  </a:lnTo>
                  <a:lnTo>
                    <a:pt x="3569582" y="2800706"/>
                  </a:lnTo>
                  <a:close/>
                </a:path>
              </a:pathLst>
            </a:custGeom>
            <a:solidFill>
              <a:srgbClr val="2F1C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280189" y="2663904"/>
              <a:ext cx="3665220" cy="2800985"/>
            </a:xfrm>
            <a:custGeom>
              <a:avLst/>
              <a:gdLst/>
              <a:ahLst/>
              <a:cxnLst/>
              <a:rect l="l" t="t" r="r" b="b"/>
              <a:pathLst>
                <a:path w="3665220" h="2800985">
                  <a:moveTo>
                    <a:pt x="0" y="95279"/>
                  </a:moveTo>
                  <a:lnTo>
                    <a:pt x="7487" y="58192"/>
                  </a:lnTo>
                  <a:lnTo>
                    <a:pt x="27906" y="27906"/>
                  </a:lnTo>
                  <a:lnTo>
                    <a:pt x="58192" y="7487"/>
                  </a:lnTo>
                  <a:lnTo>
                    <a:pt x="95279" y="0"/>
                  </a:lnTo>
                  <a:lnTo>
                    <a:pt x="3569582" y="0"/>
                  </a:lnTo>
                  <a:lnTo>
                    <a:pt x="3622444" y="16008"/>
                  </a:lnTo>
                  <a:lnTo>
                    <a:pt x="3657610" y="58817"/>
                  </a:lnTo>
                  <a:lnTo>
                    <a:pt x="3664862" y="95279"/>
                  </a:lnTo>
                  <a:lnTo>
                    <a:pt x="3664862" y="2705426"/>
                  </a:lnTo>
                  <a:lnTo>
                    <a:pt x="3657375" y="2742514"/>
                  </a:lnTo>
                  <a:lnTo>
                    <a:pt x="3636955" y="2772800"/>
                  </a:lnTo>
                  <a:lnTo>
                    <a:pt x="3606669" y="2793219"/>
                  </a:lnTo>
                  <a:lnTo>
                    <a:pt x="3569582" y="2800706"/>
                  </a:lnTo>
                  <a:lnTo>
                    <a:pt x="95279" y="2800706"/>
                  </a:lnTo>
                  <a:lnTo>
                    <a:pt x="58192" y="2793219"/>
                  </a:lnTo>
                  <a:lnTo>
                    <a:pt x="27906" y="2772800"/>
                  </a:lnTo>
                  <a:lnTo>
                    <a:pt x="7487" y="2742514"/>
                  </a:lnTo>
                  <a:lnTo>
                    <a:pt x="0" y="2705426"/>
                  </a:lnTo>
                  <a:lnTo>
                    <a:pt x="0" y="95279"/>
                  </a:lnTo>
                  <a:close/>
                </a:path>
              </a:pathLst>
            </a:custGeom>
            <a:ln w="9524">
              <a:solidFill>
                <a:srgbClr val="4836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6267489" y="2530885"/>
            <a:ext cx="3421379" cy="2821305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247015" marR="240029" indent="-234950">
              <a:lnSpc>
                <a:spcPct val="103600"/>
              </a:lnSpc>
              <a:spcBef>
                <a:spcPts val="300"/>
              </a:spcBef>
            </a:pPr>
            <a:r>
              <a:rPr dirty="0" sz="4650" spc="-2005" b="1">
                <a:solidFill>
                  <a:srgbClr val="FF8AAE"/>
                </a:solidFill>
                <a:latin typeface="Georgia"/>
                <a:cs typeface="Georgia"/>
              </a:rPr>
              <a:t>N</a:t>
            </a:r>
            <a:r>
              <a:rPr dirty="0" baseline="1207" sz="3450" spc="-179" b="1">
                <a:solidFill>
                  <a:srgbClr val="E0D6DE"/>
                </a:solidFill>
                <a:latin typeface="Georgia"/>
                <a:cs typeface="Georgia"/>
              </a:rPr>
              <a:t>C</a:t>
            </a:r>
            <a:r>
              <a:rPr dirty="0" baseline="1207" sz="3450" spc="-2302" b="1">
                <a:solidFill>
                  <a:srgbClr val="E0D6DE"/>
                </a:solidFill>
                <a:latin typeface="Georgia"/>
                <a:cs typeface="Georgia"/>
              </a:rPr>
              <a:t>h</a:t>
            </a:r>
            <a:r>
              <a:rPr dirty="0" sz="4650" spc="-1355" b="1">
                <a:solidFill>
                  <a:srgbClr val="FF8AAE"/>
                </a:solidFill>
                <a:latin typeface="Georgia"/>
                <a:cs typeface="Georgia"/>
              </a:rPr>
              <a:t>e</a:t>
            </a:r>
            <a:r>
              <a:rPr dirty="0" baseline="1207" sz="3450" spc="-322" b="1">
                <a:solidFill>
                  <a:srgbClr val="E0D6DE"/>
                </a:solidFill>
                <a:latin typeface="Georgia"/>
                <a:cs typeface="Georgia"/>
              </a:rPr>
              <a:t>e</a:t>
            </a:r>
            <a:r>
              <a:rPr dirty="0" sz="4650" spc="-2700" b="1">
                <a:solidFill>
                  <a:srgbClr val="FF8AAE"/>
                </a:solidFill>
                <a:latin typeface="Georgia"/>
                <a:cs typeface="Georgia"/>
              </a:rPr>
              <a:t>e</a:t>
            </a:r>
            <a:r>
              <a:rPr dirty="0" baseline="1207" sz="3450" spc="-179" b="1">
                <a:solidFill>
                  <a:srgbClr val="E0D6DE"/>
                </a:solidFill>
                <a:latin typeface="Georgia"/>
                <a:cs typeface="Georgia"/>
              </a:rPr>
              <a:t>c</a:t>
            </a:r>
            <a:r>
              <a:rPr dirty="0" baseline="1207" sz="3450" spc="-509" b="1">
                <a:solidFill>
                  <a:srgbClr val="E0D6DE"/>
                </a:solidFill>
                <a:latin typeface="Georgia"/>
                <a:cs typeface="Georgia"/>
              </a:rPr>
              <a:t>k</a:t>
            </a:r>
            <a:r>
              <a:rPr dirty="0" sz="4650" spc="-3000" b="1">
                <a:solidFill>
                  <a:srgbClr val="FF8AAE"/>
                </a:solidFill>
                <a:latin typeface="Georgia"/>
                <a:cs typeface="Georgia"/>
              </a:rPr>
              <a:t>d</a:t>
            </a:r>
            <a:r>
              <a:rPr dirty="0" baseline="1207" sz="3450" spc="-179" b="1">
                <a:solidFill>
                  <a:srgbClr val="E0D6DE"/>
                </a:solidFill>
                <a:latin typeface="Georgia"/>
                <a:cs typeface="Georgia"/>
              </a:rPr>
              <a:t>in</a:t>
            </a:r>
            <a:r>
              <a:rPr dirty="0" baseline="1207" sz="3450" spc="-1545" b="1">
                <a:solidFill>
                  <a:srgbClr val="E0D6DE"/>
                </a:solidFill>
                <a:latin typeface="Georgia"/>
                <a:cs typeface="Georgia"/>
              </a:rPr>
              <a:t>g</a:t>
            </a:r>
            <a:r>
              <a:rPr dirty="0" sz="4650" spc="-1060" b="1">
                <a:solidFill>
                  <a:srgbClr val="FF8AAE"/>
                </a:solidFill>
                <a:latin typeface="Georgia"/>
                <a:cs typeface="Georgia"/>
              </a:rPr>
              <a:t>s</a:t>
            </a:r>
            <a:r>
              <a:rPr dirty="0" baseline="1207" sz="3450" spc="-179" b="1">
                <a:solidFill>
                  <a:srgbClr val="E0D6DE"/>
                </a:solidFill>
                <a:latin typeface="Georgia"/>
                <a:cs typeface="Georgia"/>
              </a:rPr>
              <a:t>and</a:t>
            </a:r>
            <a:r>
              <a:rPr dirty="0" baseline="1207" sz="3450" spc="60" b="1">
                <a:solidFill>
                  <a:srgbClr val="E0D6DE"/>
                </a:solidFill>
                <a:latin typeface="Georgia"/>
                <a:cs typeface="Georgia"/>
              </a:rPr>
              <a:t> </a:t>
            </a:r>
            <a:r>
              <a:rPr dirty="0" baseline="1207" sz="3450" spc="-202" b="1">
                <a:solidFill>
                  <a:srgbClr val="E0D6DE"/>
                </a:solidFill>
                <a:latin typeface="Georgia"/>
                <a:cs typeface="Georgia"/>
              </a:rPr>
              <a:t>Savings </a:t>
            </a:r>
            <a:r>
              <a:rPr dirty="0" sz="2300" spc="-25" b="1">
                <a:solidFill>
                  <a:srgbClr val="E0D6DE"/>
                </a:solidFill>
                <a:latin typeface="Georgia"/>
                <a:cs typeface="Georgia"/>
              </a:rPr>
              <a:t>Accounts</a:t>
            </a:r>
            <a:endParaRPr sz="2300">
              <a:latin typeface="Georgia"/>
              <a:cs typeface="Georgia"/>
            </a:endParaRPr>
          </a:p>
          <a:p>
            <a:pPr marL="247015">
              <a:lnSpc>
                <a:spcPct val="100000"/>
              </a:lnSpc>
              <a:spcBef>
                <a:spcPts val="715"/>
              </a:spcBef>
            </a:pPr>
            <a:r>
              <a:rPr dirty="0" sz="1750" spc="100">
                <a:solidFill>
                  <a:srgbClr val="E0D6DE"/>
                </a:solidFill>
                <a:latin typeface="Tahoma"/>
                <a:cs typeface="Tahoma"/>
              </a:rPr>
              <a:t>Checking</a:t>
            </a:r>
            <a:r>
              <a:rPr dirty="0" sz="1750" spc="-5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85">
                <a:solidFill>
                  <a:srgbClr val="E0D6DE"/>
                </a:solidFill>
                <a:latin typeface="Tahoma"/>
                <a:cs typeface="Tahoma"/>
              </a:rPr>
              <a:t>accounts</a:t>
            </a:r>
            <a:r>
              <a:rPr dirty="0" sz="1750" spc="-5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55">
                <a:solidFill>
                  <a:srgbClr val="E0D6DE"/>
                </a:solidFill>
                <a:latin typeface="Tahoma"/>
                <a:cs typeface="Tahoma"/>
              </a:rPr>
              <a:t>provide</a:t>
            </a:r>
            <a:endParaRPr sz="1750">
              <a:latin typeface="Tahoma"/>
              <a:cs typeface="Tahoma"/>
            </a:endParaRPr>
          </a:p>
          <a:p>
            <a:pPr marL="247015" marR="5080">
              <a:lnSpc>
                <a:spcPct val="162900"/>
              </a:lnSpc>
            </a:pPr>
            <a:r>
              <a:rPr dirty="0" sz="1750" spc="100">
                <a:solidFill>
                  <a:srgbClr val="E0D6DE"/>
                </a:solidFill>
                <a:latin typeface="Tahoma"/>
                <a:cs typeface="Tahoma"/>
              </a:rPr>
              <a:t>easy</a:t>
            </a:r>
            <a:r>
              <a:rPr dirty="0" sz="1750" spc="-3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125">
                <a:solidFill>
                  <a:srgbClr val="E0D6DE"/>
                </a:solidFill>
                <a:latin typeface="Tahoma"/>
                <a:cs typeface="Tahoma"/>
              </a:rPr>
              <a:t>access</a:t>
            </a:r>
            <a:r>
              <a:rPr dirty="0" sz="1750" spc="-3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E0D6DE"/>
                </a:solidFill>
                <a:latin typeface="Tahoma"/>
                <a:cs typeface="Tahoma"/>
              </a:rPr>
              <a:t>to</a:t>
            </a:r>
            <a:r>
              <a:rPr dirty="0" sz="1750" spc="-3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65">
                <a:solidFill>
                  <a:srgbClr val="E0D6DE"/>
                </a:solidFill>
                <a:latin typeface="Tahoma"/>
                <a:cs typeface="Tahoma"/>
              </a:rPr>
              <a:t>funds,</a:t>
            </a:r>
            <a:r>
              <a:rPr dirty="0" sz="1750" spc="-3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50">
                <a:solidFill>
                  <a:srgbClr val="E0D6DE"/>
                </a:solidFill>
                <a:latin typeface="Tahoma"/>
                <a:cs typeface="Tahoma"/>
              </a:rPr>
              <a:t>while </a:t>
            </a:r>
            <a:r>
              <a:rPr dirty="0" sz="1750" spc="80">
                <a:solidFill>
                  <a:srgbClr val="E0D6DE"/>
                </a:solidFill>
                <a:latin typeface="Tahoma"/>
                <a:cs typeface="Tahoma"/>
              </a:rPr>
              <a:t>savings</a:t>
            </a:r>
            <a:r>
              <a:rPr dirty="0" sz="1750" spc="-4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85">
                <a:solidFill>
                  <a:srgbClr val="E0D6DE"/>
                </a:solidFill>
                <a:latin typeface="Tahoma"/>
                <a:cs typeface="Tahoma"/>
              </a:rPr>
              <a:t>accounts</a:t>
            </a:r>
            <a:r>
              <a:rPr dirty="0" sz="1750" spc="-4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50">
                <a:solidFill>
                  <a:srgbClr val="E0D6DE"/>
                </a:solidFill>
                <a:latin typeface="Tahoma"/>
                <a:cs typeface="Tahoma"/>
              </a:rPr>
              <a:t>offer</a:t>
            </a:r>
            <a:r>
              <a:rPr dirty="0" sz="1750" spc="-4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75">
                <a:solidFill>
                  <a:srgbClr val="E0D6DE"/>
                </a:solidFill>
                <a:latin typeface="Tahoma"/>
                <a:cs typeface="Tahoma"/>
              </a:rPr>
              <a:t>secure </a:t>
            </a:r>
            <a:r>
              <a:rPr dirty="0" sz="1750" spc="65">
                <a:solidFill>
                  <a:srgbClr val="E0D6DE"/>
                </a:solidFill>
                <a:latin typeface="Tahoma"/>
                <a:cs typeface="Tahoma"/>
              </a:rPr>
              <a:t>options</a:t>
            </a:r>
            <a:r>
              <a:rPr dirty="0" sz="1750" spc="-5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50">
                <a:solidFill>
                  <a:srgbClr val="E0D6DE"/>
                </a:solidFill>
                <a:latin typeface="Tahoma"/>
                <a:cs typeface="Tahoma"/>
              </a:rPr>
              <a:t>for</a:t>
            </a:r>
            <a:r>
              <a:rPr dirty="0" sz="1750" spc="-5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55">
                <a:solidFill>
                  <a:srgbClr val="E0D6DE"/>
                </a:solidFill>
                <a:latin typeface="Tahoma"/>
                <a:cs typeface="Tahoma"/>
              </a:rPr>
              <a:t>building</a:t>
            </a:r>
            <a:r>
              <a:rPr dirty="0" sz="1750" spc="-5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35">
                <a:solidFill>
                  <a:srgbClr val="E0D6DE"/>
                </a:solidFill>
                <a:latin typeface="Tahoma"/>
                <a:cs typeface="Tahoma"/>
              </a:rPr>
              <a:t>wealth.</a:t>
            </a:r>
            <a:endParaRPr sz="1750">
              <a:latin typeface="Tahoma"/>
              <a:cs typeface="Tahoma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10167104" y="2659141"/>
            <a:ext cx="3674745" cy="2810510"/>
            <a:chOff x="10167104" y="2659141"/>
            <a:chExt cx="3674745" cy="2810510"/>
          </a:xfrm>
        </p:grpSpPr>
        <p:sp>
          <p:nvSpPr>
            <p:cNvPr id="9" name="object 9" descr=""/>
            <p:cNvSpPr/>
            <p:nvPr/>
          </p:nvSpPr>
          <p:spPr>
            <a:xfrm>
              <a:off x="10171867" y="2663904"/>
              <a:ext cx="3665220" cy="2800985"/>
            </a:xfrm>
            <a:custGeom>
              <a:avLst/>
              <a:gdLst/>
              <a:ahLst/>
              <a:cxnLst/>
              <a:rect l="l" t="t" r="r" b="b"/>
              <a:pathLst>
                <a:path w="3665219" h="2800985">
                  <a:moveTo>
                    <a:pt x="3569582" y="2800706"/>
                  </a:moveTo>
                  <a:lnTo>
                    <a:pt x="95279" y="2800706"/>
                  </a:lnTo>
                  <a:lnTo>
                    <a:pt x="58192" y="2793219"/>
                  </a:lnTo>
                  <a:lnTo>
                    <a:pt x="27906" y="2772800"/>
                  </a:lnTo>
                  <a:lnTo>
                    <a:pt x="7487" y="2742514"/>
                  </a:lnTo>
                  <a:lnTo>
                    <a:pt x="0" y="2705426"/>
                  </a:lnTo>
                  <a:lnTo>
                    <a:pt x="0" y="95279"/>
                  </a:lnTo>
                  <a:lnTo>
                    <a:pt x="7487" y="58192"/>
                  </a:lnTo>
                  <a:lnTo>
                    <a:pt x="27906" y="27906"/>
                  </a:lnTo>
                  <a:lnTo>
                    <a:pt x="58192" y="7487"/>
                  </a:lnTo>
                  <a:lnTo>
                    <a:pt x="95279" y="0"/>
                  </a:lnTo>
                  <a:lnTo>
                    <a:pt x="3569582" y="0"/>
                  </a:lnTo>
                  <a:lnTo>
                    <a:pt x="3622444" y="16008"/>
                  </a:lnTo>
                  <a:lnTo>
                    <a:pt x="3657610" y="58817"/>
                  </a:lnTo>
                  <a:lnTo>
                    <a:pt x="3664862" y="95279"/>
                  </a:lnTo>
                  <a:lnTo>
                    <a:pt x="3664862" y="2705426"/>
                  </a:lnTo>
                  <a:lnTo>
                    <a:pt x="3657375" y="2742514"/>
                  </a:lnTo>
                  <a:lnTo>
                    <a:pt x="3636955" y="2772800"/>
                  </a:lnTo>
                  <a:lnTo>
                    <a:pt x="3606670" y="2793219"/>
                  </a:lnTo>
                  <a:lnTo>
                    <a:pt x="3569582" y="2800706"/>
                  </a:lnTo>
                  <a:close/>
                </a:path>
              </a:pathLst>
            </a:custGeom>
            <a:solidFill>
              <a:srgbClr val="2F1C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171867" y="2663904"/>
              <a:ext cx="3665220" cy="2800985"/>
            </a:xfrm>
            <a:custGeom>
              <a:avLst/>
              <a:gdLst/>
              <a:ahLst/>
              <a:cxnLst/>
              <a:rect l="l" t="t" r="r" b="b"/>
              <a:pathLst>
                <a:path w="3665219" h="2800985">
                  <a:moveTo>
                    <a:pt x="0" y="95279"/>
                  </a:moveTo>
                  <a:lnTo>
                    <a:pt x="7487" y="58192"/>
                  </a:lnTo>
                  <a:lnTo>
                    <a:pt x="27906" y="27906"/>
                  </a:lnTo>
                  <a:lnTo>
                    <a:pt x="58192" y="7487"/>
                  </a:lnTo>
                  <a:lnTo>
                    <a:pt x="95279" y="0"/>
                  </a:lnTo>
                  <a:lnTo>
                    <a:pt x="3569582" y="0"/>
                  </a:lnTo>
                  <a:lnTo>
                    <a:pt x="3622444" y="16008"/>
                  </a:lnTo>
                  <a:lnTo>
                    <a:pt x="3657610" y="58817"/>
                  </a:lnTo>
                  <a:lnTo>
                    <a:pt x="3664862" y="95279"/>
                  </a:lnTo>
                  <a:lnTo>
                    <a:pt x="3664862" y="2705426"/>
                  </a:lnTo>
                  <a:lnTo>
                    <a:pt x="3657375" y="2742514"/>
                  </a:lnTo>
                  <a:lnTo>
                    <a:pt x="3636955" y="2772800"/>
                  </a:lnTo>
                  <a:lnTo>
                    <a:pt x="3606670" y="2793219"/>
                  </a:lnTo>
                  <a:lnTo>
                    <a:pt x="3569582" y="2800706"/>
                  </a:lnTo>
                  <a:lnTo>
                    <a:pt x="95279" y="2800706"/>
                  </a:lnTo>
                  <a:lnTo>
                    <a:pt x="58192" y="2793219"/>
                  </a:lnTo>
                  <a:lnTo>
                    <a:pt x="27906" y="2772800"/>
                  </a:lnTo>
                  <a:lnTo>
                    <a:pt x="7487" y="2742514"/>
                  </a:lnTo>
                  <a:lnTo>
                    <a:pt x="0" y="2705426"/>
                  </a:lnTo>
                  <a:lnTo>
                    <a:pt x="0" y="95279"/>
                  </a:lnTo>
                  <a:close/>
                </a:path>
              </a:pathLst>
            </a:custGeom>
            <a:ln w="9524">
              <a:solidFill>
                <a:srgbClr val="4836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0393601" y="2782513"/>
            <a:ext cx="2853055" cy="219773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2300" spc="-180" b="1">
                <a:solidFill>
                  <a:srgbClr val="E0D6DE"/>
                </a:solidFill>
                <a:latin typeface="Georgia"/>
                <a:cs typeface="Georgia"/>
              </a:rPr>
              <a:t>Loans</a:t>
            </a:r>
            <a:r>
              <a:rPr dirty="0" sz="2300" spc="-60" b="1">
                <a:solidFill>
                  <a:srgbClr val="E0D6DE"/>
                </a:solidFill>
                <a:latin typeface="Georgia"/>
                <a:cs typeface="Georgia"/>
              </a:rPr>
              <a:t> </a:t>
            </a:r>
            <a:r>
              <a:rPr dirty="0" sz="2300" spc="-170" b="1">
                <a:solidFill>
                  <a:srgbClr val="E0D6DE"/>
                </a:solidFill>
                <a:latin typeface="Georgia"/>
                <a:cs typeface="Georgia"/>
              </a:rPr>
              <a:t>and</a:t>
            </a:r>
            <a:r>
              <a:rPr dirty="0" sz="2300" spc="-55" b="1">
                <a:solidFill>
                  <a:srgbClr val="E0D6DE"/>
                </a:solidFill>
                <a:latin typeface="Georgia"/>
                <a:cs typeface="Georgia"/>
              </a:rPr>
              <a:t> </a:t>
            </a:r>
            <a:r>
              <a:rPr dirty="0" sz="2300" spc="-10" b="1">
                <a:solidFill>
                  <a:srgbClr val="E0D6DE"/>
                </a:solidFill>
                <a:latin typeface="Georgia"/>
                <a:cs typeface="Georgia"/>
              </a:rPr>
              <a:t>Credit</a:t>
            </a:r>
            <a:endParaRPr sz="2300">
              <a:latin typeface="Georgia"/>
              <a:cs typeface="Georgia"/>
            </a:endParaRPr>
          </a:p>
          <a:p>
            <a:pPr marL="12700" marR="5080">
              <a:lnSpc>
                <a:spcPts val="3410"/>
              </a:lnSpc>
              <a:spcBef>
                <a:spcPts val="290"/>
              </a:spcBef>
            </a:pPr>
            <a:r>
              <a:rPr dirty="0" sz="1750" spc="-980">
                <a:solidFill>
                  <a:srgbClr val="E0D6DE"/>
                </a:solidFill>
                <a:latin typeface="Tahoma"/>
                <a:cs typeface="Tahoma"/>
              </a:rPr>
              <a:t>P</a:t>
            </a:r>
            <a:r>
              <a:rPr dirty="0" sz="2300" spc="-470" b="1">
                <a:solidFill>
                  <a:srgbClr val="E0D6DE"/>
                </a:solidFill>
                <a:latin typeface="Georgia"/>
                <a:cs typeface="Georgia"/>
              </a:rPr>
              <a:t>C</a:t>
            </a:r>
            <a:r>
              <a:rPr dirty="0" sz="1750" spc="-560">
                <a:solidFill>
                  <a:srgbClr val="E0D6DE"/>
                </a:solidFill>
                <a:latin typeface="Tahoma"/>
                <a:cs typeface="Tahoma"/>
              </a:rPr>
              <a:t>e</a:t>
            </a:r>
            <a:r>
              <a:rPr dirty="0" sz="2300" spc="-700" b="1">
                <a:solidFill>
                  <a:srgbClr val="E0D6DE"/>
                </a:solidFill>
                <a:latin typeface="Georgia"/>
                <a:cs typeface="Georgia"/>
              </a:rPr>
              <a:t>a</a:t>
            </a:r>
            <a:r>
              <a:rPr dirty="0" sz="1750" spc="-75">
                <a:solidFill>
                  <a:srgbClr val="E0D6DE"/>
                </a:solidFill>
                <a:latin typeface="Tahoma"/>
                <a:cs typeface="Tahoma"/>
              </a:rPr>
              <a:t>r</a:t>
            </a:r>
            <a:r>
              <a:rPr dirty="0" sz="2300" spc="-1150" b="1">
                <a:solidFill>
                  <a:srgbClr val="E0D6DE"/>
                </a:solidFill>
                <a:latin typeface="Georgia"/>
                <a:cs typeface="Georgia"/>
              </a:rPr>
              <a:t>r</a:t>
            </a:r>
            <a:r>
              <a:rPr dirty="0" sz="1750" spc="-15">
                <a:solidFill>
                  <a:srgbClr val="E0D6DE"/>
                </a:solidFill>
                <a:latin typeface="Tahoma"/>
                <a:cs typeface="Tahoma"/>
              </a:rPr>
              <a:t>s</a:t>
            </a:r>
            <a:r>
              <a:rPr dirty="0" sz="1750" spc="-960">
                <a:solidFill>
                  <a:srgbClr val="E0D6DE"/>
                </a:solidFill>
                <a:latin typeface="Tahoma"/>
                <a:cs typeface="Tahoma"/>
              </a:rPr>
              <a:t>o</a:t>
            </a:r>
            <a:r>
              <a:rPr dirty="0" sz="2300" spc="-390" b="1">
                <a:solidFill>
                  <a:srgbClr val="E0D6DE"/>
                </a:solidFill>
                <a:latin typeface="Georgia"/>
                <a:cs typeface="Georgia"/>
              </a:rPr>
              <a:t>d</a:t>
            </a:r>
            <a:r>
              <a:rPr dirty="0" sz="1750" spc="-675">
                <a:solidFill>
                  <a:srgbClr val="E0D6DE"/>
                </a:solidFill>
                <a:latin typeface="Tahoma"/>
                <a:cs typeface="Tahoma"/>
              </a:rPr>
              <a:t>n</a:t>
            </a:r>
            <a:r>
              <a:rPr dirty="0" sz="2300" spc="-425" b="1">
                <a:solidFill>
                  <a:srgbClr val="E0D6DE"/>
                </a:solidFill>
                <a:latin typeface="Georgia"/>
                <a:cs typeface="Georgia"/>
              </a:rPr>
              <a:t>s</a:t>
            </a:r>
            <a:r>
              <a:rPr dirty="0" sz="1750" spc="-15">
                <a:solidFill>
                  <a:srgbClr val="E0D6DE"/>
                </a:solidFill>
                <a:latin typeface="Tahoma"/>
                <a:cs typeface="Tahoma"/>
              </a:rPr>
              <a:t>a</a:t>
            </a:r>
            <a:r>
              <a:rPr dirty="0" sz="1750" spc="-10">
                <a:solidFill>
                  <a:srgbClr val="E0D6DE"/>
                </a:solidFill>
                <a:latin typeface="Tahoma"/>
                <a:cs typeface="Tahoma"/>
              </a:rPr>
              <a:t>l</a:t>
            </a:r>
            <a:r>
              <a:rPr dirty="0" sz="1750" spc="-3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75">
                <a:solidFill>
                  <a:srgbClr val="E0D6DE"/>
                </a:solidFill>
                <a:latin typeface="Tahoma"/>
                <a:cs typeface="Tahoma"/>
              </a:rPr>
              <a:t>loans</a:t>
            </a:r>
            <a:r>
              <a:rPr dirty="0" sz="1750" spc="-3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70">
                <a:solidFill>
                  <a:srgbClr val="E0D6DE"/>
                </a:solidFill>
                <a:latin typeface="Tahoma"/>
                <a:cs typeface="Tahoma"/>
              </a:rPr>
              <a:t>and</a:t>
            </a:r>
            <a:r>
              <a:rPr dirty="0" sz="1750" spc="-3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50">
                <a:solidFill>
                  <a:srgbClr val="E0D6DE"/>
                </a:solidFill>
                <a:latin typeface="Tahoma"/>
                <a:cs typeface="Tahoma"/>
              </a:rPr>
              <a:t>credit </a:t>
            </a:r>
            <a:r>
              <a:rPr dirty="0" sz="1750" spc="95">
                <a:solidFill>
                  <a:srgbClr val="E0D6DE"/>
                </a:solidFill>
                <a:latin typeface="Tahoma"/>
                <a:cs typeface="Tahoma"/>
              </a:rPr>
              <a:t>cards</a:t>
            </a:r>
            <a:r>
              <a:rPr dirty="0" sz="1750" spc="-5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65">
                <a:solidFill>
                  <a:srgbClr val="E0D6DE"/>
                </a:solidFill>
                <a:latin typeface="Tahoma"/>
                <a:cs typeface="Tahoma"/>
              </a:rPr>
              <a:t>provide</a:t>
            </a:r>
            <a:r>
              <a:rPr dirty="0" sz="1750" spc="-4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65">
                <a:solidFill>
                  <a:srgbClr val="E0D6DE"/>
                </a:solidFill>
                <a:latin typeface="Tahoma"/>
                <a:cs typeface="Tahoma"/>
              </a:rPr>
              <a:t>financing</a:t>
            </a:r>
            <a:r>
              <a:rPr dirty="0" sz="1750" spc="-5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-25">
                <a:solidFill>
                  <a:srgbClr val="E0D6DE"/>
                </a:solidFill>
                <a:latin typeface="Tahoma"/>
                <a:cs typeface="Tahoma"/>
              </a:rPr>
              <a:t>for</a:t>
            </a:r>
            <a:endParaRPr sz="1750">
              <a:latin typeface="Tahoma"/>
              <a:cs typeface="Tahoma"/>
            </a:endParaRPr>
          </a:p>
          <a:p>
            <a:pPr marL="12700" marR="88900">
              <a:lnSpc>
                <a:spcPts val="3420"/>
              </a:lnSpc>
            </a:pPr>
            <a:r>
              <a:rPr dirty="0" sz="1750" spc="65">
                <a:solidFill>
                  <a:srgbClr val="E0D6DE"/>
                </a:solidFill>
                <a:latin typeface="Tahoma"/>
                <a:cs typeface="Tahoma"/>
              </a:rPr>
              <a:t>various</a:t>
            </a:r>
            <a:r>
              <a:rPr dirty="0" sz="1750" spc="-4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70">
                <a:solidFill>
                  <a:srgbClr val="E0D6DE"/>
                </a:solidFill>
                <a:latin typeface="Tahoma"/>
                <a:cs typeface="Tahoma"/>
              </a:rPr>
              <a:t>needs,</a:t>
            </a:r>
            <a:r>
              <a:rPr dirty="0" sz="1750" spc="-4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55">
                <a:solidFill>
                  <a:srgbClr val="E0D6DE"/>
                </a:solidFill>
                <a:latin typeface="Tahoma"/>
                <a:cs typeface="Tahoma"/>
              </a:rPr>
              <a:t>from</a:t>
            </a:r>
            <a:r>
              <a:rPr dirty="0" sz="1750" spc="-4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55">
                <a:solidFill>
                  <a:srgbClr val="E0D6DE"/>
                </a:solidFill>
                <a:latin typeface="Tahoma"/>
                <a:cs typeface="Tahoma"/>
              </a:rPr>
              <a:t>home </a:t>
            </a:r>
            <a:r>
              <a:rPr dirty="0" sz="1750" spc="50">
                <a:solidFill>
                  <a:srgbClr val="E0D6DE"/>
                </a:solidFill>
                <a:latin typeface="Tahoma"/>
                <a:cs typeface="Tahoma"/>
              </a:rPr>
              <a:t>improvements</a:t>
            </a:r>
            <a:r>
              <a:rPr dirty="0" sz="1750" spc="-1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E0D6DE"/>
                </a:solidFill>
                <a:latin typeface="Tahoma"/>
                <a:cs typeface="Tahoma"/>
              </a:rPr>
              <a:t>to</a:t>
            </a:r>
            <a:r>
              <a:rPr dirty="0" sz="1750" spc="-10">
                <a:solidFill>
                  <a:srgbClr val="E0D6DE"/>
                </a:solidFill>
                <a:latin typeface="Tahoma"/>
                <a:cs typeface="Tahoma"/>
              </a:rPr>
              <a:t> travel.</a:t>
            </a:r>
            <a:endParaRPr sz="1750">
              <a:latin typeface="Tahoma"/>
              <a:cs typeface="Tahoma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6275427" y="5686663"/>
            <a:ext cx="7566025" cy="1712595"/>
            <a:chOff x="6275427" y="5686663"/>
            <a:chExt cx="7566025" cy="1712595"/>
          </a:xfrm>
        </p:grpSpPr>
        <p:sp>
          <p:nvSpPr>
            <p:cNvPr id="13" name="object 13" descr=""/>
            <p:cNvSpPr/>
            <p:nvPr/>
          </p:nvSpPr>
          <p:spPr>
            <a:xfrm>
              <a:off x="6280189" y="5691426"/>
              <a:ext cx="7556500" cy="1703070"/>
            </a:xfrm>
            <a:custGeom>
              <a:avLst/>
              <a:gdLst/>
              <a:ahLst/>
              <a:cxnLst/>
              <a:rect l="l" t="t" r="r" b="b"/>
              <a:pathLst>
                <a:path w="7556500" h="1703070">
                  <a:moveTo>
                    <a:pt x="7461147" y="1702831"/>
                  </a:moveTo>
                  <a:lnTo>
                    <a:pt x="95273" y="1702831"/>
                  </a:lnTo>
                  <a:lnTo>
                    <a:pt x="58188" y="1695344"/>
                  </a:lnTo>
                  <a:lnTo>
                    <a:pt x="27904" y="1674926"/>
                  </a:lnTo>
                  <a:lnTo>
                    <a:pt x="7487" y="1644642"/>
                  </a:lnTo>
                  <a:lnTo>
                    <a:pt x="0" y="1607558"/>
                  </a:lnTo>
                  <a:lnTo>
                    <a:pt x="0" y="95273"/>
                  </a:lnTo>
                  <a:lnTo>
                    <a:pt x="7487" y="58188"/>
                  </a:lnTo>
                  <a:lnTo>
                    <a:pt x="27904" y="27904"/>
                  </a:lnTo>
                  <a:lnTo>
                    <a:pt x="58188" y="7487"/>
                  </a:lnTo>
                  <a:lnTo>
                    <a:pt x="95273" y="0"/>
                  </a:lnTo>
                  <a:lnTo>
                    <a:pt x="7461147" y="0"/>
                  </a:lnTo>
                  <a:lnTo>
                    <a:pt x="7514005" y="16006"/>
                  </a:lnTo>
                  <a:lnTo>
                    <a:pt x="7549168" y="58813"/>
                  </a:lnTo>
                  <a:lnTo>
                    <a:pt x="7556420" y="95273"/>
                  </a:lnTo>
                  <a:lnTo>
                    <a:pt x="7556420" y="1607558"/>
                  </a:lnTo>
                  <a:lnTo>
                    <a:pt x="7548933" y="1644642"/>
                  </a:lnTo>
                  <a:lnTo>
                    <a:pt x="7528516" y="1674926"/>
                  </a:lnTo>
                  <a:lnTo>
                    <a:pt x="7498232" y="1695344"/>
                  </a:lnTo>
                  <a:lnTo>
                    <a:pt x="7461147" y="1702831"/>
                  </a:lnTo>
                  <a:close/>
                </a:path>
              </a:pathLst>
            </a:custGeom>
            <a:solidFill>
              <a:srgbClr val="2F1C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280189" y="5691426"/>
              <a:ext cx="7556500" cy="1703070"/>
            </a:xfrm>
            <a:custGeom>
              <a:avLst/>
              <a:gdLst/>
              <a:ahLst/>
              <a:cxnLst/>
              <a:rect l="l" t="t" r="r" b="b"/>
              <a:pathLst>
                <a:path w="7556500" h="1703070">
                  <a:moveTo>
                    <a:pt x="0" y="95273"/>
                  </a:moveTo>
                  <a:lnTo>
                    <a:pt x="7487" y="58188"/>
                  </a:lnTo>
                  <a:lnTo>
                    <a:pt x="27904" y="27904"/>
                  </a:lnTo>
                  <a:lnTo>
                    <a:pt x="58188" y="7487"/>
                  </a:lnTo>
                  <a:lnTo>
                    <a:pt x="95273" y="0"/>
                  </a:lnTo>
                  <a:lnTo>
                    <a:pt x="7461147" y="0"/>
                  </a:lnTo>
                  <a:lnTo>
                    <a:pt x="7514005" y="16006"/>
                  </a:lnTo>
                  <a:lnTo>
                    <a:pt x="7549168" y="58813"/>
                  </a:lnTo>
                  <a:lnTo>
                    <a:pt x="7556420" y="95273"/>
                  </a:lnTo>
                  <a:lnTo>
                    <a:pt x="7556420" y="1607558"/>
                  </a:lnTo>
                  <a:lnTo>
                    <a:pt x="7548933" y="1644642"/>
                  </a:lnTo>
                  <a:lnTo>
                    <a:pt x="7528516" y="1674926"/>
                  </a:lnTo>
                  <a:lnTo>
                    <a:pt x="7498232" y="1695344"/>
                  </a:lnTo>
                  <a:lnTo>
                    <a:pt x="7461147" y="1702831"/>
                  </a:lnTo>
                  <a:lnTo>
                    <a:pt x="95273" y="1702831"/>
                  </a:lnTo>
                  <a:lnTo>
                    <a:pt x="58188" y="1695344"/>
                  </a:lnTo>
                  <a:lnTo>
                    <a:pt x="27904" y="1674926"/>
                  </a:lnTo>
                  <a:lnTo>
                    <a:pt x="7487" y="1644642"/>
                  </a:lnTo>
                  <a:lnTo>
                    <a:pt x="0" y="1607558"/>
                  </a:lnTo>
                  <a:lnTo>
                    <a:pt x="0" y="95273"/>
                  </a:lnTo>
                  <a:close/>
                </a:path>
              </a:pathLst>
            </a:custGeom>
            <a:ln w="9524">
              <a:solidFill>
                <a:srgbClr val="4836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6501924" y="5901475"/>
            <a:ext cx="6765925" cy="1237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-160" b="1">
                <a:solidFill>
                  <a:srgbClr val="E0D6DE"/>
                </a:solidFill>
                <a:latin typeface="Georgia"/>
                <a:cs typeface="Georgia"/>
              </a:rPr>
              <a:t>Investment</a:t>
            </a:r>
            <a:r>
              <a:rPr dirty="0" sz="2300" spc="-80" b="1">
                <a:solidFill>
                  <a:srgbClr val="E0D6DE"/>
                </a:solidFill>
                <a:latin typeface="Georgia"/>
                <a:cs typeface="Georgia"/>
              </a:rPr>
              <a:t> </a:t>
            </a:r>
            <a:r>
              <a:rPr dirty="0" sz="2300" spc="-30" b="1">
                <a:solidFill>
                  <a:srgbClr val="E0D6DE"/>
                </a:solidFill>
                <a:latin typeface="Georgia"/>
                <a:cs typeface="Georgia"/>
              </a:rPr>
              <a:t>Products</a:t>
            </a:r>
            <a:endParaRPr sz="2300">
              <a:latin typeface="Georgia"/>
              <a:cs typeface="Georgia"/>
            </a:endParaRPr>
          </a:p>
          <a:p>
            <a:pPr marL="12700" marR="5080">
              <a:lnSpc>
                <a:spcPts val="3420"/>
              </a:lnSpc>
              <a:spcBef>
                <a:spcPts val="75"/>
              </a:spcBef>
            </a:pPr>
            <a:r>
              <a:rPr dirty="0" sz="1750">
                <a:solidFill>
                  <a:srgbClr val="E0D6DE"/>
                </a:solidFill>
                <a:latin typeface="Tahoma"/>
                <a:cs typeface="Tahoma"/>
              </a:rPr>
              <a:t>Investment</a:t>
            </a:r>
            <a:r>
              <a:rPr dirty="0" sz="1750" spc="7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65">
                <a:solidFill>
                  <a:srgbClr val="E0D6DE"/>
                </a:solidFill>
                <a:latin typeface="Tahoma"/>
                <a:cs typeface="Tahoma"/>
              </a:rPr>
              <a:t>products,</a:t>
            </a:r>
            <a:r>
              <a:rPr dirty="0" sz="1750" spc="7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E0D6DE"/>
                </a:solidFill>
                <a:latin typeface="Tahoma"/>
                <a:cs typeface="Tahoma"/>
              </a:rPr>
              <a:t>like</a:t>
            </a:r>
            <a:r>
              <a:rPr dirty="0" sz="1750" spc="7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E0D6DE"/>
                </a:solidFill>
                <a:latin typeface="Tahoma"/>
                <a:cs typeface="Tahoma"/>
              </a:rPr>
              <a:t>mutual</a:t>
            </a:r>
            <a:r>
              <a:rPr dirty="0" sz="1750" spc="7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80">
                <a:solidFill>
                  <a:srgbClr val="E0D6DE"/>
                </a:solidFill>
                <a:latin typeface="Tahoma"/>
                <a:cs typeface="Tahoma"/>
              </a:rPr>
              <a:t>funds</a:t>
            </a:r>
            <a:r>
              <a:rPr dirty="0" sz="1750" spc="7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70">
                <a:solidFill>
                  <a:srgbClr val="E0D6DE"/>
                </a:solidFill>
                <a:latin typeface="Tahoma"/>
                <a:cs typeface="Tahoma"/>
              </a:rPr>
              <a:t>and </a:t>
            </a:r>
            <a:r>
              <a:rPr dirty="0" sz="1750">
                <a:solidFill>
                  <a:srgbClr val="E0D6DE"/>
                </a:solidFill>
                <a:latin typeface="Tahoma"/>
                <a:cs typeface="Tahoma"/>
              </a:rPr>
              <a:t>retirement</a:t>
            </a:r>
            <a:r>
              <a:rPr dirty="0" sz="1750" spc="7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60">
                <a:solidFill>
                  <a:srgbClr val="E0D6DE"/>
                </a:solidFill>
                <a:latin typeface="Tahoma"/>
                <a:cs typeface="Tahoma"/>
              </a:rPr>
              <a:t>accounts, help</a:t>
            </a:r>
            <a:r>
              <a:rPr dirty="0" sz="1750" spc="-1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60">
                <a:solidFill>
                  <a:srgbClr val="E0D6DE"/>
                </a:solidFill>
                <a:latin typeface="Tahoma"/>
                <a:cs typeface="Tahoma"/>
              </a:rPr>
              <a:t>individuals</a:t>
            </a:r>
            <a:r>
              <a:rPr dirty="0" sz="1750" spc="-1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70">
                <a:solidFill>
                  <a:srgbClr val="E0D6DE"/>
                </a:solidFill>
                <a:latin typeface="Tahoma"/>
                <a:cs typeface="Tahoma"/>
              </a:rPr>
              <a:t>grow</a:t>
            </a:r>
            <a:r>
              <a:rPr dirty="0" sz="1750" spc="-1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E0D6DE"/>
                </a:solidFill>
                <a:latin typeface="Tahoma"/>
                <a:cs typeface="Tahoma"/>
              </a:rPr>
              <a:t>their</a:t>
            </a:r>
            <a:r>
              <a:rPr dirty="0" sz="1750" spc="-1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80">
                <a:solidFill>
                  <a:srgbClr val="E0D6DE"/>
                </a:solidFill>
                <a:latin typeface="Tahoma"/>
                <a:cs typeface="Tahoma"/>
              </a:rPr>
              <a:t>savings</a:t>
            </a:r>
            <a:r>
              <a:rPr dirty="0" sz="1750" spc="-1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50">
                <a:solidFill>
                  <a:srgbClr val="E0D6DE"/>
                </a:solidFill>
                <a:latin typeface="Tahoma"/>
                <a:cs typeface="Tahoma"/>
              </a:rPr>
              <a:t>for</a:t>
            </a:r>
            <a:r>
              <a:rPr dirty="0" sz="1750" spc="-1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E0D6DE"/>
                </a:solidFill>
                <a:latin typeface="Tahoma"/>
                <a:cs typeface="Tahoma"/>
              </a:rPr>
              <a:t>the</a:t>
            </a:r>
            <a:r>
              <a:rPr dirty="0" sz="1750" spc="-10">
                <a:solidFill>
                  <a:srgbClr val="E0D6DE"/>
                </a:solidFill>
                <a:latin typeface="Tahoma"/>
                <a:cs typeface="Tahoma"/>
              </a:rPr>
              <a:t> future.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12605474" y="7566100"/>
            <a:ext cx="1982470" cy="588645"/>
          </a:xfrm>
          <a:custGeom>
            <a:avLst/>
            <a:gdLst/>
            <a:ahLst/>
            <a:cxnLst/>
            <a:rect l="l" t="t" r="r" b="b"/>
            <a:pathLst>
              <a:path w="1982469" h="588645">
                <a:moveTo>
                  <a:pt x="1982099" y="588599"/>
                </a:moveTo>
                <a:lnTo>
                  <a:pt x="0" y="588599"/>
                </a:lnTo>
                <a:lnTo>
                  <a:pt x="0" y="0"/>
                </a:lnTo>
                <a:lnTo>
                  <a:pt x="1982099" y="0"/>
                </a:lnTo>
                <a:lnTo>
                  <a:pt x="1982099" y="588599"/>
                </a:lnTo>
                <a:close/>
              </a:path>
            </a:pathLst>
          </a:custGeom>
          <a:solidFill>
            <a:srgbClr val="0D0829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090" y="2476968"/>
            <a:ext cx="10594975" cy="7340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30"/>
              <a:t>Commercial</a:t>
            </a:r>
            <a:r>
              <a:rPr dirty="0" spc="-160"/>
              <a:t> </a:t>
            </a:r>
            <a:r>
              <a:rPr dirty="0" spc="-360"/>
              <a:t>Banking:</a:t>
            </a:r>
            <a:r>
              <a:rPr dirty="0" spc="-150"/>
              <a:t> </a:t>
            </a:r>
            <a:r>
              <a:rPr dirty="0" spc="-300"/>
              <a:t>Fueling</a:t>
            </a:r>
            <a:r>
              <a:rPr dirty="0" spc="-150"/>
              <a:t> </a:t>
            </a:r>
            <a:r>
              <a:rPr dirty="0" spc="-340"/>
              <a:t>Business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55690" y="3501692"/>
            <a:ext cx="6200140" cy="20612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2544" sz="6975" spc="-5827" b="1">
                <a:solidFill>
                  <a:srgbClr val="FF8AAE"/>
                </a:solidFill>
                <a:latin typeface="Georgia"/>
                <a:cs typeface="Georgia"/>
              </a:rPr>
              <a:t>G</a:t>
            </a:r>
            <a:r>
              <a:rPr dirty="0" sz="2300" spc="-120" b="1">
                <a:solidFill>
                  <a:srgbClr val="FF8AAE"/>
                </a:solidFill>
                <a:latin typeface="Georgia"/>
                <a:cs typeface="Georgia"/>
              </a:rPr>
              <a:t>Le</a:t>
            </a:r>
            <a:r>
              <a:rPr dirty="0" sz="2300" spc="-955" b="1">
                <a:solidFill>
                  <a:srgbClr val="FF8AAE"/>
                </a:solidFill>
                <a:latin typeface="Georgia"/>
                <a:cs typeface="Georgia"/>
              </a:rPr>
              <a:t>n</a:t>
            </a:r>
            <a:r>
              <a:rPr dirty="0" baseline="12544" sz="6975" spc="-2475" b="1">
                <a:solidFill>
                  <a:srgbClr val="FF8AAE"/>
                </a:solidFill>
                <a:latin typeface="Georgia"/>
                <a:cs typeface="Georgia"/>
              </a:rPr>
              <a:t>r</a:t>
            </a:r>
            <a:r>
              <a:rPr dirty="0" sz="2300" spc="-250" b="1">
                <a:solidFill>
                  <a:srgbClr val="FF8AAE"/>
                </a:solidFill>
                <a:latin typeface="Georgia"/>
                <a:cs typeface="Georgia"/>
              </a:rPr>
              <a:t>d</a:t>
            </a:r>
            <a:r>
              <a:rPr dirty="0" baseline="12544" sz="6975" spc="-4440" b="1">
                <a:solidFill>
                  <a:srgbClr val="FF8AAE"/>
                </a:solidFill>
                <a:latin typeface="Georgia"/>
                <a:cs typeface="Georgia"/>
              </a:rPr>
              <a:t>o</a:t>
            </a:r>
            <a:r>
              <a:rPr dirty="0" sz="2300" spc="-120" b="1">
                <a:solidFill>
                  <a:srgbClr val="FF8AAE"/>
                </a:solidFill>
                <a:latin typeface="Georgia"/>
                <a:cs typeface="Georgia"/>
              </a:rPr>
              <a:t>in</a:t>
            </a:r>
            <a:r>
              <a:rPr dirty="0" sz="2300" spc="-1255" b="1">
                <a:solidFill>
                  <a:srgbClr val="FF8AAE"/>
                </a:solidFill>
                <a:latin typeface="Georgia"/>
                <a:cs typeface="Georgia"/>
              </a:rPr>
              <a:t>g</a:t>
            </a:r>
            <a:r>
              <a:rPr dirty="0" baseline="12544" sz="6975" spc="-3570" b="1">
                <a:solidFill>
                  <a:srgbClr val="FF8AAE"/>
                </a:solidFill>
                <a:latin typeface="Georgia"/>
                <a:cs typeface="Georgia"/>
              </a:rPr>
              <a:t>w</a:t>
            </a:r>
            <a:r>
              <a:rPr dirty="0" sz="2300" spc="-120" b="1">
                <a:solidFill>
                  <a:srgbClr val="FF8AAE"/>
                </a:solidFill>
                <a:latin typeface="Georgia"/>
                <a:cs typeface="Georgia"/>
              </a:rPr>
              <a:t>S</a:t>
            </a:r>
            <a:r>
              <a:rPr dirty="0" sz="2300" spc="-765" b="1">
                <a:solidFill>
                  <a:srgbClr val="FF8AAE"/>
                </a:solidFill>
                <a:latin typeface="Georgia"/>
                <a:cs typeface="Georgia"/>
              </a:rPr>
              <a:t>e</a:t>
            </a:r>
            <a:r>
              <a:rPr dirty="0" baseline="12544" sz="6975" spc="-2054" b="1">
                <a:solidFill>
                  <a:srgbClr val="FF8AAE"/>
                </a:solidFill>
                <a:latin typeface="Georgia"/>
                <a:cs typeface="Georgia"/>
              </a:rPr>
              <a:t>t</a:t>
            </a:r>
            <a:r>
              <a:rPr dirty="0" sz="2300" spc="-120" b="1">
                <a:solidFill>
                  <a:srgbClr val="FF8AAE"/>
                </a:solidFill>
                <a:latin typeface="Georgia"/>
                <a:cs typeface="Georgia"/>
              </a:rPr>
              <a:t>r</a:t>
            </a:r>
            <a:r>
              <a:rPr dirty="0" sz="2300" spc="-1295" b="1">
                <a:solidFill>
                  <a:srgbClr val="FF8AAE"/>
                </a:solidFill>
                <a:latin typeface="Georgia"/>
                <a:cs typeface="Georgia"/>
              </a:rPr>
              <a:t>v</a:t>
            </a:r>
            <a:r>
              <a:rPr dirty="0" baseline="12544" sz="6975" spc="-3202" b="1">
                <a:solidFill>
                  <a:srgbClr val="FF8AAE"/>
                </a:solidFill>
                <a:latin typeface="Georgia"/>
                <a:cs typeface="Georgia"/>
              </a:rPr>
              <a:t>h</a:t>
            </a:r>
            <a:r>
              <a:rPr dirty="0" sz="2300" spc="-120" b="1">
                <a:solidFill>
                  <a:srgbClr val="FF8AAE"/>
                </a:solidFill>
                <a:latin typeface="Georgia"/>
                <a:cs typeface="Georgia"/>
              </a:rPr>
              <a:t>ices</a:t>
            </a:r>
            <a:endParaRPr sz="2300">
              <a:latin typeface="Georgia"/>
              <a:cs typeface="Georgia"/>
            </a:endParaRPr>
          </a:p>
          <a:p>
            <a:pPr algn="just" marL="38100" marR="30480">
              <a:lnSpc>
                <a:spcPct val="162900"/>
              </a:lnSpc>
              <a:spcBef>
                <a:spcPts val="185"/>
              </a:spcBef>
            </a:pPr>
            <a:r>
              <a:rPr dirty="0" sz="1750" spc="75">
                <a:solidFill>
                  <a:srgbClr val="E0D6DE"/>
                </a:solidFill>
                <a:latin typeface="Tahoma"/>
                <a:cs typeface="Tahoma"/>
              </a:rPr>
              <a:t>Commercial</a:t>
            </a:r>
            <a:r>
              <a:rPr dirty="0" sz="1750" spc="-4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90">
                <a:solidFill>
                  <a:srgbClr val="E0D6DE"/>
                </a:solidFill>
                <a:latin typeface="Tahoma"/>
                <a:cs typeface="Tahoma"/>
              </a:rPr>
              <a:t>banks</a:t>
            </a:r>
            <a:r>
              <a:rPr dirty="0" sz="1750" spc="-4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65">
                <a:solidFill>
                  <a:srgbClr val="E0D6DE"/>
                </a:solidFill>
                <a:latin typeface="Tahoma"/>
                <a:cs typeface="Tahoma"/>
              </a:rPr>
              <a:t>provide</a:t>
            </a:r>
            <a:r>
              <a:rPr dirty="0" sz="1750" spc="-4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75">
                <a:solidFill>
                  <a:srgbClr val="E0D6DE"/>
                </a:solidFill>
                <a:latin typeface="Tahoma"/>
                <a:cs typeface="Tahoma"/>
              </a:rPr>
              <a:t>loans</a:t>
            </a:r>
            <a:r>
              <a:rPr dirty="0" sz="1750" spc="-4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E0D6DE"/>
                </a:solidFill>
                <a:latin typeface="Tahoma"/>
                <a:cs typeface="Tahoma"/>
              </a:rPr>
              <a:t>to</a:t>
            </a:r>
            <a:r>
              <a:rPr dirty="0" sz="1750" spc="-4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90">
                <a:solidFill>
                  <a:srgbClr val="E0D6DE"/>
                </a:solidFill>
                <a:latin typeface="Tahoma"/>
                <a:cs typeface="Tahoma"/>
              </a:rPr>
              <a:t>businesses</a:t>
            </a:r>
            <a:r>
              <a:rPr dirty="0" sz="1750" spc="-4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50">
                <a:solidFill>
                  <a:srgbClr val="E0D6DE"/>
                </a:solidFill>
                <a:latin typeface="Tahoma"/>
                <a:cs typeface="Tahoma"/>
              </a:rPr>
              <a:t>for</a:t>
            </a:r>
            <a:r>
              <a:rPr dirty="0" sz="1750" spc="-4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55">
                <a:solidFill>
                  <a:srgbClr val="E0D6DE"/>
                </a:solidFill>
                <a:latin typeface="Tahoma"/>
                <a:cs typeface="Tahoma"/>
              </a:rPr>
              <a:t>various </a:t>
            </a:r>
            <a:r>
              <a:rPr dirty="0" sz="1750" spc="75">
                <a:solidFill>
                  <a:srgbClr val="E0D6DE"/>
                </a:solidFill>
                <a:latin typeface="Tahoma"/>
                <a:cs typeface="Tahoma"/>
              </a:rPr>
              <a:t>purposes,</a:t>
            </a:r>
            <a:r>
              <a:rPr dirty="0" sz="1750" spc="-3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60">
                <a:solidFill>
                  <a:srgbClr val="E0D6DE"/>
                </a:solidFill>
                <a:latin typeface="Tahoma"/>
                <a:cs typeface="Tahoma"/>
              </a:rPr>
              <a:t>including</a:t>
            </a:r>
            <a:r>
              <a:rPr dirty="0" sz="1750" spc="-2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60">
                <a:solidFill>
                  <a:srgbClr val="E0D6DE"/>
                </a:solidFill>
                <a:latin typeface="Tahoma"/>
                <a:cs typeface="Tahoma"/>
              </a:rPr>
              <a:t>expansion,</a:t>
            </a:r>
            <a:r>
              <a:rPr dirty="0" sz="1750" spc="-2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55">
                <a:solidFill>
                  <a:srgbClr val="E0D6DE"/>
                </a:solidFill>
                <a:latin typeface="Tahoma"/>
                <a:cs typeface="Tahoma"/>
              </a:rPr>
              <a:t>equipment</a:t>
            </a:r>
            <a:r>
              <a:rPr dirty="0" sz="1750" spc="-2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75">
                <a:solidFill>
                  <a:srgbClr val="E0D6DE"/>
                </a:solidFill>
                <a:latin typeface="Tahoma"/>
                <a:cs typeface="Tahoma"/>
              </a:rPr>
              <a:t>purchases,</a:t>
            </a:r>
            <a:r>
              <a:rPr dirty="0" sz="1750" spc="-2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45">
                <a:solidFill>
                  <a:srgbClr val="E0D6DE"/>
                </a:solidFill>
                <a:latin typeface="Tahoma"/>
                <a:cs typeface="Tahoma"/>
              </a:rPr>
              <a:t>and </a:t>
            </a:r>
            <a:r>
              <a:rPr dirty="0" sz="1750" spc="65">
                <a:solidFill>
                  <a:srgbClr val="E0D6DE"/>
                </a:solidFill>
                <a:latin typeface="Tahoma"/>
                <a:cs typeface="Tahoma"/>
              </a:rPr>
              <a:t>working</a:t>
            </a:r>
            <a:r>
              <a:rPr dirty="0" sz="1750" spc="-3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40">
                <a:solidFill>
                  <a:srgbClr val="E0D6DE"/>
                </a:solidFill>
                <a:latin typeface="Tahoma"/>
                <a:cs typeface="Tahoma"/>
              </a:rPr>
              <a:t>capital.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586821" y="3800142"/>
            <a:ext cx="5982970" cy="1328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-160" b="1">
                <a:solidFill>
                  <a:srgbClr val="FF8AAE"/>
                </a:solidFill>
                <a:latin typeface="Georgia"/>
                <a:cs typeface="Georgia"/>
              </a:rPr>
              <a:t>Deposit</a:t>
            </a:r>
            <a:r>
              <a:rPr dirty="0" sz="2300" spc="-40" b="1">
                <a:solidFill>
                  <a:srgbClr val="FF8AAE"/>
                </a:solidFill>
                <a:latin typeface="Georgia"/>
                <a:cs typeface="Georgia"/>
              </a:rPr>
              <a:t> </a:t>
            </a:r>
            <a:r>
              <a:rPr dirty="0" sz="2300" spc="-10" b="1">
                <a:solidFill>
                  <a:srgbClr val="FF8AAE"/>
                </a:solidFill>
                <a:latin typeface="Georgia"/>
                <a:cs typeface="Georgia"/>
              </a:rPr>
              <a:t>Services</a:t>
            </a:r>
            <a:endParaRPr sz="2300">
              <a:latin typeface="Georgia"/>
              <a:cs typeface="Georgia"/>
            </a:endParaRPr>
          </a:p>
          <a:p>
            <a:pPr marL="12700" marR="5080">
              <a:lnSpc>
                <a:spcPct val="162900"/>
              </a:lnSpc>
              <a:spcBef>
                <a:spcPts val="655"/>
              </a:spcBef>
            </a:pPr>
            <a:r>
              <a:rPr dirty="0" sz="1750" spc="95">
                <a:solidFill>
                  <a:srgbClr val="E0D6DE"/>
                </a:solidFill>
                <a:latin typeface="Tahoma"/>
                <a:cs typeface="Tahoma"/>
              </a:rPr>
              <a:t>Businesses</a:t>
            </a:r>
            <a:r>
              <a:rPr dirty="0" sz="1750" spc="-3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100">
                <a:solidFill>
                  <a:srgbClr val="E0D6DE"/>
                </a:solidFill>
                <a:latin typeface="Tahoma"/>
                <a:cs typeface="Tahoma"/>
              </a:rPr>
              <a:t>can</a:t>
            </a:r>
            <a:r>
              <a:rPr dirty="0" sz="1750" spc="-3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75">
                <a:solidFill>
                  <a:srgbClr val="E0D6DE"/>
                </a:solidFill>
                <a:latin typeface="Tahoma"/>
                <a:cs typeface="Tahoma"/>
              </a:rPr>
              <a:t>deposit</a:t>
            </a:r>
            <a:r>
              <a:rPr dirty="0" sz="1750" spc="-3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80">
                <a:solidFill>
                  <a:srgbClr val="E0D6DE"/>
                </a:solidFill>
                <a:latin typeface="Tahoma"/>
                <a:cs typeface="Tahoma"/>
              </a:rPr>
              <a:t>funds</a:t>
            </a:r>
            <a:r>
              <a:rPr dirty="0" sz="1750" spc="-3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E0D6DE"/>
                </a:solidFill>
                <a:latin typeface="Tahoma"/>
                <a:cs typeface="Tahoma"/>
              </a:rPr>
              <a:t>into</a:t>
            </a:r>
            <a:r>
              <a:rPr dirty="0" sz="1750" spc="-3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70">
                <a:solidFill>
                  <a:srgbClr val="E0D6DE"/>
                </a:solidFill>
                <a:latin typeface="Tahoma"/>
                <a:cs typeface="Tahoma"/>
              </a:rPr>
              <a:t>commercial</a:t>
            </a:r>
            <a:r>
              <a:rPr dirty="0" sz="1750" spc="-3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60">
                <a:solidFill>
                  <a:srgbClr val="E0D6DE"/>
                </a:solidFill>
                <a:latin typeface="Tahoma"/>
                <a:cs typeface="Tahoma"/>
              </a:rPr>
              <a:t>accounts, earning</a:t>
            </a:r>
            <a:r>
              <a:rPr dirty="0" sz="1750" spc="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E0D6DE"/>
                </a:solidFill>
                <a:latin typeface="Tahoma"/>
                <a:cs typeface="Tahoma"/>
              </a:rPr>
              <a:t>interest</a:t>
            </a:r>
            <a:r>
              <a:rPr dirty="0" sz="1750" spc="1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70">
                <a:solidFill>
                  <a:srgbClr val="E0D6DE"/>
                </a:solidFill>
                <a:latin typeface="Tahoma"/>
                <a:cs typeface="Tahoma"/>
              </a:rPr>
              <a:t>and</a:t>
            </a:r>
            <a:r>
              <a:rPr dirty="0" sz="1750" spc="1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60">
                <a:solidFill>
                  <a:srgbClr val="E0D6DE"/>
                </a:solidFill>
                <a:latin typeface="Tahoma"/>
                <a:cs typeface="Tahoma"/>
              </a:rPr>
              <a:t>managing</a:t>
            </a:r>
            <a:r>
              <a:rPr dirty="0" sz="1750" spc="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110">
                <a:solidFill>
                  <a:srgbClr val="E0D6DE"/>
                </a:solidFill>
                <a:latin typeface="Tahoma"/>
                <a:cs typeface="Tahoma"/>
              </a:rPr>
              <a:t>cash</a:t>
            </a:r>
            <a:r>
              <a:rPr dirty="0" sz="1750" spc="1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65">
                <a:solidFill>
                  <a:srgbClr val="E0D6DE"/>
                </a:solidFill>
                <a:latin typeface="Tahoma"/>
                <a:cs typeface="Tahoma"/>
              </a:rPr>
              <a:t>flow</a:t>
            </a:r>
            <a:r>
              <a:rPr dirty="0" sz="1750" spc="1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40">
                <a:solidFill>
                  <a:srgbClr val="E0D6DE"/>
                </a:solidFill>
                <a:latin typeface="Tahoma"/>
                <a:cs typeface="Tahoma"/>
              </a:rPr>
              <a:t>effectively.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2605474" y="7566100"/>
            <a:ext cx="1982470" cy="588645"/>
          </a:xfrm>
          <a:custGeom>
            <a:avLst/>
            <a:gdLst/>
            <a:ahLst/>
            <a:cxnLst/>
            <a:rect l="l" t="t" r="r" b="b"/>
            <a:pathLst>
              <a:path w="1982469" h="588645">
                <a:moveTo>
                  <a:pt x="1982099" y="588599"/>
                </a:moveTo>
                <a:lnTo>
                  <a:pt x="0" y="588599"/>
                </a:lnTo>
                <a:lnTo>
                  <a:pt x="0" y="0"/>
                </a:lnTo>
                <a:lnTo>
                  <a:pt x="1982099" y="0"/>
                </a:lnTo>
                <a:lnTo>
                  <a:pt x="1982099" y="588599"/>
                </a:lnTo>
                <a:close/>
              </a:path>
            </a:pathLst>
          </a:custGeom>
          <a:solidFill>
            <a:srgbClr val="0D0829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144000" y="0"/>
            <a:ext cx="5486400" cy="8229600"/>
            <a:chOff x="9144000" y="0"/>
            <a:chExt cx="5486400" cy="82296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0" y="0"/>
              <a:ext cx="5486399" cy="822959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2605474" y="7566100"/>
              <a:ext cx="1982470" cy="588645"/>
            </a:xfrm>
            <a:custGeom>
              <a:avLst/>
              <a:gdLst/>
              <a:ahLst/>
              <a:cxnLst/>
              <a:rect l="l" t="t" r="r" b="b"/>
              <a:pathLst>
                <a:path w="1982469" h="588645">
                  <a:moveTo>
                    <a:pt x="1982099" y="588599"/>
                  </a:moveTo>
                  <a:lnTo>
                    <a:pt x="0" y="588599"/>
                  </a:lnTo>
                  <a:lnTo>
                    <a:pt x="0" y="0"/>
                  </a:lnTo>
                  <a:lnTo>
                    <a:pt x="1982099" y="0"/>
                  </a:lnTo>
                  <a:lnTo>
                    <a:pt x="1982099" y="588599"/>
                  </a:lnTo>
                  <a:close/>
                </a:path>
              </a:pathLst>
            </a:custGeom>
            <a:solidFill>
              <a:srgbClr val="0D082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9637" y="312999"/>
            <a:ext cx="5963285" cy="1366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3900"/>
              </a:lnSpc>
              <a:spcBef>
                <a:spcPts val="100"/>
              </a:spcBef>
            </a:pPr>
            <a:r>
              <a:rPr dirty="0" sz="3550" spc="-250"/>
              <a:t>Investment</a:t>
            </a:r>
            <a:r>
              <a:rPr dirty="0" sz="3550" spc="-110"/>
              <a:t> </a:t>
            </a:r>
            <a:r>
              <a:rPr dirty="0" sz="3550" spc="-275"/>
              <a:t>Banking:</a:t>
            </a:r>
            <a:r>
              <a:rPr dirty="0" sz="3550" spc="-110"/>
              <a:t> </a:t>
            </a:r>
            <a:r>
              <a:rPr dirty="0" sz="3550" spc="-195"/>
              <a:t>Driving </a:t>
            </a:r>
            <a:r>
              <a:rPr dirty="0" sz="3550" spc="-200"/>
              <a:t>Financial</a:t>
            </a:r>
            <a:r>
              <a:rPr dirty="0" sz="3550" spc="-45"/>
              <a:t> </a:t>
            </a:r>
            <a:r>
              <a:rPr dirty="0" sz="3550" spc="-140"/>
              <a:t>Innovation</a:t>
            </a:r>
            <a:endParaRPr sz="3550"/>
          </a:p>
        </p:txBody>
      </p:sp>
      <p:sp>
        <p:nvSpPr>
          <p:cNvPr id="6" name="object 6" descr=""/>
          <p:cNvSpPr txBox="1"/>
          <p:nvPr/>
        </p:nvSpPr>
        <p:spPr>
          <a:xfrm>
            <a:off x="886477" y="1610180"/>
            <a:ext cx="7367270" cy="6137275"/>
          </a:xfrm>
          <a:prstGeom prst="rect">
            <a:avLst/>
          </a:prstGeom>
        </p:spPr>
        <p:txBody>
          <a:bodyPr wrap="square" lIns="0" tIns="313690" rIns="0" bIns="0" rtlCol="0" vert="horz">
            <a:spAutoFit/>
          </a:bodyPr>
          <a:lstStyle/>
          <a:p>
            <a:pPr algn="ctr" marL="3810">
              <a:lnSpc>
                <a:spcPct val="100000"/>
              </a:lnSpc>
              <a:spcBef>
                <a:spcPts val="2470"/>
              </a:spcBef>
            </a:pPr>
            <a:r>
              <a:rPr dirty="0" sz="4450" spc="-330" b="1">
                <a:solidFill>
                  <a:srgbClr val="E0D6DE"/>
                </a:solidFill>
                <a:latin typeface="Georgia"/>
                <a:cs typeface="Georgia"/>
              </a:rPr>
              <a:t>2</a:t>
            </a:r>
            <a:endParaRPr sz="4450">
              <a:latin typeface="Georgia"/>
              <a:cs typeface="Georgia"/>
            </a:endParaRPr>
          </a:p>
          <a:p>
            <a:pPr algn="ctr" marL="4445">
              <a:lnSpc>
                <a:spcPct val="100000"/>
              </a:lnSpc>
              <a:spcBef>
                <a:spcPts val="935"/>
              </a:spcBef>
            </a:pPr>
            <a:r>
              <a:rPr dirty="0" sz="1750" spc="-140" b="1">
                <a:solidFill>
                  <a:srgbClr val="E0D6DE"/>
                </a:solidFill>
                <a:latin typeface="Georgia"/>
                <a:cs typeface="Georgia"/>
              </a:rPr>
              <a:t>Mergers</a:t>
            </a:r>
            <a:r>
              <a:rPr dirty="0" sz="1750" spc="-60" b="1">
                <a:solidFill>
                  <a:srgbClr val="E0D6DE"/>
                </a:solidFill>
                <a:latin typeface="Georgia"/>
                <a:cs typeface="Georgia"/>
              </a:rPr>
              <a:t> </a:t>
            </a:r>
            <a:r>
              <a:rPr dirty="0" sz="1750" spc="-25" b="1">
                <a:solidFill>
                  <a:srgbClr val="E0D6DE"/>
                </a:solidFill>
                <a:latin typeface="Georgia"/>
                <a:cs typeface="Georgia"/>
              </a:rPr>
              <a:t>and</a:t>
            </a:r>
            <a:endParaRPr sz="175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550"/>
              </a:spcBef>
            </a:pPr>
            <a:r>
              <a:rPr dirty="0" sz="1350">
                <a:solidFill>
                  <a:srgbClr val="E0D6DE"/>
                </a:solidFill>
                <a:latin typeface="Tahoma"/>
                <a:cs typeface="Tahoma"/>
              </a:rPr>
              <a:t>Investment</a:t>
            </a:r>
            <a:r>
              <a:rPr dirty="0" sz="1350" spc="7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350" spc="60">
                <a:solidFill>
                  <a:srgbClr val="E0D6DE"/>
                </a:solidFill>
                <a:latin typeface="Tahoma"/>
                <a:cs typeface="Tahoma"/>
              </a:rPr>
              <a:t>banks</a:t>
            </a:r>
            <a:r>
              <a:rPr dirty="0" sz="1350" spc="7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E0D6DE"/>
                </a:solidFill>
                <a:latin typeface="Tahoma"/>
                <a:cs typeface="Tahoma"/>
              </a:rPr>
              <a:t>facilitate</a:t>
            </a:r>
            <a:r>
              <a:rPr dirty="0" sz="1350" spc="7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350" spc="5">
                <a:solidFill>
                  <a:srgbClr val="E0D6DE"/>
                </a:solidFill>
                <a:latin typeface="Tahoma"/>
                <a:cs typeface="Tahoma"/>
              </a:rPr>
              <a:t>M&amp;</a:t>
            </a:r>
            <a:r>
              <a:rPr dirty="0" sz="1350" spc="-229">
                <a:solidFill>
                  <a:srgbClr val="E0D6DE"/>
                </a:solidFill>
                <a:latin typeface="Tahoma"/>
                <a:cs typeface="Tahoma"/>
              </a:rPr>
              <a:t>A</a:t>
            </a:r>
            <a:r>
              <a:rPr dirty="0" sz="1750" spc="-600" b="1">
                <a:solidFill>
                  <a:srgbClr val="E0D6DE"/>
                </a:solidFill>
                <a:latin typeface="Georgia"/>
                <a:cs typeface="Georgia"/>
              </a:rPr>
              <a:t>A</a:t>
            </a:r>
            <a:r>
              <a:rPr dirty="0" sz="1350">
                <a:solidFill>
                  <a:srgbClr val="E0D6DE"/>
                </a:solidFill>
                <a:latin typeface="Tahoma"/>
                <a:cs typeface="Tahoma"/>
              </a:rPr>
              <a:t>t</a:t>
            </a:r>
            <a:r>
              <a:rPr dirty="0" sz="1350" spc="-390">
                <a:solidFill>
                  <a:srgbClr val="E0D6DE"/>
                </a:solidFill>
                <a:latin typeface="Tahoma"/>
                <a:cs typeface="Tahoma"/>
              </a:rPr>
              <a:t>r</a:t>
            </a:r>
            <a:r>
              <a:rPr dirty="0" sz="1750" spc="-484" b="1">
                <a:solidFill>
                  <a:srgbClr val="E0D6DE"/>
                </a:solidFill>
                <a:latin typeface="Georgia"/>
                <a:cs typeface="Georgia"/>
              </a:rPr>
              <a:t>c</a:t>
            </a:r>
            <a:r>
              <a:rPr dirty="0" sz="1350" spc="-280">
                <a:solidFill>
                  <a:srgbClr val="E0D6DE"/>
                </a:solidFill>
                <a:latin typeface="Tahoma"/>
                <a:cs typeface="Tahoma"/>
              </a:rPr>
              <a:t>a</a:t>
            </a:r>
            <a:r>
              <a:rPr dirty="0" sz="1750" spc="-810" b="1">
                <a:solidFill>
                  <a:srgbClr val="E0D6DE"/>
                </a:solidFill>
                <a:latin typeface="Georgia"/>
                <a:cs typeface="Georgia"/>
              </a:rPr>
              <a:t>q</a:t>
            </a:r>
            <a:r>
              <a:rPr dirty="0" sz="1350" spc="-55">
                <a:solidFill>
                  <a:srgbClr val="E0D6DE"/>
                </a:solidFill>
                <a:latin typeface="Tahoma"/>
                <a:cs typeface="Tahoma"/>
              </a:rPr>
              <a:t>n</a:t>
            </a:r>
            <a:r>
              <a:rPr dirty="0" sz="1750" spc="-1115" b="1">
                <a:solidFill>
                  <a:srgbClr val="E0D6DE"/>
                </a:solidFill>
                <a:latin typeface="Georgia"/>
                <a:cs typeface="Georgia"/>
              </a:rPr>
              <a:t>u</a:t>
            </a:r>
            <a:r>
              <a:rPr dirty="0" sz="1350" spc="5">
                <a:solidFill>
                  <a:srgbClr val="E0D6DE"/>
                </a:solidFill>
                <a:latin typeface="Tahoma"/>
                <a:cs typeface="Tahoma"/>
              </a:rPr>
              <a:t>s</a:t>
            </a:r>
            <a:r>
              <a:rPr dirty="0" sz="1350" spc="-440">
                <a:solidFill>
                  <a:srgbClr val="E0D6DE"/>
                </a:solidFill>
                <a:latin typeface="Tahoma"/>
                <a:cs typeface="Tahoma"/>
              </a:rPr>
              <a:t>a</a:t>
            </a:r>
            <a:r>
              <a:rPr dirty="0" sz="1750" spc="-125" b="1">
                <a:solidFill>
                  <a:srgbClr val="E0D6DE"/>
                </a:solidFill>
                <a:latin typeface="Georgia"/>
                <a:cs typeface="Georgia"/>
              </a:rPr>
              <a:t>i</a:t>
            </a:r>
            <a:r>
              <a:rPr dirty="0" sz="1350" spc="-525">
                <a:solidFill>
                  <a:srgbClr val="E0D6DE"/>
                </a:solidFill>
                <a:latin typeface="Tahoma"/>
                <a:cs typeface="Tahoma"/>
              </a:rPr>
              <a:t>c</a:t>
            </a:r>
            <a:r>
              <a:rPr dirty="0" sz="1750" spc="-165" b="1">
                <a:solidFill>
                  <a:srgbClr val="E0D6DE"/>
                </a:solidFill>
                <a:latin typeface="Georgia"/>
                <a:cs typeface="Georgia"/>
              </a:rPr>
              <a:t>s</a:t>
            </a:r>
            <a:r>
              <a:rPr dirty="0" sz="1350" spc="-290">
                <a:solidFill>
                  <a:srgbClr val="E0D6DE"/>
                </a:solidFill>
                <a:latin typeface="Tahoma"/>
                <a:cs typeface="Tahoma"/>
              </a:rPr>
              <a:t>t</a:t>
            </a:r>
            <a:r>
              <a:rPr dirty="0" sz="1750" spc="-310" b="1">
                <a:solidFill>
                  <a:srgbClr val="E0D6DE"/>
                </a:solidFill>
                <a:latin typeface="Georgia"/>
                <a:cs typeface="Georgia"/>
              </a:rPr>
              <a:t>i</a:t>
            </a:r>
            <a:r>
              <a:rPr dirty="0" sz="1350" spc="-15">
                <a:solidFill>
                  <a:srgbClr val="E0D6DE"/>
                </a:solidFill>
                <a:latin typeface="Tahoma"/>
                <a:cs typeface="Tahoma"/>
              </a:rPr>
              <a:t>i</a:t>
            </a:r>
            <a:r>
              <a:rPr dirty="0" sz="1750" spc="-675" b="1">
                <a:solidFill>
                  <a:srgbClr val="E0D6DE"/>
                </a:solidFill>
                <a:latin typeface="Georgia"/>
                <a:cs typeface="Georgia"/>
              </a:rPr>
              <a:t>t</a:t>
            </a:r>
            <a:r>
              <a:rPr dirty="0" sz="1350" spc="-175">
                <a:solidFill>
                  <a:srgbClr val="E0D6DE"/>
                </a:solidFill>
                <a:latin typeface="Tahoma"/>
                <a:cs typeface="Tahoma"/>
              </a:rPr>
              <a:t>o</a:t>
            </a:r>
            <a:r>
              <a:rPr dirty="0" sz="1750" spc="-405" b="1">
                <a:solidFill>
                  <a:srgbClr val="E0D6DE"/>
                </a:solidFill>
                <a:latin typeface="Georgia"/>
                <a:cs typeface="Georgia"/>
              </a:rPr>
              <a:t>i</a:t>
            </a:r>
            <a:r>
              <a:rPr dirty="0" sz="1350" spc="-380">
                <a:solidFill>
                  <a:srgbClr val="E0D6DE"/>
                </a:solidFill>
                <a:latin typeface="Tahoma"/>
                <a:cs typeface="Tahoma"/>
              </a:rPr>
              <a:t>n</a:t>
            </a:r>
            <a:r>
              <a:rPr dirty="0" sz="1750" spc="-650" b="1">
                <a:solidFill>
                  <a:srgbClr val="E0D6DE"/>
                </a:solidFill>
                <a:latin typeface="Georgia"/>
                <a:cs typeface="Georgia"/>
              </a:rPr>
              <a:t>o</a:t>
            </a:r>
            <a:r>
              <a:rPr dirty="0" sz="1350" spc="-120">
                <a:solidFill>
                  <a:srgbClr val="E0D6DE"/>
                </a:solidFill>
                <a:latin typeface="Tahoma"/>
                <a:cs typeface="Tahoma"/>
              </a:rPr>
              <a:t>s</a:t>
            </a:r>
            <a:r>
              <a:rPr dirty="0" sz="1750" spc="-630" b="1">
                <a:solidFill>
                  <a:srgbClr val="E0D6DE"/>
                </a:solidFill>
                <a:latin typeface="Georgia"/>
                <a:cs typeface="Georgia"/>
              </a:rPr>
              <a:t>n</a:t>
            </a:r>
            <a:r>
              <a:rPr dirty="0" sz="1350" spc="-229">
                <a:solidFill>
                  <a:srgbClr val="E0D6DE"/>
                </a:solidFill>
                <a:latin typeface="Tahoma"/>
                <a:cs typeface="Tahoma"/>
              </a:rPr>
              <a:t>b</a:t>
            </a:r>
            <a:r>
              <a:rPr dirty="0" sz="1750" spc="-640" b="1">
                <a:solidFill>
                  <a:srgbClr val="E0D6DE"/>
                </a:solidFill>
                <a:latin typeface="Georgia"/>
                <a:cs typeface="Georgia"/>
              </a:rPr>
              <a:t>s</a:t>
            </a:r>
            <a:r>
              <a:rPr dirty="0" sz="1350" spc="10">
                <a:solidFill>
                  <a:srgbClr val="E0D6DE"/>
                </a:solidFill>
                <a:latin typeface="Tahoma"/>
                <a:cs typeface="Tahoma"/>
              </a:rPr>
              <a:t>y</a:t>
            </a:r>
            <a:r>
              <a:rPr dirty="0" sz="1350" spc="7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350" spc="60">
                <a:solidFill>
                  <a:srgbClr val="E0D6DE"/>
                </a:solidFill>
                <a:latin typeface="Tahoma"/>
                <a:cs typeface="Tahoma"/>
              </a:rPr>
              <a:t>connecting</a:t>
            </a:r>
            <a:r>
              <a:rPr dirty="0" sz="1350" spc="7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350" spc="55">
                <a:solidFill>
                  <a:srgbClr val="E0D6DE"/>
                </a:solidFill>
                <a:latin typeface="Tahoma"/>
                <a:cs typeface="Tahoma"/>
              </a:rPr>
              <a:t>buyers</a:t>
            </a:r>
            <a:r>
              <a:rPr dirty="0" sz="1350" spc="7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E0D6DE"/>
                </a:solidFill>
                <a:latin typeface="Tahoma"/>
                <a:cs typeface="Tahoma"/>
              </a:rPr>
              <a:t>and</a:t>
            </a:r>
            <a:r>
              <a:rPr dirty="0" sz="1350" spc="7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E0D6DE"/>
                </a:solidFill>
                <a:latin typeface="Tahoma"/>
                <a:cs typeface="Tahoma"/>
              </a:rPr>
              <a:t>sellers.</a:t>
            </a:r>
            <a:endParaRPr sz="13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3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3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1350">
              <a:latin typeface="Tahoma"/>
              <a:cs typeface="Tahoma"/>
            </a:endParaRPr>
          </a:p>
          <a:p>
            <a:pPr algn="ctr" marL="3810">
              <a:lnSpc>
                <a:spcPct val="100000"/>
              </a:lnSpc>
            </a:pPr>
            <a:r>
              <a:rPr dirty="0" sz="4450" spc="-20" b="1">
                <a:solidFill>
                  <a:srgbClr val="E0D6DE"/>
                </a:solidFill>
                <a:latin typeface="Georgia"/>
                <a:cs typeface="Georgia"/>
              </a:rPr>
              <a:t>500B</a:t>
            </a:r>
            <a:endParaRPr sz="4450">
              <a:latin typeface="Georgia"/>
              <a:cs typeface="Georgia"/>
            </a:endParaRPr>
          </a:p>
          <a:p>
            <a:pPr algn="ctr" marL="4445">
              <a:lnSpc>
                <a:spcPct val="100000"/>
              </a:lnSpc>
              <a:spcBef>
                <a:spcPts val="930"/>
              </a:spcBef>
            </a:pPr>
            <a:r>
              <a:rPr dirty="0" sz="1750" spc="-100" b="1">
                <a:solidFill>
                  <a:srgbClr val="E0D6DE"/>
                </a:solidFill>
                <a:latin typeface="Georgia"/>
                <a:cs typeface="Georgia"/>
              </a:rPr>
              <a:t>Capital</a:t>
            </a:r>
            <a:r>
              <a:rPr dirty="0" sz="1750" spc="-5" b="1">
                <a:solidFill>
                  <a:srgbClr val="E0D6DE"/>
                </a:solidFill>
                <a:latin typeface="Georgia"/>
                <a:cs typeface="Georgia"/>
              </a:rPr>
              <a:t> </a:t>
            </a:r>
            <a:r>
              <a:rPr dirty="0" sz="1750" spc="-10" b="1">
                <a:solidFill>
                  <a:srgbClr val="E0D6DE"/>
                </a:solidFill>
                <a:latin typeface="Georgia"/>
                <a:cs typeface="Georgia"/>
              </a:rPr>
              <a:t>Markets</a:t>
            </a:r>
            <a:endParaRPr sz="175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955"/>
              </a:spcBef>
            </a:pPr>
            <a:r>
              <a:rPr dirty="0" sz="1350">
                <a:solidFill>
                  <a:srgbClr val="E0D6DE"/>
                </a:solidFill>
                <a:latin typeface="Tahoma"/>
                <a:cs typeface="Tahoma"/>
              </a:rPr>
              <a:t>Investment</a:t>
            </a:r>
            <a:r>
              <a:rPr dirty="0" sz="1350" spc="9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350" spc="60">
                <a:solidFill>
                  <a:srgbClr val="E0D6DE"/>
                </a:solidFill>
                <a:latin typeface="Tahoma"/>
                <a:cs typeface="Tahoma"/>
              </a:rPr>
              <a:t>banks</a:t>
            </a:r>
            <a:r>
              <a:rPr dirty="0" sz="1350" spc="10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350" spc="50">
                <a:solidFill>
                  <a:srgbClr val="E0D6DE"/>
                </a:solidFill>
                <a:latin typeface="Tahoma"/>
                <a:cs typeface="Tahoma"/>
              </a:rPr>
              <a:t>raise</a:t>
            </a:r>
            <a:r>
              <a:rPr dirty="0" sz="1350" spc="10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E0D6DE"/>
                </a:solidFill>
                <a:latin typeface="Tahoma"/>
                <a:cs typeface="Tahoma"/>
              </a:rPr>
              <a:t>capital</a:t>
            </a:r>
            <a:r>
              <a:rPr dirty="0" sz="1350" spc="10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E0D6DE"/>
                </a:solidFill>
                <a:latin typeface="Tahoma"/>
                <a:cs typeface="Tahoma"/>
              </a:rPr>
              <a:t>for</a:t>
            </a:r>
            <a:r>
              <a:rPr dirty="0" sz="1350" spc="10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350" spc="60">
                <a:solidFill>
                  <a:srgbClr val="E0D6DE"/>
                </a:solidFill>
                <a:latin typeface="Tahoma"/>
                <a:cs typeface="Tahoma"/>
              </a:rPr>
              <a:t>companies</a:t>
            </a:r>
            <a:r>
              <a:rPr dirty="0" sz="1350" spc="9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E0D6DE"/>
                </a:solidFill>
                <a:latin typeface="Tahoma"/>
                <a:cs typeface="Tahoma"/>
              </a:rPr>
              <a:t>through</a:t>
            </a:r>
            <a:r>
              <a:rPr dirty="0" sz="1350" spc="10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E0D6DE"/>
                </a:solidFill>
                <a:latin typeface="Tahoma"/>
                <a:cs typeface="Tahoma"/>
              </a:rPr>
              <a:t>IPOs</a:t>
            </a:r>
            <a:r>
              <a:rPr dirty="0" sz="1350" spc="10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E0D6DE"/>
                </a:solidFill>
                <a:latin typeface="Tahoma"/>
                <a:cs typeface="Tahoma"/>
              </a:rPr>
              <a:t>and</a:t>
            </a:r>
            <a:r>
              <a:rPr dirty="0" sz="1350" spc="10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E0D6DE"/>
                </a:solidFill>
                <a:latin typeface="Tahoma"/>
                <a:cs typeface="Tahoma"/>
              </a:rPr>
              <a:t>debt</a:t>
            </a:r>
            <a:r>
              <a:rPr dirty="0" sz="1350" spc="10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E0D6DE"/>
                </a:solidFill>
                <a:latin typeface="Tahoma"/>
                <a:cs typeface="Tahoma"/>
              </a:rPr>
              <a:t>offerings.</a:t>
            </a:r>
            <a:endParaRPr sz="13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3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3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1350">
              <a:latin typeface="Tahoma"/>
              <a:cs typeface="Tahoma"/>
            </a:endParaRPr>
          </a:p>
          <a:p>
            <a:pPr algn="ctr" marL="3810">
              <a:lnSpc>
                <a:spcPct val="100000"/>
              </a:lnSpc>
              <a:spcBef>
                <a:spcPts val="5"/>
              </a:spcBef>
            </a:pPr>
            <a:r>
              <a:rPr dirty="0" sz="4450" spc="-415" b="1">
                <a:solidFill>
                  <a:srgbClr val="E0D6DE"/>
                </a:solidFill>
                <a:latin typeface="Georgia"/>
                <a:cs typeface="Georgia"/>
              </a:rPr>
              <a:t>10K</a:t>
            </a:r>
            <a:endParaRPr sz="4450">
              <a:latin typeface="Georgia"/>
              <a:cs typeface="Georgia"/>
            </a:endParaRPr>
          </a:p>
          <a:p>
            <a:pPr algn="ctr" marL="4445">
              <a:lnSpc>
                <a:spcPct val="100000"/>
              </a:lnSpc>
              <a:spcBef>
                <a:spcPts val="930"/>
              </a:spcBef>
            </a:pPr>
            <a:r>
              <a:rPr dirty="0" sz="1750" spc="-110" b="1">
                <a:solidFill>
                  <a:srgbClr val="E0D6DE"/>
                </a:solidFill>
                <a:latin typeface="Georgia"/>
                <a:cs typeface="Georgia"/>
              </a:rPr>
              <a:t>Advisory</a:t>
            </a:r>
            <a:r>
              <a:rPr dirty="0" sz="1750" spc="-65" b="1">
                <a:solidFill>
                  <a:srgbClr val="E0D6DE"/>
                </a:solidFill>
                <a:latin typeface="Georgia"/>
                <a:cs typeface="Georgia"/>
              </a:rPr>
              <a:t> </a:t>
            </a:r>
            <a:r>
              <a:rPr dirty="0" sz="1750" spc="-10" b="1">
                <a:solidFill>
                  <a:srgbClr val="E0D6DE"/>
                </a:solidFill>
                <a:latin typeface="Georgia"/>
                <a:cs typeface="Georgia"/>
              </a:rPr>
              <a:t>Services</a:t>
            </a:r>
            <a:endParaRPr sz="1750">
              <a:latin typeface="Georgia"/>
              <a:cs typeface="Georgia"/>
            </a:endParaRPr>
          </a:p>
          <a:p>
            <a:pPr algn="ctr" marL="12700" marR="5080">
              <a:lnSpc>
                <a:spcPts val="2580"/>
              </a:lnSpc>
              <a:spcBef>
                <a:spcPts val="90"/>
              </a:spcBef>
            </a:pPr>
            <a:r>
              <a:rPr dirty="0" sz="1350" spc="10">
                <a:solidFill>
                  <a:srgbClr val="E0D6DE"/>
                </a:solidFill>
                <a:latin typeface="Tahoma"/>
                <a:cs typeface="Tahoma"/>
              </a:rPr>
              <a:t>Investment</a:t>
            </a:r>
            <a:r>
              <a:rPr dirty="0" sz="1350" spc="12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350" spc="60">
                <a:solidFill>
                  <a:srgbClr val="E0D6DE"/>
                </a:solidFill>
                <a:latin typeface="Tahoma"/>
                <a:cs typeface="Tahoma"/>
              </a:rPr>
              <a:t>banks</a:t>
            </a:r>
            <a:r>
              <a:rPr dirty="0" sz="1350" spc="12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350" spc="45">
                <a:solidFill>
                  <a:srgbClr val="E0D6DE"/>
                </a:solidFill>
                <a:latin typeface="Tahoma"/>
                <a:cs typeface="Tahoma"/>
              </a:rPr>
              <a:t>provide</a:t>
            </a:r>
            <a:r>
              <a:rPr dirty="0" sz="1350" spc="12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350" spc="10">
                <a:solidFill>
                  <a:srgbClr val="E0D6DE"/>
                </a:solidFill>
                <a:latin typeface="Tahoma"/>
                <a:cs typeface="Tahoma"/>
              </a:rPr>
              <a:t>strategic</a:t>
            </a:r>
            <a:r>
              <a:rPr dirty="0" sz="1350" spc="12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350" spc="65">
                <a:solidFill>
                  <a:srgbClr val="E0D6DE"/>
                </a:solidFill>
                <a:latin typeface="Tahoma"/>
                <a:cs typeface="Tahoma"/>
              </a:rPr>
              <a:t>advice</a:t>
            </a:r>
            <a:r>
              <a:rPr dirty="0" sz="1350" spc="12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350" spc="55">
                <a:solidFill>
                  <a:srgbClr val="E0D6DE"/>
                </a:solidFill>
                <a:latin typeface="Tahoma"/>
                <a:cs typeface="Tahoma"/>
              </a:rPr>
              <a:t>on</a:t>
            </a:r>
            <a:r>
              <a:rPr dirty="0" sz="1350" spc="12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350" spc="10">
                <a:solidFill>
                  <a:srgbClr val="E0D6DE"/>
                </a:solidFill>
                <a:latin typeface="Tahoma"/>
                <a:cs typeface="Tahoma"/>
              </a:rPr>
              <a:t>financial</a:t>
            </a:r>
            <a:r>
              <a:rPr dirty="0" sz="1350" spc="12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350" spc="10">
                <a:solidFill>
                  <a:srgbClr val="E0D6DE"/>
                </a:solidFill>
                <a:latin typeface="Tahoma"/>
                <a:cs typeface="Tahoma"/>
              </a:rPr>
              <a:t>matters,</a:t>
            </a:r>
            <a:r>
              <a:rPr dirty="0" sz="1350" spc="12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350" spc="10">
                <a:solidFill>
                  <a:srgbClr val="E0D6DE"/>
                </a:solidFill>
                <a:latin typeface="Tahoma"/>
                <a:cs typeface="Tahoma"/>
              </a:rPr>
              <a:t>including</a:t>
            </a:r>
            <a:r>
              <a:rPr dirty="0" sz="1350" spc="12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350" spc="10">
                <a:solidFill>
                  <a:srgbClr val="E0D6DE"/>
                </a:solidFill>
                <a:latin typeface="Tahoma"/>
                <a:cs typeface="Tahoma"/>
              </a:rPr>
              <a:t>restructuring</a:t>
            </a:r>
            <a:r>
              <a:rPr dirty="0" sz="1350" spc="12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350" spc="-25">
                <a:solidFill>
                  <a:srgbClr val="E0D6DE"/>
                </a:solidFill>
                <a:latin typeface="Tahoma"/>
                <a:cs typeface="Tahoma"/>
              </a:rPr>
              <a:t>and </a:t>
            </a:r>
            <a:r>
              <a:rPr dirty="0" sz="1350" spc="-10">
                <a:solidFill>
                  <a:srgbClr val="E0D6DE"/>
                </a:solidFill>
                <a:latin typeface="Tahoma"/>
                <a:cs typeface="Tahoma"/>
              </a:rPr>
              <a:t>valuations.</a:t>
            </a:r>
            <a:endParaRPr sz="1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86399" cy="8229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74502" y="519398"/>
            <a:ext cx="6607809" cy="1595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600"/>
              </a:lnSpc>
              <a:spcBef>
                <a:spcPts val="100"/>
              </a:spcBef>
            </a:pPr>
            <a:r>
              <a:rPr dirty="0" sz="4100" spc="-245"/>
              <a:t>The</a:t>
            </a:r>
            <a:r>
              <a:rPr dirty="0" sz="4100" spc="-135"/>
              <a:t> </a:t>
            </a:r>
            <a:r>
              <a:rPr dirty="0" sz="4100" spc="-285"/>
              <a:t>Evolving</a:t>
            </a:r>
            <a:r>
              <a:rPr dirty="0" sz="4100" spc="-130"/>
              <a:t> </a:t>
            </a:r>
            <a:r>
              <a:rPr dirty="0" sz="4100" spc="-345"/>
              <a:t>Role</a:t>
            </a:r>
            <a:r>
              <a:rPr dirty="0" sz="4100" spc="-135"/>
              <a:t> </a:t>
            </a:r>
            <a:r>
              <a:rPr dirty="0" sz="4100" spc="-254"/>
              <a:t>of</a:t>
            </a:r>
            <a:r>
              <a:rPr dirty="0" sz="4100" spc="-130"/>
              <a:t> </a:t>
            </a:r>
            <a:r>
              <a:rPr dirty="0" sz="4100" spc="-175"/>
              <a:t>Digital </a:t>
            </a:r>
            <a:r>
              <a:rPr dirty="0" sz="4100" spc="-290"/>
              <a:t>Banking</a:t>
            </a:r>
            <a:endParaRPr sz="4100"/>
          </a:p>
        </p:txBody>
      </p:sp>
      <p:grpSp>
        <p:nvGrpSpPr>
          <p:cNvPr id="4" name="object 4" descr=""/>
          <p:cNvGrpSpPr/>
          <p:nvPr/>
        </p:nvGrpSpPr>
        <p:grpSpPr>
          <a:xfrm>
            <a:off x="6257448" y="2327195"/>
            <a:ext cx="1133475" cy="5189855"/>
            <a:chOff x="6257448" y="2327195"/>
            <a:chExt cx="1133475" cy="5189855"/>
          </a:xfrm>
        </p:grpSpPr>
        <p:sp>
          <p:nvSpPr>
            <p:cNvPr id="5" name="object 5" descr=""/>
            <p:cNvSpPr/>
            <p:nvPr/>
          </p:nvSpPr>
          <p:spPr>
            <a:xfrm>
              <a:off x="6476047" y="2327198"/>
              <a:ext cx="915035" cy="5189855"/>
            </a:xfrm>
            <a:custGeom>
              <a:avLst/>
              <a:gdLst/>
              <a:ahLst/>
              <a:cxnLst/>
              <a:rect l="l" t="t" r="r" b="b"/>
              <a:pathLst>
                <a:path w="915034" h="5189855">
                  <a:moveTo>
                    <a:pt x="22860" y="8407"/>
                  </a:moveTo>
                  <a:lnTo>
                    <a:pt x="21653" y="5499"/>
                  </a:lnTo>
                  <a:lnTo>
                    <a:pt x="19507" y="3352"/>
                  </a:lnTo>
                  <a:lnTo>
                    <a:pt x="17360" y="1206"/>
                  </a:lnTo>
                  <a:lnTo>
                    <a:pt x="14452" y="0"/>
                  </a:lnTo>
                  <a:lnTo>
                    <a:pt x="5105" y="0"/>
                  </a:lnTo>
                  <a:lnTo>
                    <a:pt x="0" y="5118"/>
                  </a:lnTo>
                  <a:lnTo>
                    <a:pt x="0" y="11430"/>
                  </a:lnTo>
                  <a:lnTo>
                    <a:pt x="0" y="5184343"/>
                  </a:lnTo>
                  <a:lnTo>
                    <a:pt x="5105" y="5189461"/>
                  </a:lnTo>
                  <a:lnTo>
                    <a:pt x="17741" y="5189461"/>
                  </a:lnTo>
                  <a:lnTo>
                    <a:pt x="22860" y="5184343"/>
                  </a:lnTo>
                  <a:lnTo>
                    <a:pt x="22860" y="8407"/>
                  </a:lnTo>
                  <a:close/>
                </a:path>
                <a:path w="915034" h="5189855">
                  <a:moveTo>
                    <a:pt x="914628" y="447509"/>
                  </a:moveTo>
                  <a:lnTo>
                    <a:pt x="913422" y="444601"/>
                  </a:lnTo>
                  <a:lnTo>
                    <a:pt x="909142" y="440309"/>
                  </a:lnTo>
                  <a:lnTo>
                    <a:pt x="906233" y="439102"/>
                  </a:lnTo>
                  <a:lnTo>
                    <a:pt x="218948" y="439102"/>
                  </a:lnTo>
                  <a:lnTo>
                    <a:pt x="213829" y="444220"/>
                  </a:lnTo>
                  <a:lnTo>
                    <a:pt x="213829" y="450532"/>
                  </a:lnTo>
                  <a:lnTo>
                    <a:pt x="213829" y="456844"/>
                  </a:lnTo>
                  <a:lnTo>
                    <a:pt x="218948" y="461962"/>
                  </a:lnTo>
                  <a:lnTo>
                    <a:pt x="909510" y="461962"/>
                  </a:lnTo>
                  <a:lnTo>
                    <a:pt x="914628" y="456844"/>
                  </a:lnTo>
                  <a:lnTo>
                    <a:pt x="914628" y="447509"/>
                  </a:lnTo>
                  <a:close/>
                </a:path>
              </a:pathLst>
            </a:custGeom>
            <a:solidFill>
              <a:srgbClr val="4836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262210" y="2552461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366427" y="450532"/>
                  </a:moveTo>
                  <a:lnTo>
                    <a:pt x="84105" y="450532"/>
                  </a:lnTo>
                  <a:lnTo>
                    <a:pt x="51367" y="443923"/>
                  </a:lnTo>
                  <a:lnTo>
                    <a:pt x="24633" y="425899"/>
                  </a:lnTo>
                  <a:lnTo>
                    <a:pt x="6609" y="399165"/>
                  </a:lnTo>
                  <a:lnTo>
                    <a:pt x="0" y="366427"/>
                  </a:lnTo>
                  <a:lnTo>
                    <a:pt x="0" y="84105"/>
                  </a:lnTo>
                  <a:lnTo>
                    <a:pt x="6609" y="51367"/>
                  </a:lnTo>
                  <a:lnTo>
                    <a:pt x="24634" y="24633"/>
                  </a:lnTo>
                  <a:lnTo>
                    <a:pt x="51367" y="6609"/>
                  </a:lnTo>
                  <a:lnTo>
                    <a:pt x="84105" y="0"/>
                  </a:lnTo>
                  <a:lnTo>
                    <a:pt x="366427" y="0"/>
                  </a:lnTo>
                  <a:lnTo>
                    <a:pt x="413089" y="14130"/>
                  </a:lnTo>
                  <a:lnTo>
                    <a:pt x="444130" y="51919"/>
                  </a:lnTo>
                  <a:lnTo>
                    <a:pt x="450532" y="84105"/>
                  </a:lnTo>
                  <a:lnTo>
                    <a:pt x="450532" y="366427"/>
                  </a:lnTo>
                  <a:lnTo>
                    <a:pt x="443923" y="399165"/>
                  </a:lnTo>
                  <a:lnTo>
                    <a:pt x="425899" y="425899"/>
                  </a:lnTo>
                  <a:lnTo>
                    <a:pt x="399165" y="443923"/>
                  </a:lnTo>
                  <a:lnTo>
                    <a:pt x="366427" y="450532"/>
                  </a:lnTo>
                  <a:close/>
                </a:path>
              </a:pathLst>
            </a:custGeom>
            <a:solidFill>
              <a:srgbClr val="2F1C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262210" y="2552461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0" y="84105"/>
                  </a:moveTo>
                  <a:lnTo>
                    <a:pt x="6609" y="51367"/>
                  </a:lnTo>
                  <a:lnTo>
                    <a:pt x="24633" y="24633"/>
                  </a:lnTo>
                  <a:lnTo>
                    <a:pt x="51367" y="6609"/>
                  </a:lnTo>
                  <a:lnTo>
                    <a:pt x="84105" y="0"/>
                  </a:lnTo>
                  <a:lnTo>
                    <a:pt x="366427" y="0"/>
                  </a:lnTo>
                  <a:lnTo>
                    <a:pt x="413089" y="14130"/>
                  </a:lnTo>
                  <a:lnTo>
                    <a:pt x="444130" y="51919"/>
                  </a:lnTo>
                  <a:lnTo>
                    <a:pt x="450532" y="84105"/>
                  </a:lnTo>
                  <a:lnTo>
                    <a:pt x="450532" y="366427"/>
                  </a:lnTo>
                  <a:lnTo>
                    <a:pt x="443923" y="399165"/>
                  </a:lnTo>
                  <a:lnTo>
                    <a:pt x="425899" y="425899"/>
                  </a:lnTo>
                  <a:lnTo>
                    <a:pt x="399165" y="443923"/>
                  </a:lnTo>
                  <a:lnTo>
                    <a:pt x="366427" y="450532"/>
                  </a:lnTo>
                  <a:lnTo>
                    <a:pt x="84105" y="450532"/>
                  </a:lnTo>
                  <a:lnTo>
                    <a:pt x="51367" y="443923"/>
                  </a:lnTo>
                  <a:lnTo>
                    <a:pt x="24633" y="425899"/>
                  </a:lnTo>
                  <a:lnTo>
                    <a:pt x="6609" y="399165"/>
                  </a:lnTo>
                  <a:lnTo>
                    <a:pt x="0" y="366427"/>
                  </a:lnTo>
                  <a:lnTo>
                    <a:pt x="0" y="84105"/>
                  </a:lnTo>
                  <a:close/>
                </a:path>
              </a:pathLst>
            </a:custGeom>
            <a:ln w="9524">
              <a:solidFill>
                <a:srgbClr val="4836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6410364" y="2594824"/>
            <a:ext cx="158750" cy="398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50" spc="-100" b="1">
                <a:solidFill>
                  <a:srgbClr val="E0D6DE"/>
                </a:solidFill>
                <a:latin typeface="Georgia"/>
                <a:cs typeface="Georgia"/>
              </a:rPr>
              <a:t>1</a:t>
            </a:r>
            <a:endParaRPr sz="2450">
              <a:latin typeface="Georgia"/>
              <a:cs typeface="Georgi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576106" y="2428025"/>
            <a:ext cx="6345555" cy="117030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050" spc="-150" b="1">
                <a:solidFill>
                  <a:srgbClr val="E0D6DE"/>
                </a:solidFill>
                <a:latin typeface="Georgia"/>
                <a:cs typeface="Georgia"/>
              </a:rPr>
              <a:t>Early</a:t>
            </a:r>
            <a:r>
              <a:rPr dirty="0" sz="2050" spc="-50" b="1">
                <a:solidFill>
                  <a:srgbClr val="E0D6DE"/>
                </a:solidFill>
                <a:latin typeface="Georgia"/>
                <a:cs typeface="Georgia"/>
              </a:rPr>
              <a:t> </a:t>
            </a:r>
            <a:r>
              <a:rPr dirty="0" sz="2050" spc="-170" b="1">
                <a:solidFill>
                  <a:srgbClr val="E0D6DE"/>
                </a:solidFill>
                <a:latin typeface="Georgia"/>
                <a:cs typeface="Georgia"/>
              </a:rPr>
              <a:t>Stages:</a:t>
            </a:r>
            <a:r>
              <a:rPr dirty="0" sz="2050" spc="-55" b="1">
                <a:solidFill>
                  <a:srgbClr val="E0D6DE"/>
                </a:solidFill>
                <a:latin typeface="Georgia"/>
                <a:cs typeface="Georgia"/>
              </a:rPr>
              <a:t> </a:t>
            </a:r>
            <a:r>
              <a:rPr dirty="0" sz="2050" spc="-200" b="1">
                <a:solidFill>
                  <a:srgbClr val="E0D6DE"/>
                </a:solidFill>
                <a:latin typeface="Georgia"/>
                <a:cs typeface="Georgia"/>
              </a:rPr>
              <a:t>ATMs</a:t>
            </a:r>
            <a:r>
              <a:rPr dirty="0" sz="2050" spc="-50" b="1">
                <a:solidFill>
                  <a:srgbClr val="E0D6DE"/>
                </a:solidFill>
                <a:latin typeface="Georgia"/>
                <a:cs typeface="Georgia"/>
              </a:rPr>
              <a:t> </a:t>
            </a:r>
            <a:r>
              <a:rPr dirty="0" sz="2050" spc="-155" b="1">
                <a:solidFill>
                  <a:srgbClr val="E0D6DE"/>
                </a:solidFill>
                <a:latin typeface="Georgia"/>
                <a:cs typeface="Georgia"/>
              </a:rPr>
              <a:t>and</a:t>
            </a:r>
            <a:r>
              <a:rPr dirty="0" sz="2050" spc="-55" b="1">
                <a:solidFill>
                  <a:srgbClr val="E0D6DE"/>
                </a:solidFill>
                <a:latin typeface="Georgia"/>
                <a:cs typeface="Georgia"/>
              </a:rPr>
              <a:t> </a:t>
            </a:r>
            <a:r>
              <a:rPr dirty="0" sz="2050" spc="-10" b="1">
                <a:solidFill>
                  <a:srgbClr val="E0D6DE"/>
                </a:solidFill>
                <a:latin typeface="Georgia"/>
                <a:cs typeface="Georgia"/>
              </a:rPr>
              <a:t>Online</a:t>
            </a:r>
            <a:endParaRPr sz="2050">
              <a:latin typeface="Georgia"/>
              <a:cs typeface="Georgia"/>
            </a:endParaRPr>
          </a:p>
          <a:p>
            <a:pPr marL="12700" marR="5080">
              <a:lnSpc>
                <a:spcPts val="2990"/>
              </a:lnSpc>
              <a:spcBef>
                <a:spcPts val="70"/>
              </a:spcBef>
            </a:pPr>
            <a:r>
              <a:rPr dirty="0" sz="1550" spc="-890">
                <a:solidFill>
                  <a:srgbClr val="E0D6DE"/>
                </a:solidFill>
                <a:latin typeface="Tahoma"/>
                <a:cs typeface="Tahoma"/>
              </a:rPr>
              <a:t>E</a:t>
            </a:r>
            <a:r>
              <a:rPr dirty="0" sz="2050" spc="-455" b="1">
                <a:solidFill>
                  <a:srgbClr val="E0D6DE"/>
                </a:solidFill>
                <a:latin typeface="Georgia"/>
                <a:cs typeface="Georgia"/>
              </a:rPr>
              <a:t>B</a:t>
            </a:r>
            <a:r>
              <a:rPr dirty="0" sz="1550" spc="-480">
                <a:solidFill>
                  <a:srgbClr val="E0D6DE"/>
                </a:solidFill>
                <a:latin typeface="Tahoma"/>
                <a:cs typeface="Tahoma"/>
              </a:rPr>
              <a:t>a</a:t>
            </a:r>
            <a:r>
              <a:rPr dirty="0" sz="2050" spc="-665" b="1">
                <a:solidFill>
                  <a:srgbClr val="E0D6DE"/>
                </a:solidFill>
                <a:latin typeface="Georgia"/>
                <a:cs typeface="Georgia"/>
              </a:rPr>
              <a:t>a</a:t>
            </a:r>
            <a:r>
              <a:rPr dirty="0" sz="1550" spc="-25">
                <a:solidFill>
                  <a:srgbClr val="E0D6DE"/>
                </a:solidFill>
                <a:latin typeface="Tahoma"/>
                <a:cs typeface="Tahoma"/>
              </a:rPr>
              <a:t>r</a:t>
            </a:r>
            <a:r>
              <a:rPr dirty="0" sz="2050" spc="-1390" b="1">
                <a:solidFill>
                  <a:srgbClr val="E0D6DE"/>
                </a:solidFill>
                <a:latin typeface="Georgia"/>
                <a:cs typeface="Georgia"/>
              </a:rPr>
              <a:t>n</a:t>
            </a:r>
            <a:r>
              <a:rPr dirty="0" sz="1550">
                <a:solidFill>
                  <a:srgbClr val="E0D6DE"/>
                </a:solidFill>
                <a:latin typeface="Tahoma"/>
                <a:cs typeface="Tahoma"/>
              </a:rPr>
              <a:t>l</a:t>
            </a:r>
            <a:r>
              <a:rPr dirty="0" sz="1550" spc="-15">
                <a:solidFill>
                  <a:srgbClr val="E0D6DE"/>
                </a:solidFill>
                <a:latin typeface="Tahoma"/>
                <a:cs typeface="Tahoma"/>
              </a:rPr>
              <a:t>y</a:t>
            </a:r>
            <a:r>
              <a:rPr dirty="0" sz="2050" spc="-830" b="1">
                <a:solidFill>
                  <a:srgbClr val="E0D6DE"/>
                </a:solidFill>
                <a:latin typeface="Georgia"/>
                <a:cs typeface="Georgia"/>
              </a:rPr>
              <a:t>k</a:t>
            </a:r>
            <a:r>
              <a:rPr dirty="0" sz="1550" spc="-200">
                <a:solidFill>
                  <a:srgbClr val="E0D6DE"/>
                </a:solidFill>
                <a:latin typeface="Tahoma"/>
                <a:cs typeface="Tahoma"/>
              </a:rPr>
              <a:t>d</a:t>
            </a:r>
            <a:r>
              <a:rPr dirty="0" sz="2050" spc="-520" b="1">
                <a:solidFill>
                  <a:srgbClr val="E0D6DE"/>
                </a:solidFill>
                <a:latin typeface="Georgia"/>
                <a:cs typeface="Georgia"/>
              </a:rPr>
              <a:t>i</a:t>
            </a:r>
            <a:r>
              <a:rPr dirty="0" sz="1550" spc="-10">
                <a:solidFill>
                  <a:srgbClr val="E0D6DE"/>
                </a:solidFill>
                <a:latin typeface="Tahoma"/>
                <a:cs typeface="Tahoma"/>
              </a:rPr>
              <a:t>i</a:t>
            </a:r>
            <a:r>
              <a:rPr dirty="0" sz="1550" spc="-775">
                <a:solidFill>
                  <a:srgbClr val="E0D6DE"/>
                </a:solidFill>
                <a:latin typeface="Tahoma"/>
                <a:cs typeface="Tahoma"/>
              </a:rPr>
              <a:t>g</a:t>
            </a:r>
            <a:r>
              <a:rPr dirty="0" sz="2050" spc="-495" b="1">
                <a:solidFill>
                  <a:srgbClr val="E0D6DE"/>
                </a:solidFill>
                <a:latin typeface="Georgia"/>
                <a:cs typeface="Georgia"/>
              </a:rPr>
              <a:t>n</a:t>
            </a:r>
            <a:r>
              <a:rPr dirty="0" sz="1550" spc="-10">
                <a:solidFill>
                  <a:srgbClr val="E0D6DE"/>
                </a:solidFill>
                <a:latin typeface="Tahoma"/>
                <a:cs typeface="Tahoma"/>
              </a:rPr>
              <a:t>i</a:t>
            </a:r>
            <a:r>
              <a:rPr dirty="0" sz="1550" spc="-459">
                <a:solidFill>
                  <a:srgbClr val="E0D6DE"/>
                </a:solidFill>
                <a:latin typeface="Tahoma"/>
                <a:cs typeface="Tahoma"/>
              </a:rPr>
              <a:t>t</a:t>
            </a:r>
            <a:r>
              <a:rPr dirty="0" sz="2050" spc="-690" b="1">
                <a:solidFill>
                  <a:srgbClr val="E0D6DE"/>
                </a:solidFill>
                <a:latin typeface="Georgia"/>
                <a:cs typeface="Georgia"/>
              </a:rPr>
              <a:t>g</a:t>
            </a:r>
            <a:r>
              <a:rPr dirty="0" sz="1550" spc="-10">
                <a:solidFill>
                  <a:srgbClr val="E0D6DE"/>
                </a:solidFill>
                <a:latin typeface="Tahoma"/>
                <a:cs typeface="Tahoma"/>
              </a:rPr>
              <a:t>a</a:t>
            </a:r>
            <a:r>
              <a:rPr dirty="0" sz="1550" spc="-5">
                <a:solidFill>
                  <a:srgbClr val="E0D6DE"/>
                </a:solidFill>
                <a:latin typeface="Tahoma"/>
                <a:cs typeface="Tahoma"/>
              </a:rPr>
              <a:t>l</a:t>
            </a:r>
            <a:r>
              <a:rPr dirty="0" sz="1550" spc="-4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55">
                <a:solidFill>
                  <a:srgbClr val="E0D6DE"/>
                </a:solidFill>
                <a:latin typeface="Tahoma"/>
                <a:cs typeface="Tahoma"/>
              </a:rPr>
              <a:t>banking</a:t>
            </a:r>
            <a:r>
              <a:rPr dirty="0" sz="1550" spc="-4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55">
                <a:solidFill>
                  <a:srgbClr val="E0D6DE"/>
                </a:solidFill>
                <a:latin typeface="Tahoma"/>
                <a:cs typeface="Tahoma"/>
              </a:rPr>
              <a:t>introduced</a:t>
            </a:r>
            <a:r>
              <a:rPr dirty="0" sz="1550" spc="-4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100">
                <a:solidFill>
                  <a:srgbClr val="E0D6DE"/>
                </a:solidFill>
                <a:latin typeface="Tahoma"/>
                <a:cs typeface="Tahoma"/>
              </a:rPr>
              <a:t>ATMs</a:t>
            </a:r>
            <a:r>
              <a:rPr dirty="0" sz="1550" spc="-4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55">
                <a:solidFill>
                  <a:srgbClr val="E0D6DE"/>
                </a:solidFill>
                <a:latin typeface="Tahoma"/>
                <a:cs typeface="Tahoma"/>
              </a:rPr>
              <a:t>and</a:t>
            </a:r>
            <a:r>
              <a:rPr dirty="0" sz="1550" spc="-4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50">
                <a:solidFill>
                  <a:srgbClr val="E0D6DE"/>
                </a:solidFill>
                <a:latin typeface="Tahoma"/>
                <a:cs typeface="Tahoma"/>
              </a:rPr>
              <a:t>online</a:t>
            </a:r>
            <a:r>
              <a:rPr dirty="0" sz="1550" spc="-4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55">
                <a:solidFill>
                  <a:srgbClr val="E0D6DE"/>
                </a:solidFill>
                <a:latin typeface="Tahoma"/>
                <a:cs typeface="Tahoma"/>
              </a:rPr>
              <a:t>banking</a:t>
            </a:r>
            <a:r>
              <a:rPr dirty="0" sz="1550" spc="-4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-10">
                <a:solidFill>
                  <a:srgbClr val="E0D6DE"/>
                </a:solidFill>
                <a:latin typeface="Tahoma"/>
                <a:cs typeface="Tahoma"/>
              </a:rPr>
              <a:t>platforms, </a:t>
            </a:r>
            <a:r>
              <a:rPr dirty="0" sz="1550" spc="50">
                <a:solidFill>
                  <a:srgbClr val="E0D6DE"/>
                </a:solidFill>
                <a:latin typeface="Tahoma"/>
                <a:cs typeface="Tahoma"/>
              </a:rPr>
              <a:t>offering</a:t>
            </a:r>
            <a:r>
              <a:rPr dirty="0" sz="1550" spc="3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E0D6DE"/>
                </a:solidFill>
                <a:latin typeface="Tahoma"/>
                <a:cs typeface="Tahoma"/>
              </a:rPr>
              <a:t>greater</a:t>
            </a:r>
            <a:r>
              <a:rPr dirty="0" sz="1550" spc="3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80">
                <a:solidFill>
                  <a:srgbClr val="E0D6DE"/>
                </a:solidFill>
                <a:latin typeface="Tahoma"/>
                <a:cs typeface="Tahoma"/>
              </a:rPr>
              <a:t>convenience</a:t>
            </a:r>
            <a:r>
              <a:rPr dirty="0" sz="1550" spc="3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55">
                <a:solidFill>
                  <a:srgbClr val="E0D6DE"/>
                </a:solidFill>
                <a:latin typeface="Tahoma"/>
                <a:cs typeface="Tahoma"/>
              </a:rPr>
              <a:t>and</a:t>
            </a:r>
            <a:r>
              <a:rPr dirty="0" sz="1550" spc="3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80">
                <a:solidFill>
                  <a:srgbClr val="E0D6DE"/>
                </a:solidFill>
                <a:latin typeface="Tahoma"/>
                <a:cs typeface="Tahoma"/>
              </a:rPr>
              <a:t>access.</a:t>
            </a:r>
            <a:endParaRPr sz="1550">
              <a:latin typeface="Tahoma"/>
              <a:cs typeface="Tahoma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6257448" y="4237434"/>
            <a:ext cx="1133475" cy="460375"/>
            <a:chOff x="6257448" y="4237434"/>
            <a:chExt cx="1133475" cy="460375"/>
          </a:xfrm>
        </p:grpSpPr>
        <p:sp>
          <p:nvSpPr>
            <p:cNvPr id="11" name="object 11" descr=""/>
            <p:cNvSpPr/>
            <p:nvPr/>
          </p:nvSpPr>
          <p:spPr>
            <a:xfrm>
              <a:off x="6689884" y="4456032"/>
              <a:ext cx="701040" cy="22860"/>
            </a:xfrm>
            <a:custGeom>
              <a:avLst/>
              <a:gdLst/>
              <a:ahLst/>
              <a:cxnLst/>
              <a:rect l="l" t="t" r="r" b="b"/>
              <a:pathLst>
                <a:path w="701040" h="22860">
                  <a:moveTo>
                    <a:pt x="695684" y="22860"/>
                  </a:moveTo>
                  <a:lnTo>
                    <a:pt x="5116" y="22860"/>
                  </a:lnTo>
                  <a:lnTo>
                    <a:pt x="0" y="17742"/>
                  </a:lnTo>
                  <a:lnTo>
                    <a:pt x="0" y="11430"/>
                  </a:lnTo>
                  <a:lnTo>
                    <a:pt x="0" y="5117"/>
                  </a:lnTo>
                  <a:lnTo>
                    <a:pt x="5116" y="0"/>
                  </a:lnTo>
                  <a:lnTo>
                    <a:pt x="692402" y="0"/>
                  </a:lnTo>
                  <a:lnTo>
                    <a:pt x="695309" y="1204"/>
                  </a:lnTo>
                  <a:lnTo>
                    <a:pt x="699597" y="5491"/>
                  </a:lnTo>
                  <a:lnTo>
                    <a:pt x="700801" y="8398"/>
                  </a:lnTo>
                  <a:lnTo>
                    <a:pt x="700801" y="17742"/>
                  </a:lnTo>
                  <a:lnTo>
                    <a:pt x="695684" y="22860"/>
                  </a:lnTo>
                  <a:close/>
                </a:path>
              </a:pathLst>
            </a:custGeom>
            <a:solidFill>
              <a:srgbClr val="4836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262210" y="4242196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366427" y="450532"/>
                  </a:moveTo>
                  <a:lnTo>
                    <a:pt x="84105" y="450532"/>
                  </a:lnTo>
                  <a:lnTo>
                    <a:pt x="51367" y="443923"/>
                  </a:lnTo>
                  <a:lnTo>
                    <a:pt x="24633" y="425898"/>
                  </a:lnTo>
                  <a:lnTo>
                    <a:pt x="6609" y="399165"/>
                  </a:lnTo>
                  <a:lnTo>
                    <a:pt x="0" y="366427"/>
                  </a:lnTo>
                  <a:lnTo>
                    <a:pt x="0" y="84105"/>
                  </a:lnTo>
                  <a:lnTo>
                    <a:pt x="6609" y="51367"/>
                  </a:lnTo>
                  <a:lnTo>
                    <a:pt x="24634" y="24633"/>
                  </a:lnTo>
                  <a:lnTo>
                    <a:pt x="51367" y="6609"/>
                  </a:lnTo>
                  <a:lnTo>
                    <a:pt x="84105" y="0"/>
                  </a:lnTo>
                  <a:lnTo>
                    <a:pt x="366427" y="0"/>
                  </a:lnTo>
                  <a:lnTo>
                    <a:pt x="413089" y="14130"/>
                  </a:lnTo>
                  <a:lnTo>
                    <a:pt x="444130" y="51919"/>
                  </a:lnTo>
                  <a:lnTo>
                    <a:pt x="450532" y="84105"/>
                  </a:lnTo>
                  <a:lnTo>
                    <a:pt x="450532" y="366427"/>
                  </a:lnTo>
                  <a:lnTo>
                    <a:pt x="443923" y="399165"/>
                  </a:lnTo>
                  <a:lnTo>
                    <a:pt x="425899" y="425898"/>
                  </a:lnTo>
                  <a:lnTo>
                    <a:pt x="399165" y="443923"/>
                  </a:lnTo>
                  <a:lnTo>
                    <a:pt x="366427" y="450532"/>
                  </a:lnTo>
                  <a:close/>
                </a:path>
              </a:pathLst>
            </a:custGeom>
            <a:solidFill>
              <a:srgbClr val="2F1C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262210" y="4242196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0" y="84105"/>
                  </a:moveTo>
                  <a:lnTo>
                    <a:pt x="6609" y="51367"/>
                  </a:lnTo>
                  <a:lnTo>
                    <a:pt x="24633" y="24633"/>
                  </a:lnTo>
                  <a:lnTo>
                    <a:pt x="51367" y="6609"/>
                  </a:lnTo>
                  <a:lnTo>
                    <a:pt x="84105" y="0"/>
                  </a:lnTo>
                  <a:lnTo>
                    <a:pt x="366427" y="0"/>
                  </a:lnTo>
                  <a:lnTo>
                    <a:pt x="413089" y="14130"/>
                  </a:lnTo>
                  <a:lnTo>
                    <a:pt x="444130" y="51919"/>
                  </a:lnTo>
                  <a:lnTo>
                    <a:pt x="450532" y="84105"/>
                  </a:lnTo>
                  <a:lnTo>
                    <a:pt x="450532" y="366427"/>
                  </a:lnTo>
                  <a:lnTo>
                    <a:pt x="443923" y="399165"/>
                  </a:lnTo>
                  <a:lnTo>
                    <a:pt x="425899" y="425898"/>
                  </a:lnTo>
                  <a:lnTo>
                    <a:pt x="399165" y="443923"/>
                  </a:lnTo>
                  <a:lnTo>
                    <a:pt x="366427" y="450532"/>
                  </a:lnTo>
                  <a:lnTo>
                    <a:pt x="84105" y="450532"/>
                  </a:lnTo>
                  <a:lnTo>
                    <a:pt x="51367" y="443923"/>
                  </a:lnTo>
                  <a:lnTo>
                    <a:pt x="24633" y="425898"/>
                  </a:lnTo>
                  <a:lnTo>
                    <a:pt x="6609" y="399165"/>
                  </a:lnTo>
                  <a:lnTo>
                    <a:pt x="0" y="366427"/>
                  </a:lnTo>
                  <a:lnTo>
                    <a:pt x="0" y="84105"/>
                  </a:lnTo>
                  <a:close/>
                </a:path>
              </a:pathLst>
            </a:custGeom>
            <a:ln w="9524">
              <a:solidFill>
                <a:srgbClr val="4836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6388457" y="4284559"/>
            <a:ext cx="201930" cy="398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50" spc="-105" b="1">
                <a:solidFill>
                  <a:srgbClr val="E0D6DE"/>
                </a:solidFill>
                <a:latin typeface="Georgia"/>
                <a:cs typeface="Georgia"/>
              </a:rPr>
              <a:t>2</a:t>
            </a:r>
            <a:endParaRPr sz="2450">
              <a:latin typeface="Georgia"/>
              <a:cs typeface="Georgi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576106" y="4117761"/>
            <a:ext cx="6339840" cy="117030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050" spc="-130" b="1">
                <a:solidFill>
                  <a:srgbClr val="E0D6DE"/>
                </a:solidFill>
                <a:latin typeface="Georgia"/>
                <a:cs typeface="Georgia"/>
              </a:rPr>
              <a:t>Mobile</a:t>
            </a:r>
            <a:r>
              <a:rPr dirty="0" sz="2050" spc="-30" b="1">
                <a:solidFill>
                  <a:srgbClr val="E0D6DE"/>
                </a:solidFill>
                <a:latin typeface="Georgia"/>
                <a:cs typeface="Georgia"/>
              </a:rPr>
              <a:t> </a:t>
            </a:r>
            <a:r>
              <a:rPr dirty="0" sz="2050" spc="-10" b="1">
                <a:solidFill>
                  <a:srgbClr val="E0D6DE"/>
                </a:solidFill>
                <a:latin typeface="Georgia"/>
                <a:cs typeface="Georgia"/>
              </a:rPr>
              <a:t>Banking</a:t>
            </a:r>
            <a:endParaRPr sz="2050">
              <a:latin typeface="Georgia"/>
              <a:cs typeface="Georgia"/>
            </a:endParaRPr>
          </a:p>
          <a:p>
            <a:pPr marL="12700" marR="5080">
              <a:lnSpc>
                <a:spcPts val="2990"/>
              </a:lnSpc>
              <a:spcBef>
                <a:spcPts val="70"/>
              </a:spcBef>
            </a:pPr>
            <a:r>
              <a:rPr dirty="0" sz="2050" spc="-1625" b="1">
                <a:solidFill>
                  <a:srgbClr val="E0D6DE"/>
                </a:solidFill>
                <a:latin typeface="Georgia"/>
                <a:cs typeface="Georgia"/>
              </a:rPr>
              <a:t>R</a:t>
            </a:r>
            <a:r>
              <a:rPr dirty="0" sz="1550" spc="-20">
                <a:solidFill>
                  <a:srgbClr val="E0D6DE"/>
                </a:solidFill>
                <a:latin typeface="Tahoma"/>
                <a:cs typeface="Tahoma"/>
              </a:rPr>
              <a:t>M</a:t>
            </a:r>
            <a:r>
              <a:rPr dirty="0" sz="2050" spc="-1090" b="1">
                <a:solidFill>
                  <a:srgbClr val="E0D6DE"/>
                </a:solidFill>
                <a:latin typeface="Georgia"/>
                <a:cs typeface="Georgia"/>
              </a:rPr>
              <a:t>e</a:t>
            </a:r>
            <a:r>
              <a:rPr dirty="0" sz="1550" spc="30">
                <a:solidFill>
                  <a:srgbClr val="E0D6DE"/>
                </a:solidFill>
                <a:latin typeface="Tahoma"/>
                <a:cs typeface="Tahoma"/>
              </a:rPr>
              <a:t>o</a:t>
            </a:r>
            <a:r>
              <a:rPr dirty="0" sz="1550" spc="-790">
                <a:solidFill>
                  <a:srgbClr val="E0D6DE"/>
                </a:solidFill>
                <a:latin typeface="Tahoma"/>
                <a:cs typeface="Tahoma"/>
              </a:rPr>
              <a:t>b</a:t>
            </a:r>
            <a:r>
              <a:rPr dirty="0" sz="2050" spc="-140" b="1">
                <a:solidFill>
                  <a:srgbClr val="E0D6DE"/>
                </a:solidFill>
                <a:latin typeface="Georgia"/>
                <a:cs typeface="Georgia"/>
              </a:rPr>
              <a:t>v</a:t>
            </a:r>
            <a:r>
              <a:rPr dirty="0" sz="1550" spc="-215">
                <a:solidFill>
                  <a:srgbClr val="E0D6DE"/>
                </a:solidFill>
                <a:latin typeface="Tahoma"/>
                <a:cs typeface="Tahoma"/>
              </a:rPr>
              <a:t>i</a:t>
            </a:r>
            <a:r>
              <a:rPr dirty="0" sz="2050" spc="-985" b="1">
                <a:solidFill>
                  <a:srgbClr val="E0D6DE"/>
                </a:solidFill>
                <a:latin typeface="Georgia"/>
                <a:cs typeface="Georgia"/>
              </a:rPr>
              <a:t>o</a:t>
            </a:r>
            <a:r>
              <a:rPr dirty="0" sz="1550" spc="30">
                <a:solidFill>
                  <a:srgbClr val="E0D6DE"/>
                </a:solidFill>
                <a:latin typeface="Tahoma"/>
                <a:cs typeface="Tahoma"/>
              </a:rPr>
              <a:t>l</a:t>
            </a:r>
            <a:r>
              <a:rPr dirty="0" sz="1550" spc="-335">
                <a:solidFill>
                  <a:srgbClr val="E0D6DE"/>
                </a:solidFill>
                <a:latin typeface="Tahoma"/>
                <a:cs typeface="Tahoma"/>
              </a:rPr>
              <a:t>e</a:t>
            </a:r>
            <a:r>
              <a:rPr dirty="0" sz="2050" spc="30" b="1">
                <a:solidFill>
                  <a:srgbClr val="E0D6DE"/>
                </a:solidFill>
                <a:latin typeface="Georgia"/>
                <a:cs typeface="Georgia"/>
              </a:rPr>
              <a:t>l</a:t>
            </a:r>
            <a:r>
              <a:rPr dirty="0" sz="2050" spc="-1175" b="1">
                <a:solidFill>
                  <a:srgbClr val="E0D6DE"/>
                </a:solidFill>
                <a:latin typeface="Georgia"/>
                <a:cs typeface="Georgia"/>
              </a:rPr>
              <a:t>u</a:t>
            </a:r>
            <a:r>
              <a:rPr dirty="0" sz="1550" spc="25">
                <a:solidFill>
                  <a:srgbClr val="E0D6DE"/>
                </a:solidFill>
                <a:latin typeface="Tahoma"/>
                <a:cs typeface="Tahoma"/>
              </a:rPr>
              <a:t>a</a:t>
            </a:r>
            <a:r>
              <a:rPr dirty="0" sz="1550" spc="-660">
                <a:solidFill>
                  <a:srgbClr val="E0D6DE"/>
                </a:solidFill>
                <a:latin typeface="Tahoma"/>
                <a:cs typeface="Tahoma"/>
              </a:rPr>
              <a:t>p</a:t>
            </a:r>
            <a:r>
              <a:rPr dirty="0" sz="2050" spc="30" b="1">
                <a:solidFill>
                  <a:srgbClr val="E0D6DE"/>
                </a:solidFill>
                <a:latin typeface="Georgia"/>
                <a:cs typeface="Georgia"/>
              </a:rPr>
              <a:t>t</a:t>
            </a:r>
            <a:r>
              <a:rPr dirty="0" sz="2050" spc="-695" b="1">
                <a:solidFill>
                  <a:srgbClr val="E0D6DE"/>
                </a:solidFill>
                <a:latin typeface="Georgia"/>
                <a:cs typeface="Georgia"/>
              </a:rPr>
              <a:t>i</a:t>
            </a:r>
            <a:r>
              <a:rPr dirty="0" sz="1550" spc="-220">
                <a:solidFill>
                  <a:srgbClr val="E0D6DE"/>
                </a:solidFill>
                <a:latin typeface="Tahoma"/>
                <a:cs typeface="Tahoma"/>
              </a:rPr>
              <a:t>p</a:t>
            </a:r>
            <a:r>
              <a:rPr dirty="0" sz="2050" spc="-980" b="1">
                <a:solidFill>
                  <a:srgbClr val="E0D6DE"/>
                </a:solidFill>
                <a:latin typeface="Georgia"/>
                <a:cs typeface="Georgia"/>
              </a:rPr>
              <a:t>o</a:t>
            </a:r>
            <a:r>
              <a:rPr dirty="0" sz="1550" spc="80">
                <a:solidFill>
                  <a:srgbClr val="E0D6DE"/>
                </a:solidFill>
                <a:latin typeface="Tahoma"/>
                <a:cs typeface="Tahoma"/>
              </a:rPr>
              <a:t>s</a:t>
            </a:r>
            <a:r>
              <a:rPr dirty="0" sz="2050" spc="-980" b="1">
                <a:solidFill>
                  <a:srgbClr val="E0D6DE"/>
                </a:solidFill>
                <a:latin typeface="Georgia"/>
                <a:cs typeface="Georgia"/>
              </a:rPr>
              <a:t>n</a:t>
            </a:r>
            <a:r>
              <a:rPr dirty="0" sz="1550" spc="25">
                <a:solidFill>
                  <a:srgbClr val="E0D6DE"/>
                </a:solidFill>
                <a:latin typeface="Tahoma"/>
                <a:cs typeface="Tahoma"/>
              </a:rPr>
              <a:t>trans</a:t>
            </a:r>
            <a:r>
              <a:rPr dirty="0" sz="1550" spc="-20">
                <a:solidFill>
                  <a:srgbClr val="E0D6DE"/>
                </a:solidFill>
                <a:latin typeface="Tahoma"/>
                <a:cs typeface="Tahoma"/>
              </a:rPr>
              <a:t>f</a:t>
            </a:r>
            <a:r>
              <a:rPr dirty="0" sz="1550" spc="25">
                <a:solidFill>
                  <a:srgbClr val="E0D6DE"/>
                </a:solidFill>
                <a:latin typeface="Tahoma"/>
                <a:cs typeface="Tahoma"/>
              </a:rPr>
              <a:t>o</a:t>
            </a:r>
            <a:r>
              <a:rPr dirty="0" sz="1550" spc="50">
                <a:solidFill>
                  <a:srgbClr val="E0D6DE"/>
                </a:solidFill>
                <a:latin typeface="Tahoma"/>
                <a:cs typeface="Tahoma"/>
              </a:rPr>
              <a:t>r</a:t>
            </a:r>
            <a:r>
              <a:rPr dirty="0" sz="1550" spc="25">
                <a:solidFill>
                  <a:srgbClr val="E0D6DE"/>
                </a:solidFill>
                <a:latin typeface="Tahoma"/>
                <a:cs typeface="Tahoma"/>
              </a:rPr>
              <a:t>me</a:t>
            </a:r>
            <a:r>
              <a:rPr dirty="0" sz="1550" spc="30">
                <a:solidFill>
                  <a:srgbClr val="E0D6DE"/>
                </a:solidFill>
                <a:latin typeface="Tahoma"/>
                <a:cs typeface="Tahoma"/>
              </a:rPr>
              <a:t>d</a:t>
            </a:r>
            <a:r>
              <a:rPr dirty="0" sz="1550" spc="-2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45">
                <a:solidFill>
                  <a:srgbClr val="E0D6DE"/>
                </a:solidFill>
                <a:latin typeface="Tahoma"/>
                <a:cs typeface="Tahoma"/>
              </a:rPr>
              <a:t>banking,</a:t>
            </a:r>
            <a:r>
              <a:rPr dirty="0" sz="1550" spc="-2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45">
                <a:solidFill>
                  <a:srgbClr val="E0D6DE"/>
                </a:solidFill>
                <a:latin typeface="Tahoma"/>
                <a:cs typeface="Tahoma"/>
              </a:rPr>
              <a:t>allowing</a:t>
            </a:r>
            <a:r>
              <a:rPr dirty="0" sz="1550" spc="-2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70">
                <a:solidFill>
                  <a:srgbClr val="E0D6DE"/>
                </a:solidFill>
                <a:latin typeface="Tahoma"/>
                <a:cs typeface="Tahoma"/>
              </a:rPr>
              <a:t>customers</a:t>
            </a:r>
            <a:r>
              <a:rPr dirty="0" sz="1550" spc="-2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E0D6DE"/>
                </a:solidFill>
                <a:latin typeface="Tahoma"/>
                <a:cs typeface="Tahoma"/>
              </a:rPr>
              <a:t>to</a:t>
            </a:r>
            <a:r>
              <a:rPr dirty="0" sz="1550" spc="-2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50">
                <a:solidFill>
                  <a:srgbClr val="E0D6DE"/>
                </a:solidFill>
                <a:latin typeface="Tahoma"/>
                <a:cs typeface="Tahoma"/>
              </a:rPr>
              <a:t>manage </a:t>
            </a:r>
            <a:r>
              <a:rPr dirty="0" sz="1550" spc="65">
                <a:solidFill>
                  <a:srgbClr val="E0D6DE"/>
                </a:solidFill>
                <a:latin typeface="Tahoma"/>
                <a:cs typeface="Tahoma"/>
              </a:rPr>
              <a:t>accounts,</a:t>
            </a:r>
            <a:r>
              <a:rPr dirty="0" sz="1550" spc="1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50">
                <a:solidFill>
                  <a:srgbClr val="E0D6DE"/>
                </a:solidFill>
                <a:latin typeface="Tahoma"/>
                <a:cs typeface="Tahoma"/>
              </a:rPr>
              <a:t>make</a:t>
            </a:r>
            <a:r>
              <a:rPr dirty="0" sz="1550" spc="1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45">
                <a:solidFill>
                  <a:srgbClr val="E0D6DE"/>
                </a:solidFill>
                <a:latin typeface="Tahoma"/>
                <a:cs typeface="Tahoma"/>
              </a:rPr>
              <a:t>payments,</a:t>
            </a:r>
            <a:r>
              <a:rPr dirty="0" sz="1550" spc="1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55">
                <a:solidFill>
                  <a:srgbClr val="E0D6DE"/>
                </a:solidFill>
                <a:latin typeface="Tahoma"/>
                <a:cs typeface="Tahoma"/>
              </a:rPr>
              <a:t>and</a:t>
            </a:r>
            <a:r>
              <a:rPr dirty="0" sz="1550" spc="1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120">
                <a:solidFill>
                  <a:srgbClr val="E0D6DE"/>
                </a:solidFill>
                <a:latin typeface="Tahoma"/>
                <a:cs typeface="Tahoma"/>
              </a:rPr>
              <a:t>access</a:t>
            </a:r>
            <a:r>
              <a:rPr dirty="0" sz="1550" spc="1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85">
                <a:solidFill>
                  <a:srgbClr val="E0D6DE"/>
                </a:solidFill>
                <a:latin typeface="Tahoma"/>
                <a:cs typeface="Tahoma"/>
              </a:rPr>
              <a:t>services</a:t>
            </a:r>
            <a:r>
              <a:rPr dirty="0" sz="1550" spc="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E0D6DE"/>
                </a:solidFill>
                <a:latin typeface="Tahoma"/>
                <a:cs typeface="Tahoma"/>
              </a:rPr>
              <a:t>anytime,</a:t>
            </a:r>
            <a:r>
              <a:rPr dirty="0" sz="1550" spc="1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35">
                <a:solidFill>
                  <a:srgbClr val="E0D6DE"/>
                </a:solidFill>
                <a:latin typeface="Tahoma"/>
                <a:cs typeface="Tahoma"/>
              </a:rPr>
              <a:t>anywhere.</a:t>
            </a:r>
            <a:endParaRPr sz="1550">
              <a:latin typeface="Tahoma"/>
              <a:cs typeface="Tahoma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6257448" y="5927169"/>
            <a:ext cx="1133475" cy="460375"/>
            <a:chOff x="6257448" y="5927169"/>
            <a:chExt cx="1133475" cy="460375"/>
          </a:xfrm>
        </p:grpSpPr>
        <p:sp>
          <p:nvSpPr>
            <p:cNvPr id="17" name="object 17" descr=""/>
            <p:cNvSpPr/>
            <p:nvPr/>
          </p:nvSpPr>
          <p:spPr>
            <a:xfrm>
              <a:off x="6689884" y="6145768"/>
              <a:ext cx="701040" cy="22860"/>
            </a:xfrm>
            <a:custGeom>
              <a:avLst/>
              <a:gdLst/>
              <a:ahLst/>
              <a:cxnLst/>
              <a:rect l="l" t="t" r="r" b="b"/>
              <a:pathLst>
                <a:path w="701040" h="22860">
                  <a:moveTo>
                    <a:pt x="695684" y="22859"/>
                  </a:moveTo>
                  <a:lnTo>
                    <a:pt x="5116" y="22859"/>
                  </a:lnTo>
                  <a:lnTo>
                    <a:pt x="0" y="17742"/>
                  </a:lnTo>
                  <a:lnTo>
                    <a:pt x="0" y="11429"/>
                  </a:lnTo>
                  <a:lnTo>
                    <a:pt x="0" y="5117"/>
                  </a:lnTo>
                  <a:lnTo>
                    <a:pt x="5116" y="0"/>
                  </a:lnTo>
                  <a:lnTo>
                    <a:pt x="692402" y="0"/>
                  </a:lnTo>
                  <a:lnTo>
                    <a:pt x="695309" y="1204"/>
                  </a:lnTo>
                  <a:lnTo>
                    <a:pt x="697453" y="3347"/>
                  </a:lnTo>
                  <a:lnTo>
                    <a:pt x="699597" y="5491"/>
                  </a:lnTo>
                  <a:lnTo>
                    <a:pt x="700801" y="8398"/>
                  </a:lnTo>
                  <a:lnTo>
                    <a:pt x="700801" y="17742"/>
                  </a:lnTo>
                  <a:lnTo>
                    <a:pt x="695684" y="22859"/>
                  </a:lnTo>
                  <a:close/>
                </a:path>
              </a:pathLst>
            </a:custGeom>
            <a:solidFill>
              <a:srgbClr val="4836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6262210" y="5931932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366427" y="450532"/>
                  </a:moveTo>
                  <a:lnTo>
                    <a:pt x="84105" y="450532"/>
                  </a:lnTo>
                  <a:lnTo>
                    <a:pt x="51367" y="443923"/>
                  </a:lnTo>
                  <a:lnTo>
                    <a:pt x="24633" y="425899"/>
                  </a:lnTo>
                  <a:lnTo>
                    <a:pt x="6609" y="399165"/>
                  </a:lnTo>
                  <a:lnTo>
                    <a:pt x="0" y="366427"/>
                  </a:lnTo>
                  <a:lnTo>
                    <a:pt x="0" y="84105"/>
                  </a:lnTo>
                  <a:lnTo>
                    <a:pt x="6609" y="51367"/>
                  </a:lnTo>
                  <a:lnTo>
                    <a:pt x="24633" y="24633"/>
                  </a:lnTo>
                  <a:lnTo>
                    <a:pt x="51367" y="6609"/>
                  </a:lnTo>
                  <a:lnTo>
                    <a:pt x="84105" y="0"/>
                  </a:lnTo>
                  <a:lnTo>
                    <a:pt x="366427" y="0"/>
                  </a:lnTo>
                  <a:lnTo>
                    <a:pt x="413089" y="14130"/>
                  </a:lnTo>
                  <a:lnTo>
                    <a:pt x="444130" y="51919"/>
                  </a:lnTo>
                  <a:lnTo>
                    <a:pt x="450532" y="84105"/>
                  </a:lnTo>
                  <a:lnTo>
                    <a:pt x="450532" y="366427"/>
                  </a:lnTo>
                  <a:lnTo>
                    <a:pt x="443923" y="399165"/>
                  </a:lnTo>
                  <a:lnTo>
                    <a:pt x="425899" y="425899"/>
                  </a:lnTo>
                  <a:lnTo>
                    <a:pt x="399165" y="443923"/>
                  </a:lnTo>
                  <a:lnTo>
                    <a:pt x="366427" y="450532"/>
                  </a:lnTo>
                  <a:close/>
                </a:path>
              </a:pathLst>
            </a:custGeom>
            <a:solidFill>
              <a:srgbClr val="2F1C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262210" y="5931932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0" y="84105"/>
                  </a:moveTo>
                  <a:lnTo>
                    <a:pt x="6609" y="51367"/>
                  </a:lnTo>
                  <a:lnTo>
                    <a:pt x="24633" y="24633"/>
                  </a:lnTo>
                  <a:lnTo>
                    <a:pt x="51367" y="6609"/>
                  </a:lnTo>
                  <a:lnTo>
                    <a:pt x="84105" y="0"/>
                  </a:lnTo>
                  <a:lnTo>
                    <a:pt x="366427" y="0"/>
                  </a:lnTo>
                  <a:lnTo>
                    <a:pt x="413089" y="14130"/>
                  </a:lnTo>
                  <a:lnTo>
                    <a:pt x="444130" y="51919"/>
                  </a:lnTo>
                  <a:lnTo>
                    <a:pt x="450532" y="84105"/>
                  </a:lnTo>
                  <a:lnTo>
                    <a:pt x="450532" y="366427"/>
                  </a:lnTo>
                  <a:lnTo>
                    <a:pt x="443923" y="399165"/>
                  </a:lnTo>
                  <a:lnTo>
                    <a:pt x="425899" y="425899"/>
                  </a:lnTo>
                  <a:lnTo>
                    <a:pt x="399165" y="443923"/>
                  </a:lnTo>
                  <a:lnTo>
                    <a:pt x="366427" y="450532"/>
                  </a:lnTo>
                  <a:lnTo>
                    <a:pt x="84105" y="450532"/>
                  </a:lnTo>
                  <a:lnTo>
                    <a:pt x="51367" y="443923"/>
                  </a:lnTo>
                  <a:lnTo>
                    <a:pt x="24633" y="425899"/>
                  </a:lnTo>
                  <a:lnTo>
                    <a:pt x="6609" y="399165"/>
                  </a:lnTo>
                  <a:lnTo>
                    <a:pt x="0" y="366427"/>
                  </a:lnTo>
                  <a:lnTo>
                    <a:pt x="0" y="84105"/>
                  </a:lnTo>
                  <a:close/>
                </a:path>
              </a:pathLst>
            </a:custGeom>
            <a:ln w="9524">
              <a:solidFill>
                <a:srgbClr val="4836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6388694" y="5974294"/>
            <a:ext cx="201930" cy="398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50" spc="-85" b="1">
                <a:solidFill>
                  <a:srgbClr val="E0D6DE"/>
                </a:solidFill>
                <a:latin typeface="Georgia"/>
                <a:cs typeface="Georgia"/>
              </a:rPr>
              <a:t>3</a:t>
            </a:r>
            <a:endParaRPr sz="2450">
              <a:latin typeface="Georgia"/>
              <a:cs typeface="Georgi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7576106" y="5807495"/>
            <a:ext cx="6325870" cy="155130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050" spc="-155" b="1">
                <a:solidFill>
                  <a:srgbClr val="E0D6DE"/>
                </a:solidFill>
                <a:latin typeface="Georgia"/>
                <a:cs typeface="Georgia"/>
              </a:rPr>
              <a:t>Emerging</a:t>
            </a:r>
            <a:r>
              <a:rPr dirty="0" sz="2050" spc="-65" b="1">
                <a:solidFill>
                  <a:srgbClr val="E0D6DE"/>
                </a:solidFill>
                <a:latin typeface="Georgia"/>
                <a:cs typeface="Georgia"/>
              </a:rPr>
              <a:t> </a:t>
            </a:r>
            <a:r>
              <a:rPr dirty="0" sz="2050" spc="-145" b="1">
                <a:solidFill>
                  <a:srgbClr val="E0D6DE"/>
                </a:solidFill>
                <a:latin typeface="Georgia"/>
                <a:cs typeface="Georgia"/>
              </a:rPr>
              <a:t>Technologies:</a:t>
            </a:r>
            <a:r>
              <a:rPr dirty="0" sz="2050" spc="-65" b="1">
                <a:solidFill>
                  <a:srgbClr val="E0D6DE"/>
                </a:solidFill>
                <a:latin typeface="Georgia"/>
                <a:cs typeface="Georgia"/>
              </a:rPr>
              <a:t> </a:t>
            </a:r>
            <a:r>
              <a:rPr dirty="0" sz="2050" spc="-120" b="1">
                <a:solidFill>
                  <a:srgbClr val="E0D6DE"/>
                </a:solidFill>
                <a:latin typeface="Georgia"/>
                <a:cs typeface="Georgia"/>
              </a:rPr>
              <a:t>Blockchain</a:t>
            </a:r>
            <a:r>
              <a:rPr dirty="0" sz="2050" spc="-65" b="1">
                <a:solidFill>
                  <a:srgbClr val="E0D6DE"/>
                </a:solidFill>
                <a:latin typeface="Georgia"/>
                <a:cs typeface="Georgia"/>
              </a:rPr>
              <a:t> </a:t>
            </a:r>
            <a:r>
              <a:rPr dirty="0" sz="2050" spc="-25" b="1">
                <a:solidFill>
                  <a:srgbClr val="E0D6DE"/>
                </a:solidFill>
                <a:latin typeface="Georgia"/>
                <a:cs typeface="Georgia"/>
              </a:rPr>
              <a:t>and</a:t>
            </a:r>
            <a:endParaRPr sz="2050">
              <a:latin typeface="Georgia"/>
              <a:cs typeface="Georgia"/>
            </a:endParaRPr>
          </a:p>
          <a:p>
            <a:pPr marL="12700" marR="5080">
              <a:lnSpc>
                <a:spcPts val="2990"/>
              </a:lnSpc>
              <a:spcBef>
                <a:spcPts val="254"/>
              </a:spcBef>
            </a:pPr>
            <a:r>
              <a:rPr dirty="0" sz="2050" spc="-1500" b="1">
                <a:solidFill>
                  <a:srgbClr val="E0D6DE"/>
                </a:solidFill>
                <a:latin typeface="Georgia"/>
                <a:cs typeface="Georgia"/>
              </a:rPr>
              <a:t>A</a:t>
            </a:r>
            <a:r>
              <a:rPr dirty="0" sz="1550" spc="60">
                <a:solidFill>
                  <a:srgbClr val="E0D6DE"/>
                </a:solidFill>
                <a:latin typeface="Tahoma"/>
                <a:cs typeface="Tahoma"/>
              </a:rPr>
              <a:t>Bl</a:t>
            </a:r>
            <a:r>
              <a:rPr dirty="0" sz="2050" spc="-860" b="1">
                <a:solidFill>
                  <a:srgbClr val="E0D6DE"/>
                </a:solidFill>
                <a:latin typeface="Georgia"/>
                <a:cs typeface="Georgia"/>
              </a:rPr>
              <a:t>I</a:t>
            </a:r>
            <a:r>
              <a:rPr dirty="0" sz="1550" spc="60">
                <a:solidFill>
                  <a:srgbClr val="E0D6DE"/>
                </a:solidFill>
                <a:latin typeface="Tahoma"/>
                <a:cs typeface="Tahoma"/>
              </a:rPr>
              <a:t>oc</a:t>
            </a:r>
            <a:r>
              <a:rPr dirty="0" sz="1550" spc="25">
                <a:solidFill>
                  <a:srgbClr val="E0D6DE"/>
                </a:solidFill>
                <a:latin typeface="Tahoma"/>
                <a:cs typeface="Tahoma"/>
              </a:rPr>
              <a:t>k</a:t>
            </a:r>
            <a:r>
              <a:rPr dirty="0" sz="1550" spc="60">
                <a:solidFill>
                  <a:srgbClr val="E0D6DE"/>
                </a:solidFill>
                <a:latin typeface="Tahoma"/>
                <a:cs typeface="Tahoma"/>
              </a:rPr>
              <a:t>chai</a:t>
            </a:r>
            <a:r>
              <a:rPr dirty="0" sz="1550" spc="65">
                <a:solidFill>
                  <a:srgbClr val="E0D6DE"/>
                </a:solidFill>
                <a:latin typeface="Tahoma"/>
                <a:cs typeface="Tahoma"/>
              </a:rPr>
              <a:t>n</a:t>
            </a:r>
            <a:r>
              <a:rPr dirty="0" sz="1550" spc="2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70">
                <a:solidFill>
                  <a:srgbClr val="E0D6DE"/>
                </a:solidFill>
                <a:latin typeface="Tahoma"/>
                <a:cs typeface="Tahoma"/>
              </a:rPr>
              <a:t>technology</a:t>
            </a:r>
            <a:r>
              <a:rPr dirty="0" sz="1550" spc="3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55">
                <a:solidFill>
                  <a:srgbClr val="E0D6DE"/>
                </a:solidFill>
                <a:latin typeface="Tahoma"/>
                <a:cs typeface="Tahoma"/>
              </a:rPr>
              <a:t>and</a:t>
            </a:r>
            <a:r>
              <a:rPr dirty="0" sz="1550" spc="3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E0D6DE"/>
                </a:solidFill>
                <a:latin typeface="Tahoma"/>
                <a:cs typeface="Tahoma"/>
              </a:rPr>
              <a:t>artificial</a:t>
            </a:r>
            <a:r>
              <a:rPr dirty="0" sz="1550" spc="3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55">
                <a:solidFill>
                  <a:srgbClr val="E0D6DE"/>
                </a:solidFill>
                <a:latin typeface="Tahoma"/>
                <a:cs typeface="Tahoma"/>
              </a:rPr>
              <a:t>intelligence</a:t>
            </a:r>
            <a:r>
              <a:rPr dirty="0" sz="1550" spc="3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-10">
                <a:solidFill>
                  <a:srgbClr val="E0D6DE"/>
                </a:solidFill>
                <a:latin typeface="Tahoma"/>
                <a:cs typeface="Tahoma"/>
              </a:rPr>
              <a:t>(AI)</a:t>
            </a:r>
            <a:r>
              <a:rPr dirty="0" sz="1550" spc="3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E0D6DE"/>
                </a:solidFill>
                <a:latin typeface="Tahoma"/>
                <a:cs typeface="Tahoma"/>
              </a:rPr>
              <a:t>are</a:t>
            </a:r>
            <a:r>
              <a:rPr dirty="0" sz="1550" spc="3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60">
                <a:solidFill>
                  <a:srgbClr val="E0D6DE"/>
                </a:solidFill>
                <a:latin typeface="Tahoma"/>
                <a:cs typeface="Tahoma"/>
              </a:rPr>
              <a:t>shaping</a:t>
            </a:r>
            <a:r>
              <a:rPr dirty="0" sz="1550" spc="3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-25">
                <a:solidFill>
                  <a:srgbClr val="E0D6DE"/>
                </a:solidFill>
                <a:latin typeface="Tahoma"/>
                <a:cs typeface="Tahoma"/>
              </a:rPr>
              <a:t>the </a:t>
            </a:r>
            <a:r>
              <a:rPr dirty="0" sz="1550">
                <a:solidFill>
                  <a:srgbClr val="E0D6DE"/>
                </a:solidFill>
                <a:latin typeface="Tahoma"/>
                <a:cs typeface="Tahoma"/>
              </a:rPr>
              <a:t>future</a:t>
            </a:r>
            <a:r>
              <a:rPr dirty="0" sz="1550" spc="-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80">
                <a:solidFill>
                  <a:srgbClr val="E0D6DE"/>
                </a:solidFill>
                <a:latin typeface="Tahoma"/>
                <a:cs typeface="Tahoma"/>
              </a:rPr>
              <a:t>of</a:t>
            </a:r>
            <a:r>
              <a:rPr dirty="0" sz="1550" spc="-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45">
                <a:solidFill>
                  <a:srgbClr val="E0D6DE"/>
                </a:solidFill>
                <a:latin typeface="Tahoma"/>
                <a:cs typeface="Tahoma"/>
              </a:rPr>
              <a:t>banking,</a:t>
            </a:r>
            <a:r>
              <a:rPr dirty="0" sz="155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50">
                <a:solidFill>
                  <a:srgbClr val="E0D6DE"/>
                </a:solidFill>
                <a:latin typeface="Tahoma"/>
                <a:cs typeface="Tahoma"/>
              </a:rPr>
              <a:t>enabling</a:t>
            </a:r>
            <a:r>
              <a:rPr dirty="0" sz="1550" spc="-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75">
                <a:solidFill>
                  <a:srgbClr val="E0D6DE"/>
                </a:solidFill>
                <a:latin typeface="Tahoma"/>
                <a:cs typeface="Tahoma"/>
              </a:rPr>
              <a:t>secure</a:t>
            </a:r>
            <a:r>
              <a:rPr dirty="0" sz="155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55">
                <a:solidFill>
                  <a:srgbClr val="E0D6DE"/>
                </a:solidFill>
                <a:latin typeface="Tahoma"/>
                <a:cs typeface="Tahoma"/>
              </a:rPr>
              <a:t>transactions</a:t>
            </a:r>
            <a:r>
              <a:rPr dirty="0" sz="1550" spc="-1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55">
                <a:solidFill>
                  <a:srgbClr val="E0D6DE"/>
                </a:solidFill>
                <a:latin typeface="Tahoma"/>
                <a:cs typeface="Tahoma"/>
              </a:rPr>
              <a:t>and</a:t>
            </a:r>
            <a:r>
              <a:rPr dirty="0" sz="1550" spc="-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55">
                <a:solidFill>
                  <a:srgbClr val="E0D6DE"/>
                </a:solidFill>
                <a:latin typeface="Tahoma"/>
                <a:cs typeface="Tahoma"/>
              </a:rPr>
              <a:t>personalized</a:t>
            </a:r>
            <a:endParaRPr sz="1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1550" spc="60">
                <a:solidFill>
                  <a:srgbClr val="E0D6DE"/>
                </a:solidFill>
                <a:latin typeface="Tahoma"/>
                <a:cs typeface="Tahoma"/>
              </a:rPr>
              <a:t>services.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12605474" y="7566100"/>
            <a:ext cx="1982470" cy="588645"/>
          </a:xfrm>
          <a:custGeom>
            <a:avLst/>
            <a:gdLst/>
            <a:ahLst/>
            <a:cxnLst/>
            <a:rect l="l" t="t" r="r" b="b"/>
            <a:pathLst>
              <a:path w="1982469" h="588645">
                <a:moveTo>
                  <a:pt x="1982099" y="588599"/>
                </a:moveTo>
                <a:lnTo>
                  <a:pt x="0" y="588599"/>
                </a:lnTo>
                <a:lnTo>
                  <a:pt x="0" y="0"/>
                </a:lnTo>
                <a:lnTo>
                  <a:pt x="1982099" y="0"/>
                </a:lnTo>
                <a:lnTo>
                  <a:pt x="1982099" y="588599"/>
                </a:lnTo>
                <a:close/>
              </a:path>
            </a:pathLst>
          </a:custGeom>
          <a:solidFill>
            <a:srgbClr val="0D0829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399" cy="283523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1090" y="3664973"/>
            <a:ext cx="9895840" cy="7340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35"/>
              <a:t>Insurance</a:t>
            </a:r>
            <a:r>
              <a:rPr dirty="0" spc="-145"/>
              <a:t> </a:t>
            </a:r>
            <a:r>
              <a:rPr dirty="0" spc="-370"/>
              <a:t>Fundamentals:</a:t>
            </a:r>
            <a:r>
              <a:rPr dirty="0" spc="-145"/>
              <a:t> </a:t>
            </a:r>
            <a:r>
              <a:rPr dirty="0" spc="-195"/>
              <a:t>Mitigating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789027" y="5036105"/>
            <a:ext cx="520065" cy="520065"/>
            <a:chOff x="789027" y="5036105"/>
            <a:chExt cx="520065" cy="520065"/>
          </a:xfrm>
        </p:grpSpPr>
        <p:sp>
          <p:nvSpPr>
            <p:cNvPr id="5" name="object 5" descr=""/>
            <p:cNvSpPr/>
            <p:nvPr/>
          </p:nvSpPr>
          <p:spPr>
            <a:xfrm>
              <a:off x="793790" y="5040867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39">
                  <a:moveTo>
                    <a:pt x="415033" y="510301"/>
                  </a:moveTo>
                  <a:lnTo>
                    <a:pt x="95268" y="510301"/>
                  </a:lnTo>
                  <a:lnTo>
                    <a:pt x="58185" y="502815"/>
                  </a:lnTo>
                  <a:lnTo>
                    <a:pt x="27903" y="482398"/>
                  </a:lnTo>
                  <a:lnTo>
                    <a:pt x="7486" y="452116"/>
                  </a:lnTo>
                  <a:lnTo>
                    <a:pt x="0" y="415033"/>
                  </a:lnTo>
                  <a:lnTo>
                    <a:pt x="0" y="95268"/>
                  </a:lnTo>
                  <a:lnTo>
                    <a:pt x="7486" y="58185"/>
                  </a:lnTo>
                  <a:lnTo>
                    <a:pt x="27903" y="27903"/>
                  </a:lnTo>
                  <a:lnTo>
                    <a:pt x="58185" y="7486"/>
                  </a:lnTo>
                  <a:lnTo>
                    <a:pt x="95268" y="0"/>
                  </a:lnTo>
                  <a:lnTo>
                    <a:pt x="415033" y="0"/>
                  </a:lnTo>
                  <a:lnTo>
                    <a:pt x="467888" y="16006"/>
                  </a:lnTo>
                  <a:lnTo>
                    <a:pt x="503050" y="58810"/>
                  </a:lnTo>
                  <a:lnTo>
                    <a:pt x="510301" y="95268"/>
                  </a:lnTo>
                  <a:lnTo>
                    <a:pt x="510301" y="415033"/>
                  </a:lnTo>
                  <a:lnTo>
                    <a:pt x="502815" y="452116"/>
                  </a:lnTo>
                  <a:lnTo>
                    <a:pt x="482398" y="482398"/>
                  </a:lnTo>
                  <a:lnTo>
                    <a:pt x="452116" y="502815"/>
                  </a:lnTo>
                  <a:lnTo>
                    <a:pt x="415033" y="510301"/>
                  </a:lnTo>
                  <a:close/>
                </a:path>
              </a:pathLst>
            </a:custGeom>
            <a:solidFill>
              <a:srgbClr val="2F1C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93790" y="5040867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39">
                  <a:moveTo>
                    <a:pt x="0" y="95268"/>
                  </a:moveTo>
                  <a:lnTo>
                    <a:pt x="7486" y="58185"/>
                  </a:lnTo>
                  <a:lnTo>
                    <a:pt x="27903" y="27903"/>
                  </a:lnTo>
                  <a:lnTo>
                    <a:pt x="58185" y="7486"/>
                  </a:lnTo>
                  <a:lnTo>
                    <a:pt x="95268" y="0"/>
                  </a:lnTo>
                  <a:lnTo>
                    <a:pt x="415033" y="0"/>
                  </a:lnTo>
                  <a:lnTo>
                    <a:pt x="467888" y="16006"/>
                  </a:lnTo>
                  <a:lnTo>
                    <a:pt x="503050" y="58810"/>
                  </a:lnTo>
                  <a:lnTo>
                    <a:pt x="510301" y="95268"/>
                  </a:lnTo>
                  <a:lnTo>
                    <a:pt x="510301" y="415033"/>
                  </a:lnTo>
                  <a:lnTo>
                    <a:pt x="502815" y="452116"/>
                  </a:lnTo>
                  <a:lnTo>
                    <a:pt x="482398" y="482398"/>
                  </a:lnTo>
                  <a:lnTo>
                    <a:pt x="452116" y="502815"/>
                  </a:lnTo>
                  <a:lnTo>
                    <a:pt x="415033" y="510301"/>
                  </a:lnTo>
                  <a:lnTo>
                    <a:pt x="95268" y="510301"/>
                  </a:lnTo>
                  <a:lnTo>
                    <a:pt x="58185" y="502815"/>
                  </a:lnTo>
                  <a:lnTo>
                    <a:pt x="27903" y="482398"/>
                  </a:lnTo>
                  <a:lnTo>
                    <a:pt x="7486" y="452116"/>
                  </a:lnTo>
                  <a:lnTo>
                    <a:pt x="0" y="415033"/>
                  </a:lnTo>
                  <a:lnTo>
                    <a:pt x="0" y="95268"/>
                  </a:lnTo>
                  <a:close/>
                </a:path>
              </a:pathLst>
            </a:custGeom>
            <a:ln w="9524">
              <a:solidFill>
                <a:srgbClr val="4836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963374" y="5090382"/>
            <a:ext cx="1778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25" b="1">
                <a:solidFill>
                  <a:srgbClr val="E0D6DE"/>
                </a:solidFill>
                <a:latin typeface="Georgia"/>
                <a:cs typeface="Georgia"/>
              </a:rPr>
              <a:t>1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55690" y="4718034"/>
            <a:ext cx="2628265" cy="734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4934" sz="6975" spc="-247" b="1">
                <a:solidFill>
                  <a:srgbClr val="FF8AAE"/>
                </a:solidFill>
                <a:latin typeface="Georgia"/>
                <a:cs typeface="Georgia"/>
              </a:rPr>
              <a:t>Ri</a:t>
            </a:r>
            <a:r>
              <a:rPr dirty="0" baseline="14934" sz="6975" spc="-2010" b="1">
                <a:solidFill>
                  <a:srgbClr val="FF8AAE"/>
                </a:solidFill>
                <a:latin typeface="Georgia"/>
                <a:cs typeface="Georgia"/>
              </a:rPr>
              <a:t>s</a:t>
            </a:r>
            <a:r>
              <a:rPr dirty="0" sz="2300" spc="-819" b="1">
                <a:solidFill>
                  <a:srgbClr val="E0D6DE"/>
                </a:solidFill>
                <a:latin typeface="Georgia"/>
                <a:cs typeface="Georgia"/>
              </a:rPr>
              <a:t>R</a:t>
            </a:r>
            <a:r>
              <a:rPr dirty="0" baseline="14934" sz="6975" spc="-3779" b="1">
                <a:solidFill>
                  <a:srgbClr val="FF8AAE"/>
                </a:solidFill>
                <a:latin typeface="Georgia"/>
                <a:cs typeface="Georgia"/>
              </a:rPr>
              <a:t>k</a:t>
            </a:r>
            <a:r>
              <a:rPr dirty="0" sz="2300" spc="-165" b="1">
                <a:solidFill>
                  <a:srgbClr val="E0D6DE"/>
                </a:solidFill>
                <a:latin typeface="Georgia"/>
                <a:cs typeface="Georgia"/>
              </a:rPr>
              <a:t>i</a:t>
            </a:r>
            <a:r>
              <a:rPr dirty="0" sz="2300" spc="-185" b="1">
                <a:solidFill>
                  <a:srgbClr val="E0D6DE"/>
                </a:solidFill>
                <a:latin typeface="Georgia"/>
                <a:cs typeface="Georgia"/>
              </a:rPr>
              <a:t>s</a:t>
            </a:r>
            <a:r>
              <a:rPr dirty="0" sz="2300" spc="-1320" b="1">
                <a:solidFill>
                  <a:srgbClr val="E0D6DE"/>
                </a:solidFill>
                <a:latin typeface="Georgia"/>
                <a:cs typeface="Georgia"/>
              </a:rPr>
              <a:t>k</a:t>
            </a:r>
            <a:r>
              <a:rPr dirty="0" baseline="14934" sz="6975" spc="-1237" b="1">
                <a:solidFill>
                  <a:srgbClr val="FF8AAE"/>
                </a:solidFill>
                <a:latin typeface="Georgia"/>
                <a:cs typeface="Georgia"/>
              </a:rPr>
              <a:t>s</a:t>
            </a:r>
            <a:r>
              <a:rPr dirty="0" sz="2300" spc="-240" b="1">
                <a:solidFill>
                  <a:srgbClr val="E0D6DE"/>
                </a:solidFill>
                <a:latin typeface="Georgia"/>
                <a:cs typeface="Georgia"/>
              </a:rPr>
              <a:t>T</a:t>
            </a:r>
            <a:r>
              <a:rPr dirty="0" sz="2300" spc="-200" b="1">
                <a:solidFill>
                  <a:srgbClr val="E0D6DE"/>
                </a:solidFill>
                <a:latin typeface="Georgia"/>
                <a:cs typeface="Georgia"/>
              </a:rPr>
              <a:t>r</a:t>
            </a:r>
            <a:r>
              <a:rPr dirty="0" sz="2300" spc="-165" b="1">
                <a:solidFill>
                  <a:srgbClr val="E0D6DE"/>
                </a:solidFill>
                <a:latin typeface="Georgia"/>
                <a:cs typeface="Georgia"/>
              </a:rPr>
              <a:t>ansfer</a:t>
            </a:r>
            <a:endParaRPr sz="2300">
              <a:latin typeface="Georgia"/>
              <a:cs typeface="Georgi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518206" y="5527437"/>
            <a:ext cx="3282950" cy="2029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50">
                <a:solidFill>
                  <a:srgbClr val="E0D6DE"/>
                </a:solidFill>
                <a:latin typeface="Tahoma"/>
                <a:cs typeface="Tahoma"/>
              </a:rPr>
              <a:t>Insurance</a:t>
            </a:r>
            <a:r>
              <a:rPr dirty="0" sz="1750" spc="-5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75">
                <a:solidFill>
                  <a:srgbClr val="E0D6DE"/>
                </a:solidFill>
                <a:latin typeface="Tahoma"/>
                <a:cs typeface="Tahoma"/>
              </a:rPr>
              <a:t>is</a:t>
            </a:r>
            <a:r>
              <a:rPr dirty="0" sz="1750" spc="-5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60">
                <a:solidFill>
                  <a:srgbClr val="E0D6DE"/>
                </a:solidFill>
                <a:latin typeface="Tahoma"/>
                <a:cs typeface="Tahoma"/>
              </a:rPr>
              <a:t>a</a:t>
            </a:r>
            <a:r>
              <a:rPr dirty="0" sz="1750" spc="-4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70">
                <a:solidFill>
                  <a:srgbClr val="E0D6DE"/>
                </a:solidFill>
                <a:latin typeface="Tahoma"/>
                <a:cs typeface="Tahoma"/>
              </a:rPr>
              <a:t>mechanism</a:t>
            </a:r>
            <a:r>
              <a:rPr dirty="0" sz="1750" spc="-5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-25">
                <a:solidFill>
                  <a:srgbClr val="E0D6DE"/>
                </a:solidFill>
                <a:latin typeface="Tahoma"/>
                <a:cs typeface="Tahoma"/>
              </a:rPr>
              <a:t>to</a:t>
            </a:r>
            <a:endParaRPr sz="1750">
              <a:latin typeface="Tahoma"/>
              <a:cs typeface="Tahoma"/>
            </a:endParaRPr>
          </a:p>
          <a:p>
            <a:pPr marL="12700" marR="5080">
              <a:lnSpc>
                <a:spcPct val="162900"/>
              </a:lnSpc>
            </a:pPr>
            <a:r>
              <a:rPr dirty="0" sz="1750" spc="45">
                <a:solidFill>
                  <a:srgbClr val="E0D6DE"/>
                </a:solidFill>
                <a:latin typeface="Tahoma"/>
                <a:cs typeface="Tahoma"/>
              </a:rPr>
              <a:t>transfer</a:t>
            </a:r>
            <a:r>
              <a:rPr dirty="0" sz="1750" spc="-4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65">
                <a:solidFill>
                  <a:srgbClr val="E0D6DE"/>
                </a:solidFill>
                <a:latin typeface="Tahoma"/>
                <a:cs typeface="Tahoma"/>
              </a:rPr>
              <a:t>risk</a:t>
            </a:r>
            <a:r>
              <a:rPr dirty="0" sz="1750" spc="-4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55">
                <a:solidFill>
                  <a:srgbClr val="E0D6DE"/>
                </a:solidFill>
                <a:latin typeface="Tahoma"/>
                <a:cs typeface="Tahoma"/>
              </a:rPr>
              <a:t>from</a:t>
            </a:r>
            <a:r>
              <a:rPr dirty="0" sz="1750" spc="-4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60">
                <a:solidFill>
                  <a:srgbClr val="E0D6DE"/>
                </a:solidFill>
                <a:latin typeface="Tahoma"/>
                <a:cs typeface="Tahoma"/>
              </a:rPr>
              <a:t>individuals</a:t>
            </a:r>
            <a:r>
              <a:rPr dirty="0" sz="1750" spc="-4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-25">
                <a:solidFill>
                  <a:srgbClr val="E0D6DE"/>
                </a:solidFill>
                <a:latin typeface="Tahoma"/>
                <a:cs typeface="Tahoma"/>
              </a:rPr>
              <a:t>to </a:t>
            </a:r>
            <a:r>
              <a:rPr dirty="0" sz="1750" spc="50">
                <a:solidFill>
                  <a:srgbClr val="E0D6DE"/>
                </a:solidFill>
                <a:latin typeface="Tahoma"/>
                <a:cs typeface="Tahoma"/>
              </a:rPr>
              <a:t>insurers.</a:t>
            </a:r>
            <a:r>
              <a:rPr dirty="0" sz="1750" spc="-4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-95">
                <a:solidFill>
                  <a:srgbClr val="E0D6DE"/>
                </a:solidFill>
                <a:latin typeface="Tahoma"/>
                <a:cs typeface="Tahoma"/>
              </a:rPr>
              <a:t>It</a:t>
            </a:r>
            <a:r>
              <a:rPr dirty="0" sz="1750" spc="-3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65">
                <a:solidFill>
                  <a:srgbClr val="E0D6DE"/>
                </a:solidFill>
                <a:latin typeface="Tahoma"/>
                <a:cs typeface="Tahoma"/>
              </a:rPr>
              <a:t>involves</a:t>
            </a:r>
            <a:r>
              <a:rPr dirty="0" sz="1750" spc="-3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60">
                <a:solidFill>
                  <a:srgbClr val="E0D6DE"/>
                </a:solidFill>
                <a:latin typeface="Tahoma"/>
                <a:cs typeface="Tahoma"/>
              </a:rPr>
              <a:t>paying premiums</a:t>
            </a:r>
            <a:r>
              <a:rPr dirty="0" sz="1750" spc="-5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50">
                <a:solidFill>
                  <a:srgbClr val="E0D6DE"/>
                </a:solidFill>
                <a:latin typeface="Tahoma"/>
                <a:cs typeface="Tahoma"/>
              </a:rPr>
              <a:t>for</a:t>
            </a:r>
            <a:r>
              <a:rPr dirty="0" sz="1750" spc="-5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85">
                <a:solidFill>
                  <a:srgbClr val="E0D6DE"/>
                </a:solidFill>
                <a:latin typeface="Tahoma"/>
                <a:cs typeface="Tahoma"/>
              </a:rPr>
              <a:t>coverage</a:t>
            </a:r>
            <a:r>
              <a:rPr dirty="0" sz="1750" spc="-5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45">
                <a:solidFill>
                  <a:srgbClr val="E0D6DE"/>
                </a:solidFill>
                <a:latin typeface="Tahoma"/>
                <a:cs typeface="Tahoma"/>
              </a:rPr>
              <a:t>against </a:t>
            </a:r>
            <a:r>
              <a:rPr dirty="0" sz="1750">
                <a:solidFill>
                  <a:srgbClr val="E0D6DE"/>
                </a:solidFill>
                <a:latin typeface="Tahoma"/>
                <a:cs typeface="Tahoma"/>
              </a:rPr>
              <a:t>potential</a:t>
            </a:r>
            <a:r>
              <a:rPr dirty="0" sz="1750" spc="31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70">
                <a:solidFill>
                  <a:srgbClr val="E0D6DE"/>
                </a:solidFill>
                <a:latin typeface="Tahoma"/>
                <a:cs typeface="Tahoma"/>
              </a:rPr>
              <a:t>losses.</a:t>
            </a:r>
            <a:endParaRPr sz="1750">
              <a:latin typeface="Tahoma"/>
              <a:cs typeface="Tahoma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5212199" y="5036105"/>
            <a:ext cx="520065" cy="520065"/>
            <a:chOff x="5212199" y="5036105"/>
            <a:chExt cx="520065" cy="520065"/>
          </a:xfrm>
        </p:grpSpPr>
        <p:sp>
          <p:nvSpPr>
            <p:cNvPr id="11" name="object 11" descr=""/>
            <p:cNvSpPr/>
            <p:nvPr/>
          </p:nvSpPr>
          <p:spPr>
            <a:xfrm>
              <a:off x="5216961" y="5040867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39" h="510539">
                  <a:moveTo>
                    <a:pt x="415033" y="510301"/>
                  </a:moveTo>
                  <a:lnTo>
                    <a:pt x="95268" y="510301"/>
                  </a:lnTo>
                  <a:lnTo>
                    <a:pt x="58185" y="502815"/>
                  </a:lnTo>
                  <a:lnTo>
                    <a:pt x="27903" y="482398"/>
                  </a:lnTo>
                  <a:lnTo>
                    <a:pt x="7486" y="452116"/>
                  </a:lnTo>
                  <a:lnTo>
                    <a:pt x="0" y="415033"/>
                  </a:lnTo>
                  <a:lnTo>
                    <a:pt x="0" y="95268"/>
                  </a:lnTo>
                  <a:lnTo>
                    <a:pt x="7486" y="58185"/>
                  </a:lnTo>
                  <a:lnTo>
                    <a:pt x="27903" y="27903"/>
                  </a:lnTo>
                  <a:lnTo>
                    <a:pt x="58185" y="7486"/>
                  </a:lnTo>
                  <a:lnTo>
                    <a:pt x="95268" y="0"/>
                  </a:lnTo>
                  <a:lnTo>
                    <a:pt x="415033" y="0"/>
                  </a:lnTo>
                  <a:lnTo>
                    <a:pt x="467888" y="16006"/>
                  </a:lnTo>
                  <a:lnTo>
                    <a:pt x="503050" y="58810"/>
                  </a:lnTo>
                  <a:lnTo>
                    <a:pt x="510301" y="95268"/>
                  </a:lnTo>
                  <a:lnTo>
                    <a:pt x="510301" y="415033"/>
                  </a:lnTo>
                  <a:lnTo>
                    <a:pt x="502815" y="452116"/>
                  </a:lnTo>
                  <a:lnTo>
                    <a:pt x="482398" y="482398"/>
                  </a:lnTo>
                  <a:lnTo>
                    <a:pt x="452116" y="502815"/>
                  </a:lnTo>
                  <a:lnTo>
                    <a:pt x="415033" y="510301"/>
                  </a:lnTo>
                  <a:close/>
                </a:path>
              </a:pathLst>
            </a:custGeom>
            <a:solidFill>
              <a:srgbClr val="2F1C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216961" y="5040867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39" h="510539">
                  <a:moveTo>
                    <a:pt x="0" y="95268"/>
                  </a:moveTo>
                  <a:lnTo>
                    <a:pt x="7486" y="58185"/>
                  </a:lnTo>
                  <a:lnTo>
                    <a:pt x="27903" y="27903"/>
                  </a:lnTo>
                  <a:lnTo>
                    <a:pt x="58185" y="7486"/>
                  </a:lnTo>
                  <a:lnTo>
                    <a:pt x="95268" y="0"/>
                  </a:lnTo>
                  <a:lnTo>
                    <a:pt x="415033" y="0"/>
                  </a:lnTo>
                  <a:lnTo>
                    <a:pt x="467888" y="16006"/>
                  </a:lnTo>
                  <a:lnTo>
                    <a:pt x="503050" y="58810"/>
                  </a:lnTo>
                  <a:lnTo>
                    <a:pt x="510301" y="95268"/>
                  </a:lnTo>
                  <a:lnTo>
                    <a:pt x="510301" y="415033"/>
                  </a:lnTo>
                  <a:lnTo>
                    <a:pt x="502815" y="452116"/>
                  </a:lnTo>
                  <a:lnTo>
                    <a:pt x="482398" y="482398"/>
                  </a:lnTo>
                  <a:lnTo>
                    <a:pt x="452116" y="502815"/>
                  </a:lnTo>
                  <a:lnTo>
                    <a:pt x="415033" y="510301"/>
                  </a:lnTo>
                  <a:lnTo>
                    <a:pt x="95268" y="510301"/>
                  </a:lnTo>
                  <a:lnTo>
                    <a:pt x="58185" y="502815"/>
                  </a:lnTo>
                  <a:lnTo>
                    <a:pt x="27903" y="482398"/>
                  </a:lnTo>
                  <a:lnTo>
                    <a:pt x="7486" y="452116"/>
                  </a:lnTo>
                  <a:lnTo>
                    <a:pt x="0" y="415033"/>
                  </a:lnTo>
                  <a:lnTo>
                    <a:pt x="0" y="95268"/>
                  </a:lnTo>
                  <a:close/>
                </a:path>
              </a:pathLst>
            </a:custGeom>
            <a:ln w="9524">
              <a:solidFill>
                <a:srgbClr val="4836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5361662" y="5090382"/>
            <a:ext cx="227329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10" b="1">
                <a:solidFill>
                  <a:srgbClr val="E0D6DE"/>
                </a:solidFill>
                <a:latin typeface="Georgia"/>
                <a:cs typeface="Georgia"/>
              </a:rPr>
              <a:t>2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941378" y="5016484"/>
            <a:ext cx="3474720" cy="2106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-165" b="1">
                <a:solidFill>
                  <a:srgbClr val="E0D6DE"/>
                </a:solidFill>
                <a:latin typeface="Georgia"/>
                <a:cs typeface="Georgia"/>
              </a:rPr>
              <a:t>Pooling</a:t>
            </a:r>
            <a:r>
              <a:rPr dirty="0" sz="2300" spc="-55" b="1">
                <a:solidFill>
                  <a:srgbClr val="E0D6DE"/>
                </a:solidFill>
                <a:latin typeface="Georgia"/>
                <a:cs typeface="Georgia"/>
              </a:rPr>
              <a:t> </a:t>
            </a:r>
            <a:r>
              <a:rPr dirty="0" sz="2300" spc="-135" b="1">
                <a:solidFill>
                  <a:srgbClr val="E0D6DE"/>
                </a:solidFill>
                <a:latin typeface="Georgia"/>
                <a:cs typeface="Georgia"/>
              </a:rPr>
              <a:t>of</a:t>
            </a:r>
            <a:r>
              <a:rPr dirty="0" sz="2300" spc="-55" b="1">
                <a:solidFill>
                  <a:srgbClr val="E0D6DE"/>
                </a:solidFill>
                <a:latin typeface="Georgia"/>
                <a:cs typeface="Georgia"/>
              </a:rPr>
              <a:t> </a:t>
            </a:r>
            <a:r>
              <a:rPr dirty="0" sz="2300" spc="-10" b="1">
                <a:solidFill>
                  <a:srgbClr val="E0D6DE"/>
                </a:solidFill>
                <a:latin typeface="Georgia"/>
                <a:cs typeface="Georgia"/>
              </a:rPr>
              <a:t>Risks</a:t>
            </a:r>
            <a:endParaRPr sz="2300">
              <a:latin typeface="Georgia"/>
              <a:cs typeface="Georgia"/>
            </a:endParaRPr>
          </a:p>
          <a:p>
            <a:pPr marL="12700" marR="5080">
              <a:lnSpc>
                <a:spcPts val="3420"/>
              </a:lnSpc>
              <a:spcBef>
                <a:spcPts val="75"/>
              </a:spcBef>
            </a:pPr>
            <a:r>
              <a:rPr dirty="0" sz="1750">
                <a:solidFill>
                  <a:srgbClr val="E0D6DE"/>
                </a:solidFill>
                <a:latin typeface="Tahoma"/>
                <a:cs typeface="Tahoma"/>
              </a:rPr>
              <a:t>Insurers</a:t>
            </a:r>
            <a:r>
              <a:rPr dirty="0" sz="1750" spc="2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75">
                <a:solidFill>
                  <a:srgbClr val="E0D6DE"/>
                </a:solidFill>
                <a:latin typeface="Tahoma"/>
                <a:cs typeface="Tahoma"/>
              </a:rPr>
              <a:t>collect</a:t>
            </a:r>
            <a:r>
              <a:rPr dirty="0" sz="1750" spc="3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60">
                <a:solidFill>
                  <a:srgbClr val="E0D6DE"/>
                </a:solidFill>
                <a:latin typeface="Tahoma"/>
                <a:cs typeface="Tahoma"/>
              </a:rPr>
              <a:t>premiums</a:t>
            </a:r>
            <a:r>
              <a:rPr dirty="0" sz="1750" spc="3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55">
                <a:solidFill>
                  <a:srgbClr val="E0D6DE"/>
                </a:solidFill>
                <a:latin typeface="Tahoma"/>
                <a:cs typeface="Tahoma"/>
              </a:rPr>
              <a:t>from </a:t>
            </a:r>
            <a:r>
              <a:rPr dirty="0" sz="1750" spc="10">
                <a:solidFill>
                  <a:srgbClr val="E0D6DE"/>
                </a:solidFill>
                <a:latin typeface="Tahoma"/>
                <a:cs typeface="Tahoma"/>
              </a:rPr>
              <a:t>a </a:t>
            </a:r>
            <a:r>
              <a:rPr dirty="0" sz="1750" spc="50">
                <a:solidFill>
                  <a:srgbClr val="E0D6DE"/>
                </a:solidFill>
                <a:latin typeface="Tahoma"/>
                <a:cs typeface="Tahoma"/>
              </a:rPr>
              <a:t>large</a:t>
            </a:r>
            <a:r>
              <a:rPr dirty="0" sz="1750" spc="-5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75">
                <a:solidFill>
                  <a:srgbClr val="E0D6DE"/>
                </a:solidFill>
                <a:latin typeface="Tahoma"/>
                <a:cs typeface="Tahoma"/>
              </a:rPr>
              <a:t>pool</a:t>
            </a:r>
            <a:r>
              <a:rPr dirty="0" sz="1750" spc="-5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85">
                <a:solidFill>
                  <a:srgbClr val="E0D6DE"/>
                </a:solidFill>
                <a:latin typeface="Tahoma"/>
                <a:cs typeface="Tahoma"/>
              </a:rPr>
              <a:t>of</a:t>
            </a:r>
            <a:r>
              <a:rPr dirty="0" sz="1750" spc="-5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40">
                <a:solidFill>
                  <a:srgbClr val="E0D6DE"/>
                </a:solidFill>
                <a:latin typeface="Tahoma"/>
                <a:cs typeface="Tahoma"/>
              </a:rPr>
              <a:t>individuals, </a:t>
            </a:r>
            <a:r>
              <a:rPr dirty="0" sz="1750" spc="60">
                <a:solidFill>
                  <a:srgbClr val="E0D6DE"/>
                </a:solidFill>
                <a:latin typeface="Tahoma"/>
                <a:cs typeface="Tahoma"/>
              </a:rPr>
              <a:t>enabling</a:t>
            </a:r>
            <a:r>
              <a:rPr dirty="0" sz="1750" spc="-1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E0D6DE"/>
                </a:solidFill>
                <a:latin typeface="Tahoma"/>
                <a:cs typeface="Tahoma"/>
              </a:rPr>
              <a:t>them</a:t>
            </a:r>
            <a:r>
              <a:rPr dirty="0" sz="1750" spc="-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E0D6DE"/>
                </a:solidFill>
                <a:latin typeface="Tahoma"/>
                <a:cs typeface="Tahoma"/>
              </a:rPr>
              <a:t>to</a:t>
            </a:r>
            <a:r>
              <a:rPr dirty="0" sz="1750" spc="-1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85">
                <a:solidFill>
                  <a:srgbClr val="E0D6DE"/>
                </a:solidFill>
                <a:latin typeface="Tahoma"/>
                <a:cs typeface="Tahoma"/>
              </a:rPr>
              <a:t>cover</a:t>
            </a:r>
            <a:r>
              <a:rPr dirty="0" sz="1750" spc="-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90">
                <a:solidFill>
                  <a:srgbClr val="E0D6DE"/>
                </a:solidFill>
                <a:latin typeface="Tahoma"/>
                <a:cs typeface="Tahoma"/>
              </a:rPr>
              <a:t>losses </a:t>
            </a:r>
            <a:r>
              <a:rPr dirty="0" sz="1750" spc="75">
                <a:solidFill>
                  <a:srgbClr val="E0D6DE"/>
                </a:solidFill>
                <a:latin typeface="Tahoma"/>
                <a:cs typeface="Tahoma"/>
              </a:rPr>
              <a:t>experienced</a:t>
            </a:r>
            <a:r>
              <a:rPr dirty="0" sz="1750" spc="-4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85">
                <a:solidFill>
                  <a:srgbClr val="E0D6DE"/>
                </a:solidFill>
                <a:latin typeface="Tahoma"/>
                <a:cs typeface="Tahoma"/>
              </a:rPr>
              <a:t>by</a:t>
            </a:r>
            <a:r>
              <a:rPr dirty="0" sz="1750" spc="-4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60">
                <a:solidFill>
                  <a:srgbClr val="E0D6DE"/>
                </a:solidFill>
                <a:latin typeface="Tahoma"/>
                <a:cs typeface="Tahoma"/>
              </a:rPr>
              <a:t>a</a:t>
            </a:r>
            <a:r>
              <a:rPr dirty="0" sz="1750" spc="-4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-20">
                <a:solidFill>
                  <a:srgbClr val="E0D6DE"/>
                </a:solidFill>
                <a:latin typeface="Tahoma"/>
                <a:cs typeface="Tahoma"/>
              </a:rPr>
              <a:t>few.</a:t>
            </a:r>
            <a:endParaRPr sz="1750">
              <a:latin typeface="Tahoma"/>
              <a:cs typeface="Tahoma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9635370" y="5036105"/>
            <a:ext cx="520065" cy="520065"/>
            <a:chOff x="9635370" y="5036105"/>
            <a:chExt cx="520065" cy="520065"/>
          </a:xfrm>
        </p:grpSpPr>
        <p:sp>
          <p:nvSpPr>
            <p:cNvPr id="16" name="object 16" descr=""/>
            <p:cNvSpPr/>
            <p:nvPr/>
          </p:nvSpPr>
          <p:spPr>
            <a:xfrm>
              <a:off x="9640132" y="5040867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39">
                  <a:moveTo>
                    <a:pt x="415033" y="510301"/>
                  </a:moveTo>
                  <a:lnTo>
                    <a:pt x="95268" y="510301"/>
                  </a:lnTo>
                  <a:lnTo>
                    <a:pt x="58186" y="502815"/>
                  </a:lnTo>
                  <a:lnTo>
                    <a:pt x="27903" y="482398"/>
                  </a:lnTo>
                  <a:lnTo>
                    <a:pt x="7486" y="452116"/>
                  </a:lnTo>
                  <a:lnTo>
                    <a:pt x="0" y="415033"/>
                  </a:lnTo>
                  <a:lnTo>
                    <a:pt x="0" y="95268"/>
                  </a:lnTo>
                  <a:lnTo>
                    <a:pt x="7486" y="58185"/>
                  </a:lnTo>
                  <a:lnTo>
                    <a:pt x="27903" y="27903"/>
                  </a:lnTo>
                  <a:lnTo>
                    <a:pt x="58186" y="7486"/>
                  </a:lnTo>
                  <a:lnTo>
                    <a:pt x="95268" y="0"/>
                  </a:lnTo>
                  <a:lnTo>
                    <a:pt x="415033" y="0"/>
                  </a:lnTo>
                  <a:lnTo>
                    <a:pt x="467889" y="16006"/>
                  </a:lnTo>
                  <a:lnTo>
                    <a:pt x="503050" y="58810"/>
                  </a:lnTo>
                  <a:lnTo>
                    <a:pt x="510302" y="95268"/>
                  </a:lnTo>
                  <a:lnTo>
                    <a:pt x="510302" y="415033"/>
                  </a:lnTo>
                  <a:lnTo>
                    <a:pt x="502815" y="452116"/>
                  </a:lnTo>
                  <a:lnTo>
                    <a:pt x="482399" y="482398"/>
                  </a:lnTo>
                  <a:lnTo>
                    <a:pt x="452116" y="502815"/>
                  </a:lnTo>
                  <a:lnTo>
                    <a:pt x="415033" y="510301"/>
                  </a:lnTo>
                  <a:close/>
                </a:path>
              </a:pathLst>
            </a:custGeom>
            <a:solidFill>
              <a:srgbClr val="2F1C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9640132" y="5040867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39">
                  <a:moveTo>
                    <a:pt x="0" y="95268"/>
                  </a:moveTo>
                  <a:lnTo>
                    <a:pt x="7486" y="58185"/>
                  </a:lnTo>
                  <a:lnTo>
                    <a:pt x="27903" y="27903"/>
                  </a:lnTo>
                  <a:lnTo>
                    <a:pt x="58186" y="7486"/>
                  </a:lnTo>
                  <a:lnTo>
                    <a:pt x="95268" y="0"/>
                  </a:lnTo>
                  <a:lnTo>
                    <a:pt x="415033" y="0"/>
                  </a:lnTo>
                  <a:lnTo>
                    <a:pt x="467889" y="16006"/>
                  </a:lnTo>
                  <a:lnTo>
                    <a:pt x="503050" y="58810"/>
                  </a:lnTo>
                  <a:lnTo>
                    <a:pt x="510302" y="95268"/>
                  </a:lnTo>
                  <a:lnTo>
                    <a:pt x="510302" y="415033"/>
                  </a:lnTo>
                  <a:lnTo>
                    <a:pt x="502815" y="452116"/>
                  </a:lnTo>
                  <a:lnTo>
                    <a:pt x="482399" y="482398"/>
                  </a:lnTo>
                  <a:lnTo>
                    <a:pt x="452116" y="502815"/>
                  </a:lnTo>
                  <a:lnTo>
                    <a:pt x="415033" y="510301"/>
                  </a:lnTo>
                  <a:lnTo>
                    <a:pt x="95268" y="510301"/>
                  </a:lnTo>
                  <a:lnTo>
                    <a:pt x="58186" y="502815"/>
                  </a:lnTo>
                  <a:lnTo>
                    <a:pt x="27903" y="482398"/>
                  </a:lnTo>
                  <a:lnTo>
                    <a:pt x="7486" y="452116"/>
                  </a:lnTo>
                  <a:lnTo>
                    <a:pt x="0" y="415033"/>
                  </a:lnTo>
                  <a:lnTo>
                    <a:pt x="0" y="95268"/>
                  </a:lnTo>
                  <a:close/>
                </a:path>
              </a:pathLst>
            </a:custGeom>
            <a:ln w="9524">
              <a:solidFill>
                <a:srgbClr val="4836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9785072" y="5090382"/>
            <a:ext cx="2266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14" b="1">
                <a:solidFill>
                  <a:srgbClr val="E0D6DE"/>
                </a:solidFill>
                <a:latin typeface="Georgia"/>
                <a:cs typeface="Georgia"/>
              </a:rPr>
              <a:t>3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0364549" y="4925044"/>
            <a:ext cx="3451225" cy="219773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2300" spc="-60" b="1">
                <a:solidFill>
                  <a:srgbClr val="E0D6DE"/>
                </a:solidFill>
                <a:latin typeface="Georgia"/>
                <a:cs typeface="Georgia"/>
              </a:rPr>
              <a:t>Contractual</a:t>
            </a:r>
            <a:endParaRPr sz="2300">
              <a:latin typeface="Georgia"/>
              <a:cs typeface="Georgia"/>
            </a:endParaRPr>
          </a:p>
          <a:p>
            <a:pPr marL="12700" marR="5080">
              <a:lnSpc>
                <a:spcPts val="3410"/>
              </a:lnSpc>
              <a:spcBef>
                <a:spcPts val="290"/>
              </a:spcBef>
            </a:pPr>
            <a:r>
              <a:rPr dirty="0" sz="2300" spc="-1764" b="1">
                <a:solidFill>
                  <a:srgbClr val="E0D6DE"/>
                </a:solidFill>
                <a:latin typeface="Georgia"/>
                <a:cs typeface="Georgia"/>
              </a:rPr>
              <a:t>A</a:t>
            </a:r>
            <a:r>
              <a:rPr dirty="0" sz="1750" spc="5">
                <a:solidFill>
                  <a:srgbClr val="E0D6DE"/>
                </a:solidFill>
                <a:latin typeface="Tahoma"/>
                <a:cs typeface="Tahoma"/>
              </a:rPr>
              <a:t>In</a:t>
            </a:r>
            <a:r>
              <a:rPr dirty="0" sz="1750" spc="-735">
                <a:solidFill>
                  <a:srgbClr val="E0D6DE"/>
                </a:solidFill>
                <a:latin typeface="Tahoma"/>
                <a:cs typeface="Tahoma"/>
              </a:rPr>
              <a:t>s</a:t>
            </a:r>
            <a:r>
              <a:rPr dirty="0" sz="2300" spc="-340" b="1">
                <a:solidFill>
                  <a:srgbClr val="E0D6DE"/>
                </a:solidFill>
                <a:latin typeface="Georgia"/>
                <a:cs typeface="Georgia"/>
              </a:rPr>
              <a:t>g</a:t>
            </a:r>
            <a:r>
              <a:rPr dirty="0" sz="1750" spc="-695">
                <a:solidFill>
                  <a:srgbClr val="E0D6DE"/>
                </a:solidFill>
                <a:latin typeface="Tahoma"/>
                <a:cs typeface="Tahoma"/>
              </a:rPr>
              <a:t>u</a:t>
            </a:r>
            <a:r>
              <a:rPr dirty="0" sz="2300" spc="-325" b="1">
                <a:solidFill>
                  <a:srgbClr val="E0D6DE"/>
                </a:solidFill>
                <a:latin typeface="Georgia"/>
                <a:cs typeface="Georgia"/>
              </a:rPr>
              <a:t>r</a:t>
            </a:r>
            <a:r>
              <a:rPr dirty="0" sz="1750" spc="-385">
                <a:solidFill>
                  <a:srgbClr val="E0D6DE"/>
                </a:solidFill>
                <a:latin typeface="Tahoma"/>
                <a:cs typeface="Tahoma"/>
              </a:rPr>
              <a:t>r</a:t>
            </a:r>
            <a:r>
              <a:rPr dirty="0" sz="2300" spc="-860" b="1">
                <a:solidFill>
                  <a:srgbClr val="E0D6DE"/>
                </a:solidFill>
                <a:latin typeface="Georgia"/>
                <a:cs typeface="Georgia"/>
              </a:rPr>
              <a:t>e</a:t>
            </a:r>
            <a:r>
              <a:rPr dirty="0" sz="1750" spc="-210">
                <a:solidFill>
                  <a:srgbClr val="E0D6DE"/>
                </a:solidFill>
                <a:latin typeface="Tahoma"/>
                <a:cs typeface="Tahoma"/>
              </a:rPr>
              <a:t>a</a:t>
            </a:r>
            <a:r>
              <a:rPr dirty="0" sz="2300" spc="-1065" b="1">
                <a:solidFill>
                  <a:srgbClr val="E0D6DE"/>
                </a:solidFill>
                <a:latin typeface="Georgia"/>
                <a:cs typeface="Georgia"/>
              </a:rPr>
              <a:t>e</a:t>
            </a:r>
            <a:r>
              <a:rPr dirty="0" sz="1750" spc="-90">
                <a:solidFill>
                  <a:srgbClr val="E0D6DE"/>
                </a:solidFill>
                <a:latin typeface="Tahoma"/>
                <a:cs typeface="Tahoma"/>
              </a:rPr>
              <a:t>n</a:t>
            </a:r>
            <a:r>
              <a:rPr dirty="0" sz="2300" spc="-2245" b="1">
                <a:solidFill>
                  <a:srgbClr val="E0D6DE"/>
                </a:solidFill>
                <a:latin typeface="Georgia"/>
                <a:cs typeface="Georgia"/>
              </a:rPr>
              <a:t>m</a:t>
            </a:r>
            <a:r>
              <a:rPr dirty="0" sz="1750" spc="5">
                <a:solidFill>
                  <a:srgbClr val="E0D6DE"/>
                </a:solidFill>
                <a:latin typeface="Tahoma"/>
                <a:cs typeface="Tahoma"/>
              </a:rPr>
              <a:t>c</a:t>
            </a:r>
            <a:r>
              <a:rPr dirty="0" sz="1750" spc="-20">
                <a:solidFill>
                  <a:srgbClr val="E0D6DE"/>
                </a:solidFill>
                <a:latin typeface="Tahoma"/>
                <a:cs typeface="Tahoma"/>
              </a:rPr>
              <a:t>e</a:t>
            </a:r>
            <a:r>
              <a:rPr dirty="0" sz="2300" spc="-730" b="1">
                <a:solidFill>
                  <a:srgbClr val="E0D6DE"/>
                </a:solidFill>
                <a:latin typeface="Georgia"/>
                <a:cs typeface="Georgia"/>
              </a:rPr>
              <a:t>e</a:t>
            </a:r>
            <a:r>
              <a:rPr dirty="0" sz="1750">
                <a:solidFill>
                  <a:srgbClr val="E0D6DE"/>
                </a:solidFill>
                <a:latin typeface="Tahoma"/>
                <a:cs typeface="Tahoma"/>
              </a:rPr>
              <a:t>i</a:t>
            </a:r>
            <a:r>
              <a:rPr dirty="0" sz="1750" spc="-590">
                <a:solidFill>
                  <a:srgbClr val="E0D6DE"/>
                </a:solidFill>
                <a:latin typeface="Tahoma"/>
                <a:cs typeface="Tahoma"/>
              </a:rPr>
              <a:t>s</a:t>
            </a:r>
            <a:r>
              <a:rPr dirty="0" sz="2300" spc="-275" b="1">
                <a:solidFill>
                  <a:srgbClr val="E0D6DE"/>
                </a:solidFill>
                <a:latin typeface="Georgia"/>
                <a:cs typeface="Georgia"/>
              </a:rPr>
              <a:t>n</a:t>
            </a:r>
            <a:r>
              <a:rPr dirty="0" sz="1750" spc="-755">
                <a:solidFill>
                  <a:srgbClr val="E0D6DE"/>
                </a:solidFill>
                <a:latin typeface="Tahoma"/>
                <a:cs typeface="Tahoma"/>
              </a:rPr>
              <a:t>b</a:t>
            </a:r>
            <a:r>
              <a:rPr dirty="0" sz="2300" spc="25" b="1">
                <a:solidFill>
                  <a:srgbClr val="E0D6DE"/>
                </a:solidFill>
                <a:latin typeface="Georgia"/>
                <a:cs typeface="Georgia"/>
              </a:rPr>
              <a:t>t</a:t>
            </a:r>
            <a:r>
              <a:rPr dirty="0" sz="1750">
                <a:solidFill>
                  <a:srgbClr val="E0D6DE"/>
                </a:solidFill>
                <a:latin typeface="Tahoma"/>
                <a:cs typeface="Tahoma"/>
              </a:rPr>
              <a:t>ase</a:t>
            </a:r>
            <a:r>
              <a:rPr dirty="0" sz="1750" spc="5">
                <a:solidFill>
                  <a:srgbClr val="E0D6DE"/>
                </a:solidFill>
                <a:latin typeface="Tahoma"/>
                <a:cs typeface="Tahoma"/>
              </a:rPr>
              <a:t>d</a:t>
            </a:r>
            <a:r>
              <a:rPr dirty="0" sz="1750" spc="-4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70">
                <a:solidFill>
                  <a:srgbClr val="E0D6DE"/>
                </a:solidFill>
                <a:latin typeface="Tahoma"/>
                <a:cs typeface="Tahoma"/>
              </a:rPr>
              <a:t>on</a:t>
            </a:r>
            <a:r>
              <a:rPr dirty="0" sz="1750" spc="-4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60">
                <a:solidFill>
                  <a:srgbClr val="E0D6DE"/>
                </a:solidFill>
                <a:latin typeface="Tahoma"/>
                <a:cs typeface="Tahoma"/>
              </a:rPr>
              <a:t>a</a:t>
            </a:r>
            <a:r>
              <a:rPr dirty="0" sz="1750" spc="-4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55">
                <a:solidFill>
                  <a:srgbClr val="E0D6DE"/>
                </a:solidFill>
                <a:latin typeface="Tahoma"/>
                <a:cs typeface="Tahoma"/>
              </a:rPr>
              <a:t>contract </a:t>
            </a:r>
            <a:r>
              <a:rPr dirty="0" sz="1750" spc="70">
                <a:solidFill>
                  <a:srgbClr val="E0D6DE"/>
                </a:solidFill>
                <a:latin typeface="Tahoma"/>
                <a:cs typeface="Tahoma"/>
              </a:rPr>
              <a:t>where</a:t>
            </a:r>
            <a:r>
              <a:rPr dirty="0" sz="1750" spc="-4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60">
                <a:solidFill>
                  <a:srgbClr val="E0D6DE"/>
                </a:solidFill>
                <a:latin typeface="Tahoma"/>
                <a:cs typeface="Tahoma"/>
              </a:rPr>
              <a:t>insurers</a:t>
            </a:r>
            <a:r>
              <a:rPr dirty="0" sz="1750" spc="-3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65">
                <a:solidFill>
                  <a:srgbClr val="E0D6DE"/>
                </a:solidFill>
                <a:latin typeface="Tahoma"/>
                <a:cs typeface="Tahoma"/>
              </a:rPr>
              <a:t>agree</a:t>
            </a:r>
            <a:r>
              <a:rPr dirty="0" sz="1750" spc="-3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E0D6DE"/>
                </a:solidFill>
                <a:latin typeface="Tahoma"/>
                <a:cs typeface="Tahoma"/>
              </a:rPr>
              <a:t>to</a:t>
            </a:r>
            <a:r>
              <a:rPr dirty="0" sz="1750" spc="-3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55">
                <a:solidFill>
                  <a:srgbClr val="E0D6DE"/>
                </a:solidFill>
                <a:latin typeface="Tahoma"/>
                <a:cs typeface="Tahoma"/>
              </a:rPr>
              <a:t>provide</a:t>
            </a:r>
            <a:endParaRPr sz="1750">
              <a:latin typeface="Tahoma"/>
              <a:cs typeface="Tahoma"/>
            </a:endParaRPr>
          </a:p>
          <a:p>
            <a:pPr marL="12700" marR="88265">
              <a:lnSpc>
                <a:spcPts val="3420"/>
              </a:lnSpc>
            </a:pPr>
            <a:r>
              <a:rPr dirty="0" sz="1750" spc="55">
                <a:solidFill>
                  <a:srgbClr val="E0D6DE"/>
                </a:solidFill>
                <a:latin typeface="Tahoma"/>
                <a:cs typeface="Tahoma"/>
              </a:rPr>
              <a:t>financial</a:t>
            </a:r>
            <a:r>
              <a:rPr dirty="0" sz="1750" spc="-1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50">
                <a:solidFill>
                  <a:srgbClr val="E0D6DE"/>
                </a:solidFill>
                <a:latin typeface="Tahoma"/>
                <a:cs typeface="Tahoma"/>
              </a:rPr>
              <a:t>protection</a:t>
            </a:r>
            <a:r>
              <a:rPr dirty="0" sz="1750" spc="-1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E0D6DE"/>
                </a:solidFill>
                <a:latin typeface="Tahoma"/>
                <a:cs typeface="Tahoma"/>
              </a:rPr>
              <a:t>in</a:t>
            </a:r>
            <a:r>
              <a:rPr dirty="0" sz="1750" spc="-1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70">
                <a:solidFill>
                  <a:srgbClr val="E0D6DE"/>
                </a:solidFill>
                <a:latin typeface="Tahoma"/>
                <a:cs typeface="Tahoma"/>
              </a:rPr>
              <a:t>exchange </a:t>
            </a:r>
            <a:r>
              <a:rPr dirty="0" sz="1750" spc="50">
                <a:solidFill>
                  <a:srgbClr val="E0D6DE"/>
                </a:solidFill>
                <a:latin typeface="Tahoma"/>
                <a:cs typeface="Tahoma"/>
              </a:rPr>
              <a:t>for</a:t>
            </a:r>
            <a:r>
              <a:rPr dirty="0" sz="1750" spc="-6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40">
                <a:solidFill>
                  <a:srgbClr val="E0D6DE"/>
                </a:solidFill>
                <a:latin typeface="Tahoma"/>
                <a:cs typeface="Tahoma"/>
              </a:rPr>
              <a:t>premiums.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12605474" y="7566100"/>
            <a:ext cx="1982470" cy="588645"/>
          </a:xfrm>
          <a:custGeom>
            <a:avLst/>
            <a:gdLst/>
            <a:ahLst/>
            <a:cxnLst/>
            <a:rect l="l" t="t" r="r" b="b"/>
            <a:pathLst>
              <a:path w="1982469" h="588645">
                <a:moveTo>
                  <a:pt x="1982099" y="588599"/>
                </a:moveTo>
                <a:lnTo>
                  <a:pt x="0" y="588599"/>
                </a:lnTo>
                <a:lnTo>
                  <a:pt x="0" y="0"/>
                </a:lnTo>
                <a:lnTo>
                  <a:pt x="1982099" y="0"/>
                </a:lnTo>
                <a:lnTo>
                  <a:pt x="1982099" y="588599"/>
                </a:lnTo>
                <a:close/>
              </a:path>
            </a:pathLst>
          </a:custGeom>
          <a:solidFill>
            <a:srgbClr val="0D0829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86399" cy="8229599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6163032" y="1364666"/>
            <a:ext cx="761365" cy="566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180"/>
              </a:lnSpc>
            </a:pPr>
            <a:r>
              <a:rPr dirty="0" sz="3950" spc="-355" b="1">
                <a:solidFill>
                  <a:srgbClr val="FF8AAE"/>
                </a:solidFill>
                <a:latin typeface="Georgia"/>
                <a:cs typeface="Georgia"/>
              </a:rPr>
              <a:t>Fut</a:t>
            </a:r>
            <a:endParaRPr sz="395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37632" y="254652"/>
            <a:ext cx="5640705" cy="1772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86130" marR="17780" indent="-761365">
              <a:lnSpc>
                <a:spcPct val="145100"/>
              </a:lnSpc>
              <a:spcBef>
                <a:spcPts val="100"/>
              </a:spcBef>
            </a:pPr>
            <a:r>
              <a:rPr dirty="0" sz="3950" spc="-225"/>
              <a:t>Life</a:t>
            </a:r>
            <a:r>
              <a:rPr dirty="0" sz="3950" spc="-130"/>
              <a:t> </a:t>
            </a:r>
            <a:r>
              <a:rPr dirty="0" sz="3950" spc="-315"/>
              <a:t>Insurance:</a:t>
            </a:r>
            <a:r>
              <a:rPr dirty="0" sz="3950" spc="-114"/>
              <a:t> </a:t>
            </a:r>
            <a:r>
              <a:rPr dirty="0" sz="3950" spc="-265"/>
              <a:t>Securing </a:t>
            </a:r>
            <a:r>
              <a:rPr dirty="0" baseline="13361" sz="5925" spc="-232"/>
              <a:t>u</a:t>
            </a:r>
            <a:r>
              <a:rPr dirty="0" baseline="13361" sz="5925" spc="-630"/>
              <a:t>r</a:t>
            </a:r>
            <a:r>
              <a:rPr dirty="0" sz="1950" spc="-1295">
                <a:solidFill>
                  <a:srgbClr val="E0D6DE"/>
                </a:solidFill>
              </a:rPr>
              <a:t>T</a:t>
            </a:r>
            <a:r>
              <a:rPr dirty="0" baseline="13361" sz="5925" spc="-2137"/>
              <a:t>e</a:t>
            </a:r>
            <a:r>
              <a:rPr dirty="0" sz="1950" spc="-155">
                <a:solidFill>
                  <a:srgbClr val="E0D6DE"/>
                </a:solidFill>
              </a:rPr>
              <a:t>e</a:t>
            </a:r>
            <a:r>
              <a:rPr dirty="0" sz="1950" spc="-1025">
                <a:solidFill>
                  <a:srgbClr val="E0D6DE"/>
                </a:solidFill>
              </a:rPr>
              <a:t>r</a:t>
            </a:r>
            <a:r>
              <a:rPr dirty="0" baseline="13361" sz="5925" spc="-2070"/>
              <a:t>s</a:t>
            </a:r>
            <a:r>
              <a:rPr dirty="0" sz="1950" spc="-155">
                <a:solidFill>
                  <a:srgbClr val="E0D6DE"/>
                </a:solidFill>
              </a:rPr>
              <a:t>m</a:t>
            </a:r>
            <a:r>
              <a:rPr dirty="0" sz="1950" spc="-25">
                <a:solidFill>
                  <a:srgbClr val="E0D6DE"/>
                </a:solidFill>
              </a:rPr>
              <a:t> </a:t>
            </a:r>
            <a:r>
              <a:rPr dirty="0" sz="1950" spc="-114">
                <a:solidFill>
                  <a:srgbClr val="E0D6DE"/>
                </a:solidFill>
              </a:rPr>
              <a:t>Life</a:t>
            </a:r>
            <a:r>
              <a:rPr dirty="0" sz="1950" spc="-25">
                <a:solidFill>
                  <a:srgbClr val="E0D6DE"/>
                </a:solidFill>
              </a:rPr>
              <a:t> Insurance</a:t>
            </a:r>
            <a:endParaRPr sz="1950"/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63032" y="1483400"/>
            <a:ext cx="966667" cy="6186963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65"/>
              <a:t>Provides</a:t>
            </a:r>
            <a:r>
              <a:rPr dirty="0" spc="-15"/>
              <a:t> </a:t>
            </a:r>
            <a:r>
              <a:rPr dirty="0" spc="75"/>
              <a:t>coverage</a:t>
            </a:r>
            <a:r>
              <a:rPr dirty="0" spc="-15"/>
              <a:t> </a:t>
            </a:r>
            <a:r>
              <a:rPr dirty="0"/>
              <a:t>for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15"/>
              <a:t> </a:t>
            </a:r>
            <a:r>
              <a:rPr dirty="0" spc="85"/>
              <a:t>specific</a:t>
            </a:r>
            <a:r>
              <a:rPr dirty="0" spc="-15"/>
              <a:t> </a:t>
            </a:r>
            <a:r>
              <a:rPr dirty="0" spc="45"/>
              <a:t>period,</a:t>
            </a:r>
            <a:r>
              <a:rPr dirty="0" spc="-10"/>
              <a:t> </a:t>
            </a:r>
            <a:r>
              <a:rPr dirty="0" spc="60"/>
              <a:t>typically</a:t>
            </a:r>
            <a:r>
              <a:rPr dirty="0" spc="-15"/>
              <a:t> </a:t>
            </a:r>
            <a:r>
              <a:rPr dirty="0"/>
              <a:t>10-</a:t>
            </a:r>
            <a:r>
              <a:rPr dirty="0" spc="100"/>
              <a:t>30</a:t>
            </a:r>
            <a:r>
              <a:rPr dirty="0" spc="-15"/>
              <a:t> </a:t>
            </a:r>
            <a:r>
              <a:rPr dirty="0" spc="50"/>
              <a:t>years,</a:t>
            </a:r>
            <a:r>
              <a:rPr dirty="0" spc="-10"/>
              <a:t> </a:t>
            </a:r>
            <a:r>
              <a:rPr dirty="0" spc="-20"/>
              <a:t>with</a:t>
            </a: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pc="50"/>
              <a:t>lower</a:t>
            </a:r>
            <a:r>
              <a:rPr dirty="0" spc="-50"/>
              <a:t> </a:t>
            </a:r>
            <a:r>
              <a:rPr dirty="0" spc="-10"/>
              <a:t>premiums.</a:t>
            </a:r>
          </a:p>
          <a:p>
            <a:pPr>
              <a:lnSpc>
                <a:spcPct val="100000"/>
              </a:lnSpc>
            </a:pPr>
          </a:p>
          <a:p>
            <a:pPr>
              <a:lnSpc>
                <a:spcPct val="100000"/>
              </a:lnSpc>
              <a:spcBef>
                <a:spcPts val="450"/>
              </a:spcBef>
            </a:pPr>
          </a:p>
          <a:p>
            <a:pPr marL="12700">
              <a:lnSpc>
                <a:spcPct val="100000"/>
              </a:lnSpc>
            </a:pPr>
            <a:r>
              <a:rPr dirty="0" sz="1950" spc="-165" b="1">
                <a:latin typeface="Georgia"/>
                <a:cs typeface="Georgia"/>
              </a:rPr>
              <a:t>Whole</a:t>
            </a:r>
            <a:r>
              <a:rPr dirty="0" sz="1950" spc="-45" b="1">
                <a:latin typeface="Georgia"/>
                <a:cs typeface="Georgia"/>
              </a:rPr>
              <a:t> </a:t>
            </a:r>
            <a:r>
              <a:rPr dirty="0" sz="1950" spc="-114" b="1">
                <a:latin typeface="Georgia"/>
                <a:cs typeface="Georgia"/>
              </a:rPr>
              <a:t>Life</a:t>
            </a:r>
            <a:r>
              <a:rPr dirty="0" sz="1950" spc="-35" b="1">
                <a:latin typeface="Georgia"/>
                <a:cs typeface="Georgia"/>
              </a:rPr>
              <a:t> </a:t>
            </a:r>
            <a:r>
              <a:rPr dirty="0" sz="1950" spc="-25" b="1">
                <a:latin typeface="Georgia"/>
                <a:cs typeface="Georgia"/>
              </a:rPr>
              <a:t>Insurance</a:t>
            </a:r>
            <a:endParaRPr sz="1950">
              <a:latin typeface="Georgia"/>
              <a:cs typeface="Georgia"/>
            </a:endParaRPr>
          </a:p>
          <a:p>
            <a:pPr marL="12700" marR="200660">
              <a:lnSpc>
                <a:spcPct val="160000"/>
              </a:lnSpc>
              <a:spcBef>
                <a:spcPts val="5"/>
              </a:spcBef>
            </a:pPr>
            <a:r>
              <a:rPr dirty="0" spc="55"/>
              <a:t>Offers</a:t>
            </a:r>
            <a:r>
              <a:rPr dirty="0" spc="10"/>
              <a:t> </a:t>
            </a:r>
            <a:r>
              <a:rPr dirty="0"/>
              <a:t>lifetime</a:t>
            </a:r>
            <a:r>
              <a:rPr dirty="0" spc="10"/>
              <a:t> </a:t>
            </a:r>
            <a:r>
              <a:rPr dirty="0" spc="60"/>
              <a:t>coverage,</a:t>
            </a:r>
            <a:r>
              <a:rPr dirty="0" spc="15"/>
              <a:t> </a:t>
            </a:r>
            <a:r>
              <a:rPr dirty="0" spc="60"/>
              <a:t>combining</a:t>
            </a:r>
            <a:r>
              <a:rPr dirty="0" spc="10"/>
              <a:t> </a:t>
            </a:r>
            <a:r>
              <a:rPr dirty="0" spc="50"/>
              <a:t>death</a:t>
            </a:r>
            <a:r>
              <a:rPr dirty="0" spc="10"/>
              <a:t> </a:t>
            </a:r>
            <a:r>
              <a:rPr dirty="0" spc="50"/>
              <a:t>benefit</a:t>
            </a:r>
            <a:r>
              <a:rPr dirty="0" spc="15"/>
              <a:t> </a:t>
            </a:r>
            <a:r>
              <a:rPr dirty="0"/>
              <a:t>with</a:t>
            </a:r>
            <a:r>
              <a:rPr dirty="0" spc="10"/>
              <a:t> </a:t>
            </a:r>
            <a:r>
              <a:rPr dirty="0" spc="90"/>
              <a:t>cash</a:t>
            </a:r>
            <a:r>
              <a:rPr dirty="0" spc="10"/>
              <a:t> </a:t>
            </a:r>
            <a:r>
              <a:rPr dirty="0" spc="50"/>
              <a:t>value</a:t>
            </a:r>
            <a:r>
              <a:rPr dirty="0" spc="15"/>
              <a:t> </a:t>
            </a:r>
            <a:r>
              <a:rPr dirty="0" spc="-20"/>
              <a:t>that </a:t>
            </a:r>
            <a:r>
              <a:rPr dirty="0" spc="65"/>
              <a:t>grows</a:t>
            </a:r>
            <a:r>
              <a:rPr dirty="0" spc="-40"/>
              <a:t> </a:t>
            </a:r>
            <a:r>
              <a:rPr dirty="0" spc="50"/>
              <a:t>over</a:t>
            </a:r>
            <a:r>
              <a:rPr dirty="0" spc="-35"/>
              <a:t> </a:t>
            </a:r>
            <a:r>
              <a:rPr dirty="0" spc="-10"/>
              <a:t>time.</a:t>
            </a:r>
          </a:p>
          <a:p>
            <a:pPr>
              <a:lnSpc>
                <a:spcPct val="100000"/>
              </a:lnSpc>
            </a:pPr>
          </a:p>
          <a:p>
            <a:pPr>
              <a:lnSpc>
                <a:spcPct val="100000"/>
              </a:lnSpc>
              <a:spcBef>
                <a:spcPts val="450"/>
              </a:spcBef>
            </a:pPr>
          </a:p>
          <a:p>
            <a:pPr marL="12700">
              <a:lnSpc>
                <a:spcPct val="100000"/>
              </a:lnSpc>
            </a:pPr>
            <a:r>
              <a:rPr dirty="0" sz="1950" spc="-140" b="1">
                <a:latin typeface="Georgia"/>
                <a:cs typeface="Georgia"/>
              </a:rPr>
              <a:t>Universal</a:t>
            </a:r>
            <a:r>
              <a:rPr dirty="0" sz="1950" spc="10" b="1">
                <a:latin typeface="Georgia"/>
                <a:cs typeface="Georgia"/>
              </a:rPr>
              <a:t> </a:t>
            </a:r>
            <a:r>
              <a:rPr dirty="0" sz="1950" spc="-20" b="1">
                <a:latin typeface="Georgia"/>
                <a:cs typeface="Georgia"/>
              </a:rPr>
              <a:t>Life</a:t>
            </a:r>
            <a:endParaRPr sz="1950">
              <a:latin typeface="Georgia"/>
              <a:cs typeface="Georgia"/>
            </a:endParaRPr>
          </a:p>
          <a:p>
            <a:pPr marL="12700" marR="5080">
              <a:lnSpc>
                <a:spcPts val="2880"/>
              </a:lnSpc>
              <a:spcBef>
                <a:spcPts val="285"/>
              </a:spcBef>
            </a:pPr>
            <a:r>
              <a:rPr dirty="0" spc="-830"/>
              <a:t>P</a:t>
            </a:r>
            <a:r>
              <a:rPr dirty="0" baseline="1424" sz="2925" b="1">
                <a:latin typeface="Georgia"/>
                <a:cs typeface="Georgia"/>
              </a:rPr>
              <a:t>I</a:t>
            </a:r>
            <a:r>
              <a:rPr dirty="0" baseline="1424" sz="2925" spc="-1664" b="1">
                <a:latin typeface="Georgia"/>
                <a:cs typeface="Georgia"/>
              </a:rPr>
              <a:t>n</a:t>
            </a:r>
            <a:r>
              <a:rPr dirty="0" sz="1500" spc="-25"/>
              <a:t>r</a:t>
            </a:r>
            <a:r>
              <a:rPr dirty="0" sz="1500" spc="-409"/>
              <a:t>o</a:t>
            </a:r>
            <a:r>
              <a:rPr dirty="0" baseline="1424" sz="2925" spc="-810" b="1">
                <a:latin typeface="Georgia"/>
                <a:cs typeface="Georgia"/>
              </a:rPr>
              <a:t>s</a:t>
            </a:r>
            <a:r>
              <a:rPr dirty="0" sz="1500" spc="-335"/>
              <a:t>v</a:t>
            </a:r>
            <a:r>
              <a:rPr dirty="0" baseline="1424" sz="2925" spc="-1387" b="1">
                <a:latin typeface="Georgia"/>
                <a:cs typeface="Georgia"/>
              </a:rPr>
              <a:t>u</a:t>
            </a:r>
            <a:r>
              <a:rPr dirty="0" sz="1500" spc="-5"/>
              <a:t>i</a:t>
            </a:r>
            <a:r>
              <a:rPr dirty="0" sz="1500" spc="-420"/>
              <a:t>d</a:t>
            </a:r>
            <a:r>
              <a:rPr dirty="0" baseline="1424" sz="2925" spc="-697" b="1">
                <a:latin typeface="Georgia"/>
                <a:cs typeface="Georgia"/>
              </a:rPr>
              <a:t>r</a:t>
            </a:r>
            <a:r>
              <a:rPr dirty="0" sz="1500" spc="-455"/>
              <a:t>e</a:t>
            </a:r>
            <a:r>
              <a:rPr dirty="0" baseline="1424" sz="2925" spc="-900" b="1">
                <a:latin typeface="Georgia"/>
                <a:cs typeface="Georgia"/>
              </a:rPr>
              <a:t>a</a:t>
            </a:r>
            <a:r>
              <a:rPr dirty="0" sz="1500" spc="-240"/>
              <a:t>s</a:t>
            </a:r>
            <a:r>
              <a:rPr dirty="0" baseline="1424" sz="2925" spc="-877" b="1">
                <a:latin typeface="Georgia"/>
                <a:cs typeface="Georgia"/>
              </a:rPr>
              <a:t>n</a:t>
            </a:r>
            <a:r>
              <a:rPr dirty="0" sz="1500" spc="-35"/>
              <a:t>f</a:t>
            </a:r>
            <a:r>
              <a:rPr dirty="0" baseline="1424" sz="2925" spc="-1522" b="1">
                <a:latin typeface="Georgia"/>
                <a:cs typeface="Georgia"/>
              </a:rPr>
              <a:t>c</a:t>
            </a:r>
            <a:r>
              <a:rPr dirty="0" sz="1500"/>
              <a:t>l</a:t>
            </a:r>
            <a:r>
              <a:rPr dirty="0" sz="1500" spc="-275"/>
              <a:t>e</a:t>
            </a:r>
            <a:r>
              <a:rPr dirty="0" baseline="1424" sz="2925" spc="-1230" b="1">
                <a:latin typeface="Georgia"/>
                <a:cs typeface="Georgia"/>
              </a:rPr>
              <a:t>e</a:t>
            </a:r>
            <a:r>
              <a:rPr dirty="0" sz="1500"/>
              <a:t>xible </a:t>
            </a:r>
            <a:r>
              <a:rPr dirty="0" sz="1500" spc="50"/>
              <a:t>premiums</a:t>
            </a:r>
            <a:r>
              <a:rPr dirty="0" sz="1500"/>
              <a:t> </a:t>
            </a:r>
            <a:r>
              <a:rPr dirty="0" sz="1500" spc="60"/>
              <a:t>and</a:t>
            </a:r>
            <a:r>
              <a:rPr dirty="0" sz="1500"/>
              <a:t> </a:t>
            </a:r>
            <a:r>
              <a:rPr dirty="0" sz="1500" spc="50"/>
              <a:t>death</a:t>
            </a:r>
            <a:r>
              <a:rPr dirty="0" sz="1500" spc="5"/>
              <a:t> </a:t>
            </a:r>
            <a:r>
              <a:rPr dirty="0" sz="1500" spc="45"/>
              <a:t>benefits,</a:t>
            </a:r>
            <a:r>
              <a:rPr dirty="0" sz="1500"/>
              <a:t> </a:t>
            </a:r>
            <a:r>
              <a:rPr dirty="0" sz="1500" spc="50"/>
              <a:t>allowing</a:t>
            </a:r>
            <a:r>
              <a:rPr dirty="0" sz="1500"/>
              <a:t> </a:t>
            </a:r>
            <a:r>
              <a:rPr dirty="0" sz="1500" spc="65"/>
              <a:t>policyholders</a:t>
            </a:r>
            <a:r>
              <a:rPr dirty="0" sz="1500" spc="5"/>
              <a:t> </a:t>
            </a:r>
            <a:r>
              <a:rPr dirty="0" sz="1500" spc="-25"/>
              <a:t>to </a:t>
            </a:r>
            <a:r>
              <a:rPr dirty="0" sz="1500"/>
              <a:t>adjust</a:t>
            </a:r>
            <a:r>
              <a:rPr dirty="0" sz="1500" spc="5"/>
              <a:t> </a:t>
            </a:r>
            <a:r>
              <a:rPr dirty="0" sz="1500" spc="75"/>
              <a:t>coverage</a:t>
            </a:r>
            <a:r>
              <a:rPr dirty="0" sz="1500" spc="5"/>
              <a:t> </a:t>
            </a:r>
            <a:r>
              <a:rPr dirty="0" sz="1500" spc="80"/>
              <a:t>based</a:t>
            </a:r>
            <a:r>
              <a:rPr dirty="0" sz="1500" spc="10"/>
              <a:t> </a:t>
            </a:r>
            <a:r>
              <a:rPr dirty="0" sz="1500" spc="60"/>
              <a:t>on</a:t>
            </a:r>
            <a:r>
              <a:rPr dirty="0" sz="1500" spc="5"/>
              <a:t> </a:t>
            </a:r>
            <a:r>
              <a:rPr dirty="0" sz="1500" spc="60"/>
              <a:t>changing</a:t>
            </a:r>
            <a:r>
              <a:rPr dirty="0" sz="1500" spc="10"/>
              <a:t> </a:t>
            </a:r>
            <a:r>
              <a:rPr dirty="0" sz="1500" spc="50"/>
              <a:t>needs.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</a:p>
          <a:p>
            <a:pPr>
              <a:lnSpc>
                <a:spcPct val="100000"/>
              </a:lnSpc>
              <a:spcBef>
                <a:spcPts val="175"/>
              </a:spcBef>
            </a:pPr>
          </a:p>
          <a:p>
            <a:pPr marL="12700">
              <a:lnSpc>
                <a:spcPct val="100000"/>
              </a:lnSpc>
            </a:pPr>
            <a:r>
              <a:rPr dirty="0" sz="1950" spc="-140" b="1">
                <a:latin typeface="Georgia"/>
                <a:cs typeface="Georgia"/>
              </a:rPr>
              <a:t>Variable</a:t>
            </a:r>
            <a:r>
              <a:rPr dirty="0" sz="1950" spc="-70" b="1">
                <a:latin typeface="Georgia"/>
                <a:cs typeface="Georgia"/>
              </a:rPr>
              <a:t> </a:t>
            </a:r>
            <a:r>
              <a:rPr dirty="0" sz="1950" spc="-20" b="1">
                <a:latin typeface="Georgia"/>
                <a:cs typeface="Georgia"/>
              </a:rPr>
              <a:t>Life</a:t>
            </a:r>
            <a:endParaRPr sz="1950">
              <a:latin typeface="Georgia"/>
              <a:cs typeface="Georgia"/>
            </a:endParaRPr>
          </a:p>
          <a:p>
            <a:pPr marL="12700" marR="133350">
              <a:lnSpc>
                <a:spcPts val="2880"/>
              </a:lnSpc>
              <a:spcBef>
                <a:spcPts val="105"/>
              </a:spcBef>
            </a:pPr>
            <a:r>
              <a:rPr dirty="0" baseline="1424" sz="2925" spc="-1305" b="1">
                <a:latin typeface="Georgia"/>
                <a:cs typeface="Georgia"/>
              </a:rPr>
              <a:t>I</a:t>
            </a:r>
            <a:r>
              <a:rPr dirty="0" sz="1500" spc="-300"/>
              <a:t>C</a:t>
            </a:r>
            <a:r>
              <a:rPr dirty="0" baseline="1424" sz="2925" spc="-1410" b="1">
                <a:latin typeface="Georgia"/>
                <a:cs typeface="Georgia"/>
              </a:rPr>
              <a:t>n</a:t>
            </a:r>
            <a:r>
              <a:rPr dirty="0" sz="1500" spc="-40"/>
              <a:t>o</a:t>
            </a:r>
            <a:r>
              <a:rPr dirty="0" baseline="1424" sz="2925" spc="-1432" b="1">
                <a:latin typeface="Georgia"/>
                <a:cs typeface="Georgia"/>
              </a:rPr>
              <a:t>s</a:t>
            </a:r>
            <a:r>
              <a:rPr dirty="0" sz="1500" spc="-440"/>
              <a:t>m</a:t>
            </a:r>
            <a:r>
              <a:rPr dirty="0" baseline="1424" sz="2925" spc="-1200" b="1">
                <a:latin typeface="Georgia"/>
                <a:cs typeface="Georgia"/>
              </a:rPr>
              <a:t>u</a:t>
            </a:r>
            <a:r>
              <a:rPr dirty="0" sz="1500" spc="-175"/>
              <a:t>b</a:t>
            </a:r>
            <a:r>
              <a:rPr dirty="0" baseline="1424" sz="2925" spc="-1155" b="1">
                <a:latin typeface="Georgia"/>
                <a:cs typeface="Georgia"/>
              </a:rPr>
              <a:t>r</a:t>
            </a:r>
            <a:r>
              <a:rPr dirty="0" sz="1500" spc="5"/>
              <a:t>i</a:t>
            </a:r>
            <a:r>
              <a:rPr dirty="0" sz="1500" spc="-580"/>
              <a:t>n</a:t>
            </a:r>
            <a:r>
              <a:rPr dirty="0" baseline="1424" sz="2925" spc="-697" b="1">
                <a:latin typeface="Georgia"/>
                <a:cs typeface="Georgia"/>
              </a:rPr>
              <a:t>a</a:t>
            </a:r>
            <a:r>
              <a:rPr dirty="0" sz="1500" spc="-415"/>
              <a:t>e</a:t>
            </a:r>
            <a:r>
              <a:rPr dirty="0" baseline="1424" sz="2925" spc="-1252" b="1">
                <a:latin typeface="Georgia"/>
                <a:cs typeface="Georgia"/>
              </a:rPr>
              <a:t>n</a:t>
            </a:r>
            <a:r>
              <a:rPr dirty="0" sz="1500" spc="-25"/>
              <a:t>s</a:t>
            </a:r>
            <a:r>
              <a:rPr dirty="0" baseline="1424" sz="2925" spc="-817" b="1">
                <a:latin typeface="Georgia"/>
                <a:cs typeface="Georgia"/>
              </a:rPr>
              <a:t>c</a:t>
            </a:r>
            <a:r>
              <a:rPr dirty="0" sz="1500" spc="-360"/>
              <a:t>d</a:t>
            </a:r>
            <a:r>
              <a:rPr dirty="0" baseline="1424" sz="2925" spc="-975" b="1">
                <a:latin typeface="Georgia"/>
                <a:cs typeface="Georgia"/>
              </a:rPr>
              <a:t>e</a:t>
            </a:r>
            <a:r>
              <a:rPr dirty="0" sz="1500" spc="20"/>
              <a:t>e</a:t>
            </a:r>
            <a:r>
              <a:rPr dirty="0" sz="1500" spc="5"/>
              <a:t>at</a:t>
            </a:r>
            <a:r>
              <a:rPr dirty="0" sz="1500" spc="10"/>
              <a:t>h</a:t>
            </a:r>
            <a:r>
              <a:rPr dirty="0" sz="1500" spc="140"/>
              <a:t> </a:t>
            </a:r>
            <a:r>
              <a:rPr dirty="0" sz="1500" spc="55"/>
              <a:t>benefits</a:t>
            </a:r>
            <a:r>
              <a:rPr dirty="0" sz="1500" spc="140"/>
              <a:t> </a:t>
            </a:r>
            <a:r>
              <a:rPr dirty="0" sz="1500"/>
              <a:t>with</a:t>
            </a:r>
            <a:r>
              <a:rPr dirty="0" sz="1500" spc="140"/>
              <a:t> </a:t>
            </a:r>
            <a:r>
              <a:rPr dirty="0" sz="1500"/>
              <a:t>investment</a:t>
            </a:r>
            <a:r>
              <a:rPr dirty="0" sz="1500" spc="140"/>
              <a:t> </a:t>
            </a:r>
            <a:r>
              <a:rPr dirty="0" sz="1500"/>
              <a:t>options,</a:t>
            </a:r>
            <a:r>
              <a:rPr dirty="0" sz="1500" spc="140"/>
              <a:t> </a:t>
            </a:r>
            <a:r>
              <a:rPr dirty="0" sz="1500" spc="60"/>
              <a:t>where</a:t>
            </a:r>
            <a:r>
              <a:rPr dirty="0" sz="1500" spc="140"/>
              <a:t> </a:t>
            </a:r>
            <a:r>
              <a:rPr dirty="0" sz="1500" spc="55"/>
              <a:t>policyholders </a:t>
            </a:r>
            <a:r>
              <a:rPr dirty="0" sz="1500" spc="85"/>
              <a:t>can</a:t>
            </a:r>
            <a:r>
              <a:rPr dirty="0" sz="1500" spc="-15"/>
              <a:t> </a:t>
            </a:r>
            <a:r>
              <a:rPr dirty="0" sz="1500" spc="90"/>
              <a:t>choose</a:t>
            </a:r>
            <a:r>
              <a:rPr dirty="0" sz="1500" spc="-10"/>
              <a:t> </a:t>
            </a:r>
            <a:r>
              <a:rPr dirty="0" sz="1500" spc="65"/>
              <a:t>how</a:t>
            </a:r>
            <a:r>
              <a:rPr dirty="0" sz="1500" spc="-10"/>
              <a:t> </a:t>
            </a:r>
            <a:r>
              <a:rPr dirty="0" sz="1500"/>
              <a:t>to</a:t>
            </a:r>
            <a:r>
              <a:rPr dirty="0" sz="1500" spc="-10"/>
              <a:t> </a:t>
            </a:r>
            <a:r>
              <a:rPr dirty="0" sz="1500" spc="55"/>
              <a:t>allocate</a:t>
            </a:r>
            <a:r>
              <a:rPr dirty="0" sz="1500" spc="-10"/>
              <a:t> </a:t>
            </a:r>
            <a:r>
              <a:rPr dirty="0" sz="1500"/>
              <a:t>their</a:t>
            </a:r>
            <a:r>
              <a:rPr dirty="0" sz="1500" spc="-10"/>
              <a:t> </a:t>
            </a:r>
            <a:r>
              <a:rPr dirty="0" sz="1500" spc="90"/>
              <a:t>cash</a:t>
            </a:r>
            <a:r>
              <a:rPr dirty="0" sz="1500" spc="-10"/>
              <a:t> value.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12605474" y="7566100"/>
            <a:ext cx="1982470" cy="588645"/>
          </a:xfrm>
          <a:custGeom>
            <a:avLst/>
            <a:gdLst/>
            <a:ahLst/>
            <a:cxnLst/>
            <a:rect l="l" t="t" r="r" b="b"/>
            <a:pathLst>
              <a:path w="1982469" h="588645">
                <a:moveTo>
                  <a:pt x="1982099" y="588599"/>
                </a:moveTo>
                <a:lnTo>
                  <a:pt x="0" y="588599"/>
                </a:lnTo>
                <a:lnTo>
                  <a:pt x="0" y="0"/>
                </a:lnTo>
                <a:lnTo>
                  <a:pt x="1982099" y="0"/>
                </a:lnTo>
                <a:lnTo>
                  <a:pt x="1982099" y="588599"/>
                </a:lnTo>
                <a:close/>
              </a:path>
            </a:pathLst>
          </a:custGeom>
          <a:solidFill>
            <a:srgbClr val="0D0829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2024-10-17T20:28:16Z</dcterms:created>
  <dcterms:modified xsi:type="dcterms:W3CDTF">2024-10-17T20:28:16Z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2024-10-17T00:00:00Z</vt:filetime>
  </property>
  <property fmtid="{D5CDD505-2E9C-101B-9397-08002B2CF9AE}" pid="3" name="Producer">
    <vt:lpwstr>iLovePDF</vt:lpwstr>
  </property>
</Properties>
</file>