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uli Semi-Bold" charset="1" panose="00000700000000000000"/>
      <p:regular r:id="rId16"/>
    </p:embeddedFont>
    <p:embeddedFont>
      <p:font typeface="Playfair Display 1" charset="1" panose="00000000000000000000"/>
      <p:regular r:id="rId17"/>
    </p:embeddedFont>
    <p:embeddedFont>
      <p:font typeface="Muli" charset="1" panose="00000500000000000000"/>
      <p:regular r:id="rId18"/>
    </p:embeddedFont>
    <p:embeddedFont>
      <p:font typeface="Playfair Display 2" charset="1" panose="00000500000000000000"/>
      <p:regular r:id="rId19"/>
    </p:embeddedFont>
    <p:embeddedFont>
      <p:font typeface="Muli Semi-Bold Italics" charset="1" panose="00000700000000000000"/>
      <p:regular r:id="rId20"/>
    </p:embeddedFont>
    <p:embeddedFont>
      <p:font typeface="Muli Italics" charset="1" panose="00000500000000000000"/>
      <p:regular r:id="rId21"/>
    </p:embeddedFont>
    <p:embeddedFont>
      <p:font typeface="Muli Bold Italics"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doi.org/10.1145/3591137"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55497" y="5479189"/>
            <a:ext cx="3605882" cy="1601500"/>
            <a:chOff x="0" y="0"/>
            <a:chExt cx="4807842" cy="2135333"/>
          </a:xfrm>
        </p:grpSpPr>
        <p:grpSp>
          <p:nvGrpSpPr>
            <p:cNvPr name="Group 3" id="3"/>
            <p:cNvGrpSpPr/>
            <p:nvPr/>
          </p:nvGrpSpPr>
          <p:grpSpPr>
            <a:xfrm rot="0">
              <a:off x="0" y="0"/>
              <a:ext cx="4807842" cy="2135333"/>
              <a:chOff x="0" y="0"/>
              <a:chExt cx="6418434" cy="2850654"/>
            </a:xfrm>
          </p:grpSpPr>
          <p:sp>
            <p:nvSpPr>
              <p:cNvPr name="Freeform 4" id="4"/>
              <p:cNvSpPr/>
              <p:nvPr/>
            </p:nvSpPr>
            <p:spPr>
              <a:xfrm flipH="false" flipV="false" rot="0">
                <a:off x="0" y="0"/>
                <a:ext cx="6418434" cy="2850654"/>
              </a:xfrm>
              <a:custGeom>
                <a:avLst/>
                <a:gdLst/>
                <a:ahLst/>
                <a:cxnLst/>
                <a:rect r="r" b="b" t="t" l="l"/>
                <a:pathLst>
                  <a:path h="2850654" w="6418434">
                    <a:moveTo>
                      <a:pt x="0" y="0"/>
                    </a:moveTo>
                    <a:lnTo>
                      <a:pt x="0" y="2850654"/>
                    </a:lnTo>
                    <a:lnTo>
                      <a:pt x="6418434" y="2850654"/>
                    </a:lnTo>
                    <a:lnTo>
                      <a:pt x="6418434" y="0"/>
                    </a:lnTo>
                    <a:lnTo>
                      <a:pt x="0" y="0"/>
                    </a:lnTo>
                    <a:close/>
                    <a:moveTo>
                      <a:pt x="6357474" y="2789693"/>
                    </a:moveTo>
                    <a:lnTo>
                      <a:pt x="59690" y="2789693"/>
                    </a:lnTo>
                    <a:lnTo>
                      <a:pt x="59690" y="59690"/>
                    </a:lnTo>
                    <a:lnTo>
                      <a:pt x="6357474" y="59690"/>
                    </a:lnTo>
                    <a:lnTo>
                      <a:pt x="6357474" y="2789693"/>
                    </a:lnTo>
                    <a:close/>
                  </a:path>
                </a:pathLst>
              </a:custGeom>
              <a:solidFill>
                <a:srgbClr val="FF68D4"/>
              </a:solidFill>
            </p:spPr>
          </p:sp>
        </p:grpSp>
        <p:sp>
          <p:nvSpPr>
            <p:cNvPr name="TextBox 5" id="5"/>
            <p:cNvSpPr txBox="true"/>
            <p:nvPr/>
          </p:nvSpPr>
          <p:spPr>
            <a:xfrm rot="0">
              <a:off x="151069" y="171186"/>
              <a:ext cx="4469809" cy="1706033"/>
            </a:xfrm>
            <a:prstGeom prst="rect">
              <a:avLst/>
            </a:prstGeom>
          </p:spPr>
          <p:txBody>
            <a:bodyPr anchor="t" rtlCol="false" tIns="0" lIns="0" bIns="0" rIns="0">
              <a:spAutoFit/>
            </a:bodyPr>
            <a:lstStyle/>
            <a:p>
              <a:pPr algn="ctr">
                <a:lnSpc>
                  <a:spcPts val="3499"/>
                </a:lnSpc>
              </a:pPr>
              <a:r>
                <a:rPr lang="en-US" sz="2499">
                  <a:solidFill>
                    <a:srgbClr val="000000"/>
                  </a:solidFill>
                  <a:latin typeface="Muli Semi-Bold"/>
                  <a:ea typeface="Muli Semi-Bold"/>
                  <a:cs typeface="Muli Semi-Bold"/>
                  <a:sym typeface="Muli Semi-Bold"/>
                </a:rPr>
                <a:t>Presented by: </a:t>
              </a:r>
            </a:p>
            <a:p>
              <a:pPr algn="ctr">
                <a:lnSpc>
                  <a:spcPts val="3499"/>
                </a:lnSpc>
              </a:pPr>
              <a:r>
                <a:rPr lang="en-US" sz="2499">
                  <a:solidFill>
                    <a:srgbClr val="000000"/>
                  </a:solidFill>
                  <a:latin typeface="Muli Semi-Bold"/>
                  <a:ea typeface="Muli Semi-Bold"/>
                  <a:cs typeface="Muli Semi-Bold"/>
                  <a:sym typeface="Muli Semi-Bold"/>
                </a:rPr>
                <a:t>Sahil Katkamwar</a:t>
              </a:r>
            </a:p>
            <a:p>
              <a:pPr algn="ctr">
                <a:lnSpc>
                  <a:spcPts val="3499"/>
                </a:lnSpc>
              </a:pPr>
              <a:r>
                <a:rPr lang="en-US" sz="2499">
                  <a:solidFill>
                    <a:srgbClr val="000000"/>
                  </a:solidFill>
                  <a:latin typeface="Muli Semi-Bold"/>
                  <a:ea typeface="Muli Semi-Bold"/>
                  <a:cs typeface="Muli Semi-Bold"/>
                  <a:sym typeface="Muli Semi-Bold"/>
                </a:rPr>
                <a:t>(33331)</a:t>
              </a:r>
            </a:p>
          </p:txBody>
        </p:sp>
      </p:grpSp>
      <p:sp>
        <p:nvSpPr>
          <p:cNvPr name="Freeform 6" id="6"/>
          <p:cNvSpPr/>
          <p:nvPr/>
        </p:nvSpPr>
        <p:spPr>
          <a:xfrm flipH="false" flipV="false" rot="0">
            <a:off x="11542992" y="-8517227"/>
            <a:ext cx="11432615" cy="11411829"/>
          </a:xfrm>
          <a:custGeom>
            <a:avLst/>
            <a:gdLst/>
            <a:ahLst/>
            <a:cxnLst/>
            <a:rect r="r" b="b" t="t" l="l"/>
            <a:pathLst>
              <a:path h="11411829" w="11432615">
                <a:moveTo>
                  <a:pt x="0" y="0"/>
                </a:moveTo>
                <a:lnTo>
                  <a:pt x="11432616" y="0"/>
                </a:lnTo>
                <a:lnTo>
                  <a:pt x="11432616" y="11411829"/>
                </a:lnTo>
                <a:lnTo>
                  <a:pt x="0" y="11411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772518" y="3752146"/>
            <a:ext cx="6059919" cy="3909471"/>
          </a:xfrm>
          <a:custGeom>
            <a:avLst/>
            <a:gdLst/>
            <a:ahLst/>
            <a:cxnLst/>
            <a:rect r="r" b="b" t="t" l="l"/>
            <a:pathLst>
              <a:path h="3909471" w="6059919">
                <a:moveTo>
                  <a:pt x="0" y="0"/>
                </a:moveTo>
                <a:lnTo>
                  <a:pt x="6059919" y="0"/>
                </a:lnTo>
                <a:lnTo>
                  <a:pt x="6059919" y="3909471"/>
                </a:lnTo>
                <a:lnTo>
                  <a:pt x="0" y="3909471"/>
                </a:lnTo>
                <a:lnTo>
                  <a:pt x="0" y="0"/>
                </a:lnTo>
                <a:close/>
              </a:path>
            </a:pathLst>
          </a:custGeom>
          <a:blipFill>
            <a:blip r:embed="rId4"/>
            <a:stretch>
              <a:fillRect l="-7459" t="0" r="-7230" b="0"/>
            </a:stretch>
          </a:blipFill>
        </p:spPr>
      </p:sp>
      <p:sp>
        <p:nvSpPr>
          <p:cNvPr name="TextBox 8" id="8"/>
          <p:cNvSpPr txBox="true"/>
          <p:nvPr/>
        </p:nvSpPr>
        <p:spPr>
          <a:xfrm rot="0">
            <a:off x="196424" y="1639853"/>
            <a:ext cx="11124028" cy="3253082"/>
          </a:xfrm>
          <a:prstGeom prst="rect">
            <a:avLst/>
          </a:prstGeom>
        </p:spPr>
        <p:txBody>
          <a:bodyPr anchor="t" rtlCol="false" tIns="0" lIns="0" bIns="0" rIns="0">
            <a:spAutoFit/>
          </a:bodyPr>
          <a:lstStyle/>
          <a:p>
            <a:pPr algn="ctr">
              <a:lnSpc>
                <a:spcPts val="8646"/>
              </a:lnSpc>
              <a:spcBef>
                <a:spcPct val="0"/>
              </a:spcBef>
            </a:pPr>
            <a:r>
              <a:rPr lang="en-US" sz="6175">
                <a:solidFill>
                  <a:srgbClr val="E26EE5"/>
                </a:solidFill>
                <a:latin typeface="Playfair Display 1"/>
                <a:ea typeface="Playfair Display 1"/>
                <a:cs typeface="Playfair Display 1"/>
                <a:sym typeface="Playfair Display 1"/>
              </a:rPr>
              <a:t>Machine Learning</a:t>
            </a:r>
            <a:r>
              <a:rPr lang="en-US" sz="6175">
                <a:solidFill>
                  <a:srgbClr val="FF9BD2"/>
                </a:solidFill>
                <a:latin typeface="Playfair Display 1"/>
                <a:ea typeface="Playfair Display 1"/>
                <a:cs typeface="Playfair Display 1"/>
                <a:sym typeface="Playfair Display 1"/>
              </a:rPr>
              <a:t> </a:t>
            </a:r>
            <a:r>
              <a:rPr lang="en-US" sz="6175">
                <a:solidFill>
                  <a:srgbClr val="000000"/>
                </a:solidFill>
                <a:latin typeface="Playfair Display 1"/>
                <a:ea typeface="Playfair Display 1"/>
                <a:cs typeface="Playfair Display 1"/>
                <a:sym typeface="Playfair Display 1"/>
              </a:rPr>
              <a:t>Based Cursor Control Using Eye Movements </a:t>
            </a:r>
          </a:p>
        </p:txBody>
      </p:sp>
      <p:sp>
        <p:nvSpPr>
          <p:cNvPr name="TextBox 9" id="9"/>
          <p:cNvSpPr txBox="true"/>
          <p:nvPr/>
        </p:nvSpPr>
        <p:spPr>
          <a:xfrm rot="0">
            <a:off x="1028700" y="8287102"/>
            <a:ext cx="3110205" cy="971198"/>
          </a:xfrm>
          <a:prstGeom prst="rect">
            <a:avLst/>
          </a:prstGeom>
        </p:spPr>
        <p:txBody>
          <a:bodyPr anchor="t" rtlCol="false" tIns="0" lIns="0" bIns="0" rIns="0">
            <a:spAutoFit/>
          </a:bodyPr>
          <a:lstStyle/>
          <a:p>
            <a:pPr algn="ctr">
              <a:lnSpc>
                <a:spcPts val="3976"/>
              </a:lnSpc>
            </a:pPr>
            <a:r>
              <a:rPr lang="en-US" sz="2840">
                <a:solidFill>
                  <a:srgbClr val="000000"/>
                </a:solidFill>
                <a:latin typeface="Muli"/>
                <a:ea typeface="Muli"/>
                <a:cs typeface="Muli"/>
                <a:sym typeface="Muli"/>
              </a:rPr>
              <a:t>Guided By : </a:t>
            </a:r>
          </a:p>
          <a:p>
            <a:pPr algn="ctr">
              <a:lnSpc>
                <a:spcPts val="3976"/>
              </a:lnSpc>
              <a:spcBef>
                <a:spcPct val="0"/>
              </a:spcBef>
            </a:pPr>
            <a:r>
              <a:rPr lang="en-US" sz="2840">
                <a:solidFill>
                  <a:srgbClr val="000000"/>
                </a:solidFill>
                <a:latin typeface="Muli"/>
                <a:ea typeface="Muli"/>
                <a:cs typeface="Muli"/>
                <a:sym typeface="Muli"/>
              </a:rPr>
              <a:t>Ms. Jyoti H. Jadhav</a:t>
            </a:r>
          </a:p>
        </p:txBody>
      </p:sp>
      <p:sp>
        <p:nvSpPr>
          <p:cNvPr name="TextBox 10" id="10"/>
          <p:cNvSpPr txBox="true"/>
          <p:nvPr/>
        </p:nvSpPr>
        <p:spPr>
          <a:xfrm rot="0">
            <a:off x="7287395" y="8287102"/>
            <a:ext cx="4033057" cy="971198"/>
          </a:xfrm>
          <a:prstGeom prst="rect">
            <a:avLst/>
          </a:prstGeom>
        </p:spPr>
        <p:txBody>
          <a:bodyPr anchor="t" rtlCol="false" tIns="0" lIns="0" bIns="0" rIns="0">
            <a:spAutoFit/>
          </a:bodyPr>
          <a:lstStyle/>
          <a:p>
            <a:pPr algn="ctr">
              <a:lnSpc>
                <a:spcPts val="3976"/>
              </a:lnSpc>
            </a:pPr>
            <a:r>
              <a:rPr lang="en-US" sz="2840">
                <a:solidFill>
                  <a:srgbClr val="000000"/>
                </a:solidFill>
                <a:latin typeface="Muli"/>
                <a:ea typeface="Muli"/>
                <a:cs typeface="Muli"/>
                <a:sym typeface="Muli"/>
              </a:rPr>
              <a:t>Reviewed By : </a:t>
            </a:r>
          </a:p>
          <a:p>
            <a:pPr algn="ctr">
              <a:lnSpc>
                <a:spcPts val="3976"/>
              </a:lnSpc>
              <a:spcBef>
                <a:spcPct val="0"/>
              </a:spcBef>
            </a:pPr>
            <a:r>
              <a:rPr lang="en-US" sz="2840">
                <a:solidFill>
                  <a:srgbClr val="000000"/>
                </a:solidFill>
                <a:latin typeface="Muli"/>
                <a:ea typeface="Muli"/>
                <a:cs typeface="Muli"/>
                <a:sym typeface="Muli"/>
              </a:rPr>
              <a:t>Dr. Shyam B. Deshmukh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5650" y="694844"/>
            <a:ext cx="7956700" cy="1143000"/>
          </a:xfrm>
          <a:prstGeom prst="rect">
            <a:avLst/>
          </a:prstGeom>
        </p:spPr>
        <p:txBody>
          <a:bodyPr anchor="t" rtlCol="false" tIns="0" lIns="0" bIns="0" rIns="0">
            <a:spAutoFit/>
          </a:bodyPr>
          <a:lstStyle/>
          <a:p>
            <a:pPr algn="ctr">
              <a:lnSpc>
                <a:spcPts val="9000"/>
              </a:lnSpc>
            </a:pPr>
            <a:r>
              <a:rPr lang="en-US" sz="7500">
                <a:solidFill>
                  <a:srgbClr val="000000"/>
                </a:solidFill>
                <a:latin typeface="Playfair Display 2"/>
                <a:ea typeface="Playfair Display 2"/>
                <a:cs typeface="Playfair Display 2"/>
                <a:sym typeface="Playfair Display 2"/>
              </a:rPr>
              <a:t>References</a:t>
            </a:r>
          </a:p>
        </p:txBody>
      </p:sp>
      <p:sp>
        <p:nvSpPr>
          <p:cNvPr name="Freeform 3" id="3"/>
          <p:cNvSpPr/>
          <p:nvPr/>
        </p:nvSpPr>
        <p:spPr>
          <a:xfrm flipH="false" flipV="false" rot="0">
            <a:off x="15769954" y="-7168469"/>
            <a:ext cx="9279264" cy="9262392"/>
          </a:xfrm>
          <a:custGeom>
            <a:avLst/>
            <a:gdLst/>
            <a:ahLst/>
            <a:cxnLst/>
            <a:rect r="r" b="b" t="t" l="l"/>
            <a:pathLst>
              <a:path h="9262392" w="9279264">
                <a:moveTo>
                  <a:pt x="0" y="0"/>
                </a:moveTo>
                <a:lnTo>
                  <a:pt x="9279264" y="0"/>
                </a:lnTo>
                <a:lnTo>
                  <a:pt x="9279264"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535942" y="-7168469"/>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44173" y="2046299"/>
            <a:ext cx="15999653" cy="1853166"/>
          </a:xfrm>
          <a:prstGeom prst="rect">
            <a:avLst/>
          </a:prstGeom>
        </p:spPr>
        <p:txBody>
          <a:bodyPr anchor="t" rtlCol="false" tIns="0" lIns="0" bIns="0" rIns="0">
            <a:spAutoFit/>
          </a:bodyPr>
          <a:lstStyle/>
          <a:p>
            <a:pPr algn="l" marL="548542" indent="-274271" lvl="1">
              <a:lnSpc>
                <a:spcPts val="3557"/>
              </a:lnSpc>
              <a:buFont typeface="Arial"/>
              <a:buChar char="•"/>
            </a:pPr>
            <a:r>
              <a:rPr lang="en-US" sz="2540">
                <a:solidFill>
                  <a:srgbClr val="000000"/>
                </a:solidFill>
                <a:latin typeface="Muli"/>
                <a:ea typeface="Muli"/>
                <a:cs typeface="Muli"/>
                <a:sym typeface="Muli"/>
              </a:rPr>
              <a:t>i.J. Alberto Álvarez Martín, Henrik Gollee, Jörg Müller, and Roderick Murray-Smith. 2021. Intermittent Control as a ModelofMouseMovements. ACMTrans.Comput.-Hum.Interact. 28, 5, Article 35 (August 2021), 46 pages</a:t>
            </a:r>
          </a:p>
          <a:p>
            <a:pPr algn="ctr">
              <a:lnSpc>
                <a:spcPts val="4256"/>
              </a:lnSpc>
            </a:pPr>
          </a:p>
        </p:txBody>
      </p:sp>
      <p:sp>
        <p:nvSpPr>
          <p:cNvPr name="TextBox 6" id="6"/>
          <p:cNvSpPr txBox="true"/>
          <p:nvPr/>
        </p:nvSpPr>
        <p:spPr>
          <a:xfrm rot="0">
            <a:off x="1144173" y="3671890"/>
            <a:ext cx="15999653" cy="1779506"/>
          </a:xfrm>
          <a:prstGeom prst="rect">
            <a:avLst/>
          </a:prstGeom>
        </p:spPr>
        <p:txBody>
          <a:bodyPr anchor="t" rtlCol="false" tIns="0" lIns="0" bIns="0" rIns="0">
            <a:spAutoFit/>
          </a:bodyPr>
          <a:lstStyle/>
          <a:p>
            <a:pPr algn="l" marL="526953" indent="-263476" lvl="1">
              <a:lnSpc>
                <a:spcPts val="3417"/>
              </a:lnSpc>
              <a:buFont typeface="Arial"/>
              <a:buChar char="•"/>
            </a:pPr>
            <a:r>
              <a:rPr lang="en-US" sz="2440">
                <a:solidFill>
                  <a:srgbClr val="000000"/>
                </a:solidFill>
                <a:latin typeface="Muli"/>
                <a:ea typeface="Muli"/>
                <a:cs typeface="Muli"/>
                <a:sym typeface="Muli"/>
              </a:rPr>
              <a:t>i.MichalHucko,RobertMoro,andMariaBielikova.2020.ConfusionDetection Dataset of Mouse and Eye Movements. In 28th ACM Conference on User Modeling, Adaptation and Personalization (UMAP ’20 Adjunct), July 14–17, 2020, Genoa, Italy. ACM, New York, NY, USA, 6 pages. </a:t>
            </a:r>
          </a:p>
          <a:p>
            <a:pPr algn="ctr">
              <a:lnSpc>
                <a:spcPts val="4116"/>
              </a:lnSpc>
              <a:spcBef>
                <a:spcPct val="0"/>
              </a:spcBef>
            </a:pPr>
          </a:p>
        </p:txBody>
      </p:sp>
      <p:sp>
        <p:nvSpPr>
          <p:cNvPr name="TextBox 7" id="7"/>
          <p:cNvSpPr txBox="true"/>
          <p:nvPr/>
        </p:nvSpPr>
        <p:spPr>
          <a:xfrm rot="0">
            <a:off x="1144173" y="5403771"/>
            <a:ext cx="15999653" cy="1350881"/>
          </a:xfrm>
          <a:prstGeom prst="rect">
            <a:avLst/>
          </a:prstGeom>
        </p:spPr>
        <p:txBody>
          <a:bodyPr anchor="t" rtlCol="false" tIns="0" lIns="0" bIns="0" rIns="0">
            <a:spAutoFit/>
          </a:bodyPr>
          <a:lstStyle/>
          <a:p>
            <a:pPr algn="l" marL="526953" indent="-263476" lvl="1">
              <a:lnSpc>
                <a:spcPts val="3417"/>
              </a:lnSpc>
              <a:buFont typeface="Arial"/>
              <a:buChar char="•"/>
            </a:pPr>
            <a:r>
              <a:rPr lang="en-US" sz="2440">
                <a:solidFill>
                  <a:srgbClr val="000000"/>
                </a:solidFill>
                <a:latin typeface="Muli"/>
                <a:ea typeface="Muli"/>
                <a:cs typeface="Muli"/>
                <a:sym typeface="Muli"/>
              </a:rPr>
              <a:t>i.V. Shah, P. Punde, S. Dubey, and B. Sonawane, "Mouse Pointer Control Using Eye Movements," JETIR, vol. 6, no. 4, pp. 1-6, Apr. 2019.</a:t>
            </a:r>
          </a:p>
          <a:p>
            <a:pPr algn="ctr">
              <a:lnSpc>
                <a:spcPts val="4116"/>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5650" y="1028700"/>
            <a:ext cx="7956700" cy="1143000"/>
          </a:xfrm>
          <a:prstGeom prst="rect">
            <a:avLst/>
          </a:prstGeom>
        </p:spPr>
        <p:txBody>
          <a:bodyPr anchor="t" rtlCol="false" tIns="0" lIns="0" bIns="0" rIns="0">
            <a:spAutoFit/>
          </a:bodyPr>
          <a:lstStyle/>
          <a:p>
            <a:pPr algn="ctr">
              <a:lnSpc>
                <a:spcPts val="9000"/>
              </a:lnSpc>
            </a:pPr>
            <a:r>
              <a:rPr lang="en-US" sz="7500">
                <a:solidFill>
                  <a:srgbClr val="000000"/>
                </a:solidFill>
                <a:latin typeface="Playfair Display 2"/>
                <a:ea typeface="Playfair Display 2"/>
                <a:cs typeface="Playfair Display 2"/>
                <a:sym typeface="Playfair Display 2"/>
              </a:rPr>
              <a:t>Objectives</a:t>
            </a:r>
          </a:p>
        </p:txBody>
      </p:sp>
      <p:sp>
        <p:nvSpPr>
          <p:cNvPr name="Freeform 3" id="3"/>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187549" y="7481501"/>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399230" y="3358317"/>
            <a:ext cx="4096855" cy="4881017"/>
            <a:chOff x="0" y="0"/>
            <a:chExt cx="3090727" cy="3682310"/>
          </a:xfrm>
        </p:grpSpPr>
        <p:sp>
          <p:nvSpPr>
            <p:cNvPr name="Freeform 6" id="6"/>
            <p:cNvSpPr/>
            <p:nvPr/>
          </p:nvSpPr>
          <p:spPr>
            <a:xfrm flipH="false" flipV="false" rot="0">
              <a:off x="0" y="0"/>
              <a:ext cx="3090727" cy="3682310"/>
            </a:xfrm>
            <a:custGeom>
              <a:avLst/>
              <a:gdLst/>
              <a:ahLst/>
              <a:cxnLst/>
              <a:rect r="r" b="b" t="t" l="l"/>
              <a:pathLst>
                <a:path h="3682310" w="3090727">
                  <a:moveTo>
                    <a:pt x="0" y="0"/>
                  </a:moveTo>
                  <a:lnTo>
                    <a:pt x="3090727" y="0"/>
                  </a:lnTo>
                  <a:lnTo>
                    <a:pt x="3090727" y="3682310"/>
                  </a:lnTo>
                  <a:lnTo>
                    <a:pt x="0" y="3682310"/>
                  </a:lnTo>
                  <a:close/>
                </a:path>
              </a:pathLst>
            </a:custGeom>
            <a:solidFill>
              <a:srgbClr val="FFFFFF"/>
            </a:solidFill>
            <a:ln w="38100" cap="sq">
              <a:solidFill>
                <a:srgbClr val="FF68D4"/>
              </a:solidFill>
              <a:prstDash val="solid"/>
              <a:miter/>
            </a:ln>
          </p:spPr>
        </p:sp>
        <p:sp>
          <p:nvSpPr>
            <p:cNvPr name="TextBox 7" id="7"/>
            <p:cNvSpPr txBox="true"/>
            <p:nvPr/>
          </p:nvSpPr>
          <p:spPr>
            <a:xfrm>
              <a:off x="0" y="-28575"/>
              <a:ext cx="3090727" cy="3710885"/>
            </a:xfrm>
            <a:prstGeom prst="rect">
              <a:avLst/>
            </a:prstGeom>
          </p:spPr>
          <p:txBody>
            <a:bodyPr anchor="ctr" rtlCol="false" tIns="254000" lIns="254000" bIns="254000" rIns="254000"/>
            <a:lstStyle/>
            <a:p>
              <a:pPr algn="l">
                <a:lnSpc>
                  <a:spcPts val="2520"/>
                </a:lnSpc>
              </a:pPr>
            </a:p>
          </p:txBody>
        </p:sp>
      </p:grpSp>
      <p:grpSp>
        <p:nvGrpSpPr>
          <p:cNvPr name="Group 8" id="8"/>
          <p:cNvGrpSpPr/>
          <p:nvPr/>
        </p:nvGrpSpPr>
        <p:grpSpPr>
          <a:xfrm rot="0">
            <a:off x="7095572" y="3358317"/>
            <a:ext cx="4096855" cy="4881017"/>
            <a:chOff x="0" y="0"/>
            <a:chExt cx="3090727" cy="3682310"/>
          </a:xfrm>
        </p:grpSpPr>
        <p:sp>
          <p:nvSpPr>
            <p:cNvPr name="Freeform 9" id="9"/>
            <p:cNvSpPr/>
            <p:nvPr/>
          </p:nvSpPr>
          <p:spPr>
            <a:xfrm flipH="false" flipV="false" rot="0">
              <a:off x="0" y="0"/>
              <a:ext cx="3090727" cy="3682310"/>
            </a:xfrm>
            <a:custGeom>
              <a:avLst/>
              <a:gdLst/>
              <a:ahLst/>
              <a:cxnLst/>
              <a:rect r="r" b="b" t="t" l="l"/>
              <a:pathLst>
                <a:path h="3682310" w="3090727">
                  <a:moveTo>
                    <a:pt x="0" y="0"/>
                  </a:moveTo>
                  <a:lnTo>
                    <a:pt x="3090727" y="0"/>
                  </a:lnTo>
                  <a:lnTo>
                    <a:pt x="3090727" y="3682310"/>
                  </a:lnTo>
                  <a:lnTo>
                    <a:pt x="0" y="3682310"/>
                  </a:lnTo>
                  <a:close/>
                </a:path>
              </a:pathLst>
            </a:custGeom>
            <a:solidFill>
              <a:srgbClr val="FFFFFF"/>
            </a:solidFill>
            <a:ln w="38100" cap="sq">
              <a:solidFill>
                <a:srgbClr val="FF68D4"/>
              </a:solidFill>
              <a:prstDash val="solid"/>
              <a:miter/>
            </a:ln>
          </p:spPr>
        </p:sp>
        <p:sp>
          <p:nvSpPr>
            <p:cNvPr name="TextBox 10" id="10"/>
            <p:cNvSpPr txBox="true"/>
            <p:nvPr/>
          </p:nvSpPr>
          <p:spPr>
            <a:xfrm>
              <a:off x="0" y="-28575"/>
              <a:ext cx="3090727" cy="3710885"/>
            </a:xfrm>
            <a:prstGeom prst="rect">
              <a:avLst/>
            </a:prstGeom>
          </p:spPr>
          <p:txBody>
            <a:bodyPr anchor="ctr" rtlCol="false" tIns="254000" lIns="254000" bIns="254000" rIns="254000"/>
            <a:lstStyle/>
            <a:p>
              <a:pPr algn="l">
                <a:lnSpc>
                  <a:spcPts val="2520"/>
                </a:lnSpc>
              </a:pPr>
            </a:p>
          </p:txBody>
        </p:sp>
      </p:grpSp>
      <p:grpSp>
        <p:nvGrpSpPr>
          <p:cNvPr name="Group 11" id="11"/>
          <p:cNvGrpSpPr/>
          <p:nvPr/>
        </p:nvGrpSpPr>
        <p:grpSpPr>
          <a:xfrm rot="0">
            <a:off x="11792503" y="3358317"/>
            <a:ext cx="4096855" cy="4881017"/>
            <a:chOff x="0" y="0"/>
            <a:chExt cx="3090727" cy="3682310"/>
          </a:xfrm>
        </p:grpSpPr>
        <p:sp>
          <p:nvSpPr>
            <p:cNvPr name="Freeform 12" id="12"/>
            <p:cNvSpPr/>
            <p:nvPr/>
          </p:nvSpPr>
          <p:spPr>
            <a:xfrm flipH="false" flipV="false" rot="0">
              <a:off x="0" y="0"/>
              <a:ext cx="3090727" cy="3682310"/>
            </a:xfrm>
            <a:custGeom>
              <a:avLst/>
              <a:gdLst/>
              <a:ahLst/>
              <a:cxnLst/>
              <a:rect r="r" b="b" t="t" l="l"/>
              <a:pathLst>
                <a:path h="3682310" w="3090727">
                  <a:moveTo>
                    <a:pt x="0" y="0"/>
                  </a:moveTo>
                  <a:lnTo>
                    <a:pt x="3090727" y="0"/>
                  </a:lnTo>
                  <a:lnTo>
                    <a:pt x="3090727" y="3682310"/>
                  </a:lnTo>
                  <a:lnTo>
                    <a:pt x="0" y="3682310"/>
                  </a:lnTo>
                  <a:close/>
                </a:path>
              </a:pathLst>
            </a:custGeom>
            <a:solidFill>
              <a:srgbClr val="FFFFFF"/>
            </a:solidFill>
            <a:ln w="38100" cap="sq">
              <a:solidFill>
                <a:srgbClr val="FF68D4"/>
              </a:solidFill>
              <a:prstDash val="solid"/>
              <a:miter/>
            </a:ln>
          </p:spPr>
        </p:sp>
        <p:sp>
          <p:nvSpPr>
            <p:cNvPr name="TextBox 13" id="13"/>
            <p:cNvSpPr txBox="true"/>
            <p:nvPr/>
          </p:nvSpPr>
          <p:spPr>
            <a:xfrm>
              <a:off x="0" y="-28575"/>
              <a:ext cx="3090727" cy="3710885"/>
            </a:xfrm>
            <a:prstGeom prst="rect">
              <a:avLst/>
            </a:prstGeom>
          </p:spPr>
          <p:txBody>
            <a:bodyPr anchor="ctr" rtlCol="false" tIns="254000" lIns="254000" bIns="254000" rIns="254000"/>
            <a:lstStyle/>
            <a:p>
              <a:pPr algn="l">
                <a:lnSpc>
                  <a:spcPts val="2520"/>
                </a:lnSpc>
              </a:pPr>
            </a:p>
          </p:txBody>
        </p:sp>
      </p:grpSp>
      <p:grpSp>
        <p:nvGrpSpPr>
          <p:cNvPr name="Group 14" id="14"/>
          <p:cNvGrpSpPr/>
          <p:nvPr/>
        </p:nvGrpSpPr>
        <p:grpSpPr>
          <a:xfrm rot="0">
            <a:off x="2727666" y="3684916"/>
            <a:ext cx="1210897" cy="1210897"/>
            <a:chOff x="0" y="0"/>
            <a:chExt cx="1614529" cy="1614529"/>
          </a:xfrm>
        </p:grpSpPr>
        <p:grpSp>
          <p:nvGrpSpPr>
            <p:cNvPr name="Group 15" id="15"/>
            <p:cNvGrpSpPr/>
            <p:nvPr/>
          </p:nvGrpSpPr>
          <p:grpSpPr>
            <a:xfrm rot="0">
              <a:off x="0" y="0"/>
              <a:ext cx="1614529" cy="1614529"/>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7" id="17"/>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ea typeface="Muli Semi-Bold"/>
                  <a:cs typeface="Muli Semi-Bold"/>
                  <a:sym typeface="Muli Semi-Bold"/>
                </a:rPr>
                <a:t>01</a:t>
              </a:r>
            </a:p>
          </p:txBody>
        </p:sp>
      </p:grpSp>
      <p:grpSp>
        <p:nvGrpSpPr>
          <p:cNvPr name="Group 18" id="18"/>
          <p:cNvGrpSpPr/>
          <p:nvPr/>
        </p:nvGrpSpPr>
        <p:grpSpPr>
          <a:xfrm rot="0">
            <a:off x="7455307" y="3684916"/>
            <a:ext cx="1210897" cy="1210897"/>
            <a:chOff x="0" y="0"/>
            <a:chExt cx="1614529" cy="1614529"/>
          </a:xfrm>
        </p:grpSpPr>
        <p:grpSp>
          <p:nvGrpSpPr>
            <p:cNvPr name="Group 19" id="19"/>
            <p:cNvGrpSpPr/>
            <p:nvPr/>
          </p:nvGrpSpPr>
          <p:grpSpPr>
            <a:xfrm rot="0">
              <a:off x="0" y="0"/>
              <a:ext cx="1614529" cy="1614529"/>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1" id="21"/>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ea typeface="Muli Semi-Bold"/>
                  <a:cs typeface="Muli Semi-Bold"/>
                  <a:sym typeface="Muli Semi-Bold"/>
                </a:rPr>
                <a:t>02</a:t>
              </a:r>
            </a:p>
          </p:txBody>
        </p:sp>
      </p:grpSp>
      <p:grpSp>
        <p:nvGrpSpPr>
          <p:cNvPr name="Group 22" id="22"/>
          <p:cNvGrpSpPr/>
          <p:nvPr/>
        </p:nvGrpSpPr>
        <p:grpSpPr>
          <a:xfrm rot="0">
            <a:off x="12154453" y="3684916"/>
            <a:ext cx="1210897" cy="1210897"/>
            <a:chOff x="0" y="0"/>
            <a:chExt cx="1614529" cy="1614529"/>
          </a:xfrm>
        </p:grpSpPr>
        <p:grpSp>
          <p:nvGrpSpPr>
            <p:cNvPr name="Group 23" id="23"/>
            <p:cNvGrpSpPr/>
            <p:nvPr/>
          </p:nvGrpSpPr>
          <p:grpSpPr>
            <a:xfrm rot="0">
              <a:off x="0" y="0"/>
              <a:ext cx="1614529" cy="1614529"/>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5" id="25"/>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ea typeface="Muli Semi-Bold"/>
                  <a:cs typeface="Muli Semi-Bold"/>
                  <a:sym typeface="Muli Semi-Bold"/>
                </a:rPr>
                <a:t>03</a:t>
              </a:r>
            </a:p>
          </p:txBody>
        </p:sp>
      </p:grpSp>
      <p:grpSp>
        <p:nvGrpSpPr>
          <p:cNvPr name="Group 26" id="26"/>
          <p:cNvGrpSpPr/>
          <p:nvPr/>
        </p:nvGrpSpPr>
        <p:grpSpPr>
          <a:xfrm rot="0">
            <a:off x="2602470" y="5461822"/>
            <a:ext cx="3690376" cy="2358390"/>
            <a:chOff x="0" y="0"/>
            <a:chExt cx="4920502" cy="3144520"/>
          </a:xfrm>
        </p:grpSpPr>
        <p:sp>
          <p:nvSpPr>
            <p:cNvPr name="TextBox 27" id="27"/>
            <p:cNvSpPr txBox="true"/>
            <p:nvPr/>
          </p:nvSpPr>
          <p:spPr>
            <a:xfrm rot="0">
              <a:off x="0" y="749723"/>
              <a:ext cx="4920502" cy="2394797"/>
            </a:xfrm>
            <a:prstGeom prst="rect">
              <a:avLst/>
            </a:prstGeom>
          </p:spPr>
          <p:txBody>
            <a:bodyPr anchor="t" rtlCol="false" tIns="0" lIns="0" bIns="0" rIns="0">
              <a:spAutoFit/>
            </a:bodyPr>
            <a:lstStyle/>
            <a:p>
              <a:pPr algn="ctr">
                <a:lnSpc>
                  <a:spcPts val="2859"/>
                </a:lnSpc>
              </a:pPr>
              <a:r>
                <a:rPr lang="en-US" sz="2199">
                  <a:solidFill>
                    <a:srgbClr val="000000"/>
                  </a:solidFill>
                  <a:latin typeface="Muli"/>
                  <a:ea typeface="Muli"/>
                  <a:cs typeface="Muli"/>
                  <a:sym typeface="Muli"/>
                </a:rPr>
                <a:t>Provide a hands-free cursor control system for individuals with physical limitations or alternative input needs.</a:t>
              </a:r>
            </a:p>
          </p:txBody>
        </p:sp>
        <p:sp>
          <p:nvSpPr>
            <p:cNvPr name="TextBox 28" id="28"/>
            <p:cNvSpPr txBox="true"/>
            <p:nvPr/>
          </p:nvSpPr>
          <p:spPr>
            <a:xfrm rot="0">
              <a:off x="0" y="-19050"/>
              <a:ext cx="4920502" cy="546523"/>
            </a:xfrm>
            <a:prstGeom prst="rect">
              <a:avLst/>
            </a:prstGeom>
          </p:spPr>
          <p:txBody>
            <a:bodyPr anchor="t" rtlCol="false" tIns="0" lIns="0" bIns="0" rIns="0">
              <a:spAutoFit/>
            </a:bodyPr>
            <a:lstStyle/>
            <a:p>
              <a:pPr algn="ctr">
                <a:lnSpc>
                  <a:spcPts val="3379"/>
                </a:lnSpc>
              </a:pPr>
              <a:r>
                <a:rPr lang="en-US" sz="2599" u="sng">
                  <a:solidFill>
                    <a:srgbClr val="000000"/>
                  </a:solidFill>
                  <a:latin typeface="Muli Semi-Bold Italics"/>
                  <a:ea typeface="Muli Semi-Bold Italics"/>
                  <a:cs typeface="Muli Semi-Bold Italics"/>
                  <a:sym typeface="Muli Semi-Bold Italics"/>
                </a:rPr>
                <a:t>Enhance Accessibility</a:t>
              </a:r>
            </a:p>
          </p:txBody>
        </p:sp>
      </p:grpSp>
      <p:grpSp>
        <p:nvGrpSpPr>
          <p:cNvPr name="Group 29" id="29"/>
          <p:cNvGrpSpPr/>
          <p:nvPr/>
        </p:nvGrpSpPr>
        <p:grpSpPr>
          <a:xfrm rot="0">
            <a:off x="7299106" y="5461822"/>
            <a:ext cx="3690376" cy="2063115"/>
            <a:chOff x="0" y="0"/>
            <a:chExt cx="4920502" cy="2750820"/>
          </a:xfrm>
        </p:grpSpPr>
        <p:sp>
          <p:nvSpPr>
            <p:cNvPr name="TextBox 30" id="30"/>
            <p:cNvSpPr txBox="true"/>
            <p:nvPr/>
          </p:nvSpPr>
          <p:spPr>
            <a:xfrm rot="0">
              <a:off x="0" y="1321223"/>
              <a:ext cx="4920502" cy="1429597"/>
            </a:xfrm>
            <a:prstGeom prst="rect">
              <a:avLst/>
            </a:prstGeom>
          </p:spPr>
          <p:txBody>
            <a:bodyPr anchor="t" rtlCol="false" tIns="0" lIns="0" bIns="0" rIns="0">
              <a:spAutoFit/>
            </a:bodyPr>
            <a:lstStyle/>
            <a:p>
              <a:pPr algn="ctr">
                <a:lnSpc>
                  <a:spcPts val="2859"/>
                </a:lnSpc>
              </a:pPr>
              <a:r>
                <a:rPr lang="en-US" sz="2199">
                  <a:solidFill>
                    <a:srgbClr val="000000"/>
                  </a:solidFill>
                  <a:latin typeface="Muli"/>
                  <a:ea typeface="Muli"/>
                  <a:cs typeface="Muli"/>
                  <a:sym typeface="Muli"/>
                </a:rPr>
                <a:t>Achieve accurate and real-time cursor movements using CNNs and SVMs.</a:t>
              </a:r>
            </a:p>
          </p:txBody>
        </p:sp>
        <p:sp>
          <p:nvSpPr>
            <p:cNvPr name="TextBox 31" id="31"/>
            <p:cNvSpPr txBox="true"/>
            <p:nvPr/>
          </p:nvSpPr>
          <p:spPr>
            <a:xfrm rot="0">
              <a:off x="0" y="-19050"/>
              <a:ext cx="4920502" cy="1118023"/>
            </a:xfrm>
            <a:prstGeom prst="rect">
              <a:avLst/>
            </a:prstGeom>
          </p:spPr>
          <p:txBody>
            <a:bodyPr anchor="t" rtlCol="false" tIns="0" lIns="0" bIns="0" rIns="0">
              <a:spAutoFit/>
            </a:bodyPr>
            <a:lstStyle/>
            <a:p>
              <a:pPr algn="ctr">
                <a:lnSpc>
                  <a:spcPts val="3379"/>
                </a:lnSpc>
              </a:pPr>
              <a:r>
                <a:rPr lang="en-US" sz="2599" u="sng">
                  <a:solidFill>
                    <a:srgbClr val="000000"/>
                  </a:solidFill>
                  <a:latin typeface="Muli Semi-Bold Italics"/>
                  <a:ea typeface="Muli Semi-Bold Italics"/>
                  <a:cs typeface="Muli Semi-Bold Italics"/>
                  <a:sym typeface="Muli Semi-Bold Italics"/>
                </a:rPr>
                <a:t>Ensure Precision and Responsiveness</a:t>
              </a:r>
            </a:p>
          </p:txBody>
        </p:sp>
      </p:grpSp>
      <p:grpSp>
        <p:nvGrpSpPr>
          <p:cNvPr name="Group 32" id="32"/>
          <p:cNvGrpSpPr/>
          <p:nvPr/>
        </p:nvGrpSpPr>
        <p:grpSpPr>
          <a:xfrm rot="0">
            <a:off x="11995742" y="5461822"/>
            <a:ext cx="3690376" cy="2425065"/>
            <a:chOff x="0" y="0"/>
            <a:chExt cx="4920502" cy="3233420"/>
          </a:xfrm>
        </p:grpSpPr>
        <p:sp>
          <p:nvSpPr>
            <p:cNvPr name="TextBox 33" id="33"/>
            <p:cNvSpPr txBox="true"/>
            <p:nvPr/>
          </p:nvSpPr>
          <p:spPr>
            <a:xfrm rot="0">
              <a:off x="0" y="1321223"/>
              <a:ext cx="4920502" cy="1912197"/>
            </a:xfrm>
            <a:prstGeom prst="rect">
              <a:avLst/>
            </a:prstGeom>
          </p:spPr>
          <p:txBody>
            <a:bodyPr anchor="t" rtlCol="false" tIns="0" lIns="0" bIns="0" rIns="0">
              <a:spAutoFit/>
            </a:bodyPr>
            <a:lstStyle/>
            <a:p>
              <a:pPr algn="ctr">
                <a:lnSpc>
                  <a:spcPts val="2859"/>
                </a:lnSpc>
              </a:pPr>
              <a:r>
                <a:rPr lang="en-US" sz="2199">
                  <a:solidFill>
                    <a:srgbClr val="000000"/>
                  </a:solidFill>
                  <a:latin typeface="Muli"/>
                  <a:ea typeface="Muli"/>
                  <a:cs typeface="Muli"/>
                  <a:sym typeface="Muli"/>
                </a:rPr>
                <a:t>Calibrate the system for individual users and assess performance based on response time and accuracy.</a:t>
              </a:r>
            </a:p>
          </p:txBody>
        </p:sp>
        <p:sp>
          <p:nvSpPr>
            <p:cNvPr name="TextBox 34" id="34"/>
            <p:cNvSpPr txBox="true"/>
            <p:nvPr/>
          </p:nvSpPr>
          <p:spPr>
            <a:xfrm rot="0">
              <a:off x="0" y="-19050"/>
              <a:ext cx="4920502" cy="1118023"/>
            </a:xfrm>
            <a:prstGeom prst="rect">
              <a:avLst/>
            </a:prstGeom>
          </p:spPr>
          <p:txBody>
            <a:bodyPr anchor="t" rtlCol="false" tIns="0" lIns="0" bIns="0" rIns="0">
              <a:spAutoFit/>
            </a:bodyPr>
            <a:lstStyle/>
            <a:p>
              <a:pPr algn="ctr">
                <a:lnSpc>
                  <a:spcPts val="3379"/>
                </a:lnSpc>
              </a:pPr>
              <a:r>
                <a:rPr lang="en-US" sz="2599" u="sng">
                  <a:solidFill>
                    <a:srgbClr val="000000"/>
                  </a:solidFill>
                  <a:latin typeface="Muli Semi-Bold Italics"/>
                  <a:ea typeface="Muli Semi-Bold Italics"/>
                  <a:cs typeface="Muli Semi-Bold Italics"/>
                  <a:sym typeface="Muli Semi-Bold Italics"/>
                </a:rPr>
                <a:t>Personalize User Experience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5650" y="694844"/>
            <a:ext cx="7956700" cy="1143000"/>
          </a:xfrm>
          <a:prstGeom prst="rect">
            <a:avLst/>
          </a:prstGeom>
        </p:spPr>
        <p:txBody>
          <a:bodyPr anchor="t" rtlCol="false" tIns="0" lIns="0" bIns="0" rIns="0">
            <a:spAutoFit/>
          </a:bodyPr>
          <a:lstStyle/>
          <a:p>
            <a:pPr algn="ctr">
              <a:lnSpc>
                <a:spcPts val="9000"/>
              </a:lnSpc>
            </a:pPr>
            <a:r>
              <a:rPr lang="en-US" sz="7500">
                <a:solidFill>
                  <a:srgbClr val="000000"/>
                </a:solidFill>
                <a:latin typeface="Playfair Display 2"/>
                <a:ea typeface="Playfair Display 2"/>
                <a:cs typeface="Playfair Display 2"/>
                <a:sym typeface="Playfair Display 2"/>
              </a:rPr>
              <a:t>Abstract</a:t>
            </a:r>
          </a:p>
        </p:txBody>
      </p:sp>
      <p:sp>
        <p:nvSpPr>
          <p:cNvPr name="Freeform 3" id="3"/>
          <p:cNvSpPr/>
          <p:nvPr/>
        </p:nvSpPr>
        <p:spPr>
          <a:xfrm flipH="false" flipV="false" rot="0">
            <a:off x="16669702" y="-6808569"/>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876127" y="8003151"/>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21383" y="2406198"/>
            <a:ext cx="15045234" cy="8052671"/>
          </a:xfrm>
          <a:prstGeom prst="rect">
            <a:avLst/>
          </a:prstGeom>
        </p:spPr>
        <p:txBody>
          <a:bodyPr anchor="t" rtlCol="false" tIns="0" lIns="0" bIns="0" rIns="0">
            <a:spAutoFit/>
          </a:bodyPr>
          <a:lstStyle/>
          <a:p>
            <a:pPr algn="ctr">
              <a:lnSpc>
                <a:spcPts val="3977"/>
              </a:lnSpc>
            </a:pPr>
            <a:r>
              <a:rPr lang="en-US" sz="2840">
                <a:solidFill>
                  <a:srgbClr val="000000"/>
                </a:solidFill>
                <a:latin typeface="Muli"/>
                <a:ea typeface="Muli"/>
                <a:cs typeface="Muli"/>
                <a:sym typeface="Muli"/>
              </a:rPr>
              <a:t>Among the new human-computer interaction technologies such as eye tracking and</a:t>
            </a:r>
          </a:p>
          <a:p>
            <a:pPr algn="ctr">
              <a:lnSpc>
                <a:spcPts val="3977"/>
              </a:lnSpc>
            </a:pPr>
            <a:r>
              <a:rPr lang="en-US" sz="2840">
                <a:solidFill>
                  <a:srgbClr val="000000"/>
                </a:solidFill>
                <a:latin typeface="Muli"/>
                <a:ea typeface="Muli"/>
                <a:cs typeface="Muli"/>
                <a:sym typeface="Muli"/>
              </a:rPr>
              <a:t>gesture recognition, the human-computer interaction technology based on eye movements</a:t>
            </a:r>
          </a:p>
          <a:p>
            <a:pPr algn="ctr">
              <a:lnSpc>
                <a:spcPts val="3977"/>
              </a:lnSpc>
            </a:pPr>
            <a:r>
              <a:rPr lang="en-US" sz="2840">
                <a:solidFill>
                  <a:srgbClr val="000000"/>
                </a:solidFill>
                <a:latin typeface="Muli"/>
                <a:ea typeface="Muli"/>
                <a:cs typeface="Muli"/>
                <a:sym typeface="Muli"/>
              </a:rPr>
              <a:t>improves the intelligence, naturalness, and efficiency of human-computer interaction.</a:t>
            </a:r>
          </a:p>
          <a:p>
            <a:pPr algn="ctr">
              <a:lnSpc>
                <a:spcPts val="3977"/>
              </a:lnSpc>
            </a:pPr>
            <a:r>
              <a:rPr lang="en-US" sz="2840">
                <a:solidFill>
                  <a:srgbClr val="000000"/>
                </a:solidFill>
                <a:latin typeface="Muli"/>
                <a:ea typeface="Muli"/>
                <a:cs typeface="Muli"/>
                <a:sym typeface="Muli"/>
              </a:rPr>
              <a:t>This paper investigates the potential of using eye movements to operate a computer</a:t>
            </a:r>
          </a:p>
          <a:p>
            <a:pPr algn="ctr">
              <a:lnSpc>
                <a:spcPts val="3977"/>
              </a:lnSpc>
            </a:pPr>
            <a:r>
              <a:rPr lang="en-US" sz="2840">
                <a:solidFill>
                  <a:srgbClr val="000000"/>
                </a:solidFill>
                <a:latin typeface="Muli"/>
                <a:ea typeface="Muli"/>
                <a:cs typeface="Muli"/>
                <a:sym typeface="Muli"/>
              </a:rPr>
              <a:t>mouse cursor, enhancing accessibility for individuals with physical limitations or those</a:t>
            </a:r>
          </a:p>
          <a:p>
            <a:pPr algn="ctr">
              <a:lnSpc>
                <a:spcPts val="3977"/>
              </a:lnSpc>
            </a:pPr>
            <a:r>
              <a:rPr lang="en-US" sz="2840">
                <a:solidFill>
                  <a:srgbClr val="000000"/>
                </a:solidFill>
                <a:latin typeface="Muli"/>
                <a:ea typeface="Muli"/>
                <a:cs typeface="Muli"/>
                <a:sym typeface="Muli"/>
              </a:rPr>
              <a:t>seeking alternative input methods. By analyzing eye images to detect gaze direction and</a:t>
            </a:r>
          </a:p>
          <a:p>
            <a:pPr algn="ctr">
              <a:lnSpc>
                <a:spcPts val="3977"/>
              </a:lnSpc>
            </a:pPr>
            <a:r>
              <a:rPr lang="en-US" sz="2840">
                <a:solidFill>
                  <a:srgbClr val="000000"/>
                </a:solidFill>
                <a:latin typeface="Muli"/>
                <a:ea typeface="Muli"/>
                <a:cs typeface="Muli"/>
                <a:sym typeface="Muli"/>
              </a:rPr>
              <a:t>eye locations, the feasibility of converting eye movements into cursor actions using</a:t>
            </a:r>
          </a:p>
          <a:p>
            <a:pPr algn="ctr">
              <a:lnSpc>
                <a:spcPts val="3977"/>
              </a:lnSpc>
            </a:pPr>
            <a:r>
              <a:rPr lang="en-US" sz="2840">
                <a:solidFill>
                  <a:srgbClr val="000000"/>
                </a:solidFill>
                <a:latin typeface="Muli"/>
                <a:ea typeface="Muli"/>
                <a:cs typeface="Muli"/>
                <a:sym typeface="Muli"/>
              </a:rPr>
              <a:t>Convolutional Neural Networks (CNNs) and Support Vector Machines (SVMs) is</a:t>
            </a:r>
          </a:p>
          <a:p>
            <a:pPr algn="ctr">
              <a:lnSpc>
                <a:spcPts val="3977"/>
              </a:lnSpc>
            </a:pPr>
            <a:r>
              <a:rPr lang="en-US" sz="2840">
                <a:solidFill>
                  <a:srgbClr val="000000"/>
                </a:solidFill>
                <a:latin typeface="Muli"/>
                <a:ea typeface="Muli"/>
                <a:cs typeface="Muli"/>
                <a:sym typeface="Muli"/>
              </a:rPr>
              <a:t>explored. The research examines the geometric model of an eye-tracking system with a</a:t>
            </a:r>
          </a:p>
          <a:p>
            <a:pPr algn="ctr">
              <a:lnSpc>
                <a:spcPts val="3977"/>
              </a:lnSpc>
            </a:pPr>
            <a:r>
              <a:rPr lang="en-US" sz="2840">
                <a:solidFill>
                  <a:srgbClr val="000000"/>
                </a:solidFill>
                <a:latin typeface="Muli"/>
                <a:ea typeface="Muli"/>
                <a:cs typeface="Muli"/>
                <a:sym typeface="Muli"/>
              </a:rPr>
              <a:t>single camera under natural light, focusing on the optimal placement area of the camera</a:t>
            </a:r>
          </a:p>
          <a:p>
            <a:pPr algn="ctr">
              <a:lnSpc>
                <a:spcPts val="3977"/>
              </a:lnSpc>
            </a:pPr>
            <a:r>
              <a:rPr lang="en-US" sz="2840">
                <a:solidFill>
                  <a:srgbClr val="000000"/>
                </a:solidFill>
                <a:latin typeface="Muli"/>
                <a:ea typeface="Muli"/>
                <a:cs typeface="Muli"/>
                <a:sym typeface="Muli"/>
              </a:rPr>
              <a:t>when the user’s head is stationary and the maximum allowable rotation range when the</a:t>
            </a:r>
          </a:p>
          <a:p>
            <a:pPr algn="ctr">
              <a:lnSpc>
                <a:spcPts val="3977"/>
              </a:lnSpc>
            </a:pPr>
            <a:r>
              <a:rPr lang="en-US" sz="2840">
                <a:solidFill>
                  <a:srgbClr val="000000"/>
                </a:solidFill>
                <a:latin typeface="Muli"/>
                <a:ea typeface="Muli"/>
                <a:cs typeface="Muli"/>
                <a:sym typeface="Muli"/>
              </a:rPr>
              <a:t>user’s head is free to move. Key components include data collection from various user</a:t>
            </a:r>
          </a:p>
          <a:p>
            <a:pPr algn="ctr">
              <a:lnSpc>
                <a:spcPts val="3977"/>
              </a:lnSpc>
            </a:pPr>
            <a:r>
              <a:rPr lang="en-US" sz="2840">
                <a:solidFill>
                  <a:srgbClr val="000000"/>
                </a:solidFill>
                <a:latin typeface="Muli"/>
                <a:ea typeface="Muli"/>
                <a:cs typeface="Muli"/>
                <a:sym typeface="Muli"/>
              </a:rPr>
              <a:t>eye movements, training machine learning models, and real-time processing for precise</a:t>
            </a:r>
          </a:p>
          <a:p>
            <a:pPr algn="ctr">
              <a:lnSpc>
                <a:spcPts val="3977"/>
              </a:lnSpc>
            </a:pPr>
            <a:r>
              <a:rPr lang="en-US" sz="2840">
                <a:solidFill>
                  <a:srgbClr val="000000"/>
                </a:solidFill>
                <a:latin typeface="Muli"/>
                <a:ea typeface="Muli"/>
                <a:cs typeface="Muli"/>
                <a:sym typeface="Muli"/>
              </a:rPr>
              <a:t>cursor control. This paper aims to advance the development of eye-tracking systems that</a:t>
            </a:r>
          </a:p>
          <a:p>
            <a:pPr algn="ctr">
              <a:lnSpc>
                <a:spcPts val="3977"/>
              </a:lnSpc>
            </a:pPr>
            <a:r>
              <a:rPr lang="en-US" sz="2840">
                <a:solidFill>
                  <a:srgbClr val="000000"/>
                </a:solidFill>
                <a:latin typeface="Muli"/>
                <a:ea typeface="Muli"/>
                <a:cs typeface="Muli"/>
                <a:sym typeface="Muli"/>
              </a:rPr>
              <a:t>can offer practical solutions for hands-free computer interaction.</a:t>
            </a:r>
          </a:p>
          <a:p>
            <a:pPr algn="ctr">
              <a:lnSpc>
                <a:spcPts val="397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876832"/>
            <a:ext cx="12093650" cy="2460562"/>
            <a:chOff x="0" y="0"/>
            <a:chExt cx="9123624" cy="1856283"/>
          </a:xfrm>
        </p:grpSpPr>
        <p:sp>
          <p:nvSpPr>
            <p:cNvPr name="Freeform 3" id="3"/>
            <p:cNvSpPr/>
            <p:nvPr/>
          </p:nvSpPr>
          <p:spPr>
            <a:xfrm flipH="false" flipV="false" rot="0">
              <a:off x="0" y="0"/>
              <a:ext cx="9123624" cy="1856283"/>
            </a:xfrm>
            <a:custGeom>
              <a:avLst/>
              <a:gdLst/>
              <a:ahLst/>
              <a:cxnLst/>
              <a:rect r="r" b="b" t="t" l="l"/>
              <a:pathLst>
                <a:path h="1856283" w="9123624">
                  <a:moveTo>
                    <a:pt x="0" y="0"/>
                  </a:moveTo>
                  <a:lnTo>
                    <a:pt x="9123624" y="0"/>
                  </a:lnTo>
                  <a:lnTo>
                    <a:pt x="9123624" y="1856283"/>
                  </a:lnTo>
                  <a:lnTo>
                    <a:pt x="0" y="1856283"/>
                  </a:lnTo>
                  <a:close/>
                </a:path>
              </a:pathLst>
            </a:custGeom>
            <a:solidFill>
              <a:srgbClr val="FFFFFF"/>
            </a:solidFill>
            <a:ln w="38100" cap="sq">
              <a:solidFill>
                <a:srgbClr val="FF68D4"/>
              </a:solidFill>
              <a:prstDash val="solid"/>
              <a:miter/>
            </a:ln>
          </p:spPr>
        </p:sp>
        <p:sp>
          <p:nvSpPr>
            <p:cNvPr name="TextBox 4" id="4"/>
            <p:cNvSpPr txBox="true"/>
            <p:nvPr/>
          </p:nvSpPr>
          <p:spPr>
            <a:xfrm>
              <a:off x="0" y="-28575"/>
              <a:ext cx="9123624" cy="1884858"/>
            </a:xfrm>
            <a:prstGeom prst="rect">
              <a:avLst/>
            </a:prstGeom>
          </p:spPr>
          <p:txBody>
            <a:bodyPr anchor="ctr" rtlCol="false" tIns="254000" lIns="254000" bIns="254000" rIns="254000"/>
            <a:lstStyle/>
            <a:p>
              <a:pPr algn="l">
                <a:lnSpc>
                  <a:spcPts val="2520"/>
                </a:lnSpc>
              </a:pPr>
            </a:p>
          </p:txBody>
        </p:sp>
      </p:grpSp>
      <p:grpSp>
        <p:nvGrpSpPr>
          <p:cNvPr name="Group 5" id="5"/>
          <p:cNvGrpSpPr/>
          <p:nvPr/>
        </p:nvGrpSpPr>
        <p:grpSpPr>
          <a:xfrm rot="0">
            <a:off x="5681816" y="4595749"/>
            <a:ext cx="12067665" cy="2460562"/>
            <a:chOff x="0" y="0"/>
            <a:chExt cx="9104020" cy="1856283"/>
          </a:xfrm>
        </p:grpSpPr>
        <p:sp>
          <p:nvSpPr>
            <p:cNvPr name="Freeform 6" id="6"/>
            <p:cNvSpPr/>
            <p:nvPr/>
          </p:nvSpPr>
          <p:spPr>
            <a:xfrm flipH="false" flipV="false" rot="0">
              <a:off x="0" y="0"/>
              <a:ext cx="9104020" cy="1856283"/>
            </a:xfrm>
            <a:custGeom>
              <a:avLst/>
              <a:gdLst/>
              <a:ahLst/>
              <a:cxnLst/>
              <a:rect r="r" b="b" t="t" l="l"/>
              <a:pathLst>
                <a:path h="1856283" w="9104020">
                  <a:moveTo>
                    <a:pt x="0" y="0"/>
                  </a:moveTo>
                  <a:lnTo>
                    <a:pt x="9104020" y="0"/>
                  </a:lnTo>
                  <a:lnTo>
                    <a:pt x="9104020" y="1856283"/>
                  </a:lnTo>
                  <a:lnTo>
                    <a:pt x="0" y="1856283"/>
                  </a:lnTo>
                  <a:close/>
                </a:path>
              </a:pathLst>
            </a:custGeom>
            <a:solidFill>
              <a:srgbClr val="FFFFFF"/>
            </a:solidFill>
            <a:ln w="38100" cap="sq">
              <a:solidFill>
                <a:srgbClr val="FF68D4"/>
              </a:solidFill>
              <a:prstDash val="solid"/>
              <a:miter/>
            </a:ln>
          </p:spPr>
        </p:sp>
        <p:sp>
          <p:nvSpPr>
            <p:cNvPr name="TextBox 7" id="7"/>
            <p:cNvSpPr txBox="true"/>
            <p:nvPr/>
          </p:nvSpPr>
          <p:spPr>
            <a:xfrm>
              <a:off x="0" y="-28575"/>
              <a:ext cx="9104020" cy="1884858"/>
            </a:xfrm>
            <a:prstGeom prst="rect">
              <a:avLst/>
            </a:prstGeom>
          </p:spPr>
          <p:txBody>
            <a:bodyPr anchor="ctr" rtlCol="false" tIns="254000" lIns="254000" bIns="254000" rIns="254000"/>
            <a:lstStyle/>
            <a:p>
              <a:pPr algn="l">
                <a:lnSpc>
                  <a:spcPts val="2520"/>
                </a:lnSpc>
              </a:pPr>
            </a:p>
          </p:txBody>
        </p:sp>
      </p:grpSp>
      <p:grpSp>
        <p:nvGrpSpPr>
          <p:cNvPr name="Group 8" id="8"/>
          <p:cNvGrpSpPr/>
          <p:nvPr/>
        </p:nvGrpSpPr>
        <p:grpSpPr>
          <a:xfrm rot="0">
            <a:off x="1028700" y="7313486"/>
            <a:ext cx="12093650" cy="2460562"/>
            <a:chOff x="0" y="0"/>
            <a:chExt cx="9123624" cy="1856283"/>
          </a:xfrm>
        </p:grpSpPr>
        <p:sp>
          <p:nvSpPr>
            <p:cNvPr name="Freeform 9" id="9"/>
            <p:cNvSpPr/>
            <p:nvPr/>
          </p:nvSpPr>
          <p:spPr>
            <a:xfrm flipH="false" flipV="false" rot="0">
              <a:off x="0" y="0"/>
              <a:ext cx="9123624" cy="1856283"/>
            </a:xfrm>
            <a:custGeom>
              <a:avLst/>
              <a:gdLst/>
              <a:ahLst/>
              <a:cxnLst/>
              <a:rect r="r" b="b" t="t" l="l"/>
              <a:pathLst>
                <a:path h="1856283" w="9123624">
                  <a:moveTo>
                    <a:pt x="0" y="0"/>
                  </a:moveTo>
                  <a:lnTo>
                    <a:pt x="9123624" y="0"/>
                  </a:lnTo>
                  <a:lnTo>
                    <a:pt x="9123624" y="1856283"/>
                  </a:lnTo>
                  <a:lnTo>
                    <a:pt x="0" y="1856283"/>
                  </a:lnTo>
                  <a:close/>
                </a:path>
              </a:pathLst>
            </a:custGeom>
            <a:solidFill>
              <a:srgbClr val="FFFFFF"/>
            </a:solidFill>
            <a:ln w="38100" cap="sq">
              <a:solidFill>
                <a:srgbClr val="FF68D4"/>
              </a:solidFill>
              <a:prstDash val="solid"/>
              <a:miter/>
            </a:ln>
          </p:spPr>
        </p:sp>
        <p:sp>
          <p:nvSpPr>
            <p:cNvPr name="TextBox 10" id="10"/>
            <p:cNvSpPr txBox="true"/>
            <p:nvPr/>
          </p:nvSpPr>
          <p:spPr>
            <a:xfrm>
              <a:off x="0" y="-28575"/>
              <a:ext cx="9123624" cy="1884858"/>
            </a:xfrm>
            <a:prstGeom prst="rect">
              <a:avLst/>
            </a:prstGeom>
          </p:spPr>
          <p:txBody>
            <a:bodyPr anchor="ctr" rtlCol="false" tIns="254000" lIns="254000" bIns="254000" rIns="254000"/>
            <a:lstStyle/>
            <a:p>
              <a:pPr algn="l">
                <a:lnSpc>
                  <a:spcPts val="2520"/>
                </a:lnSpc>
              </a:pPr>
            </a:p>
          </p:txBody>
        </p:sp>
      </p:grpSp>
      <p:sp>
        <p:nvSpPr>
          <p:cNvPr name="Freeform 11" id="11"/>
          <p:cNvSpPr/>
          <p:nvPr/>
        </p:nvSpPr>
        <p:spPr>
          <a:xfrm flipH="false" flipV="false" rot="0">
            <a:off x="1028700" y="4635380"/>
            <a:ext cx="4303878" cy="2420931"/>
          </a:xfrm>
          <a:custGeom>
            <a:avLst/>
            <a:gdLst/>
            <a:ahLst/>
            <a:cxnLst/>
            <a:rect r="r" b="b" t="t" l="l"/>
            <a:pathLst>
              <a:path h="2420931" w="4303878">
                <a:moveTo>
                  <a:pt x="0" y="0"/>
                </a:moveTo>
                <a:lnTo>
                  <a:pt x="4303878" y="0"/>
                </a:lnTo>
                <a:lnTo>
                  <a:pt x="4303878" y="2420931"/>
                </a:lnTo>
                <a:lnTo>
                  <a:pt x="0" y="2420931"/>
                </a:lnTo>
                <a:lnTo>
                  <a:pt x="0" y="0"/>
                </a:lnTo>
                <a:close/>
              </a:path>
            </a:pathLst>
          </a:custGeom>
          <a:blipFill>
            <a:blip r:embed="rId2"/>
            <a:stretch>
              <a:fillRect l="0" t="0" r="0" b="0"/>
            </a:stretch>
          </a:blipFill>
        </p:spPr>
      </p:sp>
      <p:sp>
        <p:nvSpPr>
          <p:cNvPr name="Freeform 12" id="12"/>
          <p:cNvSpPr/>
          <p:nvPr/>
        </p:nvSpPr>
        <p:spPr>
          <a:xfrm flipH="false" flipV="false" rot="0">
            <a:off x="13465561" y="1833234"/>
            <a:ext cx="4283921" cy="2504160"/>
          </a:xfrm>
          <a:custGeom>
            <a:avLst/>
            <a:gdLst/>
            <a:ahLst/>
            <a:cxnLst/>
            <a:rect r="r" b="b" t="t" l="l"/>
            <a:pathLst>
              <a:path h="2504160" w="4283921">
                <a:moveTo>
                  <a:pt x="0" y="0"/>
                </a:moveTo>
                <a:lnTo>
                  <a:pt x="4283920" y="0"/>
                </a:lnTo>
                <a:lnTo>
                  <a:pt x="4283920" y="2504160"/>
                </a:lnTo>
                <a:lnTo>
                  <a:pt x="0" y="2504160"/>
                </a:lnTo>
                <a:lnTo>
                  <a:pt x="0" y="0"/>
                </a:lnTo>
                <a:close/>
              </a:path>
            </a:pathLst>
          </a:custGeom>
          <a:blipFill>
            <a:blip r:embed="rId3"/>
            <a:stretch>
              <a:fillRect l="-4383" t="0" r="0" b="0"/>
            </a:stretch>
          </a:blipFill>
        </p:spPr>
      </p:sp>
      <p:sp>
        <p:nvSpPr>
          <p:cNvPr name="Freeform 13" id="13"/>
          <p:cNvSpPr/>
          <p:nvPr/>
        </p:nvSpPr>
        <p:spPr>
          <a:xfrm flipH="false" flipV="false" rot="0">
            <a:off x="13465561" y="7282187"/>
            <a:ext cx="4283921" cy="2491861"/>
          </a:xfrm>
          <a:custGeom>
            <a:avLst/>
            <a:gdLst/>
            <a:ahLst/>
            <a:cxnLst/>
            <a:rect r="r" b="b" t="t" l="l"/>
            <a:pathLst>
              <a:path h="2491861" w="4283921">
                <a:moveTo>
                  <a:pt x="0" y="0"/>
                </a:moveTo>
                <a:lnTo>
                  <a:pt x="4283920" y="0"/>
                </a:lnTo>
                <a:lnTo>
                  <a:pt x="4283920" y="2491861"/>
                </a:lnTo>
                <a:lnTo>
                  <a:pt x="0" y="2491861"/>
                </a:lnTo>
                <a:lnTo>
                  <a:pt x="0" y="0"/>
                </a:lnTo>
                <a:close/>
              </a:path>
            </a:pathLst>
          </a:custGeom>
          <a:blipFill>
            <a:blip r:embed="rId4"/>
            <a:stretch>
              <a:fillRect l="0" t="-19976" r="0" b="-18666"/>
            </a:stretch>
          </a:blipFill>
        </p:spPr>
      </p:sp>
      <p:sp>
        <p:nvSpPr>
          <p:cNvPr name="TextBox 14" id="14"/>
          <p:cNvSpPr txBox="true"/>
          <p:nvPr/>
        </p:nvSpPr>
        <p:spPr>
          <a:xfrm rot="0">
            <a:off x="5165650" y="298390"/>
            <a:ext cx="7956700" cy="990600"/>
          </a:xfrm>
          <a:prstGeom prst="rect">
            <a:avLst/>
          </a:prstGeom>
        </p:spPr>
        <p:txBody>
          <a:bodyPr anchor="t" rtlCol="false" tIns="0" lIns="0" bIns="0" rIns="0">
            <a:spAutoFit/>
          </a:bodyPr>
          <a:lstStyle/>
          <a:p>
            <a:pPr algn="ctr">
              <a:lnSpc>
                <a:spcPts val="7800"/>
              </a:lnSpc>
            </a:pPr>
            <a:r>
              <a:rPr lang="en-US" sz="6500">
                <a:solidFill>
                  <a:srgbClr val="000000"/>
                </a:solidFill>
                <a:latin typeface="Playfair Display 2"/>
                <a:ea typeface="Playfair Display 2"/>
                <a:cs typeface="Playfair Display 2"/>
                <a:sym typeface="Playfair Display 2"/>
              </a:rPr>
              <a:t>Basic Terminologies</a:t>
            </a:r>
          </a:p>
        </p:txBody>
      </p:sp>
      <p:sp>
        <p:nvSpPr>
          <p:cNvPr name="TextBox 15" id="15"/>
          <p:cNvSpPr txBox="true"/>
          <p:nvPr/>
        </p:nvSpPr>
        <p:spPr>
          <a:xfrm rot="0">
            <a:off x="1216494" y="2192945"/>
            <a:ext cx="3949156" cy="1771186"/>
          </a:xfrm>
          <a:prstGeom prst="rect">
            <a:avLst/>
          </a:prstGeom>
        </p:spPr>
        <p:txBody>
          <a:bodyPr anchor="t" rtlCol="false" tIns="0" lIns="0" bIns="0" rIns="0">
            <a:spAutoFit/>
          </a:bodyPr>
          <a:lstStyle/>
          <a:p>
            <a:pPr algn="ctr">
              <a:lnSpc>
                <a:spcPts val="4750"/>
              </a:lnSpc>
            </a:pPr>
            <a:r>
              <a:rPr lang="en-US" sz="3393">
                <a:solidFill>
                  <a:srgbClr val="000000"/>
                </a:solidFill>
                <a:latin typeface="Muli Italics"/>
                <a:ea typeface="Muli Italics"/>
                <a:cs typeface="Muli Italics"/>
                <a:sym typeface="Muli Italics"/>
              </a:rPr>
              <a:t>Support Vector Machine</a:t>
            </a:r>
          </a:p>
          <a:p>
            <a:pPr algn="ctr">
              <a:lnSpc>
                <a:spcPts val="4750"/>
              </a:lnSpc>
              <a:spcBef>
                <a:spcPct val="0"/>
              </a:spcBef>
            </a:pPr>
            <a:r>
              <a:rPr lang="en-US" sz="3393">
                <a:solidFill>
                  <a:srgbClr val="000000"/>
                </a:solidFill>
                <a:latin typeface="Muli Italics"/>
                <a:ea typeface="Muli Italics"/>
                <a:cs typeface="Muli Italics"/>
                <a:sym typeface="Muli Italics"/>
              </a:rPr>
              <a:t>(SVM)</a:t>
            </a:r>
          </a:p>
        </p:txBody>
      </p:sp>
      <p:sp>
        <p:nvSpPr>
          <p:cNvPr name="AutoShape 16" id="16"/>
          <p:cNvSpPr/>
          <p:nvPr/>
        </p:nvSpPr>
        <p:spPr>
          <a:xfrm>
            <a:off x="5370678" y="1876832"/>
            <a:ext cx="0" cy="2460562"/>
          </a:xfrm>
          <a:prstGeom prst="line">
            <a:avLst/>
          </a:prstGeom>
          <a:ln cap="flat" w="38100">
            <a:solidFill>
              <a:srgbClr val="000000"/>
            </a:solidFill>
            <a:prstDash val="sysDot"/>
            <a:headEnd type="none" len="sm" w="sm"/>
            <a:tailEnd type="none" len="sm" w="sm"/>
          </a:ln>
        </p:spPr>
      </p:sp>
      <p:sp>
        <p:nvSpPr>
          <p:cNvPr name="AutoShape 17" id="17"/>
          <p:cNvSpPr/>
          <p:nvPr/>
        </p:nvSpPr>
        <p:spPr>
          <a:xfrm>
            <a:off x="13484611" y="4595749"/>
            <a:ext cx="0" cy="2460562"/>
          </a:xfrm>
          <a:prstGeom prst="line">
            <a:avLst/>
          </a:prstGeom>
          <a:ln cap="flat" w="38100">
            <a:solidFill>
              <a:srgbClr val="000000"/>
            </a:solidFill>
            <a:prstDash val="sysDot"/>
            <a:headEnd type="none" len="sm" w="sm"/>
            <a:tailEnd type="none" len="sm" w="sm"/>
          </a:ln>
        </p:spPr>
      </p:sp>
      <p:sp>
        <p:nvSpPr>
          <p:cNvPr name="AutoShape 18" id="18"/>
          <p:cNvSpPr/>
          <p:nvPr/>
        </p:nvSpPr>
        <p:spPr>
          <a:xfrm>
            <a:off x="5351628" y="7313486"/>
            <a:ext cx="0" cy="2460562"/>
          </a:xfrm>
          <a:prstGeom prst="line">
            <a:avLst/>
          </a:prstGeom>
          <a:ln cap="flat" w="38100">
            <a:solidFill>
              <a:srgbClr val="000000"/>
            </a:solidFill>
            <a:prstDash val="sysDot"/>
            <a:headEnd type="none" len="sm" w="sm"/>
            <a:tailEnd type="none" len="sm" w="sm"/>
          </a:ln>
        </p:spPr>
      </p:sp>
      <p:sp>
        <p:nvSpPr>
          <p:cNvPr name="TextBox 19" id="19"/>
          <p:cNvSpPr txBox="true"/>
          <p:nvPr/>
        </p:nvSpPr>
        <p:spPr>
          <a:xfrm rot="0">
            <a:off x="13651376" y="5195619"/>
            <a:ext cx="3912289" cy="1171194"/>
          </a:xfrm>
          <a:prstGeom prst="rect">
            <a:avLst/>
          </a:prstGeom>
        </p:spPr>
        <p:txBody>
          <a:bodyPr anchor="t" rtlCol="false" tIns="0" lIns="0" bIns="0" rIns="0">
            <a:spAutoFit/>
          </a:bodyPr>
          <a:lstStyle/>
          <a:p>
            <a:pPr algn="ctr">
              <a:lnSpc>
                <a:spcPts val="4746"/>
              </a:lnSpc>
            </a:pPr>
            <a:r>
              <a:rPr lang="en-US" sz="3390">
                <a:solidFill>
                  <a:srgbClr val="000000"/>
                </a:solidFill>
                <a:latin typeface="Muli Italics"/>
                <a:ea typeface="Muli Italics"/>
                <a:cs typeface="Muli Italics"/>
                <a:sym typeface="Muli Italics"/>
              </a:rPr>
              <a:t>Eye </a:t>
            </a:r>
          </a:p>
          <a:p>
            <a:pPr algn="ctr">
              <a:lnSpc>
                <a:spcPts val="4746"/>
              </a:lnSpc>
              <a:spcBef>
                <a:spcPct val="0"/>
              </a:spcBef>
            </a:pPr>
            <a:r>
              <a:rPr lang="en-US" sz="3390">
                <a:solidFill>
                  <a:srgbClr val="000000"/>
                </a:solidFill>
                <a:latin typeface="Muli Italics"/>
                <a:ea typeface="Muli Italics"/>
                <a:cs typeface="Muli Italics"/>
                <a:sym typeface="Muli Italics"/>
              </a:rPr>
              <a:t>Tracking</a:t>
            </a:r>
          </a:p>
        </p:txBody>
      </p:sp>
      <p:sp>
        <p:nvSpPr>
          <p:cNvPr name="TextBox 20" id="20"/>
          <p:cNvSpPr txBox="true"/>
          <p:nvPr/>
        </p:nvSpPr>
        <p:spPr>
          <a:xfrm rot="0">
            <a:off x="5529744" y="2065115"/>
            <a:ext cx="7391773" cy="2036371"/>
          </a:xfrm>
          <a:prstGeom prst="rect">
            <a:avLst/>
          </a:prstGeom>
        </p:spPr>
        <p:txBody>
          <a:bodyPr anchor="t" rtlCol="false" tIns="0" lIns="0" bIns="0" rIns="0">
            <a:spAutoFit/>
          </a:bodyPr>
          <a:lstStyle/>
          <a:p>
            <a:pPr algn="ctr">
              <a:lnSpc>
                <a:spcPts val="3259"/>
              </a:lnSpc>
              <a:spcBef>
                <a:spcPct val="0"/>
              </a:spcBef>
            </a:pPr>
            <a:r>
              <a:rPr lang="en-US" sz="2327">
                <a:solidFill>
                  <a:srgbClr val="000000"/>
                </a:solidFill>
                <a:latin typeface="Muli"/>
                <a:ea typeface="Muli"/>
                <a:cs typeface="Muli"/>
                <a:sym typeface="Muli"/>
              </a:rPr>
              <a:t>Support Vector Machine (SVM) is a supervised learning algorithm used for classification and regression tasks. It works by finding the optimal hyperplane that maximizes the margin between different classes in the feature space.</a:t>
            </a:r>
          </a:p>
        </p:txBody>
      </p:sp>
      <p:sp>
        <p:nvSpPr>
          <p:cNvPr name="TextBox 21" id="21"/>
          <p:cNvSpPr txBox="true"/>
          <p:nvPr/>
        </p:nvSpPr>
        <p:spPr>
          <a:xfrm rot="0">
            <a:off x="5861766" y="5095875"/>
            <a:ext cx="7451395" cy="1217168"/>
          </a:xfrm>
          <a:prstGeom prst="rect">
            <a:avLst/>
          </a:prstGeom>
        </p:spPr>
        <p:txBody>
          <a:bodyPr anchor="t" rtlCol="false" tIns="0" lIns="0" bIns="0" rIns="0">
            <a:spAutoFit/>
          </a:bodyPr>
          <a:lstStyle/>
          <a:p>
            <a:pPr algn="ctr">
              <a:lnSpc>
                <a:spcPts val="3262"/>
              </a:lnSpc>
              <a:spcBef>
                <a:spcPct val="0"/>
              </a:spcBef>
            </a:pPr>
            <a:r>
              <a:rPr lang="en-US" sz="2330">
                <a:solidFill>
                  <a:srgbClr val="000000"/>
                </a:solidFill>
                <a:latin typeface="Muli"/>
                <a:ea typeface="Muli"/>
                <a:cs typeface="Muli"/>
                <a:sym typeface="Muli"/>
              </a:rPr>
              <a:t>Eye tracking measures where and how eyes move, often used to understand visual attention or control devices.</a:t>
            </a:r>
          </a:p>
        </p:txBody>
      </p:sp>
      <p:sp>
        <p:nvSpPr>
          <p:cNvPr name="TextBox 22" id="22"/>
          <p:cNvSpPr txBox="true"/>
          <p:nvPr/>
        </p:nvSpPr>
        <p:spPr>
          <a:xfrm rot="0">
            <a:off x="1216494" y="7665911"/>
            <a:ext cx="3949156" cy="1771186"/>
          </a:xfrm>
          <a:prstGeom prst="rect">
            <a:avLst/>
          </a:prstGeom>
        </p:spPr>
        <p:txBody>
          <a:bodyPr anchor="t" rtlCol="false" tIns="0" lIns="0" bIns="0" rIns="0">
            <a:spAutoFit/>
          </a:bodyPr>
          <a:lstStyle/>
          <a:p>
            <a:pPr algn="ctr">
              <a:lnSpc>
                <a:spcPts val="4750"/>
              </a:lnSpc>
            </a:pPr>
            <a:r>
              <a:rPr lang="en-US" sz="3393">
                <a:solidFill>
                  <a:srgbClr val="000000"/>
                </a:solidFill>
                <a:latin typeface="Muli Italics"/>
                <a:ea typeface="Muli Italics"/>
                <a:cs typeface="Muli Italics"/>
                <a:sym typeface="Muli Italics"/>
              </a:rPr>
              <a:t> Convolutional Neural Network</a:t>
            </a:r>
          </a:p>
          <a:p>
            <a:pPr algn="ctr">
              <a:lnSpc>
                <a:spcPts val="4750"/>
              </a:lnSpc>
              <a:spcBef>
                <a:spcPct val="0"/>
              </a:spcBef>
            </a:pPr>
            <a:r>
              <a:rPr lang="en-US" sz="3393">
                <a:solidFill>
                  <a:srgbClr val="000000"/>
                </a:solidFill>
                <a:latin typeface="Muli Italics"/>
                <a:ea typeface="Muli Italics"/>
                <a:cs typeface="Muli Italics"/>
                <a:sym typeface="Muli Italics"/>
              </a:rPr>
              <a:t>(CNN)</a:t>
            </a:r>
          </a:p>
        </p:txBody>
      </p:sp>
      <p:sp>
        <p:nvSpPr>
          <p:cNvPr name="TextBox 23" id="23"/>
          <p:cNvSpPr txBox="true"/>
          <p:nvPr/>
        </p:nvSpPr>
        <p:spPr>
          <a:xfrm rot="0">
            <a:off x="5529744" y="7742869"/>
            <a:ext cx="7391773" cy="1626796"/>
          </a:xfrm>
          <a:prstGeom prst="rect">
            <a:avLst/>
          </a:prstGeom>
        </p:spPr>
        <p:txBody>
          <a:bodyPr anchor="t" rtlCol="false" tIns="0" lIns="0" bIns="0" rIns="0">
            <a:spAutoFit/>
          </a:bodyPr>
          <a:lstStyle/>
          <a:p>
            <a:pPr algn="ctr">
              <a:lnSpc>
                <a:spcPts val="3259"/>
              </a:lnSpc>
              <a:spcBef>
                <a:spcPct val="0"/>
              </a:spcBef>
            </a:pPr>
            <a:r>
              <a:rPr lang="en-US" sz="2327">
                <a:solidFill>
                  <a:srgbClr val="000000"/>
                </a:solidFill>
                <a:latin typeface="Muli"/>
                <a:ea typeface="Muli"/>
                <a:cs typeface="Muli"/>
                <a:sym typeface="Muli"/>
              </a:rPr>
              <a:t>A Convolutional Neural Network (CNN) is a deep learning model used to analyze and recognize patterns in images, commonly for tasks like image classification.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26953" y="589279"/>
            <a:ext cx="11634093" cy="1009653"/>
          </a:xfrm>
          <a:prstGeom prst="rect">
            <a:avLst/>
          </a:prstGeom>
        </p:spPr>
        <p:txBody>
          <a:bodyPr anchor="t" rtlCol="false" tIns="0" lIns="0" bIns="0" rIns="0">
            <a:spAutoFit/>
          </a:bodyPr>
          <a:lstStyle/>
          <a:p>
            <a:pPr algn="ctr">
              <a:lnSpc>
                <a:spcPts val="8399"/>
              </a:lnSpc>
              <a:spcBef>
                <a:spcPct val="0"/>
              </a:spcBef>
            </a:pPr>
            <a:r>
              <a:rPr lang="en-US" sz="5999">
                <a:solidFill>
                  <a:srgbClr val="000000"/>
                </a:solidFill>
                <a:latin typeface="Playfair Display 1"/>
                <a:ea typeface="Playfair Display 1"/>
                <a:cs typeface="Playfair Display 1"/>
                <a:sym typeface="Playfair Display 1"/>
              </a:rPr>
              <a:t>C</a:t>
            </a:r>
            <a:r>
              <a:rPr lang="en-US" sz="5999">
                <a:solidFill>
                  <a:srgbClr val="000000"/>
                </a:solidFill>
                <a:latin typeface="Playfair Display 1"/>
                <a:ea typeface="Playfair Display 1"/>
                <a:cs typeface="Playfair Display 1"/>
                <a:sym typeface="Playfair Display 1"/>
              </a:rPr>
              <a:t>oncepts to understand the Topic</a:t>
            </a:r>
          </a:p>
        </p:txBody>
      </p:sp>
      <p:sp>
        <p:nvSpPr>
          <p:cNvPr name="TextBox 3" id="3"/>
          <p:cNvSpPr txBox="true"/>
          <p:nvPr/>
        </p:nvSpPr>
        <p:spPr>
          <a:xfrm rot="0">
            <a:off x="794777" y="2088087"/>
            <a:ext cx="16698446" cy="16617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Human-Computer Interaction (HCI):</a:t>
            </a:r>
            <a:r>
              <a:rPr lang="en-US" sz="3199">
                <a:solidFill>
                  <a:srgbClr val="E26EE5"/>
                </a:solidFill>
                <a:latin typeface="Muli"/>
                <a:ea typeface="Muli"/>
                <a:cs typeface="Muli"/>
                <a:sym typeface="Muli"/>
              </a:rPr>
              <a:t> </a:t>
            </a:r>
          </a:p>
          <a:p>
            <a:pPr algn="just">
              <a:lnSpc>
                <a:spcPts val="4479"/>
              </a:lnSpc>
            </a:pPr>
            <a:r>
              <a:rPr lang="en-US" sz="3199">
                <a:solidFill>
                  <a:srgbClr val="000000"/>
                </a:solidFill>
                <a:latin typeface="Muli"/>
                <a:ea typeface="Muli"/>
                <a:cs typeface="Muli"/>
                <a:sym typeface="Muli"/>
              </a:rPr>
              <a:t>             Study of how people interact with computers, focusing on improving usability </a:t>
            </a:r>
            <a:r>
              <a:rPr lang="en-US" sz="3199">
                <a:solidFill>
                  <a:srgbClr val="000000"/>
                </a:solidFill>
                <a:latin typeface="Muli"/>
                <a:ea typeface="Muli"/>
                <a:cs typeface="Muli"/>
                <a:sym typeface="Muli"/>
              </a:rPr>
              <a:t>and accessibility.</a:t>
            </a:r>
          </a:p>
        </p:txBody>
      </p:sp>
      <p:sp>
        <p:nvSpPr>
          <p:cNvPr name="TextBox 4" id="4"/>
          <p:cNvSpPr txBox="true"/>
          <p:nvPr/>
        </p:nvSpPr>
        <p:spPr>
          <a:xfrm rot="0">
            <a:off x="794777" y="4003040"/>
            <a:ext cx="16698446" cy="222377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Eye Tracking: </a:t>
            </a:r>
          </a:p>
          <a:p>
            <a:pPr algn="l">
              <a:lnSpc>
                <a:spcPts val="4479"/>
              </a:lnSpc>
            </a:pPr>
            <a:r>
              <a:rPr lang="en-US" sz="3199">
                <a:solidFill>
                  <a:srgbClr val="000000"/>
                </a:solidFill>
                <a:latin typeface="Muli"/>
                <a:ea typeface="Muli"/>
                <a:cs typeface="Muli"/>
                <a:sym typeface="Muli"/>
              </a:rPr>
              <a:t>              Technology that measures eye movement and gaze direction to determine where a person is looking, essential for controlling a cursor with eye movements.</a:t>
            </a:r>
          </a:p>
          <a:p>
            <a:pPr algn="l">
              <a:lnSpc>
                <a:spcPts val="4479"/>
              </a:lnSpc>
            </a:pPr>
          </a:p>
        </p:txBody>
      </p:sp>
      <p:sp>
        <p:nvSpPr>
          <p:cNvPr name="TextBox 5" id="5"/>
          <p:cNvSpPr txBox="true"/>
          <p:nvPr/>
        </p:nvSpPr>
        <p:spPr>
          <a:xfrm rot="0">
            <a:off x="794777" y="6169660"/>
            <a:ext cx="16698446" cy="222377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Gaze Detection:</a:t>
            </a:r>
          </a:p>
          <a:p>
            <a:pPr algn="l">
              <a:lnSpc>
                <a:spcPts val="4479"/>
              </a:lnSpc>
            </a:pPr>
            <a:r>
              <a:rPr lang="en-US" sz="3199">
                <a:solidFill>
                  <a:srgbClr val="000000"/>
                </a:solidFill>
                <a:latin typeface="Muli"/>
                <a:ea typeface="Muli"/>
                <a:cs typeface="Muli"/>
                <a:sym typeface="Muli"/>
              </a:rPr>
              <a:t>              The process of identifying where a person is looking, often used to translate eye movements into cursor actions.</a:t>
            </a:r>
          </a:p>
          <a:p>
            <a:pPr algn="l">
              <a:lnSpc>
                <a:spcPts val="4479"/>
              </a:lnSpc>
            </a:pPr>
          </a:p>
        </p:txBody>
      </p:sp>
      <p:sp>
        <p:nvSpPr>
          <p:cNvPr name="TextBox 6" id="6"/>
          <p:cNvSpPr txBox="true"/>
          <p:nvPr/>
        </p:nvSpPr>
        <p:spPr>
          <a:xfrm rot="0">
            <a:off x="794777" y="8117840"/>
            <a:ext cx="16698446" cy="2223771"/>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Convolutional Neural Networks (CNNs):</a:t>
            </a:r>
          </a:p>
          <a:p>
            <a:pPr algn="l">
              <a:lnSpc>
                <a:spcPts val="4479"/>
              </a:lnSpc>
            </a:pPr>
            <a:r>
              <a:rPr lang="en-US" sz="3199">
                <a:solidFill>
                  <a:srgbClr val="000000"/>
                </a:solidFill>
                <a:latin typeface="Muli"/>
                <a:ea typeface="Muli"/>
                <a:cs typeface="Muli"/>
                <a:sym typeface="Muli"/>
              </a:rPr>
              <a:t>              Deep learning models that analyze images, here used for detecting gaze direction and eye locations from eye images.</a:t>
            </a:r>
          </a:p>
          <a:p>
            <a:pPr algn="l">
              <a:lnSpc>
                <a:spcPts val="4479"/>
              </a:lnSpc>
            </a:pPr>
          </a:p>
        </p:txBody>
      </p:sp>
      <p:sp>
        <p:nvSpPr>
          <p:cNvPr name="Freeform 7" id="7"/>
          <p:cNvSpPr/>
          <p:nvPr/>
        </p:nvSpPr>
        <p:spPr>
          <a:xfrm flipH="false" flipV="false" rot="0">
            <a:off x="16228486" y="-6314832"/>
            <a:ext cx="9279264" cy="9262392"/>
          </a:xfrm>
          <a:custGeom>
            <a:avLst/>
            <a:gdLst/>
            <a:ahLst/>
            <a:cxnLst/>
            <a:rect r="r" b="b" t="t" l="l"/>
            <a:pathLst>
              <a:path h="9262392" w="9279264">
                <a:moveTo>
                  <a:pt x="0" y="0"/>
                </a:moveTo>
                <a:lnTo>
                  <a:pt x="9279263" y="0"/>
                </a:lnTo>
                <a:lnTo>
                  <a:pt x="9279263"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26953" y="589279"/>
            <a:ext cx="11634093" cy="1009653"/>
          </a:xfrm>
          <a:prstGeom prst="rect">
            <a:avLst/>
          </a:prstGeom>
        </p:spPr>
        <p:txBody>
          <a:bodyPr anchor="t" rtlCol="false" tIns="0" lIns="0" bIns="0" rIns="0">
            <a:spAutoFit/>
          </a:bodyPr>
          <a:lstStyle/>
          <a:p>
            <a:pPr algn="ctr">
              <a:lnSpc>
                <a:spcPts val="8399"/>
              </a:lnSpc>
              <a:spcBef>
                <a:spcPct val="0"/>
              </a:spcBef>
            </a:pPr>
            <a:r>
              <a:rPr lang="en-US" sz="5999">
                <a:solidFill>
                  <a:srgbClr val="000000"/>
                </a:solidFill>
                <a:latin typeface="Playfair Display 1"/>
                <a:ea typeface="Playfair Display 1"/>
                <a:cs typeface="Playfair Display 1"/>
                <a:sym typeface="Playfair Display 1"/>
              </a:rPr>
              <a:t>C</a:t>
            </a:r>
            <a:r>
              <a:rPr lang="en-US" sz="5999">
                <a:solidFill>
                  <a:srgbClr val="000000"/>
                </a:solidFill>
                <a:latin typeface="Playfair Display 1"/>
                <a:ea typeface="Playfair Display 1"/>
                <a:cs typeface="Playfair Display 1"/>
                <a:sym typeface="Playfair Display 1"/>
              </a:rPr>
              <a:t>oncepts to understand the Topic</a:t>
            </a:r>
          </a:p>
        </p:txBody>
      </p:sp>
      <p:sp>
        <p:nvSpPr>
          <p:cNvPr name="TextBox 3" id="3"/>
          <p:cNvSpPr txBox="true"/>
          <p:nvPr/>
        </p:nvSpPr>
        <p:spPr>
          <a:xfrm rot="0">
            <a:off x="794777" y="2088087"/>
            <a:ext cx="16698446" cy="16617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Support Vector Machines (SVMs):</a:t>
            </a:r>
          </a:p>
          <a:p>
            <a:pPr algn="just">
              <a:lnSpc>
                <a:spcPts val="4479"/>
              </a:lnSpc>
            </a:pPr>
            <a:r>
              <a:rPr lang="en-US" sz="3199">
                <a:solidFill>
                  <a:srgbClr val="000000"/>
                </a:solidFill>
                <a:latin typeface="Muli"/>
                <a:ea typeface="Muli"/>
                <a:cs typeface="Muli"/>
                <a:sym typeface="Muli"/>
              </a:rPr>
              <a:t>            Machine learning models that can classify gaze direction and assist in interpreting eye movement data for cursor control.</a:t>
            </a:r>
          </a:p>
        </p:txBody>
      </p:sp>
      <p:sp>
        <p:nvSpPr>
          <p:cNvPr name="TextBox 4" id="4"/>
          <p:cNvSpPr txBox="true"/>
          <p:nvPr/>
        </p:nvSpPr>
        <p:spPr>
          <a:xfrm rot="0">
            <a:off x="794777" y="4003040"/>
            <a:ext cx="16698446" cy="16617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Geometric Modeling:</a:t>
            </a:r>
          </a:p>
          <a:p>
            <a:pPr algn="l">
              <a:lnSpc>
                <a:spcPts val="4479"/>
              </a:lnSpc>
            </a:pPr>
            <a:r>
              <a:rPr lang="en-US" sz="3199">
                <a:solidFill>
                  <a:srgbClr val="000000"/>
                </a:solidFill>
                <a:latin typeface="Muli"/>
                <a:ea typeface="Muli"/>
                <a:cs typeface="Muli"/>
                <a:sym typeface="Muli"/>
              </a:rPr>
              <a:t>             The mathematical representation of the eye-tracking system, including camera placement and head movement considerations, critical for system accuracy.</a:t>
            </a:r>
          </a:p>
        </p:txBody>
      </p:sp>
      <p:sp>
        <p:nvSpPr>
          <p:cNvPr name="TextBox 5" id="5"/>
          <p:cNvSpPr txBox="true"/>
          <p:nvPr/>
        </p:nvSpPr>
        <p:spPr>
          <a:xfrm rot="0">
            <a:off x="794777" y="6169660"/>
            <a:ext cx="16698446" cy="16617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Machine Learning:</a:t>
            </a:r>
          </a:p>
          <a:p>
            <a:pPr algn="l">
              <a:lnSpc>
                <a:spcPts val="4479"/>
              </a:lnSpc>
            </a:pPr>
            <a:r>
              <a:rPr lang="en-US" sz="3199">
                <a:solidFill>
                  <a:srgbClr val="000000"/>
                </a:solidFill>
                <a:latin typeface="Muli"/>
                <a:ea typeface="Muli"/>
                <a:cs typeface="Muli"/>
                <a:sym typeface="Muli"/>
              </a:rPr>
              <a:t>              Training algorithms to learn from data, crucial for interpreting eye movement and controlling the cursor.</a:t>
            </a:r>
          </a:p>
        </p:txBody>
      </p:sp>
      <p:sp>
        <p:nvSpPr>
          <p:cNvPr name="TextBox 6" id="6"/>
          <p:cNvSpPr txBox="true"/>
          <p:nvPr/>
        </p:nvSpPr>
        <p:spPr>
          <a:xfrm rot="0">
            <a:off x="794777" y="8117840"/>
            <a:ext cx="16698446" cy="16617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E26EE5"/>
                </a:solidFill>
                <a:latin typeface="Muli Bold Italics"/>
                <a:ea typeface="Muli Bold Italics"/>
                <a:cs typeface="Muli Bold Italics"/>
                <a:sym typeface="Muli Bold Italics"/>
              </a:rPr>
              <a:t>Real-Time Processing:</a:t>
            </a:r>
          </a:p>
          <a:p>
            <a:pPr algn="l">
              <a:lnSpc>
                <a:spcPts val="4479"/>
              </a:lnSpc>
            </a:pPr>
            <a:r>
              <a:rPr lang="en-US" sz="3199">
                <a:solidFill>
                  <a:srgbClr val="000000"/>
                </a:solidFill>
                <a:latin typeface="Muli"/>
                <a:ea typeface="Muli"/>
                <a:cs typeface="Muli"/>
                <a:sym typeface="Muli"/>
              </a:rPr>
              <a:t>              The ability to process and respond to data instantly, important for smooth and responsive cursor control.</a:t>
            </a:r>
          </a:p>
        </p:txBody>
      </p:sp>
      <p:sp>
        <p:nvSpPr>
          <p:cNvPr name="Freeform 7" id="7"/>
          <p:cNvSpPr/>
          <p:nvPr/>
        </p:nvSpPr>
        <p:spPr>
          <a:xfrm flipH="false" flipV="false" rot="0">
            <a:off x="16228486" y="-6314832"/>
            <a:ext cx="9279264" cy="9262392"/>
          </a:xfrm>
          <a:custGeom>
            <a:avLst/>
            <a:gdLst/>
            <a:ahLst/>
            <a:cxnLst/>
            <a:rect r="r" b="b" t="t" l="l"/>
            <a:pathLst>
              <a:path h="9262392" w="9279264">
                <a:moveTo>
                  <a:pt x="0" y="0"/>
                </a:moveTo>
                <a:lnTo>
                  <a:pt x="9279263" y="0"/>
                </a:lnTo>
                <a:lnTo>
                  <a:pt x="9279263"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5650" y="1028700"/>
            <a:ext cx="7956700" cy="1143000"/>
          </a:xfrm>
          <a:prstGeom prst="rect">
            <a:avLst/>
          </a:prstGeom>
        </p:spPr>
        <p:txBody>
          <a:bodyPr anchor="t" rtlCol="false" tIns="0" lIns="0" bIns="0" rIns="0">
            <a:spAutoFit/>
          </a:bodyPr>
          <a:lstStyle/>
          <a:p>
            <a:pPr algn="ctr">
              <a:lnSpc>
                <a:spcPts val="9000"/>
              </a:lnSpc>
            </a:pPr>
            <a:r>
              <a:rPr lang="en-US" sz="7500">
                <a:solidFill>
                  <a:srgbClr val="000000"/>
                </a:solidFill>
                <a:latin typeface="Playfair Display 2"/>
                <a:ea typeface="Playfair Display 2"/>
                <a:cs typeface="Playfair Display 2"/>
                <a:sym typeface="Playfair Display 2"/>
              </a:rPr>
              <a:t>Applications</a:t>
            </a:r>
          </a:p>
        </p:txBody>
      </p:sp>
      <p:sp>
        <p:nvSpPr>
          <p:cNvPr name="Freeform 3" id="3"/>
          <p:cNvSpPr/>
          <p:nvPr/>
        </p:nvSpPr>
        <p:spPr>
          <a:xfrm flipH="false" flipV="false" rot="0">
            <a:off x="15208771" y="-5904075"/>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457474" y="7601468"/>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049098" y="3358317"/>
            <a:ext cx="3377057" cy="5150942"/>
            <a:chOff x="0" y="0"/>
            <a:chExt cx="2547701" cy="3885944"/>
          </a:xfrm>
        </p:grpSpPr>
        <p:sp>
          <p:nvSpPr>
            <p:cNvPr name="Freeform 6" id="6"/>
            <p:cNvSpPr/>
            <p:nvPr/>
          </p:nvSpPr>
          <p:spPr>
            <a:xfrm flipH="false" flipV="false" rot="0">
              <a:off x="0" y="0"/>
              <a:ext cx="2547700" cy="3885945"/>
            </a:xfrm>
            <a:custGeom>
              <a:avLst/>
              <a:gdLst/>
              <a:ahLst/>
              <a:cxnLst/>
              <a:rect r="r" b="b" t="t" l="l"/>
              <a:pathLst>
                <a:path h="3885945" w="2547700">
                  <a:moveTo>
                    <a:pt x="0" y="0"/>
                  </a:moveTo>
                  <a:lnTo>
                    <a:pt x="2547700" y="0"/>
                  </a:lnTo>
                  <a:lnTo>
                    <a:pt x="2547700" y="3885945"/>
                  </a:lnTo>
                  <a:lnTo>
                    <a:pt x="0" y="3885945"/>
                  </a:lnTo>
                  <a:close/>
                </a:path>
              </a:pathLst>
            </a:custGeom>
            <a:solidFill>
              <a:srgbClr val="FFFFFF"/>
            </a:solidFill>
            <a:ln w="38100" cap="sq">
              <a:solidFill>
                <a:srgbClr val="FF68D4"/>
              </a:solidFill>
              <a:prstDash val="solid"/>
              <a:miter/>
            </a:ln>
          </p:spPr>
        </p:sp>
        <p:sp>
          <p:nvSpPr>
            <p:cNvPr name="TextBox 7" id="7"/>
            <p:cNvSpPr txBox="true"/>
            <p:nvPr/>
          </p:nvSpPr>
          <p:spPr>
            <a:xfrm>
              <a:off x="0" y="-28575"/>
              <a:ext cx="2547701" cy="3914519"/>
            </a:xfrm>
            <a:prstGeom prst="rect">
              <a:avLst/>
            </a:prstGeom>
          </p:spPr>
          <p:txBody>
            <a:bodyPr anchor="ctr" rtlCol="false" tIns="254000" lIns="254000" bIns="254000" rIns="254000"/>
            <a:lstStyle/>
            <a:p>
              <a:pPr algn="l">
                <a:lnSpc>
                  <a:spcPts val="2520"/>
                </a:lnSpc>
              </a:pPr>
            </a:p>
          </p:txBody>
        </p:sp>
      </p:grpSp>
      <p:sp>
        <p:nvSpPr>
          <p:cNvPr name="TextBox 8" id="8"/>
          <p:cNvSpPr txBox="true"/>
          <p:nvPr/>
        </p:nvSpPr>
        <p:spPr>
          <a:xfrm rot="0">
            <a:off x="2252337" y="5124450"/>
            <a:ext cx="2970578" cy="2854325"/>
          </a:xfrm>
          <a:prstGeom prst="rect">
            <a:avLst/>
          </a:prstGeom>
        </p:spPr>
        <p:txBody>
          <a:bodyPr anchor="t" rtlCol="false" tIns="0" lIns="0" bIns="0" rIns="0">
            <a:spAutoFit/>
          </a:bodyPr>
          <a:lstStyle/>
          <a:p>
            <a:pPr algn="ctr">
              <a:lnSpc>
                <a:spcPts val="3249"/>
              </a:lnSpc>
            </a:pPr>
            <a:r>
              <a:rPr lang="en-US" sz="2499">
                <a:solidFill>
                  <a:srgbClr val="000000"/>
                </a:solidFill>
                <a:latin typeface="Muli"/>
                <a:ea typeface="Muli"/>
                <a:cs typeface="Muli"/>
                <a:sym typeface="Muli"/>
              </a:rPr>
              <a:t>Provides hands-free computer control for individuals with disabilities, improving communication and accessibility.</a:t>
            </a:r>
          </a:p>
        </p:txBody>
      </p:sp>
      <p:sp>
        <p:nvSpPr>
          <p:cNvPr name="TextBox 9" id="9"/>
          <p:cNvSpPr txBox="true"/>
          <p:nvPr/>
        </p:nvSpPr>
        <p:spPr>
          <a:xfrm rot="0">
            <a:off x="2254963" y="3665866"/>
            <a:ext cx="2967952" cy="1062990"/>
          </a:xfrm>
          <a:prstGeom prst="rect">
            <a:avLst/>
          </a:prstGeom>
        </p:spPr>
        <p:txBody>
          <a:bodyPr anchor="t" rtlCol="false" tIns="0" lIns="0" bIns="0" rIns="0">
            <a:spAutoFit/>
          </a:bodyPr>
          <a:lstStyle/>
          <a:p>
            <a:pPr algn="ctr">
              <a:lnSpc>
                <a:spcPts val="4289"/>
              </a:lnSpc>
            </a:pPr>
            <a:r>
              <a:rPr lang="en-US" sz="3299" u="sng">
                <a:solidFill>
                  <a:srgbClr val="E26EE5"/>
                </a:solidFill>
                <a:latin typeface="Muli Semi-Bold Italics"/>
                <a:ea typeface="Muli Semi-Bold Italics"/>
                <a:cs typeface="Muli Semi-Bold Italics"/>
                <a:sym typeface="Muli Semi-Bold Italics"/>
              </a:rPr>
              <a:t>Assistive Technology</a:t>
            </a:r>
          </a:p>
        </p:txBody>
      </p:sp>
      <p:grpSp>
        <p:nvGrpSpPr>
          <p:cNvPr name="Group 10" id="10"/>
          <p:cNvGrpSpPr/>
          <p:nvPr/>
        </p:nvGrpSpPr>
        <p:grpSpPr>
          <a:xfrm rot="0">
            <a:off x="5650531" y="3358317"/>
            <a:ext cx="3377057" cy="5150942"/>
            <a:chOff x="0" y="0"/>
            <a:chExt cx="2547701" cy="3885944"/>
          </a:xfrm>
        </p:grpSpPr>
        <p:sp>
          <p:nvSpPr>
            <p:cNvPr name="Freeform 11" id="11"/>
            <p:cNvSpPr/>
            <p:nvPr/>
          </p:nvSpPr>
          <p:spPr>
            <a:xfrm flipH="false" flipV="false" rot="0">
              <a:off x="0" y="0"/>
              <a:ext cx="2547700" cy="3885945"/>
            </a:xfrm>
            <a:custGeom>
              <a:avLst/>
              <a:gdLst/>
              <a:ahLst/>
              <a:cxnLst/>
              <a:rect r="r" b="b" t="t" l="l"/>
              <a:pathLst>
                <a:path h="3885945" w="2547700">
                  <a:moveTo>
                    <a:pt x="0" y="0"/>
                  </a:moveTo>
                  <a:lnTo>
                    <a:pt x="2547700" y="0"/>
                  </a:lnTo>
                  <a:lnTo>
                    <a:pt x="2547700" y="3885945"/>
                  </a:lnTo>
                  <a:lnTo>
                    <a:pt x="0" y="3885945"/>
                  </a:lnTo>
                  <a:close/>
                </a:path>
              </a:pathLst>
            </a:custGeom>
            <a:solidFill>
              <a:srgbClr val="FFFFFF"/>
            </a:solidFill>
            <a:ln w="38100" cap="sq">
              <a:solidFill>
                <a:srgbClr val="FF68D4"/>
              </a:solidFill>
              <a:prstDash val="solid"/>
              <a:miter/>
            </a:ln>
          </p:spPr>
        </p:sp>
        <p:sp>
          <p:nvSpPr>
            <p:cNvPr name="TextBox 12" id="12"/>
            <p:cNvSpPr txBox="true"/>
            <p:nvPr/>
          </p:nvSpPr>
          <p:spPr>
            <a:xfrm>
              <a:off x="0" y="-28575"/>
              <a:ext cx="2547701" cy="3914519"/>
            </a:xfrm>
            <a:prstGeom prst="rect">
              <a:avLst/>
            </a:prstGeom>
          </p:spPr>
          <p:txBody>
            <a:bodyPr anchor="ctr" rtlCol="false" tIns="254000" lIns="254000" bIns="254000" rIns="254000"/>
            <a:lstStyle/>
            <a:p>
              <a:pPr algn="l">
                <a:lnSpc>
                  <a:spcPts val="2520"/>
                </a:lnSpc>
              </a:pPr>
            </a:p>
          </p:txBody>
        </p:sp>
      </p:grpSp>
      <p:sp>
        <p:nvSpPr>
          <p:cNvPr name="TextBox 13" id="13"/>
          <p:cNvSpPr txBox="true"/>
          <p:nvPr/>
        </p:nvSpPr>
        <p:spPr>
          <a:xfrm rot="0">
            <a:off x="5853770" y="5124450"/>
            <a:ext cx="2970578" cy="3263900"/>
          </a:xfrm>
          <a:prstGeom prst="rect">
            <a:avLst/>
          </a:prstGeom>
        </p:spPr>
        <p:txBody>
          <a:bodyPr anchor="t" rtlCol="false" tIns="0" lIns="0" bIns="0" rIns="0">
            <a:spAutoFit/>
          </a:bodyPr>
          <a:lstStyle/>
          <a:p>
            <a:pPr algn="ctr">
              <a:lnSpc>
                <a:spcPts val="3249"/>
              </a:lnSpc>
            </a:pPr>
            <a:r>
              <a:rPr lang="en-US" sz="2499">
                <a:solidFill>
                  <a:srgbClr val="000000"/>
                </a:solidFill>
                <a:latin typeface="Muli"/>
                <a:ea typeface="Muli"/>
                <a:cs typeface="Muli"/>
                <a:sym typeface="Muli"/>
              </a:rPr>
              <a:t>Enables interaction with virtual environments through eye movements, eliminating the need for physical controllers.</a:t>
            </a:r>
          </a:p>
        </p:txBody>
      </p:sp>
      <p:sp>
        <p:nvSpPr>
          <p:cNvPr name="TextBox 14" id="14"/>
          <p:cNvSpPr txBox="true"/>
          <p:nvPr/>
        </p:nvSpPr>
        <p:spPr>
          <a:xfrm rot="0">
            <a:off x="5856396" y="3665866"/>
            <a:ext cx="2967952" cy="1062990"/>
          </a:xfrm>
          <a:prstGeom prst="rect">
            <a:avLst/>
          </a:prstGeom>
        </p:spPr>
        <p:txBody>
          <a:bodyPr anchor="t" rtlCol="false" tIns="0" lIns="0" bIns="0" rIns="0">
            <a:spAutoFit/>
          </a:bodyPr>
          <a:lstStyle/>
          <a:p>
            <a:pPr algn="ctr">
              <a:lnSpc>
                <a:spcPts val="4289"/>
              </a:lnSpc>
            </a:pPr>
            <a:r>
              <a:rPr lang="en-US" sz="3299" u="sng">
                <a:solidFill>
                  <a:srgbClr val="E26EE5"/>
                </a:solidFill>
                <a:latin typeface="Muli Semi-Bold Italics"/>
                <a:ea typeface="Muli Semi-Bold Italics"/>
                <a:cs typeface="Muli Semi-Bold Italics"/>
                <a:sym typeface="Muli Semi-Bold Italics"/>
              </a:rPr>
              <a:t>AR/VR </a:t>
            </a:r>
          </a:p>
          <a:p>
            <a:pPr algn="ctr">
              <a:lnSpc>
                <a:spcPts val="4289"/>
              </a:lnSpc>
            </a:pPr>
            <a:r>
              <a:rPr lang="en-US" sz="3299" u="sng">
                <a:solidFill>
                  <a:srgbClr val="E26EE5"/>
                </a:solidFill>
                <a:latin typeface="Muli Semi-Bold Italics"/>
                <a:ea typeface="Muli Semi-Bold Italics"/>
                <a:cs typeface="Muli Semi-Bold Italics"/>
                <a:sym typeface="Muli Semi-Bold Italics"/>
              </a:rPr>
              <a:t>Interfaces</a:t>
            </a:r>
          </a:p>
        </p:txBody>
      </p:sp>
      <p:grpSp>
        <p:nvGrpSpPr>
          <p:cNvPr name="Group 15" id="15"/>
          <p:cNvGrpSpPr/>
          <p:nvPr/>
        </p:nvGrpSpPr>
        <p:grpSpPr>
          <a:xfrm rot="0">
            <a:off x="9256188" y="3358317"/>
            <a:ext cx="3377057" cy="5150942"/>
            <a:chOff x="0" y="0"/>
            <a:chExt cx="2547701" cy="3885944"/>
          </a:xfrm>
        </p:grpSpPr>
        <p:sp>
          <p:nvSpPr>
            <p:cNvPr name="Freeform 16" id="16"/>
            <p:cNvSpPr/>
            <p:nvPr/>
          </p:nvSpPr>
          <p:spPr>
            <a:xfrm flipH="false" flipV="false" rot="0">
              <a:off x="0" y="0"/>
              <a:ext cx="2547700" cy="3885945"/>
            </a:xfrm>
            <a:custGeom>
              <a:avLst/>
              <a:gdLst/>
              <a:ahLst/>
              <a:cxnLst/>
              <a:rect r="r" b="b" t="t" l="l"/>
              <a:pathLst>
                <a:path h="3885945" w="2547700">
                  <a:moveTo>
                    <a:pt x="0" y="0"/>
                  </a:moveTo>
                  <a:lnTo>
                    <a:pt x="2547700" y="0"/>
                  </a:lnTo>
                  <a:lnTo>
                    <a:pt x="2547700" y="3885945"/>
                  </a:lnTo>
                  <a:lnTo>
                    <a:pt x="0" y="3885945"/>
                  </a:lnTo>
                  <a:close/>
                </a:path>
              </a:pathLst>
            </a:custGeom>
            <a:solidFill>
              <a:srgbClr val="FFFFFF"/>
            </a:solidFill>
            <a:ln w="38100" cap="sq">
              <a:solidFill>
                <a:srgbClr val="FF68D4"/>
              </a:solidFill>
              <a:prstDash val="solid"/>
              <a:miter/>
            </a:ln>
          </p:spPr>
        </p:sp>
        <p:sp>
          <p:nvSpPr>
            <p:cNvPr name="TextBox 17" id="17"/>
            <p:cNvSpPr txBox="true"/>
            <p:nvPr/>
          </p:nvSpPr>
          <p:spPr>
            <a:xfrm>
              <a:off x="0" y="-28575"/>
              <a:ext cx="2547701" cy="3914519"/>
            </a:xfrm>
            <a:prstGeom prst="rect">
              <a:avLst/>
            </a:prstGeom>
          </p:spPr>
          <p:txBody>
            <a:bodyPr anchor="ctr" rtlCol="false" tIns="254000" lIns="254000" bIns="254000" rIns="254000"/>
            <a:lstStyle/>
            <a:p>
              <a:pPr algn="l">
                <a:lnSpc>
                  <a:spcPts val="2520"/>
                </a:lnSpc>
              </a:pPr>
            </a:p>
          </p:txBody>
        </p:sp>
      </p:grpSp>
      <p:sp>
        <p:nvSpPr>
          <p:cNvPr name="TextBox 18" id="18"/>
          <p:cNvSpPr txBox="true"/>
          <p:nvPr/>
        </p:nvSpPr>
        <p:spPr>
          <a:xfrm rot="0">
            <a:off x="9459428" y="5124450"/>
            <a:ext cx="2970578" cy="2444750"/>
          </a:xfrm>
          <a:prstGeom prst="rect">
            <a:avLst/>
          </a:prstGeom>
        </p:spPr>
        <p:txBody>
          <a:bodyPr anchor="t" rtlCol="false" tIns="0" lIns="0" bIns="0" rIns="0">
            <a:spAutoFit/>
          </a:bodyPr>
          <a:lstStyle/>
          <a:p>
            <a:pPr algn="ctr">
              <a:lnSpc>
                <a:spcPts val="3249"/>
              </a:lnSpc>
            </a:pPr>
            <a:r>
              <a:rPr lang="en-US" sz="2499">
                <a:solidFill>
                  <a:srgbClr val="000000"/>
                </a:solidFill>
                <a:latin typeface="Muli"/>
                <a:ea typeface="Muli"/>
                <a:cs typeface="Muli"/>
                <a:sym typeface="Muli"/>
              </a:rPr>
              <a:t>Enhances immersive experiences by using eye tracking for aiming and in-game actions.</a:t>
            </a:r>
          </a:p>
        </p:txBody>
      </p:sp>
      <p:sp>
        <p:nvSpPr>
          <p:cNvPr name="TextBox 19" id="19"/>
          <p:cNvSpPr txBox="true"/>
          <p:nvPr/>
        </p:nvSpPr>
        <p:spPr>
          <a:xfrm rot="0">
            <a:off x="9462054" y="3880179"/>
            <a:ext cx="2967952" cy="520065"/>
          </a:xfrm>
          <a:prstGeom prst="rect">
            <a:avLst/>
          </a:prstGeom>
        </p:spPr>
        <p:txBody>
          <a:bodyPr anchor="t" rtlCol="false" tIns="0" lIns="0" bIns="0" rIns="0">
            <a:spAutoFit/>
          </a:bodyPr>
          <a:lstStyle/>
          <a:p>
            <a:pPr algn="ctr">
              <a:lnSpc>
                <a:spcPts val="4289"/>
              </a:lnSpc>
            </a:pPr>
            <a:r>
              <a:rPr lang="en-US" sz="3299" u="sng">
                <a:solidFill>
                  <a:srgbClr val="E26EE5"/>
                </a:solidFill>
                <a:latin typeface="Muli Semi-Bold Italics"/>
                <a:ea typeface="Muli Semi-Bold Italics"/>
                <a:cs typeface="Muli Semi-Bold Italics"/>
                <a:sym typeface="Muli Semi-Bold Italics"/>
              </a:rPr>
              <a:t>Gaming</a:t>
            </a:r>
          </a:p>
        </p:txBody>
      </p:sp>
      <p:grpSp>
        <p:nvGrpSpPr>
          <p:cNvPr name="Group 20" id="20"/>
          <p:cNvGrpSpPr/>
          <p:nvPr/>
        </p:nvGrpSpPr>
        <p:grpSpPr>
          <a:xfrm rot="0">
            <a:off x="12861845" y="3358317"/>
            <a:ext cx="3377057" cy="5150942"/>
            <a:chOff x="0" y="0"/>
            <a:chExt cx="2547701" cy="3885944"/>
          </a:xfrm>
        </p:grpSpPr>
        <p:sp>
          <p:nvSpPr>
            <p:cNvPr name="Freeform 21" id="21"/>
            <p:cNvSpPr/>
            <p:nvPr/>
          </p:nvSpPr>
          <p:spPr>
            <a:xfrm flipH="false" flipV="false" rot="0">
              <a:off x="0" y="0"/>
              <a:ext cx="2547700" cy="3885945"/>
            </a:xfrm>
            <a:custGeom>
              <a:avLst/>
              <a:gdLst/>
              <a:ahLst/>
              <a:cxnLst/>
              <a:rect r="r" b="b" t="t" l="l"/>
              <a:pathLst>
                <a:path h="3885945" w="2547700">
                  <a:moveTo>
                    <a:pt x="0" y="0"/>
                  </a:moveTo>
                  <a:lnTo>
                    <a:pt x="2547700" y="0"/>
                  </a:lnTo>
                  <a:lnTo>
                    <a:pt x="2547700" y="3885945"/>
                  </a:lnTo>
                  <a:lnTo>
                    <a:pt x="0" y="3885945"/>
                  </a:lnTo>
                  <a:close/>
                </a:path>
              </a:pathLst>
            </a:custGeom>
            <a:solidFill>
              <a:srgbClr val="FFFFFF"/>
            </a:solidFill>
            <a:ln w="38100" cap="sq">
              <a:solidFill>
                <a:srgbClr val="FF68D4"/>
              </a:solidFill>
              <a:prstDash val="solid"/>
              <a:miter/>
            </a:ln>
          </p:spPr>
        </p:sp>
        <p:sp>
          <p:nvSpPr>
            <p:cNvPr name="TextBox 22" id="22"/>
            <p:cNvSpPr txBox="true"/>
            <p:nvPr/>
          </p:nvSpPr>
          <p:spPr>
            <a:xfrm>
              <a:off x="0" y="-28575"/>
              <a:ext cx="2547701" cy="3914519"/>
            </a:xfrm>
            <a:prstGeom prst="rect">
              <a:avLst/>
            </a:prstGeom>
          </p:spPr>
          <p:txBody>
            <a:bodyPr anchor="ctr" rtlCol="false" tIns="254000" lIns="254000" bIns="254000" rIns="254000"/>
            <a:lstStyle/>
            <a:p>
              <a:pPr algn="l">
                <a:lnSpc>
                  <a:spcPts val="2520"/>
                </a:lnSpc>
              </a:pPr>
            </a:p>
          </p:txBody>
        </p:sp>
      </p:grpSp>
      <p:sp>
        <p:nvSpPr>
          <p:cNvPr name="TextBox 23" id="23"/>
          <p:cNvSpPr txBox="true"/>
          <p:nvPr/>
        </p:nvSpPr>
        <p:spPr>
          <a:xfrm rot="0">
            <a:off x="13065085" y="5124450"/>
            <a:ext cx="2970578" cy="2854325"/>
          </a:xfrm>
          <a:prstGeom prst="rect">
            <a:avLst/>
          </a:prstGeom>
        </p:spPr>
        <p:txBody>
          <a:bodyPr anchor="t" rtlCol="false" tIns="0" lIns="0" bIns="0" rIns="0">
            <a:spAutoFit/>
          </a:bodyPr>
          <a:lstStyle/>
          <a:p>
            <a:pPr algn="ctr">
              <a:lnSpc>
                <a:spcPts val="3249"/>
              </a:lnSpc>
            </a:pPr>
            <a:r>
              <a:rPr lang="en-US" sz="2499">
                <a:solidFill>
                  <a:srgbClr val="000000"/>
                </a:solidFill>
                <a:latin typeface="Muli"/>
                <a:ea typeface="Muli"/>
                <a:cs typeface="Muli"/>
                <a:sym typeface="Muli"/>
              </a:rPr>
              <a:t>Aids in diagnosing neurological conditions and monitoring cognitive health through eye movement analysis.</a:t>
            </a:r>
          </a:p>
        </p:txBody>
      </p:sp>
      <p:sp>
        <p:nvSpPr>
          <p:cNvPr name="TextBox 24" id="24"/>
          <p:cNvSpPr txBox="true"/>
          <p:nvPr/>
        </p:nvSpPr>
        <p:spPr>
          <a:xfrm rot="0">
            <a:off x="13067711" y="3665866"/>
            <a:ext cx="2967952" cy="1062990"/>
          </a:xfrm>
          <a:prstGeom prst="rect">
            <a:avLst/>
          </a:prstGeom>
        </p:spPr>
        <p:txBody>
          <a:bodyPr anchor="t" rtlCol="false" tIns="0" lIns="0" bIns="0" rIns="0">
            <a:spAutoFit/>
          </a:bodyPr>
          <a:lstStyle/>
          <a:p>
            <a:pPr algn="ctr">
              <a:lnSpc>
                <a:spcPts val="4289"/>
              </a:lnSpc>
            </a:pPr>
            <a:r>
              <a:rPr lang="en-US" sz="3299" u="sng">
                <a:solidFill>
                  <a:srgbClr val="E26EE5"/>
                </a:solidFill>
                <a:latin typeface="Muli Semi-Bold Italics"/>
                <a:ea typeface="Muli Semi-Bold Italics"/>
                <a:cs typeface="Muli Semi-Bold Italics"/>
                <a:sym typeface="Muli Semi-Bold Italics"/>
              </a:rPr>
              <a:t>Medical Diagnostics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5650" y="694844"/>
            <a:ext cx="7956700" cy="1143000"/>
          </a:xfrm>
          <a:prstGeom prst="rect">
            <a:avLst/>
          </a:prstGeom>
        </p:spPr>
        <p:txBody>
          <a:bodyPr anchor="t" rtlCol="false" tIns="0" lIns="0" bIns="0" rIns="0">
            <a:spAutoFit/>
          </a:bodyPr>
          <a:lstStyle/>
          <a:p>
            <a:pPr algn="ctr">
              <a:lnSpc>
                <a:spcPts val="9000"/>
              </a:lnSpc>
            </a:pPr>
            <a:r>
              <a:rPr lang="en-US" sz="7500">
                <a:solidFill>
                  <a:srgbClr val="000000"/>
                </a:solidFill>
                <a:latin typeface="Playfair Display 2"/>
                <a:ea typeface="Playfair Display 2"/>
                <a:cs typeface="Playfair Display 2"/>
                <a:sym typeface="Playfair Display 2"/>
              </a:rPr>
              <a:t>Conclusion</a:t>
            </a:r>
          </a:p>
        </p:txBody>
      </p:sp>
      <p:sp>
        <p:nvSpPr>
          <p:cNvPr name="Freeform 3" id="3"/>
          <p:cNvSpPr/>
          <p:nvPr/>
        </p:nvSpPr>
        <p:spPr>
          <a:xfrm flipH="false" flipV="false" rot="0">
            <a:off x="15020165" y="-7168469"/>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96514" y="8183101"/>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107820"/>
            <a:ext cx="15999653" cy="6075281"/>
          </a:xfrm>
          <a:prstGeom prst="rect">
            <a:avLst/>
          </a:prstGeom>
        </p:spPr>
        <p:txBody>
          <a:bodyPr anchor="t" rtlCol="false" tIns="0" lIns="0" bIns="0" rIns="0">
            <a:spAutoFit/>
          </a:bodyPr>
          <a:lstStyle/>
          <a:p>
            <a:pPr algn="ctr">
              <a:lnSpc>
                <a:spcPts val="4816"/>
              </a:lnSpc>
              <a:spcBef>
                <a:spcPct val="0"/>
              </a:spcBef>
            </a:pPr>
            <a:r>
              <a:rPr lang="en-US" sz="3440">
                <a:solidFill>
                  <a:srgbClr val="000000"/>
                </a:solidFill>
                <a:latin typeface="Muli"/>
                <a:ea typeface="Muli"/>
                <a:cs typeface="Muli"/>
                <a:sym typeface="Muli"/>
              </a:rPr>
              <a:t>In conclusion, using eye-tracking technology to operate computer cursors has great potential to improve accessibility and engagement in a variety of contexts. This method can enhance immersive experiences in AR/VR environments, enhance gaming interactions, and give accurate and intuitive control to those with physical limitations by incorporating sophisticated machine learning techniques like CNNs and SVMs. Furthermore, its uses in medical diagnostics provide insightful information on the state of the nervous system and cognitive abilities. These developments will spur additional innovation as research moves forward, increasing technology's usability, accessibility, and responsiveness to user requirements.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65650" y="694844"/>
            <a:ext cx="7956700" cy="1143000"/>
          </a:xfrm>
          <a:prstGeom prst="rect">
            <a:avLst/>
          </a:prstGeom>
        </p:spPr>
        <p:txBody>
          <a:bodyPr anchor="t" rtlCol="false" tIns="0" lIns="0" bIns="0" rIns="0">
            <a:spAutoFit/>
          </a:bodyPr>
          <a:lstStyle/>
          <a:p>
            <a:pPr algn="ctr">
              <a:lnSpc>
                <a:spcPts val="9000"/>
              </a:lnSpc>
            </a:pPr>
            <a:r>
              <a:rPr lang="en-US" sz="7500">
                <a:solidFill>
                  <a:srgbClr val="000000"/>
                </a:solidFill>
                <a:latin typeface="Playfair Display 2"/>
                <a:ea typeface="Playfair Display 2"/>
                <a:cs typeface="Playfair Display 2"/>
                <a:sym typeface="Playfair Display 2"/>
              </a:rPr>
              <a:t>References</a:t>
            </a:r>
          </a:p>
        </p:txBody>
      </p:sp>
      <p:sp>
        <p:nvSpPr>
          <p:cNvPr name="Freeform 3" id="3"/>
          <p:cNvSpPr/>
          <p:nvPr/>
        </p:nvSpPr>
        <p:spPr>
          <a:xfrm flipH="false" flipV="false" rot="0">
            <a:off x="15769954" y="-7168469"/>
            <a:ext cx="9279264" cy="9262392"/>
          </a:xfrm>
          <a:custGeom>
            <a:avLst/>
            <a:gdLst/>
            <a:ahLst/>
            <a:cxnLst/>
            <a:rect r="r" b="b" t="t" l="l"/>
            <a:pathLst>
              <a:path h="9262392" w="9279264">
                <a:moveTo>
                  <a:pt x="0" y="0"/>
                </a:moveTo>
                <a:lnTo>
                  <a:pt x="9279264" y="0"/>
                </a:lnTo>
                <a:lnTo>
                  <a:pt x="9279264"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535942" y="-7168469"/>
            <a:ext cx="9279264" cy="9262392"/>
          </a:xfrm>
          <a:custGeom>
            <a:avLst/>
            <a:gdLst/>
            <a:ahLst/>
            <a:cxnLst/>
            <a:rect r="r" b="b" t="t" l="l"/>
            <a:pathLst>
              <a:path h="9262392" w="9279264">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44173" y="2046299"/>
            <a:ext cx="15999653" cy="1853166"/>
          </a:xfrm>
          <a:prstGeom prst="rect">
            <a:avLst/>
          </a:prstGeom>
        </p:spPr>
        <p:txBody>
          <a:bodyPr anchor="t" rtlCol="false" tIns="0" lIns="0" bIns="0" rIns="0">
            <a:spAutoFit/>
          </a:bodyPr>
          <a:lstStyle/>
          <a:p>
            <a:pPr algn="l" marL="548542" indent="-274271" lvl="1">
              <a:lnSpc>
                <a:spcPts val="3557"/>
              </a:lnSpc>
              <a:buFont typeface="Arial"/>
              <a:buChar char="•"/>
            </a:pPr>
            <a:r>
              <a:rPr lang="en-US" sz="2540">
                <a:solidFill>
                  <a:srgbClr val="000000"/>
                </a:solidFill>
                <a:latin typeface="Muli"/>
                <a:ea typeface="Muli"/>
                <a:cs typeface="Muli"/>
                <a:sym typeface="Muli"/>
              </a:rPr>
              <a:t>Jingjing Zhou * and Yi Zhu. 2024. Research on the technologies for Human-computer interaction Based on the Eye-tracking. In 5th Interna tional Conference on Computer Information and Big Data Applications (CIBDA 2024), April 26–28, 2024, Wuhan, China. ACM, New York, NY, USA, 5 pages.</a:t>
            </a:r>
          </a:p>
          <a:p>
            <a:pPr algn="ctr">
              <a:lnSpc>
                <a:spcPts val="4256"/>
              </a:lnSpc>
            </a:pPr>
          </a:p>
        </p:txBody>
      </p:sp>
      <p:sp>
        <p:nvSpPr>
          <p:cNvPr name="TextBox 6" id="6"/>
          <p:cNvSpPr txBox="true"/>
          <p:nvPr/>
        </p:nvSpPr>
        <p:spPr>
          <a:xfrm rot="0">
            <a:off x="1144173" y="3608303"/>
            <a:ext cx="15999653" cy="2636756"/>
          </a:xfrm>
          <a:prstGeom prst="rect">
            <a:avLst/>
          </a:prstGeom>
        </p:spPr>
        <p:txBody>
          <a:bodyPr anchor="t" rtlCol="false" tIns="0" lIns="0" bIns="0" rIns="0">
            <a:spAutoFit/>
          </a:bodyPr>
          <a:lstStyle/>
          <a:p>
            <a:pPr algn="l" marL="526953" indent="-263476" lvl="1">
              <a:lnSpc>
                <a:spcPts val="3417"/>
              </a:lnSpc>
              <a:buFont typeface="Arial"/>
              <a:buChar char="•"/>
            </a:pPr>
            <a:r>
              <a:rPr lang="en-US" sz="2440">
                <a:solidFill>
                  <a:srgbClr val="000000"/>
                </a:solidFill>
                <a:latin typeface="Muli"/>
                <a:ea typeface="Muli"/>
                <a:cs typeface="Muli"/>
                <a:sym typeface="Muli"/>
              </a:rPr>
              <a:t>Scott A. Stone and Craig S. Chapman. 2023. Unconscious Frustration: Dynamically Assessing User Experience using Eye and Mouse Tracking. Proc. ACM Hum.-Comput. Interact. 7, ETRA, Article 168 (May 2023), 17 pages. </a:t>
            </a:r>
            <a:r>
              <a:rPr lang="en-US" sz="2440" u="sng">
                <a:solidFill>
                  <a:srgbClr val="000000"/>
                </a:solidFill>
                <a:latin typeface="Muli"/>
                <a:ea typeface="Muli"/>
                <a:cs typeface="Muli"/>
                <a:sym typeface="Muli"/>
                <a:hlinkClick r:id="rId4" tooltip="https://doi.org/10.1145/3591137"/>
              </a:rPr>
              <a:t>i.Jingjing Zhou * and Yi Zhu. 2024. Research on the technologies for Human-computer interaction Based on the Eye-tracking. In 5th Interna tional Conference on Computer Information and Big Data Applications (CIBDA 2024), April 26–28, 2024, Wuhan, China. ACM, New York, NY, USA, 5 pages.</a:t>
            </a:r>
          </a:p>
          <a:p>
            <a:pPr algn="ctr">
              <a:lnSpc>
                <a:spcPts val="4116"/>
              </a:lnSpc>
              <a:spcBef>
                <a:spcPct val="0"/>
              </a:spcBef>
            </a:pPr>
          </a:p>
        </p:txBody>
      </p:sp>
      <p:sp>
        <p:nvSpPr>
          <p:cNvPr name="TextBox 7" id="7"/>
          <p:cNvSpPr txBox="true"/>
          <p:nvPr/>
        </p:nvSpPr>
        <p:spPr>
          <a:xfrm rot="0">
            <a:off x="1144173" y="5980081"/>
            <a:ext cx="15999653" cy="1779506"/>
          </a:xfrm>
          <a:prstGeom prst="rect">
            <a:avLst/>
          </a:prstGeom>
        </p:spPr>
        <p:txBody>
          <a:bodyPr anchor="t" rtlCol="false" tIns="0" lIns="0" bIns="0" rIns="0">
            <a:spAutoFit/>
          </a:bodyPr>
          <a:lstStyle/>
          <a:p>
            <a:pPr algn="l" marL="526953" indent="-263476" lvl="1">
              <a:lnSpc>
                <a:spcPts val="3417"/>
              </a:lnSpc>
              <a:buFont typeface="Arial"/>
              <a:buChar char="•"/>
            </a:pPr>
            <a:r>
              <a:rPr lang="en-US" sz="2440">
                <a:solidFill>
                  <a:srgbClr val="000000"/>
                </a:solidFill>
                <a:latin typeface="Muli"/>
                <a:ea typeface="Muli"/>
                <a:cs typeface="Muli"/>
                <a:sym typeface="Muli"/>
              </a:rPr>
              <a:t>M. S., S. Nirmal, and L. S. Kala, "Eye-Controlled Mouse Cursor," International Journal of Engineering Technology and Management Sciences, vol. 7, no. 3, pp. 1-6, May-Jun. 2023, doi: 10.46647/ijetms.2023.v07i03.051.</a:t>
            </a:r>
          </a:p>
          <a:p>
            <a:pPr algn="ctr">
              <a:lnSpc>
                <a:spcPts val="4116"/>
              </a:lnSpc>
              <a:spcBef>
                <a:spcPct val="0"/>
              </a:spcBef>
            </a:pPr>
          </a:p>
        </p:txBody>
      </p:sp>
      <p:sp>
        <p:nvSpPr>
          <p:cNvPr name="TextBox 8" id="8"/>
          <p:cNvSpPr txBox="true"/>
          <p:nvPr/>
        </p:nvSpPr>
        <p:spPr>
          <a:xfrm rot="0">
            <a:off x="1144173" y="7389686"/>
            <a:ext cx="15999653" cy="1779506"/>
          </a:xfrm>
          <a:prstGeom prst="rect">
            <a:avLst/>
          </a:prstGeom>
        </p:spPr>
        <p:txBody>
          <a:bodyPr anchor="t" rtlCol="false" tIns="0" lIns="0" bIns="0" rIns="0">
            <a:spAutoFit/>
          </a:bodyPr>
          <a:lstStyle/>
          <a:p>
            <a:pPr algn="l" marL="526953" indent="-263476" lvl="1">
              <a:lnSpc>
                <a:spcPts val="3417"/>
              </a:lnSpc>
              <a:buFont typeface="Arial"/>
              <a:buChar char="•"/>
            </a:pPr>
            <a:r>
              <a:rPr lang="en-US" sz="2440">
                <a:solidFill>
                  <a:srgbClr val="000000"/>
                </a:solidFill>
                <a:latin typeface="Muli"/>
                <a:ea typeface="Muli"/>
                <a:cs typeface="Muli"/>
                <a:sym typeface="Muli"/>
              </a:rPr>
              <a:t>i.P. Miah, M. R. Gulshan, and N. Jahan, "Mouse Cursor Movement and Control using Eye Gaze- A Human Computer Interaction," 2022 International Conference on Artificial Intelligence of Things (ICAIoT), Dhaka, Bangladesh, 2022, pp. 1-6, doi: 10.1109/ICAIoT57170.2022.10121742.</a:t>
            </a:r>
          </a:p>
          <a:p>
            <a:pPr algn="ctr">
              <a:lnSpc>
                <a:spcPts val="4116"/>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DAGNzkyBKWI</dc:identifier>
  <dcterms:modified xsi:type="dcterms:W3CDTF">2011-08-01T06:04:30Z</dcterms:modified>
  <cp:revision>1</cp:revision>
  <dc:title>Presented by: Sahil Katkamwar</dc:title>
</cp:coreProperties>
</file>