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handoutMasterIdLst>
    <p:handoutMasterId r:id="rId43"/>
  </p:handoutMasterIdLst>
  <p:sldIdLst>
    <p:sldId id="256" r:id="rId8"/>
    <p:sldId id="262" r:id="rId9"/>
    <p:sldId id="258" r:id="rId10"/>
    <p:sldId id="261" r:id="rId11"/>
    <p:sldId id="263" r:id="rId12"/>
    <p:sldId id="264" r:id="rId13"/>
    <p:sldId id="265" r:id="rId14"/>
    <p:sldId id="257" r:id="rId15"/>
    <p:sldId id="266" r:id="rId16"/>
    <p:sldId id="267" r:id="rId17"/>
    <p:sldId id="268" r:id="rId18"/>
    <p:sldId id="283" r:id="rId19"/>
    <p:sldId id="269" r:id="rId20"/>
    <p:sldId id="259" r:id="rId21"/>
    <p:sldId id="260" r:id="rId22"/>
    <p:sldId id="270" r:id="rId23"/>
    <p:sldId id="271" r:id="rId24"/>
    <p:sldId id="275" r:id="rId25"/>
    <p:sldId id="276" r:id="rId26"/>
    <p:sldId id="281" r:id="rId27"/>
    <p:sldId id="294" r:id="rId28"/>
    <p:sldId id="272" r:id="rId29"/>
    <p:sldId id="273" r:id="rId30"/>
    <p:sldId id="285" r:id="rId31"/>
    <p:sldId id="286" r:id="rId32"/>
    <p:sldId id="290" r:id="rId33"/>
    <p:sldId id="277" r:id="rId34"/>
    <p:sldId id="289" r:id="rId35"/>
    <p:sldId id="287" r:id="rId36"/>
    <p:sldId id="291" r:id="rId37"/>
    <p:sldId id="292" r:id="rId38"/>
    <p:sldId id="274" r:id="rId39"/>
    <p:sldId id="279" r:id="rId40"/>
    <p:sldId id="293" r:id="rId41"/>
    <p:sldId id="284" r:id="rId4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15.12.2023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Author’s name and last name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 smtClean="0"/>
              <a:t>Address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the icon below to add a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Author’s name and last name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 smtClean="0"/>
              <a:t>Address</a:t>
            </a:r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the icon below to add a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Author’s name and last name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 smtClean="0"/>
              <a:t>Address</a:t>
            </a:r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the icon below to add a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Author’s name and last name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 smtClean="0"/>
              <a:t>Address</a:t>
            </a:r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the icon below to add a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12/15/2023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12/15/2023</a:t>
            </a:fld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12/15/2023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12/15/2023</a:t>
            </a:fld>
            <a:endParaRPr lang="en-US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demos" TargetMode="External"/><Relationship Id="rId2" Type="http://schemas.openxmlformats.org/officeDocument/2006/relationships/hyperlink" Target="https://hello-magenta.glitch.m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openai.com/research/musen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hyperlink" Target="https://deepmind.google/discover/blog/wavenet-a-generative-model-for-raw-aud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alu/ml-for-music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8550/arXiv.2308.12982" TargetMode="External"/><Relationship Id="rId3" Type="http://schemas.openxmlformats.org/officeDocument/2006/relationships/hyperlink" Target="http://arxiv.org/abs/1609.03499" TargetMode="External"/><Relationship Id="rId7" Type="http://schemas.openxmlformats.org/officeDocument/2006/relationships/hyperlink" Target="https://doi.org/10.48550/arXiv.2306.05284" TargetMode="External"/><Relationship Id="rId2" Type="http://schemas.openxmlformats.org/officeDocument/2006/relationships/hyperlink" Target="https://doi.org/10.48550/arXiv.1803.0542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48550/arXiv.2210.13438" TargetMode="External"/><Relationship Id="rId5" Type="http://schemas.openxmlformats.org/officeDocument/2006/relationships/hyperlink" Target="https://doi.org/10.48550/arXiv.2211.08553" TargetMode="External"/><Relationship Id="rId4" Type="http://schemas.openxmlformats.org/officeDocument/2006/relationships/hyperlink" Target="https://doi.org/10.3390/app1003076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67q-hXkZxE8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Machine </a:t>
            </a:r>
            <a:r>
              <a:rPr lang="nb-NO" dirty="0" err="1" smtClean="0"/>
              <a:t>learning</a:t>
            </a:r>
            <a:r>
              <a:rPr lang="nb-NO" dirty="0" smtClean="0"/>
              <a:t> for </a:t>
            </a:r>
            <a:r>
              <a:rPr lang="nb-NO" dirty="0" err="1" smtClean="0"/>
              <a:t>music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whirlwind</a:t>
            </a:r>
            <a:r>
              <a:rPr lang="nb-NO" dirty="0" smtClean="0"/>
              <a:t> </a:t>
            </a:r>
            <a:r>
              <a:rPr lang="nb-NO" dirty="0" err="1" smtClean="0"/>
              <a:t>tour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Jørgen Aarmo Lund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UiT Machine Learning Group, DIPS AS</a:t>
            </a:r>
            <a:endParaRPr lang="nb-N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56911" y="245714"/>
            <a:ext cx="4235089" cy="536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with </a:t>
            </a:r>
            <a:r>
              <a:rPr lang="en-US" dirty="0" err="1" smtClean="0"/>
              <a:t>MusicVAE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11693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2018: </a:t>
            </a:r>
            <a:r>
              <a:rPr lang="en-US" sz="2000" dirty="0" err="1" smtClean="0"/>
              <a:t>MusicVAE</a:t>
            </a:r>
            <a:r>
              <a:rPr lang="en-US" sz="2000" dirty="0" smtClean="0"/>
              <a:t> by Google Magenta</a:t>
            </a:r>
          </a:p>
          <a:p>
            <a:pPr lvl="1"/>
            <a:r>
              <a:rPr lang="en-US" sz="1600" dirty="0" smtClean="0"/>
              <a:t>Hierarchical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for musical arrangements</a:t>
            </a:r>
          </a:p>
          <a:p>
            <a:r>
              <a:rPr lang="en-US" sz="2000" dirty="0" smtClean="0"/>
              <a:t>Collected 1.5 million MIDI arrangements</a:t>
            </a:r>
          </a:p>
          <a:p>
            <a:r>
              <a:rPr lang="en-US" sz="2000" dirty="0" smtClean="0"/>
              <a:t>Model the melodies as sequences of 16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notes and rests, leading to 32-step sequences of 130 possible tokens</a:t>
            </a:r>
          </a:p>
          <a:p>
            <a:r>
              <a:rPr lang="en-US" sz="2000" dirty="0" smtClean="0"/>
              <a:t>Uses a bidirectional LSTM as an encoder</a:t>
            </a:r>
            <a:endParaRPr lang="en-US" sz="1600" dirty="0" smtClean="0"/>
          </a:p>
          <a:p>
            <a:r>
              <a:rPr lang="en-US" sz="2000" dirty="0" smtClean="0"/>
              <a:t>To avoid posterior collapse, use a </a:t>
            </a:r>
            <a:r>
              <a:rPr lang="en-US" sz="2000" i="1" dirty="0" smtClean="0"/>
              <a:t>hierarchical</a:t>
            </a:r>
            <a:r>
              <a:rPr lang="en-US" sz="2000" dirty="0" smtClean="0"/>
              <a:t> RNN as a decoder</a:t>
            </a:r>
          </a:p>
          <a:p>
            <a:pPr lvl="1"/>
            <a:r>
              <a:rPr lang="en-US" sz="1800" dirty="0" smtClean="0"/>
              <a:t>A “conductor” network produces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for note subsequences (in this case, one bar of 16 notes)</a:t>
            </a:r>
          </a:p>
          <a:p>
            <a:pPr lvl="1"/>
            <a:r>
              <a:rPr lang="en-US" sz="1800" dirty="0" smtClean="0"/>
              <a:t>Bottom-level RNN decoder then autoregressively generates sequences of distributions of tokens/notes for each subsequence</a:t>
            </a:r>
          </a:p>
          <a:p>
            <a:pPr lvl="2"/>
            <a:r>
              <a:rPr lang="en-US" sz="1400" dirty="0" smtClean="0"/>
              <a:t>Each decoder step concatenates the current conductor embedding with the previous output to get the next input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1" y="1959225"/>
            <a:ext cx="3641636" cy="21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with </a:t>
            </a:r>
            <a:r>
              <a:rPr lang="en-US" dirty="0" err="1" smtClean="0"/>
              <a:t>MusicVAE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11693" cy="435133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MusicVAE</a:t>
            </a:r>
            <a:r>
              <a:rPr lang="en-US" sz="2000" dirty="0" smtClean="0"/>
              <a:t> available through the Magenta Studio toolkit and through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library Magenta.js</a:t>
            </a:r>
          </a:p>
          <a:p>
            <a:r>
              <a:rPr lang="en-US" sz="2000" dirty="0" smtClean="0"/>
              <a:t>Interactive playground at</a:t>
            </a:r>
          </a:p>
          <a:p>
            <a:pPr lvl="1"/>
            <a:r>
              <a:rPr lang="nb-NO" sz="1600" dirty="0" smtClean="0">
                <a:hlinkClick r:id="rId2"/>
              </a:rPr>
              <a:t>https</a:t>
            </a:r>
            <a:r>
              <a:rPr lang="nb-NO" sz="1600" dirty="0">
                <a:hlinkClick r:id="rId2"/>
              </a:rPr>
              <a:t>://hello-magenta.glitch.me</a:t>
            </a:r>
            <a:r>
              <a:rPr lang="nb-NO" sz="1600" dirty="0" smtClean="0">
                <a:hlinkClick r:id="rId2"/>
              </a:rPr>
              <a:t>/</a:t>
            </a:r>
            <a:endParaRPr lang="nb-NO" sz="1600" dirty="0" smtClean="0"/>
          </a:p>
          <a:p>
            <a:r>
              <a:rPr lang="nb-NO" sz="2000" dirty="0" err="1" smtClean="0"/>
              <a:t>Also</a:t>
            </a:r>
            <a:r>
              <a:rPr lang="nb-NO" sz="2000" dirty="0" smtClean="0"/>
              <a:t> demos at </a:t>
            </a:r>
          </a:p>
          <a:p>
            <a:pPr lvl="1"/>
            <a:r>
              <a:rPr lang="nb-NO" sz="1600" dirty="0">
                <a:hlinkClick r:id="rId3"/>
              </a:rPr>
              <a:t>https://</a:t>
            </a:r>
            <a:r>
              <a:rPr lang="nb-NO" sz="1600" dirty="0" smtClean="0">
                <a:hlinkClick r:id="rId3"/>
              </a:rPr>
              <a:t>magenta.tensorflow.org/demos</a:t>
            </a:r>
            <a:endParaRPr lang="nb-NO" sz="1600" dirty="0" smtClean="0"/>
          </a:p>
          <a:p>
            <a:r>
              <a:rPr lang="nb-NO" sz="2000" dirty="0" smtClean="0"/>
              <a:t>See </a:t>
            </a:r>
            <a:r>
              <a:rPr lang="nb-NO" sz="2000" dirty="0" err="1" smtClean="0"/>
              <a:t>also</a:t>
            </a:r>
            <a:r>
              <a:rPr lang="nb-NO" sz="2000" dirty="0" smtClean="0"/>
              <a:t>: </a:t>
            </a:r>
            <a:r>
              <a:rPr lang="nb-NO" sz="2000" dirty="0" err="1" smtClean="0"/>
              <a:t>OpenAI’s</a:t>
            </a:r>
            <a:r>
              <a:rPr lang="nb-NO" sz="2000" dirty="0" smtClean="0"/>
              <a:t> </a:t>
            </a:r>
            <a:r>
              <a:rPr lang="nb-NO" sz="2000" dirty="0" err="1" smtClean="0"/>
              <a:t>MuseNet</a:t>
            </a:r>
            <a:r>
              <a:rPr lang="nb-NO" sz="2000" dirty="0"/>
              <a:t> </a:t>
            </a:r>
            <a:r>
              <a:rPr lang="nb-NO" sz="2000" dirty="0">
                <a:hlinkClick r:id="rId4"/>
              </a:rPr>
              <a:t>https://</a:t>
            </a:r>
            <a:r>
              <a:rPr lang="nb-NO" sz="2000" dirty="0" smtClean="0">
                <a:hlinkClick r:id="rId4"/>
              </a:rPr>
              <a:t>openai.com/research/musenet</a:t>
            </a:r>
            <a:endParaRPr lang="nb-NO" sz="2000" dirty="0" smtClean="0"/>
          </a:p>
          <a:p>
            <a:pPr lvl="1"/>
            <a:r>
              <a:rPr lang="nb-NO" sz="1600" dirty="0" err="1" smtClean="0"/>
              <a:t>Builds</a:t>
            </a:r>
            <a:r>
              <a:rPr lang="nb-NO" sz="1600" dirty="0" smtClean="0"/>
              <a:t> </a:t>
            </a:r>
            <a:r>
              <a:rPr lang="nb-NO" sz="1600" dirty="0" err="1" smtClean="0"/>
              <a:t>on</a:t>
            </a:r>
            <a:r>
              <a:rPr lang="nb-NO" sz="1600" dirty="0" smtClean="0"/>
              <a:t> </a:t>
            </a:r>
            <a:r>
              <a:rPr lang="nb-NO" sz="1600" dirty="0" err="1" smtClean="0"/>
              <a:t>Sparse</a:t>
            </a:r>
            <a:r>
              <a:rPr lang="nb-NO" sz="1600" dirty="0" smtClean="0"/>
              <a:t> Transformer</a:t>
            </a:r>
          </a:p>
          <a:p>
            <a:pPr lvl="1"/>
            <a:r>
              <a:rPr lang="nb-NO" sz="1600" dirty="0" err="1" smtClean="0"/>
              <a:t>Prepends</a:t>
            </a:r>
            <a:r>
              <a:rPr lang="nb-NO" sz="1600" dirty="0" smtClean="0"/>
              <a:t> </a:t>
            </a:r>
            <a:r>
              <a:rPr lang="nb-NO" sz="1600" dirty="0" err="1"/>
              <a:t>composer</a:t>
            </a:r>
            <a:r>
              <a:rPr lang="nb-NO" sz="1600" dirty="0"/>
              <a:t> and </a:t>
            </a:r>
            <a:r>
              <a:rPr lang="nb-NO" sz="1600" dirty="0" err="1"/>
              <a:t>instrumentation</a:t>
            </a:r>
            <a:r>
              <a:rPr lang="nb-NO" sz="1600" dirty="0"/>
              <a:t> </a:t>
            </a:r>
            <a:r>
              <a:rPr lang="nb-NO" sz="1600" dirty="0" smtClean="0"/>
              <a:t>tokens to arrangements to </a:t>
            </a:r>
            <a:r>
              <a:rPr lang="nb-NO" sz="1600" dirty="0" err="1" smtClean="0"/>
              <a:t>allow</a:t>
            </a:r>
            <a:r>
              <a:rPr lang="nb-NO" sz="1600" dirty="0" smtClean="0"/>
              <a:t> </a:t>
            </a:r>
            <a:r>
              <a:rPr lang="nb-NO" sz="1600" dirty="0" err="1" smtClean="0"/>
              <a:t>conditioning</a:t>
            </a:r>
            <a:r>
              <a:rPr lang="nb-NO" sz="1600" dirty="0" smtClean="0"/>
              <a:t> </a:t>
            </a:r>
            <a:r>
              <a:rPr lang="nb-NO" sz="1600" dirty="0" err="1" smtClean="0"/>
              <a:t>on</a:t>
            </a:r>
            <a:r>
              <a:rPr lang="nb-NO" sz="1600" dirty="0" smtClean="0"/>
              <a:t> style</a:t>
            </a:r>
            <a:endParaRPr lang="nb-NO" sz="20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13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95" y="28138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Testing </a:t>
            </a:r>
            <a:r>
              <a:rPr lang="en-US" dirty="0" err="1" smtClean="0"/>
              <a:t>MusicVAE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485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i="1" dirty="0"/>
              <a:t>sound</a:t>
            </a:r>
            <a:r>
              <a:rPr lang="nb-NO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represent</a:t>
            </a:r>
            <a:r>
              <a:rPr lang="nb-NO" dirty="0" smtClean="0"/>
              <a:t> sound?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673"/>
          </a:xfrm>
        </p:spPr>
        <p:txBody>
          <a:bodyPr>
            <a:normAutofit fontScale="92500"/>
          </a:bodyPr>
          <a:lstStyle/>
          <a:p>
            <a:r>
              <a:rPr lang="nb-NO" dirty="0" smtClean="0"/>
              <a:t>Sound is </a:t>
            </a:r>
            <a:r>
              <a:rPr lang="nb-NO" dirty="0" err="1" smtClean="0"/>
              <a:t>fundamentally</a:t>
            </a:r>
            <a:r>
              <a:rPr lang="nb-NO" dirty="0" smtClean="0"/>
              <a:t> </a:t>
            </a:r>
            <a:r>
              <a:rPr lang="nb-NO" dirty="0" err="1" smtClean="0"/>
              <a:t>variation</a:t>
            </a:r>
            <a:r>
              <a:rPr lang="nb-NO" dirty="0" smtClean="0"/>
              <a:t> in </a:t>
            </a:r>
            <a:r>
              <a:rPr lang="nb-NO" dirty="0" err="1" smtClean="0"/>
              <a:t>pressure</a:t>
            </a:r>
            <a:endParaRPr lang="nb-NO" dirty="0" smtClean="0"/>
          </a:p>
          <a:p>
            <a:r>
              <a:rPr lang="nb-NO" dirty="0" err="1" smtClean="0"/>
              <a:t>Microphones</a:t>
            </a:r>
            <a:r>
              <a:rPr lang="nb-NO" dirty="0" smtClean="0"/>
              <a:t> have </a:t>
            </a:r>
            <a:r>
              <a:rPr lang="nb-NO" dirty="0" err="1" smtClean="0"/>
              <a:t>membranes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pick</a:t>
            </a:r>
            <a:r>
              <a:rPr lang="nb-NO" dirty="0" smtClean="0"/>
              <a:t> up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endParaRPr lang="nb-NO" dirty="0" smtClean="0"/>
          </a:p>
          <a:p>
            <a:r>
              <a:rPr lang="nb-NO" dirty="0" smtClean="0"/>
              <a:t>By sampling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position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membrane</a:t>
            </a:r>
            <a:r>
              <a:rPr lang="nb-NO" dirty="0" smtClean="0"/>
              <a:t> at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intervals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reproduce </a:t>
            </a:r>
            <a:r>
              <a:rPr lang="nb-NO" dirty="0" err="1" smtClean="0"/>
              <a:t>the</a:t>
            </a:r>
            <a:r>
              <a:rPr lang="nb-NO" dirty="0" smtClean="0"/>
              <a:t> sound:</a:t>
            </a:r>
          </a:p>
          <a:p>
            <a:endParaRPr lang="nb-NO" dirty="0"/>
          </a:p>
          <a:p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audible</a:t>
            </a:r>
            <a:r>
              <a:rPr lang="nb-NO" dirty="0" smtClean="0"/>
              <a:t> </a:t>
            </a:r>
            <a:r>
              <a:rPr lang="nb-NO" dirty="0" err="1" smtClean="0"/>
              <a:t>frequency</a:t>
            </a:r>
            <a:r>
              <a:rPr lang="nb-NO" dirty="0" smtClean="0"/>
              <a:t> range is 20 </a:t>
            </a:r>
            <a:r>
              <a:rPr lang="nb-NO" dirty="0" err="1" smtClean="0"/>
              <a:t>Hz</a:t>
            </a:r>
            <a:r>
              <a:rPr lang="nb-NO" dirty="0" smtClean="0"/>
              <a:t> to 20 kHz</a:t>
            </a:r>
          </a:p>
          <a:p>
            <a:pPr lvl="1"/>
            <a:r>
              <a:rPr lang="nb-NO" dirty="0" smtClean="0"/>
              <a:t>To </a:t>
            </a:r>
            <a:r>
              <a:rPr lang="nb-NO" dirty="0" err="1" smtClean="0"/>
              <a:t>account</a:t>
            </a:r>
            <a:r>
              <a:rPr lang="nb-NO" dirty="0" smtClean="0"/>
              <a:t> for </a:t>
            </a:r>
            <a:r>
              <a:rPr lang="nb-NO" dirty="0" err="1" smtClean="0"/>
              <a:t>imperfect</a:t>
            </a:r>
            <a:r>
              <a:rPr lang="nb-NO" dirty="0" smtClean="0"/>
              <a:t> filters, sound </a:t>
            </a:r>
            <a:r>
              <a:rPr lang="nb-NO" dirty="0" err="1" smtClean="0"/>
              <a:t>usually</a:t>
            </a:r>
            <a:r>
              <a:rPr lang="nb-NO" dirty="0" smtClean="0"/>
              <a:t> </a:t>
            </a:r>
            <a:r>
              <a:rPr lang="nb-NO" dirty="0" err="1" smtClean="0"/>
              <a:t>recorded</a:t>
            </a:r>
            <a:r>
              <a:rPr lang="nb-NO" dirty="0" smtClean="0"/>
              <a:t> at 44.1 kHz or 48 kHz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79" y="3792630"/>
            <a:ext cx="6366441" cy="15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sound?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7332" cy="4351338"/>
          </a:xfrm>
        </p:spPr>
        <p:txBody>
          <a:bodyPr>
            <a:normAutofit/>
          </a:bodyPr>
          <a:lstStyle/>
          <a:p>
            <a:r>
              <a:rPr lang="nb-NO" sz="2000" dirty="0" smtClean="0"/>
              <a:t>Time-</a:t>
            </a:r>
            <a:r>
              <a:rPr lang="nb-NO" sz="2000" dirty="0" err="1" smtClean="0"/>
              <a:t>domain</a:t>
            </a:r>
            <a:r>
              <a:rPr lang="nb-NO" sz="2000" dirty="0" smtClean="0"/>
              <a:t> </a:t>
            </a:r>
            <a:r>
              <a:rPr lang="nb-NO" sz="2000" dirty="0" err="1" smtClean="0"/>
              <a:t>representation</a:t>
            </a:r>
            <a:r>
              <a:rPr lang="nb-NO" sz="2000" dirty="0" smtClean="0"/>
              <a:t> is </a:t>
            </a:r>
            <a:r>
              <a:rPr lang="nb-NO" sz="2000" dirty="0" err="1" smtClean="0"/>
              <a:t>nice</a:t>
            </a:r>
            <a:r>
              <a:rPr lang="nb-NO" sz="2000" dirty="0" smtClean="0"/>
              <a:t> for </a:t>
            </a:r>
            <a:r>
              <a:rPr lang="nb-NO" sz="2000" dirty="0" err="1" smtClean="0"/>
              <a:t>looking</a:t>
            </a:r>
            <a:r>
              <a:rPr lang="nb-NO" sz="2000" dirty="0" smtClean="0"/>
              <a:t> at </a:t>
            </a:r>
            <a:r>
              <a:rPr lang="nb-NO" sz="2000" dirty="0" err="1" smtClean="0"/>
              <a:t>intensity</a:t>
            </a:r>
            <a:r>
              <a:rPr lang="nb-NO" sz="2000" dirty="0" smtClean="0"/>
              <a:t> and timbre, </a:t>
            </a:r>
            <a:r>
              <a:rPr lang="nb-NO" sz="2000" dirty="0" err="1" smtClean="0"/>
              <a:t>but</a:t>
            </a:r>
            <a:r>
              <a:rPr lang="nb-NO" sz="2000" dirty="0" smtClean="0"/>
              <a:t> makes it hard to </a:t>
            </a:r>
            <a:r>
              <a:rPr lang="nb-NO" sz="2000" dirty="0" err="1" smtClean="0"/>
              <a:t>work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pitch</a:t>
            </a:r>
            <a:r>
              <a:rPr lang="nb-NO" sz="2000" dirty="0" smtClean="0"/>
              <a:t>, </a:t>
            </a:r>
            <a:r>
              <a:rPr lang="nb-NO" sz="2000" dirty="0" err="1" smtClean="0"/>
              <a:t>especially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multiple instruments</a:t>
            </a:r>
            <a:endParaRPr lang="nb-NO" sz="2000" dirty="0"/>
          </a:p>
          <a:p>
            <a:r>
              <a:rPr lang="nb-NO" sz="2000" dirty="0" err="1" smtClean="0"/>
              <a:t>We</a:t>
            </a:r>
            <a:r>
              <a:rPr lang="nb-NO" sz="2000" dirty="0" smtClean="0"/>
              <a:t> </a:t>
            </a:r>
            <a:r>
              <a:rPr lang="nb-NO" sz="2000" dirty="0" err="1" smtClean="0"/>
              <a:t>can</a:t>
            </a:r>
            <a:r>
              <a:rPr lang="nb-NO" sz="2000" dirty="0" smtClean="0"/>
              <a:t> </a:t>
            </a:r>
            <a:r>
              <a:rPr lang="nb-NO" sz="2000" dirty="0" err="1" smtClean="0"/>
              <a:t>use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(</a:t>
            </a:r>
            <a:r>
              <a:rPr lang="nb-NO" sz="2000" dirty="0" err="1" smtClean="0"/>
              <a:t>discrete</a:t>
            </a:r>
            <a:r>
              <a:rPr lang="nb-NO" sz="2000" dirty="0" smtClean="0"/>
              <a:t>) </a:t>
            </a:r>
            <a:r>
              <a:rPr lang="nb-NO" sz="2000" dirty="0" err="1" smtClean="0"/>
              <a:t>Fourier</a:t>
            </a:r>
            <a:r>
              <a:rPr lang="nb-NO" sz="2000" dirty="0" smtClean="0"/>
              <a:t> </a:t>
            </a:r>
            <a:r>
              <a:rPr lang="nb-NO" sz="2000" dirty="0" err="1" smtClean="0"/>
              <a:t>transform</a:t>
            </a:r>
            <a:r>
              <a:rPr lang="nb-NO" sz="2000" dirty="0" smtClean="0"/>
              <a:t> to </a:t>
            </a:r>
            <a:r>
              <a:rPr lang="nb-NO" sz="2000" dirty="0" err="1" smtClean="0"/>
              <a:t>examine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sound in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frequency</a:t>
            </a:r>
            <a:r>
              <a:rPr lang="nb-NO" sz="2000" dirty="0" smtClean="0"/>
              <a:t> </a:t>
            </a:r>
            <a:r>
              <a:rPr lang="nb-NO" sz="2000" dirty="0" err="1" smtClean="0"/>
              <a:t>domain</a:t>
            </a:r>
            <a:r>
              <a:rPr lang="nb-NO" sz="2000" dirty="0" smtClean="0"/>
              <a:t>:</a:t>
            </a:r>
            <a:endParaRPr lang="nb-NO" sz="1600" dirty="0"/>
          </a:p>
          <a:p>
            <a:endParaRPr lang="nb-NO" sz="2000" dirty="0"/>
          </a:p>
        </p:txBody>
      </p:sp>
      <p:sp>
        <p:nvSpPr>
          <p:cNvPr id="5" name="Rectangle 4"/>
          <p:cNvSpPr/>
          <p:nvPr/>
        </p:nvSpPr>
        <p:spPr>
          <a:xfrm>
            <a:off x="4223326" y="3108398"/>
            <a:ext cx="3898232" cy="3406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47" y="3256779"/>
            <a:ext cx="3746990" cy="3109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326" y="6514494"/>
            <a:ext cx="2951748" cy="534459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algn="l"/>
            <a:r>
              <a:rPr lang="nb-NO" sz="1400" dirty="0" err="1" smtClean="0">
                <a:solidFill>
                  <a:schemeClr val="bg1"/>
                </a:solidFill>
              </a:rPr>
              <a:t>Illustration</a:t>
            </a:r>
            <a:r>
              <a:rPr lang="nb-NO" sz="1400" dirty="0" smtClean="0">
                <a:solidFill>
                  <a:schemeClr val="bg1"/>
                </a:solidFill>
              </a:rPr>
              <a:t>: </a:t>
            </a:r>
            <a:r>
              <a:rPr lang="nb-NO" sz="1400" dirty="0" err="1" smtClean="0">
                <a:solidFill>
                  <a:schemeClr val="bg1"/>
                </a:solidFill>
              </a:rPr>
              <a:t>AkanoToE</a:t>
            </a:r>
            <a:endParaRPr lang="nb-NO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sound?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763" cy="4351338"/>
          </a:xfrm>
        </p:spPr>
        <p:txBody>
          <a:bodyPr>
            <a:normAutofit/>
          </a:bodyPr>
          <a:lstStyle/>
          <a:p>
            <a:r>
              <a:rPr lang="nb-NO" sz="2000" dirty="0" err="1" smtClean="0"/>
              <a:t>We</a:t>
            </a:r>
            <a:r>
              <a:rPr lang="nb-NO" sz="2000" dirty="0" smtClean="0"/>
              <a:t> </a:t>
            </a:r>
            <a:r>
              <a:rPr lang="nb-NO" sz="2000" dirty="0" err="1" smtClean="0"/>
              <a:t>want</a:t>
            </a:r>
            <a:r>
              <a:rPr lang="nb-NO" sz="2000" dirty="0" smtClean="0"/>
              <a:t> to </a:t>
            </a:r>
            <a:r>
              <a:rPr lang="nb-NO" sz="2000" dirty="0" err="1" smtClean="0"/>
              <a:t>work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and </a:t>
            </a:r>
            <a:r>
              <a:rPr lang="nb-NO" sz="2000" dirty="0" err="1" smtClean="0"/>
              <a:t>eventually</a:t>
            </a:r>
            <a:r>
              <a:rPr lang="nb-NO" sz="2000" dirty="0" smtClean="0"/>
              <a:t> </a:t>
            </a:r>
            <a:r>
              <a:rPr lang="nb-NO" sz="2000" dirty="0" err="1" smtClean="0"/>
              <a:t>generate</a:t>
            </a:r>
            <a:r>
              <a:rPr lang="nb-NO" sz="2000" dirty="0" smtClean="0"/>
              <a:t> </a:t>
            </a:r>
            <a:r>
              <a:rPr lang="nb-NO" sz="2000" dirty="0" err="1" smtClean="0"/>
              <a:t>music</a:t>
            </a:r>
            <a:r>
              <a:rPr lang="nb-NO" sz="2000" dirty="0" smtClean="0"/>
              <a:t>, so </a:t>
            </a:r>
            <a:r>
              <a:rPr lang="nb-NO" sz="2000" dirty="0" err="1" smtClean="0"/>
              <a:t>we</a:t>
            </a:r>
            <a:r>
              <a:rPr lang="nb-NO" sz="2000" dirty="0" smtClean="0"/>
              <a:t> </a:t>
            </a:r>
            <a:r>
              <a:rPr lang="nb-NO" sz="2000" dirty="0" err="1" smtClean="0"/>
              <a:t>also</a:t>
            </a:r>
            <a:r>
              <a:rPr lang="nb-NO" sz="2000" dirty="0" smtClean="0"/>
              <a:t> </a:t>
            </a:r>
            <a:r>
              <a:rPr lang="nb-NO" sz="2000" dirty="0" err="1" smtClean="0"/>
              <a:t>want</a:t>
            </a:r>
            <a:r>
              <a:rPr lang="nb-NO" sz="2000" dirty="0" smtClean="0"/>
              <a:t> a </a:t>
            </a:r>
            <a:r>
              <a:rPr lang="nb-NO" sz="2000" dirty="0" err="1" smtClean="0"/>
              <a:t>representation</a:t>
            </a:r>
            <a:r>
              <a:rPr lang="nb-NO" sz="2000" dirty="0" smtClean="0"/>
              <a:t> </a:t>
            </a:r>
            <a:r>
              <a:rPr lang="nb-NO" sz="2000" dirty="0" err="1" smtClean="0"/>
              <a:t>which</a:t>
            </a:r>
            <a:r>
              <a:rPr lang="nb-NO" sz="2000" dirty="0" smtClean="0"/>
              <a:t> </a:t>
            </a:r>
            <a:r>
              <a:rPr lang="nb-NO" sz="2000" dirty="0" err="1" smtClean="0"/>
              <a:t>can</a:t>
            </a:r>
            <a:r>
              <a:rPr lang="nb-NO" sz="2000" dirty="0" smtClean="0"/>
              <a:t> </a:t>
            </a:r>
            <a:r>
              <a:rPr lang="nb-NO" sz="2000" dirty="0" err="1" smtClean="0"/>
              <a:t>work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frequencies</a:t>
            </a:r>
            <a:r>
              <a:rPr lang="nb-NO" sz="2000" dirty="0" smtClean="0"/>
              <a:t> over time</a:t>
            </a:r>
          </a:p>
          <a:p>
            <a:r>
              <a:rPr lang="nb-NO" sz="2000" dirty="0" err="1" smtClean="0"/>
              <a:t>We</a:t>
            </a:r>
            <a:r>
              <a:rPr lang="nb-NO" sz="2000" dirty="0" smtClean="0"/>
              <a:t> </a:t>
            </a:r>
            <a:r>
              <a:rPr lang="nb-NO" sz="2000" dirty="0" err="1" smtClean="0"/>
              <a:t>can</a:t>
            </a:r>
            <a:r>
              <a:rPr lang="nb-NO" sz="2000" dirty="0" smtClean="0"/>
              <a:t> </a:t>
            </a:r>
            <a:r>
              <a:rPr lang="nb-NO" sz="2000" dirty="0" err="1" smtClean="0"/>
              <a:t>take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i="1" dirty="0" err="1" smtClean="0"/>
              <a:t>short</a:t>
            </a:r>
            <a:r>
              <a:rPr lang="nb-NO" sz="2000" i="1" dirty="0" smtClean="0"/>
              <a:t>-time</a:t>
            </a:r>
            <a:r>
              <a:rPr lang="nb-NO" sz="2000" dirty="0" smtClean="0"/>
              <a:t> </a:t>
            </a:r>
            <a:r>
              <a:rPr lang="nb-NO" sz="2000" dirty="0" err="1" smtClean="0"/>
              <a:t>Fourier</a:t>
            </a:r>
            <a:r>
              <a:rPr lang="nb-NO" sz="2000" dirty="0" smtClean="0"/>
              <a:t> </a:t>
            </a:r>
            <a:r>
              <a:rPr lang="nb-NO" sz="2000" dirty="0" err="1" smtClean="0"/>
              <a:t>transform</a:t>
            </a:r>
            <a:r>
              <a:rPr lang="nb-NO" sz="2000" dirty="0" smtClean="0"/>
              <a:t> over </a:t>
            </a:r>
            <a:r>
              <a:rPr lang="nb-NO" sz="2000" dirty="0" err="1" smtClean="0"/>
              <a:t>successive</a:t>
            </a:r>
            <a:r>
              <a:rPr lang="nb-NO" sz="2000" dirty="0" smtClean="0"/>
              <a:t> </a:t>
            </a:r>
            <a:r>
              <a:rPr lang="nb-NO" sz="2000" dirty="0" err="1" smtClean="0"/>
              <a:t>windows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signal to </a:t>
            </a:r>
            <a:r>
              <a:rPr lang="nb-NO" sz="2000" dirty="0" err="1" smtClean="0"/>
              <a:t>get</a:t>
            </a:r>
            <a:r>
              <a:rPr lang="nb-NO" sz="2000" dirty="0" smtClean="0"/>
              <a:t> a </a:t>
            </a:r>
            <a:r>
              <a:rPr lang="nb-NO" sz="2000" i="1" dirty="0" err="1" smtClean="0"/>
              <a:t>spectrogram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frequencies</a:t>
            </a:r>
            <a:r>
              <a:rPr lang="nb-NO" sz="2000" dirty="0" smtClean="0"/>
              <a:t> over time</a:t>
            </a:r>
          </a:p>
          <a:p>
            <a:r>
              <a:rPr lang="nb-NO" sz="2000" dirty="0" err="1" smtClean="0"/>
              <a:t>Some</a:t>
            </a:r>
            <a:r>
              <a:rPr lang="nb-NO" sz="2000" dirty="0" smtClean="0"/>
              <a:t> </a:t>
            </a:r>
            <a:r>
              <a:rPr lang="nb-NO" sz="2000" dirty="0" err="1" smtClean="0"/>
              <a:t>networks</a:t>
            </a:r>
            <a:r>
              <a:rPr lang="nb-NO" sz="2000" dirty="0" smtClean="0"/>
              <a:t> (e.g. </a:t>
            </a:r>
            <a:r>
              <a:rPr lang="nb-NO" sz="2000" dirty="0" err="1" smtClean="0"/>
              <a:t>MelGAN</a:t>
            </a:r>
            <a:r>
              <a:rPr lang="nb-NO" sz="2000" dirty="0" smtClean="0"/>
              <a:t>, Lyra) </a:t>
            </a:r>
            <a:r>
              <a:rPr lang="nb-NO" sz="2000" dirty="0" err="1" smtClean="0"/>
              <a:t>build</a:t>
            </a:r>
            <a:r>
              <a:rPr lang="nb-NO" sz="2000" dirty="0"/>
              <a:t> </a:t>
            </a:r>
            <a:r>
              <a:rPr lang="nb-NO" sz="2000" dirty="0" err="1" smtClean="0"/>
              <a:t>on</a:t>
            </a:r>
            <a:r>
              <a:rPr lang="nb-NO" sz="2000" dirty="0" smtClean="0"/>
              <a:t> </a:t>
            </a:r>
            <a:r>
              <a:rPr lang="nb-NO" sz="2000" i="1" dirty="0" smtClean="0"/>
              <a:t>mel-</a:t>
            </a:r>
            <a:r>
              <a:rPr lang="nb-NO" sz="2000" dirty="0" err="1" smtClean="0"/>
              <a:t>spectrograms</a:t>
            </a:r>
            <a:r>
              <a:rPr lang="nb-NO" sz="2000" dirty="0" smtClean="0"/>
              <a:t>, </a:t>
            </a:r>
            <a:r>
              <a:rPr lang="nb-NO" sz="2000" dirty="0" err="1" smtClean="0"/>
              <a:t>which</a:t>
            </a:r>
            <a:r>
              <a:rPr lang="nb-NO" sz="2000" dirty="0" smtClean="0"/>
              <a:t> </a:t>
            </a:r>
            <a:r>
              <a:rPr lang="nb-NO" sz="2000" dirty="0" err="1" smtClean="0"/>
              <a:t>use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logarithmic</a:t>
            </a:r>
            <a:r>
              <a:rPr lang="nb-NO" sz="2000" dirty="0" smtClean="0"/>
              <a:t> </a:t>
            </a:r>
            <a:r>
              <a:rPr lang="nb-NO" sz="2000" i="1" dirty="0" smtClean="0"/>
              <a:t>mel</a:t>
            </a:r>
            <a:r>
              <a:rPr lang="nb-NO" sz="2000" dirty="0" smtClean="0"/>
              <a:t> </a:t>
            </a:r>
            <a:r>
              <a:rPr lang="nb-NO" sz="2000" dirty="0" err="1" smtClean="0"/>
              <a:t>scale</a:t>
            </a:r>
            <a:r>
              <a:rPr lang="nb-NO" sz="2000" dirty="0" smtClean="0"/>
              <a:t> to </a:t>
            </a:r>
            <a:r>
              <a:rPr lang="nb-NO" sz="2000" dirty="0" err="1" smtClean="0"/>
              <a:t>represent</a:t>
            </a:r>
            <a:r>
              <a:rPr lang="nb-NO" sz="2000" dirty="0" smtClean="0"/>
              <a:t> </a:t>
            </a:r>
            <a:r>
              <a:rPr lang="nb-NO" sz="2000" dirty="0" err="1" smtClean="0"/>
              <a:t>pitches</a:t>
            </a:r>
            <a:r>
              <a:rPr lang="nb-NO" sz="2000" dirty="0" smtClean="0"/>
              <a:t> </a:t>
            </a:r>
          </a:p>
          <a:p>
            <a:r>
              <a:rPr lang="nb-NO" sz="2000" dirty="0" err="1" smtClean="0"/>
              <a:t>Can</a:t>
            </a:r>
            <a:r>
              <a:rPr lang="nb-NO" sz="2000" dirty="0" smtClean="0"/>
              <a:t> </a:t>
            </a:r>
            <a:r>
              <a:rPr lang="nb-NO" sz="2000" dirty="0" err="1" smtClean="0"/>
              <a:t>restrict</a:t>
            </a:r>
            <a:r>
              <a:rPr lang="nb-NO" sz="2000" dirty="0" smtClean="0"/>
              <a:t> </a:t>
            </a:r>
            <a:r>
              <a:rPr lang="nb-NO" sz="2000" dirty="0" err="1" smtClean="0"/>
              <a:t>ourselves</a:t>
            </a:r>
            <a:r>
              <a:rPr lang="nb-NO" sz="2000" dirty="0" smtClean="0"/>
              <a:t> to a </a:t>
            </a:r>
            <a:r>
              <a:rPr lang="nb-NO" sz="2000" i="1" dirty="0" err="1" smtClean="0"/>
              <a:t>chromagram</a:t>
            </a:r>
            <a:r>
              <a:rPr lang="nb-NO" sz="2000" dirty="0" smtClean="0"/>
              <a:t> </a:t>
            </a:r>
            <a:r>
              <a:rPr lang="nb-NO" sz="2000" dirty="0" err="1" smtClean="0"/>
              <a:t>which</a:t>
            </a:r>
            <a:r>
              <a:rPr lang="nb-NO" sz="2000" dirty="0" smtClean="0"/>
              <a:t> </a:t>
            </a:r>
            <a:r>
              <a:rPr lang="nb-NO" sz="2000" dirty="0" err="1" smtClean="0"/>
              <a:t>only</a:t>
            </a:r>
            <a:r>
              <a:rPr lang="nb-NO" sz="2000" dirty="0" smtClean="0"/>
              <a:t> </a:t>
            </a:r>
            <a:r>
              <a:rPr lang="nb-NO" sz="2000" dirty="0" err="1" smtClean="0"/>
              <a:t>looks</a:t>
            </a:r>
            <a:r>
              <a:rPr lang="nb-NO" sz="2000" dirty="0" smtClean="0"/>
              <a:t> at </a:t>
            </a:r>
            <a:r>
              <a:rPr lang="nb-NO" sz="2000" dirty="0" err="1" smtClean="0"/>
              <a:t>musical</a:t>
            </a:r>
            <a:r>
              <a:rPr lang="nb-NO" sz="2000" dirty="0" smtClean="0"/>
              <a:t> </a:t>
            </a:r>
            <a:r>
              <a:rPr lang="nb-NO" sz="2000" dirty="0" err="1" smtClean="0"/>
              <a:t>pitches</a:t>
            </a:r>
            <a:endParaRPr lang="nb-NO" sz="2000" dirty="0" smtClean="0"/>
          </a:p>
          <a:p>
            <a:pPr lvl="1"/>
            <a:endParaRPr lang="nb-NO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64" y="1905033"/>
            <a:ext cx="4355522" cy="32666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4364" y="5171675"/>
            <a:ext cx="2951748" cy="534459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algn="l"/>
            <a:r>
              <a:rPr lang="nb-NO" sz="1400" dirty="0" err="1" smtClean="0">
                <a:solidFill>
                  <a:schemeClr val="bg1"/>
                </a:solidFill>
              </a:rPr>
              <a:t>Illustration</a:t>
            </a:r>
            <a:r>
              <a:rPr lang="nb-NO" sz="1400" dirty="0" smtClean="0">
                <a:solidFill>
                  <a:schemeClr val="bg1"/>
                </a:solidFill>
              </a:rPr>
              <a:t>: </a:t>
            </a:r>
            <a:r>
              <a:rPr lang="nb-NO" sz="1400" dirty="0" err="1" smtClean="0">
                <a:solidFill>
                  <a:schemeClr val="bg1"/>
                </a:solidFill>
              </a:rPr>
              <a:t>Librosa</a:t>
            </a:r>
            <a:r>
              <a:rPr lang="nb-NO" sz="1400" dirty="0" smtClean="0">
                <a:solidFill>
                  <a:schemeClr val="bg1"/>
                </a:solidFill>
              </a:rPr>
              <a:t> </a:t>
            </a:r>
            <a:r>
              <a:rPr lang="nb-NO" sz="1400" dirty="0" err="1" smtClean="0">
                <a:solidFill>
                  <a:schemeClr val="bg1"/>
                </a:solidFill>
              </a:rPr>
              <a:t>documentation</a:t>
            </a:r>
            <a:endParaRPr lang="nb-NO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model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 usually record sound at 44.1 kHz</a:t>
            </a:r>
          </a:p>
          <a:p>
            <a:pPr lvl="1"/>
            <a:r>
              <a:rPr lang="en-US" dirty="0" smtClean="0"/>
              <a:t>One second of mono sound = 44100 samples</a:t>
            </a:r>
          </a:p>
          <a:p>
            <a:pPr lvl="1"/>
            <a:r>
              <a:rPr lang="en-US" dirty="0" smtClean="0"/>
              <a:t>Three minutes of </a:t>
            </a:r>
            <a:r>
              <a:rPr lang="en-US" dirty="0"/>
              <a:t>stereo sound = </a:t>
            </a:r>
            <a:r>
              <a:rPr lang="en-US" dirty="0" smtClean="0"/>
              <a:t>15,876,000 samples</a:t>
            </a:r>
          </a:p>
          <a:p>
            <a:r>
              <a:rPr lang="en-US" dirty="0" smtClean="0"/>
              <a:t>Can we work with the time-domain waveform as-is?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WaveNet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4602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Google, 2016: Deep neural net for modelling raw waveforms</a:t>
                </a:r>
              </a:p>
              <a:p>
                <a:pPr lvl="1"/>
                <a:r>
                  <a:rPr lang="en-US" sz="1800" dirty="0" smtClean="0"/>
                  <a:t>Goal: speech synthesis</a:t>
                </a:r>
              </a:p>
              <a:p>
                <a:r>
                  <a:rPr lang="en-US" sz="2200" dirty="0" smtClean="0"/>
                  <a:t>Model the joint probability of a waveform </a:t>
                </a:r>
                <a14:m>
                  <m:oMath xmlns:m="http://schemas.openxmlformats.org/officeDocument/2006/math">
                    <m:r>
                      <a:rPr lang="nb-NO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sz="22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nb-NO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nb-NO" sz="22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200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nb-NO" sz="2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nb-NO" sz="2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sz="2200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2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r>
                  <a:rPr lang="en-US" sz="2000" dirty="0" smtClean="0"/>
                  <a:t>Key component: </a:t>
                </a:r>
                <a:r>
                  <a:rPr lang="en-US" sz="2000" i="1" dirty="0" smtClean="0"/>
                  <a:t>dilated causal convolution</a:t>
                </a:r>
                <a:r>
                  <a:rPr lang="en-US" sz="2000" dirty="0" smtClean="0"/>
                  <a:t> layers</a:t>
                </a:r>
              </a:p>
              <a:p>
                <a:pPr lvl="1"/>
                <a:r>
                  <a:rPr lang="en-US" sz="1600" dirty="0" smtClean="0"/>
                  <a:t>Dilation: skip input values stepwise (stride “inside” the convolution)</a:t>
                </a:r>
              </a:p>
              <a:p>
                <a:pPr lvl="2"/>
                <a:r>
                  <a:rPr lang="en-US" sz="1200" dirty="0" smtClean="0"/>
                  <a:t>Output dimension remains the same</a:t>
                </a:r>
              </a:p>
              <a:p>
                <a:pPr lvl="1"/>
                <a:r>
                  <a:rPr lang="en-US" sz="1600" dirty="0" smtClean="0"/>
                  <a:t>Causal convolution: only consider current and past samples</a:t>
                </a:r>
              </a:p>
              <a:p>
                <a:pPr lvl="2"/>
                <a:r>
                  <a:rPr lang="en-US" sz="1200" dirty="0" smtClean="0"/>
                  <a:t>Allows autoregressive generation without recurrent connections</a:t>
                </a:r>
              </a:p>
              <a:p>
                <a:r>
                  <a:rPr lang="en-US" sz="2000" dirty="0" smtClean="0"/>
                  <a:t>Like </a:t>
                </a:r>
                <a:r>
                  <a:rPr lang="en-US" sz="2000" dirty="0" err="1" smtClean="0"/>
                  <a:t>PixelCNN</a:t>
                </a:r>
                <a:r>
                  <a:rPr lang="en-US" sz="2000" dirty="0" smtClean="0"/>
                  <a:t>, use residual connections and gated activations after convolution layers: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 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1600" dirty="0" smtClean="0"/>
                  <a:t> where W is learnable - </a:t>
                </a:r>
                <a:r>
                  <a:rPr lang="en-US" sz="1600" i="1" dirty="0" smtClean="0"/>
                  <a:t>f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acts as a </a:t>
                </a:r>
                <a:r>
                  <a:rPr lang="en-US" sz="1600" i="1" dirty="0" smtClean="0"/>
                  <a:t>filter</a:t>
                </a:r>
                <a:r>
                  <a:rPr lang="en-US" sz="1600" dirty="0" smtClean="0"/>
                  <a:t> and </a:t>
                </a:r>
                <a:r>
                  <a:rPr lang="en-US" sz="1600" i="1" dirty="0" smtClean="0"/>
                  <a:t>g</a:t>
                </a:r>
                <a:r>
                  <a:rPr lang="en-US" sz="1600" dirty="0" smtClean="0"/>
                  <a:t> as a </a:t>
                </a:r>
                <a:r>
                  <a:rPr lang="en-US" sz="1600" i="1" dirty="0" smtClean="0"/>
                  <a:t>gate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46024" cy="4351338"/>
              </a:xfrm>
              <a:blipFill>
                <a:blip r:embed="rId2"/>
                <a:stretch>
                  <a:fillRect l="-857" t="-1961" r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035" y="1825625"/>
            <a:ext cx="3483513" cy="2109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9245" y="3934971"/>
            <a:ext cx="2951748" cy="534459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algn="l"/>
            <a:r>
              <a:rPr lang="nb-NO" sz="1400" dirty="0" err="1" smtClean="0">
                <a:solidFill>
                  <a:schemeClr val="bg1"/>
                </a:solidFill>
              </a:rPr>
              <a:t>Illustration</a:t>
            </a:r>
            <a:r>
              <a:rPr lang="nb-NO" sz="1400" dirty="0" smtClean="0">
                <a:solidFill>
                  <a:schemeClr val="bg1"/>
                </a:solidFill>
              </a:rPr>
              <a:t>: Google, 2016</a:t>
            </a:r>
          </a:p>
        </p:txBody>
      </p:sp>
    </p:spTree>
    <p:extLst>
      <p:ext uri="{BB962C8B-B14F-4D97-AF65-F5344CB8AC3E}">
        <p14:creationId xmlns:p14="http://schemas.microsoft.com/office/powerpoint/2010/main" val="9577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WaveNet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WaveNets</a:t>
            </a:r>
            <a:r>
              <a:rPr lang="en-US" dirty="0" smtClean="0"/>
              <a:t> evaluated on speech recognition, generation</a:t>
            </a:r>
          </a:p>
          <a:p>
            <a:r>
              <a:rPr lang="en-US" dirty="0" smtClean="0"/>
              <a:t>Also tried modelling sounds from YouTube piano dataset</a:t>
            </a:r>
          </a:p>
          <a:p>
            <a:r>
              <a:rPr lang="en-US" dirty="0" smtClean="0"/>
              <a:t>Found that it can also model piano music: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://deepmind.google/discover/blog/wavenet-a-generative-model-for-raw-audio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Nice to listen to, but: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asily loses coherence</a:t>
            </a:r>
          </a:p>
          <a:p>
            <a:pPr lvl="1"/>
            <a:r>
              <a:rPr lang="en-US" dirty="0" smtClean="0"/>
              <a:t>Can we evaluate it quantitatively?</a:t>
            </a:r>
            <a:endParaRPr lang="en-US" dirty="0"/>
          </a:p>
        </p:txBody>
      </p:sp>
      <p:pic>
        <p:nvPicPr>
          <p:cNvPr id="5" name="sample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1492" y="38681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test the code during the break:</a:t>
            </a:r>
          </a:p>
          <a:p>
            <a:pPr lvl="1"/>
            <a:r>
              <a:rPr lang="en-US" dirty="0" smtClean="0"/>
              <a:t>Clone </a:t>
            </a:r>
            <a:r>
              <a:rPr lang="en-US" dirty="0" smtClean="0">
                <a:hlinkClick r:id="rId2"/>
              </a:rPr>
              <a:t>https://github.com/jaalu/ml-for-music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1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guitar effects with </a:t>
            </a:r>
            <a:r>
              <a:rPr lang="en-US" dirty="0" err="1" smtClean="0"/>
              <a:t>WaveNet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condition </a:t>
            </a:r>
            <a:r>
              <a:rPr lang="en-US" dirty="0" err="1" smtClean="0"/>
              <a:t>WaveNets</a:t>
            </a:r>
            <a:r>
              <a:rPr lang="en-US" dirty="0" smtClean="0"/>
              <a:t> on other data, including other waveforms!</a:t>
            </a:r>
          </a:p>
          <a:p>
            <a:pPr lvl="1"/>
            <a:r>
              <a:rPr lang="en-US" dirty="0" smtClean="0"/>
              <a:t>E.g. linguistic features for text-to-speech</a:t>
            </a:r>
            <a:endParaRPr lang="en-US" dirty="0" smtClean="0"/>
          </a:p>
          <a:p>
            <a:r>
              <a:rPr lang="en-US" dirty="0" smtClean="0"/>
              <a:t>Guitar effects and amplifiers rely on </a:t>
            </a:r>
            <a:r>
              <a:rPr lang="en-US" dirty="0"/>
              <a:t>physical </a:t>
            </a:r>
            <a:r>
              <a:rPr lang="en-US" dirty="0" smtClean="0"/>
              <a:t>characteristics of components </a:t>
            </a:r>
          </a:p>
          <a:p>
            <a:pPr lvl="1"/>
            <a:r>
              <a:rPr lang="en-US" dirty="0" smtClean="0"/>
              <a:t>E.g. tube amplifiers, spring reverbs</a:t>
            </a:r>
          </a:p>
          <a:p>
            <a:pPr lvl="1"/>
            <a:r>
              <a:rPr lang="en-US" dirty="0" smtClean="0"/>
              <a:t>Traditional white-box modelling is time-consuming</a:t>
            </a:r>
          </a:p>
          <a:p>
            <a:r>
              <a:rPr lang="en-US" dirty="0" smtClean="0"/>
              <a:t>Instead, use a </a:t>
            </a:r>
            <a:r>
              <a:rPr lang="en-US" dirty="0" err="1" smtClean="0"/>
              <a:t>WaveNet</a:t>
            </a:r>
            <a:r>
              <a:rPr lang="en-US" dirty="0" smtClean="0"/>
              <a:t> to model the amplifier response[3]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0630"/>
            <a:ext cx="10515600" cy="1325563"/>
          </a:xfrm>
        </p:spPr>
        <p:txBody>
          <a:bodyPr/>
          <a:lstStyle/>
          <a:p>
            <a:r>
              <a:rPr lang="en-US" dirty="0" err="1" smtClean="0"/>
              <a:t>PedalNet</a:t>
            </a:r>
            <a:r>
              <a:rPr lang="en-US" dirty="0" smtClean="0"/>
              <a:t> demo (and time to get snacks)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7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processing - source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mixed track – with guitar, drums, and vocals – and would like to extract the individual tracks</a:t>
            </a:r>
          </a:p>
          <a:p>
            <a:pPr lvl="1"/>
            <a:r>
              <a:rPr lang="en-US" dirty="0" smtClean="0"/>
              <a:t>Making karaoke tracks, practicing guitar parts, remixing</a:t>
            </a:r>
          </a:p>
          <a:p>
            <a:r>
              <a:rPr lang="en-US" dirty="0" smtClean="0"/>
              <a:t>Is this possible?</a:t>
            </a:r>
          </a:p>
          <a:p>
            <a:pPr lvl="1"/>
            <a:r>
              <a:rPr lang="en-US" dirty="0" smtClean="0"/>
              <a:t>“No, it’s an underdetermined problem”</a:t>
            </a:r>
          </a:p>
          <a:p>
            <a:pPr lvl="2"/>
            <a:r>
              <a:rPr lang="en-US" dirty="0" smtClean="0"/>
              <a:t>…but </a:t>
            </a:r>
            <a:r>
              <a:rPr lang="en-US" i="1" dirty="0" smtClean="0"/>
              <a:t>we</a:t>
            </a:r>
            <a:r>
              <a:rPr lang="en-US" dirty="0" smtClean="0"/>
              <a:t> can pick out instruments, and can make some prior assumptions</a:t>
            </a:r>
          </a:p>
          <a:p>
            <a:pPr lvl="1"/>
            <a:r>
              <a:rPr lang="en-US" dirty="0" smtClean="0"/>
              <a:t>“</a:t>
            </a:r>
            <a:r>
              <a:rPr lang="en-US" b="1" i="1" dirty="0"/>
              <a:t>Yes,</a:t>
            </a:r>
            <a:r>
              <a:rPr lang="en-US" dirty="0"/>
              <a:t> just put some band pass filters on”</a:t>
            </a:r>
          </a:p>
          <a:p>
            <a:pPr lvl="2"/>
            <a:r>
              <a:rPr lang="en-US" dirty="0" smtClean="0"/>
              <a:t>…but </a:t>
            </a:r>
            <a:r>
              <a:rPr lang="en-US" dirty="0"/>
              <a:t>instruments have </a:t>
            </a:r>
            <a:r>
              <a:rPr lang="en-US" dirty="0" smtClean="0"/>
              <a:t>overtones and overlapping frequency bands</a:t>
            </a:r>
          </a:p>
          <a:p>
            <a:r>
              <a:rPr lang="en-US" dirty="0" smtClean="0"/>
              <a:t>Good candidate for ML-based solutions</a:t>
            </a:r>
          </a:p>
        </p:txBody>
      </p:sp>
    </p:spTree>
    <p:extLst>
      <p:ext uri="{BB962C8B-B14F-4D97-AF65-F5344CB8AC3E}">
        <p14:creationId xmlns:p14="http://schemas.microsoft.com/office/powerpoint/2010/main" val="16590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separation with </a:t>
            </a:r>
            <a:r>
              <a:rPr lang="en-US" dirty="0" err="1" smtClean="0"/>
              <a:t>DeMUCS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err="1" smtClean="0"/>
              <a:t>Rouard</a:t>
            </a:r>
            <a:r>
              <a:rPr lang="nb-NO" sz="2000" dirty="0" smtClean="0"/>
              <a:t>, </a:t>
            </a:r>
            <a:r>
              <a:rPr lang="nb-NO" sz="2000" dirty="0" err="1" smtClean="0"/>
              <a:t>Massa</a:t>
            </a:r>
            <a:r>
              <a:rPr lang="nb-NO" sz="2000" dirty="0" smtClean="0"/>
              <a:t> and </a:t>
            </a:r>
            <a:r>
              <a:rPr lang="nb-NO" sz="2000" dirty="0" err="1" smtClean="0"/>
              <a:t>Défossez</a:t>
            </a:r>
            <a:r>
              <a:rPr lang="nb-NO" sz="2000" dirty="0" smtClean="0"/>
              <a:t>, 2022: “</a:t>
            </a:r>
            <a:r>
              <a:rPr lang="en-US" sz="2000" dirty="0"/>
              <a:t>Hybrid Transformers for Music Source Separation</a:t>
            </a:r>
            <a:r>
              <a:rPr lang="nb-NO" sz="2000" dirty="0" smtClean="0"/>
              <a:t>”</a:t>
            </a:r>
          </a:p>
          <a:p>
            <a:pPr lvl="1"/>
            <a:r>
              <a:rPr lang="nb-NO" sz="1600" dirty="0" err="1" smtClean="0"/>
              <a:t>Builds</a:t>
            </a:r>
            <a:r>
              <a:rPr lang="nb-NO" sz="1600" dirty="0" smtClean="0"/>
              <a:t> </a:t>
            </a:r>
            <a:r>
              <a:rPr lang="nb-NO" sz="1600" dirty="0" err="1" smtClean="0"/>
              <a:t>on</a:t>
            </a:r>
            <a:r>
              <a:rPr lang="nb-NO" sz="1600" dirty="0" smtClean="0"/>
              <a:t> </a:t>
            </a:r>
            <a:r>
              <a:rPr lang="nb-NO" sz="1600" dirty="0" err="1" smtClean="0"/>
              <a:t>earlier</a:t>
            </a:r>
            <a:r>
              <a:rPr lang="nb-NO" sz="1600" dirty="0" smtClean="0"/>
              <a:t> </a:t>
            </a:r>
            <a:r>
              <a:rPr lang="en-US" sz="1600" dirty="0" smtClean="0"/>
              <a:t>”Hybrid </a:t>
            </a:r>
            <a:r>
              <a:rPr lang="en-US" sz="1600" dirty="0"/>
              <a:t>Spectrogram and Waveform Source </a:t>
            </a:r>
            <a:r>
              <a:rPr lang="en-US" sz="1600" dirty="0" smtClean="0"/>
              <a:t>Separation”</a:t>
            </a:r>
            <a:endParaRPr lang="nb-NO" sz="1600" dirty="0" smtClean="0"/>
          </a:p>
          <a:p>
            <a:r>
              <a:rPr lang="en-US" sz="2000" dirty="0" smtClean="0"/>
              <a:t>Does it matter whether we use the waveform or the spectrogram as our input representation?</a:t>
            </a:r>
          </a:p>
          <a:p>
            <a:pPr lvl="1"/>
            <a:r>
              <a:rPr lang="en-US" sz="1600" dirty="0" smtClean="0"/>
              <a:t>Should not matter in theory, since we can infer one from the other</a:t>
            </a:r>
          </a:p>
          <a:p>
            <a:pPr lvl="1"/>
            <a:r>
              <a:rPr lang="en-US" sz="1600" dirty="0" smtClean="0"/>
              <a:t>But in practice, data is limited, and some information easier to retrieve from one over the other</a:t>
            </a:r>
          </a:p>
          <a:p>
            <a:r>
              <a:rPr lang="en-US" sz="2000" dirty="0" err="1" smtClean="0"/>
              <a:t>DeMUCS</a:t>
            </a:r>
            <a:r>
              <a:rPr lang="en-US" sz="2000" dirty="0" smtClean="0"/>
              <a:t> uses </a:t>
            </a:r>
            <a:r>
              <a:rPr lang="en-US" sz="2000" i="1" dirty="0" smtClean="0"/>
              <a:t>two</a:t>
            </a:r>
            <a:r>
              <a:rPr lang="en-US" sz="2000" dirty="0" smtClean="0"/>
              <a:t> U-Nets per source: one in the time domain, using temporal convolutions, and one over the spectrogram, using convolutions over the frequency axis</a:t>
            </a:r>
          </a:p>
          <a:p>
            <a:pPr lvl="1"/>
            <a:r>
              <a:rPr lang="en-US" sz="1600" dirty="0" smtClean="0"/>
              <a:t>U-Nets connected in the middle by shared cross-domain </a:t>
            </a:r>
            <a:r>
              <a:rPr lang="en-US" sz="1600" dirty="0"/>
              <a:t>T</a:t>
            </a:r>
            <a:r>
              <a:rPr lang="en-US" sz="1600" dirty="0" smtClean="0"/>
              <a:t>ransformer encoder, connected to separate decoders</a:t>
            </a:r>
          </a:p>
          <a:p>
            <a:pPr lvl="1"/>
            <a:r>
              <a:rPr lang="en-US" sz="1600" dirty="0" smtClean="0"/>
              <a:t>Final output from spectrogram decoder transformed with the inverse STFT, then summed with the output from the waveform decoder</a:t>
            </a:r>
          </a:p>
          <a:p>
            <a:r>
              <a:rPr lang="en-US" sz="2000" dirty="0" smtClean="0"/>
              <a:t>Also uses:</a:t>
            </a:r>
          </a:p>
          <a:p>
            <a:pPr lvl="1"/>
            <a:r>
              <a:rPr lang="en-US" sz="1600" dirty="0" smtClean="0"/>
              <a:t>Sparse attention to train with longer audio windows (12 seconds)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5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49" y="89894"/>
            <a:ext cx="6046277" cy="66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03" y="267437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DeMUCS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from a text description, generate a stylistically fitting song</a:t>
            </a:r>
            <a:endParaRPr lang="nb-NO" dirty="0"/>
          </a:p>
          <a:p>
            <a:r>
              <a:rPr lang="en-US" dirty="0" smtClean="0"/>
              <a:t>2020: </a:t>
            </a:r>
            <a:r>
              <a:rPr lang="en-US" dirty="0" err="1" smtClean="0"/>
              <a:t>OpenAI</a:t>
            </a:r>
            <a:r>
              <a:rPr lang="en-US" dirty="0" smtClean="0"/>
              <a:t> Jukebox</a:t>
            </a:r>
          </a:p>
          <a:p>
            <a:pPr lvl="1"/>
            <a:r>
              <a:rPr lang="en-US" dirty="0" smtClean="0"/>
              <a:t>“A </a:t>
            </a:r>
            <a:r>
              <a:rPr lang="en-US" dirty="0"/>
              <a:t>neural net that generates music, including rudimentary singing, as raw audio in a variety of genres and artist styles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Several different approaches since: </a:t>
            </a:r>
            <a:r>
              <a:rPr lang="en-US" dirty="0"/>
              <a:t>[7] </a:t>
            </a:r>
            <a:endParaRPr lang="en-US" dirty="0" smtClean="0"/>
          </a:p>
          <a:p>
            <a:pPr lvl="1"/>
            <a:r>
              <a:rPr lang="en-US" dirty="0" err="1" smtClean="0"/>
              <a:t>Riffusion</a:t>
            </a:r>
            <a:r>
              <a:rPr lang="en-US" dirty="0" smtClean="0"/>
              <a:t> (2022): Use Stable Diffusion to construct a spectrogram</a:t>
            </a:r>
          </a:p>
          <a:p>
            <a:pPr lvl="1"/>
            <a:r>
              <a:rPr lang="en-US" dirty="0" err="1" smtClean="0"/>
              <a:t>Mousai</a:t>
            </a:r>
            <a:r>
              <a:rPr lang="en-US" dirty="0" smtClean="0"/>
              <a:t> (2023): cascading diffusion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9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generation with </a:t>
            </a:r>
            <a:r>
              <a:rPr lang="en-US" dirty="0" err="1" smtClean="0"/>
              <a:t>MusicGen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 smtClean="0"/>
              <a:t>J</a:t>
            </a:r>
            <a:r>
              <a:rPr lang="nb-NO" sz="2000" dirty="0"/>
              <a:t>. </a:t>
            </a:r>
            <a:r>
              <a:rPr lang="nb-NO" sz="2000" dirty="0" err="1"/>
              <a:t>Copet</a:t>
            </a:r>
            <a:r>
              <a:rPr lang="nb-NO" sz="2000" dirty="0"/>
              <a:t> </a:t>
            </a:r>
            <a:r>
              <a:rPr lang="nb-NO" sz="2000" i="1" dirty="0"/>
              <a:t>et al.</a:t>
            </a:r>
            <a:r>
              <a:rPr lang="nb-NO" sz="2000" dirty="0"/>
              <a:t>, </a:t>
            </a:r>
            <a:r>
              <a:rPr lang="nb-NO" sz="2000" dirty="0" smtClean="0"/>
              <a:t>2023: “Simple </a:t>
            </a:r>
            <a:r>
              <a:rPr lang="nb-NO" sz="2000" dirty="0"/>
              <a:t>and </a:t>
            </a:r>
            <a:r>
              <a:rPr lang="nb-NO" sz="2000" dirty="0" err="1"/>
              <a:t>Controllable</a:t>
            </a:r>
            <a:r>
              <a:rPr lang="nb-NO" sz="2000" dirty="0"/>
              <a:t> Music </a:t>
            </a:r>
            <a:r>
              <a:rPr lang="nb-NO" sz="2000" dirty="0" err="1" smtClean="0"/>
              <a:t>Generation</a:t>
            </a:r>
            <a:r>
              <a:rPr lang="nb-NO" sz="2000" dirty="0" smtClean="0"/>
              <a:t>” </a:t>
            </a:r>
            <a:r>
              <a:rPr lang="en-US" sz="2000" dirty="0" smtClean="0"/>
              <a:t>[6] </a:t>
            </a:r>
          </a:p>
          <a:p>
            <a:r>
              <a:rPr lang="en-US" sz="2000" dirty="0" smtClean="0"/>
              <a:t>Uses the </a:t>
            </a:r>
            <a:r>
              <a:rPr lang="en-US" sz="2000" i="1" dirty="0" err="1" smtClean="0"/>
              <a:t>EnCodec</a:t>
            </a:r>
            <a:r>
              <a:rPr lang="en-US" sz="2000" i="1" dirty="0" smtClean="0"/>
              <a:t> </a:t>
            </a:r>
            <a:r>
              <a:rPr lang="nb-NO" sz="2000" dirty="0"/>
              <a:t>[5]</a:t>
            </a:r>
            <a:r>
              <a:rPr lang="en-US" sz="2000" dirty="0" smtClean="0"/>
              <a:t> neural audio codec to work with music as discrete tokens</a:t>
            </a:r>
          </a:p>
          <a:p>
            <a:pPr lvl="1"/>
            <a:r>
              <a:rPr lang="en-US" sz="1600" dirty="0" smtClean="0"/>
              <a:t>Convolutional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with a </a:t>
            </a:r>
            <a:r>
              <a:rPr lang="en-US" sz="1600" i="1" dirty="0" smtClean="0"/>
              <a:t>quantized</a:t>
            </a:r>
            <a:r>
              <a:rPr lang="en-US" sz="1600" dirty="0" smtClean="0"/>
              <a:t> latent space: a </a:t>
            </a:r>
            <a:r>
              <a:rPr lang="en-US" sz="1600" i="1" dirty="0" smtClean="0"/>
              <a:t>codebook</a:t>
            </a:r>
            <a:r>
              <a:rPr lang="en-US" sz="1600" dirty="0" smtClean="0"/>
              <a:t> maps latent representations to a set of discrete codes</a:t>
            </a:r>
          </a:p>
          <a:p>
            <a:pPr lvl="1"/>
            <a:r>
              <a:rPr lang="en-US" sz="1600" i="1" dirty="0" smtClean="0"/>
              <a:t>Residual</a:t>
            </a:r>
            <a:r>
              <a:rPr lang="en-US" sz="1600" dirty="0" smtClean="0"/>
              <a:t> vector quantization: set up a new </a:t>
            </a:r>
            <a:r>
              <a:rPr lang="en-US" sz="1600" dirty="0" err="1" smtClean="0"/>
              <a:t>quantizer</a:t>
            </a:r>
            <a:r>
              <a:rPr lang="en-US" sz="1600" dirty="0" smtClean="0"/>
              <a:t> to code the quantization error from the previous layer</a:t>
            </a:r>
          </a:p>
          <a:p>
            <a:pPr lvl="1"/>
            <a:r>
              <a:rPr lang="en-US" sz="1600" dirty="0" smtClean="0"/>
              <a:t>Uses multiple codebooks to allow generating tokens </a:t>
            </a:r>
            <a:r>
              <a:rPr lang="en-US" sz="1600" dirty="0"/>
              <a:t>in parallel </a:t>
            </a:r>
            <a:endParaRPr lang="en-US" sz="1600" dirty="0" smtClean="0"/>
          </a:p>
          <a:p>
            <a:r>
              <a:rPr lang="en-US" sz="2000" dirty="0" smtClean="0"/>
              <a:t>Single-stage autoregressive Transformer model </a:t>
            </a:r>
          </a:p>
          <a:p>
            <a:pPr lvl="1"/>
            <a:r>
              <a:rPr lang="en-US" sz="1600" dirty="0" smtClean="0"/>
              <a:t>Input tokens are given to a transformer with L layers, each with a causal self-attention and a cross-attention block</a:t>
            </a:r>
          </a:p>
          <a:p>
            <a:pPr lvl="1"/>
            <a:r>
              <a:rPr lang="en-US" sz="1600" dirty="0" smtClean="0"/>
              <a:t>Cross-attention block is used to introduce a conditioning signal</a:t>
            </a:r>
          </a:p>
          <a:p>
            <a:pPr lvl="1"/>
            <a:r>
              <a:rPr lang="en-US" sz="1600" dirty="0" smtClean="0"/>
              <a:t>Final output is the next token (which we can then decode to audio)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817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generation with </a:t>
            </a:r>
            <a:r>
              <a:rPr lang="en-US" dirty="0" err="1" smtClean="0"/>
              <a:t>MusicGen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Conditioning on text</a:t>
            </a:r>
          </a:p>
          <a:p>
            <a:pPr lvl="1"/>
            <a:r>
              <a:rPr lang="en-US" sz="2000" dirty="0" smtClean="0"/>
              <a:t>To generate music from a text description, we can use a text embedding as the conditioning signal</a:t>
            </a:r>
          </a:p>
          <a:p>
            <a:pPr lvl="1"/>
            <a:r>
              <a:rPr lang="en-US" sz="2000" dirty="0" smtClean="0"/>
              <a:t>Tested the T5 language model, FLAN-T5 and CLAP text-audio encoder</a:t>
            </a:r>
          </a:p>
          <a:p>
            <a:r>
              <a:rPr lang="en-US" sz="2400" dirty="0" smtClean="0"/>
              <a:t>Conditioning on a melody</a:t>
            </a:r>
          </a:p>
          <a:p>
            <a:pPr lvl="1"/>
            <a:r>
              <a:rPr lang="en-US" sz="2000" dirty="0" smtClean="0"/>
              <a:t>Can likewise use audio as the conditioning signal to guide the output</a:t>
            </a:r>
          </a:p>
          <a:p>
            <a:pPr lvl="1"/>
            <a:r>
              <a:rPr lang="en-US" sz="2000" dirty="0" smtClean="0"/>
              <a:t>Embedding the whole </a:t>
            </a:r>
            <a:r>
              <a:rPr lang="en-US" sz="2000" dirty="0" err="1" smtClean="0"/>
              <a:t>spectro</a:t>
            </a:r>
            <a:r>
              <a:rPr lang="en-US" sz="2000" dirty="0" smtClean="0"/>
              <a:t>-/</a:t>
            </a:r>
            <a:r>
              <a:rPr lang="en-US" sz="2000" dirty="0" err="1" smtClean="0"/>
              <a:t>chromagram</a:t>
            </a:r>
            <a:r>
              <a:rPr lang="en-US" sz="2000" dirty="0" smtClean="0"/>
              <a:t> as a conditioning signal leads the model to reconstruct the original signal instead, so authors introduce a bottleneck on time and pitch bin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81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MusicGen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Industry </a:t>
            </a:r>
            <a:r>
              <a:rPr lang="nb-NO" dirty="0" err="1" smtClean="0"/>
              <a:t>PhD</a:t>
            </a:r>
            <a:r>
              <a:rPr lang="nb-NO" dirty="0" smtClean="0"/>
              <a:t> at UiT Machine Learning Group for DIPS AS</a:t>
            </a:r>
          </a:p>
          <a:p>
            <a:pPr lvl="1"/>
            <a:r>
              <a:rPr lang="nb-NO" dirty="0" smtClean="0"/>
              <a:t>DIPS AS </a:t>
            </a:r>
            <a:r>
              <a:rPr lang="nb-NO" dirty="0" err="1" smtClean="0"/>
              <a:t>develops</a:t>
            </a:r>
            <a:r>
              <a:rPr lang="nb-NO" dirty="0" smtClean="0"/>
              <a:t> e-</a:t>
            </a:r>
            <a:r>
              <a:rPr lang="nb-NO" dirty="0" err="1" smtClean="0"/>
              <a:t>health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endParaRPr lang="nb-NO" dirty="0" smtClean="0"/>
          </a:p>
          <a:p>
            <a:pPr lvl="1"/>
            <a:r>
              <a:rPr lang="nb-NO" dirty="0" smtClean="0"/>
              <a:t>Presentation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deidentification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Norwegian </a:t>
            </a:r>
            <a:r>
              <a:rPr lang="nb-NO" dirty="0" err="1" smtClean="0"/>
              <a:t>text</a:t>
            </a:r>
            <a:r>
              <a:rPr lang="nb-NO" dirty="0" smtClean="0"/>
              <a:t> at NLDL 2024</a:t>
            </a:r>
          </a:p>
          <a:p>
            <a:r>
              <a:rPr lang="nb-NO" dirty="0" smtClean="0"/>
              <a:t>Hobby: </a:t>
            </a:r>
            <a:r>
              <a:rPr lang="nb-NO" dirty="0" err="1" smtClean="0"/>
              <a:t>electronic</a:t>
            </a:r>
            <a:r>
              <a:rPr lang="nb-NO" dirty="0" smtClean="0"/>
              <a:t> </a:t>
            </a:r>
            <a:r>
              <a:rPr lang="nb-NO" dirty="0" err="1" smtClean="0"/>
              <a:t>music</a:t>
            </a:r>
            <a:endParaRPr lang="nb-NO" dirty="0" smtClean="0"/>
          </a:p>
          <a:p>
            <a:pPr lvl="1"/>
            <a:r>
              <a:rPr lang="en-US" dirty="0"/>
              <a:t>https://soundcloud.com/strangecasts</a:t>
            </a:r>
            <a:endParaRPr lang="en-US" dirty="0" smtClean="0"/>
          </a:p>
          <a:p>
            <a:pPr lvl="1"/>
            <a:r>
              <a:rPr lang="en-US" i="1" dirty="0" smtClean="0"/>
              <a:t>Contemporary </a:t>
            </a:r>
            <a:r>
              <a:rPr lang="en-US" i="1" dirty="0"/>
              <a:t>Electronic Music from </a:t>
            </a:r>
            <a:r>
              <a:rPr lang="en-US" i="1" dirty="0" smtClean="0"/>
              <a:t>Norway</a:t>
            </a:r>
            <a:r>
              <a:rPr lang="en-US" dirty="0" smtClean="0"/>
              <a:t> 2023 at </a:t>
            </a:r>
            <a:r>
              <a:rPr lang="en-US" dirty="0" err="1" smtClean="0"/>
              <a:t>Bandcamp</a:t>
            </a:r>
            <a:r>
              <a:rPr lang="en-US" dirty="0" smtClean="0"/>
              <a:t> (soon Spotify</a:t>
            </a:r>
            <a:r>
              <a:rPr lang="en-US" dirty="0" smtClean="0"/>
              <a:t>)</a:t>
            </a:r>
          </a:p>
          <a:p>
            <a:pPr lvl="2"/>
            <a:r>
              <a:rPr lang="nb-NO" i="1" dirty="0"/>
              <a:t>https://unts-untsplinksandplonks.bandcamp.com/album/contemporary-electronic-music-from-norway-2023-vol-a</a:t>
            </a:r>
            <a:endParaRPr lang="nb-NO" i="1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36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discussions</a:t>
            </a:r>
          </a:p>
          <a:p>
            <a:pPr lvl="1"/>
            <a:r>
              <a:rPr lang="en-US" dirty="0" smtClean="0"/>
              <a:t>How does this affect musicians?</a:t>
            </a:r>
          </a:p>
          <a:p>
            <a:pPr lvl="1"/>
            <a:r>
              <a:rPr lang="en-US" dirty="0" smtClean="0"/>
              <a:t>What constitutes transformative use?</a:t>
            </a:r>
          </a:p>
          <a:p>
            <a:r>
              <a:rPr lang="en-US" dirty="0" smtClean="0"/>
              <a:t>Parallels to discussions about </a:t>
            </a:r>
            <a:r>
              <a:rPr lang="en-US" i="1" dirty="0" smtClean="0"/>
              <a:t>sampling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Late 80s: </a:t>
            </a:r>
            <a:r>
              <a:rPr lang="en-US" i="1" dirty="0" smtClean="0"/>
              <a:t>samplers</a:t>
            </a:r>
            <a:r>
              <a:rPr lang="en-US" dirty="0" smtClean="0"/>
              <a:t> allowed remixing drum patterns, sounds from other songs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Winstons</a:t>
            </a:r>
            <a:r>
              <a:rPr lang="en-US" dirty="0" smtClean="0"/>
              <a:t>’ “Amen Break” used in 6000+ songs</a:t>
            </a:r>
          </a:p>
          <a:p>
            <a:pPr lvl="2"/>
            <a:r>
              <a:rPr lang="en-US" dirty="0" smtClean="0"/>
              <a:t>Without royalties</a:t>
            </a:r>
          </a:p>
          <a:p>
            <a:r>
              <a:rPr lang="en-US" dirty="0" smtClean="0"/>
              <a:t>Permissively licensed datasets</a:t>
            </a:r>
          </a:p>
          <a:p>
            <a:pPr lvl="1"/>
            <a:r>
              <a:rPr lang="en-US" dirty="0" smtClean="0"/>
              <a:t>FMA, LoC Citizen 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5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3" y="24939"/>
            <a:ext cx="9689446" cy="67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0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AI-assisted restoration recovered The Beatles’ “Now and Then” </a:t>
            </a:r>
          </a:p>
          <a:p>
            <a:r>
              <a:rPr lang="en-US" dirty="0" smtClean="0"/>
              <a:t>Neural DSP: Commercial ML-powered amplifier simulators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Lyria</a:t>
            </a:r>
            <a:r>
              <a:rPr lang="en-US" dirty="0" smtClean="0"/>
              <a:t>: generated soundtracks for YouTube videos</a:t>
            </a:r>
          </a:p>
          <a:p>
            <a:pPr lvl="1"/>
            <a:r>
              <a:rPr lang="en-US" sz="2000" dirty="0"/>
              <a:t>”Dream Track users can simply enter a topic and choose an artist from the carousel to generate a 30 second soundtrack for their Short. </a:t>
            </a:r>
            <a:r>
              <a:rPr lang="en-US" sz="2000" dirty="0" smtClean="0"/>
              <a:t>[</a:t>
            </a:r>
            <a:r>
              <a:rPr lang="en-US" sz="2000" dirty="0" err="1" smtClean="0"/>
              <a:t>Lyria</a:t>
            </a:r>
            <a:r>
              <a:rPr lang="en-US" sz="2000" dirty="0" smtClean="0"/>
              <a:t>] simultaneously </a:t>
            </a:r>
            <a:r>
              <a:rPr lang="en-US" sz="2000" dirty="0"/>
              <a:t>generates the lyrics, backing track, and AI-generated voice in the style of the participating artist selected</a:t>
            </a:r>
            <a:r>
              <a:rPr lang="en-US" sz="2000" dirty="0" smtClean="0"/>
              <a:t>.”</a:t>
            </a:r>
          </a:p>
          <a:p>
            <a:r>
              <a:rPr lang="en-US" dirty="0" err="1" smtClean="0"/>
              <a:t>Ableton</a:t>
            </a:r>
            <a:r>
              <a:rPr lang="en-US" dirty="0" smtClean="0"/>
              <a:t> Live: similarity search for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text and images, generative modelling of music is cool and rapidly improving, but not the only application for ML!</a:t>
            </a:r>
          </a:p>
          <a:p>
            <a:r>
              <a:rPr lang="en-US" dirty="0" smtClean="0"/>
              <a:t>Development from hand-crafted features to CNNs/RNNs to U-Net, Transformer-based methods </a:t>
            </a:r>
          </a:p>
          <a:p>
            <a:r>
              <a:rPr lang="en-US" dirty="0" smtClean="0"/>
              <a:t>Definition of transformative use for generative music models still being settled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2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1" y="27758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Questions, discussion and snacks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/>
              <a:t>[</a:t>
            </a:r>
            <a:r>
              <a:rPr lang="nb-NO" dirty="0" smtClean="0"/>
              <a:t>1] A</a:t>
            </a:r>
            <a:r>
              <a:rPr lang="nb-NO" dirty="0"/>
              <a:t>. Roberts, J. Engel, C. </a:t>
            </a:r>
            <a:r>
              <a:rPr lang="nb-NO" dirty="0" err="1"/>
              <a:t>Raffel</a:t>
            </a:r>
            <a:r>
              <a:rPr lang="nb-NO" dirty="0"/>
              <a:t>, C. </a:t>
            </a:r>
            <a:r>
              <a:rPr lang="nb-NO" dirty="0" err="1"/>
              <a:t>Hawthorne</a:t>
            </a:r>
            <a:r>
              <a:rPr lang="nb-NO" dirty="0"/>
              <a:t>, and D. </a:t>
            </a:r>
            <a:r>
              <a:rPr lang="nb-NO" dirty="0" err="1"/>
              <a:t>Eck</a:t>
            </a:r>
            <a:r>
              <a:rPr lang="nb-NO" dirty="0"/>
              <a:t>, “A </a:t>
            </a:r>
            <a:r>
              <a:rPr lang="nb-NO" dirty="0" err="1"/>
              <a:t>Hierarchical</a:t>
            </a:r>
            <a:r>
              <a:rPr lang="nb-NO" dirty="0"/>
              <a:t> Latent </a:t>
            </a:r>
            <a:r>
              <a:rPr lang="nb-NO" dirty="0" err="1"/>
              <a:t>Vector</a:t>
            </a:r>
            <a:r>
              <a:rPr lang="nb-NO" dirty="0"/>
              <a:t> Model for Learning Long-Term </a:t>
            </a:r>
            <a:r>
              <a:rPr lang="nb-NO" dirty="0" err="1"/>
              <a:t>Structure</a:t>
            </a:r>
            <a:r>
              <a:rPr lang="nb-NO" dirty="0"/>
              <a:t> in Music,” </a:t>
            </a:r>
            <a:r>
              <a:rPr lang="nb-NO" dirty="0" err="1"/>
              <a:t>arXiv</a:t>
            </a:r>
            <a:r>
              <a:rPr lang="nb-NO" dirty="0"/>
              <a:t>, arXiv:1803.05428, Nov. 2019. </a:t>
            </a:r>
            <a:r>
              <a:rPr lang="nb-NO" dirty="0" err="1"/>
              <a:t>doi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10.48550/arXiv.1803.05428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r>
              <a:rPr lang="nb-NO" dirty="0" smtClean="0"/>
              <a:t>[2] A</a:t>
            </a:r>
            <a:r>
              <a:rPr lang="nb-NO" dirty="0"/>
              <a:t>. van den </a:t>
            </a:r>
            <a:r>
              <a:rPr lang="nb-NO" dirty="0" err="1"/>
              <a:t>Oord</a:t>
            </a:r>
            <a:r>
              <a:rPr lang="nb-NO" dirty="0"/>
              <a:t> </a:t>
            </a:r>
            <a:r>
              <a:rPr lang="nb-NO" i="1" dirty="0"/>
              <a:t>et al.</a:t>
            </a:r>
            <a:r>
              <a:rPr lang="nb-NO" dirty="0"/>
              <a:t>, “</a:t>
            </a:r>
            <a:r>
              <a:rPr lang="nb-NO" dirty="0" err="1"/>
              <a:t>WaveNet</a:t>
            </a:r>
            <a:r>
              <a:rPr lang="nb-NO" dirty="0"/>
              <a:t>: A Generative Model for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Audio</a:t>
            </a:r>
            <a:r>
              <a:rPr lang="nb-NO" dirty="0"/>
              <a:t>.” </a:t>
            </a:r>
            <a:r>
              <a:rPr lang="nb-NO" dirty="0" err="1"/>
              <a:t>arXiv</a:t>
            </a:r>
            <a:r>
              <a:rPr lang="nb-NO" dirty="0"/>
              <a:t>, Sep. 19, 2016. </a:t>
            </a:r>
            <a:r>
              <a:rPr lang="nb-NO" dirty="0" err="1"/>
              <a:t>Accessed</a:t>
            </a:r>
            <a:r>
              <a:rPr lang="nb-NO" dirty="0"/>
              <a:t>: </a:t>
            </a:r>
            <a:r>
              <a:rPr lang="nb-NO" dirty="0" err="1"/>
              <a:t>Dec</a:t>
            </a:r>
            <a:r>
              <a:rPr lang="nb-NO" dirty="0"/>
              <a:t>. 13, 2023. [Online]. </a:t>
            </a:r>
            <a:r>
              <a:rPr lang="nb-NO" dirty="0" err="1"/>
              <a:t>Available</a:t>
            </a:r>
            <a:r>
              <a:rPr lang="nb-NO" dirty="0"/>
              <a:t>: </a:t>
            </a:r>
            <a:r>
              <a:rPr lang="nb-NO" dirty="0">
                <a:hlinkClick r:id="rId3"/>
              </a:rPr>
              <a:t>http://arxiv.org/abs/1609.03499</a:t>
            </a:r>
            <a:endParaRPr lang="nb-NO" dirty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A</a:t>
            </a:r>
            <a:r>
              <a:rPr lang="en-US" dirty="0"/>
              <a:t>. Wright, E.-P. </a:t>
            </a:r>
            <a:r>
              <a:rPr lang="en-US" dirty="0" err="1"/>
              <a:t>Damskägg</a:t>
            </a:r>
            <a:r>
              <a:rPr lang="en-US" dirty="0"/>
              <a:t>, L. </a:t>
            </a:r>
            <a:r>
              <a:rPr lang="en-US" dirty="0" err="1"/>
              <a:t>Juvela</a:t>
            </a:r>
            <a:r>
              <a:rPr lang="en-US" dirty="0"/>
              <a:t>, and V. </a:t>
            </a:r>
            <a:r>
              <a:rPr lang="en-US" dirty="0" err="1"/>
              <a:t>Välimäki</a:t>
            </a:r>
            <a:r>
              <a:rPr lang="en-US" dirty="0"/>
              <a:t>, “Real-Time Guitar Amplifier Emulation with Deep Learning,” </a:t>
            </a:r>
            <a:r>
              <a:rPr lang="en-US" i="1" dirty="0"/>
              <a:t>Applied Sciences</a:t>
            </a:r>
            <a:r>
              <a:rPr lang="en-US" dirty="0"/>
              <a:t>, vol. 10, no. 3, Art. no. 3, Jan. 2020,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10.3390/app10030766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nb-NO" dirty="0" smtClean="0"/>
              <a:t>[4] S</a:t>
            </a:r>
            <a:r>
              <a:rPr lang="nb-NO" dirty="0"/>
              <a:t>. </a:t>
            </a:r>
            <a:r>
              <a:rPr lang="nb-NO" dirty="0" err="1"/>
              <a:t>Rouard</a:t>
            </a:r>
            <a:r>
              <a:rPr lang="nb-NO" dirty="0"/>
              <a:t>, F. </a:t>
            </a:r>
            <a:r>
              <a:rPr lang="nb-NO" dirty="0" err="1"/>
              <a:t>Massa</a:t>
            </a:r>
            <a:r>
              <a:rPr lang="nb-NO" dirty="0"/>
              <a:t>, and A. </a:t>
            </a:r>
            <a:r>
              <a:rPr lang="nb-NO" dirty="0" err="1"/>
              <a:t>Défossez</a:t>
            </a:r>
            <a:r>
              <a:rPr lang="nb-NO" dirty="0"/>
              <a:t>, “Hybrid </a:t>
            </a:r>
            <a:r>
              <a:rPr lang="nb-NO" dirty="0" err="1"/>
              <a:t>Transformers</a:t>
            </a:r>
            <a:r>
              <a:rPr lang="nb-NO" dirty="0"/>
              <a:t> for Music Source </a:t>
            </a:r>
            <a:r>
              <a:rPr lang="nb-NO" dirty="0" err="1"/>
              <a:t>Separation</a:t>
            </a:r>
            <a:r>
              <a:rPr lang="nb-NO" dirty="0"/>
              <a:t>,” </a:t>
            </a:r>
            <a:r>
              <a:rPr lang="nb-NO" dirty="0" err="1"/>
              <a:t>arXiv</a:t>
            </a:r>
            <a:r>
              <a:rPr lang="nb-NO" dirty="0"/>
              <a:t>, arXiv:2211.08553, Nov. 2022. </a:t>
            </a:r>
            <a:r>
              <a:rPr lang="nb-NO" dirty="0" err="1"/>
              <a:t>doi</a:t>
            </a:r>
            <a:r>
              <a:rPr lang="nb-NO" dirty="0"/>
              <a:t>: </a:t>
            </a:r>
            <a:r>
              <a:rPr lang="nb-NO" dirty="0">
                <a:hlinkClick r:id="rId5"/>
              </a:rPr>
              <a:t>10.48550/arXiv.2211.08553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 smtClean="0"/>
              <a:t>[</a:t>
            </a:r>
            <a:r>
              <a:rPr lang="nb-NO" dirty="0"/>
              <a:t>5</a:t>
            </a:r>
            <a:r>
              <a:rPr lang="nb-NO" dirty="0" smtClean="0"/>
              <a:t>] A</a:t>
            </a:r>
            <a:r>
              <a:rPr lang="nb-NO" dirty="0"/>
              <a:t>. </a:t>
            </a:r>
            <a:r>
              <a:rPr lang="nb-NO" dirty="0" err="1"/>
              <a:t>Défossez</a:t>
            </a:r>
            <a:r>
              <a:rPr lang="nb-NO" dirty="0"/>
              <a:t>, J. </a:t>
            </a:r>
            <a:r>
              <a:rPr lang="nb-NO" dirty="0" err="1"/>
              <a:t>Copet</a:t>
            </a:r>
            <a:r>
              <a:rPr lang="nb-NO" dirty="0"/>
              <a:t>, G. </a:t>
            </a:r>
            <a:r>
              <a:rPr lang="nb-NO" dirty="0" err="1"/>
              <a:t>Synnaeve</a:t>
            </a:r>
            <a:r>
              <a:rPr lang="nb-NO" dirty="0"/>
              <a:t>, and Y. </a:t>
            </a:r>
            <a:r>
              <a:rPr lang="nb-NO" dirty="0" err="1"/>
              <a:t>Adi</a:t>
            </a:r>
            <a:r>
              <a:rPr lang="nb-NO" dirty="0"/>
              <a:t>, “High Fidelity Neural </a:t>
            </a:r>
            <a:r>
              <a:rPr lang="nb-NO" dirty="0" err="1"/>
              <a:t>Audio</a:t>
            </a:r>
            <a:r>
              <a:rPr lang="nb-NO" dirty="0"/>
              <a:t> </a:t>
            </a:r>
            <a:r>
              <a:rPr lang="nb-NO" dirty="0" err="1"/>
              <a:t>Compression</a:t>
            </a:r>
            <a:r>
              <a:rPr lang="nb-NO" dirty="0"/>
              <a:t>,” </a:t>
            </a:r>
            <a:r>
              <a:rPr lang="nb-NO" dirty="0" err="1"/>
              <a:t>arXiv</a:t>
            </a:r>
            <a:r>
              <a:rPr lang="nb-NO" dirty="0"/>
              <a:t>, arXiv:2210.13438, </a:t>
            </a:r>
            <a:r>
              <a:rPr lang="nb-NO" dirty="0" err="1"/>
              <a:t>Oct</a:t>
            </a:r>
            <a:r>
              <a:rPr lang="nb-NO" dirty="0"/>
              <a:t>. 2022. </a:t>
            </a:r>
            <a:r>
              <a:rPr lang="nb-NO" dirty="0" err="1"/>
              <a:t>doi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10.48550/arXiv.2210.13438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 smtClean="0"/>
              <a:t>[</a:t>
            </a:r>
            <a:r>
              <a:rPr lang="nb-NO" dirty="0"/>
              <a:t>6</a:t>
            </a:r>
            <a:r>
              <a:rPr lang="nb-NO" dirty="0" smtClean="0"/>
              <a:t>] J</a:t>
            </a:r>
            <a:r>
              <a:rPr lang="nb-NO" dirty="0"/>
              <a:t>. </a:t>
            </a:r>
            <a:r>
              <a:rPr lang="nb-NO" dirty="0" err="1"/>
              <a:t>Copet</a:t>
            </a:r>
            <a:r>
              <a:rPr lang="nb-NO" dirty="0"/>
              <a:t> </a:t>
            </a:r>
            <a:r>
              <a:rPr lang="nb-NO" i="1" dirty="0"/>
              <a:t>et al.</a:t>
            </a:r>
            <a:r>
              <a:rPr lang="nb-NO" dirty="0"/>
              <a:t>, “Simple and </a:t>
            </a:r>
            <a:r>
              <a:rPr lang="nb-NO" dirty="0" err="1"/>
              <a:t>Controllable</a:t>
            </a:r>
            <a:r>
              <a:rPr lang="nb-NO" dirty="0"/>
              <a:t> Music </a:t>
            </a:r>
            <a:r>
              <a:rPr lang="nb-NO" dirty="0" err="1"/>
              <a:t>Generation</a:t>
            </a:r>
            <a:r>
              <a:rPr lang="nb-NO" dirty="0"/>
              <a:t>,” </a:t>
            </a:r>
            <a:r>
              <a:rPr lang="nb-NO" dirty="0" err="1"/>
              <a:t>arXiv</a:t>
            </a:r>
            <a:r>
              <a:rPr lang="nb-NO" dirty="0"/>
              <a:t>, arXiv:2306.05284, Nov. 2023. </a:t>
            </a:r>
            <a:r>
              <a:rPr lang="nb-NO" dirty="0" err="1"/>
              <a:t>doi</a:t>
            </a:r>
            <a:r>
              <a:rPr lang="nb-NO" dirty="0"/>
              <a:t>: </a:t>
            </a:r>
            <a:r>
              <a:rPr lang="nb-NO" dirty="0">
                <a:hlinkClick r:id="rId7"/>
              </a:rPr>
              <a:t>10.48550/arXiv.2306.05284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 smtClean="0"/>
              <a:t>[7] Y</a:t>
            </a:r>
            <a:r>
              <a:rPr lang="nb-NO" dirty="0"/>
              <a:t>. Zhu, J. </a:t>
            </a:r>
            <a:r>
              <a:rPr lang="nb-NO" dirty="0" err="1"/>
              <a:t>Baca</a:t>
            </a:r>
            <a:r>
              <a:rPr lang="nb-NO" dirty="0"/>
              <a:t>, B. </a:t>
            </a:r>
            <a:r>
              <a:rPr lang="nb-NO" dirty="0" err="1"/>
              <a:t>Rekabdar</a:t>
            </a:r>
            <a:r>
              <a:rPr lang="nb-NO" dirty="0"/>
              <a:t>, and R. </a:t>
            </a:r>
            <a:r>
              <a:rPr lang="nb-NO" dirty="0" err="1"/>
              <a:t>Rawassizadeh</a:t>
            </a:r>
            <a:r>
              <a:rPr lang="nb-NO" dirty="0"/>
              <a:t>, “A Survey </a:t>
            </a:r>
            <a:r>
              <a:rPr lang="nb-NO" dirty="0" err="1"/>
              <a:t>of</a:t>
            </a:r>
            <a:r>
              <a:rPr lang="nb-NO" dirty="0"/>
              <a:t> AI Music </a:t>
            </a:r>
            <a:r>
              <a:rPr lang="nb-NO" dirty="0" err="1"/>
              <a:t>Generation</a:t>
            </a:r>
            <a:r>
              <a:rPr lang="nb-NO" dirty="0"/>
              <a:t> Tools and Models,” </a:t>
            </a:r>
            <a:r>
              <a:rPr lang="nb-NO" dirty="0" err="1"/>
              <a:t>arXiv</a:t>
            </a:r>
            <a:r>
              <a:rPr lang="nb-NO" dirty="0"/>
              <a:t>, arXiv:2308.12982, Aug. 2023. </a:t>
            </a:r>
            <a:r>
              <a:rPr lang="nb-NO" dirty="0" err="1"/>
              <a:t>doi</a:t>
            </a:r>
            <a:r>
              <a:rPr lang="nb-NO" dirty="0"/>
              <a:t>: </a:t>
            </a:r>
            <a:r>
              <a:rPr lang="nb-NO" dirty="0">
                <a:hlinkClick r:id="rId8"/>
              </a:rPr>
              <a:t>10.48550/arXiv.2308.12982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0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music interesting for 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low risk 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 overlaps with important signal processing challenges</a:t>
            </a:r>
          </a:p>
          <a:p>
            <a:r>
              <a:rPr lang="en-US" dirty="0" smtClean="0"/>
              <a:t>Large permissively licensed datasets available</a:t>
            </a:r>
            <a:endParaRPr lang="en-US" dirty="0"/>
          </a:p>
          <a:p>
            <a:r>
              <a:rPr lang="en-US" dirty="0"/>
              <a:t>Latency not a problem in many applications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very</a:t>
            </a:r>
            <a:r>
              <a:rPr lang="en-US" dirty="0"/>
              <a:t> important in some applications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98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i="1" dirty="0" smtClean="0"/>
              <a:t>music</a:t>
            </a:r>
            <a:r>
              <a:rPr lang="en-US" dirty="0" smtClean="0"/>
              <a:t> specifically?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79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Can’t we treat it like any other sound?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6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very sensitive to music that is out of tune or off-beat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www.youtube.com/embed/67q-hXkZxE8</a:t>
            </a:r>
            <a:endParaRPr lang="nb-NO" dirty="0"/>
          </a:p>
          <a:p>
            <a:pPr lvl="1"/>
            <a:r>
              <a:rPr lang="nb-NO" dirty="0" smtClean="0"/>
              <a:t>In a generative setting, </a:t>
            </a:r>
            <a:r>
              <a:rPr lang="nb-NO" dirty="0" err="1" smtClean="0"/>
              <a:t>wrong</a:t>
            </a:r>
            <a:r>
              <a:rPr lang="nb-NO" dirty="0" smtClean="0"/>
              <a:t> notes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notice</a:t>
            </a:r>
            <a:r>
              <a:rPr lang="nb-NO" dirty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pixels</a:t>
            </a:r>
            <a:r>
              <a:rPr lang="nb-NO" dirty="0" smtClean="0"/>
              <a:t> or </a:t>
            </a:r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words</a:t>
            </a:r>
            <a:endParaRPr lang="en-US" dirty="0" smtClean="0"/>
          </a:p>
          <a:p>
            <a:r>
              <a:rPr lang="en-US" dirty="0" smtClean="0"/>
              <a:t>Music theory is only </a:t>
            </a:r>
            <a:r>
              <a:rPr lang="en-US" i="1" dirty="0" smtClean="0"/>
              <a:t>descriptive</a:t>
            </a:r>
            <a:endParaRPr lang="en-US" dirty="0"/>
          </a:p>
          <a:p>
            <a:pPr lvl="1"/>
            <a:r>
              <a:rPr lang="en-US" dirty="0" smtClean="0"/>
              <a:t>Not a recipe for creating good music!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is sound with</a:t>
            </a:r>
          </a:p>
          <a:p>
            <a:pPr lvl="1"/>
            <a:r>
              <a:rPr lang="en-US" dirty="0" smtClean="0"/>
              <a:t>Overlapping instruments with individual melodies and timbres</a:t>
            </a:r>
          </a:p>
          <a:p>
            <a:pPr lvl="2"/>
            <a:r>
              <a:rPr lang="en-US" i="1" dirty="0" smtClean="0"/>
              <a:t>Timbre</a:t>
            </a:r>
            <a:r>
              <a:rPr lang="en-US" dirty="0" smtClean="0"/>
              <a:t>: sound characteristics apart from pitch and volume</a:t>
            </a:r>
          </a:p>
          <a:p>
            <a:pPr lvl="1"/>
            <a:r>
              <a:rPr lang="en-US" dirty="0" smtClean="0"/>
              <a:t>Short-term structure: rhythm, intensity</a:t>
            </a:r>
          </a:p>
          <a:p>
            <a:pPr lvl="1"/>
            <a:r>
              <a:rPr lang="en-US" dirty="0" smtClean="0"/>
              <a:t>Long-term structure: chord progressions, song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Applications for ML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420" cy="4351338"/>
          </a:xfrm>
        </p:spPr>
        <p:txBody>
          <a:bodyPr/>
          <a:lstStyle/>
          <a:p>
            <a:r>
              <a:rPr lang="en-US" dirty="0" smtClean="0"/>
              <a:t>Composition</a:t>
            </a:r>
          </a:p>
          <a:p>
            <a:pPr lvl="1"/>
            <a:r>
              <a:rPr lang="en-US" i="1" dirty="0" smtClean="0"/>
              <a:t>Completing progressions</a:t>
            </a:r>
            <a:r>
              <a:rPr lang="en-US" dirty="0" smtClean="0"/>
              <a:t>, melodies</a:t>
            </a:r>
          </a:p>
          <a:p>
            <a:r>
              <a:rPr lang="en-US" dirty="0" smtClean="0"/>
              <a:t>Sound design</a:t>
            </a:r>
          </a:p>
          <a:p>
            <a:pPr lvl="1"/>
            <a:r>
              <a:rPr lang="en-US" dirty="0" smtClean="0"/>
              <a:t>Differentiable synthesis, </a:t>
            </a:r>
            <a:r>
              <a:rPr lang="en-US" i="1" dirty="0" smtClean="0"/>
              <a:t>generative modelling</a:t>
            </a:r>
            <a:r>
              <a:rPr lang="en-US" dirty="0" smtClean="0"/>
              <a:t>, voice synthesis</a:t>
            </a:r>
          </a:p>
          <a:p>
            <a:r>
              <a:rPr lang="en-US" dirty="0" smtClean="0"/>
              <a:t>Sound processing</a:t>
            </a:r>
          </a:p>
          <a:p>
            <a:pPr lvl="1"/>
            <a:r>
              <a:rPr lang="en-US" i="1" dirty="0" smtClean="0"/>
              <a:t>Source separation</a:t>
            </a:r>
            <a:r>
              <a:rPr lang="en-US" dirty="0" smtClean="0"/>
              <a:t>, noise removal, pitch correction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38993" y="1825625"/>
            <a:ext cx="491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Music analysis</a:t>
            </a:r>
          </a:p>
          <a:p>
            <a:pPr lvl="1"/>
            <a:r>
              <a:rPr lang="en-US" dirty="0" smtClean="0"/>
              <a:t>Tempo estimation, transcription, sound similarity</a:t>
            </a:r>
          </a:p>
          <a:p>
            <a:r>
              <a:rPr lang="en-US" dirty="0" smtClean="0"/>
              <a:t>Sound effects</a:t>
            </a:r>
          </a:p>
          <a:p>
            <a:pPr lvl="1"/>
            <a:r>
              <a:rPr lang="en-US" i="1" dirty="0" smtClean="0"/>
              <a:t>Amplifier, effect modelling</a:t>
            </a:r>
          </a:p>
          <a:p>
            <a:r>
              <a:rPr lang="en-US" dirty="0" smtClean="0"/>
              <a:t>Song generation</a:t>
            </a:r>
          </a:p>
          <a:p>
            <a:pPr lvl="1"/>
            <a:r>
              <a:rPr lang="en-US" i="1" dirty="0" smtClean="0"/>
              <a:t>Text-to-music</a:t>
            </a:r>
            <a:r>
              <a:rPr lang="en-US" dirty="0" smtClean="0"/>
              <a:t>, style transfer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266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go into signal processing, let’s put together a melody!</a:t>
            </a:r>
          </a:p>
          <a:p>
            <a:r>
              <a:rPr lang="en-US" dirty="0" smtClean="0"/>
              <a:t>Audible frequencies divided into </a:t>
            </a:r>
            <a:r>
              <a:rPr lang="en-US" i="1" dirty="0" smtClean="0"/>
              <a:t>octaves</a:t>
            </a:r>
          </a:p>
          <a:p>
            <a:r>
              <a:rPr lang="en-US" dirty="0" smtClean="0"/>
              <a:t>Each octave is divided into 12 notes: A, A#, B, C… G</a:t>
            </a:r>
            <a:endParaRPr lang="en-US" i="1" dirty="0" smtClean="0"/>
          </a:p>
          <a:p>
            <a:r>
              <a:rPr lang="en-US" dirty="0" smtClean="0"/>
              <a:t>Music usually follows a key signature and a progression</a:t>
            </a:r>
          </a:p>
          <a:p>
            <a:pPr lvl="1"/>
            <a:r>
              <a:rPr lang="en-US" dirty="0" smtClean="0"/>
              <a:t>Certain notes make more sense at certain times</a:t>
            </a:r>
          </a:p>
          <a:p>
            <a:pPr lvl="1"/>
            <a:r>
              <a:rPr lang="en-US" dirty="0" smtClean="0"/>
              <a:t>We can treat this as a probability distribution, and predicting the next note as a sequential prediction problem</a:t>
            </a:r>
          </a:p>
        </p:txBody>
      </p:sp>
    </p:spTree>
    <p:extLst>
      <p:ext uri="{BB962C8B-B14F-4D97-AF65-F5344CB8AC3E}">
        <p14:creationId xmlns:p14="http://schemas.microsoft.com/office/powerpoint/2010/main" val="26874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BD29AF67-25FF-4C84-8E00-E8340315E585}"/>
    </a:ext>
  </a:extLst>
</a:theme>
</file>

<file path=ppt/theme/theme2.xml><?xml version="1.0" encoding="utf-8"?>
<a:theme xmlns:a="http://schemas.openxmlformats.org/drawingml/2006/main" name="Light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54B5237B-68B7-4078-988E-6958ACB1CA7C}"/>
    </a:ext>
  </a:extLst>
</a:theme>
</file>

<file path=ppt/theme/theme3.xml><?xml version="1.0" encoding="utf-8"?>
<a:theme xmlns:a="http://schemas.openxmlformats.org/drawingml/2006/main" name="Dark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43056ABE-377B-4831-BFD1-B7FD42981EE3}"/>
    </a:ext>
  </a:extLst>
</a:theme>
</file>

<file path=ppt/theme/theme4.xml><?xml version="1.0" encoding="utf-8"?>
<a:theme xmlns:a="http://schemas.openxmlformats.org/drawingml/2006/main" name="Dark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87622ECD-DBFC-497A-9283-3D2FD7BBEC7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F166D-0E69-4C17-BDD8-F7B09B99A5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F97B2E-9823-411D-AC0A-61DE29B6E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4450CF-6ABA-4838-9288-F877B8722107}">
  <ds:schemaRefs>
    <ds:schemaRef ds:uri="http://purl.org/dc/terms/"/>
    <ds:schemaRef ds:uri="6c86f083-272a-4d16-a1ee-41e11cc1f19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98a922c-8803-48c8-8c4d-45441d0c0e8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UiT_PowerPoint_engelsk(1)</Template>
  <TotalTime>2241</TotalTime>
  <Words>2067</Words>
  <Application>Microsoft Office PowerPoint</Application>
  <PresentationFormat>Widescreen</PresentationFormat>
  <Paragraphs>214</Paragraphs>
  <Slides>35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Light with pattern</vt:lpstr>
      <vt:lpstr>Light without pattern</vt:lpstr>
      <vt:lpstr>Dark with pattern</vt:lpstr>
      <vt:lpstr>Dark without pattern</vt:lpstr>
      <vt:lpstr>Machine learning for music</vt:lpstr>
      <vt:lpstr>Preparation</vt:lpstr>
      <vt:lpstr>About me</vt:lpstr>
      <vt:lpstr>Why is music interesting for ML?</vt:lpstr>
      <vt:lpstr>Why music specifically?</vt:lpstr>
      <vt:lpstr>What are the challenges?</vt:lpstr>
      <vt:lpstr>What are the challenges?</vt:lpstr>
      <vt:lpstr>Applications for ML</vt:lpstr>
      <vt:lpstr>Composition</vt:lpstr>
      <vt:lpstr>Composition with MusicVAE</vt:lpstr>
      <vt:lpstr>Composition with MusicVAE</vt:lpstr>
      <vt:lpstr>Testing MusicVAE</vt:lpstr>
      <vt:lpstr>How do we represent sound?</vt:lpstr>
      <vt:lpstr>How do we represent sound?</vt:lpstr>
      <vt:lpstr>How do we represent sound?</vt:lpstr>
      <vt:lpstr>How do we represent sound?</vt:lpstr>
      <vt:lpstr>How do we model sound?</vt:lpstr>
      <vt:lpstr>WaveNet</vt:lpstr>
      <vt:lpstr>WaveNet</vt:lpstr>
      <vt:lpstr>Modelling guitar effects with WaveNet</vt:lpstr>
      <vt:lpstr>PedalNet demo (and time to get snacks)</vt:lpstr>
      <vt:lpstr>Sound processing - source separation</vt:lpstr>
      <vt:lpstr>Source separation with DeMUCS</vt:lpstr>
      <vt:lpstr>PowerPoint Presentation</vt:lpstr>
      <vt:lpstr>DeMUCS demo</vt:lpstr>
      <vt:lpstr>Song generation</vt:lpstr>
      <vt:lpstr>Song generation with MusicGen</vt:lpstr>
      <vt:lpstr>Song generation with MusicGen</vt:lpstr>
      <vt:lpstr>MusicGen demo</vt:lpstr>
      <vt:lpstr>Ethics</vt:lpstr>
      <vt:lpstr>PowerPoint Presentation</vt:lpstr>
      <vt:lpstr>News</vt:lpstr>
      <vt:lpstr>Conclusion</vt:lpstr>
      <vt:lpstr>Questions, discussion and snacks</vt:lpstr>
      <vt:lpstr>References</vt:lpstr>
    </vt:vector>
  </TitlesOfParts>
  <Company>DIPS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music</dc:title>
  <dc:creator>Jørgen Aarmo Lund</dc:creator>
  <cp:lastModifiedBy>Jørgen Aarmo Lund</cp:lastModifiedBy>
  <cp:revision>68</cp:revision>
  <dcterms:created xsi:type="dcterms:W3CDTF">2023-12-12T08:47:53Z</dcterms:created>
  <dcterms:modified xsi:type="dcterms:W3CDTF">2023-12-15T16:22:34Z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