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notesMaster" Target="notesMasters/notesMaster1.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this workshop is on Docker for ML researchers. Most tutorials on containers are aimed at software developers who are developing web services, and</a:t>
            </a:r>
          </a:p>
          <a:p>
            <a:pPr lvl="0" indent="0" marL="0">
              <a:buNone/>
            </a:pPr>
          </a:p>
          <a:p>
            <a:pPr lvl="0" indent="0" marL="0">
              <a:buNone/>
            </a:pPr>
            <a:r>
              <a:rPr/>
              <a:t>Even though many of you from UiT may be implicitly familiar with Docker since Springfield requires it, this workshop doesn’t assume any familiarity with Docker. It is going to involve a little command line usage and Python, but I will try to explain what I am doing and you are free to pose questions during the talk and in the breaks afterwards.</a:t>
            </a:r>
          </a:p>
          <a:p>
            <a:pPr lvl="0" indent="0" marL="0">
              <a:buNone/>
            </a:pPr>
          </a:p>
          <a:p>
            <a:pPr lvl="0" indent="0" marL="0">
              <a:buNone/>
            </a:pPr>
            <a:r>
              <a:rPr/>
              <a:t>This workshop is going to be divided into three 30-minute blocks with 15 minute breaks afterwards for questions, testing and coffee breaks.</a:t>
            </a:r>
          </a:p>
          <a:p>
            <a:pPr lvl="0" indent="0" marL="0">
              <a:buNone/>
            </a:pPr>
          </a:p>
          <a:p>
            <a:pPr lvl="0" indent="0" marL="0">
              <a:buNone/>
            </a:pPr>
            <a:r>
              <a:rPr/>
              <a:t>The first block is going to be a brief introduction to containers, what sort of problems they try to solve and why they can be useful for researchers, and how we set up and run the containers.</a:t>
            </a:r>
          </a:p>
          <a:p>
            <a:pPr lvl="0" indent="0" marL="0">
              <a:buNone/>
            </a:pPr>
          </a:p>
          <a:p>
            <a:pPr lvl="0" indent="0" marL="0">
              <a:buNone/>
            </a:pPr>
            <a:r>
              <a:rPr/>
              <a:t>The second block is going to go into putting together our own images, and how we</a:t>
            </a:r>
          </a:p>
          <a:p>
            <a:pPr lvl="0" indent="0" marL="0">
              <a:buNone/>
            </a:pPr>
          </a:p>
          <a:p>
            <a:pPr lvl="0" indent="0" marL="0">
              <a:buNone/>
            </a:pPr>
            <a:r>
              <a:rPr/>
              <a:t>The last block is going to talk about ML-specific topics like getting CUDA working, deploying containers to clusters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 too long ago the convention was (and still is, in places) that programming and server maintenance were two completely different disciplines: the programmers’ job was to finish programs and the sysadmins’ job was to ensure the servers were running. When it was time to upgrade, an admin set aside time to upgrade to take the server offline and install the upgrade. If the upgrade failed, the server would be out of commission until the upgrade was rolled back or a hotfix was hastily delivered. And if it turned out that they had two applications which depended on different versions of the same service, well, they had a problem.</a:t>
            </a:r>
          </a:p>
          <a:p>
            <a:pPr lvl="0" indent="0" marL="0">
              <a:buNone/>
            </a:pPr>
          </a:p>
          <a:p>
            <a:pPr lvl="0" indent="0" marL="0">
              <a:buNone/>
            </a:pPr>
            <a:r>
              <a:rPr/>
              <a:t>Around this time people figured out that Linux had good tools to try and isolate the resources programs had access to, and used them to put together isolated </a:t>
            </a:r>
            <a:r>
              <a:rPr i="1"/>
              <a:t>container</a:t>
            </a:r>
            <a:r>
              <a:rPr/>
              <a:t> environments which both let them limit the fallout of a service failing, and let them maintain separate dependency sets for each service.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how does this help us do research?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slide" Target="slide46.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Docker for researchers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Jørgen Aarmo Lund</a:t>
            </a:r>
          </a:p>
        </p:txBody>
      </p:sp>
      <p:sp>
        <p:nvSpPr>
          <p:cNvPr id="4" name="Date Placeholder 3"/>
          <p:cNvSpPr>
            <a:spLocks noGrp="1"/>
          </p:cNvSpPr>
          <p:nvPr>
            <p:ph idx="10" sz="half" type="dt"/>
          </p:nvPr>
        </p:nvSpPr>
        <p:spPr/>
        <p:txBody>
          <a:bodyPr/>
          <a:lstStyle/>
          <a:p>
            <a:pPr lvl="0" indent="0" marL="0">
              <a:buNone/>
            </a:pPr>
            <a:r>
              <a:rPr/>
              <a:t>5/4/23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Docker - options</a:t>
            </a:r>
          </a:p>
        </p:txBody>
      </p:sp>
      <p:sp>
        <p:nvSpPr>
          <p:cNvPr id="3" name="Content Placeholder 2"/>
          <p:cNvSpPr>
            <a:spLocks noGrp="1"/>
          </p:cNvSpPr>
          <p:nvPr>
            <p:ph idx="1"/>
          </p:nvPr>
        </p:nvSpPr>
        <p:spPr/>
        <p:txBody>
          <a:bodyPr/>
          <a:lstStyle/>
          <a:p>
            <a:pPr lvl="0"/>
            <a:r>
              <a:rPr/>
              <a:t>Docker Desktop: https://www.docker.com/</a:t>
            </a:r>
          </a:p>
          <a:p>
            <a:pPr lvl="0"/>
            <a:r>
              <a:rPr/>
              <a:t>Play With Docker: https://labs.play-with-docker.com</a:t>
            </a:r>
          </a:p>
          <a:p>
            <a:pPr lvl="1"/>
            <a:r>
              <a:rPr/>
              <a:t>Free online lab with VMs provisioned</a:t>
            </a:r>
          </a:p>
          <a:p>
            <a:pPr lvl="0"/>
            <a:r>
              <a:rPr/>
              <a:t>Docker also provides an </a:t>
            </a:r>
            <a:r>
              <a:rPr>
                <a:latin typeface="Courier"/>
              </a:rPr>
              <a:t>apt</a:t>
            </a:r>
            <a:r>
              <a:rPr/>
              <a:t> repository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Checking that Docker works</a:t>
            </a:r>
          </a:p>
        </p:txBody>
      </p:sp>
      <p:sp>
        <p:nvSpPr>
          <p:cNvPr id="3" name="Content Placeholder 2"/>
          <p:cNvSpPr>
            <a:spLocks noGrp="1"/>
          </p:cNvSpPr>
          <p:nvPr>
            <p:ph idx="1"/>
          </p:nvPr>
        </p:nvSpPr>
        <p:spPr/>
        <p:txBody>
          <a:bodyPr/>
          <a:lstStyle/>
          <a:p>
            <a:pPr lvl="0"/>
            <a:r>
              <a:rPr/>
              <a:t>When Docker is running, we can get a list of running containers with</a:t>
            </a:r>
          </a:p>
          <a:p>
            <a:pPr lvl="0" indent="0">
              <a:buNone/>
            </a:pPr>
            <a:r>
              <a:rPr>
                <a:latin typeface="Courier"/>
              </a:rPr>
              <a:t>$ docker ps 
CONTAINER ID   IMAGE      COMMAND                  CREATED          STATUS         PORTS      NAMES</a:t>
            </a:r>
          </a:p>
          <a:p>
            <a:pPr lvl="0"/>
            <a:r>
              <a:rPr/>
              <a:t>We can then retrieve an image with </a:t>
            </a:r>
            <a:r>
              <a:rPr>
                <a:latin typeface="Courier"/>
              </a:rPr>
              <a:t>docker pull</a:t>
            </a:r>
            <a:r>
              <a:rPr/>
              <a:t>:</a:t>
            </a:r>
          </a:p>
          <a:p>
            <a:pPr lvl="0" indent="0">
              <a:buNone/>
            </a:pPr>
            <a:r>
              <a:rPr>
                <a:latin typeface="Courier"/>
              </a:rPr>
              <a:t>$ docker pull hello-world</a:t>
            </a:r>
          </a:p>
          <a:p>
            <a:pPr lvl="0"/>
            <a:r>
              <a:rPr/>
              <a:t>We can then build a container from the image with </a:t>
            </a:r>
            <a:r>
              <a:rPr>
                <a:latin typeface="Courier"/>
              </a:rPr>
              <a:t>docker run</a:t>
            </a:r>
            <a:r>
              <a:rPr/>
              <a:t>:</a:t>
            </a:r>
          </a:p>
          <a:p>
            <a:pPr lvl="0" indent="0">
              <a:buNone/>
            </a:pPr>
            <a:r>
              <a:rPr>
                <a:latin typeface="Courier"/>
              </a:rPr>
              <a:t>$ docker run hello-world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containers - custom commands</a:t>
            </a:r>
          </a:p>
        </p:txBody>
      </p:sp>
      <p:sp>
        <p:nvSpPr>
          <p:cNvPr id="3" name="Content Placeholder 2"/>
          <p:cNvSpPr>
            <a:spLocks noGrp="1"/>
          </p:cNvSpPr>
          <p:nvPr>
            <p:ph idx="1"/>
          </p:nvPr>
        </p:nvSpPr>
        <p:spPr/>
        <p:txBody>
          <a:bodyPr/>
          <a:lstStyle/>
          <a:p>
            <a:pPr lvl="0"/>
            <a:r>
              <a:rPr/>
              <a:t>Images specify a default command, but we can specify one ourselves in </a:t>
            </a:r>
            <a:r>
              <a:rPr>
                <a:latin typeface="Courier"/>
              </a:rPr>
              <a:t>docker run</a:t>
            </a:r>
            <a:r>
              <a:rPr/>
              <a:t>:</a:t>
            </a:r>
          </a:p>
          <a:p>
            <a:pPr lvl="0" indent="0">
              <a:buNone/>
            </a:pPr>
            <a:r>
              <a:rPr>
                <a:latin typeface="Courier"/>
              </a:rPr>
              <a:t>$ docker run ubuntu echo Hello!
Hello!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containers - detached</a:t>
            </a:r>
          </a:p>
        </p:txBody>
      </p:sp>
      <p:sp>
        <p:nvSpPr>
          <p:cNvPr id="3" name="Content Placeholder 2"/>
          <p:cNvSpPr>
            <a:spLocks noGrp="1"/>
          </p:cNvSpPr>
          <p:nvPr>
            <p:ph idx="1"/>
          </p:nvPr>
        </p:nvSpPr>
        <p:spPr/>
        <p:txBody>
          <a:bodyPr/>
          <a:lstStyle/>
          <a:p>
            <a:pPr lvl="0"/>
            <a:r>
              <a:rPr/>
              <a:t>Default: containers do not accept any input, but write to the terminal</a:t>
            </a:r>
          </a:p>
          <a:p>
            <a:pPr lvl="0"/>
            <a:r>
              <a:rPr/>
              <a:t>More likely you want a container which runs </a:t>
            </a:r>
            <a:r>
              <a:rPr i="1"/>
              <a:t>detached</a:t>
            </a:r>
            <a:r>
              <a:rPr/>
              <a:t> in the background, with </a:t>
            </a:r>
            <a:r>
              <a:rPr>
                <a:latin typeface="Courier"/>
              </a:rPr>
              <a:t>--detach</a:t>
            </a:r>
            <a:r>
              <a:rPr/>
              <a:t> or </a:t>
            </a:r>
            <a:r>
              <a:rPr>
                <a:latin typeface="Courier"/>
              </a:rPr>
              <a:t>-d</a:t>
            </a:r>
            <a:r>
              <a:rPr/>
              <a:t>:</a:t>
            </a:r>
          </a:p>
          <a:p>
            <a:pPr lvl="0" indent="0">
              <a:buNone/>
            </a:pPr>
            <a:r>
              <a:rPr>
                <a:latin typeface="Courier"/>
              </a:rPr>
              <a:t>$ docker run -d hello-world
$ docker ps -a
CONTAINER ID   IMAGE         COMMAND         CREATED              STATUS                          PORTS     NAMES
d3a5ee04babd   hello-world   "/hello"        About a minute ago   Exited (0) About a minute ago             elated_feistel
$ docker logs elated_feistel</a:t>
            </a:r>
          </a:p>
          <a:p>
            <a:pPr lvl="0"/>
            <a:r>
              <a:rPr/>
              <a:t>NOTE: Docker options placed </a:t>
            </a:r>
            <a:r>
              <a:rPr i="1"/>
              <a:t>before</a:t>
            </a:r>
            <a:r>
              <a:rPr/>
              <a:t> the container image and the command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containers - interactive</a:t>
            </a:r>
          </a:p>
        </p:txBody>
      </p:sp>
      <p:sp>
        <p:nvSpPr>
          <p:cNvPr id="3" name="Content Placeholder 2"/>
          <p:cNvSpPr>
            <a:spLocks noGrp="1"/>
          </p:cNvSpPr>
          <p:nvPr>
            <p:ph idx="1"/>
          </p:nvPr>
        </p:nvSpPr>
        <p:spPr/>
        <p:txBody>
          <a:bodyPr/>
          <a:lstStyle/>
          <a:p>
            <a:pPr lvl="0"/>
            <a:r>
              <a:rPr/>
              <a:t>Alternatively, we can specify that the container should set up a shell and accept input with </a:t>
            </a:r>
            <a:r>
              <a:rPr>
                <a:latin typeface="Courier"/>
              </a:rPr>
              <a:t>--interactive --tty</a:t>
            </a:r>
            <a:r>
              <a:rPr/>
              <a:t>, or </a:t>
            </a:r>
            <a:r>
              <a:rPr>
                <a:latin typeface="Courier"/>
              </a:rPr>
              <a:t>-it</a:t>
            </a:r>
            <a:r>
              <a:rPr/>
              <a:t> for short:</a:t>
            </a:r>
          </a:p>
          <a:p>
            <a:pPr lvl="0" indent="0">
              <a:buNone/>
            </a:pPr>
            <a:r>
              <a:rPr>
                <a:latin typeface="Courier"/>
              </a:rPr>
              <a:t>$ docker run -it python:3.9
Python 3.9.16 (main, May  4 2023, 06:16:43) 
[GCC 10.2.1 20210110] on linux
Type "help", "copyright", "credits" or "license" for more information.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containers - cleaning up:</a:t>
            </a:r>
          </a:p>
        </p:txBody>
      </p:sp>
      <p:sp>
        <p:nvSpPr>
          <p:cNvPr id="3" name="Content Placeholder 2"/>
          <p:cNvSpPr>
            <a:spLocks noGrp="1"/>
          </p:cNvSpPr>
          <p:nvPr>
            <p:ph idx="1"/>
          </p:nvPr>
        </p:nvSpPr>
        <p:spPr/>
        <p:txBody>
          <a:bodyPr/>
          <a:lstStyle/>
          <a:p>
            <a:pPr lvl="0"/>
            <a:r>
              <a:rPr/>
              <a:t>Containers will stick around after they finish running</a:t>
            </a:r>
          </a:p>
          <a:p>
            <a:pPr lvl="0"/>
            <a:r>
              <a:rPr/>
              <a:t>Nice for checking logs, restarting, but list easily clogged</a:t>
            </a:r>
          </a:p>
          <a:p>
            <a:pPr lvl="0"/>
            <a:r>
              <a:rPr/>
              <a:t>Passing </a:t>
            </a:r>
            <a:r>
              <a:rPr>
                <a:latin typeface="Courier"/>
              </a:rPr>
              <a:t>--rm</a:t>
            </a:r>
            <a:r>
              <a:rPr/>
              <a:t> will delete the container after it exits:</a:t>
            </a:r>
          </a:p>
          <a:p>
            <a:pPr lvl="0" indent="0">
              <a:buNone/>
            </a:pPr>
            <a:r>
              <a:rPr>
                <a:latin typeface="Courier"/>
              </a:rPr>
              <a:t>$ docker run --rm hello-world
$ docker ps -a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containers - configuration</a:t>
            </a:r>
          </a:p>
        </p:txBody>
      </p:sp>
      <p:sp>
        <p:nvSpPr>
          <p:cNvPr id="3" name="Content Placeholder 2"/>
          <p:cNvSpPr>
            <a:spLocks noGrp="1"/>
          </p:cNvSpPr>
          <p:nvPr>
            <p:ph idx="1"/>
          </p:nvPr>
        </p:nvSpPr>
        <p:spPr/>
        <p:txBody>
          <a:bodyPr/>
          <a:lstStyle/>
          <a:p>
            <a:pPr lvl="0"/>
            <a:r>
              <a:rPr/>
              <a:t>We can set environment variables in the container with </a:t>
            </a:r>
            <a:r>
              <a:rPr>
                <a:latin typeface="Courier"/>
              </a:rPr>
              <a:t>--env</a:t>
            </a:r>
            <a:r>
              <a:rPr/>
              <a:t> or </a:t>
            </a:r>
            <a:r>
              <a:rPr>
                <a:latin typeface="Courier"/>
              </a:rPr>
              <a:t>-e</a:t>
            </a:r>
            <a:r>
              <a:rPr/>
              <a:t>:</a:t>
            </a:r>
          </a:p>
          <a:p>
            <a:pPr lvl="0" indent="0">
              <a:buNone/>
            </a:pPr>
            <a:r>
              <a:rPr>
                <a:latin typeface="Courier"/>
              </a:rPr>
              <a:t>$ docker run -e MODEL_ARCH=resnet ubuntu</a:t>
            </a:r>
          </a:p>
          <a:p>
            <a:pPr lvl="0"/>
            <a:r>
              <a:rPr/>
              <a:t>If we want to expose network ports (e.g. for dashboards) we can map ports from the container to the host with </a:t>
            </a:r>
            <a:r>
              <a:rPr>
                <a:latin typeface="Courier"/>
              </a:rPr>
              <a:t>-p</a:t>
            </a:r>
            <a:r>
              <a:rPr/>
              <a:t>:</a:t>
            </a:r>
          </a:p>
          <a:p>
            <a:pPr lvl="0" indent="0">
              <a:buNone/>
            </a:pPr>
            <a:r>
              <a:rPr>
                <a:latin typeface="Courier"/>
              </a:rPr>
              <a:t>$ docker run -p 8080:80 httpd</a:t>
            </a:r>
          </a:p>
          <a:p>
            <a:pPr lvl="0"/>
            <a:r>
              <a:rPr/>
              <a:t>NOTE: the order is host-container, so </a:t>
            </a:r>
            <a:r>
              <a:rPr>
                <a:latin typeface="Courier"/>
              </a:rPr>
              <a:t>-p 8080:80</a:t>
            </a:r>
            <a:r>
              <a:rPr/>
              <a:t> will connect port </a:t>
            </a:r>
            <a:r>
              <a:rPr>
                <a:latin typeface="Courier"/>
              </a:rPr>
              <a:t>80</a:t>
            </a:r>
            <a:r>
              <a:rPr/>
              <a:t> </a:t>
            </a:r>
            <a:r>
              <a:rPr i="1"/>
              <a:t>on the container</a:t>
            </a:r>
            <a:r>
              <a:rPr/>
              <a:t> to port </a:t>
            </a:r>
            <a:r>
              <a:rPr>
                <a:latin typeface="Courier"/>
              </a:rPr>
              <a:t>8080</a:t>
            </a:r>
            <a:r>
              <a:rPr/>
              <a:t> </a:t>
            </a:r>
            <a:r>
              <a:rPr i="1"/>
              <a:t>on the host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do we keep the model?</a:t>
            </a:r>
          </a:p>
        </p:txBody>
      </p:sp>
      <p:sp>
        <p:nvSpPr>
          <p:cNvPr id="3" name="Content Placeholder 2"/>
          <p:cNvSpPr>
            <a:spLocks noGrp="1"/>
          </p:cNvSpPr>
          <p:nvPr>
            <p:ph idx="1"/>
          </p:nvPr>
        </p:nvSpPr>
        <p:spPr/>
        <p:txBody>
          <a:bodyPr/>
          <a:lstStyle/>
          <a:p>
            <a:pPr lvl="0" indent="0" marL="0">
              <a:buNone/>
            </a:pPr>
            <a:r>
              <a:rPr/>
              <a:t>“Containers are meant to be </a:t>
            </a:r>
            <a:r>
              <a:rPr i="1"/>
              <a:t>disposable</a:t>
            </a:r>
            <a:r>
              <a:rPr/>
              <a:t>: changes you want to keep should be outside of the container”</a:t>
            </a:r>
          </a:p>
          <a:p>
            <a:pPr lvl="0" indent="0" marL="0">
              <a:buNone/>
            </a:pPr>
            <a:r>
              <a:rPr/>
              <a:t>So where do we store the trained models?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could we keep the model?</a:t>
            </a:r>
          </a:p>
        </p:txBody>
      </p:sp>
      <p:sp>
        <p:nvSpPr>
          <p:cNvPr id="3" name="Content Placeholder 2"/>
          <p:cNvSpPr>
            <a:spLocks noGrp="1"/>
          </p:cNvSpPr>
          <p:nvPr>
            <p:ph idx="1"/>
          </p:nvPr>
        </p:nvSpPr>
        <p:spPr/>
        <p:txBody>
          <a:bodyPr/>
          <a:lstStyle/>
          <a:p>
            <a:pPr lvl="0"/>
            <a:r>
              <a:rPr/>
              <a:t>Embed it as part of the image</a:t>
            </a:r>
          </a:p>
          <a:p>
            <a:pPr lvl="1"/>
            <a:r>
              <a:rPr/>
              <a:t>Not an option for training, gives us large images</a:t>
            </a:r>
          </a:p>
          <a:p>
            <a:pPr lvl="0"/>
            <a:r>
              <a:rPr/>
              <a:t>Copy it to/from the container after start</a:t>
            </a:r>
          </a:p>
          <a:p>
            <a:pPr lvl="1"/>
            <a:r>
              <a:rPr>
                <a:latin typeface="Courier"/>
              </a:rPr>
              <a:t>docker cp</a:t>
            </a:r>
            <a:r>
              <a:rPr/>
              <a:t> can copy files</a:t>
            </a:r>
          </a:p>
          <a:p>
            <a:pPr lvl="1"/>
            <a:r>
              <a:rPr/>
              <a:t>Can bump into runtime storage limits</a:t>
            </a:r>
          </a:p>
          <a:p>
            <a:pPr lvl="0"/>
            <a:r>
              <a:rPr/>
              <a:t>Upload to/download from online server</a:t>
            </a:r>
          </a:p>
          <a:p>
            <a:pPr lvl="1"/>
            <a:r>
              <a:rPr/>
              <a:t>Extra warmup time, network traffic</a:t>
            </a:r>
          </a:p>
          <a:p>
            <a:pPr lvl="1"/>
            <a:r>
              <a:rPr/>
              <a:t>Weights &amp; Biases, Hugging Face libraries provide functionality for this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should we keep the model?</a:t>
            </a:r>
          </a:p>
        </p:txBody>
      </p:sp>
      <p:sp>
        <p:nvSpPr>
          <p:cNvPr id="3" name="Content Placeholder 2"/>
          <p:cNvSpPr>
            <a:spLocks noGrp="1"/>
          </p:cNvSpPr>
          <p:nvPr>
            <p:ph idx="1"/>
          </p:nvPr>
        </p:nvSpPr>
        <p:spPr/>
        <p:txBody>
          <a:bodyPr/>
          <a:lstStyle/>
          <a:p>
            <a:pPr lvl="0"/>
            <a:r>
              <a:rPr/>
              <a:t>Bind mounts</a:t>
            </a:r>
          </a:p>
          <a:p>
            <a:pPr lvl="1"/>
            <a:r>
              <a:rPr/>
              <a:t>Creates a temporary link between a directory on the host PC and a directory in the container</a:t>
            </a:r>
          </a:p>
          <a:p>
            <a:pPr lvl="1"/>
            <a:r>
              <a:rPr/>
              <a:t>Pros: Can see the directory, pull files quickly</a:t>
            </a:r>
          </a:p>
          <a:p>
            <a:pPr lvl="1"/>
            <a:r>
              <a:rPr/>
              <a:t>Cons: Assumes the storage is on your PC, not as flexible as volumes</a:t>
            </a:r>
          </a:p>
          <a:p>
            <a:pPr lvl="0"/>
            <a:r>
              <a:rPr/>
              <a:t>Volumes</a:t>
            </a:r>
          </a:p>
          <a:p>
            <a:pPr lvl="1"/>
            <a:r>
              <a:rPr/>
              <a:t>Docker creates and manages a persistent directory</a:t>
            </a:r>
          </a:p>
          <a:p>
            <a:pPr lvl="1"/>
            <a:r>
              <a:rPr/>
              <a:t>Pros: More flexible, can set up plugins to mount cloud storage as volumes</a:t>
            </a:r>
          </a:p>
          <a:p>
            <a:pPr lvl="1"/>
            <a:r>
              <a:rPr/>
              <a:t>Cons: Requires a running (temporary) container to copy files to host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Jørgen Aarmo Lund, industry PhD student at the UiT Machine Learning group for DIPS AS</a:t>
            </a:r>
          </a:p>
          <a:p>
            <a:pPr lvl="1"/>
            <a:r>
              <a:rPr/>
              <a:t>“Data-driven pathways”: inferring usage patterns in patient record systems from auditing logs</a:t>
            </a:r>
          </a:p>
          <a:p>
            <a:pPr lvl="1"/>
            <a:r>
              <a:rPr/>
              <a:t>Researching explainability, natural language processing</a:t>
            </a:r>
          </a:p>
          <a:p>
            <a:pPr lvl="0"/>
            <a:r>
              <a:rPr/>
              <a:t>DIPS develops e-health systems: patient records, laboratory services, hospital kiosks, and more</a:t>
            </a:r>
          </a:p>
          <a:p>
            <a:pPr lvl="1"/>
            <a:r>
              <a:rPr/>
              <a:t>Gradually moving over applications to containers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Mapping bind mounts</a:t>
            </a:r>
          </a:p>
        </p:txBody>
      </p:sp>
      <p:sp>
        <p:nvSpPr>
          <p:cNvPr id="3" name="Content Placeholder 2"/>
          <p:cNvSpPr>
            <a:spLocks noGrp="1"/>
          </p:cNvSpPr>
          <p:nvPr>
            <p:ph idx="1"/>
          </p:nvPr>
        </p:nvSpPr>
        <p:spPr/>
        <p:txBody>
          <a:bodyPr/>
          <a:lstStyle/>
          <a:p>
            <a:pPr lvl="0" indent="0" marL="0">
              <a:buNone/>
            </a:pPr>
            <a:r>
              <a:rPr/>
              <a:t>To mount a directory with a bind mount we can use </a:t>
            </a:r>
            <a:r>
              <a:rPr>
                <a:latin typeface="Courier"/>
              </a:rPr>
              <a:t>--mount</a:t>
            </a:r>
            <a:r>
              <a:rPr/>
              <a:t>:</a:t>
            </a:r>
          </a:p>
          <a:p>
            <a:pPr lvl="0" indent="0">
              <a:buNone/>
            </a:pPr>
            <a:r>
              <a:rPr>
                <a:latin typeface="Courier"/>
              </a:rPr>
              <a:t>$ docker run --mount type=bind,source=$(pwd)/assets/,target=/pictures/ ubuntu</a:t>
            </a:r>
          </a:p>
          <a:p>
            <a:pPr lvl="0" indent="0" marL="0">
              <a:buNone/>
            </a:pPr>
            <a:r>
              <a:rPr>
                <a:latin typeface="Courier"/>
              </a:rPr>
              <a:t>source</a:t>
            </a:r>
            <a:r>
              <a:rPr/>
              <a:t> points to the folder on the host (</a:t>
            </a:r>
            <a:r>
              <a:rPr>
                <a:latin typeface="Courier"/>
              </a:rPr>
              <a:t>assets</a:t>
            </a:r>
            <a:r>
              <a:rPr/>
              <a:t> in the working directory), and </a:t>
            </a:r>
            <a:r>
              <a:rPr>
                <a:latin typeface="Courier"/>
              </a:rPr>
              <a:t>target</a:t>
            </a:r>
            <a:r>
              <a:rPr/>
              <a:t> is the folder it will appear as in the container (</a:t>
            </a:r>
            <a:r>
              <a:rPr>
                <a:latin typeface="Courier"/>
              </a:rPr>
              <a:t>/pictures/</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up a volume</a:t>
            </a:r>
          </a:p>
        </p:txBody>
      </p:sp>
      <p:sp>
        <p:nvSpPr>
          <p:cNvPr id="3" name="Content Placeholder 2"/>
          <p:cNvSpPr>
            <a:spLocks noGrp="1"/>
          </p:cNvSpPr>
          <p:nvPr>
            <p:ph idx="1"/>
          </p:nvPr>
        </p:nvSpPr>
        <p:spPr/>
        <p:txBody>
          <a:bodyPr/>
          <a:lstStyle/>
          <a:p>
            <a:pPr lvl="0" indent="0" marL="0">
              <a:buNone/>
            </a:pPr>
            <a:r>
              <a:rPr/>
              <a:t>To set up a volume we run </a:t>
            </a:r>
            <a:r>
              <a:rPr>
                <a:latin typeface="Courier"/>
              </a:rPr>
              <a:t>docker volume create</a:t>
            </a:r>
            <a:r>
              <a:rPr/>
              <a:t>:</a:t>
            </a:r>
          </a:p>
          <a:p>
            <a:pPr lvl="0" indent="0">
              <a:buNone/>
            </a:pPr>
            <a:r>
              <a:rPr>
                <a:latin typeface="Courier"/>
              </a:rPr>
              <a:t>$ docker volume create my-volume
$ docker volume inspect my-volume</a:t>
            </a:r>
          </a:p>
          <a:p>
            <a:pPr lvl="0" indent="0" marL="0">
              <a:buNone/>
            </a:pPr>
            <a:r>
              <a:rPr/>
              <a:t>We can then mount it in the same way, but with </a:t>
            </a:r>
            <a:r>
              <a:rPr>
                <a:latin typeface="Courier"/>
              </a:rPr>
              <a:t>type=volume</a:t>
            </a:r>
            <a:r>
              <a:rPr/>
              <a:t>:</a:t>
            </a:r>
          </a:p>
          <a:p>
            <a:pPr lvl="0" indent="0">
              <a:buNone/>
            </a:pPr>
            <a:r>
              <a:rPr>
                <a:latin typeface="Courier"/>
              </a:rPr>
              <a:t>$ docker run --mount type=volume,source=my-volume,target=/results/ ubuntu</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 image - FROM</a:t>
            </a:r>
          </a:p>
        </p:txBody>
      </p:sp>
      <p:sp>
        <p:nvSpPr>
          <p:cNvPr id="3" name="Content Placeholder 2"/>
          <p:cNvSpPr>
            <a:spLocks noGrp="1"/>
          </p:cNvSpPr>
          <p:nvPr>
            <p:ph idx="1"/>
          </p:nvPr>
        </p:nvSpPr>
        <p:spPr/>
        <p:txBody>
          <a:bodyPr/>
          <a:lstStyle/>
          <a:p>
            <a:pPr lvl="0"/>
            <a:r>
              <a:rPr/>
              <a:t>Template file conventionally named </a:t>
            </a:r>
            <a:r>
              <a:rPr>
                <a:latin typeface="Courier"/>
              </a:rPr>
              <a:t>Dockerfile</a:t>
            </a:r>
            <a:r>
              <a:rPr/>
              <a:t> (no extension)</a:t>
            </a:r>
          </a:p>
          <a:p>
            <a:pPr lvl="0"/>
            <a:r>
              <a:rPr/>
              <a:t>Images start with a </a:t>
            </a:r>
            <a:r>
              <a:rPr>
                <a:latin typeface="Courier"/>
              </a:rPr>
              <a:t>FROM</a:t>
            </a:r>
            <a:r>
              <a:rPr/>
              <a:t> statement, which specifies which image (</a:t>
            </a:r>
            <a:r>
              <a:rPr>
                <a:latin typeface="Courier"/>
              </a:rPr>
              <a:t>ubuntu</a:t>
            </a:r>
            <a:r>
              <a:rPr/>
              <a:t>) and tag (</a:t>
            </a:r>
            <a:r>
              <a:rPr>
                <a:latin typeface="Courier"/>
              </a:rPr>
              <a:t>22.04</a:t>
            </a:r>
            <a:r>
              <a:rPr/>
              <a:t>) to build on:</a:t>
            </a:r>
          </a:p>
          <a:p>
            <a:pPr lvl="0" indent="0">
              <a:buNone/>
            </a:pPr>
            <a:r>
              <a:rPr>
                <a:latin typeface="Courier"/>
              </a:rPr>
              <a:t>FROM ubuntu:22.04</a:t>
            </a:r>
          </a:p>
          <a:p>
            <a:pPr lvl="0"/>
            <a:r>
              <a:rPr/>
              <a:t>If you omit the tag, Docker will automatically use </a:t>
            </a:r>
            <a:r>
              <a:rPr>
                <a:latin typeface="Courier"/>
              </a:rPr>
              <a:t>latest</a:t>
            </a:r>
            <a:r>
              <a:rPr/>
              <a:t> - but use one if you can!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an image</a:t>
            </a:r>
          </a:p>
        </p:txBody>
      </p:sp>
      <p:sp>
        <p:nvSpPr>
          <p:cNvPr id="3" name="Content Placeholder 2"/>
          <p:cNvSpPr>
            <a:spLocks noGrp="1"/>
          </p:cNvSpPr>
          <p:nvPr>
            <p:ph idx="1"/>
          </p:nvPr>
        </p:nvSpPr>
        <p:spPr/>
        <p:txBody>
          <a:bodyPr/>
          <a:lstStyle/>
          <a:p>
            <a:pPr lvl="0"/>
            <a:r>
              <a:rPr/>
              <a:t>This turns out to be a complete Dockerfile:</a:t>
            </a:r>
          </a:p>
          <a:p>
            <a:pPr lvl="0" indent="0">
              <a:buNone/>
            </a:pPr>
            <a:r>
              <a:rPr>
                <a:latin typeface="Courier"/>
              </a:rPr>
              <a:t>FROM ubuntu:22.04</a:t>
            </a:r>
          </a:p>
          <a:p>
            <a:pPr lvl="0"/>
            <a:r>
              <a:rPr/>
              <a:t>Save this as </a:t>
            </a:r>
            <a:r>
              <a:rPr>
                <a:latin typeface="Courier"/>
              </a:rPr>
              <a:t>Dockerfile</a:t>
            </a:r>
            <a:r>
              <a:rPr/>
              <a:t> (no extension!) in a project directory, and run</a:t>
            </a:r>
          </a:p>
          <a:p>
            <a:pPr lvl="0" indent="0">
              <a:buNone/>
            </a:pPr>
            <a:r>
              <a:rPr>
                <a:latin typeface="Courier"/>
              </a:rPr>
              <a:t>$ docker build . -t my-image</a:t>
            </a:r>
          </a:p>
          <a:p>
            <a:pPr lvl="0"/>
            <a:r>
              <a:rPr>
                <a:latin typeface="Courier"/>
              </a:rPr>
              <a:t>docker build</a:t>
            </a:r>
            <a:r>
              <a:rPr/>
              <a:t> expects a </a:t>
            </a:r>
            <a:r>
              <a:rPr i="1"/>
              <a:t>build context</a:t>
            </a:r>
            <a:r>
              <a:rPr/>
              <a:t> - the directory to pull project files from when building the image - like the current directory </a:t>
            </a:r>
            <a:r>
              <a:rPr>
                <a:latin typeface="Courier"/>
              </a:rPr>
              <a:t>.</a:t>
            </a:r>
          </a:p>
          <a:p>
            <a:pPr lvl="0"/>
            <a:r>
              <a:rPr>
                <a:latin typeface="Courier"/>
              </a:rPr>
              <a:t>-t</a:t>
            </a:r>
            <a:r>
              <a:rPr/>
              <a:t> ties the new image to a name and a </a:t>
            </a:r>
            <a:r>
              <a:rPr i="1"/>
              <a:t>tag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 image - RUN</a:t>
            </a:r>
          </a:p>
        </p:txBody>
      </p:sp>
      <p:sp>
        <p:nvSpPr>
          <p:cNvPr id="3" name="Content Placeholder 2"/>
          <p:cNvSpPr>
            <a:spLocks noGrp="1"/>
          </p:cNvSpPr>
          <p:nvPr>
            <p:ph idx="1"/>
          </p:nvPr>
        </p:nvSpPr>
        <p:spPr/>
        <p:txBody>
          <a:bodyPr/>
          <a:lstStyle/>
          <a:p>
            <a:pPr lvl="0"/>
            <a:r>
              <a:rPr/>
              <a:t>Once we have a base, we specify which commands to run to build the environment</a:t>
            </a:r>
          </a:p>
          <a:p>
            <a:pPr lvl="0"/>
            <a:r>
              <a:rPr>
                <a:latin typeface="Courier"/>
              </a:rPr>
              <a:t>RUN</a:t>
            </a:r>
            <a:r>
              <a:rPr/>
              <a:t> statements are followed by commands to run - for instance, we can install packages:</a:t>
            </a:r>
          </a:p>
          <a:p>
            <a:pPr lvl="0" indent="0">
              <a:buNone/>
            </a:pPr>
            <a:r>
              <a:rPr>
                <a:latin typeface="Courier"/>
              </a:rPr>
              <a:t>RUN apt-get update &amp;&amp; apt-get install -y python3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 image - COPY</a:t>
            </a:r>
          </a:p>
        </p:txBody>
      </p:sp>
      <p:sp>
        <p:nvSpPr>
          <p:cNvPr id="3" name="Content Placeholder 2"/>
          <p:cNvSpPr>
            <a:spLocks noGrp="1"/>
          </p:cNvSpPr>
          <p:nvPr>
            <p:ph idx="1"/>
          </p:nvPr>
        </p:nvSpPr>
        <p:spPr/>
        <p:txBody>
          <a:bodyPr/>
          <a:lstStyle/>
          <a:p>
            <a:pPr lvl="0"/>
            <a:r>
              <a:rPr/>
              <a:t>Earlier, we specified the </a:t>
            </a:r>
            <a:r>
              <a:rPr i="1"/>
              <a:t>build context</a:t>
            </a:r>
            <a:r>
              <a:rPr/>
              <a:t> (usually the project directory)</a:t>
            </a:r>
          </a:p>
          <a:p>
            <a:pPr lvl="0"/>
            <a:r>
              <a:rPr>
                <a:latin typeface="Courier"/>
              </a:rPr>
              <a:t>COPY</a:t>
            </a:r>
            <a:r>
              <a:rPr/>
              <a:t> copies files from the build context to the container:</a:t>
            </a:r>
          </a:p>
          <a:p>
            <a:pPr lvl="0" indent="0">
              <a:buNone/>
            </a:pPr>
            <a:r>
              <a:rPr>
                <a:latin typeface="Courier"/>
              </a:rPr>
              <a:t>COPY train.py /experiment/train.py</a:t>
            </a:r>
          </a:p>
          <a:p>
            <a:pPr lvl="0"/>
            <a:r>
              <a:rPr/>
              <a:t>We can set the </a:t>
            </a:r>
            <a:r>
              <a:rPr i="1"/>
              <a:t>working directory</a:t>
            </a:r>
            <a:r>
              <a:rPr/>
              <a:t> in the container with </a:t>
            </a:r>
            <a:r>
              <a:rPr>
                <a:latin typeface="Courier"/>
              </a:rPr>
              <a:t>WORKDIR</a:t>
            </a:r>
          </a:p>
          <a:p>
            <a:pPr lvl="0" indent="0">
              <a:buNone/>
            </a:pPr>
            <a:r>
              <a:rPr>
                <a:latin typeface="Courier"/>
              </a:rPr>
              <a:t>WORKDIR /experiment/</a:t>
            </a:r>
          </a:p>
          <a:p>
            <a:pPr lvl="0"/>
            <a:r>
              <a:rPr/>
              <a:t>The </a:t>
            </a:r>
            <a:r>
              <a:rPr>
                <a:latin typeface="Courier"/>
              </a:rPr>
              <a:t>.dockerignore</a:t>
            </a:r>
            <a:r>
              <a:rPr/>
              <a:t> file specifies which files not to copy from the context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 image - ENV</a:t>
            </a:r>
          </a:p>
        </p:txBody>
      </p:sp>
      <p:sp>
        <p:nvSpPr>
          <p:cNvPr id="3" name="Content Placeholder 2"/>
          <p:cNvSpPr>
            <a:spLocks noGrp="1"/>
          </p:cNvSpPr>
          <p:nvPr>
            <p:ph idx="1"/>
          </p:nvPr>
        </p:nvSpPr>
        <p:spPr/>
        <p:txBody>
          <a:bodyPr/>
          <a:lstStyle/>
          <a:p>
            <a:pPr lvl="0"/>
            <a:r>
              <a:rPr/>
              <a:t>We can also specify which settings the container expects/respects when it runs - conventionally done through environment variables</a:t>
            </a:r>
          </a:p>
          <a:p>
            <a:pPr lvl="0"/>
            <a:r>
              <a:rPr>
                <a:latin typeface="Courier"/>
              </a:rPr>
              <a:t>ENV</a:t>
            </a:r>
            <a:r>
              <a:rPr/>
              <a:t> sets the default value for an environment variable:</a:t>
            </a:r>
          </a:p>
          <a:p>
            <a:pPr lvl="0"/>
            <a:r>
              <a:rPr/>
              <a:t>Default values can be overridden with </a:t>
            </a:r>
            <a:r>
              <a:rPr>
                <a:latin typeface="Courier"/>
              </a:rPr>
              <a:t>docker run -e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 image - CMD</a:t>
            </a:r>
          </a:p>
        </p:txBody>
      </p:sp>
      <p:sp>
        <p:nvSpPr>
          <p:cNvPr id="3" name="Content Placeholder 2"/>
          <p:cNvSpPr>
            <a:spLocks noGrp="1"/>
          </p:cNvSpPr>
          <p:nvPr>
            <p:ph idx="1"/>
          </p:nvPr>
        </p:nvSpPr>
        <p:spPr/>
        <p:txBody>
          <a:bodyPr/>
          <a:lstStyle/>
          <a:p>
            <a:pPr lvl="0"/>
            <a:r>
              <a:rPr/>
              <a:t>Finally, we specify what should happen when the container </a:t>
            </a:r>
            <a:r>
              <a:rPr i="1"/>
              <a:t>starts</a:t>
            </a:r>
            <a:r>
              <a:rPr/>
              <a:t> with </a:t>
            </a:r>
            <a:r>
              <a:rPr>
                <a:latin typeface="Courier"/>
              </a:rPr>
              <a:t>CMD</a:t>
            </a:r>
            <a:r>
              <a:rPr/>
              <a:t>:</a:t>
            </a:r>
          </a:p>
          <a:p>
            <a:pPr lvl="0" indent="0">
              <a:buNone/>
            </a:pPr>
            <a:r>
              <a:rPr>
                <a:latin typeface="Courier"/>
              </a:rPr>
              <a:t>CMD python train.py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image example</a:t>
            </a:r>
          </a:p>
        </p:txBody>
      </p:sp>
      <p:sp>
        <p:nvSpPr>
          <p:cNvPr id="3" name="Content Placeholder 2"/>
          <p:cNvSpPr>
            <a:spLocks noGrp="1"/>
          </p:cNvSpPr>
          <p:nvPr>
            <p:ph idx="1"/>
          </p:nvPr>
        </p:nvSpPr>
        <p:spPr/>
        <p:txBody>
          <a:bodyPr/>
          <a:lstStyle/>
          <a:p>
            <a:pPr lvl="0" indent="0" marL="0">
              <a:buNone/>
            </a:pPr>
            <a:r>
              <a:rPr/>
              <a:t>Using all of the commands:</a:t>
            </a:r>
          </a:p>
          <a:p>
            <a:pPr lvl="0" indent="0">
              <a:buNone/>
            </a:pPr>
            <a:r>
              <a:rPr>
                <a:latin typeface="Courier"/>
              </a:rPr>
              <a:t>FROM ubuntu:22.04
ENV BATCH_SIZE=128
RUN apt-get update &amp;&amp; apt-get install -y python3
COPY train.py /experiment/train.py
CMD python3 /experiment/train.py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Part 1: Introduction to containers</a:t>
            </a:r>
          </a:p>
          <a:p>
            <a:pPr lvl="1"/>
            <a:r>
              <a:rPr/>
              <a:t>What are containers?</a:t>
            </a:r>
          </a:p>
          <a:p>
            <a:pPr lvl="1"/>
            <a:r>
              <a:rPr/>
              <a:t>Why are they useful for ML research?</a:t>
            </a:r>
          </a:p>
          <a:p>
            <a:pPr lvl="1"/>
            <a:r>
              <a:rPr/>
              <a:t>Getting started with Docker</a:t>
            </a:r>
          </a:p>
          <a:p>
            <a:pPr lvl="0"/>
            <a:r>
              <a:rPr/>
              <a:t>Part 2: Putting together our own container images</a:t>
            </a:r>
          </a:p>
          <a:p>
            <a:pPr lvl="1"/>
            <a:r>
              <a:rPr/>
              <a:t>Basic Dockerfile syntax</a:t>
            </a:r>
          </a:p>
          <a:p>
            <a:pPr lvl="1"/>
            <a:r>
              <a:rPr/>
              <a:t>Where does the model go?</a:t>
            </a:r>
          </a:p>
          <a:p>
            <a:pPr lvl="1"/>
            <a:r>
              <a:rPr/>
              <a:t>Debugging tips</a:t>
            </a:r>
          </a:p>
          <a:p>
            <a:pPr lvl="0"/>
            <a:r>
              <a:rPr/>
              <a:t>Part 3: Deploying containers for ML research</a:t>
            </a:r>
          </a:p>
          <a:p>
            <a:pPr lvl="1"/>
            <a:r>
              <a:rPr/>
              <a:t>GPU and device access</a:t>
            </a:r>
          </a:p>
          <a:p>
            <a:pPr lvl="1"/>
            <a:r>
              <a:rPr/>
              <a:t>Deploying to UiT’s GPU cluster</a:t>
            </a:r>
          </a:p>
          <a:p>
            <a:pPr lvl="1"/>
            <a:r>
              <a:rPr/>
              <a:t>Deploying to NRIS HPC clusters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Debugging tip 1</a:t>
            </a:r>
          </a:p>
        </p:txBody>
      </p:sp>
      <p:sp>
        <p:nvSpPr>
          <p:cNvPr id="3" name="Content Placeholder 2"/>
          <p:cNvSpPr>
            <a:spLocks noGrp="1"/>
          </p:cNvSpPr>
          <p:nvPr>
            <p:ph idx="1"/>
          </p:nvPr>
        </p:nvSpPr>
        <p:spPr/>
        <p:txBody>
          <a:bodyPr/>
          <a:lstStyle/>
          <a:p>
            <a:pPr lvl="0"/>
            <a:r>
              <a:rPr/>
              <a:t>What if: your image fails to build on step 14?</a:t>
            </a:r>
          </a:p>
          <a:p>
            <a:pPr lvl="0"/>
            <a:r>
              <a:rPr/>
              <a:t>You can turn off Buildkit to get intermediate images for each layer: On Linux:</a:t>
            </a:r>
          </a:p>
          <a:p>
            <a:pPr lvl="0" indent="0">
              <a:buNone/>
            </a:pPr>
            <a:r>
              <a:rPr>
                <a:latin typeface="Courier"/>
              </a:rPr>
              <a:t>$ DOCKER_BUILDKIT=0 docker build .</a:t>
            </a:r>
          </a:p>
          <a:p>
            <a:pPr lvl="0" indent="0" marL="0">
              <a:buNone/>
            </a:pPr>
            <a:r>
              <a:rPr/>
              <a:t>On Windows:</a:t>
            </a:r>
          </a:p>
          <a:p>
            <a:pPr lvl="0" indent="0">
              <a:buNone/>
            </a:pPr>
            <a:r>
              <a:rPr>
                <a:latin typeface="Courier"/>
              </a:rPr>
              <a:t>set DOCKER_BUILDKIT=0&amp; docker build .</a:t>
            </a:r>
          </a:p>
          <a:p>
            <a:pPr lvl="0"/>
            <a:r>
              <a:rPr/>
              <a:t>You can create a container from the intermediate image and retry the step:</a:t>
            </a:r>
          </a:p>
          <a:p>
            <a:pPr lvl="0" indent="0">
              <a:buNone/>
            </a:pPr>
            <a:r>
              <a:rPr>
                <a:latin typeface="Courier"/>
              </a:rPr>
              <a:t>$ docker exec -it bash 
# pip install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Debugging tip 2</a:t>
            </a:r>
          </a:p>
        </p:txBody>
      </p:sp>
      <p:sp>
        <p:nvSpPr>
          <p:cNvPr id="3" name="Content Placeholder 2"/>
          <p:cNvSpPr>
            <a:spLocks noGrp="1"/>
          </p:cNvSpPr>
          <p:nvPr>
            <p:ph idx="1"/>
          </p:nvPr>
        </p:nvSpPr>
        <p:spPr/>
        <p:txBody>
          <a:bodyPr/>
          <a:lstStyle/>
          <a:p>
            <a:pPr lvl="0"/>
            <a:r>
              <a:rPr/>
              <a:t>What if: the training suddenly stops and nothing happens?</a:t>
            </a:r>
          </a:p>
          <a:p>
            <a:pPr lvl="0"/>
            <a:r>
              <a:rPr/>
              <a:t>Find the running container</a:t>
            </a:r>
          </a:p>
          <a:p>
            <a:pPr lvl="0" indent="0">
              <a:buNone/>
            </a:pPr>
            <a:r>
              <a:rPr>
                <a:latin typeface="Courier"/>
              </a:rPr>
              <a:t>$ docker ps -a
e593fff04794   postgres   "docker-entrypoint.s…"   10 seconds ago   Up 9 seconds   5432/tcp   stupefied_elion</a:t>
            </a:r>
          </a:p>
          <a:p>
            <a:pPr lvl="0"/>
            <a:r>
              <a:rPr/>
              <a:t>and start an interactive shell inside it:</a:t>
            </a:r>
          </a:p>
          <a:p>
            <a:pPr lvl="0" indent="0">
              <a:buNone/>
            </a:pPr>
            <a:r>
              <a:rPr>
                <a:latin typeface="Courier"/>
              </a:rPr>
              <a:t>$ docker exec -it stupefied_elion bash</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Archiving images</a:t>
            </a:r>
          </a:p>
        </p:txBody>
      </p:sp>
      <p:sp>
        <p:nvSpPr>
          <p:cNvPr id="3" name="Content Placeholder 2"/>
          <p:cNvSpPr>
            <a:spLocks noGrp="1"/>
          </p:cNvSpPr>
          <p:nvPr>
            <p:ph idx="1"/>
          </p:nvPr>
        </p:nvSpPr>
        <p:spPr/>
        <p:txBody>
          <a:bodyPr/>
          <a:lstStyle/>
          <a:p>
            <a:pPr lvl="0" indent="0" marL="0">
              <a:buNone/>
            </a:pPr>
            <a:r>
              <a:rPr/>
              <a:t>You can also save images as archives with </a:t>
            </a:r>
            <a:r>
              <a:rPr>
                <a:latin typeface="Courier"/>
              </a:rPr>
              <a:t>docker save</a:t>
            </a:r>
          </a:p>
          <a:p>
            <a:pPr lvl="0" indent="0">
              <a:buNone/>
            </a:pPr>
            <a:r>
              <a:rPr>
                <a:latin typeface="Courier"/>
              </a:rPr>
              <a:t>$ docker save mnist-demo &gt; mnist-demo.tar</a:t>
            </a:r>
          </a:p>
          <a:p>
            <a:pPr lvl="0" indent="0" marL="0">
              <a:buNone/>
            </a:pPr>
            <a:r>
              <a:rPr/>
              <a:t>and load them with </a:t>
            </a:r>
            <a:r>
              <a:rPr>
                <a:latin typeface="Courier"/>
              </a:rPr>
              <a:t>docker load</a:t>
            </a:r>
          </a:p>
          <a:p>
            <a:pPr lvl="0" indent="0">
              <a:buNone/>
            </a:pPr>
            <a:r>
              <a:rPr>
                <a:latin typeface="Courier"/>
              </a:rPr>
              <a:t>$ docker load &lt; mnist-demo.tar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cache-friendly images</a:t>
            </a:r>
          </a:p>
        </p:txBody>
      </p:sp>
      <p:sp>
        <p:nvSpPr>
          <p:cNvPr id="3" name="Content Placeholder 2"/>
          <p:cNvSpPr>
            <a:spLocks noGrp="1"/>
          </p:cNvSpPr>
          <p:nvPr>
            <p:ph idx="1"/>
          </p:nvPr>
        </p:nvSpPr>
        <p:spPr/>
        <p:txBody>
          <a:bodyPr/>
          <a:lstStyle/>
          <a:p>
            <a:pPr lvl="0"/>
            <a:r>
              <a:rPr/>
              <a:t>Images are composed of multiple </a:t>
            </a:r>
            <a:r>
              <a:rPr i="1"/>
              <a:t>layers</a:t>
            </a:r>
            <a:r>
              <a:rPr/>
              <a:t>: each set of changes made by RUN and COPY makes up a layer. Try:</a:t>
            </a:r>
          </a:p>
          <a:p>
            <a:pPr lvl="0" indent="0" marL="0">
              <a:buNone/>
            </a:pPr>
            <a:r>
              <a:rPr>
                <a:latin typeface="Courier"/>
              </a:rPr>
              <a:t>$ docker image inspect python</a:t>
            </a:r>
          </a:p>
          <a:p>
            <a:pPr lvl="0"/>
            <a:r>
              <a:rPr/>
              <a:t>To avoid new images for every build, Docker saves extra info for each layer:</a:t>
            </a:r>
          </a:p>
          <a:p>
            <a:pPr lvl="1"/>
            <a:r>
              <a:rPr/>
              <a:t>For RUN, the command is saved</a:t>
            </a:r>
          </a:p>
          <a:p>
            <a:pPr lvl="1"/>
            <a:r>
              <a:rPr/>
              <a:t>For COPY, a checksum of the added files is saved</a:t>
            </a:r>
          </a:p>
          <a:p>
            <a:pPr lvl="0"/>
            <a:r>
              <a:rPr/>
              <a:t>If the commands run/the files added by the layer are the same, and the last layer is the same, the layer is </a:t>
            </a:r>
            <a:r>
              <a:rPr i="1"/>
              <a:t>reused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cache-friendly images pt. 2</a:t>
            </a:r>
          </a:p>
        </p:txBody>
      </p:sp>
      <p:sp>
        <p:nvSpPr>
          <p:cNvPr id="3" name="Content Placeholder 2"/>
          <p:cNvSpPr>
            <a:spLocks noGrp="1"/>
          </p:cNvSpPr>
          <p:nvPr>
            <p:ph idx="1"/>
          </p:nvPr>
        </p:nvSpPr>
        <p:spPr/>
        <p:txBody>
          <a:bodyPr/>
          <a:lstStyle/>
          <a:p>
            <a:pPr lvl="0"/>
            <a:r>
              <a:rPr/>
              <a:t>For this reason, the most frequent and smallest changes should come </a:t>
            </a:r>
            <a:r>
              <a:rPr i="1"/>
              <a:t>last</a:t>
            </a:r>
            <a:r>
              <a:rPr/>
              <a:t> in your image, e.g.</a:t>
            </a:r>
          </a:p>
          <a:p>
            <a:pPr lvl="0" indent="-342900" marL="342900">
              <a:buAutoNum type="arabicPeriod"/>
            </a:pPr>
            <a:r>
              <a:rPr/>
              <a:t>Installing system packages</a:t>
            </a:r>
          </a:p>
          <a:p>
            <a:pPr lvl="0" indent="-342900" marL="342900">
              <a:buAutoNum type="arabicPeriod"/>
            </a:pPr>
            <a:r>
              <a:rPr/>
              <a:t>Installing Python packages</a:t>
            </a:r>
          </a:p>
          <a:p>
            <a:pPr lvl="0" indent="-342900" marL="342900">
              <a:buAutoNum type="arabicPeriod"/>
            </a:pPr>
            <a:r>
              <a:rPr/>
              <a:t>Adding your script</a:t>
            </a:r>
          </a:p>
          <a:p>
            <a:pPr lvl="0" indent="-342900" marL="342900">
              <a:buAutoNum type="arabicPeriod"/>
            </a:pPr>
            <a:r>
              <a:rPr/>
              <a:t>Running your script</a:t>
            </a:r>
          </a:p>
          <a:p>
            <a:pPr lvl="0"/>
            <a:r>
              <a:rPr/>
              <a:t>The commands should, as far as possible, have the same results each time you run them</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 package installation</a:t>
            </a:r>
          </a:p>
        </p:txBody>
      </p:sp>
      <p:sp>
        <p:nvSpPr>
          <p:cNvPr id="3" name="Content Placeholder 2"/>
          <p:cNvSpPr>
            <a:spLocks noGrp="1"/>
          </p:cNvSpPr>
          <p:nvPr>
            <p:ph idx="1"/>
          </p:nvPr>
        </p:nvSpPr>
        <p:spPr/>
        <p:txBody>
          <a:bodyPr/>
          <a:lstStyle/>
          <a:p>
            <a:pPr lvl="0"/>
            <a:r>
              <a:rPr/>
              <a:t>When using </a:t>
            </a:r>
            <a:r>
              <a:rPr>
                <a:latin typeface="Courier"/>
              </a:rPr>
              <a:t>apt</a:t>
            </a:r>
            <a:r>
              <a:rPr/>
              <a:t>, group together updating and package installation:</a:t>
            </a:r>
          </a:p>
          <a:p>
            <a:pPr lvl="0" indent="0">
              <a:buNone/>
            </a:pPr>
            <a:r>
              <a:rPr>
                <a:latin typeface="Courier"/>
              </a:rPr>
              <a:t>apt-get update &amp;&amp; apt-get install -y python3</a:t>
            </a:r>
          </a:p>
          <a:p>
            <a:pPr lvl="0"/>
            <a:r>
              <a:rPr b="1"/>
              <a:t>NOTE</a:t>
            </a:r>
            <a:r>
              <a:rPr/>
              <a:t>: This </a:t>
            </a:r>
            <a:r>
              <a:rPr i="1"/>
              <a:t>doesn’t</a:t>
            </a:r>
            <a:r>
              <a:rPr/>
              <a:t> guarantee that you get the latest packages </a:t>
            </a:r>
            <a:r>
              <a:rPr i="1"/>
              <a:t>every</a:t>
            </a:r>
            <a:r>
              <a:rPr/>
              <a:t> time you build, but makes sure the package index makes sense when you install the packages</a:t>
            </a:r>
          </a:p>
          <a:p>
            <a:pPr lvl="0"/>
            <a:r>
              <a:rPr/>
              <a:t>Possible to lock </a:t>
            </a:r>
            <a:r>
              <a:rPr>
                <a:latin typeface="Courier"/>
              </a:rPr>
              <a:t>apt</a:t>
            </a:r>
            <a:r>
              <a:rPr/>
              <a:t> packages to specific versions, but specifying the distro usually sufficient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Language package installation</a:t>
            </a:r>
          </a:p>
        </p:txBody>
      </p:sp>
      <p:sp>
        <p:nvSpPr>
          <p:cNvPr id="3" name="Content Placeholder 2"/>
          <p:cNvSpPr>
            <a:spLocks noGrp="1"/>
          </p:cNvSpPr>
          <p:nvPr>
            <p:ph idx="1"/>
          </p:nvPr>
        </p:nvSpPr>
        <p:spPr/>
        <p:txBody>
          <a:bodyPr/>
          <a:lstStyle/>
          <a:p>
            <a:pPr lvl="0"/>
            <a:r>
              <a:rPr/>
              <a:t>Generally we want a </a:t>
            </a:r>
            <a:r>
              <a:rPr i="1"/>
              <a:t>lock file</a:t>
            </a:r>
            <a:r>
              <a:rPr/>
              <a:t> with exact package versions, which we can then restore as part of building the image</a:t>
            </a:r>
          </a:p>
          <a:p>
            <a:pPr lvl="0"/>
            <a:r>
              <a:rPr/>
              <a:t>In Python, </a:t>
            </a:r>
            <a:r>
              <a:rPr>
                <a:latin typeface="Courier"/>
              </a:rPr>
              <a:t>pip freeze</a:t>
            </a:r>
            <a:r>
              <a:rPr/>
              <a:t> produces a list of all packages installed</a:t>
            </a:r>
          </a:p>
          <a:p>
            <a:pPr lvl="0" indent="0">
              <a:buNone/>
            </a:pPr>
            <a:r>
              <a:rPr>
                <a:latin typeface="Courier"/>
              </a:rPr>
              <a:t>$ pip freeze &gt; requirements.txt</a:t>
            </a:r>
          </a:p>
          <a:p>
            <a:pPr lvl="0"/>
            <a:r>
              <a:rPr/>
              <a:t>Good practice to set up a virtual environment with </a:t>
            </a:r>
            <a:r>
              <a:rPr>
                <a:latin typeface="Courier"/>
              </a:rPr>
              <a:t>venv</a:t>
            </a:r>
            <a:r>
              <a:rPr/>
              <a:t> to isolate exactly which packages the project needs</a:t>
            </a:r>
          </a:p>
          <a:p>
            <a:pPr lvl="0"/>
            <a:r>
              <a:rPr/>
              <a:t>In R, </a:t>
            </a:r>
            <a:r>
              <a:rPr>
                <a:latin typeface="Courier"/>
              </a:rPr>
              <a:t>renv</a:t>
            </a:r>
            <a:r>
              <a:rPr/>
              <a:t> (formerly </a:t>
            </a:r>
            <a:r>
              <a:rPr>
                <a:latin typeface="Courier"/>
              </a:rPr>
              <a:t>packrat</a:t>
            </a:r>
            <a:r>
              <a:rPr/>
              <a:t>) can create similar virtual environments with lock files:</a:t>
            </a:r>
          </a:p>
          <a:p>
            <a:pPr lvl="0" indent="0">
              <a:buNone/>
            </a:pPr>
            <a:r>
              <a:rPr>
                <a:latin typeface="Courier"/>
              </a:rPr>
              <a:t>renv::snapshot() # saves project deps to renv.lock
renv::restore() # restores deps from renv.lock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M1 Mac: installing amd64 packages</a:t>
            </a:r>
          </a:p>
        </p:txBody>
      </p:sp>
      <p:sp>
        <p:nvSpPr>
          <p:cNvPr id="3" name="Content Placeholder 2"/>
          <p:cNvSpPr>
            <a:spLocks noGrp="1"/>
          </p:cNvSpPr>
          <p:nvPr>
            <p:ph idx="1"/>
          </p:nvPr>
        </p:nvSpPr>
        <p:spPr/>
        <p:txBody>
          <a:bodyPr/>
          <a:lstStyle/>
          <a:p>
            <a:pPr lvl="0"/>
            <a:r>
              <a:rPr/>
              <a:t>Common problem on M1 Macs: older packages/libraries without ARM binaries</a:t>
            </a:r>
          </a:p>
          <a:p>
            <a:pPr lvl="0"/>
            <a:r>
              <a:rPr/>
              <a:t>We can ask Docker to have the container act as an Intel Mac with </a:t>
            </a:r>
            <a:r>
              <a:rPr>
                <a:latin typeface="Courier"/>
              </a:rPr>
              <a:t>--platform=linux/amd64</a:t>
            </a:r>
            <a:r>
              <a:rPr/>
              <a:t>:</a:t>
            </a:r>
          </a:p>
          <a:p>
            <a:pPr lvl="0" indent="0">
              <a:buNone/>
            </a:pPr>
            <a:r>
              <a:rPr>
                <a:latin typeface="Courier"/>
              </a:rPr>
              <a:t>docker run --platform=linux/amd64 ubuntu uname -a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images - conclusion</a:t>
            </a:r>
          </a:p>
        </p:txBody>
      </p:sp>
      <p:sp>
        <p:nvSpPr>
          <p:cNvPr id="3" name="Content Placeholder 2"/>
          <p:cNvSpPr>
            <a:spLocks noGrp="1"/>
          </p:cNvSpPr>
          <p:nvPr>
            <p:ph idx="1"/>
          </p:nvPr>
        </p:nvSpPr>
        <p:spPr/>
        <p:txBody>
          <a:bodyPr/>
          <a:lstStyle/>
          <a:p>
            <a:pPr lvl="0"/>
            <a:r>
              <a:rPr/>
              <a:t>Order changes from least to most frequent</a:t>
            </a:r>
          </a:p>
          <a:p>
            <a:pPr lvl="0"/>
            <a:r>
              <a:rPr/>
              <a:t>Commands should be deterministic</a:t>
            </a:r>
          </a:p>
          <a:p>
            <a:pPr lvl="0"/>
            <a:r>
              <a:rPr/>
              <a:t>Virtual environments and lock files useful to have reproducible containers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GPU/device access</a:t>
            </a:r>
          </a:p>
        </p:txBody>
      </p:sp>
      <p:sp>
        <p:nvSpPr>
          <p:cNvPr id="3" name="Content Placeholder 2"/>
          <p:cNvSpPr>
            <a:spLocks noGrp="1"/>
          </p:cNvSpPr>
          <p:nvPr>
            <p:ph idx="1"/>
          </p:nvPr>
        </p:nvSpPr>
        <p:spPr/>
        <p:txBody>
          <a:bodyPr/>
          <a:lstStyle/>
          <a:p>
            <a:pPr lvl="0"/>
            <a:r>
              <a:rPr/>
              <a:t>Nvidia Container Runtime lets you run CUDA code in containers:</a:t>
            </a:r>
          </a:p>
          <a:p>
            <a:pPr lvl="0" indent="0">
              <a:buNone/>
            </a:pPr>
            <a:r>
              <a:rPr>
                <a:latin typeface="Courier"/>
              </a:rPr>
              <a:t>$ apt-get install nvidia-container-runtime</a:t>
            </a:r>
          </a:p>
          <a:p>
            <a:pPr lvl="0"/>
            <a:r>
              <a:rPr/>
              <a:t>Can use the </a:t>
            </a:r>
            <a:r>
              <a:rPr>
                <a:latin typeface="Courier"/>
              </a:rPr>
              <a:t>--gpus</a:t>
            </a:r>
            <a:r>
              <a:rPr/>
              <a:t> switch to grant access to GPU:</a:t>
            </a:r>
          </a:p>
          <a:p>
            <a:pPr lvl="0" indent="0">
              <a:buNone/>
            </a:pPr>
            <a:r>
              <a:rPr>
                <a:latin typeface="Courier"/>
              </a:rPr>
              <a:t>$ docker run --gpus all ubuntu</a:t>
            </a:r>
          </a:p>
          <a:p>
            <a:pPr lvl="0"/>
            <a:r>
              <a:rPr/>
              <a:t>Windows: requires WSL 2, newer CUDA driver</a:t>
            </a:r>
          </a:p>
          <a:p>
            <a:pPr lvl="0"/>
            <a:r>
              <a:rPr/>
              <a:t>Premade CUDA Docker images: https://github.com/NVIDIA/nvidia-docker/wiki/CUDA</a:t>
            </a:r>
          </a:p>
          <a:p>
            <a:pPr lvl="0"/>
            <a:r>
              <a:rPr/>
              <a:t>Also possible to grant access to USB/hardware devices with </a:t>
            </a:r>
            <a:r>
              <a:rPr>
                <a:latin typeface="Courier"/>
              </a:rPr>
              <a:t>--device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Follow along</a:t>
            </a:r>
          </a:p>
        </p:txBody>
      </p:sp>
      <p:sp>
        <p:nvSpPr>
          <p:cNvPr id="3" name="Content Placeholder 2"/>
          <p:cNvSpPr>
            <a:spLocks noGrp="1"/>
          </p:cNvSpPr>
          <p:nvPr>
            <p:ph idx="1"/>
          </p:nvPr>
        </p:nvSpPr>
        <p:spPr/>
        <p:txBody>
          <a:bodyPr/>
          <a:lstStyle/>
          <a:p>
            <a:pPr lvl="0" indent="0" marL="0">
              <a:buNone/>
            </a:pPr>
            <a:r>
              <a:rPr/>
              <a:t>Files available on</a:t>
            </a:r>
          </a:p>
          <a:p>
            <a:pPr lvl="0" indent="0" marL="0">
              <a:buNone/>
            </a:pPr>
            <a:r>
              <a:rPr/>
              <a:t>https://github.com/jaalu/vigs-docker-workshop</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Packaging for cloud services</a:t>
            </a:r>
          </a:p>
        </p:txBody>
      </p:sp>
      <p:sp>
        <p:nvSpPr>
          <p:cNvPr id="3" name="Content Placeholder 2"/>
          <p:cNvSpPr>
            <a:spLocks noGrp="1"/>
          </p:cNvSpPr>
          <p:nvPr>
            <p:ph idx="1"/>
          </p:nvPr>
        </p:nvSpPr>
        <p:spPr/>
        <p:txBody>
          <a:bodyPr/>
          <a:lstStyle/>
          <a:p>
            <a:pPr lvl="0"/>
            <a:r>
              <a:rPr/>
              <a:t>You can set up your own container registry with the cloud provider:</a:t>
            </a:r>
          </a:p>
          <a:p>
            <a:pPr lvl="1"/>
            <a:r>
              <a:rPr/>
              <a:t>Amazon ECR</a:t>
            </a:r>
          </a:p>
          <a:p>
            <a:pPr lvl="1"/>
            <a:r>
              <a:rPr/>
              <a:t>Azure Container Registry</a:t>
            </a:r>
          </a:p>
          <a:p>
            <a:pPr lvl="1"/>
            <a:r>
              <a:rPr/>
              <a:t>Google Cloud Container Registry</a:t>
            </a:r>
          </a:p>
          <a:p>
            <a:pPr lvl="0"/>
            <a:r>
              <a:rPr/>
              <a:t>To push the image to your cloud registry, tag your image with the URL of the registry and push:</a:t>
            </a:r>
          </a:p>
          <a:p>
            <a:pPr lvl="0" indent="0">
              <a:buNone/>
            </a:pPr>
            <a:r>
              <a:rPr>
                <a:latin typeface="Courier"/>
              </a:rPr>
              <a:t>$ docker tag mnist-demo jludemo.azurecr.io/mnist-demo
$ docker push jludemo.azurecro.io/mnist.demo</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Packaging for Springfield (UiT)</a:t>
            </a:r>
          </a:p>
        </p:txBody>
      </p:sp>
      <p:sp>
        <p:nvSpPr>
          <p:cNvPr id="3" name="Content Placeholder 2"/>
          <p:cNvSpPr>
            <a:spLocks noGrp="1"/>
          </p:cNvSpPr>
          <p:nvPr>
            <p:ph idx="1"/>
          </p:nvPr>
        </p:nvSpPr>
        <p:spPr/>
        <p:txBody>
          <a:bodyPr/>
          <a:lstStyle/>
          <a:p>
            <a:pPr lvl="0"/>
            <a:r>
              <a:rPr/>
              <a:t>UiT’s Springfield cluster uses Kubernetes for </a:t>
            </a:r>
            <a:r>
              <a:rPr i="1"/>
              <a:t>orchestration</a:t>
            </a:r>
            <a:r>
              <a:rPr/>
              <a:t> across multiple nodes</a:t>
            </a:r>
          </a:p>
          <a:p>
            <a:pPr lvl="0"/>
            <a:r>
              <a:rPr/>
              <a:t>Docker Desktop allows setting up your PC as a single-node Kubernetes cluster</a:t>
            </a:r>
          </a:p>
          <a:p>
            <a:pPr lvl="0"/>
            <a:r>
              <a:rPr/>
              <a:t>Kubernetes lets us define a </a:t>
            </a:r>
            <a:r>
              <a:rPr b="1"/>
              <a:t>Job</a:t>
            </a:r>
            <a:r>
              <a:rPr/>
              <a:t> which runs one or more containers until completion:</a:t>
            </a:r>
          </a:p>
          <a:p>
            <a:pPr lvl="0" indent="0">
              <a:buNone/>
            </a:pPr>
            <a:r>
              <a:rPr>
                <a:latin typeface="Courier"/>
              </a:rPr>
              <a:t>kind: Job
apiVersion: batch/v1
metadata:
  name: your-training-job
spec:
  template:
    spec:
      containers:
      - name: your-training
        image: "your-training-image"
        workingDir: /storage
        command: ["sh", "train.sh"]
        volumeMounts:
        - name: storage
          mountPath: /storage
      volumes:
      - name: storage
        persistentVolumeClaim:
          claimName: storage
      restartPolicy: OnFailure
  backoffLimit: 0</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Packaging for NRIS HPC (Betzy, LUMI)</a:t>
            </a:r>
          </a:p>
        </p:txBody>
      </p:sp>
      <p:sp>
        <p:nvSpPr>
          <p:cNvPr id="3" name="Content Placeholder 2"/>
          <p:cNvSpPr>
            <a:spLocks noGrp="1"/>
          </p:cNvSpPr>
          <p:nvPr>
            <p:ph idx="1"/>
          </p:nvPr>
        </p:nvSpPr>
        <p:spPr/>
        <p:txBody>
          <a:bodyPr/>
          <a:lstStyle/>
          <a:p>
            <a:pPr lvl="0"/>
            <a:r>
              <a:rPr/>
              <a:t>We can push</a:t>
            </a:r>
          </a:p>
          <a:p>
            <a:pPr lvl="0"/>
            <a:r>
              <a:rPr/>
              <a:t>However: container libraries most likely </a:t>
            </a:r>
            <a:r>
              <a:rPr i="1"/>
              <a:t>not</a:t>
            </a:r>
            <a:r>
              <a:rPr/>
              <a:t> tuned for the HPC cluster</a:t>
            </a:r>
          </a:p>
          <a:p>
            <a:pPr lvl="1"/>
            <a:r>
              <a:rPr/>
              <a:t>If libraries are available as Lmod modules, the modules will be faster</a:t>
            </a:r>
          </a:p>
          <a:p>
            <a:pPr lvl="0"/>
            <a:r>
              <a:rPr/>
              <a:t>But containers are still useful for</a:t>
            </a:r>
          </a:p>
          <a:p>
            <a:pPr lvl="1"/>
            <a:r>
              <a:rPr/>
              <a:t>Portability</a:t>
            </a:r>
          </a:p>
          <a:p>
            <a:pPr lvl="1"/>
            <a:r>
              <a:rPr/>
              <a:t>Specifying package/library versions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Packaging for NRIS HPC - Singularity (Betzy, LUMI)</a:t>
            </a:r>
          </a:p>
        </p:txBody>
      </p:sp>
      <p:sp>
        <p:nvSpPr>
          <p:cNvPr id="3" name="Content Placeholder 2"/>
          <p:cNvSpPr>
            <a:spLocks noGrp="1"/>
          </p:cNvSpPr>
          <p:nvPr>
            <p:ph idx="1"/>
          </p:nvPr>
        </p:nvSpPr>
        <p:spPr/>
        <p:txBody>
          <a:bodyPr/>
          <a:lstStyle/>
          <a:p>
            <a:pPr lvl="0"/>
            <a:r>
              <a:rPr/>
              <a:t>Singularity, the container runtime installed on NRIS HPC computers, supports converting Docker images to Singularity .sif images. Running</a:t>
            </a:r>
          </a:p>
          <a:p>
            <a:pPr lvl="0" indent="0">
              <a:buNone/>
            </a:pPr>
            <a:r>
              <a:rPr>
                <a:latin typeface="Courier"/>
              </a:rPr>
              <a:t>$ singularity pull --name train.sif docker://jlu015/train:latest</a:t>
            </a:r>
          </a:p>
          <a:p>
            <a:pPr lvl="0" indent="0" marL="0">
              <a:buNone/>
            </a:pPr>
            <a:r>
              <a:rPr/>
              <a:t>will retrieve the image </a:t>
            </a:r>
            <a:r>
              <a:rPr>
                <a:latin typeface="Courier"/>
              </a:rPr>
              <a:t>jlu015/train</a:t>
            </a:r>
            <a:r>
              <a:rPr/>
              <a:t> from Docker Hub and save it as </a:t>
            </a:r>
            <a:r>
              <a:rPr>
                <a:latin typeface="Courier"/>
              </a:rPr>
              <a:t>train.sif</a:t>
            </a:r>
          </a:p>
          <a:p>
            <a:pPr lvl="0"/>
            <a:r>
              <a:rPr/>
              <a:t>To run the default command specified by </a:t>
            </a:r>
            <a:r>
              <a:rPr>
                <a:latin typeface="Courier"/>
              </a:rPr>
              <a:t>CMD</a:t>
            </a:r>
            <a:r>
              <a:rPr/>
              <a:t>, we can call </a:t>
            </a:r>
            <a:r>
              <a:rPr>
                <a:latin typeface="Courier"/>
              </a:rPr>
              <a:t>singularity run</a:t>
            </a:r>
            <a:r>
              <a:rPr/>
              <a:t> with the image:</a:t>
            </a:r>
          </a:p>
          <a:p>
            <a:pPr lvl="0" indent="0">
              <a:buNone/>
            </a:pPr>
            <a:r>
              <a:rPr>
                <a:latin typeface="Courier"/>
              </a:rPr>
              <a:t>$ singularity run train.sif</a:t>
            </a:r>
          </a:p>
          <a:p>
            <a:pPr lvl="0"/>
            <a:r>
              <a:rPr/>
              <a:t>Alternatively, </a:t>
            </a:r>
            <a:r>
              <a:rPr>
                <a:latin typeface="Courier"/>
              </a:rPr>
              <a:t>singularity exec</a:t>
            </a:r>
            <a:r>
              <a:rPr/>
              <a:t> will run a specific command:</a:t>
            </a:r>
          </a:p>
          <a:p>
            <a:pPr lvl="0" indent="0">
              <a:buNone/>
            </a:pPr>
            <a:r>
              <a:rPr>
                <a:latin typeface="Courier"/>
              </a:rPr>
              <a:t>$ singularity exec train.sif echo Hello world!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Packaging for NRIS HPC - Writing a SLURM job (Betzy, LUMI)</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a:r>
              <a:rPr/>
              <a:t>Docker in Y Minutes:</a:t>
            </a:r>
          </a:p>
          <a:p>
            <a:pPr lvl="1"/>
            <a:r>
              <a:rPr/>
              <a:t>https://learnxinyminutes.com/docs/docker/</a:t>
            </a:r>
          </a:p>
          <a:p>
            <a:pPr lvl="0"/>
            <a:r>
              <a:rPr/>
              <a:t>The Play with Docker exercises:</a:t>
            </a:r>
          </a:p>
          <a:p>
            <a:pPr lvl="1"/>
            <a:r>
              <a:rPr/>
              <a:t>https://training.play-with-docker.com/</a:t>
            </a:r>
          </a:p>
          <a:p>
            <a:pPr lvl="0"/>
            <a:r>
              <a:rPr/>
              <a:t>NRIS’ documentation on containers:</a:t>
            </a:r>
          </a:p>
          <a:p>
            <a:pPr lvl="1"/>
            <a:r>
              <a:rPr/>
              <a:t>https://documentation.sigma2.no/</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https://www.atlassian.com/devops/what-is-devops/history-of-devops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 for software developers</a:t>
            </a:r>
          </a:p>
        </p:txBody>
      </p:sp>
      <p:sp>
        <p:nvSpPr>
          <p:cNvPr id="3" name="Content Placeholder 2"/>
          <p:cNvSpPr>
            <a:spLocks noGrp="1"/>
          </p:cNvSpPr>
          <p:nvPr>
            <p:ph idx="1"/>
          </p:nvPr>
        </p:nvSpPr>
        <p:spPr/>
        <p:txBody>
          <a:bodyPr/>
          <a:lstStyle/>
          <a:p>
            <a:pPr lvl="0"/>
            <a:r>
              <a:rPr/>
              <a:t>IT around 2008</a:t>
            </a:r>
            <a:r>
              <a:rPr baseline="30000">
                <a:hlinkClick r:id="rId3" action="ppaction://hlinksldjump"/>
              </a:rPr>
              <a:t>1</a:t>
            </a:r>
            <a:r>
              <a:rPr/>
              <a:t>: developers handing applications to sysadmins maintaining long-lived servers</a:t>
            </a:r>
          </a:p>
          <a:p>
            <a:pPr lvl="1"/>
            <a:r>
              <a:rPr/>
              <a:t>Downtime for manual installation</a:t>
            </a:r>
          </a:p>
          <a:p>
            <a:pPr lvl="1"/>
            <a:r>
              <a:rPr/>
              <a:t>Server and application maintenance intertwined</a:t>
            </a:r>
          </a:p>
          <a:p>
            <a:pPr lvl="1"/>
            <a:r>
              <a:rPr/>
              <a:t>Conflicts between dependencies</a:t>
            </a:r>
          </a:p>
          <a:p>
            <a:pPr lvl="0"/>
            <a:r>
              <a:rPr/>
              <a:t>Containers allow </a:t>
            </a:r>
            <a:r>
              <a:rPr i="1"/>
              <a:t>isolating</a:t>
            </a:r>
            <a:r>
              <a:rPr/>
              <a:t> applications and running them with their own set of dependencies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 for ML researchers</a:t>
            </a:r>
          </a:p>
        </p:txBody>
      </p:sp>
      <p:sp>
        <p:nvSpPr>
          <p:cNvPr id="3" name="Content Placeholder 2"/>
          <p:cNvSpPr>
            <a:spLocks noGrp="1"/>
          </p:cNvSpPr>
          <p:nvPr>
            <p:ph idx="1"/>
          </p:nvPr>
        </p:nvSpPr>
        <p:spPr/>
        <p:txBody>
          <a:bodyPr/>
          <a:lstStyle/>
          <a:p>
            <a:pPr lvl="0"/>
            <a:r>
              <a:rPr/>
              <a:t>Replicability: making experimental conditions visible</a:t>
            </a:r>
          </a:p>
          <a:p>
            <a:pPr lvl="0"/>
            <a:r>
              <a:rPr/>
              <a:t>Flexibility: easing transition from laptop tests to HPC training</a:t>
            </a:r>
          </a:p>
          <a:p>
            <a:pPr lvl="0"/>
            <a:r>
              <a:rPr/>
              <a:t>Reusability: showing findings work in other settings too!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Docker</a:t>
            </a:r>
          </a:p>
        </p:txBody>
      </p:sp>
      <p:sp>
        <p:nvSpPr>
          <p:cNvPr id="3" name="Content Placeholder 2"/>
          <p:cNvSpPr>
            <a:spLocks noGrp="1"/>
          </p:cNvSpPr>
          <p:nvPr>
            <p:ph idx="1" sz="half"/>
          </p:nvPr>
        </p:nvSpPr>
        <p:spPr/>
        <p:txBody>
          <a:bodyPr/>
          <a:lstStyle/>
          <a:p>
            <a:pPr lvl="0"/>
            <a:r>
              <a:rPr/>
              <a:t>Docker allows isolating your script into a </a:t>
            </a:r>
            <a:r>
              <a:rPr i="1"/>
              <a:t>container</a:t>
            </a:r>
            <a:r>
              <a:rPr/>
              <a:t>, which:</a:t>
            </a:r>
          </a:p>
          <a:p>
            <a:pPr lvl="1"/>
            <a:r>
              <a:rPr/>
              <a:t>Runs isolated from other processes while sharing the OS</a:t>
            </a:r>
          </a:p>
          <a:p>
            <a:pPr lvl="1"/>
            <a:r>
              <a:rPr/>
              <a:t>Can package their own set of dependencies</a:t>
            </a:r>
          </a:p>
          <a:p>
            <a:pPr lvl="1"/>
            <a:r>
              <a:rPr/>
              <a:t>Can be packaged and started on other servers, including HPC clusters</a:t>
            </a:r>
          </a:p>
          <a:p>
            <a:pPr lvl="0"/>
            <a:r>
              <a:rPr/>
              <a:t>Maintained by Docker Inc., runtime open source</a:t>
            </a:r>
          </a:p>
          <a:p>
            <a:pPr lvl="0"/>
            <a:r>
              <a:rPr i="1"/>
              <a:t>Docker Desktop</a:t>
            </a:r>
            <a:r>
              <a:rPr/>
              <a:t> packages the software with a GUI, free for researchers</a:t>
            </a:r>
          </a:p>
        </p:txBody>
      </p:sp>
      <p:pic>
        <p:nvPicPr>
          <p:cNvPr descr="assets/moby.png" id="0" name="Picture 1"/>
          <p:cNvPicPr>
            <a:picLocks noGrp="1" noChangeAspect="1"/>
          </p:cNvPicPr>
          <p:nvPr/>
        </p:nvPicPr>
        <p:blipFill>
          <a:blip r:embed="rId2"/>
          <a:stretch>
            <a:fillRect/>
          </a:stretch>
        </p:blipFill>
        <p:spPr bwMode="auto">
          <a:xfrm>
            <a:off x="4648200" y="1447800"/>
            <a:ext cx="4038600" cy="2882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Docker - structure</a:t>
            </a:r>
          </a:p>
        </p:txBody>
      </p:sp>
      <p:pic>
        <p:nvPicPr>
          <p:cNvPr descr="assets/docker-structure.png" id="0" name="Picture 1"/>
          <p:cNvPicPr>
            <a:picLocks noGrp="1" noChangeAspect="1"/>
          </p:cNvPicPr>
          <p:nvPr/>
        </p:nvPicPr>
        <p:blipFill>
          <a:blip r:embed="rId2"/>
          <a:stretch>
            <a:fillRect/>
          </a:stretch>
        </p:blipFill>
        <p:spPr bwMode="auto">
          <a:xfrm>
            <a:off x="3403600" y="1193800"/>
            <a:ext cx="2336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a:t>
            </a:r>
          </a:p>
        </p:txBody>
      </p:sp>
      <p:sp>
        <p:nvSpPr>
          <p:cNvPr id="3" name="Content Placeholder 2"/>
          <p:cNvSpPr>
            <a:spLocks noGrp="1"/>
          </p:cNvSpPr>
          <p:nvPr>
            <p:ph idx="1"/>
          </p:nvPr>
        </p:nvSpPr>
        <p:spPr/>
        <p:txBody>
          <a:bodyPr/>
          <a:lstStyle/>
          <a:p>
            <a:pPr lvl="0" indent="0" marL="0">
              <a:buNone/>
            </a:pPr>
            <a:r>
              <a:rPr/>
              <a:t>We separate between </a:t>
            </a:r>
            <a:r>
              <a:rPr i="1"/>
              <a:t>containers</a:t>
            </a:r>
            <a:r>
              <a:rPr/>
              <a:t> and </a:t>
            </a:r>
            <a:r>
              <a:rPr i="1"/>
              <a:t>images</a:t>
            </a:r>
            <a:r>
              <a:rPr/>
              <a:t>:</a:t>
            </a:r>
          </a:p>
          <a:p>
            <a:pPr lvl="0"/>
            <a:r>
              <a:rPr/>
              <a:t>A </a:t>
            </a:r>
            <a:r>
              <a:rPr i="1"/>
              <a:t>container</a:t>
            </a:r>
            <a:r>
              <a:rPr/>
              <a:t> is a standalone environment with your script and the dependencies it needs</a:t>
            </a:r>
          </a:p>
          <a:p>
            <a:pPr lvl="0"/>
            <a:r>
              <a:rPr/>
              <a:t>An </a:t>
            </a:r>
            <a:r>
              <a:rPr i="1"/>
              <a:t>image</a:t>
            </a:r>
            <a:r>
              <a:rPr/>
              <a:t> is the template for making your container</a:t>
            </a:r>
          </a:p>
          <a:p>
            <a:pPr lvl="1"/>
            <a:r>
              <a:rPr/>
              <a:t>Images can be saved to a </a:t>
            </a:r>
            <a:r>
              <a:rPr i="1"/>
              <a:t>registry</a:t>
            </a:r>
            <a:r>
              <a:rPr/>
              <a:t>, like Docker Hub</a:t>
            </a:r>
          </a:p>
          <a:p>
            <a:pPr lvl="0" indent="0" marL="0">
              <a:buNone/>
            </a:pPr>
            <a:r>
              <a:rPr/>
              <a:t>Containers are meant to be </a:t>
            </a:r>
            <a:r>
              <a:rPr i="1"/>
              <a:t>disposable</a:t>
            </a:r>
            <a:r>
              <a:rPr/>
              <a:t>: changes you want to keep - like your trained model - should be outside of the container!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for researchers</dc:title>
  <dc:creator>Jørgen Aarmo Lund</dc:creator>
  <cp:keywords/>
  <dcterms:created xsi:type="dcterms:W3CDTF">2023-05-04T14:16:24Z</dcterms:created>
  <dcterms:modified xsi:type="dcterms:W3CDTF">2023-05-04T14:16:24Z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5/4/23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