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7dd3b32c9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7dd3b32c9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a98f0b1d4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a98f0b1d4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a987381d5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a987381d5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a989da84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a989da84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a987381d5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a987381d5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7dd3b32c9e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7dd3b32c9e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7dd3b32c9e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7dd3b32c9e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35300"/>
            <a:ext cx="6958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Proyecto final: Modelo de fuga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6419100" cy="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6"/>
              <a:t>Julián Y. Torres Torres, Carlos J. Barreto Mora, Juan A. Angulo Rincón</a:t>
            </a:r>
            <a:endParaRPr sz="195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Ciencia de datos Aplicada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 del negocio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675" y="1278650"/>
            <a:ext cx="6161000" cy="353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Perspectiva del Negocio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4337100" y="1443700"/>
            <a:ext cx="3997200" cy="17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Aumentar el valor de vida del cliente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Retención del cliente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Estabilidad y previsibilidad </a:t>
            </a:r>
            <a:r>
              <a:rPr lang="en"/>
              <a:t>económica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Detección de errores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Publicidad gratis / Reforzar reputación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Programa de fidelización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Mejorar </a:t>
            </a:r>
            <a:r>
              <a:rPr lang="en"/>
              <a:t>relación</a:t>
            </a:r>
            <a:r>
              <a:rPr lang="en"/>
              <a:t> con los clientes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75" y="1597875"/>
            <a:ext cx="3454426" cy="308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5"/>
          <p:cNvSpPr txBox="1"/>
          <p:nvPr/>
        </p:nvSpPr>
        <p:spPr>
          <a:xfrm>
            <a:off x="4522350" y="3356350"/>
            <a:ext cx="435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212500" y="727950"/>
            <a:ext cx="70305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725" y="2450275"/>
            <a:ext cx="346710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6"/>
          <p:cNvSpPr txBox="1"/>
          <p:nvPr>
            <p:ph type="title"/>
          </p:nvPr>
        </p:nvSpPr>
        <p:spPr>
          <a:xfrm>
            <a:off x="208400" y="1625975"/>
            <a:ext cx="34671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</a:t>
            </a:r>
            <a:r>
              <a:rPr i="1" lang="en"/>
              <a:t>ecision tree classifier</a:t>
            </a:r>
            <a:endParaRPr i="1"/>
          </a:p>
        </p:txBody>
      </p:sp>
      <p:pic>
        <p:nvPicPr>
          <p:cNvPr id="300" name="Google Shape;300;p16"/>
          <p:cNvPicPr preferRelativeResize="0"/>
          <p:nvPr/>
        </p:nvPicPr>
        <p:blipFill rotWithShape="1">
          <a:blip r:embed="rId4">
            <a:alphaModFix/>
          </a:blip>
          <a:srcRect b="0" l="26490" r="2203" t="25617"/>
          <a:stretch/>
        </p:blipFill>
        <p:spPr>
          <a:xfrm>
            <a:off x="3822975" y="244575"/>
            <a:ext cx="5151076" cy="23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6"/>
          <p:cNvPicPr preferRelativeResize="0"/>
          <p:nvPr/>
        </p:nvPicPr>
        <p:blipFill rotWithShape="1">
          <a:blip r:embed="rId5">
            <a:alphaModFix/>
          </a:blip>
          <a:srcRect b="39144" l="38237" r="40480" t="41938"/>
          <a:stretch/>
        </p:blipFill>
        <p:spPr>
          <a:xfrm>
            <a:off x="4998850" y="3009225"/>
            <a:ext cx="2488301" cy="124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800" y="185225"/>
            <a:ext cx="4576360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925" y="2634749"/>
            <a:ext cx="3781825" cy="242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250" y="819975"/>
            <a:ext cx="3321175" cy="150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18"/>
          <p:cNvPicPr preferRelativeResize="0"/>
          <p:nvPr/>
        </p:nvPicPr>
        <p:blipFill rotWithShape="1">
          <a:blip r:embed="rId3">
            <a:alphaModFix/>
          </a:blip>
          <a:srcRect b="2680" l="1002" r="23073" t="7066"/>
          <a:stretch/>
        </p:blipFill>
        <p:spPr>
          <a:xfrm>
            <a:off x="1071298" y="150925"/>
            <a:ext cx="7672274" cy="46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Despliegue del modelo</a:t>
            </a:r>
            <a:endParaRPr/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50" y="1597875"/>
            <a:ext cx="8515785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272750" y="7537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Selección del modelo</a:t>
            </a:r>
            <a:endParaRPr/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175" y="2028100"/>
            <a:ext cx="1833324" cy="2009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3000" y="1753025"/>
            <a:ext cx="5703075" cy="223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