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5"/>
  </p:notesMasterIdLst>
  <p:sldIdLst>
    <p:sldId id="258" r:id="rId2"/>
    <p:sldId id="259" r:id="rId3"/>
    <p:sldId id="260" r:id="rId4"/>
    <p:sldId id="261" r:id="rId5"/>
    <p:sldId id="262" r:id="rId6"/>
    <p:sldId id="267" r:id="rId7"/>
    <p:sldId id="263" r:id="rId8"/>
    <p:sldId id="272" r:id="rId9"/>
    <p:sldId id="264" r:id="rId10"/>
    <p:sldId id="281" r:id="rId11"/>
    <p:sldId id="280" r:id="rId12"/>
    <p:sldId id="265" r:id="rId13"/>
    <p:sldId id="268" r:id="rId14"/>
    <p:sldId id="269" r:id="rId15"/>
    <p:sldId id="271" r:id="rId16"/>
    <p:sldId id="270" r:id="rId17"/>
    <p:sldId id="273" r:id="rId18"/>
    <p:sldId id="274" r:id="rId19"/>
    <p:sldId id="278" r:id="rId20"/>
    <p:sldId id="279" r:id="rId21"/>
    <p:sldId id="276" r:id="rId22"/>
    <p:sldId id="275" r:id="rId23"/>
    <p:sldId id="277" r:id="rId2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C1C1"/>
    <a:srgbClr val="FAFAFA"/>
    <a:srgbClr val="F7F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60"/>
  </p:normalViewPr>
  <p:slideViewPr>
    <p:cSldViewPr>
      <p:cViewPr>
        <p:scale>
          <a:sx n="100" d="100"/>
          <a:sy n="100" d="100"/>
        </p:scale>
        <p:origin x="2118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1441F-F30F-4649-A32B-0EF4F2FA26B8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6E8F2-93EB-4C85-ABA8-D00AB6092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35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8F2-93EB-4C85-ABA8-D00AB60929F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5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max\Desktop\slidetemplate\siegel_12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400" y="2754000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7863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16" y="6021288"/>
            <a:ext cx="744267" cy="80703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867544" y="6194131"/>
            <a:ext cx="1008112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DBS</a:t>
            </a:r>
          </a:p>
        </p:txBody>
      </p:sp>
    </p:spTree>
    <p:extLst>
      <p:ext uri="{BB962C8B-B14F-4D97-AF65-F5344CB8AC3E}">
        <p14:creationId xmlns:p14="http://schemas.microsoft.com/office/powerpoint/2010/main" val="2682434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max\Desktop\slidetemplate\siegel_6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20" y="2753888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07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max\Desktop\slidetemplate\siegel_6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20" y="2753888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31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max\Desktop\slidetemplate\siegel_6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20" y="2753888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68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max\Desktop\slidetemplate\siegel_12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400" y="2754000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7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685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max\Desktop\slidetemplate\siegel_6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20" y="2753888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80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max\Desktop\slidetemplate\siegel_6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20" y="2753888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9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max\Desktop\slidetemplate\siegel_6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20" y="2753888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44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max\Desktop\slidetemplate\siegel_6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20" y="2753888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11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max\Desktop\slidetemplate\siegel_6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20" y="2753888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87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max\Desktop\slidetemplate\siegel_6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20" y="2753888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2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AFAFA"/>
            </a:gs>
            <a:gs pos="66000">
              <a:srgbClr val="F7F6F4"/>
            </a:gs>
            <a:gs pos="100000">
              <a:srgbClr val="C1C1C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8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6753"/>
            <a:ext cx="8229600" cy="492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544" y="6356351"/>
            <a:ext cx="6624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Attention in mixed-type Clustering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6296" y="6356351"/>
            <a:ext cx="1450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CD5F5-F489-4697-8849-AC1E2110C5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6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Attention in mixed-type Clustering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Bachelor Thesis</a:t>
            </a:r>
          </a:p>
          <a:p>
            <a:r>
              <a:rPr lang="en-US" dirty="0"/>
              <a:t>Jaanis Fehling</a:t>
            </a:r>
          </a:p>
          <a:p>
            <a:r>
              <a:rPr lang="en-US" sz="2600" dirty="0"/>
              <a:t>22.11.2023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7269" y="5714147"/>
            <a:ext cx="51845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Wissenschaftlicher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Betreuer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: </a:t>
            </a:r>
          </a:p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</a:rPr>
              <a:t>Walid </a:t>
            </a:r>
            <a:r>
              <a:rPr lang="en-US" sz="1600" b="1" dirty="0" err="1">
                <a:solidFill>
                  <a:schemeClr val="bg1">
                    <a:lumMod val="65000"/>
                  </a:schemeClr>
                </a:solidFill>
              </a:rPr>
              <a:t>Durani</a:t>
            </a:r>
            <a:endParaRPr lang="en-US" sz="16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Verantwortlicher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Professor:</a:t>
            </a:r>
          </a:p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</a:rPr>
              <a:t>Prof. Dr. Christian </a:t>
            </a:r>
            <a:r>
              <a:rPr lang="en-US" sz="1600" b="1">
                <a:solidFill>
                  <a:schemeClr val="bg1">
                    <a:lumMod val="65000"/>
                  </a:schemeClr>
                </a:solidFill>
              </a:rPr>
              <a:t>Böhm</a:t>
            </a:r>
            <a:endParaRPr 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886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0DFB-636E-15D9-DBCE-4A942943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Attention!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663A0-566F-4DD1-AD12-E8FF81F29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Attention before feeding the tensors into the autoencoder</a:t>
            </a:r>
          </a:p>
          <a:p>
            <a:r>
              <a:rPr lang="en-US" dirty="0"/>
              <a:t>We use 3 different learnable representations for the input</a:t>
            </a:r>
          </a:p>
          <a:p>
            <a:r>
              <a:rPr lang="en-US" dirty="0"/>
              <a:t>The resulting representations are called Queries (Q), Keys (K) and Values (V)</a:t>
            </a:r>
            <a:endParaRPr lang="en-DE" dirty="0"/>
          </a:p>
          <a:p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C3F78-E5C8-CFA9-1913-213CA904E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23D4C-951C-3746-1EF5-15A942135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82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3A234-2EBF-85DF-4B90-244693212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Attention!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27E35-9D2D-F644-1552-D21015DB9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Attention Weights:</a:t>
            </a:r>
          </a:p>
          <a:p>
            <a:endParaRPr lang="en-US" dirty="0"/>
          </a:p>
          <a:p>
            <a:r>
              <a:rPr lang="en-US" dirty="0"/>
              <a:t>Scale by embedding dimension: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Apply </a:t>
            </a:r>
            <a:r>
              <a:rPr lang="en-US" dirty="0" err="1"/>
              <a:t>softmax</a:t>
            </a:r>
            <a:r>
              <a:rPr lang="en-US" dirty="0"/>
              <a:t> and multiply with input again: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9C294-642F-54E8-64A4-3BED764C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88DDE-63D4-296B-7A32-24601C4C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8D84ED-0BD1-1DBF-6CAC-B7D908811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1739437"/>
            <a:ext cx="1800225" cy="733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56D666-9388-5E9F-48D2-271E4F0C9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305" y="3010213"/>
            <a:ext cx="1581150" cy="895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7E07A7-E3EB-3AF8-4E27-E7A4EB97E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992" y="4813522"/>
            <a:ext cx="50577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161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214E9-9A38-B086-6347-A71FCABCD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Attention!</a:t>
            </a:r>
            <a:endParaRPr lang="en-D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CCDF2A8-E50D-905E-33B7-95C56EC28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6443" y="1627803"/>
            <a:ext cx="6011114" cy="415348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D98A6-1B56-0B82-3109-A9B307C01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Attention in mixed-type Clustering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4C2F7-36C9-5B34-3DC2-7CAC5475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B69F0A-33A2-ABE8-A283-E8DFCEE60BF9}"/>
              </a:ext>
            </a:extLst>
          </p:cNvPr>
          <p:cNvSpPr txBox="1"/>
          <p:nvPr/>
        </p:nvSpPr>
        <p:spPr>
          <a:xfrm>
            <a:off x="4860032" y="5781283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Values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C85647-3F9E-0215-5641-5CC8CB76C99E}"/>
              </a:ext>
            </a:extLst>
          </p:cNvPr>
          <p:cNvSpPr txBox="1"/>
          <p:nvPr/>
        </p:nvSpPr>
        <p:spPr>
          <a:xfrm>
            <a:off x="3347580" y="1275366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Outputs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456BF1-1EFC-C2A7-68CD-AD02FC2326C0}"/>
              </a:ext>
            </a:extLst>
          </p:cNvPr>
          <p:cNvSpPr txBox="1"/>
          <p:nvPr/>
        </p:nvSpPr>
        <p:spPr>
          <a:xfrm>
            <a:off x="658935" y="426623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Queries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7AF8CE-3C08-2DFE-B421-7DB4F52691A3}"/>
              </a:ext>
            </a:extLst>
          </p:cNvPr>
          <p:cNvSpPr txBox="1"/>
          <p:nvPr/>
        </p:nvSpPr>
        <p:spPr>
          <a:xfrm>
            <a:off x="959930" y="3636230"/>
            <a:ext cx="606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504172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FF33DF-2286-1554-88C7-60128CC79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3388" y="-24432"/>
            <a:ext cx="5877224" cy="688243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925DEF-731E-C65D-17AA-5BA377FC0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78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D901-B333-D4F4-A9A1-738B53ED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Transformer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7AFB4-59A8-4C4F-1B07-6FDCAAB61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Extension of Attention into a full model</a:t>
            </a:r>
          </a:p>
          <a:p>
            <a:r>
              <a:rPr lang="en-US" dirty="0"/>
              <a:t>Uses multi-head attention to attend different subspaces of the input</a:t>
            </a:r>
          </a:p>
          <a:p>
            <a:r>
              <a:rPr lang="en-US" dirty="0"/>
              <a:t>Combines Attention with linear layers and layer normalization</a:t>
            </a:r>
          </a:p>
          <a:p>
            <a:r>
              <a:rPr lang="en-US" dirty="0"/>
              <a:t>Is used multiple times sequentially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82403-5753-A2FF-8752-A8A8E082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E060B-28E4-F952-6176-5B3BDC18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0F0B5A-8655-026C-D05B-F6B93A434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248" y="3801927"/>
            <a:ext cx="20669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71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E892B-FD4A-57B5-8FA8-179568611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78097"/>
          </a:xfrm>
        </p:spPr>
        <p:txBody>
          <a:bodyPr>
            <a:normAutofit fontScale="90000"/>
          </a:bodyPr>
          <a:lstStyle/>
          <a:p>
            <a:r>
              <a:rPr lang="en-US" dirty="0"/>
              <a:t>Transformer as a supervised mixed-type data classifier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4972-3C6B-0B5B-7C31-D5C3744CA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856" y="1596889"/>
            <a:ext cx="8229600" cy="4929412"/>
          </a:xfrm>
        </p:spPr>
        <p:txBody>
          <a:bodyPr/>
          <a:lstStyle/>
          <a:p>
            <a:r>
              <a:rPr lang="en-US" dirty="0" err="1"/>
              <a:t>TabTransformer</a:t>
            </a:r>
            <a:r>
              <a:rPr lang="en-US" dirty="0"/>
              <a:t> by Huang et al, 2020</a:t>
            </a:r>
          </a:p>
          <a:p>
            <a:pPr lvl="1"/>
            <a:r>
              <a:rPr lang="en-US" dirty="0"/>
              <a:t>Uses shared embedding</a:t>
            </a:r>
          </a:p>
          <a:p>
            <a:pPr lvl="1"/>
            <a:r>
              <a:rPr lang="en-US" dirty="0"/>
              <a:t>Only categorical features used in transformer</a:t>
            </a:r>
          </a:p>
          <a:p>
            <a:r>
              <a:rPr lang="en-US" dirty="0"/>
              <a:t>FT-Transformer by </a:t>
            </a:r>
            <a:r>
              <a:rPr lang="en-US" dirty="0" err="1"/>
              <a:t>Gorishniy</a:t>
            </a:r>
            <a:r>
              <a:rPr lang="en-US" dirty="0"/>
              <a:t> et al, 2021</a:t>
            </a:r>
          </a:p>
          <a:p>
            <a:pPr lvl="1"/>
            <a:r>
              <a:rPr lang="en-US" dirty="0"/>
              <a:t>Embeddings for continuous </a:t>
            </a:r>
            <a:r>
              <a:rPr lang="en-US" dirty="0" err="1"/>
              <a:t>featues</a:t>
            </a:r>
            <a:endParaRPr lang="en-US" dirty="0"/>
          </a:p>
          <a:p>
            <a:pPr lvl="1"/>
            <a:r>
              <a:rPr lang="en-US" dirty="0"/>
              <a:t>Both types of features used in transformer</a:t>
            </a:r>
          </a:p>
          <a:p>
            <a:endParaRPr lang="en-US" dirty="0"/>
          </a:p>
          <a:p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882EA-F211-0232-93AD-B5FE96C8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7701F-CCB7-8742-1311-A074EB8A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33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EE7AE7-DFBC-8641-1D3F-3EAAB4D17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3610" y="0"/>
            <a:ext cx="5556779" cy="68580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538327-8697-ACA7-82FE-9E046E04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47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A02F9F-93BA-0EB8-DE47-9248E969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FA5519-8570-403D-C820-41BB579FE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697" y="0"/>
            <a:ext cx="59806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36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292B-66FE-B6AF-BEAF-0DCD99D5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D4CCCE-1307-ABDA-3E0A-1C10717B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3D9762-F35C-883F-401B-5BF1CF41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18</a:t>
            </a:fld>
            <a:endParaRPr lang="en-US"/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36F59F5A-7226-52A0-8074-FA62A6E30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686" y="1700808"/>
            <a:ext cx="7184627" cy="3936925"/>
          </a:xfrm>
        </p:spPr>
      </p:pic>
    </p:spTree>
    <p:extLst>
      <p:ext uri="{BB962C8B-B14F-4D97-AF65-F5344CB8AC3E}">
        <p14:creationId xmlns:p14="http://schemas.microsoft.com/office/powerpoint/2010/main" val="3462517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06EE7-B1C0-936C-DE60-7AD439FE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Clustering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99523-EDB4-D166-6F6A-3A7ABC20C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feature representation learning and clustering instead of a two-step process</a:t>
            </a:r>
          </a:p>
          <a:p>
            <a:r>
              <a:rPr lang="en-US" dirty="0"/>
              <a:t>Custom loss function</a:t>
            </a:r>
          </a:p>
          <a:p>
            <a:r>
              <a:rPr lang="en-US" dirty="0"/>
              <a:t>DEC, IDEC and DCN are baseline 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4CEB8-5773-AF90-F20D-6603528F5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FC13A-1A6F-58BA-EA3B-2F433490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83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optimal centroids that minimize the Euclidean distance to each point</a:t>
            </a:r>
          </a:p>
          <a:p>
            <a:r>
              <a:rPr lang="en-US" dirty="0"/>
              <a:t>Efficient and powerful, but only for continuous, numerical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Attention in mixed-type Clustering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97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8C00FAE-6DE1-109A-6FA7-3B8A962867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167" y="0"/>
            <a:ext cx="6655666" cy="6857999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5F86D-A4CE-1AE0-674C-4E4288C99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18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A9701-3452-A2DB-6AC3-A5D05F21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29642-BC69-7CE0-10AF-5510EF6A6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Successful demonstration of Attention- and Transformer-based clustering modules</a:t>
            </a:r>
          </a:p>
          <a:p>
            <a:r>
              <a:rPr lang="en-US" dirty="0"/>
              <a:t>Attention/Transformer-based networks can improve performance on some datasets</a:t>
            </a:r>
          </a:p>
          <a:p>
            <a:r>
              <a:rPr lang="en-US" dirty="0"/>
              <a:t>Additional computational resources needed</a:t>
            </a:r>
          </a:p>
          <a:p>
            <a:r>
              <a:rPr lang="en-US" dirty="0"/>
              <a:t>Clustering mixed-type data remains challenging</a:t>
            </a:r>
          </a:p>
          <a:p>
            <a:endParaRPr lang="en-US" dirty="0"/>
          </a:p>
          <a:p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642766-1539-E47C-6AE1-894F8C4B7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Attention in mixed-type Clustering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4CDFB-68BB-447E-29DA-4333BD91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58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C347337-19A5-96AC-7E49-54CB81900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448" y="517704"/>
            <a:ext cx="6851104" cy="5819969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51310-7634-023E-315B-D4BE6F3F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62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BFFB-AED1-BEE9-5AE9-180D73A1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Outlook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481B7-F032-96AE-4AB2-D364333D9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Conduct more tests (with more computing power)</a:t>
            </a:r>
          </a:p>
          <a:p>
            <a:r>
              <a:rPr lang="en-US" dirty="0"/>
              <a:t>Method could be explored that estimate if attention would benefit clustering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59038-09AA-6C82-24F8-969DD95C7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95CF06-C95E-5592-A4D8-7B0B79AA1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77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9645A-18F8-F721-A19B-996CD4C2F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handle categorical/mixed-type data?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AE349-75FC-5EED-2127-58E9FBD27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4"/>
          </a:xfrm>
        </p:spPr>
        <p:txBody>
          <a:bodyPr/>
          <a:lstStyle/>
          <a:p>
            <a:r>
              <a:rPr lang="en-US" dirty="0"/>
              <a:t>One-hot encoding</a:t>
            </a:r>
          </a:p>
          <a:p>
            <a:pPr lvl="1"/>
            <a:r>
              <a:rPr lang="en-US" dirty="0"/>
              <a:t>Curse of dimensionality</a:t>
            </a:r>
          </a:p>
          <a:p>
            <a:pPr lvl="1"/>
            <a:r>
              <a:rPr lang="en-US" dirty="0"/>
              <a:t>Poor characteristics of binary features</a:t>
            </a:r>
          </a:p>
          <a:p>
            <a:r>
              <a:rPr lang="en-US" dirty="0"/>
              <a:t>Clustering algorithms for mixed-type data?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F251-56BB-086C-7DD1-5BD7375E2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7544" y="6356351"/>
            <a:ext cx="6624736" cy="365125"/>
          </a:xfrm>
        </p:spPr>
        <p:txBody>
          <a:bodyPr/>
          <a:lstStyle/>
          <a:p>
            <a:r>
              <a:rPr lang="en-US"/>
              <a:t>Attention in mixed-type Clustering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5411A-7067-61B1-36F6-6F499DBA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6296" y="6356351"/>
            <a:ext cx="1450504" cy="365125"/>
          </a:xfrm>
        </p:spPr>
        <p:txBody>
          <a:bodyPr/>
          <a:lstStyle/>
          <a:p>
            <a:fld id="{C28CD5F5-F489-4697-8849-AC1E2110C5B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65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C0050-9BD8-A873-E0B3-21C70C5BF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k-modes/k-prototypes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BCFFE-E2AC-59F5-CE21-606091EC1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Kronecker-Delta as dissimilarity measure for categorical features: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k-modes for continuous features + k-means for categorical features =&gt; k-prototypes</a:t>
            </a:r>
          </a:p>
          <a:p>
            <a:r>
              <a:rPr lang="en-US" dirty="0"/>
              <a:t>k-modes is slow and does not perform well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05F71-0023-A807-7ED3-CB13C1AA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BFB3C-0E6F-CFBC-EE1F-F48A02256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A0B7C5-D9B4-84D5-5473-B225BF24F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348880"/>
            <a:ext cx="2839173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012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6B2FF-6CF3-4C7B-5561-CB55E31BF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Gower distance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CF829-604E-0C5C-6A23-5BD065D56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Similarity measure for mixed-type data</a:t>
            </a:r>
          </a:p>
          <a:p>
            <a:r>
              <a:rPr lang="en-US" dirty="0"/>
              <a:t>Creates a distance matrix that can be used for Hierarchical Clustering</a:t>
            </a:r>
          </a:p>
          <a:p>
            <a:r>
              <a:rPr lang="en-US" dirty="0"/>
              <a:t>Slow</a:t>
            </a:r>
          </a:p>
          <a:p>
            <a:r>
              <a:rPr lang="en-US" dirty="0"/>
              <a:t>Falsely assigns most instances to one cluster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A8B52E-5104-E95A-0BB1-3FA0E1C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C006D-669B-EA4A-DDA5-88952F5AE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15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6943C-0AEF-43E7-38E0-2D01795B2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classical methods</a:t>
            </a:r>
            <a:endParaRPr lang="en-D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3189E8B-0A25-6C6D-AD37-481DA4B3A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862" y="1664804"/>
            <a:ext cx="7578275" cy="352839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AF3F5-C145-2C09-28BC-396DDAF7D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8FEB1-3AA5-1109-C413-BAAACD25C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86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8BC01-317C-F9F9-C843-FC1B78502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59D05-A39F-1457-A60F-FC09EAF54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Use a neural network to learn a dense representation of continuous and categorical features</a:t>
            </a:r>
          </a:p>
          <a:p>
            <a:r>
              <a:rPr lang="en-US" dirty="0"/>
              <a:t>Combine the encoded input with classical k-means</a:t>
            </a:r>
          </a:p>
          <a:p>
            <a:endParaRPr lang="en-US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6C224-F1A6-94F0-507F-6E901D40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268E-B69A-00D2-C396-BF455FCAC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36BD80-30AE-8FD7-92DF-62A601CC1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3658982"/>
            <a:ext cx="4608512" cy="246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96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BA053-BBBE-4AD1-0E82-306B86326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19FFA-55FC-F88F-3CD6-B2E3BA63C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Learnable embedding for each categorical feature</a:t>
            </a:r>
          </a:p>
          <a:p>
            <a:r>
              <a:rPr lang="en-US" dirty="0"/>
              <a:t>Shared embedding for all features (1/8 of embedding) to differentiate classes of different features (Idea by Huang et al, 2020)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0DB2E9-AA44-771E-56AA-A227847B7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5CC93-5908-68A0-0437-61B96A057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8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DF48E3-EB15-3141-4E5D-688D45D3B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400" y="4077072"/>
            <a:ext cx="3717199" cy="204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54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7757-EF28-7CB3-0C74-740DA5E5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Attention!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4FB56-BBAF-97F8-1849-CAA55AA1F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Mechanism used in NLP to compute relationships between tokens</a:t>
            </a:r>
          </a:p>
          <a:p>
            <a:r>
              <a:rPr lang="en-US" dirty="0"/>
              <a:t>We can use attention to compute relationships between features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5E13D-176C-A002-E70B-B8A678AE7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B4535-E37D-224C-1588-01A45148B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53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</TotalTime>
  <Words>510</Words>
  <Application>Microsoft Office PowerPoint</Application>
  <PresentationFormat>On-screen Show (4:3)</PresentationFormat>
  <Paragraphs>118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Attention in mixed-type Clustering</vt:lpstr>
      <vt:lpstr>k-means</vt:lpstr>
      <vt:lpstr>How to handle categorical/mixed-type data?</vt:lpstr>
      <vt:lpstr>k-modes/k-prototypes</vt:lpstr>
      <vt:lpstr>Gower distance</vt:lpstr>
      <vt:lpstr>Comparison of classical methods</vt:lpstr>
      <vt:lpstr>Autoencoder</vt:lpstr>
      <vt:lpstr>Embeddings</vt:lpstr>
      <vt:lpstr>Attention!</vt:lpstr>
      <vt:lpstr>Attention!</vt:lpstr>
      <vt:lpstr>Attention!</vt:lpstr>
      <vt:lpstr>Attention!</vt:lpstr>
      <vt:lpstr>PowerPoint Presentation</vt:lpstr>
      <vt:lpstr>The Transformer</vt:lpstr>
      <vt:lpstr>Transformer as a supervised mixed-type data classifier</vt:lpstr>
      <vt:lpstr>PowerPoint Presentation</vt:lpstr>
      <vt:lpstr>PowerPoint Presentation</vt:lpstr>
      <vt:lpstr>Comparison</vt:lpstr>
      <vt:lpstr>Deep Clustering</vt:lpstr>
      <vt:lpstr>PowerPoint Presentation</vt:lpstr>
      <vt:lpstr>Conclusion</vt:lpstr>
      <vt:lpstr>PowerPoint Presentation</vt:lpstr>
      <vt:lpstr>Outlook</vt:lpstr>
    </vt:vector>
  </TitlesOfParts>
  <Company>LMU München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Max-Emanuel Maurer</dc:creator>
  <cp:lastModifiedBy>Jaanis Fehling</cp:lastModifiedBy>
  <cp:revision>152</cp:revision>
  <dcterms:created xsi:type="dcterms:W3CDTF">2013-06-17T12:09:36Z</dcterms:created>
  <dcterms:modified xsi:type="dcterms:W3CDTF">2023-11-14T16:16:01Z</dcterms:modified>
</cp:coreProperties>
</file>