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58" r:id="rId2"/>
    <p:sldId id="282" r:id="rId3"/>
    <p:sldId id="260" r:id="rId4"/>
    <p:sldId id="284" r:id="rId5"/>
    <p:sldId id="259" r:id="rId6"/>
    <p:sldId id="261" r:id="rId7"/>
    <p:sldId id="262" r:id="rId8"/>
    <p:sldId id="267" r:id="rId9"/>
    <p:sldId id="263" r:id="rId10"/>
    <p:sldId id="272" r:id="rId11"/>
    <p:sldId id="264" r:id="rId12"/>
    <p:sldId id="281" r:id="rId13"/>
    <p:sldId id="280" r:id="rId14"/>
    <p:sldId id="265" r:id="rId15"/>
    <p:sldId id="268" r:id="rId16"/>
    <p:sldId id="269" r:id="rId17"/>
    <p:sldId id="271" r:id="rId18"/>
    <p:sldId id="270" r:id="rId19"/>
    <p:sldId id="273" r:id="rId20"/>
    <p:sldId id="274" r:id="rId21"/>
    <p:sldId id="278" r:id="rId22"/>
    <p:sldId id="279" r:id="rId23"/>
    <p:sldId id="276" r:id="rId24"/>
    <p:sldId id="275" r:id="rId25"/>
    <p:sldId id="277" r:id="rId26"/>
    <p:sldId id="283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7" d="100"/>
          <a:sy n="107" d="100"/>
        </p:scale>
        <p:origin x="19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8F2-93EB-4C85-ABA8-D00AB6092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Bachelor Thesis</a:t>
            </a:r>
          </a:p>
          <a:p>
            <a:r>
              <a:rPr lang="en-US" dirty="0"/>
              <a:t>Jaanis Fehling</a:t>
            </a:r>
          </a:p>
          <a:p>
            <a:r>
              <a:rPr lang="en-US" sz="2600" dirty="0"/>
              <a:t>22.11.2023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Walid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Durani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Prof. Dr. Christian </a:t>
            </a: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Böhm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053-BBBE-4AD1-0E82-306B863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9FFA-55FC-F88F-3CD6-B2E3BA63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Learnable embedding for each categorical feature</a:t>
            </a:r>
          </a:p>
          <a:p>
            <a:r>
              <a:rPr lang="en-US" dirty="0"/>
              <a:t>Shared embedding for all features (1/8 of embedding) to differentiate classes of different features (Idea by Huang et al, 2020)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B2E9-AA44-771E-56AA-A227847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CC93-5908-68A0-0437-61B96A0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F48E3-EB15-3141-4E5D-688D45D3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00" y="4077072"/>
            <a:ext cx="3717199" cy="2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7757-EF28-7CB3-0C74-740DA5E5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FB56-BBAF-97F8-1849-CAA55AA1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used in NLP to compute relationships between tokens</a:t>
            </a:r>
          </a:p>
          <a:p>
            <a:r>
              <a:rPr lang="en-US" dirty="0"/>
              <a:t>We can use attention to compute relationships between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13D-176C-A002-E70B-B8A678A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B4535-E37D-224C-1588-01A45148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DFB-636E-15D9-DBCE-4A942943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3A0-566F-4DD1-AD12-E8FF81F2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Attention before feeding the tensors into the autoencoder</a:t>
            </a:r>
          </a:p>
          <a:p>
            <a:r>
              <a:rPr lang="en-US" dirty="0"/>
              <a:t>We use 3 different learnable representations for the input</a:t>
            </a:r>
          </a:p>
          <a:p>
            <a:r>
              <a:rPr lang="en-US" dirty="0"/>
              <a:t>The resulting representations are called Queries (Q), Keys (K) and Values (V)</a:t>
            </a:r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3F78-E5C8-CFA9-1913-213CA904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3D4C-951C-3746-1EF5-15A9421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234-2EBF-85DF-4B90-24469321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7E35-9D2D-F644-1552-D21015DB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Attention Weights:</a:t>
            </a:r>
          </a:p>
          <a:p>
            <a:endParaRPr lang="en-US" dirty="0"/>
          </a:p>
          <a:p>
            <a:r>
              <a:rPr lang="en-US" dirty="0"/>
              <a:t>Scale by embedding dimension: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 and multiply with input again: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C294-642F-54E8-64A4-3BED764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8DDE-63D4-296B-7A32-24601C4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D84ED-0BD1-1DBF-6CAC-B7D90881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39437"/>
            <a:ext cx="180022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6D666-9388-5E9F-48D2-271E4F0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5" y="3010213"/>
            <a:ext cx="15811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E07A7-E3EB-3AF8-4E27-E7A4EB97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2" y="4813522"/>
            <a:ext cx="5057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E9-9A38-B086-6347-A71FCABC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Attention!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DF2A8-E50D-905E-33B7-95C56EC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43" y="1627803"/>
            <a:ext cx="6011114" cy="4153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98A6-1B56-0B82-3109-A9B307C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C2F7-36C9-5B34-3DC2-7CAC547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9F0A-33A2-ABE8-A283-E8DFCEE60BF9}"/>
              </a:ext>
            </a:extLst>
          </p:cNvPr>
          <p:cNvSpPr txBox="1"/>
          <p:nvPr/>
        </p:nvSpPr>
        <p:spPr>
          <a:xfrm>
            <a:off x="4860032" y="57812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5647-3F9E-0215-5641-5CC8CB76C99E}"/>
              </a:ext>
            </a:extLst>
          </p:cNvPr>
          <p:cNvSpPr txBox="1"/>
          <p:nvPr/>
        </p:nvSpPr>
        <p:spPr>
          <a:xfrm>
            <a:off x="3347580" y="12753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6BF1-1EFC-C2A7-68CD-AD02FC2326C0}"/>
              </a:ext>
            </a:extLst>
          </p:cNvPr>
          <p:cNvSpPr txBox="1"/>
          <p:nvPr/>
        </p:nvSpPr>
        <p:spPr>
          <a:xfrm>
            <a:off x="658935" y="42662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AF8CE-3C08-2DFE-B421-7DB4F52691A3}"/>
              </a:ext>
            </a:extLst>
          </p:cNvPr>
          <p:cNvSpPr txBox="1"/>
          <p:nvPr/>
        </p:nvSpPr>
        <p:spPr>
          <a:xfrm>
            <a:off x="959930" y="3636230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041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F33DF-2286-1554-88C7-60128CC7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88" y="-24432"/>
            <a:ext cx="5877224" cy="6882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25DEF-731E-C65D-17AA-5BA377FC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901-B333-D4F4-A9A1-738B53E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FB4-59A8-4C4F-1B07-6FDCAAB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Attention into a full model</a:t>
            </a:r>
          </a:p>
          <a:p>
            <a:r>
              <a:rPr lang="en-US" dirty="0"/>
              <a:t>Uses multi-head attention to attend different subspaces of the input</a:t>
            </a:r>
          </a:p>
          <a:p>
            <a:r>
              <a:rPr lang="en-US" dirty="0"/>
              <a:t>Combines Attention with linear layers and layer normalization</a:t>
            </a:r>
          </a:p>
          <a:p>
            <a:r>
              <a:rPr lang="en-US" dirty="0"/>
              <a:t>Is used multiple times sequentially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82403-5753-A2FF-8752-A8A8E08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060B-28E4-F952-6176-5B3BDC1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F0B5A-8655-026C-D05B-F6B93A43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801927"/>
            <a:ext cx="2066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92B-FD4A-57B5-8FA8-17956861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78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as a supervised mixed-type data classifier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4972-3C6B-0B5B-7C31-D5C3744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596889"/>
            <a:ext cx="8229600" cy="4929412"/>
          </a:xfrm>
        </p:spPr>
        <p:txBody>
          <a:bodyPr/>
          <a:lstStyle/>
          <a:p>
            <a:r>
              <a:rPr lang="en-US" dirty="0" err="1"/>
              <a:t>TabTransformer</a:t>
            </a:r>
            <a:r>
              <a:rPr lang="en-US" dirty="0"/>
              <a:t> by Huang et al, 2020</a:t>
            </a:r>
          </a:p>
          <a:p>
            <a:pPr lvl="1"/>
            <a:r>
              <a:rPr lang="en-US" dirty="0"/>
              <a:t>Uses shared embedding</a:t>
            </a:r>
          </a:p>
          <a:p>
            <a:pPr lvl="1"/>
            <a:r>
              <a:rPr lang="en-US" dirty="0"/>
              <a:t>Only categorical features used in transformer</a:t>
            </a:r>
          </a:p>
          <a:p>
            <a:r>
              <a:rPr lang="en-US" dirty="0"/>
              <a:t>FT-Transformer by </a:t>
            </a:r>
            <a:r>
              <a:rPr lang="en-US" dirty="0" err="1"/>
              <a:t>Gorishniy</a:t>
            </a:r>
            <a:r>
              <a:rPr lang="en-US" dirty="0"/>
              <a:t> et al, 2021</a:t>
            </a:r>
          </a:p>
          <a:p>
            <a:pPr lvl="1"/>
            <a:r>
              <a:rPr lang="en-US" dirty="0"/>
              <a:t>Embeddings for continuous </a:t>
            </a:r>
            <a:r>
              <a:rPr lang="en-US" dirty="0" err="1"/>
              <a:t>featues</a:t>
            </a:r>
            <a:endParaRPr lang="en-US" dirty="0"/>
          </a:p>
          <a:p>
            <a:pPr lvl="1"/>
            <a:r>
              <a:rPr lang="en-US" dirty="0"/>
              <a:t>Both types of features used in transformer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882EA-F211-0232-93AD-B5FE96C8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701F-CCB7-8742-1311-A074EB8A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E7AE7-DFBC-8641-1D3F-3EAAB4D1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10" y="0"/>
            <a:ext cx="5556779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327-8697-ACA7-82FE-9E046E0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2F9F-93BA-0EB8-DE47-9248E96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5519-8570-403D-C820-41BB579F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97" y="0"/>
            <a:ext cx="59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832F-A8FC-7CDC-238D-6970289E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3ED3-56E7-3109-8F4E-D6C58AC9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FB73-8E09-161C-B294-A2FFBC0A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6364-6A11-AE4A-B12D-E097794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292B-66FE-B6AF-BEAF-0DCD99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CCCE-1307-ABDA-3E0A-1C10717B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9762-F35C-883F-401B-5BF1CF4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20</a:t>
            </a:fld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6F59F5A-7226-52A0-8074-FA62A6E3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6" y="1700808"/>
            <a:ext cx="7184627" cy="3936925"/>
          </a:xfrm>
        </p:spPr>
      </p:pic>
    </p:spTree>
    <p:extLst>
      <p:ext uri="{BB962C8B-B14F-4D97-AF65-F5344CB8AC3E}">
        <p14:creationId xmlns:p14="http://schemas.microsoft.com/office/powerpoint/2010/main" val="34625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EE7-B1C0-936C-DE60-7AD439F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9523-EDB4-D166-6F6A-3A7ABC2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feature representation learning and clustering instead of a two-step process</a:t>
            </a:r>
          </a:p>
          <a:p>
            <a:r>
              <a:rPr lang="en-US" dirty="0"/>
              <a:t>Custom loss function</a:t>
            </a:r>
          </a:p>
          <a:p>
            <a:r>
              <a:rPr lang="en-US" dirty="0"/>
              <a:t>DEC, IDEC and DCN are baseline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CEB8-5773-AF90-F20D-6603528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C13A-1A6F-58BA-EA3B-2F43349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00FAE-6DE1-109A-6FA7-3B8A96286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67" y="0"/>
            <a:ext cx="665566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F86D-A4CE-1AE0-674C-4E4288C9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701-3452-A2DB-6AC3-A5D05F2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642-BC69-7CE0-10AF-5510EF6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demonstration of Attention- and Transformer-based clustering modules</a:t>
            </a:r>
          </a:p>
          <a:p>
            <a:r>
              <a:rPr lang="en-US" dirty="0"/>
              <a:t>Attention/Transformer-based networks can improve performance on some datasets</a:t>
            </a:r>
          </a:p>
          <a:p>
            <a:r>
              <a:rPr lang="en-US" dirty="0"/>
              <a:t>Additional computational resources needed</a:t>
            </a:r>
          </a:p>
          <a:p>
            <a:r>
              <a:rPr lang="en-US" dirty="0"/>
              <a:t>Clustering mixed-type data remains challenging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2766-1539-E47C-6AE1-894F8C4B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CDFB-68BB-447E-29DA-4333BD9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7337-19A5-96AC-7E49-54CB8190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48" y="517704"/>
            <a:ext cx="6851104" cy="58199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1310-7634-023E-315B-D4BE6F3F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FFB-AED1-BEE9-5AE9-180D73A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81B7-F032-96AE-4AB2-D364333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more tests (with more computing power)</a:t>
            </a:r>
          </a:p>
          <a:p>
            <a:r>
              <a:rPr lang="en-US" dirty="0"/>
              <a:t>Method could be explored that estimate if attention would benefit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038-09AA-6C82-24F8-969DD95C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CF06-C95E-5592-A4D8-7B0B79A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6F6-76F2-C54E-9E9D-26B457BF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36DA-D312-D71D-072B-14CA10AC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27CC-D432-7021-AFA4-7376A29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30AC-7BF9-3D6E-B84A-4F377A6E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645A-18F8-F721-A19B-996CD4C2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handle categorical/mixed-type data?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349-75FC-5EED-2127-58E9FBD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Clustering algorithms for mixed-type data?</a:t>
            </a:r>
          </a:p>
          <a:p>
            <a:r>
              <a:rPr lang="en-US" dirty="0"/>
              <a:t>Types of data… </a:t>
            </a:r>
          </a:p>
          <a:p>
            <a:r>
              <a:rPr lang="en-US" dirty="0"/>
              <a:t>Why categorical data is difficult</a:t>
            </a:r>
          </a:p>
          <a:p>
            <a:r>
              <a:rPr lang="en-US" dirty="0"/>
              <a:t>One-hot encoding</a:t>
            </a:r>
          </a:p>
          <a:p>
            <a:pPr lvl="1"/>
            <a:r>
              <a:rPr lang="en-US" dirty="0"/>
              <a:t>Curse of dimensionality</a:t>
            </a:r>
          </a:p>
          <a:p>
            <a:pPr lvl="1"/>
            <a:r>
              <a:rPr lang="en-US" dirty="0"/>
              <a:t>Poor characteristics of binary features</a:t>
            </a:r>
          </a:p>
          <a:p>
            <a:r>
              <a:rPr lang="en-US" dirty="0"/>
              <a:t>Goal: Learn encoding through neural network</a:t>
            </a:r>
          </a:p>
          <a:p>
            <a:r>
              <a:rPr lang="en-US" dirty="0"/>
              <a:t>Use dense representation in combination with clustering algorithm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F251-56BB-086C-7DD1-5BD7375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1"/>
            <a:ext cx="6624736" cy="365125"/>
          </a:xfrm>
        </p:spPr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411A-7067-61B1-36F6-6F499DB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6296" y="6356351"/>
            <a:ext cx="1450504" cy="365125"/>
          </a:xfrm>
        </p:spPr>
        <p:txBody>
          <a:bodyPr/>
          <a:lstStyle/>
          <a:p>
            <a:fld id="{C28CD5F5-F489-4697-8849-AC1E2110C5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C91-704B-42FF-4D1D-ADC68B8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987-24BC-A448-8603-C4A0FB4A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62E2-AA7E-CC74-6DB4-850A58D7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27CE-8819-CFDB-AA1C-092A7B2E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algorithm for numerical data</a:t>
            </a:r>
          </a:p>
          <a:p>
            <a:r>
              <a:rPr lang="en-US" dirty="0"/>
              <a:t>Find optimal centroids that minimize the Euclidean distance to each point</a:t>
            </a:r>
          </a:p>
          <a:p>
            <a:r>
              <a:rPr lang="en-US" dirty="0"/>
              <a:t>Efficient and powerful, but only for continuous, numerical data</a:t>
            </a:r>
          </a:p>
          <a:p>
            <a:r>
              <a:rPr lang="en-US" dirty="0"/>
              <a:t>k-means + One-Hot Encoding…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050-9BD8-A873-E0B3-21C70C5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k-modes/k-prototypes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CFFE-E2AC-59F5-CE21-606091E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Kronecker-Delta as dissimilarity measure for categorical features: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k-modes for continuous features + k-means for categorical features =&gt; k-prototypes</a:t>
            </a:r>
          </a:p>
          <a:p>
            <a:r>
              <a:rPr lang="en-US" dirty="0"/>
              <a:t>k-modes is slow and does not perform well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05F71-0023-A807-7ED3-CB13C1A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B3C-0E6F-CFBC-EE1F-F48A022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0B7C5-D9B4-84D5-5473-B225BF24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283917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B2FF-6CF3-4C7B-5561-CB55E31B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Gower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F829-604E-0C5C-6A23-5BD065D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measure for mixed-type data</a:t>
            </a:r>
          </a:p>
          <a:p>
            <a:r>
              <a:rPr lang="en-US" dirty="0"/>
              <a:t>Creates a distance matrix that can be used for Hierarchical Clustering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Falsely assigns most instances to one cluster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B52E-5104-E95A-0BB1-3FA0E1C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006D-669B-EA4A-DDA5-88952F5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3C-0AEF-43E7-38E0-2D01795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classical methods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89E8B-0A25-6C6D-AD37-481DA4B3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62" y="1664804"/>
            <a:ext cx="7578275" cy="35283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3F5-C145-2C09-28BC-396DDA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FEB1-3AA5-1109-C413-BAAACD2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BC01-317C-F9F9-C843-FC1B785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D05-A39F-1457-A60F-FC09EAF5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a neural network to learn a dense representation of continuous and categorical features</a:t>
            </a:r>
          </a:p>
          <a:p>
            <a:r>
              <a:rPr lang="en-US" dirty="0"/>
              <a:t>Combine the encoded input with classical k-means</a:t>
            </a:r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C224-F1A6-94F0-507F-6E901D40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268E-B69A-00D2-C396-BF455FCA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BD80-30AE-8FD7-92DF-62A601CC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58982"/>
            <a:ext cx="4608512" cy="2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563</Words>
  <Application>Microsoft Office PowerPoint</Application>
  <PresentationFormat>On-screen Show (4:3)</PresentationFormat>
  <Paragraphs>132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Attention in mixed-type Clustering</vt:lpstr>
      <vt:lpstr>Table of Contents</vt:lpstr>
      <vt:lpstr>How to handle categorical/mixed-type data?</vt:lpstr>
      <vt:lpstr>PowerPoint Presentation</vt:lpstr>
      <vt:lpstr>k-means</vt:lpstr>
      <vt:lpstr>k-modes/k-prototypes</vt:lpstr>
      <vt:lpstr>Gower distance</vt:lpstr>
      <vt:lpstr>Comparison of classical methods</vt:lpstr>
      <vt:lpstr>Autoencoder</vt:lpstr>
      <vt:lpstr>Embeddings</vt:lpstr>
      <vt:lpstr>Attention!</vt:lpstr>
      <vt:lpstr>Attention!</vt:lpstr>
      <vt:lpstr>Attention!</vt:lpstr>
      <vt:lpstr>Attention!</vt:lpstr>
      <vt:lpstr>PowerPoint Presentation</vt:lpstr>
      <vt:lpstr>The Transformer</vt:lpstr>
      <vt:lpstr>Transformer as a supervised mixed-type data classifier</vt:lpstr>
      <vt:lpstr>PowerPoint Presentation</vt:lpstr>
      <vt:lpstr>PowerPoint Presentation</vt:lpstr>
      <vt:lpstr>Comparison</vt:lpstr>
      <vt:lpstr>Deep Clustering</vt:lpstr>
      <vt:lpstr>PowerPoint Presentation</vt:lpstr>
      <vt:lpstr>Conclusion</vt:lpstr>
      <vt:lpstr>PowerPoint Presentation</vt:lpstr>
      <vt:lpstr>Outlook</vt:lpstr>
      <vt:lpstr>Sources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Jaanis Fehling</cp:lastModifiedBy>
  <cp:revision>157</cp:revision>
  <dcterms:created xsi:type="dcterms:W3CDTF">2013-06-17T12:09:36Z</dcterms:created>
  <dcterms:modified xsi:type="dcterms:W3CDTF">2023-11-17T16:17:27Z</dcterms:modified>
</cp:coreProperties>
</file>