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imo" panose="020B0604020202020204" charset="0"/>
      <p:regular r:id="rId11"/>
    </p:embeddedFont>
    <p:embeddedFont>
      <p:font typeface="Arimo Bold" panose="020B0604020202020204" charset="0"/>
      <p:regular r:id="rId12"/>
    </p:embeddedFont>
    <p:embeddedFont>
      <p:font typeface="Rajdhani Semi-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 autoAdjust="0"/>
    <p:restoredTop sz="94595" autoAdjust="0"/>
  </p:normalViewPr>
  <p:slideViewPr>
    <p:cSldViewPr>
      <p:cViewPr varScale="1">
        <p:scale>
          <a:sx n="66" d="100"/>
          <a:sy n="66" d="100"/>
        </p:scale>
        <p:origin x="1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‹N°›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sv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sv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7324" y="1019322"/>
            <a:ext cx="469635" cy="519885"/>
          </a:xfrm>
          <a:custGeom>
            <a:avLst/>
            <a:gdLst/>
            <a:ahLst/>
            <a:cxnLst/>
            <a:rect l="l" t="t" r="r" b="b"/>
            <a:pathLst>
              <a:path w="469635" h="519885">
                <a:moveTo>
                  <a:pt x="0" y="0"/>
                </a:moveTo>
                <a:lnTo>
                  <a:pt x="469635" y="0"/>
                </a:lnTo>
                <a:lnTo>
                  <a:pt x="469635" y="519885"/>
                </a:lnTo>
                <a:lnTo>
                  <a:pt x="0" y="5198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" name="Freeform 3" descr="Cette image est une icône de trois chiffres humaines connectés. "/>
          <p:cNvSpPr/>
          <p:nvPr/>
        </p:nvSpPr>
        <p:spPr>
          <a:xfrm>
            <a:off x="1099788" y="3230760"/>
            <a:ext cx="853779" cy="796496"/>
          </a:xfrm>
          <a:custGeom>
            <a:avLst/>
            <a:gdLst/>
            <a:ahLst/>
            <a:cxnLst/>
            <a:rect l="l" t="t" r="r" b="b"/>
            <a:pathLst>
              <a:path w="853779" h="796496">
                <a:moveTo>
                  <a:pt x="0" y="0"/>
                </a:moveTo>
                <a:lnTo>
                  <a:pt x="853779" y="0"/>
                </a:lnTo>
                <a:lnTo>
                  <a:pt x="853779" y="796496"/>
                </a:lnTo>
                <a:lnTo>
                  <a:pt x="0" y="796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4" name="Freeform 4" descr="Une image contenant Police, texte, diagramme, Graphique  Description générée automatiquement"/>
          <p:cNvSpPr/>
          <p:nvPr/>
        </p:nvSpPr>
        <p:spPr>
          <a:xfrm>
            <a:off x="282144" y="150070"/>
            <a:ext cx="3090672" cy="1738503"/>
          </a:xfrm>
          <a:custGeom>
            <a:avLst/>
            <a:gdLst/>
            <a:ahLst/>
            <a:cxnLst/>
            <a:rect l="l" t="t" r="r" b="b"/>
            <a:pathLst>
              <a:path w="3090672" h="1738503">
                <a:moveTo>
                  <a:pt x="0" y="0"/>
                </a:moveTo>
                <a:lnTo>
                  <a:pt x="3090672" y="0"/>
                </a:lnTo>
                <a:lnTo>
                  <a:pt x="3090672" y="1738504"/>
                </a:lnTo>
                <a:lnTo>
                  <a:pt x="0" y="17385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5" name="Freeform 5"/>
          <p:cNvSpPr/>
          <p:nvPr/>
        </p:nvSpPr>
        <p:spPr>
          <a:xfrm>
            <a:off x="6641596" y="-3268065"/>
            <a:ext cx="15829818" cy="15588755"/>
          </a:xfrm>
          <a:custGeom>
            <a:avLst/>
            <a:gdLst/>
            <a:ahLst/>
            <a:cxnLst/>
            <a:rect l="l" t="t" r="r" b="b"/>
            <a:pathLst>
              <a:path w="15829818" h="15588755">
                <a:moveTo>
                  <a:pt x="0" y="0"/>
                </a:moveTo>
                <a:lnTo>
                  <a:pt x="15829818" y="0"/>
                </a:lnTo>
                <a:lnTo>
                  <a:pt x="15829818" y="15588754"/>
                </a:lnTo>
                <a:lnTo>
                  <a:pt x="0" y="155887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6" name="TextBox 6"/>
          <p:cNvSpPr txBox="1"/>
          <p:nvPr/>
        </p:nvSpPr>
        <p:spPr>
          <a:xfrm>
            <a:off x="935196" y="4189217"/>
            <a:ext cx="7268562" cy="127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0"/>
              </a:lnSpc>
            </a:pPr>
            <a:r>
              <a:rPr lang="fr-FR" sz="8100" dirty="0">
                <a:solidFill>
                  <a:srgbClr val="002060"/>
                </a:solidFill>
                <a:latin typeface="Arimo Bold"/>
              </a:rPr>
              <a:t>Profils</a:t>
            </a:r>
            <a:r>
              <a:rPr lang="en-US" sz="8100" dirty="0">
                <a:solidFill>
                  <a:srgbClr val="002060"/>
                </a:solidFill>
                <a:latin typeface="Arimo Bold"/>
              </a:rPr>
              <a:t> </a:t>
            </a:r>
            <a:r>
              <a:rPr lang="fr-FR" sz="8100" dirty="0">
                <a:solidFill>
                  <a:srgbClr val="002060"/>
                </a:solidFill>
                <a:latin typeface="Arimo Bold"/>
              </a:rPr>
              <a:t>Agiles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5196" y="5600695"/>
            <a:ext cx="7268562" cy="1856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-14" dirty="0">
                <a:solidFill>
                  <a:srgbClr val="002060"/>
                </a:solidFill>
                <a:latin typeface="TT Rounds Condensed Light Italics"/>
              </a:rPr>
              <a:t>Ceci </a:t>
            </a:r>
            <a:r>
              <a:rPr lang="fr-FR" sz="2400" spc="-14" dirty="0">
                <a:solidFill>
                  <a:srgbClr val="002060"/>
                </a:solidFill>
                <a:latin typeface="TT Rounds Condensed Light Italics"/>
              </a:rPr>
              <a:t>est</a:t>
            </a:r>
            <a:r>
              <a:rPr lang="en-US" sz="2400" spc="-14" dirty="0">
                <a:solidFill>
                  <a:srgbClr val="002060"/>
                </a:solidFill>
                <a:latin typeface="TT Rounds Condensed Light Italics"/>
              </a:rPr>
              <a:t> des fiches pour chaque profil Agile</a:t>
            </a:r>
          </a:p>
          <a:p>
            <a:pPr algn="l">
              <a:lnSpc>
                <a:spcPts val="2879"/>
              </a:lnSpc>
            </a:pPr>
            <a:r>
              <a:rPr lang="en-US" sz="2400" spc="-14" dirty="0">
                <a:solidFill>
                  <a:srgbClr val="002060"/>
                </a:solidFill>
                <a:latin typeface="TT Rounds Condensed Light Italics"/>
              </a:rPr>
              <a:t>Visant la compréhension et la répartition des rôles et des scopes d’intervention.</a:t>
            </a:r>
          </a:p>
          <a:p>
            <a:pPr algn="l">
              <a:lnSpc>
                <a:spcPts val="2879"/>
              </a:lnSpc>
            </a:pPr>
            <a:r>
              <a:rPr lang="en-US" sz="2400" spc="-14" dirty="0">
                <a:solidFill>
                  <a:srgbClr val="002060"/>
                </a:solidFill>
                <a:latin typeface="TT Rounds Condensed Light Italics"/>
              </a:rPr>
              <a:t>Chaque rôle a son périmètre d’actions, son processus d’exécution et ses indicateurs de performances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149" y="0"/>
            <a:ext cx="5573691" cy="10287000"/>
            <a:chOff x="0" y="0"/>
            <a:chExt cx="146796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67968" cy="2709333"/>
            </a:xfrm>
            <a:custGeom>
              <a:avLst/>
              <a:gdLst/>
              <a:ahLst/>
              <a:cxnLst/>
              <a:rect l="l" t="t" r="r" b="b"/>
              <a:pathLst>
                <a:path w="1467968" h="2709333">
                  <a:moveTo>
                    <a:pt x="0" y="0"/>
                  </a:moveTo>
                  <a:lnTo>
                    <a:pt x="1467968" y="0"/>
                  </a:lnTo>
                  <a:lnTo>
                    <a:pt x="146796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FCBE1"/>
            </a:solidFill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467968" cy="2728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0"/>
                </a:lnSpc>
              </a:pPr>
              <a:endParaRPr dirty="0"/>
            </a:p>
          </p:txBody>
        </p:sp>
      </p:grpSp>
      <p:sp>
        <p:nvSpPr>
          <p:cNvPr id="5" name="Freeform 5"/>
          <p:cNvSpPr/>
          <p:nvPr/>
        </p:nvSpPr>
        <p:spPr>
          <a:xfrm>
            <a:off x="683300" y="2777060"/>
            <a:ext cx="3720358" cy="3720358"/>
          </a:xfrm>
          <a:custGeom>
            <a:avLst/>
            <a:gdLst/>
            <a:ahLst/>
            <a:cxnLst/>
            <a:rect l="l" t="t" r="r" b="b"/>
            <a:pathLst>
              <a:path w="3720358" h="3720358">
                <a:moveTo>
                  <a:pt x="0" y="0"/>
                </a:moveTo>
                <a:lnTo>
                  <a:pt x="3720357" y="0"/>
                </a:lnTo>
                <a:lnTo>
                  <a:pt x="3720357" y="3720358"/>
                </a:lnTo>
                <a:lnTo>
                  <a:pt x="0" y="3720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grpSp>
        <p:nvGrpSpPr>
          <p:cNvPr id="6" name="Group 6"/>
          <p:cNvGrpSpPr/>
          <p:nvPr/>
        </p:nvGrpSpPr>
        <p:grpSpPr>
          <a:xfrm>
            <a:off x="626235" y="5578386"/>
            <a:ext cx="4370464" cy="4977594"/>
            <a:chOff x="0" y="0"/>
            <a:chExt cx="1320861" cy="15043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20861" cy="1504351"/>
            </a:xfrm>
            <a:custGeom>
              <a:avLst/>
              <a:gdLst/>
              <a:ahLst/>
              <a:cxnLst/>
              <a:rect l="l" t="t" r="r" b="b"/>
              <a:pathLst>
                <a:path w="1320861" h="1504351">
                  <a:moveTo>
                    <a:pt x="0" y="0"/>
                  </a:moveTo>
                  <a:lnTo>
                    <a:pt x="1320861" y="0"/>
                  </a:lnTo>
                  <a:lnTo>
                    <a:pt x="1320861" y="1504351"/>
                  </a:lnTo>
                  <a:lnTo>
                    <a:pt x="0" y="1504351"/>
                  </a:lnTo>
                  <a:close/>
                </a:path>
              </a:pathLst>
            </a:custGeom>
            <a:solidFill>
              <a:srgbClr val="6880E2"/>
            </a:solidFill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85725"/>
              <a:ext cx="1320861" cy="1590076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ctr">
                <a:lnSpc>
                  <a:spcPts val="5963"/>
                </a:lnSpc>
              </a:pPr>
              <a:r>
                <a:rPr lang="en-US" sz="4199" dirty="0">
                  <a:solidFill>
                    <a:srgbClr val="FEFEFE"/>
                  </a:solidFill>
                  <a:latin typeface="Rajdhani Semi-Bold"/>
                </a:rPr>
                <a:t>Product owner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800000">
            <a:off x="1219277" y="806537"/>
            <a:ext cx="3720358" cy="3720358"/>
          </a:xfrm>
          <a:custGeom>
            <a:avLst/>
            <a:gdLst/>
            <a:ahLst/>
            <a:cxnLst/>
            <a:rect l="l" t="t" r="r" b="b"/>
            <a:pathLst>
              <a:path w="3720358" h="3720358">
                <a:moveTo>
                  <a:pt x="0" y="0"/>
                </a:moveTo>
                <a:lnTo>
                  <a:pt x="3720357" y="0"/>
                </a:lnTo>
                <a:lnTo>
                  <a:pt x="3720357" y="3720357"/>
                </a:lnTo>
                <a:lnTo>
                  <a:pt x="0" y="3720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10" name="Freeform 10"/>
          <p:cNvSpPr/>
          <p:nvPr/>
        </p:nvSpPr>
        <p:spPr>
          <a:xfrm rot="-4614565">
            <a:off x="12644102" y="4941658"/>
            <a:ext cx="8296678" cy="6907964"/>
          </a:xfrm>
          <a:custGeom>
            <a:avLst/>
            <a:gdLst/>
            <a:ahLst/>
            <a:cxnLst/>
            <a:rect l="l" t="t" r="r" b="b"/>
            <a:pathLst>
              <a:path w="8296678" h="6907964">
                <a:moveTo>
                  <a:pt x="0" y="0"/>
                </a:moveTo>
                <a:lnTo>
                  <a:pt x="8296678" y="0"/>
                </a:lnTo>
                <a:lnTo>
                  <a:pt x="8296678" y="6907963"/>
                </a:lnTo>
                <a:lnTo>
                  <a:pt x="0" y="69079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11" name="TextBox 11"/>
          <p:cNvSpPr txBox="1"/>
          <p:nvPr/>
        </p:nvSpPr>
        <p:spPr>
          <a:xfrm>
            <a:off x="5936175" y="2816144"/>
            <a:ext cx="11451913" cy="5894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6"/>
              </a:lnSpc>
            </a:pPr>
            <a:r>
              <a:rPr lang="fr-FR" sz="2300" dirty="0">
                <a:solidFill>
                  <a:srgbClr val="584887"/>
                </a:solidFill>
                <a:latin typeface="Arimo Light"/>
              </a:rPr>
              <a:t>Le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Product </a:t>
            </a:r>
            <a:r>
              <a:rPr lang="fr-FR" sz="2300" dirty="0" err="1">
                <a:solidFill>
                  <a:srgbClr val="584887"/>
                </a:solidFill>
                <a:latin typeface="Arimo Bold"/>
              </a:rPr>
              <a:t>Owner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 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est 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l’interface entre le client et les intervenants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.</a:t>
            </a:r>
          </a:p>
          <a:p>
            <a:pPr algn="l">
              <a:lnSpc>
                <a:spcPts val="3266"/>
              </a:lnSpc>
            </a:pPr>
            <a:r>
              <a:rPr lang="fr-FR" sz="2300" dirty="0">
                <a:solidFill>
                  <a:srgbClr val="584887"/>
                </a:solidFill>
                <a:latin typeface="Arimo Light"/>
              </a:rPr>
              <a:t>Il est le </a:t>
            </a:r>
            <a:r>
              <a:rPr lang="fr-FR" sz="2300" u="sng" dirty="0">
                <a:solidFill>
                  <a:srgbClr val="584887"/>
                </a:solidFill>
                <a:latin typeface="Arimo Bold"/>
              </a:rPr>
              <a:t>détenteur du Produit 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et c’est à son service que tourne le projet.</a:t>
            </a:r>
          </a:p>
          <a:p>
            <a:pPr algn="l">
              <a:lnSpc>
                <a:spcPts val="3266"/>
              </a:lnSpc>
            </a:pPr>
            <a:endParaRPr lang="fr-FR" sz="2300" dirty="0">
              <a:solidFill>
                <a:srgbClr val="584887"/>
              </a:solidFill>
              <a:latin typeface="Arimo Light"/>
            </a:endParaRPr>
          </a:p>
          <a:p>
            <a:pPr algn="l">
              <a:lnSpc>
                <a:spcPts val="3266"/>
              </a:lnSpc>
            </a:pPr>
            <a:r>
              <a:rPr lang="fr-FR" sz="2300" dirty="0">
                <a:solidFill>
                  <a:srgbClr val="584887"/>
                </a:solidFill>
                <a:latin typeface="Arimo Light"/>
              </a:rPr>
              <a:t>Un Product </a:t>
            </a:r>
            <a:r>
              <a:rPr lang="fr-FR" sz="2300" dirty="0" err="1">
                <a:solidFill>
                  <a:srgbClr val="584887"/>
                </a:solidFill>
                <a:latin typeface="Arimo Light"/>
              </a:rPr>
              <a:t>Owner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a pour rôle de:</a:t>
            </a:r>
          </a:p>
          <a:p>
            <a:pPr marL="890907" lvl="1" indent="-445453" algn="l">
              <a:lnSpc>
                <a:spcPts val="3266"/>
              </a:lnSpc>
              <a:buFont typeface="Arial"/>
              <a:buChar char="•"/>
            </a:pPr>
            <a:r>
              <a:rPr lang="fr-FR" sz="2300" dirty="0">
                <a:solidFill>
                  <a:srgbClr val="584887"/>
                </a:solidFill>
                <a:latin typeface="Arimo Bold"/>
              </a:rPr>
              <a:t>Chapote 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l’équipe métier</a:t>
            </a:r>
          </a:p>
          <a:p>
            <a:pPr marL="890907" lvl="1" indent="-445453" algn="l">
              <a:lnSpc>
                <a:spcPts val="3266"/>
              </a:lnSpc>
              <a:buFont typeface="Arial"/>
              <a:buChar char="•"/>
            </a:pPr>
            <a:r>
              <a:rPr lang="fr-FR" sz="2300" dirty="0">
                <a:solidFill>
                  <a:srgbClr val="584887"/>
                </a:solidFill>
                <a:latin typeface="Arimo Bold"/>
              </a:rPr>
              <a:t>Définir les besoins métie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r et le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scope du produit 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à livrer sous l’ensemble de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ses versions</a:t>
            </a:r>
          </a:p>
          <a:p>
            <a:pPr marL="890907" lvl="1" indent="-445453" algn="l">
              <a:lnSpc>
                <a:spcPts val="3266"/>
              </a:lnSpc>
              <a:buFont typeface="Arial"/>
              <a:buChar char="•"/>
            </a:pPr>
            <a:r>
              <a:rPr lang="fr-FR" sz="2300" dirty="0">
                <a:solidFill>
                  <a:srgbClr val="584887"/>
                </a:solidFill>
                <a:latin typeface="Arimo Bold"/>
              </a:rPr>
              <a:t>Priorise les fonctionnalités 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à développer </a:t>
            </a:r>
          </a:p>
          <a:p>
            <a:pPr marL="890907" lvl="1" indent="-445453" algn="l">
              <a:lnSpc>
                <a:spcPts val="3266"/>
              </a:lnSpc>
              <a:buFont typeface="Arial"/>
              <a:buChar char="•"/>
            </a:pPr>
            <a:r>
              <a:rPr lang="fr-FR" sz="2300" dirty="0">
                <a:solidFill>
                  <a:srgbClr val="584887"/>
                </a:solidFill>
                <a:latin typeface="Arimo Bold"/>
              </a:rPr>
              <a:t>Valide/rejette les tickets 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développés selon le convenu</a:t>
            </a:r>
          </a:p>
          <a:p>
            <a:pPr marL="890907" lvl="1" indent="-445453" algn="l">
              <a:lnSpc>
                <a:spcPts val="3266"/>
              </a:lnSpc>
              <a:buFont typeface="Arial"/>
              <a:buChar char="•"/>
            </a:pPr>
            <a:r>
              <a:rPr lang="fr-FR" sz="2300" dirty="0">
                <a:solidFill>
                  <a:srgbClr val="584887"/>
                </a:solidFill>
                <a:latin typeface="Arimo Light"/>
              </a:rPr>
              <a:t>Il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déplace les tickets 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(non technique)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de la liste « A valider 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» vers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« </a:t>
            </a:r>
            <a:r>
              <a:rPr lang="fr-FR" sz="2300" dirty="0" err="1">
                <a:solidFill>
                  <a:srgbClr val="584887"/>
                </a:solidFill>
                <a:latin typeface="Arimo Bold"/>
              </a:rPr>
              <a:t>Done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 »</a:t>
            </a:r>
          </a:p>
          <a:p>
            <a:pPr marL="890907" lvl="1" indent="-445453" algn="l">
              <a:lnSpc>
                <a:spcPts val="3266"/>
              </a:lnSpc>
              <a:buFont typeface="Arial"/>
              <a:buChar char="•"/>
            </a:pPr>
            <a:r>
              <a:rPr lang="fr-FR" sz="2300" dirty="0">
                <a:solidFill>
                  <a:srgbClr val="584887"/>
                </a:solidFill>
                <a:latin typeface="Arimo Light"/>
              </a:rPr>
              <a:t>Il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vérifie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avec le Business </a:t>
            </a:r>
            <a:r>
              <a:rPr lang="fr-FR" sz="2300" dirty="0" err="1">
                <a:solidFill>
                  <a:srgbClr val="584887"/>
                </a:solidFill>
                <a:latin typeface="Arimo Light"/>
              </a:rPr>
              <a:t>Analyst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les descriptions fonctionnelles 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de chaque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ticket</a:t>
            </a:r>
          </a:p>
          <a:p>
            <a:pPr marL="890907" lvl="1" indent="-445453" algn="l">
              <a:lnSpc>
                <a:spcPts val="3266"/>
              </a:lnSpc>
              <a:buFont typeface="Arial"/>
              <a:buChar char="•"/>
            </a:pPr>
            <a:r>
              <a:rPr lang="fr-FR" sz="2300" dirty="0">
                <a:solidFill>
                  <a:srgbClr val="584887"/>
                </a:solidFill>
                <a:latin typeface="Arimo Bold"/>
              </a:rPr>
              <a:t>Valide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le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rendu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du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designer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, des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BA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et des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développeurs</a:t>
            </a:r>
          </a:p>
          <a:p>
            <a:pPr marL="890907" lvl="1" indent="-445453" algn="l">
              <a:lnSpc>
                <a:spcPts val="3266"/>
              </a:lnSpc>
              <a:buFont typeface="Arial"/>
              <a:buChar char="•"/>
            </a:pPr>
            <a:r>
              <a:rPr lang="fr-FR" sz="2300" dirty="0">
                <a:solidFill>
                  <a:srgbClr val="584887"/>
                </a:solidFill>
                <a:latin typeface="Arimo Bold"/>
              </a:rPr>
              <a:t>Anime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les réunions de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comités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de suivi et de pilotage</a:t>
            </a:r>
          </a:p>
          <a:p>
            <a:pPr marL="890907" lvl="1" indent="-445453" algn="l">
              <a:lnSpc>
                <a:spcPts val="3266"/>
              </a:lnSpc>
              <a:buFont typeface="Arial"/>
              <a:buChar char="•"/>
            </a:pPr>
            <a:r>
              <a:rPr lang="fr-FR" sz="2300" dirty="0">
                <a:solidFill>
                  <a:srgbClr val="584887"/>
                </a:solidFill>
                <a:latin typeface="Arimo Bold"/>
              </a:rPr>
              <a:t>Prépare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avec le BA les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supports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métier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stratégiques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et de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pilotage</a:t>
            </a:r>
          </a:p>
        </p:txBody>
      </p:sp>
      <p:sp>
        <p:nvSpPr>
          <p:cNvPr id="12" name="Freeform 12"/>
          <p:cNvSpPr/>
          <p:nvPr/>
        </p:nvSpPr>
        <p:spPr>
          <a:xfrm>
            <a:off x="1704042" y="7015670"/>
            <a:ext cx="2214850" cy="2759938"/>
          </a:xfrm>
          <a:custGeom>
            <a:avLst/>
            <a:gdLst/>
            <a:ahLst/>
            <a:cxnLst/>
            <a:rect l="l" t="t" r="r" b="b"/>
            <a:pathLst>
              <a:path w="2214850" h="2759938">
                <a:moveTo>
                  <a:pt x="0" y="0"/>
                </a:moveTo>
                <a:lnTo>
                  <a:pt x="2214850" y="0"/>
                </a:lnTo>
                <a:lnTo>
                  <a:pt x="2214850" y="2759939"/>
                </a:lnTo>
                <a:lnTo>
                  <a:pt x="0" y="27599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TextBox 13"/>
          <p:cNvSpPr txBox="1"/>
          <p:nvPr/>
        </p:nvSpPr>
        <p:spPr>
          <a:xfrm>
            <a:off x="5936175" y="1460849"/>
            <a:ext cx="11078468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5000">
                <a:solidFill>
                  <a:srgbClr val="584887"/>
                </a:solidFill>
                <a:latin typeface="Arimo Bold"/>
              </a:rPr>
              <a:t>Quel est le role d’un Product owner?</a:t>
            </a:r>
          </a:p>
        </p:txBody>
      </p:sp>
      <p:sp>
        <p:nvSpPr>
          <p:cNvPr id="14" name="Freeform 14"/>
          <p:cNvSpPr/>
          <p:nvPr/>
        </p:nvSpPr>
        <p:spPr>
          <a:xfrm>
            <a:off x="-271209" y="1028700"/>
            <a:ext cx="6078009" cy="4557966"/>
          </a:xfrm>
          <a:custGeom>
            <a:avLst/>
            <a:gdLst/>
            <a:ahLst/>
            <a:cxnLst/>
            <a:rect l="l" t="t" r="r" b="b"/>
            <a:pathLst>
              <a:path w="6078009" h="4557966">
                <a:moveTo>
                  <a:pt x="0" y="0"/>
                </a:moveTo>
                <a:lnTo>
                  <a:pt x="6078009" y="0"/>
                </a:lnTo>
                <a:lnTo>
                  <a:pt x="6078009" y="4557966"/>
                </a:lnTo>
                <a:lnTo>
                  <a:pt x="0" y="455796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b="-33349"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050" y="0"/>
            <a:ext cx="5573691" cy="10287000"/>
            <a:chOff x="0" y="0"/>
            <a:chExt cx="146796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67968" cy="2709333"/>
            </a:xfrm>
            <a:custGeom>
              <a:avLst/>
              <a:gdLst/>
              <a:ahLst/>
              <a:cxnLst/>
              <a:rect l="l" t="t" r="r" b="b"/>
              <a:pathLst>
                <a:path w="1467968" h="2709333">
                  <a:moveTo>
                    <a:pt x="0" y="0"/>
                  </a:moveTo>
                  <a:lnTo>
                    <a:pt x="1467968" y="0"/>
                  </a:lnTo>
                  <a:lnTo>
                    <a:pt x="146796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FCBE1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467968" cy="2728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83300" y="2777060"/>
            <a:ext cx="3720358" cy="3720358"/>
          </a:xfrm>
          <a:custGeom>
            <a:avLst/>
            <a:gdLst/>
            <a:ahLst/>
            <a:cxnLst/>
            <a:rect l="l" t="t" r="r" b="b"/>
            <a:pathLst>
              <a:path w="3720358" h="3720358">
                <a:moveTo>
                  <a:pt x="0" y="0"/>
                </a:moveTo>
                <a:lnTo>
                  <a:pt x="3720357" y="0"/>
                </a:lnTo>
                <a:lnTo>
                  <a:pt x="3720357" y="3720358"/>
                </a:lnTo>
                <a:lnTo>
                  <a:pt x="0" y="3720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626235" y="5585609"/>
            <a:ext cx="4370464" cy="4970372"/>
            <a:chOff x="0" y="0"/>
            <a:chExt cx="1320861" cy="15021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20861" cy="1502168"/>
            </a:xfrm>
            <a:custGeom>
              <a:avLst/>
              <a:gdLst/>
              <a:ahLst/>
              <a:cxnLst/>
              <a:rect l="l" t="t" r="r" b="b"/>
              <a:pathLst>
                <a:path w="1320861" h="1502168">
                  <a:moveTo>
                    <a:pt x="0" y="0"/>
                  </a:moveTo>
                  <a:lnTo>
                    <a:pt x="1320861" y="0"/>
                  </a:lnTo>
                  <a:lnTo>
                    <a:pt x="1320861" y="1502168"/>
                  </a:lnTo>
                  <a:lnTo>
                    <a:pt x="0" y="1502168"/>
                  </a:lnTo>
                  <a:close/>
                </a:path>
              </a:pathLst>
            </a:custGeom>
            <a:solidFill>
              <a:srgbClr val="6880E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85725"/>
              <a:ext cx="1320861" cy="1587893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ctr">
                <a:lnSpc>
                  <a:spcPts val="5963"/>
                </a:lnSpc>
              </a:pPr>
              <a:r>
                <a:rPr lang="en-US" sz="4199">
                  <a:solidFill>
                    <a:srgbClr val="FEFEFE"/>
                  </a:solidFill>
                  <a:latin typeface="Rajdhani Semi-Bold"/>
                </a:rPr>
                <a:t>Scrum master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800000">
            <a:off x="1219277" y="806537"/>
            <a:ext cx="3720358" cy="3720358"/>
          </a:xfrm>
          <a:custGeom>
            <a:avLst/>
            <a:gdLst/>
            <a:ahLst/>
            <a:cxnLst/>
            <a:rect l="l" t="t" r="r" b="b"/>
            <a:pathLst>
              <a:path w="3720358" h="3720358">
                <a:moveTo>
                  <a:pt x="0" y="0"/>
                </a:moveTo>
                <a:lnTo>
                  <a:pt x="3720357" y="0"/>
                </a:lnTo>
                <a:lnTo>
                  <a:pt x="3720357" y="3720357"/>
                </a:lnTo>
                <a:lnTo>
                  <a:pt x="0" y="3720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 rot="-4614565">
            <a:off x="12644102" y="4941658"/>
            <a:ext cx="8296678" cy="6907964"/>
          </a:xfrm>
          <a:custGeom>
            <a:avLst/>
            <a:gdLst/>
            <a:ahLst/>
            <a:cxnLst/>
            <a:rect l="l" t="t" r="r" b="b"/>
            <a:pathLst>
              <a:path w="8296678" h="6907964">
                <a:moveTo>
                  <a:pt x="0" y="0"/>
                </a:moveTo>
                <a:lnTo>
                  <a:pt x="8296678" y="0"/>
                </a:lnTo>
                <a:lnTo>
                  <a:pt x="8296678" y="6907963"/>
                </a:lnTo>
                <a:lnTo>
                  <a:pt x="0" y="69079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TextBox 11"/>
          <p:cNvSpPr txBox="1"/>
          <p:nvPr/>
        </p:nvSpPr>
        <p:spPr>
          <a:xfrm>
            <a:off x="5936175" y="2864440"/>
            <a:ext cx="11451913" cy="377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6"/>
              </a:lnSpc>
            </a:pPr>
            <a:r>
              <a:rPr lang="fr-FR" sz="2300" dirty="0">
                <a:solidFill>
                  <a:srgbClr val="584887"/>
                </a:solidFill>
                <a:latin typeface="Arimo Light"/>
              </a:rPr>
              <a:t>Le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Scrum Master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est avant tout un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coach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, tandis que le </a:t>
            </a:r>
            <a:r>
              <a:rPr lang="fr-FR" sz="2300" u="none" dirty="0">
                <a:solidFill>
                  <a:srgbClr val="584887"/>
                </a:solidFill>
                <a:latin typeface="Arimo Light"/>
              </a:rPr>
              <a:t>Produ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c</a:t>
            </a:r>
            <a:r>
              <a:rPr lang="fr-FR" sz="2300" u="none" dirty="0">
                <a:solidFill>
                  <a:srgbClr val="584887"/>
                </a:solidFill>
                <a:latin typeface="Arimo Light"/>
              </a:rPr>
              <a:t>t </a:t>
            </a:r>
            <a:r>
              <a:rPr lang="fr-FR" sz="2300" dirty="0" err="1">
                <a:solidFill>
                  <a:srgbClr val="584887"/>
                </a:solidFill>
                <a:latin typeface="Arimo Light"/>
              </a:rPr>
              <a:t>Owner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est comparable à un chef de projet. </a:t>
            </a:r>
          </a:p>
          <a:p>
            <a:pPr algn="l">
              <a:lnSpc>
                <a:spcPts val="3266"/>
              </a:lnSpc>
            </a:pPr>
            <a:r>
              <a:rPr lang="fr-FR" sz="2300" dirty="0">
                <a:solidFill>
                  <a:srgbClr val="584887"/>
                </a:solidFill>
                <a:latin typeface="Arimo Light"/>
              </a:rPr>
              <a:t>Il est le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leader des cérémonies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, du flux de travail et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l'exécution de la méthode Scrum.</a:t>
            </a:r>
          </a:p>
          <a:p>
            <a:pPr algn="l">
              <a:lnSpc>
                <a:spcPts val="3266"/>
              </a:lnSpc>
            </a:pPr>
            <a:r>
              <a:rPr lang="fr-FR" sz="2300" dirty="0">
                <a:solidFill>
                  <a:srgbClr val="584887"/>
                </a:solidFill>
                <a:latin typeface="Arimo Light"/>
              </a:rPr>
              <a:t>Il a pour mission de:</a:t>
            </a:r>
          </a:p>
          <a:p>
            <a:pPr marL="496571" lvl="1" indent="-248285" algn="l">
              <a:lnSpc>
                <a:spcPts val="3266"/>
              </a:lnSpc>
              <a:buFont typeface="Arial"/>
              <a:buChar char="•"/>
            </a:pPr>
            <a:r>
              <a:rPr lang="fr-FR" sz="2300" dirty="0">
                <a:solidFill>
                  <a:srgbClr val="584887"/>
                </a:solidFill>
                <a:latin typeface="Arimo Bold"/>
              </a:rPr>
              <a:t>Organiser </a:t>
            </a:r>
            <a:r>
              <a:rPr lang="fr-FR" sz="2300" dirty="0">
                <a:solidFill>
                  <a:srgbClr val="584887"/>
                </a:solidFill>
                <a:latin typeface="Arimo"/>
              </a:rPr>
              <a:t>les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 cérémonies 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agiles en planifiant les </a:t>
            </a:r>
            <a:r>
              <a:rPr lang="fr-FR" sz="2300" dirty="0" err="1">
                <a:solidFill>
                  <a:srgbClr val="584887"/>
                </a:solidFill>
                <a:latin typeface="Arimo Bold"/>
              </a:rPr>
              <a:t>daily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</a:t>
            </a:r>
            <a:r>
              <a:rPr lang="fr-FR" sz="2300" dirty="0" err="1">
                <a:solidFill>
                  <a:srgbClr val="584887"/>
                </a:solidFill>
                <a:latin typeface="Arimo Light"/>
              </a:rPr>
              <a:t>scrums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, les sprint </a:t>
            </a:r>
            <a:r>
              <a:rPr lang="fr-FR" sz="2300" dirty="0" err="1">
                <a:solidFill>
                  <a:srgbClr val="584887"/>
                </a:solidFill>
                <a:latin typeface="Arimo Bold"/>
              </a:rPr>
              <a:t>review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et les cérémonies.</a:t>
            </a:r>
          </a:p>
          <a:p>
            <a:pPr marL="496571" lvl="1" indent="-248285" algn="l">
              <a:lnSpc>
                <a:spcPts val="3266"/>
              </a:lnSpc>
              <a:buFont typeface="Arial"/>
              <a:buChar char="•"/>
            </a:pPr>
            <a:r>
              <a:rPr lang="fr-FR" sz="2300" dirty="0">
                <a:solidFill>
                  <a:srgbClr val="584887"/>
                </a:solidFill>
                <a:latin typeface="Arimo Light"/>
              </a:rPr>
              <a:t>Suivre le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bon déroulement de la méthode Scrum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en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impliquant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chaque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membre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de l’équipe au maximum</a:t>
            </a:r>
          </a:p>
          <a:p>
            <a:pPr marL="496571" lvl="1" indent="-248285" algn="l">
              <a:lnSpc>
                <a:spcPts val="3266"/>
              </a:lnSpc>
              <a:buFont typeface="Arial"/>
              <a:buChar char="•"/>
            </a:pPr>
            <a:r>
              <a:rPr lang="fr-FR" sz="2300" dirty="0">
                <a:solidFill>
                  <a:srgbClr val="584887"/>
                </a:solidFill>
                <a:latin typeface="Arimo Bold"/>
              </a:rPr>
              <a:t>Veiller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à la bonne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application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de la méthode </a:t>
            </a:r>
            <a:r>
              <a:rPr lang="fr-FR" sz="2300" dirty="0">
                <a:solidFill>
                  <a:srgbClr val="584887"/>
                </a:solidFill>
                <a:latin typeface="Arimo Bold"/>
              </a:rPr>
              <a:t>Scrum</a:t>
            </a:r>
            <a:r>
              <a:rPr lang="fr-FR" sz="2300" dirty="0">
                <a:solidFill>
                  <a:srgbClr val="584887"/>
                </a:solidFill>
                <a:latin typeface="Arimo Light"/>
              </a:rPr>
              <a:t> en accompagnant chaque collègue</a:t>
            </a:r>
          </a:p>
        </p:txBody>
      </p:sp>
      <p:sp>
        <p:nvSpPr>
          <p:cNvPr id="12" name="Freeform 12"/>
          <p:cNvSpPr/>
          <p:nvPr/>
        </p:nvSpPr>
        <p:spPr>
          <a:xfrm>
            <a:off x="-271209" y="1028700"/>
            <a:ext cx="6078009" cy="4557966"/>
          </a:xfrm>
          <a:custGeom>
            <a:avLst/>
            <a:gdLst/>
            <a:ahLst/>
            <a:cxnLst/>
            <a:rect l="l" t="t" r="r" b="b"/>
            <a:pathLst>
              <a:path w="6078009" h="4557966">
                <a:moveTo>
                  <a:pt x="0" y="0"/>
                </a:moveTo>
                <a:lnTo>
                  <a:pt x="6078009" y="0"/>
                </a:lnTo>
                <a:lnTo>
                  <a:pt x="6078009" y="4557966"/>
                </a:lnTo>
                <a:lnTo>
                  <a:pt x="0" y="45579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b="-33349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Freeform 13"/>
          <p:cNvSpPr/>
          <p:nvPr/>
        </p:nvSpPr>
        <p:spPr>
          <a:xfrm>
            <a:off x="1092988" y="6760257"/>
            <a:ext cx="3349616" cy="2621075"/>
          </a:xfrm>
          <a:custGeom>
            <a:avLst/>
            <a:gdLst/>
            <a:ahLst/>
            <a:cxnLst/>
            <a:rect l="l" t="t" r="r" b="b"/>
            <a:pathLst>
              <a:path w="3349616" h="2621075">
                <a:moveTo>
                  <a:pt x="0" y="0"/>
                </a:moveTo>
                <a:lnTo>
                  <a:pt x="3349616" y="0"/>
                </a:lnTo>
                <a:lnTo>
                  <a:pt x="3349616" y="2621075"/>
                </a:lnTo>
                <a:lnTo>
                  <a:pt x="0" y="26210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TextBox 14"/>
          <p:cNvSpPr txBox="1"/>
          <p:nvPr/>
        </p:nvSpPr>
        <p:spPr>
          <a:xfrm>
            <a:off x="6058959" y="1460849"/>
            <a:ext cx="10832902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5000">
                <a:solidFill>
                  <a:srgbClr val="584887"/>
                </a:solidFill>
                <a:latin typeface="Arimo Bold"/>
              </a:rPr>
              <a:t>Quel est le role d’un Scrum Master?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050" y="0"/>
            <a:ext cx="5573691" cy="10287000"/>
            <a:chOff x="0" y="0"/>
            <a:chExt cx="146796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67968" cy="2709333"/>
            </a:xfrm>
            <a:custGeom>
              <a:avLst/>
              <a:gdLst/>
              <a:ahLst/>
              <a:cxnLst/>
              <a:rect l="l" t="t" r="r" b="b"/>
              <a:pathLst>
                <a:path w="1467968" h="2709333">
                  <a:moveTo>
                    <a:pt x="0" y="0"/>
                  </a:moveTo>
                  <a:lnTo>
                    <a:pt x="1467968" y="0"/>
                  </a:lnTo>
                  <a:lnTo>
                    <a:pt x="146796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FCBE1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467968" cy="2728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83300" y="2777060"/>
            <a:ext cx="3720358" cy="3720358"/>
          </a:xfrm>
          <a:custGeom>
            <a:avLst/>
            <a:gdLst/>
            <a:ahLst/>
            <a:cxnLst/>
            <a:rect l="l" t="t" r="r" b="b"/>
            <a:pathLst>
              <a:path w="3720358" h="3720358">
                <a:moveTo>
                  <a:pt x="0" y="0"/>
                </a:moveTo>
                <a:lnTo>
                  <a:pt x="3720357" y="0"/>
                </a:lnTo>
                <a:lnTo>
                  <a:pt x="3720357" y="3720358"/>
                </a:lnTo>
                <a:lnTo>
                  <a:pt x="0" y="3720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626235" y="5585609"/>
            <a:ext cx="4370464" cy="4970372"/>
            <a:chOff x="0" y="0"/>
            <a:chExt cx="1320861" cy="15021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20861" cy="1502168"/>
            </a:xfrm>
            <a:custGeom>
              <a:avLst/>
              <a:gdLst/>
              <a:ahLst/>
              <a:cxnLst/>
              <a:rect l="l" t="t" r="r" b="b"/>
              <a:pathLst>
                <a:path w="1320861" h="1502168">
                  <a:moveTo>
                    <a:pt x="0" y="0"/>
                  </a:moveTo>
                  <a:lnTo>
                    <a:pt x="1320861" y="0"/>
                  </a:lnTo>
                  <a:lnTo>
                    <a:pt x="1320861" y="1502168"/>
                  </a:lnTo>
                  <a:lnTo>
                    <a:pt x="0" y="1502168"/>
                  </a:lnTo>
                  <a:close/>
                </a:path>
              </a:pathLst>
            </a:custGeom>
            <a:solidFill>
              <a:srgbClr val="6880E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85725"/>
              <a:ext cx="1320861" cy="1587893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ctr">
                <a:lnSpc>
                  <a:spcPts val="5963"/>
                </a:lnSpc>
              </a:pPr>
              <a:r>
                <a:rPr lang="en-US" sz="4199">
                  <a:solidFill>
                    <a:srgbClr val="FEFEFE"/>
                  </a:solidFill>
                  <a:latin typeface="Rajdhani Semi-Bold"/>
                </a:rPr>
                <a:t>TechLead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800000">
            <a:off x="1219277" y="806537"/>
            <a:ext cx="3720358" cy="3720358"/>
          </a:xfrm>
          <a:custGeom>
            <a:avLst/>
            <a:gdLst/>
            <a:ahLst/>
            <a:cxnLst/>
            <a:rect l="l" t="t" r="r" b="b"/>
            <a:pathLst>
              <a:path w="3720358" h="3720358">
                <a:moveTo>
                  <a:pt x="0" y="0"/>
                </a:moveTo>
                <a:lnTo>
                  <a:pt x="3720357" y="0"/>
                </a:lnTo>
                <a:lnTo>
                  <a:pt x="3720357" y="3720357"/>
                </a:lnTo>
                <a:lnTo>
                  <a:pt x="0" y="3720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 rot="-4614565">
            <a:off x="12644102" y="4941658"/>
            <a:ext cx="8296678" cy="6907964"/>
          </a:xfrm>
          <a:custGeom>
            <a:avLst/>
            <a:gdLst/>
            <a:ahLst/>
            <a:cxnLst/>
            <a:rect l="l" t="t" r="r" b="b"/>
            <a:pathLst>
              <a:path w="8296678" h="6907964">
                <a:moveTo>
                  <a:pt x="0" y="0"/>
                </a:moveTo>
                <a:lnTo>
                  <a:pt x="8296678" y="0"/>
                </a:lnTo>
                <a:lnTo>
                  <a:pt x="8296678" y="6907963"/>
                </a:lnTo>
                <a:lnTo>
                  <a:pt x="0" y="69079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828430" y="1517204"/>
            <a:ext cx="4111205" cy="4111205"/>
          </a:xfrm>
          <a:custGeom>
            <a:avLst/>
            <a:gdLst/>
            <a:ahLst/>
            <a:cxnLst/>
            <a:rect l="l" t="t" r="r" b="b"/>
            <a:pathLst>
              <a:path w="4111205" h="4111205">
                <a:moveTo>
                  <a:pt x="0" y="0"/>
                </a:moveTo>
                <a:lnTo>
                  <a:pt x="4111204" y="0"/>
                </a:lnTo>
                <a:lnTo>
                  <a:pt x="4111204" y="4111205"/>
                </a:lnTo>
                <a:lnTo>
                  <a:pt x="0" y="41112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TextBox 12"/>
          <p:cNvSpPr txBox="1"/>
          <p:nvPr/>
        </p:nvSpPr>
        <p:spPr>
          <a:xfrm>
            <a:off x="6057129" y="2570421"/>
            <a:ext cx="11202171" cy="6687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36"/>
              </a:lnSpc>
            </a:pPr>
            <a:r>
              <a:rPr lang="en-US" sz="1997">
                <a:solidFill>
                  <a:srgbClr val="584887"/>
                </a:solidFill>
                <a:latin typeface="Arimo Bold"/>
              </a:rPr>
              <a:t>Le tech lead</a:t>
            </a:r>
            <a:r>
              <a:rPr lang="en-US" sz="1997">
                <a:solidFill>
                  <a:srgbClr val="584887"/>
                </a:solidFill>
                <a:latin typeface="Arimo Light"/>
              </a:rPr>
              <a:t>, également appelé </a:t>
            </a:r>
            <a:r>
              <a:rPr lang="en-US" sz="1997">
                <a:solidFill>
                  <a:srgbClr val="584887"/>
                </a:solidFill>
                <a:latin typeface="Arimo Bold"/>
              </a:rPr>
              <a:t>lead développeur</a:t>
            </a:r>
            <a:r>
              <a:rPr lang="en-US" sz="1997">
                <a:solidFill>
                  <a:srgbClr val="584887"/>
                </a:solidFill>
                <a:latin typeface="Arimo Light"/>
              </a:rPr>
              <a:t>, est </a:t>
            </a:r>
            <a:r>
              <a:rPr lang="en-US" sz="1997">
                <a:solidFill>
                  <a:srgbClr val="584887"/>
                </a:solidFill>
                <a:latin typeface="Arimo Bold"/>
              </a:rPr>
              <a:t>expert dans le développement informatique</a:t>
            </a:r>
            <a:r>
              <a:rPr lang="en-US" sz="1997">
                <a:solidFill>
                  <a:srgbClr val="584887"/>
                </a:solidFill>
                <a:latin typeface="Arimo Light"/>
              </a:rPr>
              <a:t>, il possède des compétences solides en informatique qui lui permettent de maîtriser les logiciels de programmation (code) et d’être à l’aise avec les technologies et le développement web.</a:t>
            </a:r>
          </a:p>
          <a:p>
            <a:pPr algn="l">
              <a:lnSpc>
                <a:spcPts val="2836"/>
              </a:lnSpc>
            </a:pPr>
            <a:r>
              <a:rPr lang="en-US" sz="1997">
                <a:solidFill>
                  <a:srgbClr val="584887"/>
                </a:solidFill>
                <a:latin typeface="Arimo Light"/>
              </a:rPr>
              <a:t>Avec son équipe de développeurs, il doit:</a:t>
            </a:r>
          </a:p>
          <a:p>
            <a:pPr marL="431341" lvl="1" indent="-215670" algn="l">
              <a:lnSpc>
                <a:spcPts val="2836"/>
              </a:lnSpc>
              <a:buFont typeface="Arial"/>
              <a:buChar char="•"/>
            </a:pPr>
            <a:r>
              <a:rPr lang="en-US" sz="1997">
                <a:solidFill>
                  <a:srgbClr val="584887"/>
                </a:solidFill>
                <a:latin typeface="Arimo Bold"/>
              </a:rPr>
              <a:t>S’assurer</a:t>
            </a:r>
            <a:r>
              <a:rPr lang="en-US" sz="1997">
                <a:solidFill>
                  <a:srgbClr val="584887"/>
                </a:solidFill>
                <a:latin typeface="Arimo Light"/>
              </a:rPr>
              <a:t> du fonctionnement des technologies attribuées au projets selon les capacités de l’entreprise</a:t>
            </a:r>
          </a:p>
          <a:p>
            <a:pPr marL="431341" lvl="1" indent="-215670" algn="l">
              <a:lnSpc>
                <a:spcPts val="2836"/>
              </a:lnSpc>
              <a:buFont typeface="Arial"/>
              <a:buChar char="•"/>
            </a:pPr>
            <a:r>
              <a:rPr lang="en-US" sz="1997">
                <a:solidFill>
                  <a:srgbClr val="584887"/>
                </a:solidFill>
                <a:latin typeface="Arimo Bold"/>
              </a:rPr>
              <a:t>Anticipe</a:t>
            </a:r>
            <a:r>
              <a:rPr lang="en-US" sz="1997">
                <a:solidFill>
                  <a:srgbClr val="584887"/>
                </a:solidFill>
                <a:latin typeface="Arimo Light"/>
              </a:rPr>
              <a:t> les technologies qui deviendront obsolètes et celles qui pourront être développées.</a:t>
            </a:r>
          </a:p>
          <a:p>
            <a:pPr marL="431341" lvl="1" indent="-215670" algn="l">
              <a:lnSpc>
                <a:spcPts val="2836"/>
              </a:lnSpc>
              <a:buFont typeface="Arial"/>
              <a:buChar char="•"/>
            </a:pPr>
            <a:r>
              <a:rPr lang="en-US" sz="1997">
                <a:solidFill>
                  <a:srgbClr val="584887"/>
                </a:solidFill>
                <a:latin typeface="Arimo Bold"/>
              </a:rPr>
              <a:t>Accompagne les développeurs</a:t>
            </a:r>
            <a:r>
              <a:rPr lang="en-US" sz="1997">
                <a:solidFill>
                  <a:srgbClr val="584887"/>
                </a:solidFill>
                <a:latin typeface="Arimo Light"/>
              </a:rPr>
              <a:t> dans le développement de leurs tickets/fonctionnalitées</a:t>
            </a:r>
          </a:p>
          <a:p>
            <a:pPr marL="431341" lvl="1" indent="-215670" algn="l">
              <a:lnSpc>
                <a:spcPts val="2836"/>
              </a:lnSpc>
              <a:buFont typeface="Arial"/>
              <a:buChar char="•"/>
            </a:pPr>
            <a:r>
              <a:rPr lang="en-US" sz="1997">
                <a:solidFill>
                  <a:srgbClr val="584887"/>
                </a:solidFill>
                <a:latin typeface="Arimo Bold"/>
              </a:rPr>
              <a:t>Insère la stratégie technique</a:t>
            </a:r>
            <a:r>
              <a:rPr lang="en-US" sz="1997">
                <a:solidFill>
                  <a:srgbClr val="584887"/>
                </a:solidFill>
                <a:latin typeface="Arimo Light"/>
              </a:rPr>
              <a:t> au niveau de chaque ticket</a:t>
            </a:r>
          </a:p>
          <a:p>
            <a:pPr marL="431341" lvl="1" indent="-215670" algn="l">
              <a:lnSpc>
                <a:spcPts val="2836"/>
              </a:lnSpc>
              <a:buFont typeface="Arial"/>
              <a:buChar char="•"/>
            </a:pPr>
            <a:r>
              <a:rPr lang="en-US" sz="1997">
                <a:solidFill>
                  <a:srgbClr val="584887"/>
                </a:solidFill>
                <a:latin typeface="Arimo Light"/>
              </a:rPr>
              <a:t>Tiens le poker Planning avec son équipe pour estimer la charge du sprint</a:t>
            </a:r>
          </a:p>
          <a:p>
            <a:pPr marL="431341" lvl="1" indent="-215670" algn="l">
              <a:lnSpc>
                <a:spcPts val="2836"/>
              </a:lnSpc>
              <a:buFont typeface="Arial"/>
              <a:buChar char="•"/>
            </a:pPr>
            <a:r>
              <a:rPr lang="en-US" sz="1997">
                <a:solidFill>
                  <a:srgbClr val="584887"/>
                </a:solidFill>
                <a:latin typeface="Arimo Bold"/>
              </a:rPr>
              <a:t>Revois et valide/rejette les tickets en code review</a:t>
            </a:r>
          </a:p>
          <a:p>
            <a:pPr marL="431341" lvl="1" indent="-215670" algn="l">
              <a:lnSpc>
                <a:spcPts val="2836"/>
              </a:lnSpc>
              <a:buFont typeface="Arial"/>
              <a:buChar char="•"/>
            </a:pPr>
            <a:r>
              <a:rPr lang="en-US" sz="1997">
                <a:solidFill>
                  <a:srgbClr val="584887"/>
                </a:solidFill>
                <a:latin typeface="Arimo Bold"/>
              </a:rPr>
              <a:t>Assure la qualité du code</a:t>
            </a:r>
          </a:p>
          <a:p>
            <a:pPr marL="431341" lvl="1" indent="-215670" algn="l">
              <a:lnSpc>
                <a:spcPts val="2836"/>
              </a:lnSpc>
              <a:buFont typeface="Arial"/>
              <a:buChar char="•"/>
            </a:pPr>
            <a:r>
              <a:rPr lang="en-US" sz="1997">
                <a:solidFill>
                  <a:srgbClr val="584887"/>
                </a:solidFill>
                <a:latin typeface="Arimo Bold"/>
              </a:rPr>
              <a:t>Push</a:t>
            </a:r>
            <a:r>
              <a:rPr lang="en-US" sz="1997">
                <a:solidFill>
                  <a:srgbClr val="584887"/>
                </a:solidFill>
                <a:latin typeface="Arimo Light"/>
              </a:rPr>
              <a:t> les tickets développés en </a:t>
            </a:r>
            <a:r>
              <a:rPr lang="en-US" sz="1997">
                <a:solidFill>
                  <a:srgbClr val="584887"/>
                </a:solidFill>
                <a:latin typeface="Arimo Bold"/>
              </a:rPr>
              <a:t>UAT </a:t>
            </a:r>
            <a:r>
              <a:rPr lang="en-US" sz="1997">
                <a:solidFill>
                  <a:srgbClr val="584887"/>
                </a:solidFill>
                <a:latin typeface="Arimo Light"/>
              </a:rPr>
              <a:t>et </a:t>
            </a:r>
            <a:r>
              <a:rPr lang="en-US" sz="1997">
                <a:solidFill>
                  <a:srgbClr val="584887"/>
                </a:solidFill>
                <a:latin typeface="Arimo Bold"/>
              </a:rPr>
              <a:t>PROD</a:t>
            </a:r>
          </a:p>
          <a:p>
            <a:pPr marL="431341" lvl="1" indent="-215670" algn="l">
              <a:lnSpc>
                <a:spcPts val="2836"/>
              </a:lnSpc>
              <a:buFont typeface="Arial"/>
              <a:buChar char="•"/>
            </a:pPr>
            <a:r>
              <a:rPr lang="en-US" sz="1997">
                <a:solidFill>
                  <a:srgbClr val="584887"/>
                </a:solidFill>
                <a:latin typeface="Arimo Bold"/>
              </a:rPr>
              <a:t>Chappote</a:t>
            </a:r>
            <a:r>
              <a:rPr lang="en-US" sz="1997">
                <a:solidFill>
                  <a:srgbClr val="584887"/>
                </a:solidFill>
                <a:latin typeface="Arimo Light"/>
              </a:rPr>
              <a:t> et </a:t>
            </a:r>
            <a:r>
              <a:rPr lang="en-US" sz="1997">
                <a:solidFill>
                  <a:srgbClr val="584887"/>
                </a:solidFill>
                <a:latin typeface="Arimo Bold"/>
              </a:rPr>
              <a:t>établi les livrables projet</a:t>
            </a:r>
            <a:r>
              <a:rPr lang="en-US" sz="1997">
                <a:solidFill>
                  <a:srgbClr val="584887"/>
                </a:solidFill>
                <a:latin typeface="Arimo Light"/>
              </a:rPr>
              <a:t> relative à tous les volets </a:t>
            </a:r>
            <a:r>
              <a:rPr lang="en-US" sz="1997">
                <a:solidFill>
                  <a:srgbClr val="584887"/>
                </a:solidFill>
                <a:latin typeface="Arimo Bold"/>
              </a:rPr>
              <a:t>techniques </a:t>
            </a:r>
            <a:r>
              <a:rPr lang="en-US" sz="1997">
                <a:solidFill>
                  <a:srgbClr val="584887"/>
                </a:solidFill>
                <a:latin typeface="Arimo"/>
              </a:rPr>
              <a:t>du projet</a:t>
            </a:r>
          </a:p>
          <a:p>
            <a:pPr marL="431341" lvl="1" indent="-215670" algn="l">
              <a:lnSpc>
                <a:spcPts val="2836"/>
              </a:lnSpc>
              <a:buFont typeface="Arial"/>
              <a:buChar char="•"/>
            </a:pPr>
            <a:r>
              <a:rPr lang="en-US" sz="1997">
                <a:solidFill>
                  <a:srgbClr val="584887"/>
                </a:solidFill>
                <a:latin typeface="Arimo Bold"/>
              </a:rPr>
              <a:t>Forment les développeurs</a:t>
            </a:r>
            <a:r>
              <a:rPr lang="en-US" sz="1997">
                <a:solidFill>
                  <a:srgbClr val="584887"/>
                </a:solidFill>
                <a:latin typeface="Arimo Light"/>
              </a:rPr>
              <a:t> pour appuyer leurs compétences de programmation</a:t>
            </a:r>
          </a:p>
          <a:p>
            <a:pPr marL="431341" lvl="1" indent="-215670" algn="l">
              <a:lnSpc>
                <a:spcPts val="2836"/>
              </a:lnSpc>
              <a:buFont typeface="Arial"/>
              <a:buChar char="•"/>
            </a:pPr>
            <a:r>
              <a:rPr lang="en-US" sz="1997">
                <a:solidFill>
                  <a:srgbClr val="584887"/>
                </a:solidFill>
                <a:latin typeface="Arimo Bold"/>
              </a:rPr>
              <a:t>Tiens les daily standup</a:t>
            </a:r>
            <a:r>
              <a:rPr lang="en-US" sz="1997">
                <a:solidFill>
                  <a:srgbClr val="584887"/>
                </a:solidFill>
                <a:latin typeface="Arimo Light"/>
              </a:rPr>
              <a:t> avec son équipe</a:t>
            </a:r>
          </a:p>
          <a:p>
            <a:pPr marL="431341" lvl="1" indent="-215670" algn="l">
              <a:lnSpc>
                <a:spcPts val="2836"/>
              </a:lnSpc>
              <a:buFont typeface="Arial"/>
              <a:buChar char="•"/>
            </a:pPr>
            <a:r>
              <a:rPr lang="en-US" sz="1997">
                <a:solidFill>
                  <a:srgbClr val="584887"/>
                </a:solidFill>
                <a:latin typeface="Arimo Bold"/>
              </a:rPr>
              <a:t>Estime les ressources</a:t>
            </a:r>
            <a:r>
              <a:rPr lang="en-US" sz="1997">
                <a:solidFill>
                  <a:srgbClr val="584887"/>
                </a:solidFill>
                <a:latin typeface="Arimo Light"/>
              </a:rPr>
              <a:t> et le </a:t>
            </a:r>
            <a:r>
              <a:rPr lang="en-US" sz="1997">
                <a:solidFill>
                  <a:srgbClr val="584887"/>
                </a:solidFill>
                <a:latin typeface="Arimo Bold"/>
              </a:rPr>
              <a:t>temps</a:t>
            </a:r>
            <a:r>
              <a:rPr lang="en-US" sz="1997">
                <a:solidFill>
                  <a:srgbClr val="584887"/>
                </a:solidFill>
                <a:latin typeface="Arimo Light"/>
              </a:rPr>
              <a:t> nécessaire au développement du produit et ses versions</a:t>
            </a:r>
          </a:p>
          <a:p>
            <a:pPr algn="l">
              <a:lnSpc>
                <a:spcPts val="2836"/>
              </a:lnSpc>
            </a:pPr>
            <a:endParaRPr lang="en-US" sz="1997">
              <a:solidFill>
                <a:srgbClr val="584887"/>
              </a:solidFill>
              <a:latin typeface="Arimo Light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308647" y="7200900"/>
            <a:ext cx="2918298" cy="2057400"/>
          </a:xfrm>
          <a:custGeom>
            <a:avLst/>
            <a:gdLst/>
            <a:ahLst/>
            <a:cxnLst/>
            <a:rect l="l" t="t" r="r" b="b"/>
            <a:pathLst>
              <a:path w="2918298" h="2057400">
                <a:moveTo>
                  <a:pt x="0" y="0"/>
                </a:moveTo>
                <a:lnTo>
                  <a:pt x="2918298" y="0"/>
                </a:lnTo>
                <a:lnTo>
                  <a:pt x="291829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TextBox 14"/>
          <p:cNvSpPr txBox="1"/>
          <p:nvPr/>
        </p:nvSpPr>
        <p:spPr>
          <a:xfrm>
            <a:off x="6057129" y="1460054"/>
            <a:ext cx="9597330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5000">
                <a:solidFill>
                  <a:srgbClr val="584887"/>
                </a:solidFill>
                <a:latin typeface="Arimo Bold"/>
              </a:rPr>
              <a:t>Quel est le role d’un TechLead?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050" y="0"/>
            <a:ext cx="5573691" cy="10287000"/>
            <a:chOff x="0" y="0"/>
            <a:chExt cx="146796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67968" cy="2709333"/>
            </a:xfrm>
            <a:custGeom>
              <a:avLst/>
              <a:gdLst/>
              <a:ahLst/>
              <a:cxnLst/>
              <a:rect l="l" t="t" r="r" b="b"/>
              <a:pathLst>
                <a:path w="1467968" h="2709333">
                  <a:moveTo>
                    <a:pt x="0" y="0"/>
                  </a:moveTo>
                  <a:lnTo>
                    <a:pt x="1467968" y="0"/>
                  </a:lnTo>
                  <a:lnTo>
                    <a:pt x="146796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FCBE1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467968" cy="2728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83300" y="2777060"/>
            <a:ext cx="3720358" cy="3720358"/>
          </a:xfrm>
          <a:custGeom>
            <a:avLst/>
            <a:gdLst/>
            <a:ahLst/>
            <a:cxnLst/>
            <a:rect l="l" t="t" r="r" b="b"/>
            <a:pathLst>
              <a:path w="3720358" h="3720358">
                <a:moveTo>
                  <a:pt x="0" y="0"/>
                </a:moveTo>
                <a:lnTo>
                  <a:pt x="3720357" y="0"/>
                </a:lnTo>
                <a:lnTo>
                  <a:pt x="3720357" y="3720358"/>
                </a:lnTo>
                <a:lnTo>
                  <a:pt x="0" y="3720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626235" y="5585609"/>
            <a:ext cx="4370464" cy="4970372"/>
            <a:chOff x="0" y="0"/>
            <a:chExt cx="1320861" cy="15021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20861" cy="1502168"/>
            </a:xfrm>
            <a:custGeom>
              <a:avLst/>
              <a:gdLst/>
              <a:ahLst/>
              <a:cxnLst/>
              <a:rect l="l" t="t" r="r" b="b"/>
              <a:pathLst>
                <a:path w="1320861" h="1502168">
                  <a:moveTo>
                    <a:pt x="0" y="0"/>
                  </a:moveTo>
                  <a:lnTo>
                    <a:pt x="1320861" y="0"/>
                  </a:lnTo>
                  <a:lnTo>
                    <a:pt x="1320861" y="1502168"/>
                  </a:lnTo>
                  <a:lnTo>
                    <a:pt x="0" y="1502168"/>
                  </a:lnTo>
                  <a:close/>
                </a:path>
              </a:pathLst>
            </a:custGeom>
            <a:solidFill>
              <a:srgbClr val="6880E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85725"/>
              <a:ext cx="1320861" cy="1587893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ctr">
                <a:lnSpc>
                  <a:spcPts val="5963"/>
                </a:lnSpc>
              </a:pPr>
              <a:r>
                <a:rPr lang="en-US" sz="4199">
                  <a:solidFill>
                    <a:srgbClr val="FEFEFE"/>
                  </a:solidFill>
                  <a:latin typeface="Rajdhani Semi-Bold"/>
                </a:rPr>
                <a:t>UX/UI Designer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800000">
            <a:off x="1219277" y="806537"/>
            <a:ext cx="3720358" cy="3720358"/>
          </a:xfrm>
          <a:custGeom>
            <a:avLst/>
            <a:gdLst/>
            <a:ahLst/>
            <a:cxnLst/>
            <a:rect l="l" t="t" r="r" b="b"/>
            <a:pathLst>
              <a:path w="3720358" h="3720358">
                <a:moveTo>
                  <a:pt x="0" y="0"/>
                </a:moveTo>
                <a:lnTo>
                  <a:pt x="3720357" y="0"/>
                </a:lnTo>
                <a:lnTo>
                  <a:pt x="3720357" y="3720357"/>
                </a:lnTo>
                <a:lnTo>
                  <a:pt x="0" y="3720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 rot="-4614565">
            <a:off x="12644102" y="4941658"/>
            <a:ext cx="8296678" cy="6907964"/>
          </a:xfrm>
          <a:custGeom>
            <a:avLst/>
            <a:gdLst/>
            <a:ahLst/>
            <a:cxnLst/>
            <a:rect l="l" t="t" r="r" b="b"/>
            <a:pathLst>
              <a:path w="8296678" h="6907964">
                <a:moveTo>
                  <a:pt x="0" y="0"/>
                </a:moveTo>
                <a:lnTo>
                  <a:pt x="8296678" y="0"/>
                </a:lnTo>
                <a:lnTo>
                  <a:pt x="8296678" y="6907963"/>
                </a:lnTo>
                <a:lnTo>
                  <a:pt x="0" y="69079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828430" y="1517204"/>
            <a:ext cx="4111205" cy="4111205"/>
          </a:xfrm>
          <a:custGeom>
            <a:avLst/>
            <a:gdLst/>
            <a:ahLst/>
            <a:cxnLst/>
            <a:rect l="l" t="t" r="r" b="b"/>
            <a:pathLst>
              <a:path w="4111205" h="4111205">
                <a:moveTo>
                  <a:pt x="0" y="0"/>
                </a:moveTo>
                <a:lnTo>
                  <a:pt x="4111204" y="0"/>
                </a:lnTo>
                <a:lnTo>
                  <a:pt x="4111204" y="4111205"/>
                </a:lnTo>
                <a:lnTo>
                  <a:pt x="0" y="41112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TextBox 12"/>
          <p:cNvSpPr txBox="1"/>
          <p:nvPr/>
        </p:nvSpPr>
        <p:spPr>
          <a:xfrm>
            <a:off x="5936175" y="2883490"/>
            <a:ext cx="11715269" cy="6374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5"/>
              </a:lnSpc>
            </a:pPr>
            <a:r>
              <a:rPr lang="en-US" sz="2109">
                <a:solidFill>
                  <a:srgbClr val="584887"/>
                </a:solidFill>
                <a:latin typeface="Arimo Light"/>
              </a:rPr>
              <a:t>Le role d’un UX designer est de répondre aux attentes des utilisateurs en termes d’experience alors que celui </a:t>
            </a:r>
            <a:r>
              <a:rPr lang="en-US" sz="2109" u="none">
                <a:solidFill>
                  <a:srgbClr val="584887"/>
                </a:solidFill>
                <a:latin typeface="Arimo Light"/>
              </a:rPr>
              <a:t>du UI desig</a:t>
            </a:r>
            <a:r>
              <a:rPr lang="en-US" sz="2109">
                <a:solidFill>
                  <a:srgbClr val="584887"/>
                </a:solidFill>
                <a:latin typeface="Arimo Light"/>
              </a:rPr>
              <a:t>ner est d’améliorer l’interface utilisateurs.</a:t>
            </a:r>
          </a:p>
          <a:p>
            <a:pPr marL="455445" lvl="1" indent="-227723" algn="l">
              <a:lnSpc>
                <a:spcPts val="2995"/>
              </a:lnSpc>
              <a:buFont typeface="Arial"/>
              <a:buChar char="•"/>
            </a:pPr>
            <a:r>
              <a:rPr lang="en-US" sz="2109">
                <a:solidFill>
                  <a:srgbClr val="584887"/>
                </a:solidFill>
                <a:latin typeface="Arimo Light"/>
              </a:rPr>
              <a:t>Il s’agit de l’évolution du poste de web designer permettant d’améliorer les attentes et la navigation des utilisateurs</a:t>
            </a:r>
          </a:p>
          <a:p>
            <a:pPr marL="455445" lvl="1" indent="-227723" algn="l">
              <a:lnSpc>
                <a:spcPts val="2995"/>
              </a:lnSpc>
              <a:buFont typeface="Arial"/>
              <a:buChar char="•"/>
            </a:pPr>
            <a:r>
              <a:rPr lang="en-US" sz="2109">
                <a:solidFill>
                  <a:srgbClr val="584887"/>
                </a:solidFill>
                <a:latin typeface="Arimo Light"/>
              </a:rPr>
              <a:t>Etudier les utilisateurs et garantir la qualité de leur experience</a:t>
            </a:r>
          </a:p>
          <a:p>
            <a:pPr marL="455445" lvl="1" indent="-227723" algn="l">
              <a:lnSpc>
                <a:spcPts val="2995"/>
              </a:lnSpc>
              <a:buFont typeface="Arial"/>
              <a:buChar char="•"/>
            </a:pPr>
            <a:r>
              <a:rPr lang="en-US" sz="2109">
                <a:solidFill>
                  <a:srgbClr val="584887"/>
                </a:solidFill>
                <a:latin typeface="Arimo Light"/>
              </a:rPr>
              <a:t>Créer des maquettes et des prototypes visuels pour illustrer les concepts de conception et les fonctionnalités du site web.</a:t>
            </a:r>
          </a:p>
          <a:p>
            <a:pPr marL="455445" lvl="1" indent="-227723" algn="l">
              <a:lnSpc>
                <a:spcPts val="2995"/>
              </a:lnSpc>
              <a:buFont typeface="Arial"/>
              <a:buChar char="•"/>
            </a:pPr>
            <a:r>
              <a:rPr lang="en-US" sz="2109">
                <a:solidFill>
                  <a:srgbClr val="584887"/>
                </a:solidFill>
                <a:latin typeface="Arimo Light"/>
              </a:rPr>
              <a:t>Travailler en étroite collaboration avec les développeurs pour s'assurer que les conceptions sont réalisables et alignées sur les normes techniques.</a:t>
            </a:r>
          </a:p>
          <a:p>
            <a:pPr marL="455445" lvl="1" indent="-227723" algn="l">
              <a:lnSpc>
                <a:spcPts val="2995"/>
              </a:lnSpc>
              <a:buFont typeface="Arial"/>
              <a:buChar char="•"/>
            </a:pPr>
            <a:r>
              <a:rPr lang="en-US" sz="2109">
                <a:solidFill>
                  <a:srgbClr val="584887"/>
                </a:solidFill>
                <a:latin typeface="Arimo Light"/>
              </a:rPr>
              <a:t>Tester et optimizer la performance des parcours et interfaces utilisateur.</a:t>
            </a:r>
          </a:p>
          <a:p>
            <a:pPr marL="455445" lvl="1" indent="-227723" algn="l">
              <a:lnSpc>
                <a:spcPts val="2995"/>
              </a:lnSpc>
              <a:buFont typeface="Arial"/>
              <a:buChar char="•"/>
            </a:pPr>
            <a:r>
              <a:rPr lang="en-US" sz="2109">
                <a:solidFill>
                  <a:srgbClr val="584887"/>
                </a:solidFill>
                <a:latin typeface="Arimo Light"/>
              </a:rPr>
              <a:t>Missions:</a:t>
            </a:r>
          </a:p>
          <a:p>
            <a:pPr marL="455445" lvl="1" indent="-227723" algn="l">
              <a:lnSpc>
                <a:spcPts val="2995"/>
              </a:lnSpc>
              <a:buFont typeface="Arial"/>
              <a:buChar char="•"/>
            </a:pPr>
            <a:r>
              <a:rPr lang="en-US" sz="2109">
                <a:solidFill>
                  <a:srgbClr val="584887"/>
                </a:solidFill>
                <a:latin typeface="Arimo Light"/>
              </a:rPr>
              <a:t>Comprendre les besoins utilisateurs et le traduire en solutions</a:t>
            </a:r>
          </a:p>
          <a:p>
            <a:pPr marL="455445" lvl="1" indent="-227723" algn="l">
              <a:lnSpc>
                <a:spcPts val="2995"/>
              </a:lnSpc>
              <a:buFont typeface="Arial"/>
              <a:buChar char="•"/>
            </a:pPr>
            <a:r>
              <a:rPr lang="en-US" sz="2109">
                <a:solidFill>
                  <a:srgbClr val="584887"/>
                </a:solidFill>
                <a:latin typeface="Arimo Light"/>
              </a:rPr>
              <a:t>Appliquer les methodologies UX: recherche utilisateur, persona, parcours utilisateurs, mapping experience, tests d’usabilité, etc.</a:t>
            </a:r>
          </a:p>
          <a:p>
            <a:pPr marL="455445" lvl="1" indent="-227723" algn="l">
              <a:lnSpc>
                <a:spcPts val="2995"/>
              </a:lnSpc>
              <a:buFont typeface="Arial"/>
              <a:buChar char="•"/>
            </a:pPr>
            <a:r>
              <a:rPr lang="en-US" sz="2109">
                <a:solidFill>
                  <a:srgbClr val="584887"/>
                </a:solidFill>
                <a:latin typeface="Arimo Light"/>
              </a:rPr>
              <a:t>Animer les ateliers de conceptions, prototypes des écrans web et mobiles (wireframe, prototype)</a:t>
            </a:r>
          </a:p>
          <a:p>
            <a:pPr marL="455445" lvl="1" indent="-227723" algn="l">
              <a:lnSpc>
                <a:spcPts val="2995"/>
              </a:lnSpc>
              <a:buFont typeface="Arial"/>
              <a:buChar char="•"/>
            </a:pPr>
            <a:r>
              <a:rPr lang="en-US" sz="2109">
                <a:solidFill>
                  <a:srgbClr val="584887"/>
                </a:solidFill>
                <a:latin typeface="Arimo Light"/>
              </a:rPr>
              <a:t>Accompagner les projets dans leur transformation digitale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581741" y="6726824"/>
            <a:ext cx="2372109" cy="2687942"/>
          </a:xfrm>
          <a:custGeom>
            <a:avLst/>
            <a:gdLst/>
            <a:ahLst/>
            <a:cxnLst/>
            <a:rect l="l" t="t" r="r" b="b"/>
            <a:pathLst>
              <a:path w="2372109" h="2687942">
                <a:moveTo>
                  <a:pt x="0" y="0"/>
                </a:moveTo>
                <a:lnTo>
                  <a:pt x="2372109" y="0"/>
                </a:lnTo>
                <a:lnTo>
                  <a:pt x="2372109" y="2687942"/>
                </a:lnTo>
                <a:lnTo>
                  <a:pt x="0" y="26879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TextBox 14"/>
          <p:cNvSpPr txBox="1"/>
          <p:nvPr/>
        </p:nvSpPr>
        <p:spPr>
          <a:xfrm>
            <a:off x="6051907" y="1428652"/>
            <a:ext cx="11220450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5000">
                <a:solidFill>
                  <a:srgbClr val="584887"/>
                </a:solidFill>
                <a:latin typeface="Arimo Bold"/>
              </a:rPr>
              <a:t>Quel est le role d’un UX/UI Designer?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050" y="0"/>
            <a:ext cx="5573691" cy="10287000"/>
            <a:chOff x="0" y="0"/>
            <a:chExt cx="146796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67968" cy="2709333"/>
            </a:xfrm>
            <a:custGeom>
              <a:avLst/>
              <a:gdLst/>
              <a:ahLst/>
              <a:cxnLst/>
              <a:rect l="l" t="t" r="r" b="b"/>
              <a:pathLst>
                <a:path w="1467968" h="2709333">
                  <a:moveTo>
                    <a:pt x="0" y="0"/>
                  </a:moveTo>
                  <a:lnTo>
                    <a:pt x="1467968" y="0"/>
                  </a:lnTo>
                  <a:lnTo>
                    <a:pt x="146796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FCBE1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467968" cy="2728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83300" y="2777060"/>
            <a:ext cx="3720358" cy="3720358"/>
          </a:xfrm>
          <a:custGeom>
            <a:avLst/>
            <a:gdLst/>
            <a:ahLst/>
            <a:cxnLst/>
            <a:rect l="l" t="t" r="r" b="b"/>
            <a:pathLst>
              <a:path w="3720358" h="3720358">
                <a:moveTo>
                  <a:pt x="0" y="0"/>
                </a:moveTo>
                <a:lnTo>
                  <a:pt x="3720357" y="0"/>
                </a:lnTo>
                <a:lnTo>
                  <a:pt x="3720357" y="3720358"/>
                </a:lnTo>
                <a:lnTo>
                  <a:pt x="0" y="3720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626235" y="5585609"/>
            <a:ext cx="4370464" cy="4970372"/>
            <a:chOff x="0" y="0"/>
            <a:chExt cx="1320861" cy="15021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20861" cy="1502168"/>
            </a:xfrm>
            <a:custGeom>
              <a:avLst/>
              <a:gdLst/>
              <a:ahLst/>
              <a:cxnLst/>
              <a:rect l="l" t="t" r="r" b="b"/>
              <a:pathLst>
                <a:path w="1320861" h="1502168">
                  <a:moveTo>
                    <a:pt x="0" y="0"/>
                  </a:moveTo>
                  <a:lnTo>
                    <a:pt x="1320861" y="0"/>
                  </a:lnTo>
                  <a:lnTo>
                    <a:pt x="1320861" y="1502168"/>
                  </a:lnTo>
                  <a:lnTo>
                    <a:pt x="0" y="1502168"/>
                  </a:lnTo>
                  <a:close/>
                </a:path>
              </a:pathLst>
            </a:custGeom>
            <a:solidFill>
              <a:srgbClr val="6880E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85725"/>
              <a:ext cx="1320861" cy="1587893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ctr">
                <a:lnSpc>
                  <a:spcPts val="5963"/>
                </a:lnSpc>
              </a:pPr>
              <a:r>
                <a:rPr lang="en-US" sz="4199">
                  <a:solidFill>
                    <a:srgbClr val="FEFEFE"/>
                  </a:solidFill>
                  <a:latin typeface="Rajdhani Semi-Bold"/>
                </a:rPr>
                <a:t>developper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800000">
            <a:off x="1219277" y="806537"/>
            <a:ext cx="3720358" cy="3720358"/>
          </a:xfrm>
          <a:custGeom>
            <a:avLst/>
            <a:gdLst/>
            <a:ahLst/>
            <a:cxnLst/>
            <a:rect l="l" t="t" r="r" b="b"/>
            <a:pathLst>
              <a:path w="3720358" h="3720358">
                <a:moveTo>
                  <a:pt x="0" y="0"/>
                </a:moveTo>
                <a:lnTo>
                  <a:pt x="3720357" y="0"/>
                </a:lnTo>
                <a:lnTo>
                  <a:pt x="3720357" y="3720357"/>
                </a:lnTo>
                <a:lnTo>
                  <a:pt x="0" y="3720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 rot="-4614565">
            <a:off x="12644102" y="4941658"/>
            <a:ext cx="8296678" cy="6907964"/>
          </a:xfrm>
          <a:custGeom>
            <a:avLst/>
            <a:gdLst/>
            <a:ahLst/>
            <a:cxnLst/>
            <a:rect l="l" t="t" r="r" b="b"/>
            <a:pathLst>
              <a:path w="8296678" h="6907964">
                <a:moveTo>
                  <a:pt x="0" y="0"/>
                </a:moveTo>
                <a:lnTo>
                  <a:pt x="8296678" y="0"/>
                </a:lnTo>
                <a:lnTo>
                  <a:pt x="8296678" y="6907963"/>
                </a:lnTo>
                <a:lnTo>
                  <a:pt x="0" y="69079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217627" y="1731603"/>
            <a:ext cx="4779072" cy="3854006"/>
          </a:xfrm>
          <a:custGeom>
            <a:avLst/>
            <a:gdLst/>
            <a:ahLst/>
            <a:cxnLst/>
            <a:rect l="l" t="t" r="r" b="b"/>
            <a:pathLst>
              <a:path w="4779072" h="3854006">
                <a:moveTo>
                  <a:pt x="0" y="0"/>
                </a:moveTo>
                <a:lnTo>
                  <a:pt x="4779072" y="0"/>
                </a:lnTo>
                <a:lnTo>
                  <a:pt x="4779072" y="3854006"/>
                </a:lnTo>
                <a:lnTo>
                  <a:pt x="0" y="385400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b="-24002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TextBox 12"/>
          <p:cNvSpPr txBox="1"/>
          <p:nvPr/>
        </p:nvSpPr>
        <p:spPr>
          <a:xfrm>
            <a:off x="6464962" y="2459883"/>
            <a:ext cx="11395904" cy="6518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0"/>
              </a:lnSpc>
            </a:pPr>
            <a:r>
              <a:rPr lang="en-US" sz="1929">
                <a:solidFill>
                  <a:srgbClr val="584887"/>
                </a:solidFill>
                <a:latin typeface="Arimo Light"/>
              </a:rPr>
              <a:t>Un développeur est un professionnel spécialisé dans la création, la conception et la maintenance de logiciels, d'applications ou de systèmes informatiques. Voici les responsabilités d'un développeur :</a:t>
            </a:r>
          </a:p>
          <a:p>
            <a:pPr marL="416657" lvl="1" indent="-208329">
              <a:lnSpc>
                <a:spcPts val="2740"/>
              </a:lnSpc>
              <a:buFont typeface="Arial"/>
              <a:buChar char="•"/>
            </a:pPr>
            <a:r>
              <a:rPr lang="en-US" sz="1929">
                <a:solidFill>
                  <a:srgbClr val="584887"/>
                </a:solidFill>
                <a:latin typeface="Arimo Light"/>
              </a:rPr>
              <a:t>Collaborer avec l'équipe Scrum, pour comprendre les user stories et les critères d'acceptation.</a:t>
            </a:r>
          </a:p>
          <a:p>
            <a:pPr marL="416657" lvl="1" indent="-208329">
              <a:lnSpc>
                <a:spcPts val="2740"/>
              </a:lnSpc>
              <a:buFont typeface="Arial"/>
              <a:buChar char="•"/>
            </a:pPr>
            <a:r>
              <a:rPr lang="en-US" sz="1929">
                <a:solidFill>
                  <a:srgbClr val="584887"/>
                </a:solidFill>
                <a:latin typeface="Arimo Light"/>
              </a:rPr>
              <a:t>Participer activement aux réunions de planification de sprint pour estimer et s'engager sur les User Stories et les tâches.</a:t>
            </a:r>
          </a:p>
          <a:p>
            <a:pPr marL="416657" lvl="1" indent="-208329">
              <a:lnSpc>
                <a:spcPts val="2740"/>
              </a:lnSpc>
              <a:buFont typeface="Arial"/>
              <a:buChar char="•"/>
            </a:pPr>
            <a:r>
              <a:rPr lang="en-US" sz="1929">
                <a:solidFill>
                  <a:srgbClr val="584887"/>
                </a:solidFill>
                <a:latin typeface="Arimo Light"/>
              </a:rPr>
              <a:t>Développer et implémenter les fonctionnalités du site web en utilisant les langages de programmation et les technologies appropriés.</a:t>
            </a:r>
          </a:p>
          <a:p>
            <a:pPr marL="416657" lvl="1" indent="-208329">
              <a:lnSpc>
                <a:spcPts val="2740"/>
              </a:lnSpc>
              <a:buFont typeface="Arial"/>
              <a:buChar char="•"/>
            </a:pPr>
            <a:r>
              <a:rPr lang="en-US" sz="1929">
                <a:solidFill>
                  <a:srgbClr val="584887"/>
                </a:solidFill>
                <a:latin typeface="Arimo Light"/>
              </a:rPr>
              <a:t>Effectuer régulièrement des revues de code avec l'équipe pour garantir le respect des normes de codage, la maintenabilité et la scalabilité.</a:t>
            </a:r>
          </a:p>
          <a:p>
            <a:pPr marL="416657" lvl="1" indent="-208329">
              <a:lnSpc>
                <a:spcPts val="2740"/>
              </a:lnSpc>
              <a:buFont typeface="Arial"/>
              <a:buChar char="•"/>
            </a:pPr>
            <a:r>
              <a:rPr lang="en-US" sz="1929">
                <a:solidFill>
                  <a:srgbClr val="584887"/>
                </a:solidFill>
                <a:latin typeface="Arimo Light"/>
              </a:rPr>
              <a:t>Rédiger des tests unitaires et effectuer des tests d'intégration pour vérifier la fonctionnalité des fonctionnalités développées.</a:t>
            </a:r>
          </a:p>
          <a:p>
            <a:pPr marL="416657" lvl="1" indent="-208329">
              <a:lnSpc>
                <a:spcPts val="2740"/>
              </a:lnSpc>
              <a:buFont typeface="Arial"/>
              <a:buChar char="•"/>
            </a:pPr>
            <a:r>
              <a:rPr lang="en-US" sz="1929">
                <a:solidFill>
                  <a:srgbClr val="584887"/>
                </a:solidFill>
                <a:latin typeface="Arimo Light"/>
              </a:rPr>
              <a:t>Collaborer avec le designer pour mettre en œuvre les conceptions UI/UX et assurer une expérience utilisateur fluide.</a:t>
            </a:r>
          </a:p>
          <a:p>
            <a:pPr marL="416657" lvl="1" indent="-208329">
              <a:lnSpc>
                <a:spcPts val="2740"/>
              </a:lnSpc>
              <a:buFont typeface="Arial"/>
              <a:buChar char="•"/>
            </a:pPr>
            <a:r>
              <a:rPr lang="en-US" sz="1929">
                <a:solidFill>
                  <a:srgbClr val="584887"/>
                </a:solidFill>
                <a:latin typeface="Arimo Light"/>
              </a:rPr>
              <a:t>Travailler en étroite collaboration avec le TechLead pour clarifier les exigences et fournir des informations sur la faisabilité technique.</a:t>
            </a:r>
          </a:p>
          <a:p>
            <a:pPr marL="416657" lvl="1" indent="-208329">
              <a:lnSpc>
                <a:spcPts val="2740"/>
              </a:lnSpc>
              <a:buFont typeface="Arial"/>
              <a:buChar char="•"/>
            </a:pPr>
            <a:r>
              <a:rPr lang="en-US" sz="1929">
                <a:solidFill>
                  <a:srgbClr val="584887"/>
                </a:solidFill>
                <a:latin typeface="Arimo Light"/>
              </a:rPr>
              <a:t>Assister aux réunions quotidiennes de stand-up pour fournir des mises à jour sur l'avancement, discuter des éventuels obstacles et coordonner avec le TechLead.</a:t>
            </a:r>
          </a:p>
          <a:p>
            <a:pPr marL="416657" lvl="1" indent="-208329" algn="l">
              <a:lnSpc>
                <a:spcPts val="2740"/>
              </a:lnSpc>
              <a:buFont typeface="Arial"/>
              <a:buChar char="•"/>
            </a:pPr>
            <a:r>
              <a:rPr lang="en-US" sz="1929">
                <a:solidFill>
                  <a:srgbClr val="584887"/>
                </a:solidFill>
                <a:latin typeface="Arimo Light"/>
              </a:rPr>
              <a:t>Contribuer aux rétrospectives de sprint pour réfléchir à ce qui s'est bien passé, ce qui pourrait être amélioré et apporter des ajustements pour les futurs sprints.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712533" y="7340377"/>
            <a:ext cx="2110525" cy="2110525"/>
          </a:xfrm>
          <a:custGeom>
            <a:avLst/>
            <a:gdLst/>
            <a:ahLst/>
            <a:cxnLst/>
            <a:rect l="l" t="t" r="r" b="b"/>
            <a:pathLst>
              <a:path w="2110525" h="2110525">
                <a:moveTo>
                  <a:pt x="0" y="0"/>
                </a:moveTo>
                <a:lnTo>
                  <a:pt x="2110525" y="0"/>
                </a:lnTo>
                <a:lnTo>
                  <a:pt x="2110525" y="2110525"/>
                </a:lnTo>
                <a:lnTo>
                  <a:pt x="0" y="2110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TextBox 14"/>
          <p:cNvSpPr txBox="1"/>
          <p:nvPr/>
        </p:nvSpPr>
        <p:spPr>
          <a:xfrm>
            <a:off x="6464962" y="1460849"/>
            <a:ext cx="10020895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5000">
                <a:solidFill>
                  <a:srgbClr val="584887"/>
                </a:solidFill>
                <a:latin typeface="Arimo Bold"/>
              </a:rPr>
              <a:t>Quel est le role d’un developper?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050" y="0"/>
            <a:ext cx="5573691" cy="10287000"/>
            <a:chOff x="0" y="0"/>
            <a:chExt cx="146796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67968" cy="2709333"/>
            </a:xfrm>
            <a:custGeom>
              <a:avLst/>
              <a:gdLst/>
              <a:ahLst/>
              <a:cxnLst/>
              <a:rect l="l" t="t" r="r" b="b"/>
              <a:pathLst>
                <a:path w="1467968" h="2709333">
                  <a:moveTo>
                    <a:pt x="0" y="0"/>
                  </a:moveTo>
                  <a:lnTo>
                    <a:pt x="1467968" y="0"/>
                  </a:lnTo>
                  <a:lnTo>
                    <a:pt x="146796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FCBE1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467968" cy="2728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83300" y="2777060"/>
            <a:ext cx="3720358" cy="3720358"/>
          </a:xfrm>
          <a:custGeom>
            <a:avLst/>
            <a:gdLst/>
            <a:ahLst/>
            <a:cxnLst/>
            <a:rect l="l" t="t" r="r" b="b"/>
            <a:pathLst>
              <a:path w="3720358" h="3720358">
                <a:moveTo>
                  <a:pt x="0" y="0"/>
                </a:moveTo>
                <a:lnTo>
                  <a:pt x="3720357" y="0"/>
                </a:lnTo>
                <a:lnTo>
                  <a:pt x="3720357" y="3720358"/>
                </a:lnTo>
                <a:lnTo>
                  <a:pt x="0" y="3720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626235" y="5585609"/>
            <a:ext cx="4370464" cy="4970372"/>
            <a:chOff x="0" y="0"/>
            <a:chExt cx="1320861" cy="15021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20861" cy="1502168"/>
            </a:xfrm>
            <a:custGeom>
              <a:avLst/>
              <a:gdLst/>
              <a:ahLst/>
              <a:cxnLst/>
              <a:rect l="l" t="t" r="r" b="b"/>
              <a:pathLst>
                <a:path w="1320861" h="1502168">
                  <a:moveTo>
                    <a:pt x="0" y="0"/>
                  </a:moveTo>
                  <a:lnTo>
                    <a:pt x="1320861" y="0"/>
                  </a:lnTo>
                  <a:lnTo>
                    <a:pt x="1320861" y="1502168"/>
                  </a:lnTo>
                  <a:lnTo>
                    <a:pt x="0" y="1502168"/>
                  </a:lnTo>
                  <a:close/>
                </a:path>
              </a:pathLst>
            </a:custGeom>
            <a:solidFill>
              <a:srgbClr val="6880E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85725"/>
              <a:ext cx="1320861" cy="1587893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ctr">
                <a:lnSpc>
                  <a:spcPts val="5963"/>
                </a:lnSpc>
              </a:pPr>
              <a:r>
                <a:rPr lang="en-US" sz="4199">
                  <a:solidFill>
                    <a:srgbClr val="FEFEFE"/>
                  </a:solidFill>
                  <a:latin typeface="Rajdhani Semi-Bold"/>
                </a:rPr>
                <a:t>Business analyst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800000">
            <a:off x="1219277" y="806537"/>
            <a:ext cx="3720358" cy="3720358"/>
          </a:xfrm>
          <a:custGeom>
            <a:avLst/>
            <a:gdLst/>
            <a:ahLst/>
            <a:cxnLst/>
            <a:rect l="l" t="t" r="r" b="b"/>
            <a:pathLst>
              <a:path w="3720358" h="3720358">
                <a:moveTo>
                  <a:pt x="0" y="0"/>
                </a:moveTo>
                <a:lnTo>
                  <a:pt x="3720357" y="0"/>
                </a:lnTo>
                <a:lnTo>
                  <a:pt x="3720357" y="3720357"/>
                </a:lnTo>
                <a:lnTo>
                  <a:pt x="0" y="3720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 rot="-4614565">
            <a:off x="12644102" y="4941658"/>
            <a:ext cx="8296678" cy="6907964"/>
          </a:xfrm>
          <a:custGeom>
            <a:avLst/>
            <a:gdLst/>
            <a:ahLst/>
            <a:cxnLst/>
            <a:rect l="l" t="t" r="r" b="b"/>
            <a:pathLst>
              <a:path w="8296678" h="6907964">
                <a:moveTo>
                  <a:pt x="0" y="0"/>
                </a:moveTo>
                <a:lnTo>
                  <a:pt x="8296678" y="0"/>
                </a:lnTo>
                <a:lnTo>
                  <a:pt x="8296678" y="6907963"/>
                </a:lnTo>
                <a:lnTo>
                  <a:pt x="0" y="69079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756930" y="1345839"/>
            <a:ext cx="4239769" cy="4239769"/>
          </a:xfrm>
          <a:custGeom>
            <a:avLst/>
            <a:gdLst/>
            <a:ahLst/>
            <a:cxnLst/>
            <a:rect l="l" t="t" r="r" b="b"/>
            <a:pathLst>
              <a:path w="4239769" h="4239769">
                <a:moveTo>
                  <a:pt x="0" y="0"/>
                </a:moveTo>
                <a:lnTo>
                  <a:pt x="4239769" y="0"/>
                </a:lnTo>
                <a:lnTo>
                  <a:pt x="4239769" y="4239770"/>
                </a:lnTo>
                <a:lnTo>
                  <a:pt x="0" y="42397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TextBox 12"/>
          <p:cNvSpPr txBox="1"/>
          <p:nvPr/>
        </p:nvSpPr>
        <p:spPr>
          <a:xfrm>
            <a:off x="5936175" y="2600040"/>
            <a:ext cx="11451913" cy="7374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6"/>
              </a:lnSpc>
            </a:pPr>
            <a:r>
              <a:rPr lang="en-US" sz="2300">
                <a:solidFill>
                  <a:srgbClr val="584887"/>
                </a:solidFill>
                <a:latin typeface="Arimo Light"/>
              </a:rPr>
              <a:t>Le business Analyst a pour role d’accompagner et appuyer le </a:t>
            </a:r>
            <a:r>
              <a:rPr lang="en-US" sz="2300" u="none">
                <a:solidFill>
                  <a:srgbClr val="584887"/>
                </a:solidFill>
                <a:latin typeface="Arimo Light"/>
              </a:rPr>
              <a:t>Pordu</a:t>
            </a:r>
            <a:r>
              <a:rPr lang="en-US" sz="2300">
                <a:solidFill>
                  <a:srgbClr val="584887"/>
                </a:solidFill>
                <a:latin typeface="Arimo Light"/>
              </a:rPr>
              <a:t>c</a:t>
            </a:r>
            <a:r>
              <a:rPr lang="en-US" sz="2300" u="none">
                <a:solidFill>
                  <a:srgbClr val="584887"/>
                </a:solidFill>
                <a:latin typeface="Arimo Light"/>
              </a:rPr>
              <a:t>t </a:t>
            </a:r>
            <a:r>
              <a:rPr lang="en-US" sz="2300">
                <a:solidFill>
                  <a:srgbClr val="584887"/>
                </a:solidFill>
                <a:latin typeface="Arimo Light"/>
              </a:rPr>
              <a:t>Owner dans la definition des besoins fonctionnels et du périmètre du projet.</a:t>
            </a:r>
          </a:p>
          <a:p>
            <a:pPr algn="l">
              <a:lnSpc>
                <a:spcPts val="3266"/>
              </a:lnSpc>
            </a:pPr>
            <a:r>
              <a:rPr lang="en-US" sz="2300">
                <a:solidFill>
                  <a:srgbClr val="584887"/>
                </a:solidFill>
                <a:latin typeface="Arimo Light"/>
              </a:rPr>
              <a:t>Un Business Analyst est:</a:t>
            </a:r>
          </a:p>
          <a:p>
            <a:pPr marL="496571" lvl="1" indent="-248285" algn="l">
              <a:lnSpc>
                <a:spcPts val="3266"/>
              </a:lnSpc>
              <a:buFont typeface="Arial"/>
              <a:buChar char="•"/>
            </a:pPr>
            <a:r>
              <a:rPr lang="en-US" sz="2300">
                <a:solidFill>
                  <a:srgbClr val="584887"/>
                </a:solidFill>
                <a:latin typeface="Arimo Light"/>
              </a:rPr>
              <a:t>Rattaché au Product Owner </a:t>
            </a:r>
          </a:p>
          <a:p>
            <a:pPr marL="496571" lvl="1" indent="-248285" algn="l">
              <a:lnSpc>
                <a:spcPts val="3266"/>
              </a:lnSpc>
              <a:buFont typeface="Arial"/>
              <a:buChar char="•"/>
            </a:pPr>
            <a:r>
              <a:rPr lang="en-US" sz="2300">
                <a:solidFill>
                  <a:srgbClr val="584887"/>
                </a:solidFill>
                <a:latin typeface="Arimo Light"/>
              </a:rPr>
              <a:t>Fait partie de l’équipe Métier</a:t>
            </a:r>
          </a:p>
          <a:p>
            <a:pPr algn="l">
              <a:lnSpc>
                <a:spcPts val="3266"/>
              </a:lnSpc>
            </a:pPr>
            <a:r>
              <a:rPr lang="en-US" sz="2300">
                <a:solidFill>
                  <a:srgbClr val="584887"/>
                </a:solidFill>
                <a:latin typeface="Arimo Light"/>
              </a:rPr>
              <a:t>Il a pour rôle de:</a:t>
            </a:r>
          </a:p>
          <a:p>
            <a:pPr marL="496571" lvl="1" indent="-248285" algn="l">
              <a:lnSpc>
                <a:spcPts val="3266"/>
              </a:lnSpc>
              <a:buFont typeface="Arial"/>
              <a:buChar char="•"/>
            </a:pPr>
            <a:r>
              <a:rPr lang="en-US" sz="2300">
                <a:solidFill>
                  <a:srgbClr val="584887"/>
                </a:solidFill>
                <a:latin typeface="Arimo Light"/>
              </a:rPr>
              <a:t>Collaborer avec le PO pour comprendre les besoins des utilisateurs afin de définir les exigences du produit.</a:t>
            </a:r>
          </a:p>
          <a:p>
            <a:pPr marL="496571" lvl="1" indent="-248285" algn="l">
              <a:lnSpc>
                <a:spcPts val="3266"/>
              </a:lnSpc>
              <a:buFont typeface="Arial"/>
              <a:buChar char="•"/>
            </a:pPr>
            <a:r>
              <a:rPr lang="en-US" sz="2300">
                <a:solidFill>
                  <a:srgbClr val="584887"/>
                </a:solidFill>
                <a:latin typeface="Arimo Light"/>
              </a:rPr>
              <a:t>Comprendre le besoin du PO</a:t>
            </a:r>
          </a:p>
          <a:p>
            <a:pPr marL="496571" lvl="1" indent="-248285" algn="l">
              <a:lnSpc>
                <a:spcPts val="3266"/>
              </a:lnSpc>
              <a:buFont typeface="Arial"/>
              <a:buChar char="•"/>
            </a:pPr>
            <a:r>
              <a:rPr lang="en-US" sz="2300">
                <a:solidFill>
                  <a:srgbClr val="584887"/>
                </a:solidFill>
                <a:latin typeface="Arimo Light"/>
              </a:rPr>
              <a:t>Traduire le besoin du produit en Ticket développable par l’équipe Technique</a:t>
            </a:r>
          </a:p>
          <a:p>
            <a:pPr marL="496571" lvl="1" indent="-248285" algn="l">
              <a:lnSpc>
                <a:spcPts val="3266"/>
              </a:lnSpc>
              <a:buFont typeface="Arial"/>
              <a:buChar char="•"/>
            </a:pPr>
            <a:r>
              <a:rPr lang="en-US" sz="2300">
                <a:solidFill>
                  <a:srgbClr val="584887"/>
                </a:solidFill>
                <a:latin typeface="Arimo Light"/>
              </a:rPr>
              <a:t>S’assurer de l’absence de dépendance Design ou contenu métier sur les tickets</a:t>
            </a:r>
          </a:p>
          <a:p>
            <a:pPr marL="496571" lvl="1" indent="-248285" algn="l">
              <a:lnSpc>
                <a:spcPts val="3266"/>
              </a:lnSpc>
              <a:buFont typeface="Arial"/>
              <a:buChar char="•"/>
            </a:pPr>
            <a:r>
              <a:rPr lang="en-US" sz="2300">
                <a:solidFill>
                  <a:srgbClr val="584887"/>
                </a:solidFill>
                <a:latin typeface="Arimo Light"/>
              </a:rPr>
              <a:t>Edites les tickets sur l’outil de gestion de projet</a:t>
            </a:r>
          </a:p>
          <a:p>
            <a:pPr marL="496571" lvl="1" indent="-248285" algn="l">
              <a:lnSpc>
                <a:spcPts val="3266"/>
              </a:lnSpc>
              <a:buFont typeface="Arial"/>
              <a:buChar char="•"/>
            </a:pPr>
            <a:r>
              <a:rPr lang="en-US" sz="2300">
                <a:solidFill>
                  <a:srgbClr val="584887"/>
                </a:solidFill>
                <a:latin typeface="Arimo Light"/>
              </a:rPr>
              <a:t>Suit l’évolution du projet</a:t>
            </a:r>
          </a:p>
          <a:p>
            <a:pPr marL="496571" lvl="1" indent="-248285" algn="l">
              <a:lnSpc>
                <a:spcPts val="3266"/>
              </a:lnSpc>
              <a:buFont typeface="Arial"/>
              <a:buChar char="•"/>
            </a:pPr>
            <a:r>
              <a:rPr lang="en-US" sz="2300">
                <a:solidFill>
                  <a:srgbClr val="584887"/>
                </a:solidFill>
                <a:latin typeface="Arimo Light"/>
              </a:rPr>
              <a:t>Prépare les supports traduisants: la vision du projet, le planning, l’évolution des éxecutions</a:t>
            </a:r>
          </a:p>
          <a:p>
            <a:pPr marL="496571" lvl="1" indent="-248285" algn="l">
              <a:lnSpc>
                <a:spcPts val="3266"/>
              </a:lnSpc>
              <a:buFont typeface="Arial"/>
              <a:buChar char="•"/>
            </a:pPr>
            <a:r>
              <a:rPr lang="en-US" sz="2300">
                <a:solidFill>
                  <a:srgbClr val="584887"/>
                </a:solidFill>
                <a:latin typeface="Arimo Light"/>
              </a:rPr>
              <a:t>Appui le PO dans l’edition et l’acquisition des informations pour la preparation des supports métier</a:t>
            </a:r>
          </a:p>
          <a:p>
            <a:pPr algn="l">
              <a:lnSpc>
                <a:spcPts val="3266"/>
              </a:lnSpc>
            </a:pPr>
            <a:endParaRPr lang="en-US" sz="2300">
              <a:solidFill>
                <a:srgbClr val="584887"/>
              </a:solidFill>
              <a:latin typeface="Arimo Light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272444" y="7182375"/>
            <a:ext cx="3208740" cy="1776840"/>
          </a:xfrm>
          <a:custGeom>
            <a:avLst/>
            <a:gdLst/>
            <a:ahLst/>
            <a:cxnLst/>
            <a:rect l="l" t="t" r="r" b="b"/>
            <a:pathLst>
              <a:path w="3208740" h="1776840">
                <a:moveTo>
                  <a:pt x="0" y="0"/>
                </a:moveTo>
                <a:lnTo>
                  <a:pt x="3208740" y="0"/>
                </a:lnTo>
                <a:lnTo>
                  <a:pt x="3208740" y="1776840"/>
                </a:lnTo>
                <a:lnTo>
                  <a:pt x="0" y="17768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TextBox 14"/>
          <p:cNvSpPr txBox="1"/>
          <p:nvPr/>
        </p:nvSpPr>
        <p:spPr>
          <a:xfrm>
            <a:off x="5936175" y="1374414"/>
            <a:ext cx="11926788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5000">
                <a:solidFill>
                  <a:srgbClr val="584887"/>
                </a:solidFill>
                <a:latin typeface="Arimo Bold"/>
              </a:rPr>
              <a:t>Quel est le rôle d’un Business Analyst?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7324" y="1019322"/>
            <a:ext cx="469635" cy="519885"/>
          </a:xfrm>
          <a:custGeom>
            <a:avLst/>
            <a:gdLst/>
            <a:ahLst/>
            <a:cxnLst/>
            <a:rect l="l" t="t" r="r" b="b"/>
            <a:pathLst>
              <a:path w="469635" h="519885">
                <a:moveTo>
                  <a:pt x="0" y="0"/>
                </a:moveTo>
                <a:lnTo>
                  <a:pt x="469635" y="0"/>
                </a:lnTo>
                <a:lnTo>
                  <a:pt x="469635" y="519885"/>
                </a:lnTo>
                <a:lnTo>
                  <a:pt x="0" y="5198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 descr="Cette image est une icône de trois chiffres humaines connectés. "/>
          <p:cNvSpPr/>
          <p:nvPr/>
        </p:nvSpPr>
        <p:spPr>
          <a:xfrm>
            <a:off x="1099788" y="3230760"/>
            <a:ext cx="853779" cy="796496"/>
          </a:xfrm>
          <a:custGeom>
            <a:avLst/>
            <a:gdLst/>
            <a:ahLst/>
            <a:cxnLst/>
            <a:rect l="l" t="t" r="r" b="b"/>
            <a:pathLst>
              <a:path w="853779" h="796496">
                <a:moveTo>
                  <a:pt x="0" y="0"/>
                </a:moveTo>
                <a:lnTo>
                  <a:pt x="853779" y="0"/>
                </a:lnTo>
                <a:lnTo>
                  <a:pt x="853779" y="796496"/>
                </a:lnTo>
                <a:lnTo>
                  <a:pt x="0" y="796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 descr="Une image contenant Police, texte, diagramme, Graphique  Description générée automatiquement"/>
          <p:cNvSpPr/>
          <p:nvPr/>
        </p:nvSpPr>
        <p:spPr>
          <a:xfrm>
            <a:off x="282144" y="150070"/>
            <a:ext cx="3090672" cy="1738503"/>
          </a:xfrm>
          <a:custGeom>
            <a:avLst/>
            <a:gdLst/>
            <a:ahLst/>
            <a:cxnLst/>
            <a:rect l="l" t="t" r="r" b="b"/>
            <a:pathLst>
              <a:path w="3090672" h="1738503">
                <a:moveTo>
                  <a:pt x="0" y="0"/>
                </a:moveTo>
                <a:lnTo>
                  <a:pt x="3090672" y="0"/>
                </a:lnTo>
                <a:lnTo>
                  <a:pt x="3090672" y="1738504"/>
                </a:lnTo>
                <a:lnTo>
                  <a:pt x="0" y="17385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9640393" y="-10445255"/>
            <a:ext cx="15829818" cy="15588755"/>
          </a:xfrm>
          <a:custGeom>
            <a:avLst/>
            <a:gdLst/>
            <a:ahLst/>
            <a:cxnLst/>
            <a:rect l="l" t="t" r="r" b="b"/>
            <a:pathLst>
              <a:path w="15829818" h="15588755">
                <a:moveTo>
                  <a:pt x="0" y="0"/>
                </a:moveTo>
                <a:lnTo>
                  <a:pt x="15829817" y="0"/>
                </a:lnTo>
                <a:lnTo>
                  <a:pt x="15829817" y="15588755"/>
                </a:lnTo>
                <a:lnTo>
                  <a:pt x="0" y="155887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4482759" y="3651106"/>
            <a:ext cx="9322482" cy="2918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56"/>
              </a:lnSpc>
            </a:pPr>
            <a:r>
              <a:rPr lang="en-US" sz="18797">
                <a:solidFill>
                  <a:srgbClr val="002060"/>
                </a:solidFill>
                <a:latin typeface="Arimo Bold"/>
              </a:rPr>
              <a:t>Merci !</a:t>
            </a:r>
          </a:p>
        </p:txBody>
      </p:sp>
      <p:sp>
        <p:nvSpPr>
          <p:cNvPr id="7" name="Freeform 7"/>
          <p:cNvSpPr/>
          <p:nvPr/>
        </p:nvSpPr>
        <p:spPr>
          <a:xfrm>
            <a:off x="-1996535" y="5722706"/>
            <a:ext cx="9750635" cy="9602148"/>
          </a:xfrm>
          <a:custGeom>
            <a:avLst/>
            <a:gdLst/>
            <a:ahLst/>
            <a:cxnLst/>
            <a:rect l="l" t="t" r="r" b="b"/>
            <a:pathLst>
              <a:path w="9750635" h="9602148">
                <a:moveTo>
                  <a:pt x="0" y="0"/>
                </a:moveTo>
                <a:lnTo>
                  <a:pt x="9750635" y="0"/>
                </a:lnTo>
                <a:lnTo>
                  <a:pt x="9750635" y="9602148"/>
                </a:lnTo>
                <a:lnTo>
                  <a:pt x="0" y="96021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1025</Words>
  <Application>Microsoft Office PowerPoint</Application>
  <PresentationFormat>Personnalisé</PresentationFormat>
  <Paragraphs>90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Arimo Light</vt:lpstr>
      <vt:lpstr>Arimo</vt:lpstr>
      <vt:lpstr>Arial</vt:lpstr>
      <vt:lpstr>Calibri</vt:lpstr>
      <vt:lpstr>Arimo Bold</vt:lpstr>
      <vt:lpstr>TT Rounds Condensed Light Italics</vt:lpstr>
      <vt:lpstr>Rajdhani Semi-Bold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profiles Agiles.pptx</dc:title>
  <cp:lastModifiedBy>MRANI ZENTAR Inaam</cp:lastModifiedBy>
  <cp:revision>4</cp:revision>
  <dcterms:created xsi:type="dcterms:W3CDTF">2006-08-16T00:00:00Z</dcterms:created>
  <dcterms:modified xsi:type="dcterms:W3CDTF">2024-04-16T14:30:02Z</dcterms:modified>
  <dc:identifier>DAF-1YpxGhs</dc:identifier>
</cp:coreProperties>
</file>