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 snapToGrid="0" snapToObjects="1">
      <p:cViewPr varScale="1">
        <p:scale>
          <a:sx n="80" d="100"/>
          <a:sy n="80" d="100"/>
        </p:scale>
        <p:origin x="1450" y="48"/>
      </p:cViewPr>
      <p:guideLst>
        <p:guide orient="horz"/>
        <p:guide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FB9B5E-5D8A-4A12-B4E0-2997C8E62444}" type="datetime1">
              <a:rPr lang="en-US" altLang="en-US"/>
              <a:pPr/>
              <a:t>11/19/2018</a:t>
            </a:fld>
            <a:endParaRPr lang="fi-FI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3AFF16-5775-4AD3-A757-24CDA9030837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320754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0A67FE-5352-4553-90A6-E2B8BAC7DAA7}" type="datetime1">
              <a:rPr lang="fi-FI" altLang="en-US"/>
              <a:pPr/>
              <a:t>19.11.2018</a:t>
            </a:fld>
            <a:endParaRPr lang="fi-FI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1EC169-D5E1-4033-9F82-63BC077E0C79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652142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4606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0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taustakuvalla"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4606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kotaustainen kan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4606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4606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i-FI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659438"/>
            <a:ext cx="26416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9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659438"/>
            <a:ext cx="26416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245097"/>
            <a:ext cx="8085599" cy="83898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269821"/>
            <a:ext cx="8085599" cy="4247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139964C-CF3E-49BE-8BC2-8376AEFD944D}" type="datetime1">
              <a:rPr lang="fi-FI" altLang="en-US"/>
              <a:pPr/>
              <a:t>19.11.2018</a:t>
            </a:fld>
            <a:endParaRPr lang="fi-FI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61F7ABF-C93D-443B-A0B2-9D2284653C89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273281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-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659438"/>
            <a:ext cx="26416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5E9C3738-184D-43C2-9730-56CC28C2ABDE}" type="datetime1">
              <a:rPr lang="fi-FI" altLang="en-US"/>
              <a:pPr/>
              <a:t>19.11.2018</a:t>
            </a:fld>
            <a:endParaRPr lang="fi-FI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1E057580-7C0E-49A8-BBBE-F8E2A01D1E58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4963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23" y="194313"/>
            <a:ext cx="8596668" cy="682381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23" y="1250246"/>
            <a:ext cx="8596668" cy="4424690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5938" y="6382896"/>
            <a:ext cx="2057400" cy="365125"/>
          </a:xfrm>
        </p:spPr>
        <p:txBody>
          <a:bodyPr/>
          <a:lstStyle>
            <a:lvl1pPr>
              <a:defRPr b="1"/>
            </a:lvl1pPr>
          </a:lstStyle>
          <a:p>
            <a:fld id="{76E89847-0ECA-4673-B9BE-4CA5D42B30E3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223" y="6382896"/>
            <a:ext cx="4679482" cy="365125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575" y="6382895"/>
            <a:ext cx="578317" cy="365125"/>
          </a:xfrm>
        </p:spPr>
        <p:txBody>
          <a:bodyPr/>
          <a:lstStyle>
            <a:lvl1pPr>
              <a:defRPr b="1"/>
            </a:lvl1pPr>
          </a:lstStyle>
          <a:p>
            <a:fld id="{6EBA9BCF-4BDF-4F1E-8B9D-E5234AC60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83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401167CE-2EF4-4977-A2FA-6050BD49198A}" type="datetime1">
              <a:rPr lang="fi-FI" altLang="en-US"/>
              <a:pPr/>
              <a:t>19.11.2018</a:t>
            </a:fld>
            <a:endParaRPr lang="fi-FI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4D4A4D66-2B81-40F9-BD66-249DC39E72F3}" type="slidenum">
              <a:rPr lang="fi-FI" altLang="en-US"/>
              <a:pPr/>
              <a:t>‹#›</a:t>
            </a:fld>
            <a:endParaRPr lang="fi-FI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818" r:id="rId2"/>
    <p:sldLayoutId id="2147484819" r:id="rId3"/>
    <p:sldLayoutId id="2147484820" r:id="rId4"/>
    <p:sldLayoutId id="2147484821" r:id="rId5"/>
    <p:sldLayoutId id="2147484822" r:id="rId6"/>
    <p:sldLayoutId id="2147484823" r:id="rId7"/>
    <p:sldLayoutId id="2147484824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itchFamily="34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MS PGothic" panose="020B0600070205080204" pitchFamily="34" charset="-128"/>
          <a:cs typeface="MS PGothic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MS PGothic" panose="020B0600070205080204" pitchFamily="34" charset="-128"/>
          <a:cs typeface="MS PGothic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MS PGothic" panose="020B0600070205080204" pitchFamily="34" charset="-128"/>
          <a:cs typeface="MS PGothic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MS PGothic" panose="020B0600070205080204" pitchFamily="34" charset="-128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itchFamily="34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73647"/>
            <a:ext cx="8406525" cy="838985"/>
          </a:xfrm>
        </p:spPr>
        <p:txBody>
          <a:bodyPr/>
          <a:lstStyle/>
          <a:p>
            <a:r>
              <a:rPr lang="en-US" sz="4000" b="1" spc="-1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for Integer Programs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50" y="1079321"/>
            <a:ext cx="883154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Alice, Bob, Carol, Dylan and Emily decide plan to go out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Alice will go only if Bob goes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Carol will not go if Dylan is going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Emily is willing to go only if at least Alice or Carol are going; Emily will not go if Alice and Carol are not going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a plan such that maximum people can go 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Program – Decision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2</a:t>
            </a:fld>
            <a:endParaRPr lang="fi-FI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2925" y="1882844"/>
                <a:ext cx="8181975" cy="710194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𝒂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𝒊𝒇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𝑨𝒍𝒊𝒄𝒆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𝒈𝒐𝒆𝒔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𝒊𝒇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𝑨𝒍𝒊𝒄𝒆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𝒅𝒐𝒆𝒔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𝒏𝒐𝒕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𝒈𝒐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𝒊𝒇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𝑩𝒐𝒃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𝒈𝒐𝒆𝒔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𝒊𝒇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𝑩𝒐𝒃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𝒅𝒐𝒆𝒔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𝒏𝒐𝒕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𝒈𝒐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1882844"/>
                <a:ext cx="8181975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Program – Objective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3</a:t>
            </a:fld>
            <a:endParaRPr lang="fi-FI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09751" y="1242832"/>
                <a:ext cx="4654550" cy="369332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𝑴𝒂𝒙𝒊𝒎𝒊𝒛𝒆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𝒂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𝒄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𝒅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1" y="1242832"/>
                <a:ext cx="465455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540001" y="1269821"/>
                <a:ext cx="8085599" cy="987604"/>
              </a:xfrm>
            </p:spPr>
            <p:txBody>
              <a:bodyPr/>
              <a:lstStyle/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Alice will go only if Bob goes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540001" y="1269821"/>
                <a:ext cx="8085599" cy="987604"/>
              </a:xfrm>
              <a:blipFill>
                <a:blip r:embed="rId2"/>
                <a:stretch>
                  <a:fillRect t="-8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4</a:t>
            </a:fld>
            <a:endParaRPr lang="fi-FI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0000" y="3678704"/>
                <a:ext cx="818489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Emily is willing to go only if at least Alice or Carol are going; Emily will not go if Alice and Carol are not going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3678704"/>
                <a:ext cx="8184899" cy="1015663"/>
              </a:xfrm>
              <a:prstGeom prst="rect">
                <a:avLst/>
              </a:prstGeom>
              <a:blipFill>
                <a:blip r:embed="rId3"/>
                <a:stretch>
                  <a:fillRect t="-2994" r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39999" y="2375731"/>
                <a:ext cx="834682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Carol will not go if Dylan is going</a:t>
                </a:r>
              </a:p>
              <a:p>
                <a:pPr lvl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 ≥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9" y="2375731"/>
                <a:ext cx="8346825" cy="1077218"/>
              </a:xfrm>
              <a:prstGeom prst="rect">
                <a:avLst/>
              </a:prstGeom>
              <a:blipFill>
                <a:blip r:embed="rId4"/>
                <a:stretch>
                  <a:fillRect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5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Integer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5</a:t>
            </a:fld>
            <a:endParaRPr lang="fi-FI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09751" y="1242832"/>
                <a:ext cx="4654550" cy="369332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𝑴𝒂𝒙𝒊𝒎𝒊𝒛𝒆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𝒂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𝒄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𝒅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1" y="1242832"/>
                <a:ext cx="465455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587627" y="1708709"/>
                <a:ext cx="8085599" cy="4247412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</m:oMath>
                  </m:oMathPara>
                </a14:m>
                <a:endParaRPr lang="en-US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587627" y="1708709"/>
                <a:ext cx="8085599" cy="4247412"/>
              </a:xfrm>
              <a:blipFill>
                <a:blip r:embed="rId3"/>
                <a:stretch>
                  <a:fillRect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bit more interesting </a:t>
            </a:r>
            <a:r>
              <a:rPr lang="en-US" dirty="0" err="1" smtClean="0"/>
              <a:t>exercize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6</a:t>
            </a:fld>
            <a:endParaRPr lang="fi-FI" altLang="en-US"/>
          </a:p>
        </p:txBody>
      </p:sp>
      <p:sp>
        <p:nvSpPr>
          <p:cNvPr id="7" name="Rectangle 6"/>
          <p:cNvSpPr/>
          <p:nvPr/>
        </p:nvSpPr>
        <p:spPr>
          <a:xfrm>
            <a:off x="400050" y="1079321"/>
            <a:ext cx="883154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Alice, Bob, Carol, Dylan and Emily decide plan to go out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can either go on Friday or on Saturday (No other day is okay)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can either go to a movie or go bowling (but not both)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can only be one outing and on only one day (or none)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will not go to movie on Friday, but he can go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Saturday. However, he can go bowling either day.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Carol will not go at all if Dylan is going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will go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goes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Emily will not go bowling on any day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tickets cost € 20 per head.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Bowling costs € 5 per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head. The whole group has only €60 saved in pool between them.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a plan such that maximum people can go </a:t>
            </a: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Program – Decision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7</a:t>
            </a:fld>
            <a:endParaRPr lang="fi-FI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2925" y="1882844"/>
                <a:ext cx="8181975" cy="710194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𝑴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𝑮𝒐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𝒕𝒐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𝒂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𝒎𝒐𝒗𝒊𝒆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𝑫𝒐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𝒏𝒐𝒕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𝒈𝒐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𝒕𝒐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𝒎𝒐𝒗𝒊𝒆𝒔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𝒁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𝑮𝒐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𝒃𝒐𝒘𝒍𝒊𝒏𝒈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𝑩𝒐𝒘𝒍𝒊𝒏𝒈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1882844"/>
                <a:ext cx="8181975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91812" y="3036703"/>
                <a:ext cx="8181975" cy="710194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𝑭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𝑮𝒐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𝑭𝒓𝒊𝒅𝒂𝒚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𝑵𝒐𝒕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𝑭𝒓𝒊𝒅𝒂𝒚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  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𝑺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𝑮𝒐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𝑺𝒂𝒕𝒖𝒓𝒅𝒂𝒚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𝟎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…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𝑵𝒐𝒕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𝒐𝒏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𝑺𝒂𝒕𝒖𝒓𝒅𝒂𝒚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2" y="3036703"/>
                <a:ext cx="8181975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130797"/>
            <a:ext cx="8085599" cy="838985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39964C-CF3E-49BE-8BC2-8376AEFD944D}" type="datetime1">
              <a:rPr lang="fi-FI" altLang="en-US" smtClean="0"/>
              <a:pPr/>
              <a:t>19.11.2018</a:t>
            </a:fld>
            <a:endParaRPr lang="fi-FI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Laitoksen nimi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1F7ABF-C93D-443B-A0B2-9D2284653C89}" type="slidenum">
              <a:rPr lang="fi-FI" altLang="en-US" smtClean="0"/>
              <a:pPr/>
              <a:t>8</a:t>
            </a:fld>
            <a:endParaRPr lang="fi-FI" altLang="en-US"/>
          </a:p>
        </p:txBody>
      </p:sp>
      <p:sp>
        <p:nvSpPr>
          <p:cNvPr id="7" name="Rectangle 6"/>
          <p:cNvSpPr/>
          <p:nvPr/>
        </p:nvSpPr>
        <p:spPr>
          <a:xfrm>
            <a:off x="-123825" y="798332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Either 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Friday or on Saturday (No other day is okay)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Either movie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bowling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not both)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can only be one outing and on only one day (or none)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will not go to movie on Friday, but he can go on Saturday. However, he can go bowling either day.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Emily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will not go bowling on any day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Movie tickets cost € 20 per head. Bowling costs € 5 per head. The whole group has only €60 saved in pool between them.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727893" y="997402"/>
                <a:ext cx="2022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93" y="997402"/>
                <a:ext cx="20221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794952" y="1465882"/>
                <a:ext cx="21120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2" y="1465882"/>
                <a:ext cx="21120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40300" y="2693149"/>
                <a:ext cx="2660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2693149"/>
                <a:ext cx="266092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940300" y="3881747"/>
                <a:ext cx="20476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3881747"/>
                <a:ext cx="20476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940300" y="4725870"/>
                <a:ext cx="4327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+3≥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4725870"/>
                <a:ext cx="4327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591175" y="2381250"/>
            <a:ext cx="571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Aalto_ELEC_121031">
  <a:themeElements>
    <a:clrScheme name="Aalto ELEC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7D55C7"/>
      </a:accent1>
      <a:accent2>
        <a:srgbClr val="EF3340"/>
      </a:accent2>
      <a:accent3>
        <a:srgbClr val="005EB8"/>
      </a:accent3>
      <a:accent4>
        <a:srgbClr val="00965E"/>
      </a:accent4>
      <a:accent5>
        <a:srgbClr val="FF671F"/>
      </a:accent5>
      <a:accent6>
        <a:srgbClr val="FFA3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22987</TotalTime>
  <Words>422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Cambria Math</vt:lpstr>
      <vt:lpstr>Courier New</vt:lpstr>
      <vt:lpstr>Georgia</vt:lpstr>
      <vt:lpstr>Lucida Grande</vt:lpstr>
      <vt:lpstr>Wingdings</vt:lpstr>
      <vt:lpstr>ヒラギノ角ゴ Pro W3</vt:lpstr>
      <vt:lpstr>Aalto_ELEC_121031</vt:lpstr>
      <vt:lpstr>Scenario for Integer Programs</vt:lpstr>
      <vt:lpstr>Integer Program – Decision Variables</vt:lpstr>
      <vt:lpstr>Integer Program – Objective</vt:lpstr>
      <vt:lpstr>Constraints</vt:lpstr>
      <vt:lpstr>Full Integer Program</vt:lpstr>
      <vt:lpstr>A bit more interesting exercize</vt:lpstr>
      <vt:lpstr>Integer Program – Decision Variables</vt:lpstr>
      <vt:lpstr>Constraints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Aalto ELEC</dc:title>
  <dc:subject/>
  <dc:creator>TBWA\HELSINKI</dc:creator>
  <cp:keywords/>
  <dc:description/>
  <cp:lastModifiedBy>Dayama Niraj</cp:lastModifiedBy>
  <cp:revision>292</cp:revision>
  <cp:lastPrinted>2012-10-17T07:14:15Z</cp:lastPrinted>
  <dcterms:created xsi:type="dcterms:W3CDTF">2012-05-14T17:33:12Z</dcterms:created>
  <dcterms:modified xsi:type="dcterms:W3CDTF">2018-11-19T20:39:18Z</dcterms:modified>
  <cp:category/>
</cp:coreProperties>
</file>