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72" r:id="rId4"/>
    <p:sldId id="259" r:id="rId5"/>
    <p:sldId id="261" r:id="rId6"/>
    <p:sldId id="260" r:id="rId7"/>
    <p:sldId id="262" r:id="rId8"/>
    <p:sldId id="263" r:id="rId9"/>
    <p:sldId id="264" r:id="rId10"/>
    <p:sldId id="265" r:id="rId11"/>
    <p:sldId id="271" r:id="rId12"/>
    <p:sldId id="266" r:id="rId13"/>
    <p:sldId id="267" r:id="rId14"/>
    <p:sldId id="270" r:id="rId15"/>
    <p:sldId id="268" r:id="rId16"/>
    <p:sldId id="269" r:id="rId17"/>
    <p:sldId id="273" r:id="rId18"/>
    <p:sldId id="274" r:id="rId19"/>
  </p:sldIdLst>
  <p:sldSz cx="12192000" cy="6858000"/>
  <p:notesSz cx="6858000" cy="9144000"/>
  <p:defaultTextStyle>
    <a:defPPr rtl="0">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625" y="7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t" dirty="0"/>
            <a:t>2019</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et" dirty="0"/>
            <a:t>Korduvate vormiväljadega rakendus</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et" dirty="0"/>
            <a:t>2022</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et-EE" dirty="0"/>
            <a:t>J</a:t>
          </a:r>
          <a:r>
            <a:rPr lang="et" dirty="0"/>
            <a:t>son väljundiga edasiarendatud api-rakendus</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t" dirty="0"/>
            <a:t>2023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et" dirty="0"/>
            <a:t>Sisuhaldussüsteemi kujundamine</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2019</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t" sz="1100" kern="1200" dirty="0"/>
            <a:t>Korduvate vormiväljadega rakendus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2022</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t-EE" sz="1100" kern="1200" dirty="0"/>
            <a:t>J</a:t>
          </a:r>
          <a:r>
            <a:rPr lang="et" sz="1100" kern="1200" dirty="0"/>
            <a:t>son väljundiga edasiarendatud api-rakendus</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2023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t" sz="1100" kern="1200" dirty="0"/>
            <a:t>Sisuhaldussüsteemi kujundamine</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Kuupäeva kohatäid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E03976-8622-40AE-9CB2-EC72601787D8}" type="datetime1">
              <a:rPr lang="et-EE" smtClean="0"/>
              <a:t>13.12.2023</a:t>
            </a:fld>
            <a:endParaRPr lang="en-US" dirty="0"/>
          </a:p>
        </p:txBody>
      </p:sp>
      <p:sp>
        <p:nvSpPr>
          <p:cNvPr id="4" name="Jaluse kohatäid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idinumbri kohatä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Kuupäeva kohatäid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927047A-DDEA-48D9-BCB2-7929C054A7F5}" type="datetime1">
              <a:rPr lang="et-EE" smtClean="0"/>
              <a:t>13.12.2023</a:t>
            </a:fld>
            <a:endParaRPr lang="en-US"/>
          </a:p>
        </p:txBody>
      </p:sp>
      <p:sp>
        <p:nvSpPr>
          <p:cNvPr id="4" name="Slaidipildi kohatä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ärkmete kohatäid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t"/>
              <a:t>Klõpsake juhtslaidi tekstilaadide redigeerimiseks</a:t>
            </a:r>
            <a:endParaRPr lang="en-US"/>
          </a:p>
          <a:p>
            <a:pPr lvl="1" rtl="0"/>
            <a:r>
              <a:rPr lang="et"/>
              <a:t>Teine tase</a:t>
            </a:r>
          </a:p>
          <a:p>
            <a:pPr lvl="2" rtl="0"/>
            <a:r>
              <a:rPr lang="et"/>
              <a:t>Kolmas tase</a:t>
            </a:r>
          </a:p>
          <a:p>
            <a:pPr lvl="3" rtl="0"/>
            <a:r>
              <a:rPr lang="et"/>
              <a:t>Neljas tase</a:t>
            </a:r>
          </a:p>
          <a:p>
            <a:pPr lvl="4" rtl="0"/>
            <a:r>
              <a:rPr lang="et"/>
              <a:t>Viies tase</a:t>
            </a:r>
            <a:endParaRPr lang="en-US"/>
          </a:p>
        </p:txBody>
      </p:sp>
      <p:sp>
        <p:nvSpPr>
          <p:cNvPr id="6" name="Jaluse kohatäid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idinumbri kohatä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lislaid">
    <p:spTree>
      <p:nvGrpSpPr>
        <p:cNvPr id="1" name=""/>
        <p:cNvGrpSpPr/>
        <p:nvPr/>
      </p:nvGrpSpPr>
      <p:grpSpPr>
        <a:xfrm>
          <a:off x="0" y="0"/>
          <a:ext cx="0" cy="0"/>
          <a:chOff x="0" y="0"/>
          <a:chExt cx="0" cy="0"/>
        </a:xfrm>
      </p:grpSpPr>
      <p:sp>
        <p:nvSpPr>
          <p:cNvPr id="7" name="Ristküli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t-EE"/>
              <a:t>Klõpsake juhteksemplari pealkirja laadi redigeerimiseks</a:t>
            </a:r>
            <a:endParaRPr lang="en-US" dirty="0"/>
          </a:p>
        </p:txBody>
      </p:sp>
      <p:sp>
        <p:nvSpPr>
          <p:cNvPr id="3" name="Alapealkiri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t-EE"/>
              <a:t>Klõpsake juhteksemplari alapealkirja laadi redigeerimiseks</a:t>
            </a:r>
            <a:endParaRPr lang="en-US" dirty="0"/>
          </a:p>
        </p:txBody>
      </p:sp>
      <p:sp>
        <p:nvSpPr>
          <p:cNvPr id="8" name="Kuupäeva kohatäid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2F318FE-829E-49CD-8E98-DC70D54793AF}" type="datetime1">
              <a:rPr lang="et-EE" smtClean="0"/>
              <a:t>13.12.2023</a:t>
            </a:fld>
            <a:endParaRPr lang="en-US" dirty="0"/>
          </a:p>
        </p:txBody>
      </p:sp>
      <p:sp>
        <p:nvSpPr>
          <p:cNvPr id="9" name="Jaluse kohatäid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ealkiri ja vertikaaltekst">
    <p:spTree>
      <p:nvGrpSpPr>
        <p:cNvPr id="1" name=""/>
        <p:cNvGrpSpPr/>
        <p:nvPr/>
      </p:nvGrpSpPr>
      <p:grpSpPr>
        <a:xfrm>
          <a:off x="0" y="0"/>
          <a:ext cx="0" cy="0"/>
          <a:chOff x="0" y="0"/>
          <a:chExt cx="0" cy="0"/>
        </a:xfrm>
      </p:grpSpPr>
      <p:sp>
        <p:nvSpPr>
          <p:cNvPr id="9" name="Pealkiri 1"/>
          <p:cNvSpPr>
            <a:spLocks noGrp="1"/>
          </p:cNvSpPr>
          <p:nvPr>
            <p:ph type="title"/>
          </p:nvPr>
        </p:nvSpPr>
        <p:spPr>
          <a:xfrm>
            <a:off x="581192" y="702156"/>
            <a:ext cx="11029616" cy="1013800"/>
          </a:xfrm>
        </p:spPr>
        <p:txBody>
          <a:bodyPr rtlCol="0"/>
          <a:lstStyle/>
          <a:p>
            <a:pPr rtl="0"/>
            <a:r>
              <a:rPr lang="et-EE"/>
              <a:t>Klõpsake juhteksemplari pealkirja laadi redigeerimiseks</a:t>
            </a:r>
            <a:endParaRPr lang="en-US" dirty="0"/>
          </a:p>
        </p:txBody>
      </p:sp>
      <p:sp>
        <p:nvSpPr>
          <p:cNvPr id="3" name="Vertikaalteksti kohatäid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Kuupäeva kohatäide 3"/>
          <p:cNvSpPr>
            <a:spLocks noGrp="1"/>
          </p:cNvSpPr>
          <p:nvPr>
            <p:ph type="dt" sz="half" idx="10"/>
          </p:nvPr>
        </p:nvSpPr>
        <p:spPr/>
        <p:txBody>
          <a:bodyPr rtlCol="0"/>
          <a:lstStyle/>
          <a:p>
            <a:pPr rtl="0"/>
            <a:fld id="{27977C22-F7C3-43F4-A010-B540EE86F9AD}" type="datetime1">
              <a:rPr lang="et-EE" smtClean="0"/>
              <a:t>13.12.2023</a:t>
            </a:fld>
            <a:endParaRPr lang="en-US" dirty="0"/>
          </a:p>
        </p:txBody>
      </p:sp>
      <p:sp>
        <p:nvSpPr>
          <p:cNvPr id="5" name="Jaluse kohatäide 4"/>
          <p:cNvSpPr>
            <a:spLocks noGrp="1"/>
          </p:cNvSpPr>
          <p:nvPr>
            <p:ph type="ftr" sz="quarter" idx="11"/>
          </p:nvPr>
        </p:nvSpPr>
        <p:spPr/>
        <p:txBody>
          <a:bodyPr rtlCol="0"/>
          <a:lstStyle/>
          <a:p>
            <a:pPr rtl="0"/>
            <a:endParaRPr lang="en-US" dirty="0"/>
          </a:p>
        </p:txBody>
      </p:sp>
      <p:sp>
        <p:nvSpPr>
          <p:cNvPr id="6" name="Slaidinumbri kohatäide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alne pealkiri ja tekst">
    <p:spTree>
      <p:nvGrpSpPr>
        <p:cNvPr id="1" name=""/>
        <p:cNvGrpSpPr/>
        <p:nvPr/>
      </p:nvGrpSpPr>
      <p:grpSpPr>
        <a:xfrm>
          <a:off x="0" y="0"/>
          <a:ext cx="0" cy="0"/>
          <a:chOff x="0" y="0"/>
          <a:chExt cx="0" cy="0"/>
        </a:xfrm>
      </p:grpSpPr>
      <p:sp>
        <p:nvSpPr>
          <p:cNvPr id="7" name="Ristküli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alne pealkiri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et-EE"/>
              <a:t>Klõpsake juhteksemplari pealkirja laadi redigeerimiseks</a:t>
            </a:r>
            <a:endParaRPr lang="en-US" dirty="0"/>
          </a:p>
        </p:txBody>
      </p:sp>
      <p:sp>
        <p:nvSpPr>
          <p:cNvPr id="3" name="Vertikaalteksti kohatäide 2"/>
          <p:cNvSpPr>
            <a:spLocks noGrp="1"/>
          </p:cNvSpPr>
          <p:nvPr>
            <p:ph type="body" orient="vert" idx="1"/>
          </p:nvPr>
        </p:nvSpPr>
        <p:spPr>
          <a:xfrm>
            <a:off x="774923" y="863600"/>
            <a:ext cx="7161625" cy="4807326"/>
          </a:xfrm>
        </p:spPr>
        <p:txBody>
          <a:bodyPr vert="eaVert" rtlCol="0" anchor="t"/>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8" name="Ristküli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istküli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istküli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Kuupäeva kohatäid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91E48D4-3D13-4700-B1F4-BBAC4C2E06B3}" type="datetime1">
              <a:rPr lang="et-EE" smtClean="0"/>
              <a:t>13.12.2023</a:t>
            </a:fld>
            <a:endParaRPr lang="en-US" dirty="0"/>
          </a:p>
        </p:txBody>
      </p:sp>
      <p:sp>
        <p:nvSpPr>
          <p:cNvPr id="12" name="Jaluse kohatäid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idinumbri kohatä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itel ja sisu">
    <p:spTree>
      <p:nvGrpSpPr>
        <p:cNvPr id="1" name=""/>
        <p:cNvGrpSpPr/>
        <p:nvPr/>
      </p:nvGrpSpPr>
      <p:grpSpPr>
        <a:xfrm>
          <a:off x="0" y="0"/>
          <a:ext cx="0" cy="0"/>
          <a:chOff x="0" y="0"/>
          <a:chExt cx="0" cy="0"/>
        </a:xfrm>
      </p:grpSpPr>
      <p:sp>
        <p:nvSpPr>
          <p:cNvPr id="2" name="Pealkiri 1"/>
          <p:cNvSpPr>
            <a:spLocks noGrp="1"/>
          </p:cNvSpPr>
          <p:nvPr>
            <p:ph type="title"/>
          </p:nvPr>
        </p:nvSpPr>
        <p:spPr>
          <a:xfrm>
            <a:off x="581192" y="702156"/>
            <a:ext cx="11029616" cy="1188720"/>
          </a:xfrm>
        </p:spPr>
        <p:txBody>
          <a:bodyPr rtlCol="0"/>
          <a:lstStyle/>
          <a:p>
            <a:pPr rtl="0"/>
            <a:r>
              <a:rPr lang="et-EE"/>
              <a:t>Klõpsake juhteksemplari pealkirja laadi redigeerimiseks</a:t>
            </a:r>
            <a:endParaRPr lang="en-US" dirty="0"/>
          </a:p>
        </p:txBody>
      </p:sp>
      <p:sp>
        <p:nvSpPr>
          <p:cNvPr id="3" name="Sisu kohatäide 2"/>
          <p:cNvSpPr>
            <a:spLocks noGrp="1"/>
          </p:cNvSpPr>
          <p:nvPr>
            <p:ph idx="1"/>
          </p:nvPr>
        </p:nvSpPr>
        <p:spPr>
          <a:xfrm>
            <a:off x="581192" y="2340864"/>
            <a:ext cx="11029615" cy="3634486"/>
          </a:xfrm>
        </p:spPr>
        <p:txBody>
          <a:bodyPr rtlCol="0"/>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8" name="Kuupäeva kohatäid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477E3AA-2E6B-4209-8417-F5DA9B67506D}" type="datetime1">
              <a:rPr lang="et-EE" smtClean="0"/>
              <a:t>13.12.2023</a:t>
            </a:fld>
            <a:endParaRPr lang="en-US" dirty="0"/>
          </a:p>
        </p:txBody>
      </p:sp>
      <p:sp>
        <p:nvSpPr>
          <p:cNvPr id="9" name="Jaluse kohatäid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8" name="Ristküli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t-EE"/>
              <a:t>Klõpsake juhteksemplari pealkirja laadi redigeerimiseks</a:t>
            </a:r>
            <a:endParaRPr lang="en-US" dirty="0"/>
          </a:p>
        </p:txBody>
      </p:sp>
      <p:sp>
        <p:nvSpPr>
          <p:cNvPr id="3" name="Teksti kohatäid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t-EE"/>
              <a:t>Klõpsake juhteksemplari tekstilaadide redigeerimiseks</a:t>
            </a:r>
          </a:p>
        </p:txBody>
      </p:sp>
      <p:sp>
        <p:nvSpPr>
          <p:cNvPr id="7" name="Kuupäeva kohatäid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99E5380A-B488-47DB-8089-BE4DDFC5C0AF}" type="datetime1">
              <a:rPr lang="et-EE" smtClean="0"/>
              <a:t>13.12.2023</a:t>
            </a:fld>
            <a:endParaRPr lang="en-US" dirty="0"/>
          </a:p>
        </p:txBody>
      </p:sp>
      <p:sp>
        <p:nvSpPr>
          <p:cNvPr id="9" name="Jaluse kohatäid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Pealkiri 1"/>
          <p:cNvSpPr>
            <a:spLocks noGrp="1"/>
          </p:cNvSpPr>
          <p:nvPr>
            <p:ph type="title"/>
          </p:nvPr>
        </p:nvSpPr>
        <p:spPr>
          <a:xfrm>
            <a:off x="581193" y="729658"/>
            <a:ext cx="11029616" cy="988332"/>
          </a:xfrm>
        </p:spPr>
        <p:txBody>
          <a:bodyPr rtlCol="0"/>
          <a:lstStyle/>
          <a:p>
            <a:pPr rtl="0"/>
            <a:r>
              <a:rPr lang="et-EE"/>
              <a:t>Klõpsake juhteksemplari pealkirja laadi redigeerimiseks</a:t>
            </a:r>
            <a:endParaRPr lang="en-US" dirty="0"/>
          </a:p>
        </p:txBody>
      </p:sp>
      <p:sp>
        <p:nvSpPr>
          <p:cNvPr id="3" name="Sisu kohatäide 2"/>
          <p:cNvSpPr>
            <a:spLocks noGrp="1"/>
          </p:cNvSpPr>
          <p:nvPr>
            <p:ph sz="half" idx="1"/>
          </p:nvPr>
        </p:nvSpPr>
        <p:spPr>
          <a:xfrm>
            <a:off x="581193" y="2228003"/>
            <a:ext cx="5194767" cy="3633047"/>
          </a:xfrm>
        </p:spPr>
        <p:txBody>
          <a:bodyPr rtlCol="0">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Sisu kohatäide 3"/>
          <p:cNvSpPr>
            <a:spLocks noGrp="1"/>
          </p:cNvSpPr>
          <p:nvPr>
            <p:ph sz="half" idx="2"/>
          </p:nvPr>
        </p:nvSpPr>
        <p:spPr>
          <a:xfrm>
            <a:off x="6416039" y="2228003"/>
            <a:ext cx="5194769" cy="3633047"/>
          </a:xfrm>
        </p:spPr>
        <p:txBody>
          <a:bodyPr rtlCol="0">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5" name="Kuupäeva kohatäide 4"/>
          <p:cNvSpPr>
            <a:spLocks noGrp="1"/>
          </p:cNvSpPr>
          <p:nvPr>
            <p:ph type="dt" sz="half" idx="10"/>
          </p:nvPr>
        </p:nvSpPr>
        <p:spPr/>
        <p:txBody>
          <a:bodyPr rtlCol="0"/>
          <a:lstStyle/>
          <a:p>
            <a:pPr rtl="0"/>
            <a:fld id="{8E582438-E06E-4548-BE75-A8482A8928EC}" type="datetime1">
              <a:rPr lang="et-EE" smtClean="0"/>
              <a:t>13.12.2023</a:t>
            </a:fld>
            <a:endParaRPr lang="en-US" dirty="0"/>
          </a:p>
        </p:txBody>
      </p:sp>
      <p:sp>
        <p:nvSpPr>
          <p:cNvPr id="6" name="Jaluse kohatäide 5"/>
          <p:cNvSpPr>
            <a:spLocks noGrp="1"/>
          </p:cNvSpPr>
          <p:nvPr>
            <p:ph type="ftr" sz="quarter" idx="11"/>
          </p:nvPr>
        </p:nvSpPr>
        <p:spPr/>
        <p:txBody>
          <a:bodyPr rtlCol="0"/>
          <a:lstStyle/>
          <a:p>
            <a:pPr rtl="0"/>
            <a:endParaRPr lang="en-US" dirty="0"/>
          </a:p>
        </p:txBody>
      </p:sp>
      <p:sp>
        <p:nvSpPr>
          <p:cNvPr id="7" name="Slaidinumbri kohatä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õrdlus">
    <p:spTree>
      <p:nvGrpSpPr>
        <p:cNvPr id="1" name=""/>
        <p:cNvGrpSpPr/>
        <p:nvPr/>
      </p:nvGrpSpPr>
      <p:grpSpPr>
        <a:xfrm>
          <a:off x="0" y="0"/>
          <a:ext cx="0" cy="0"/>
          <a:chOff x="0" y="0"/>
          <a:chExt cx="0" cy="0"/>
        </a:xfrm>
      </p:grpSpPr>
      <p:sp>
        <p:nvSpPr>
          <p:cNvPr id="12" name="Pealkiri 1"/>
          <p:cNvSpPr>
            <a:spLocks noGrp="1"/>
          </p:cNvSpPr>
          <p:nvPr>
            <p:ph type="title"/>
          </p:nvPr>
        </p:nvSpPr>
        <p:spPr>
          <a:xfrm>
            <a:off x="581193" y="729658"/>
            <a:ext cx="11029616" cy="988332"/>
          </a:xfrm>
        </p:spPr>
        <p:txBody>
          <a:bodyPr rtlCol="0"/>
          <a:lstStyle/>
          <a:p>
            <a:pPr rtl="0"/>
            <a:r>
              <a:rPr lang="et-EE"/>
              <a:t>Klõpsake juhteksemplari pealkirja laadi redigeerimiseks</a:t>
            </a:r>
            <a:endParaRPr lang="en-US" dirty="0"/>
          </a:p>
        </p:txBody>
      </p:sp>
      <p:sp>
        <p:nvSpPr>
          <p:cNvPr id="3" name="Teksti kohatäide 2"/>
          <p:cNvSpPr>
            <a:spLocks noGrp="1"/>
          </p:cNvSpPr>
          <p:nvPr>
            <p:ph type="body" idx="1"/>
          </p:nvPr>
        </p:nvSpPr>
        <p:spPr>
          <a:xfrm>
            <a:off x="581191" y="2172564"/>
            <a:ext cx="5194769" cy="636111"/>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t-EE"/>
              <a:t>Klõpsake juhteksemplari tekstilaadide redigeerimiseks</a:t>
            </a:r>
          </a:p>
        </p:txBody>
      </p:sp>
      <p:sp>
        <p:nvSpPr>
          <p:cNvPr id="4" name="Sisu kohatäide 3"/>
          <p:cNvSpPr>
            <a:spLocks noGrp="1"/>
          </p:cNvSpPr>
          <p:nvPr>
            <p:ph sz="half" idx="2"/>
          </p:nvPr>
        </p:nvSpPr>
        <p:spPr>
          <a:xfrm>
            <a:off x="581194" y="2926052"/>
            <a:ext cx="5194766" cy="2934999"/>
          </a:xfrm>
        </p:spPr>
        <p:txBody>
          <a:bodyPr rtlCol="0" anchor="t">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5" name="Teksti kohatäide 4"/>
          <p:cNvSpPr>
            <a:spLocks noGrp="1"/>
          </p:cNvSpPr>
          <p:nvPr>
            <p:ph type="body" sz="quarter" idx="3"/>
          </p:nvPr>
        </p:nvSpPr>
        <p:spPr>
          <a:xfrm>
            <a:off x="6416039" y="2173184"/>
            <a:ext cx="5194770" cy="631081"/>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t-EE"/>
              <a:t>Klõpsake juhteksemplari tekstilaadide redigeerimiseks</a:t>
            </a:r>
          </a:p>
        </p:txBody>
      </p:sp>
      <p:sp>
        <p:nvSpPr>
          <p:cNvPr id="6" name="Sisu kohatäide 5"/>
          <p:cNvSpPr>
            <a:spLocks noGrp="1"/>
          </p:cNvSpPr>
          <p:nvPr>
            <p:ph sz="quarter" idx="4"/>
          </p:nvPr>
        </p:nvSpPr>
        <p:spPr>
          <a:xfrm>
            <a:off x="6416037" y="2926052"/>
            <a:ext cx="5194771" cy="2934999"/>
          </a:xfrm>
        </p:spPr>
        <p:txBody>
          <a:bodyPr rtlCol="0" anchor="t">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7" name="Kuupäeva kohatäide 6"/>
          <p:cNvSpPr>
            <a:spLocks noGrp="1"/>
          </p:cNvSpPr>
          <p:nvPr>
            <p:ph type="dt" sz="half" idx="10"/>
          </p:nvPr>
        </p:nvSpPr>
        <p:spPr/>
        <p:txBody>
          <a:bodyPr rtlCol="0"/>
          <a:lstStyle/>
          <a:p>
            <a:pPr rtl="0"/>
            <a:fld id="{CB5E2366-9EF0-4CE5-9FAF-F1174E4BD6EC}" type="datetime1">
              <a:rPr lang="et-EE" smtClean="0"/>
              <a:t>13.12.2023</a:t>
            </a:fld>
            <a:endParaRPr lang="en-US" dirty="0"/>
          </a:p>
        </p:txBody>
      </p:sp>
      <p:sp>
        <p:nvSpPr>
          <p:cNvPr id="8" name="Jaluse kohatäide 7"/>
          <p:cNvSpPr>
            <a:spLocks noGrp="1"/>
          </p:cNvSpPr>
          <p:nvPr>
            <p:ph type="ftr" sz="quarter" idx="11"/>
          </p:nvPr>
        </p:nvSpPr>
        <p:spPr/>
        <p:txBody>
          <a:bodyPr rtlCol="0"/>
          <a:lstStyle/>
          <a:p>
            <a:pPr rtl="0"/>
            <a:endParaRPr lang="en-US" dirty="0"/>
          </a:p>
        </p:txBody>
      </p:sp>
      <p:sp>
        <p:nvSpPr>
          <p:cNvPr id="9" name="Slaidinumbri kohatäide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8" name="Pealkiri 1"/>
          <p:cNvSpPr>
            <a:spLocks noGrp="1"/>
          </p:cNvSpPr>
          <p:nvPr>
            <p:ph type="title"/>
          </p:nvPr>
        </p:nvSpPr>
        <p:spPr>
          <a:xfrm>
            <a:off x="575894" y="729658"/>
            <a:ext cx="11029616" cy="988332"/>
          </a:xfrm>
        </p:spPr>
        <p:txBody>
          <a:bodyPr rtlCol="0"/>
          <a:lstStyle/>
          <a:p>
            <a:pPr rtl="0"/>
            <a:r>
              <a:rPr lang="et-EE"/>
              <a:t>Klõpsake juhteksemplari pealkirja laadi redigeerimiseks</a:t>
            </a:r>
            <a:endParaRPr lang="en-US" dirty="0"/>
          </a:p>
        </p:txBody>
      </p:sp>
      <p:sp>
        <p:nvSpPr>
          <p:cNvPr id="3" name="Kuupäeva kohatäide 2"/>
          <p:cNvSpPr>
            <a:spLocks noGrp="1"/>
          </p:cNvSpPr>
          <p:nvPr>
            <p:ph type="dt" sz="half" idx="10"/>
          </p:nvPr>
        </p:nvSpPr>
        <p:spPr/>
        <p:txBody>
          <a:bodyPr rtlCol="0"/>
          <a:lstStyle/>
          <a:p>
            <a:pPr rtl="0"/>
            <a:fld id="{8AF9212D-64A4-4872-A73F-47A203006940}" type="datetime1">
              <a:rPr lang="et-EE" smtClean="0"/>
              <a:t>13.12.2023</a:t>
            </a:fld>
            <a:endParaRPr lang="en-US" dirty="0"/>
          </a:p>
        </p:txBody>
      </p:sp>
      <p:sp>
        <p:nvSpPr>
          <p:cNvPr id="4" name="Jaluse kohatäide 3"/>
          <p:cNvSpPr>
            <a:spLocks noGrp="1"/>
          </p:cNvSpPr>
          <p:nvPr>
            <p:ph type="ftr" sz="quarter" idx="11"/>
          </p:nvPr>
        </p:nvSpPr>
        <p:spPr/>
        <p:txBody>
          <a:bodyPr rtlCol="0"/>
          <a:lstStyle/>
          <a:p>
            <a:pPr rtl="0"/>
            <a:endParaRPr lang="en-US" dirty="0"/>
          </a:p>
        </p:txBody>
      </p:sp>
      <p:sp>
        <p:nvSpPr>
          <p:cNvPr id="5" name="Slaidinumbri kohatäide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Kuupäeva kohatäide 1"/>
          <p:cNvSpPr>
            <a:spLocks noGrp="1"/>
          </p:cNvSpPr>
          <p:nvPr>
            <p:ph type="dt" sz="half" idx="10"/>
          </p:nvPr>
        </p:nvSpPr>
        <p:spPr/>
        <p:txBody>
          <a:bodyPr rtlCol="0"/>
          <a:lstStyle/>
          <a:p>
            <a:pPr rtl="0"/>
            <a:fld id="{40908273-6BBE-4C76-97D4-C05EB162E731}" type="datetime1">
              <a:rPr lang="et-EE" smtClean="0"/>
              <a:t>13.12.2023</a:t>
            </a:fld>
            <a:endParaRPr lang="en-US" dirty="0"/>
          </a:p>
        </p:txBody>
      </p:sp>
      <p:sp>
        <p:nvSpPr>
          <p:cNvPr id="3" name="Jaluse kohatäide 2"/>
          <p:cNvSpPr>
            <a:spLocks noGrp="1"/>
          </p:cNvSpPr>
          <p:nvPr>
            <p:ph type="ftr" sz="quarter" idx="11"/>
          </p:nvPr>
        </p:nvSpPr>
        <p:spPr/>
        <p:txBody>
          <a:bodyPr rtlCol="0"/>
          <a:lstStyle/>
          <a:p>
            <a:pPr rtl="0"/>
            <a:endParaRPr lang="en-US" dirty="0"/>
          </a:p>
        </p:txBody>
      </p:sp>
      <p:sp>
        <p:nvSpPr>
          <p:cNvPr id="4" name="Slaidinumbri kohatäide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9" name="Ristküli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t-EE"/>
              <a:t>Klõpsake juhteksemplari pealkirja laadi redigeerimiseks</a:t>
            </a:r>
            <a:endParaRPr lang="en-US" dirty="0"/>
          </a:p>
        </p:txBody>
      </p:sp>
      <p:sp>
        <p:nvSpPr>
          <p:cNvPr id="3" name="Sisu kohatäide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Teksti kohatäid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t-EE"/>
              <a:t>Klõpsake juhteksemplari tekstilaadide redigeerimiseks</a:t>
            </a:r>
          </a:p>
        </p:txBody>
      </p:sp>
      <p:sp>
        <p:nvSpPr>
          <p:cNvPr id="8" name="Kuupäeva kohatäid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9EE806DB-4A05-41DB-8533-1AC83906E21C}" type="datetime1">
              <a:rPr lang="et-EE" smtClean="0"/>
              <a:t>13.12.2023</a:t>
            </a:fld>
            <a:endParaRPr lang="en-US" dirty="0"/>
          </a:p>
        </p:txBody>
      </p:sp>
      <p:sp>
        <p:nvSpPr>
          <p:cNvPr id="10" name="Jaluse kohatäid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idinumbri kohatä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ealdisega pilt">
    <p:spTree>
      <p:nvGrpSpPr>
        <p:cNvPr id="1" name=""/>
        <p:cNvGrpSpPr/>
        <p:nvPr/>
      </p:nvGrpSpPr>
      <p:grpSpPr>
        <a:xfrm>
          <a:off x="0" y="0"/>
          <a:ext cx="0" cy="0"/>
          <a:chOff x="0" y="0"/>
          <a:chExt cx="0" cy="0"/>
        </a:xfrm>
      </p:grpSpPr>
      <p:sp>
        <p:nvSpPr>
          <p:cNvPr id="2" name="Pealkiri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t-EE"/>
              <a:t>Klõpsake juhteksemplari pealkirja laadi redigeerimiseks</a:t>
            </a:r>
            <a:endParaRPr lang="en-US" dirty="0"/>
          </a:p>
        </p:txBody>
      </p:sp>
      <p:sp>
        <p:nvSpPr>
          <p:cNvPr id="3" name="Pildi kohatäid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t-EE"/>
              <a:t>Pildi lisamiseks klõpsake ikooni</a:t>
            </a:r>
            <a:endParaRPr lang="en-US" dirty="0"/>
          </a:p>
        </p:txBody>
      </p:sp>
      <p:sp>
        <p:nvSpPr>
          <p:cNvPr id="4" name="Teksti kohatäid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t-EE"/>
              <a:t>Klõpsake juhteksemplari tekstilaadide redigeerimiseks</a:t>
            </a:r>
          </a:p>
        </p:txBody>
      </p:sp>
      <p:sp>
        <p:nvSpPr>
          <p:cNvPr id="5" name="Kuupäeva kohatäide 4"/>
          <p:cNvSpPr>
            <a:spLocks noGrp="1"/>
          </p:cNvSpPr>
          <p:nvPr>
            <p:ph type="dt" sz="half" idx="10"/>
          </p:nvPr>
        </p:nvSpPr>
        <p:spPr/>
        <p:txBody>
          <a:bodyPr rtlCol="0"/>
          <a:lstStyle/>
          <a:p>
            <a:pPr rtl="0"/>
            <a:fld id="{EE215C8E-1C52-42DF-88BC-14C7827065F5}" type="datetime1">
              <a:rPr lang="et-EE" smtClean="0"/>
              <a:t>13.12.2023</a:t>
            </a:fld>
            <a:endParaRPr lang="en-US" dirty="0"/>
          </a:p>
        </p:txBody>
      </p:sp>
      <p:sp>
        <p:nvSpPr>
          <p:cNvPr id="6" name="Jaluse kohatäide 5"/>
          <p:cNvSpPr>
            <a:spLocks noGrp="1"/>
          </p:cNvSpPr>
          <p:nvPr>
            <p:ph type="ftr" sz="quarter" idx="11"/>
          </p:nvPr>
        </p:nvSpPr>
        <p:spPr/>
        <p:txBody>
          <a:bodyPr rtlCol="0"/>
          <a:lstStyle/>
          <a:p>
            <a:pPr algn="l" rtl="0"/>
            <a:endParaRPr lang="en-US" dirty="0"/>
          </a:p>
        </p:txBody>
      </p:sp>
      <p:sp>
        <p:nvSpPr>
          <p:cNvPr id="7" name="Slaidinumbri kohatä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ealkirja kohatäid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t"/>
              <a:t>Klõpsake juhtslaidi pealkirjalaadi redigeerimiseks</a:t>
            </a:r>
            <a:endParaRPr lang="en-US" dirty="0"/>
          </a:p>
        </p:txBody>
      </p:sp>
      <p:sp>
        <p:nvSpPr>
          <p:cNvPr id="3" name="Teksti kohatäid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t"/>
              <a:t>Klõpsake juhtslaidi tekstilaadide redigeerimiseks</a:t>
            </a:r>
          </a:p>
          <a:p>
            <a:pPr lvl="1" rtl="0"/>
            <a:r>
              <a:rPr lang="et"/>
              <a:t>Teine tase</a:t>
            </a:r>
          </a:p>
          <a:p>
            <a:pPr lvl="2" rtl="0"/>
            <a:r>
              <a:rPr lang="et"/>
              <a:t>Kolmas tase</a:t>
            </a:r>
          </a:p>
          <a:p>
            <a:pPr lvl="3" rtl="0"/>
            <a:r>
              <a:rPr lang="et"/>
              <a:t>Neljas tase</a:t>
            </a:r>
          </a:p>
          <a:p>
            <a:pPr lvl="4" rtl="0"/>
            <a:r>
              <a:rPr lang="et"/>
              <a:t>Viies tase</a:t>
            </a:r>
            <a:endParaRPr lang="en-US" dirty="0"/>
          </a:p>
        </p:txBody>
      </p:sp>
      <p:sp>
        <p:nvSpPr>
          <p:cNvPr id="4" name="Kuupäeva kohatäid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24C25F1-F79B-49F8-AC56-C363EA43EB39}" type="datetime1">
              <a:rPr lang="et-EE" smtClean="0"/>
              <a:t>13.12.2023</a:t>
            </a:fld>
            <a:endParaRPr lang="en-US" dirty="0"/>
          </a:p>
        </p:txBody>
      </p:sp>
      <p:sp>
        <p:nvSpPr>
          <p:cNvPr id="5" name="Jaluse kohatäid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idinumbri kohatä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Ristküli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istküli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istküli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hyzz.com/repeatable-fields.html" TargetMode="External"/><Relationship Id="rId2" Type="http://schemas.openxmlformats.org/officeDocument/2006/relationships/hyperlink" Target="https://github.com/darioTecchia/uni-api" TargetMode="External"/><Relationship Id="rId1" Type="http://schemas.openxmlformats.org/officeDocument/2006/relationships/slideLayout" Target="../slideLayouts/slideLayout2.xml"/><Relationship Id="rId5" Type="http://schemas.openxmlformats.org/officeDocument/2006/relationships/hyperlink" Target="https://test.nurmoja.net.ee/repeat" TargetMode="External"/><Relationship Id="rId4" Type="http://schemas.openxmlformats.org/officeDocument/2006/relationships/hyperlink" Target="https://github.com/Rhyzz/repeatable-field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acebook.com/jaanus.nurmoja" TargetMode="External"/><Relationship Id="rId2" Type="http://schemas.openxmlformats.org/officeDocument/2006/relationships/hyperlink" Target="mailto:Jaanus.nurmoja@gmail.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istküli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Pealkiri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t" dirty="0"/>
              <a:t>uniapipluss</a:t>
            </a:r>
          </a:p>
        </p:txBody>
      </p:sp>
      <p:sp>
        <p:nvSpPr>
          <p:cNvPr id="3" name="Alapealkiri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t-EE" dirty="0"/>
              <a:t>Ü</a:t>
            </a:r>
            <a:r>
              <a:rPr lang="et" dirty="0"/>
              <a:t>he „lihtsa“ api-rakenduse edasiarendus oma hetkeseisus. PÕGUS KASUTAJALUGU </a:t>
            </a:r>
          </a:p>
          <a:p>
            <a:pPr rtl="0"/>
            <a:endParaRPr lang="et" dirty="0"/>
          </a:p>
        </p:txBody>
      </p:sp>
      <p:sp>
        <p:nvSpPr>
          <p:cNvPr id="20" name="Ristküli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sp>
        <p:nvSpPr>
          <p:cNvPr id="22" name="Ristküli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sp>
        <p:nvSpPr>
          <p:cNvPr id="24" name="Ristküli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pic>
        <p:nvPicPr>
          <p:cNvPr id="6" name="Pilt 5" descr="Lähivõte logost&#10;&#10;Kirjeldus on automaatselt genereeritu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EESTI ID-KAARDIGA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a:blip r:embed="rId2"/>
          <a:stretch>
            <a:fillRect/>
          </a:stretch>
        </p:blipFill>
        <p:spPr>
          <a:xfrm>
            <a:off x="0" y="1262346"/>
            <a:ext cx="12192000" cy="4713004"/>
          </a:xfrm>
          <a:prstGeom prst="rect">
            <a:avLst/>
          </a:prstGeom>
        </p:spPr>
      </p:pic>
    </p:spTree>
    <p:extLst>
      <p:ext uri="{BB962C8B-B14F-4D97-AF65-F5344CB8AC3E}">
        <p14:creationId xmlns:p14="http://schemas.microsoft.com/office/powerpoint/2010/main" val="101120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1" y="702156"/>
            <a:ext cx="11140755" cy="411536"/>
          </a:xfrm>
        </p:spPr>
        <p:txBody>
          <a:bodyPr>
            <a:normAutofit fontScale="90000"/>
          </a:bodyPr>
          <a:lstStyle/>
          <a:p>
            <a:r>
              <a:rPr lang="et-EE" dirty="0"/>
              <a:t>On olemas – sisselogimine kasutaja automaatse registreerimisega</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rotWithShape="1">
          <a:blip r:embed="rId2"/>
          <a:srcRect r="37615" b="87981"/>
          <a:stretch/>
        </p:blipFill>
        <p:spPr>
          <a:xfrm>
            <a:off x="485532" y="2846365"/>
            <a:ext cx="10916925" cy="813039"/>
          </a:xfrm>
          <a:prstGeom prst="rect">
            <a:avLst/>
          </a:prstGeom>
        </p:spPr>
      </p:pic>
      <p:pic>
        <p:nvPicPr>
          <p:cNvPr id="5" name="Pilt 4">
            <a:extLst>
              <a:ext uri="{FF2B5EF4-FFF2-40B4-BE49-F238E27FC236}">
                <a16:creationId xmlns:a16="http://schemas.microsoft.com/office/drawing/2014/main" id="{2052424E-EF75-BB3E-938F-E6022856448F}"/>
              </a:ext>
            </a:extLst>
          </p:cNvPr>
          <p:cNvPicPr>
            <a:picLocks noChangeAspect="1"/>
          </p:cNvPicPr>
          <p:nvPr/>
        </p:nvPicPr>
        <p:blipFill rotWithShape="1">
          <a:blip r:embed="rId3"/>
          <a:srcRect r="2709" b="86667"/>
          <a:stretch/>
        </p:blipFill>
        <p:spPr>
          <a:xfrm>
            <a:off x="485533" y="1639737"/>
            <a:ext cx="10916924" cy="786792"/>
          </a:xfrm>
          <a:prstGeom prst="rect">
            <a:avLst/>
          </a:prstGeom>
        </p:spPr>
      </p:pic>
      <p:sp>
        <p:nvSpPr>
          <p:cNvPr id="6" name="TextBox 5">
            <a:extLst>
              <a:ext uri="{FF2B5EF4-FFF2-40B4-BE49-F238E27FC236}">
                <a16:creationId xmlns:a16="http://schemas.microsoft.com/office/drawing/2014/main" id="{56C0415F-D88E-C62D-B01A-3547735D1EDB}"/>
              </a:ext>
            </a:extLst>
          </p:cNvPr>
          <p:cNvSpPr txBox="1"/>
          <p:nvPr/>
        </p:nvSpPr>
        <p:spPr>
          <a:xfrm>
            <a:off x="581192" y="4494882"/>
            <a:ext cx="10821266" cy="1477328"/>
          </a:xfrm>
          <a:prstGeom prst="rect">
            <a:avLst/>
          </a:prstGeom>
          <a:noFill/>
        </p:spPr>
        <p:txBody>
          <a:bodyPr wrap="square" rtlCol="0">
            <a:spAutoFit/>
          </a:bodyPr>
          <a:lstStyle/>
          <a:p>
            <a:r>
              <a:rPr lang="et-EE" b="1" dirty="0"/>
              <a:t>ID-kaardiga esmasel sisselogimisel luuakse lisaks kasutajakontole ka isikuprofiil. </a:t>
            </a:r>
            <a:r>
              <a:rPr lang="et-EE" dirty="0"/>
              <a:t>Alumisel näidispildil on näha kasutaja id (71) ja isikuprofiili id 40. Idee on anda nö ametlikult kinnitatud isikuga kasutajatele võrreldes teistega rohkem õigusi. Id-kaardi põhine isikuprofiil kinnitab ikkagi kasutaja usaldusväärsust, sh et ta esineb iseendana. Sotsiaalmeedia konto ei tähenda tingimata, et omanik on see, kellena esineb. Kindlasti peaks ID-kaardiga </a:t>
            </a:r>
            <a:r>
              <a:rPr lang="et-EE" dirty="0" err="1"/>
              <a:t>sisseloginule</a:t>
            </a:r>
            <a:r>
              <a:rPr lang="et-EE" dirty="0"/>
              <a:t> looma võimaluse siduda oma isikuprofiiliga ka oma sotsiaalmeedia kontod. </a:t>
            </a:r>
          </a:p>
        </p:txBody>
      </p:sp>
    </p:spTree>
    <p:extLst>
      <p:ext uri="{BB962C8B-B14F-4D97-AF65-F5344CB8AC3E}">
        <p14:creationId xmlns:p14="http://schemas.microsoft.com/office/powerpoint/2010/main" val="399745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Mida saan praegu teha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a:blip r:embed="rId2"/>
          <a:stretch>
            <a:fillRect/>
          </a:stretch>
        </p:blipFill>
        <p:spPr>
          <a:xfrm>
            <a:off x="-175847" y="1893472"/>
            <a:ext cx="12192000" cy="4713004"/>
          </a:xfrm>
          <a:prstGeom prst="rect">
            <a:avLst/>
          </a:prstGeom>
        </p:spPr>
      </p:pic>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Olles tulevasse sisuhaldussüsteemi sisse loginud kasutaja</a:t>
            </a:r>
            <a:endParaRPr lang="et" dirty="0"/>
          </a:p>
        </p:txBody>
      </p:sp>
    </p:spTree>
    <p:extLst>
      <p:ext uri="{BB962C8B-B14F-4D97-AF65-F5344CB8AC3E}">
        <p14:creationId xmlns:p14="http://schemas.microsoft.com/office/powerpoint/2010/main" val="171821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LUUA OMA SISU JAOKS UUE ANDMEBAASITABELI</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Lisaks mu enda määratutele on sellal ka vaikimisi standardväljad viimase lisamise, muutmise ja kustutamise kohta</a:t>
            </a:r>
            <a:endParaRPr lang="et" dirty="0"/>
          </a:p>
        </p:txBody>
      </p:sp>
      <p:pic>
        <p:nvPicPr>
          <p:cNvPr id="6" name="Pilt 5">
            <a:extLst>
              <a:ext uri="{FF2B5EF4-FFF2-40B4-BE49-F238E27FC236}">
                <a16:creationId xmlns:a16="http://schemas.microsoft.com/office/drawing/2014/main" id="{0E45310C-8493-957A-D930-1C7BC1FDD0A7}"/>
              </a:ext>
            </a:extLst>
          </p:cNvPr>
          <p:cNvPicPr>
            <a:picLocks noChangeAspect="1"/>
          </p:cNvPicPr>
          <p:nvPr/>
        </p:nvPicPr>
        <p:blipFill>
          <a:blip r:embed="rId2"/>
          <a:stretch>
            <a:fillRect/>
          </a:stretch>
        </p:blipFill>
        <p:spPr>
          <a:xfrm>
            <a:off x="791757" y="1504387"/>
            <a:ext cx="10608484" cy="5054804"/>
          </a:xfrm>
          <a:prstGeom prst="rect">
            <a:avLst/>
          </a:prstGeom>
        </p:spPr>
      </p:pic>
    </p:spTree>
    <p:extLst>
      <p:ext uri="{BB962C8B-B14F-4D97-AF65-F5344CB8AC3E}">
        <p14:creationId xmlns:p14="http://schemas.microsoft.com/office/powerpoint/2010/main" val="221892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süsteemi kaasata mõne juba olemasoleva TABELI. Aga …</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82621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 hetkel puudub mul seisukoht, kuidas sel juhul käituda nende </a:t>
            </a:r>
            <a:r>
              <a:rPr lang="et-EE" dirty="0" err="1"/>
              <a:t>created</a:t>
            </a:r>
            <a:r>
              <a:rPr lang="et-EE" dirty="0"/>
              <a:t> / </a:t>
            </a:r>
            <a:r>
              <a:rPr lang="et-EE" dirty="0" err="1"/>
              <a:t>modified</a:t>
            </a:r>
            <a:r>
              <a:rPr lang="et-EE" dirty="0"/>
              <a:t> väljadega. </a:t>
            </a:r>
          </a:p>
          <a:p>
            <a:r>
              <a:rPr lang="et-EE" dirty="0"/>
              <a:t>Variant, mida olen kaalunud – universaalne alamtabel </a:t>
            </a:r>
            <a:r>
              <a:rPr lang="et-EE" dirty="0" err="1"/>
              <a:t>created</a:t>
            </a:r>
            <a:r>
              <a:rPr lang="et-EE" dirty="0"/>
              <a:t> / </a:t>
            </a:r>
            <a:r>
              <a:rPr lang="et-EE" dirty="0" err="1"/>
              <a:t>modified</a:t>
            </a:r>
            <a:r>
              <a:rPr lang="et-EE" dirty="0"/>
              <a:t> andmetega</a:t>
            </a:r>
            <a:endParaRPr lang="et" dirty="0"/>
          </a:p>
        </p:txBody>
      </p:sp>
      <p:pic>
        <p:nvPicPr>
          <p:cNvPr id="8" name="Pilt 7">
            <a:extLst>
              <a:ext uri="{FF2B5EF4-FFF2-40B4-BE49-F238E27FC236}">
                <a16:creationId xmlns:a16="http://schemas.microsoft.com/office/drawing/2014/main" id="{EAE9CEEF-71CD-42E4-ED36-405ACCA94C82}"/>
              </a:ext>
            </a:extLst>
          </p:cNvPr>
          <p:cNvPicPr>
            <a:picLocks noChangeAspect="1"/>
          </p:cNvPicPr>
          <p:nvPr/>
        </p:nvPicPr>
        <p:blipFill rotWithShape="1">
          <a:blip r:embed="rId2"/>
          <a:srcRect b="21216"/>
          <a:stretch/>
        </p:blipFill>
        <p:spPr>
          <a:xfrm>
            <a:off x="688810" y="2077828"/>
            <a:ext cx="10778310" cy="4346086"/>
          </a:xfrm>
          <a:prstGeom prst="rect">
            <a:avLst/>
          </a:prstGeom>
        </p:spPr>
      </p:pic>
    </p:spTree>
    <p:extLst>
      <p:ext uri="{BB962C8B-B14F-4D97-AF65-F5344CB8AC3E}">
        <p14:creationId xmlns:p14="http://schemas.microsoft.com/office/powerpoint/2010/main" val="375408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LUUA OMA sisule vajalikud andmeseosed teiste tabelitega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Seda vähemalt uue tabeli loomise hetkel. </a:t>
            </a:r>
            <a:r>
              <a:rPr lang="et-EE" dirty="0" err="1"/>
              <a:t>One</a:t>
            </a:r>
            <a:r>
              <a:rPr lang="et-EE" dirty="0"/>
              <a:t> </a:t>
            </a:r>
            <a:r>
              <a:rPr lang="et-EE" dirty="0" err="1"/>
              <a:t>to</a:t>
            </a:r>
            <a:r>
              <a:rPr lang="et-EE" dirty="0"/>
              <a:t> </a:t>
            </a:r>
            <a:r>
              <a:rPr lang="et-EE" dirty="0" err="1"/>
              <a:t>many</a:t>
            </a:r>
            <a:r>
              <a:rPr lang="et-EE" dirty="0"/>
              <a:t>, </a:t>
            </a:r>
            <a:r>
              <a:rPr lang="et-EE" dirty="0" err="1"/>
              <a:t>many</a:t>
            </a:r>
            <a:r>
              <a:rPr lang="et-EE" dirty="0"/>
              <a:t> </a:t>
            </a:r>
            <a:r>
              <a:rPr lang="et-EE" dirty="0" err="1"/>
              <a:t>to</a:t>
            </a:r>
            <a:r>
              <a:rPr lang="et-EE" dirty="0"/>
              <a:t> </a:t>
            </a:r>
            <a:r>
              <a:rPr lang="et-EE" dirty="0" err="1"/>
              <a:t>one</a:t>
            </a:r>
            <a:r>
              <a:rPr lang="et-EE" dirty="0"/>
              <a:t> ja </a:t>
            </a:r>
            <a:r>
              <a:rPr lang="et-EE" dirty="0" err="1"/>
              <a:t>many</a:t>
            </a:r>
            <a:r>
              <a:rPr lang="et-EE" dirty="0"/>
              <a:t> </a:t>
            </a:r>
            <a:r>
              <a:rPr lang="et-EE" dirty="0" err="1"/>
              <a:t>to</a:t>
            </a:r>
            <a:r>
              <a:rPr lang="et-EE" dirty="0"/>
              <a:t> </a:t>
            </a:r>
            <a:r>
              <a:rPr lang="et-EE" dirty="0" err="1"/>
              <a:t>many</a:t>
            </a:r>
            <a:r>
              <a:rPr lang="et-EE" dirty="0"/>
              <a:t> (</a:t>
            </a:r>
            <a:r>
              <a:rPr lang="et-EE" dirty="0" err="1"/>
              <a:t>hmabt</a:t>
            </a:r>
            <a:r>
              <a:rPr lang="et-EE" dirty="0"/>
              <a:t>)</a:t>
            </a:r>
            <a:endParaRPr lang="et" dirty="0"/>
          </a:p>
        </p:txBody>
      </p:sp>
      <p:pic>
        <p:nvPicPr>
          <p:cNvPr id="8" name="Pilt 7">
            <a:extLst>
              <a:ext uri="{FF2B5EF4-FFF2-40B4-BE49-F238E27FC236}">
                <a16:creationId xmlns:a16="http://schemas.microsoft.com/office/drawing/2014/main" id="{3AAC8A35-5C33-21B3-A7B4-2D4F3212C695}"/>
              </a:ext>
            </a:extLst>
          </p:cNvPr>
          <p:cNvPicPr>
            <a:picLocks noChangeAspect="1"/>
          </p:cNvPicPr>
          <p:nvPr/>
        </p:nvPicPr>
        <p:blipFill>
          <a:blip r:embed="rId2"/>
          <a:stretch>
            <a:fillRect/>
          </a:stretch>
        </p:blipFill>
        <p:spPr>
          <a:xfrm>
            <a:off x="978504" y="1578168"/>
            <a:ext cx="9472246" cy="5028308"/>
          </a:xfrm>
          <a:prstGeom prst="rect">
            <a:avLst/>
          </a:prstGeom>
        </p:spPr>
      </p:pic>
    </p:spTree>
    <p:extLst>
      <p:ext uri="{BB962C8B-B14F-4D97-AF65-F5344CB8AC3E}">
        <p14:creationId xmlns:p14="http://schemas.microsoft.com/office/powerpoint/2010/main" val="232562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täna ma seda kõike veel ei saa teha</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b="1" dirty="0"/>
              <a:t>Valik funktsionaalsusi, mis peaksid sellel sisuhaldussüsteemil veel olema</a:t>
            </a:r>
            <a:endParaRPr lang="et" b="1" dirty="0"/>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lnSpcReduction="10000"/>
          </a:bodyPr>
          <a:lstStyle/>
          <a:p>
            <a:r>
              <a:rPr lang="et-EE" dirty="0"/>
              <a:t>Sisutabelite kirjeid muuta, kuid teatavad eeldused on selleks loodud</a:t>
            </a:r>
          </a:p>
          <a:p>
            <a:pPr lvl="1"/>
            <a:r>
              <a:rPr lang="et-EE" dirty="0"/>
              <a:t>Muutmisvormis tuleb enne vormivälja sisu muutmist teha väli aktiivseks. See võimaldab vormipostitusse kaasata üksnes neid välju, mida muuta tahetakse. </a:t>
            </a:r>
          </a:p>
          <a:p>
            <a:r>
              <a:rPr lang="et-EE" dirty="0"/>
              <a:t>Tabelikirjeid </a:t>
            </a:r>
            <a:r>
              <a:rPr lang="et-EE" dirty="0" err="1"/>
              <a:t>kustudada</a:t>
            </a:r>
            <a:r>
              <a:rPr lang="et-EE" dirty="0"/>
              <a:t> (olemas on kustutamisnupp ning asjakohane </a:t>
            </a:r>
            <a:r>
              <a:rPr lang="et-EE" dirty="0" err="1"/>
              <a:t>url</a:t>
            </a:r>
            <a:endParaRPr lang="et-EE" dirty="0"/>
          </a:p>
          <a:p>
            <a:pPr lvl="1"/>
            <a:r>
              <a:rPr lang="et-EE" dirty="0"/>
              <a:t>Mõtlemisekoht: kas võimaldada kasutajal kustutada koos tabelikirjega ka tabel andmebaasist</a:t>
            </a:r>
          </a:p>
          <a:p>
            <a:r>
              <a:rPr lang="et-EE" dirty="0"/>
              <a:t>Täiendada oma isikuprofiili, sealhulgas lisada sellele teisi enda kasutajakontosid (Google, Facebook jne)</a:t>
            </a:r>
          </a:p>
          <a:p>
            <a:r>
              <a:rPr lang="et-EE" dirty="0"/>
              <a:t>Lisada üheaegselt andmeseose loomisega ka seostesse kaasatavaid tabeleid, kui neid veel loodud ei ole</a:t>
            </a:r>
          </a:p>
          <a:p>
            <a:pPr lvl="1"/>
            <a:r>
              <a:rPr lang="et-EE" dirty="0"/>
              <a:t>Andmeseose loomisel mõne olemasoleva tabeliga peaks olema võimalik ka valida, kas kaasata </a:t>
            </a:r>
            <a:r>
              <a:rPr lang="et-EE" dirty="0" err="1"/>
              <a:t>cms</a:t>
            </a:r>
            <a:r>
              <a:rPr lang="et-EE" dirty="0"/>
              <a:t>-i ka see teine tabel, millega seost luuakse, st kas luua ka selle tabeli kohta kirje samas haldustabelis (kui seda juba pole loodud)</a:t>
            </a:r>
          </a:p>
          <a:p>
            <a:r>
              <a:rPr lang="et-EE" dirty="0"/>
              <a:t>Luua igast tabelist ja andmeväljast kohandatud vaateid</a:t>
            </a:r>
          </a:p>
          <a:p>
            <a:pPr lvl="1"/>
            <a:r>
              <a:rPr lang="et-EE" dirty="0"/>
              <a:t>Ma ei ole veel jõudnud vaikimisi vaade, sh vormi ja üksikasjade vaadete loomise juurde. </a:t>
            </a:r>
          </a:p>
        </p:txBody>
      </p:sp>
    </p:spTree>
    <p:extLst>
      <p:ext uri="{BB962C8B-B14F-4D97-AF65-F5344CB8AC3E}">
        <p14:creationId xmlns:p14="http://schemas.microsoft.com/office/powerpoint/2010/main" val="16905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Millest see kõik tehtud saab olema</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b="1" dirty="0"/>
              <a:t>Ükski veebirakendus pole üleni „nullist“ üles ehitatud</a:t>
            </a:r>
            <a:endParaRPr lang="et" b="1" dirty="0"/>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fontScale="92500"/>
          </a:bodyPr>
          <a:lstStyle/>
          <a:p>
            <a:r>
              <a:rPr lang="et-EE" dirty="0"/>
              <a:t>PHP, </a:t>
            </a:r>
            <a:r>
              <a:rPr lang="et-EE" dirty="0" err="1"/>
              <a:t>MySQL</a:t>
            </a:r>
            <a:r>
              <a:rPr lang="et-EE" dirty="0"/>
              <a:t>/</a:t>
            </a:r>
            <a:r>
              <a:rPr lang="et-EE" dirty="0" err="1"/>
              <a:t>MariaDB</a:t>
            </a:r>
            <a:r>
              <a:rPr lang="et-EE" dirty="0"/>
              <a:t>, </a:t>
            </a:r>
            <a:r>
              <a:rPr lang="et-EE" dirty="0" err="1"/>
              <a:t>Javascript</a:t>
            </a:r>
            <a:r>
              <a:rPr lang="et-EE" dirty="0"/>
              <a:t>/</a:t>
            </a:r>
            <a:r>
              <a:rPr lang="et-EE" dirty="0" err="1"/>
              <a:t>jQuery</a:t>
            </a:r>
            <a:endParaRPr lang="et-EE" dirty="0"/>
          </a:p>
          <a:p>
            <a:pPr lvl="1"/>
            <a:r>
              <a:rPr lang="et-EE" dirty="0"/>
              <a:t>Olgu öeldud, et siin ei kasutata ühtki tuntud </a:t>
            </a:r>
            <a:r>
              <a:rPr lang="et-EE" dirty="0" err="1"/>
              <a:t>php</a:t>
            </a:r>
            <a:r>
              <a:rPr lang="et-EE" dirty="0"/>
              <a:t> raamistikku nagu </a:t>
            </a:r>
            <a:r>
              <a:rPr lang="et-EE" dirty="0" err="1"/>
              <a:t>Symfony</a:t>
            </a:r>
            <a:r>
              <a:rPr lang="et-EE" dirty="0"/>
              <a:t> või </a:t>
            </a:r>
            <a:r>
              <a:rPr lang="et-EE" dirty="0" err="1"/>
              <a:t>Laravel</a:t>
            </a:r>
            <a:r>
              <a:rPr lang="et-EE" dirty="0"/>
              <a:t>. Ei mingit </a:t>
            </a:r>
            <a:r>
              <a:rPr lang="et-EE" dirty="0" err="1"/>
              <a:t>Composerit</a:t>
            </a:r>
            <a:r>
              <a:rPr lang="et-EE" dirty="0"/>
              <a:t> </a:t>
            </a:r>
            <a:r>
              <a:rPr lang="et-EE" dirty="0">
                <a:sym typeface="Wingdings" panose="05000000000000000000" pitchFamily="2" charset="2"/>
              </a:rPr>
              <a:t></a:t>
            </a:r>
            <a:endParaRPr lang="et-EE" dirty="0"/>
          </a:p>
          <a:p>
            <a:r>
              <a:rPr lang="et-EE" dirty="0"/>
              <a:t>UNI-API - </a:t>
            </a:r>
            <a:r>
              <a:rPr lang="et-EE" dirty="0">
                <a:hlinkClick r:id="rId2"/>
              </a:rPr>
              <a:t>https://github.com/darioTecchia/uni-api</a:t>
            </a:r>
            <a:r>
              <a:rPr lang="et-EE" dirty="0"/>
              <a:t> </a:t>
            </a:r>
          </a:p>
          <a:p>
            <a:pPr lvl="1"/>
            <a:r>
              <a:rPr lang="et-EE" dirty="0"/>
              <a:t>Seda olen oluliselt edasi arendanud vastavalt oma äranägemisele</a:t>
            </a:r>
          </a:p>
          <a:p>
            <a:r>
              <a:rPr lang="et-EE" dirty="0" err="1"/>
              <a:t>Rhyzz</a:t>
            </a:r>
            <a:r>
              <a:rPr lang="et-EE" dirty="0"/>
              <a:t>: </a:t>
            </a:r>
            <a:r>
              <a:rPr lang="et-EE" dirty="0" err="1"/>
              <a:t>repeatable</a:t>
            </a:r>
            <a:r>
              <a:rPr lang="et-EE" dirty="0"/>
              <a:t> </a:t>
            </a:r>
            <a:r>
              <a:rPr lang="et-EE" dirty="0" err="1"/>
              <a:t>fields</a:t>
            </a:r>
            <a:r>
              <a:rPr lang="et-EE" dirty="0"/>
              <a:t> - </a:t>
            </a:r>
            <a:r>
              <a:rPr lang="et-EE" dirty="0">
                <a:hlinkClick r:id="rId3"/>
              </a:rPr>
              <a:t>https://www.rhyzz.com/repeatable-fields.html</a:t>
            </a:r>
            <a:r>
              <a:rPr lang="et-EE" dirty="0"/>
              <a:t>, </a:t>
            </a:r>
            <a:r>
              <a:rPr lang="et-EE" dirty="0">
                <a:hlinkClick r:id="rId4"/>
              </a:rPr>
              <a:t>https://github.com/Rhyzz/repeatable-fields</a:t>
            </a:r>
            <a:r>
              <a:rPr lang="et-EE" dirty="0"/>
              <a:t> </a:t>
            </a:r>
          </a:p>
          <a:p>
            <a:pPr lvl="1"/>
            <a:r>
              <a:rPr lang="et-EE" dirty="0"/>
              <a:t>Inspireeriv </a:t>
            </a:r>
            <a:r>
              <a:rPr lang="et-EE" dirty="0" err="1"/>
              <a:t>jQuery</a:t>
            </a:r>
            <a:r>
              <a:rPr lang="et-EE" dirty="0"/>
              <a:t> </a:t>
            </a:r>
            <a:r>
              <a:rPr lang="et-EE" dirty="0" err="1"/>
              <a:t>plugin</a:t>
            </a:r>
            <a:r>
              <a:rPr lang="et-EE" dirty="0"/>
              <a:t> </a:t>
            </a:r>
            <a:r>
              <a:rPr lang="et-EE" dirty="0" err="1"/>
              <a:t>html</a:t>
            </a:r>
            <a:r>
              <a:rPr lang="et-EE" dirty="0"/>
              <a:t> vormidele. Korduvväljade rühma sees võib omakorda olla korduvväljade rühmi. Asendamatu vahend veebivormi postituse struktuuri kujundamiseks. Vt ka </a:t>
            </a:r>
            <a:r>
              <a:rPr lang="et-EE" dirty="0">
                <a:hlinkClick r:id="rId5"/>
              </a:rPr>
              <a:t>https://test.nurmoja.net.ee/repeat</a:t>
            </a:r>
            <a:r>
              <a:rPr lang="et-EE" dirty="0"/>
              <a:t> </a:t>
            </a:r>
          </a:p>
          <a:p>
            <a:r>
              <a:rPr lang="et-EE" dirty="0" err="1"/>
              <a:t>Bootstrap</a:t>
            </a:r>
            <a:r>
              <a:rPr lang="et-EE" dirty="0"/>
              <a:t> – praegu ilmselt enim kasutatud kujundusraamistik</a:t>
            </a:r>
          </a:p>
          <a:p>
            <a:r>
              <a:rPr lang="et-EE" dirty="0" err="1"/>
              <a:t>SwaggerUI</a:t>
            </a:r>
            <a:r>
              <a:rPr lang="et-EE" dirty="0"/>
              <a:t> –</a:t>
            </a:r>
            <a:r>
              <a:rPr lang="et-EE" dirty="0" err="1"/>
              <a:t>openapi</a:t>
            </a:r>
            <a:r>
              <a:rPr lang="et-EE" dirty="0"/>
              <a:t> kasutajakeskkond (ma arvan, et see on kõige tõenäolisem valik)</a:t>
            </a:r>
          </a:p>
          <a:p>
            <a:r>
              <a:rPr lang="et-EE" sz="1900" b="1" dirty="0"/>
              <a:t>… rääkimata juba minu enda hulludest ideedest </a:t>
            </a:r>
            <a:r>
              <a:rPr lang="et-EE" sz="1900" b="1" dirty="0">
                <a:sym typeface="Wingdings" panose="05000000000000000000" pitchFamily="2" charset="2"/>
              </a:rPr>
              <a:t></a:t>
            </a:r>
            <a:endParaRPr lang="et-EE" sz="1900" b="1" dirty="0"/>
          </a:p>
        </p:txBody>
      </p:sp>
    </p:spTree>
    <p:extLst>
      <p:ext uri="{BB962C8B-B14F-4D97-AF65-F5344CB8AC3E}">
        <p14:creationId xmlns:p14="http://schemas.microsoft.com/office/powerpoint/2010/main" val="181696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istküli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 name="Pealkiri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fontScale="90000"/>
          </a:bodyPr>
          <a:lstStyle/>
          <a:p>
            <a:pPr rtl="0"/>
            <a:br>
              <a:rPr lang="et" dirty="0"/>
            </a:br>
            <a:br>
              <a:rPr lang="et" dirty="0"/>
            </a:br>
            <a:r>
              <a:rPr lang="et-EE" sz="2700" cap="none" dirty="0">
                <a:latin typeface="+mn-lt"/>
              </a:rPr>
              <a:t>Parimate</a:t>
            </a:r>
            <a:r>
              <a:rPr lang="et" sz="2700" cap="none" dirty="0">
                <a:latin typeface="+mn-lt"/>
              </a:rPr>
              <a:t> soovidega</a:t>
            </a:r>
            <a:br>
              <a:rPr lang="et" dirty="0"/>
            </a:br>
            <a:r>
              <a:rPr lang="et" dirty="0"/>
              <a:t>JAANUS NURMOJA</a:t>
            </a:r>
          </a:p>
        </p:txBody>
      </p:sp>
      <p:sp>
        <p:nvSpPr>
          <p:cNvPr id="3" name="Alapealkiri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t-EE" dirty="0">
                <a:hlinkClick r:id="rId2"/>
              </a:rPr>
              <a:t>Jaanus.nurmoja@gmail.com</a:t>
            </a:r>
            <a:r>
              <a:rPr lang="et-EE" dirty="0"/>
              <a:t> </a:t>
            </a:r>
            <a:r>
              <a:rPr lang="et-EE" dirty="0">
                <a:hlinkClick r:id="rId3"/>
              </a:rPr>
              <a:t>https://Facebook.com/jaanus.nurmoja</a:t>
            </a:r>
            <a:r>
              <a:rPr lang="et-EE" dirty="0"/>
              <a:t> https://jaanus.nurmoja.net.ee</a:t>
            </a:r>
            <a:endParaRPr lang="et" dirty="0"/>
          </a:p>
          <a:p>
            <a:pPr rtl="0"/>
            <a:endParaRPr lang="et" dirty="0"/>
          </a:p>
        </p:txBody>
      </p:sp>
      <p:sp>
        <p:nvSpPr>
          <p:cNvPr id="20" name="Ristküli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2" name="Ristküli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4" name="Ristküli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pic>
        <p:nvPicPr>
          <p:cNvPr id="6" name="Pilt 5" descr="Lähivõte logost&#10;&#10;Kirjeldus on automaatselt genereeritud">
            <a:extLst>
              <a:ext uri="{FF2B5EF4-FFF2-40B4-BE49-F238E27FC236}">
                <a16:creationId xmlns:a16="http://schemas.microsoft.com/office/drawing/2014/main" id="{F1A8C364-94D4-4630-BAD0-78722F347055}"/>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0156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E</a:t>
            </a:r>
            <a:r>
              <a:rPr lang="et" dirty="0"/>
              <a:t>simestest näpuharjutustest tänaseni</a:t>
            </a:r>
          </a:p>
        </p:txBody>
      </p:sp>
      <p:graphicFrame>
        <p:nvGraphicFramePr>
          <p:cNvPr id="4" name="Sisu kohatäide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253899285"/>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Suur eesmärk ehk mis peaks olema lõpptulemus</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t-EE"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Tööpealkiri UNIAPIPLUSS viitab algsele rakendusele, mida olen edasi arendamas</a:t>
            </a:r>
            <a:endParaRPr kumimoji="0" lang="et"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a:bodyPr>
          <a:lstStyle/>
          <a:p>
            <a:r>
              <a:rPr lang="et-EE" dirty="0"/>
              <a:t>Sisuhaldussüsteem, millel väljundiks nii oma veebileht kui ka universaalne API </a:t>
            </a:r>
            <a:r>
              <a:rPr lang="et-EE" dirty="0" err="1"/>
              <a:t>json</a:t>
            </a:r>
            <a:r>
              <a:rPr lang="et-EE" dirty="0"/>
              <a:t> formaadis andmetega</a:t>
            </a:r>
          </a:p>
          <a:p>
            <a:r>
              <a:rPr lang="et-EE" dirty="0"/>
              <a:t>Sisuhaldussüsteem, kus vastavate õigustega kasutaja saab luua just enda vajadusi rahuldavaid sisutüüpe lihtsast tagasisidevormist kuni </a:t>
            </a:r>
            <a:r>
              <a:rPr lang="et-EE" dirty="0" err="1"/>
              <a:t>ülikeeruka</a:t>
            </a:r>
            <a:r>
              <a:rPr lang="et-EE" dirty="0"/>
              <a:t> andmestruktuuriga infosüsteemini. </a:t>
            </a:r>
          </a:p>
          <a:p>
            <a:r>
              <a:rPr lang="et-EE" dirty="0"/>
              <a:t>Näiteks:</a:t>
            </a:r>
          </a:p>
          <a:p>
            <a:pPr lvl="1"/>
            <a:r>
              <a:rPr lang="et-EE" dirty="0"/>
              <a:t>Sündmuse haldur, mille abil on võimalik luua üksiksündmusi, korduvaid sündmusi ja ka nn festivali-tüüpi sündmusi (raamsündmus paljude alamsündmustega erinevates kohtades) ning millega on võimalik liita näiteks kontserdikava</a:t>
            </a:r>
          </a:p>
          <a:p>
            <a:pPr lvl="1"/>
            <a:r>
              <a:rPr lang="et-EE" dirty="0"/>
              <a:t>Kontserdihaldussüsteem, kus kontserdi külastaja näeb lihtsat kontserdikava, korraldaja aga töökeskkonda, kus ta saab planeerida kontserdi sisu arvestades näiteks ajalisi raame</a:t>
            </a:r>
          </a:p>
          <a:p>
            <a:pPr lvl="1"/>
            <a:r>
              <a:rPr lang="et-EE" dirty="0"/>
              <a:t>Mitmekeelne struktureeritud blogi, kus blogikirje ei ole pelgalt pealkiri ja tekstiala, vaid võib endast kujutada paljude omavahel seotud kirjete kombinatsiooni – näiteks võib iga lõik olla omaette andmerida, millega saab omakorda teisi andmeid siduda ning mida on võimalik ka taaskasutada. </a:t>
            </a:r>
          </a:p>
          <a:p>
            <a:endParaRPr lang="et-EE" dirty="0"/>
          </a:p>
        </p:txBody>
      </p:sp>
    </p:spTree>
    <p:extLst>
      <p:ext uri="{BB962C8B-B14F-4D97-AF65-F5344CB8AC3E}">
        <p14:creationId xmlns:p14="http://schemas.microsoft.com/office/powerpoint/2010/main" val="22170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a:t>
            </a:r>
            <a:r>
              <a:rPr lang="et-EE" dirty="0" err="1"/>
              <a:t>frontendi</a:t>
            </a:r>
            <a:r>
              <a:rPr lang="et-EE" dirty="0"/>
              <a:t> aseaine, mis tutvustab mu kavatsusi</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6" name="Pilt 5">
            <a:extLst>
              <a:ext uri="{FF2B5EF4-FFF2-40B4-BE49-F238E27FC236}">
                <a16:creationId xmlns:a16="http://schemas.microsoft.com/office/drawing/2014/main" id="{4DD303D1-DBB5-C034-BF81-DC4AE41D9602}"/>
              </a:ext>
            </a:extLst>
          </p:cNvPr>
          <p:cNvPicPr>
            <a:picLocks noChangeAspect="1"/>
          </p:cNvPicPr>
          <p:nvPr/>
        </p:nvPicPr>
        <p:blipFill>
          <a:blip r:embed="rId2"/>
          <a:stretch>
            <a:fillRect/>
          </a:stretch>
        </p:blipFill>
        <p:spPr>
          <a:xfrm>
            <a:off x="482362" y="1195754"/>
            <a:ext cx="11227274" cy="5502582"/>
          </a:xfrm>
          <a:prstGeom prst="rect">
            <a:avLst/>
          </a:prstGeom>
        </p:spPr>
      </p:pic>
    </p:spTree>
    <p:extLst>
      <p:ext uri="{BB962C8B-B14F-4D97-AF65-F5344CB8AC3E}">
        <p14:creationId xmlns:p14="http://schemas.microsoft.com/office/powerpoint/2010/main" val="189094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a:t>
            </a:r>
            <a:r>
              <a:rPr lang="et-EE" dirty="0" err="1"/>
              <a:t>api</a:t>
            </a:r>
            <a:r>
              <a:rPr lang="et-EE" dirty="0"/>
              <a:t> esialgsed näidisandmed</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7" name="Pilt 6">
            <a:extLst>
              <a:ext uri="{FF2B5EF4-FFF2-40B4-BE49-F238E27FC236}">
                <a16:creationId xmlns:a16="http://schemas.microsoft.com/office/drawing/2014/main" id="{4F874159-A3EB-68FE-10CE-FAC91B1A6D95}"/>
              </a:ext>
            </a:extLst>
          </p:cNvPr>
          <p:cNvPicPr>
            <a:picLocks noChangeAspect="1"/>
          </p:cNvPicPr>
          <p:nvPr/>
        </p:nvPicPr>
        <p:blipFill>
          <a:blip r:embed="rId2"/>
          <a:stretch>
            <a:fillRect/>
          </a:stretch>
        </p:blipFill>
        <p:spPr>
          <a:xfrm>
            <a:off x="1441475" y="1337660"/>
            <a:ext cx="3794242" cy="4818184"/>
          </a:xfrm>
          <a:prstGeom prst="rect">
            <a:avLst/>
          </a:prstGeom>
        </p:spPr>
      </p:pic>
      <p:pic>
        <p:nvPicPr>
          <p:cNvPr id="9" name="Pilt 8">
            <a:extLst>
              <a:ext uri="{FF2B5EF4-FFF2-40B4-BE49-F238E27FC236}">
                <a16:creationId xmlns:a16="http://schemas.microsoft.com/office/drawing/2014/main" id="{42B8CA4D-52FA-ED92-1AF5-6D4B943341F4}"/>
              </a:ext>
            </a:extLst>
          </p:cNvPr>
          <p:cNvPicPr>
            <a:picLocks noChangeAspect="1"/>
          </p:cNvPicPr>
          <p:nvPr/>
        </p:nvPicPr>
        <p:blipFill>
          <a:blip r:embed="rId3"/>
          <a:stretch>
            <a:fillRect/>
          </a:stretch>
        </p:blipFill>
        <p:spPr>
          <a:xfrm>
            <a:off x="6095999" y="1562256"/>
            <a:ext cx="4536150" cy="5169876"/>
          </a:xfrm>
          <a:prstGeom prst="rect">
            <a:avLst/>
          </a:prstGeom>
        </p:spPr>
      </p:pic>
    </p:spTree>
    <p:extLst>
      <p:ext uri="{BB962C8B-B14F-4D97-AF65-F5344CB8AC3E}">
        <p14:creationId xmlns:p14="http://schemas.microsoft.com/office/powerpoint/2010/main" val="420672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halduskeskkond</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7" name="Pilt 6">
            <a:extLst>
              <a:ext uri="{FF2B5EF4-FFF2-40B4-BE49-F238E27FC236}">
                <a16:creationId xmlns:a16="http://schemas.microsoft.com/office/drawing/2014/main" id="{164F2764-BAEA-9B9A-1388-FC63D92B6CD2}"/>
              </a:ext>
            </a:extLst>
          </p:cNvPr>
          <p:cNvPicPr>
            <a:picLocks noChangeAspect="1"/>
          </p:cNvPicPr>
          <p:nvPr/>
        </p:nvPicPr>
        <p:blipFill rotWithShape="1">
          <a:blip r:embed="rId2"/>
          <a:srcRect l="1" t="1" r="26672" b="27531"/>
          <a:stretch/>
        </p:blipFill>
        <p:spPr>
          <a:xfrm>
            <a:off x="689337" y="1337974"/>
            <a:ext cx="10023230" cy="4861658"/>
          </a:xfrm>
          <a:prstGeom prst="rect">
            <a:avLst/>
          </a:prstGeom>
        </p:spPr>
      </p:pic>
    </p:spTree>
    <p:extLst>
      <p:ext uri="{BB962C8B-B14F-4D97-AF65-F5344CB8AC3E}">
        <p14:creationId xmlns:p14="http://schemas.microsoft.com/office/powerpoint/2010/main" val="66733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sotsiaalmeedia kontoga</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6" name="Pilt 5">
            <a:extLst>
              <a:ext uri="{FF2B5EF4-FFF2-40B4-BE49-F238E27FC236}">
                <a16:creationId xmlns:a16="http://schemas.microsoft.com/office/drawing/2014/main" id="{3F862649-5D50-D4D1-539C-9D0DBA0555DB}"/>
              </a:ext>
            </a:extLst>
          </p:cNvPr>
          <p:cNvPicPr>
            <a:picLocks noChangeAspect="1"/>
          </p:cNvPicPr>
          <p:nvPr/>
        </p:nvPicPr>
        <p:blipFill rotWithShape="1">
          <a:blip r:embed="rId2"/>
          <a:srcRect l="12019" r="11635" b="19531"/>
          <a:stretch/>
        </p:blipFill>
        <p:spPr>
          <a:xfrm>
            <a:off x="820614" y="1113692"/>
            <a:ext cx="10550770" cy="5310222"/>
          </a:xfrm>
          <a:prstGeom prst="rect">
            <a:avLst/>
          </a:prstGeom>
        </p:spPr>
      </p:pic>
    </p:spTree>
    <p:extLst>
      <p:ext uri="{BB962C8B-B14F-4D97-AF65-F5344CB8AC3E}">
        <p14:creationId xmlns:p14="http://schemas.microsoft.com/office/powerpoint/2010/main" val="100941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sotsiaalmeedia kontoga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7" name="Pilt 6">
            <a:extLst>
              <a:ext uri="{FF2B5EF4-FFF2-40B4-BE49-F238E27FC236}">
                <a16:creationId xmlns:a16="http://schemas.microsoft.com/office/drawing/2014/main" id="{E91F7F19-B9C0-C0F2-30E8-35563E63F088}"/>
              </a:ext>
            </a:extLst>
          </p:cNvPr>
          <p:cNvPicPr>
            <a:picLocks noChangeAspect="1"/>
          </p:cNvPicPr>
          <p:nvPr/>
        </p:nvPicPr>
        <p:blipFill>
          <a:blip r:embed="rId2"/>
          <a:stretch>
            <a:fillRect/>
          </a:stretch>
        </p:blipFill>
        <p:spPr>
          <a:xfrm>
            <a:off x="1090247" y="1215776"/>
            <a:ext cx="9777044" cy="5141756"/>
          </a:xfrm>
          <a:prstGeom prst="rect">
            <a:avLst/>
          </a:prstGeom>
        </p:spPr>
      </p:pic>
    </p:spTree>
    <p:extLst>
      <p:ext uri="{BB962C8B-B14F-4D97-AF65-F5344CB8AC3E}">
        <p14:creationId xmlns:p14="http://schemas.microsoft.com/office/powerpoint/2010/main" val="314767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EESTI ID-KAARDIGA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6" name="Pilt 5">
            <a:extLst>
              <a:ext uri="{FF2B5EF4-FFF2-40B4-BE49-F238E27FC236}">
                <a16:creationId xmlns:a16="http://schemas.microsoft.com/office/drawing/2014/main" id="{4C51876A-E753-3411-C3D0-BD93FBEB2A0F}"/>
              </a:ext>
            </a:extLst>
          </p:cNvPr>
          <p:cNvPicPr>
            <a:picLocks noChangeAspect="1"/>
          </p:cNvPicPr>
          <p:nvPr/>
        </p:nvPicPr>
        <p:blipFill>
          <a:blip r:embed="rId2"/>
          <a:stretch>
            <a:fillRect/>
          </a:stretch>
        </p:blipFill>
        <p:spPr>
          <a:xfrm>
            <a:off x="581192" y="1101820"/>
            <a:ext cx="10812384" cy="5687219"/>
          </a:xfrm>
          <a:prstGeom prst="rect">
            <a:avLst/>
          </a:prstGeom>
        </p:spPr>
      </p:pic>
    </p:spTree>
    <p:extLst>
      <p:ext uri="{BB962C8B-B14F-4D97-AF65-F5344CB8AC3E}">
        <p14:creationId xmlns:p14="http://schemas.microsoft.com/office/powerpoint/2010/main" val="10971787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43_TF33552983" id="{8648B339-F0B2-413F-9CB1-E5628DEEE17F}" vid="{ED911A92-27E4-4E3C-8A2C-38E23F8EBE8E}"/>
    </a:ext>
  </a:extLst>
</a:theme>
</file>

<file path=ppt/theme/theme2.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{127E6944-578C-456F-A16A-E72FC1F40E29}tf33552983_win32</Template>
  <TotalTime>487</TotalTime>
  <Words>771</Words>
  <Application>Microsoft Office PowerPoint</Application>
  <PresentationFormat>Laiekraan</PresentationFormat>
  <Paragraphs>71</Paragraphs>
  <Slides>18</Slides>
  <Notes>0</Notes>
  <HiddenSlides>0</HiddenSlides>
  <MMClips>0</MMClips>
  <ScaleCrop>false</ScaleCrop>
  <HeadingPairs>
    <vt:vector size="6" baseType="variant">
      <vt:variant>
        <vt:lpstr>Kasutatud fondid</vt:lpstr>
      </vt:variant>
      <vt:variant>
        <vt:i4>4</vt:i4>
      </vt:variant>
      <vt:variant>
        <vt:lpstr>Kujundus</vt:lpstr>
      </vt:variant>
      <vt:variant>
        <vt:i4>1</vt:i4>
      </vt:variant>
      <vt:variant>
        <vt:lpstr>Slaidipealkirjad</vt:lpstr>
      </vt:variant>
      <vt:variant>
        <vt:i4>18</vt:i4>
      </vt:variant>
    </vt:vector>
  </HeadingPairs>
  <TitlesOfParts>
    <vt:vector size="23" baseType="lpstr">
      <vt:lpstr>Calibri</vt:lpstr>
      <vt:lpstr>Franklin Gothic Book</vt:lpstr>
      <vt:lpstr>Franklin Gothic Demi</vt:lpstr>
      <vt:lpstr>Wingdings 2</vt:lpstr>
      <vt:lpstr>DividendVTI</vt:lpstr>
      <vt:lpstr>uniapipluss</vt:lpstr>
      <vt:lpstr>Esimestest näpuharjutustest tänaseni</vt:lpstr>
      <vt:lpstr>Suur eesmärk ehk mis peaks olema lõpptulemus</vt:lpstr>
      <vt:lpstr>On olemas – frontendi aseaine, mis tutvustab mu kavatsusi</vt:lpstr>
      <vt:lpstr>On olemas – api esialgsed näidisandmed</vt:lpstr>
      <vt:lpstr>On olemas – halduskeskkond</vt:lpstr>
      <vt:lpstr>On olemas – sisselogimine sotsiaalmeedia kontoga</vt:lpstr>
      <vt:lpstr>On olemas – sisselogimine sotsiaalmeedia kontoga</vt:lpstr>
      <vt:lpstr>On olemas – sisselogimine EESTI ID-KAARDIGA</vt:lpstr>
      <vt:lpstr>On olemas – sisselogimine EESTI ID-KAARDIGA</vt:lpstr>
      <vt:lpstr>On olemas – sisselogimine kasutaja automaatse registreerimisega</vt:lpstr>
      <vt:lpstr>Mida saan praegu teha</vt:lpstr>
      <vt:lpstr>SAAN LUUA OMA SISU JAOKS UUE ANDMEBAASITABELI</vt:lpstr>
      <vt:lpstr>SAAN süsteemi kaasata mõne juba olemasoleva TABELI. Aga …</vt:lpstr>
      <vt:lpstr>SAAN LUUA OMA sisule vajalikud andmeseosed teiste tabelitega</vt:lpstr>
      <vt:lpstr>täna ma seda kõike veel ei saa teha</vt:lpstr>
      <vt:lpstr>Millest see kõik tehtud saab olema</vt:lpstr>
      <vt:lpstr>  Parimate soovidega JAANUS NURMOJA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uniapipluss</dc:title>
  <dc:creator>MTÜ Kodanikupalga Ümarlaud Eestis</dc:creator>
  <cp:lastModifiedBy>MTÜ Kodanikupalga Ümarlaud Eestis</cp:lastModifiedBy>
  <cp:revision>5</cp:revision>
  <dcterms:created xsi:type="dcterms:W3CDTF">2023-12-12T14:14:23Z</dcterms:created>
  <dcterms:modified xsi:type="dcterms:W3CDTF">2023-12-13T07:25:59Z</dcterms:modified>
</cp:coreProperties>
</file>