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302" r:id="rId8"/>
    <p:sldId id="261" r:id="rId9"/>
    <p:sldId id="262" r:id="rId10"/>
    <p:sldId id="263" r:id="rId11"/>
    <p:sldId id="264" r:id="rId12"/>
    <p:sldId id="303" r:id="rId13"/>
    <p:sldId id="273" r:id="rId14"/>
    <p:sldId id="265" r:id="rId15"/>
    <p:sldId id="266" r:id="rId16"/>
    <p:sldId id="304" r:id="rId17"/>
    <p:sldId id="305" r:id="rId18"/>
    <p:sldId id="306" r:id="rId19"/>
    <p:sldId id="274" r:id="rId20"/>
    <p:sldId id="267" r:id="rId21"/>
    <p:sldId id="268" r:id="rId22"/>
    <p:sldId id="307" r:id="rId23"/>
    <p:sldId id="308" r:id="rId24"/>
    <p:sldId id="309" r:id="rId25"/>
    <p:sldId id="310" r:id="rId26"/>
    <p:sldId id="275" r:id="rId27"/>
    <p:sldId id="269" r:id="rId28"/>
    <p:sldId id="311" r:id="rId29"/>
    <p:sldId id="276" r:id="rId30"/>
    <p:sldId id="270" r:id="rId31"/>
    <p:sldId id="271" r:id="rId32"/>
    <p:sldId id="277" r:id="rId33"/>
    <p:sldId id="312" r:id="rId34"/>
    <p:sldId id="313" r:id="rId35"/>
    <p:sldId id="31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1" d="100"/>
          <a:sy n="111" d="100"/>
        </p:scale>
        <p:origin x="-7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B524D-F1CB-40C5-B631-381BB36E881B}"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217823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B524D-F1CB-40C5-B631-381BB36E881B}"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308302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B524D-F1CB-40C5-B631-381BB36E881B}"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284180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B524D-F1CB-40C5-B631-381BB36E881B}"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418137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B524D-F1CB-40C5-B631-381BB36E881B}" type="datetimeFigureOut">
              <a:rPr lang="en-US" smtClean="0"/>
              <a:t>9/17/2016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310747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AB524D-F1CB-40C5-B631-381BB36E881B}"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5948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AB524D-F1CB-40C5-B631-381BB36E881B}" type="datetimeFigureOut">
              <a:rPr lang="en-US" smtClean="0"/>
              <a:t>9/17/2016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215523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AB524D-F1CB-40C5-B631-381BB36E881B}" type="datetimeFigureOut">
              <a:rPr lang="en-US" smtClean="0"/>
              <a:t>9/17/2016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373093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B524D-F1CB-40C5-B631-381BB36E881B}" type="datetimeFigureOut">
              <a:rPr lang="en-US" smtClean="0"/>
              <a:t>9/17/2016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198520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B524D-F1CB-40C5-B631-381BB36E881B}"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173705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B524D-F1CB-40C5-B631-381BB36E881B}" type="datetimeFigureOut">
              <a:rPr lang="en-US" smtClean="0"/>
              <a:t>9/17/2016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FBB2E-C6E8-4E9B-BA57-A8DC449593AD}" type="slidenum">
              <a:rPr lang="en-US" smtClean="0"/>
              <a:t>‹#›</a:t>
            </a:fld>
            <a:endParaRPr lang="en-US"/>
          </a:p>
        </p:txBody>
      </p:sp>
    </p:spTree>
    <p:extLst>
      <p:ext uri="{BB962C8B-B14F-4D97-AF65-F5344CB8AC3E}">
        <p14:creationId xmlns:p14="http://schemas.microsoft.com/office/powerpoint/2010/main" val="129288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B524D-F1CB-40C5-B631-381BB36E881B}" type="datetimeFigureOut">
              <a:rPr lang="en-US" smtClean="0"/>
              <a:t>9/17/2016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BB2E-C6E8-4E9B-BA57-A8DC449593AD}" type="slidenum">
              <a:rPr lang="en-US" smtClean="0"/>
              <a:t>‹#›</a:t>
            </a:fld>
            <a:endParaRPr lang="en-US"/>
          </a:p>
        </p:txBody>
      </p:sp>
    </p:spTree>
    <p:extLst>
      <p:ext uri="{BB962C8B-B14F-4D97-AF65-F5344CB8AC3E}">
        <p14:creationId xmlns:p14="http://schemas.microsoft.com/office/powerpoint/2010/main" val="48540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sp.net/mvc" TargetMode="External"/><Relationship Id="rId2" Type="http://schemas.openxmlformats.org/officeDocument/2006/relationships/hyperlink" Target="http://msdn.microsoft.com/en-us/library/ff649643.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sdn.microsoft.com/en-us/library/ff649896.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luffycat.com/Java-Design-Patterns/" TargetMode="External"/><Relationship Id="rId2" Type="http://schemas.openxmlformats.org/officeDocument/2006/relationships/hyperlink" Target="https://sourcemaking.com/" TargetMode="External"/><Relationship Id="rId1" Type="http://schemas.openxmlformats.org/officeDocument/2006/relationships/slideLayout" Target="../slideLayouts/slideLayout2.xml"/><Relationship Id="rId6" Type="http://schemas.openxmlformats.org/officeDocument/2006/relationships/hyperlink" Target="http://www.netobjectives.com/files/books/dpe/design-patterns-matrix.pdf" TargetMode="External"/><Relationship Id="rId5" Type="http://schemas.openxmlformats.org/officeDocument/2006/relationships/hyperlink" Target="http://www.oodesign.com/" TargetMode="External"/><Relationship Id="rId4" Type="http://schemas.openxmlformats.org/officeDocument/2006/relationships/hyperlink" Target="http://hillside.net/patter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Patterns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844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Microsoft spec</a:t>
            </a:r>
            <a:endParaRPr lang="en-US" dirty="0"/>
          </a:p>
        </p:txBody>
      </p:sp>
      <p:sp>
        <p:nvSpPr>
          <p:cNvPr id="3" name="Content Placeholder 2"/>
          <p:cNvSpPr>
            <a:spLocks noGrp="1"/>
          </p:cNvSpPr>
          <p:nvPr>
            <p:ph idx="1"/>
          </p:nvPr>
        </p:nvSpPr>
        <p:spPr>
          <a:xfrm>
            <a:off x="533400" y="1600200"/>
            <a:ext cx="8382000" cy="4800600"/>
          </a:xfrm>
        </p:spPr>
        <p:txBody>
          <a:bodyPr>
            <a:normAutofit fontScale="70000" lnSpcReduction="20000"/>
          </a:bodyPr>
          <a:lstStyle/>
          <a:p>
            <a:r>
              <a:rPr lang="en-US" b="1" dirty="0" smtClean="0"/>
              <a:t>Context </a:t>
            </a:r>
          </a:p>
          <a:p>
            <a:pPr lvl="1"/>
            <a:r>
              <a:rPr lang="en-US" dirty="0" smtClean="0"/>
              <a:t>The purpose of many computer systems is to retrieve data from a data store and display it for the user. After the user changes the data, the system stores the updates in the data store. Because the key flow of information is between the data store and the user interface, you might be inclined to tie these two pieces together to reduce the amount of coding and to improve application performance. However, this seemingly natural approach has some significant problems. One problem is that the user interface tends to change much more frequently than the data storage system. Another problem with coupling the data and user interface pieces is that business applications tend to incorporate business logic that goes far beyond data transmission. </a:t>
            </a:r>
          </a:p>
          <a:p>
            <a:r>
              <a:rPr lang="en-US" b="1" dirty="0" smtClean="0"/>
              <a:t>Problem </a:t>
            </a:r>
          </a:p>
          <a:p>
            <a:pPr lvl="1"/>
            <a:r>
              <a:rPr lang="en-US" dirty="0" smtClean="0"/>
              <a:t>How do you modularize the user interface functionality of a Web application so that you can easily modify the individual parts?</a:t>
            </a:r>
          </a:p>
        </p:txBody>
      </p:sp>
    </p:spTree>
    <p:extLst>
      <p:ext uri="{BB962C8B-B14F-4D97-AF65-F5344CB8AC3E}">
        <p14:creationId xmlns:p14="http://schemas.microsoft.com/office/powerpoint/2010/main" val="51685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Microsoft spec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smtClean="0"/>
              <a:t>Model-View-Controller (MVC)</a:t>
            </a:r>
            <a:r>
              <a:rPr lang="en-US" dirty="0" smtClean="0"/>
              <a:t> pattern separates the modeling of the domain, the presentation, and the actions based on user input into three separate classes</a:t>
            </a:r>
          </a:p>
          <a:p>
            <a:r>
              <a:rPr lang="en-US" b="1" dirty="0" smtClean="0"/>
              <a:t>Model</a:t>
            </a:r>
            <a:r>
              <a:rPr lang="en-US" dirty="0" smtClean="0"/>
              <a:t>. The model manages the behavior and data of the application domain, responds to requests for information about its state (usually from the view), and responds to instructions to change state (usually from the controller).</a:t>
            </a:r>
          </a:p>
          <a:p>
            <a:r>
              <a:rPr lang="en-US" b="1" dirty="0" smtClean="0"/>
              <a:t>View</a:t>
            </a:r>
            <a:r>
              <a:rPr lang="en-US" dirty="0" smtClean="0"/>
              <a:t>. The view manages the display of information. </a:t>
            </a:r>
          </a:p>
          <a:p>
            <a:r>
              <a:rPr lang="en-US" b="1" dirty="0" smtClean="0"/>
              <a:t>Controller</a:t>
            </a:r>
            <a:r>
              <a:rPr lang="en-US" dirty="0" smtClean="0"/>
              <a:t>. The controller interprets the mouse and keyboard inputs from the user, informing the model and/or the view to change as appropriate. </a:t>
            </a:r>
          </a:p>
          <a:p>
            <a:endParaRPr lang="en-US" dirty="0" smtClean="0"/>
          </a:p>
          <a:p>
            <a:pPr lvl="1"/>
            <a:r>
              <a:rPr lang="en-US" dirty="0" smtClean="0"/>
              <a:t>See: </a:t>
            </a:r>
            <a:r>
              <a:rPr lang="en-US" dirty="0" smtClean="0">
                <a:hlinkClick r:id="rId2"/>
              </a:rPr>
              <a:t>http://msdn.microsoft.com/en-us/library/ff649643.aspx</a:t>
            </a:r>
            <a:r>
              <a:rPr lang="en-US" dirty="0" smtClean="0"/>
              <a:t> </a:t>
            </a:r>
          </a:p>
          <a:p>
            <a:pPr lvl="1"/>
            <a:r>
              <a:rPr lang="en-US" dirty="0" smtClean="0"/>
              <a:t>Or </a:t>
            </a:r>
            <a:r>
              <a:rPr lang="en-US" dirty="0"/>
              <a:t>new wave </a:t>
            </a:r>
            <a:r>
              <a:rPr lang="en-US" dirty="0">
                <a:hlinkClick r:id="rId3"/>
              </a:rPr>
              <a:t>http://</a:t>
            </a:r>
            <a:r>
              <a:rPr lang="en-US" dirty="0" smtClean="0">
                <a:hlinkClick r:id="rId3"/>
              </a:rPr>
              <a:t>www.asp.net/mvc</a:t>
            </a:r>
            <a:r>
              <a:rPr lang="en-US" dirty="0" smtClean="0"/>
              <a:t> </a:t>
            </a:r>
          </a:p>
          <a:p>
            <a:endParaRPr lang="en-US" dirty="0"/>
          </a:p>
        </p:txBody>
      </p:sp>
    </p:spTree>
    <p:extLst>
      <p:ext uri="{BB962C8B-B14F-4D97-AF65-F5344CB8AC3E}">
        <p14:creationId xmlns:p14="http://schemas.microsoft.com/office/powerpoint/2010/main" val="120352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 </a:t>
            </a:r>
            <a:endParaRPr lang="en-US" dirty="0"/>
          </a:p>
        </p:txBody>
      </p:sp>
      <p:sp>
        <p:nvSpPr>
          <p:cNvPr id="3" name="Content Placeholder 2"/>
          <p:cNvSpPr>
            <a:spLocks noGrp="1"/>
          </p:cNvSpPr>
          <p:nvPr>
            <p:ph idx="1"/>
          </p:nvPr>
        </p:nvSpPr>
        <p:spPr>
          <a:xfrm>
            <a:off x="304800" y="4114800"/>
            <a:ext cx="8648700" cy="2392363"/>
          </a:xfrm>
        </p:spPr>
        <p:txBody>
          <a:bodyPr>
            <a:normAutofit fontScale="70000" lnSpcReduction="20000"/>
          </a:bodyPr>
          <a:lstStyle/>
          <a:p>
            <a:pPr marL="0" indent="0">
              <a:buNone/>
            </a:pPr>
            <a:r>
              <a:rPr lang="en-US" dirty="0"/>
              <a:t>The Model-View-Controller (MVC) design pattern assigns objects in an application one of three roles: model, view, or controller. The pattern defines not only the roles objects play in the application, it defines the way objects communicate with each other. Each of the three types of objects is separated from the others by abstract boundaries and communicates with objects of the other types across those boundaries. The collection of objects of a certain MVC type in an application is sometimes referred to as a </a:t>
            </a:r>
            <a:r>
              <a:rPr lang="en-US" i="1" dirty="0"/>
              <a:t>layer</a:t>
            </a:r>
            <a:r>
              <a:rPr lang="en-US" dirty="0"/>
              <a:t>—for example, model layer.</a:t>
            </a:r>
          </a:p>
        </p:txBody>
      </p:sp>
      <p:pic>
        <p:nvPicPr>
          <p:cNvPr id="1026" name="Picture 2" descr="Model-View-Controller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35088"/>
            <a:ext cx="62103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30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Intent</a:t>
            </a:r>
          </a:p>
          <a:p>
            <a:pPr lvl="1"/>
            <a:r>
              <a:rPr lang="en-US" dirty="0" smtClean="0"/>
              <a:t>Define a one-to-many dependency between objects so that when one object changes state, all its dependents are notified and updated automatically.</a:t>
            </a:r>
          </a:p>
          <a:p>
            <a:pPr lvl="1"/>
            <a:r>
              <a:rPr lang="en-US" dirty="0" smtClean="0"/>
              <a:t>Encapsulate the core (or common ) components in a subject abstraction, and the variable (or optional or user interface) components in an observer hierarchy.</a:t>
            </a:r>
          </a:p>
          <a:p>
            <a:pPr lvl="1"/>
            <a:r>
              <a:rPr lang="en-US" dirty="0" smtClean="0"/>
              <a:t>Often the “View” part of Model-View-Controller.</a:t>
            </a:r>
          </a:p>
          <a:p>
            <a:r>
              <a:rPr lang="en-US" b="1" dirty="0" smtClean="0"/>
              <a:t>Problem</a:t>
            </a:r>
          </a:p>
          <a:p>
            <a:pPr lvl="1"/>
            <a:r>
              <a:rPr lang="en-US" dirty="0" smtClean="0"/>
              <a:t>A large monolithic design does not scale well as new graphing or monitoring requirements are levied.</a:t>
            </a:r>
          </a:p>
          <a:p>
            <a:endParaRPr lang="en-US" dirty="0"/>
          </a:p>
        </p:txBody>
      </p:sp>
    </p:spTree>
    <p:extLst>
      <p:ext uri="{BB962C8B-B14F-4D97-AF65-F5344CB8AC3E}">
        <p14:creationId xmlns:p14="http://schemas.microsoft.com/office/powerpoint/2010/main" val="338387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 Microsoft spec</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Context </a:t>
            </a:r>
          </a:p>
          <a:p>
            <a:pPr lvl="1"/>
            <a:r>
              <a:rPr lang="en-US" dirty="0" smtClean="0"/>
              <a:t>In object-oriented programming, objects contain both data and behavior that, together, represent a specific aspect of the business domain. One advantage of using objects to build applications is that all manipulation of the data can be encapsulated inside the object. This makes the object self-contained and increases the potential for reuse of the object in other applications. However, objects cannot simply work in isolation. In all but the most trivial applications, objects must collaborate to accomplish more complex tasks. When objects collaborate, the objects may have to notify each other when an object changes state. For example, the </a:t>
            </a:r>
            <a:r>
              <a:rPr lang="en-US" i="1" dirty="0" smtClean="0"/>
              <a:t>Model-View-Controller</a:t>
            </a:r>
            <a:r>
              <a:rPr lang="en-US" dirty="0" smtClean="0"/>
              <a:t> pattern prescribes the separation of business data (the model) and the presentation logic (the view). When the model changes, the system must notify the view so that it can refresh the visual presentation and accurately reflect the model's state. In other words, the view is dependent on the model to inform it of changes to the model's internal state.</a:t>
            </a:r>
          </a:p>
          <a:p>
            <a:r>
              <a:rPr lang="en-US" b="1" dirty="0" smtClean="0"/>
              <a:t>Problem </a:t>
            </a:r>
          </a:p>
          <a:p>
            <a:pPr lvl="1"/>
            <a:r>
              <a:rPr lang="en-US" dirty="0" smtClean="0"/>
              <a:t>How can an object notify other objects of state changes without being dependent on their classes?</a:t>
            </a:r>
          </a:p>
          <a:p>
            <a:endParaRPr lang="en-US" dirty="0"/>
          </a:p>
        </p:txBody>
      </p:sp>
    </p:spTree>
    <p:extLst>
      <p:ext uri="{BB962C8B-B14F-4D97-AF65-F5344CB8AC3E}">
        <p14:creationId xmlns:p14="http://schemas.microsoft.com/office/powerpoint/2010/main" val="132365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 Microsoft spec</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Solution</a:t>
            </a:r>
          </a:p>
          <a:p>
            <a:pPr lvl="1"/>
            <a:r>
              <a:rPr lang="en-US" dirty="0" smtClean="0"/>
              <a:t>Use the </a:t>
            </a:r>
            <a:r>
              <a:rPr lang="en-US" i="1" dirty="0" smtClean="0"/>
              <a:t>Observer</a:t>
            </a:r>
            <a:r>
              <a:rPr lang="en-US" dirty="0" smtClean="0"/>
              <a:t> pattern to maintain a list of interested dependents (observers) in a separate object (the subject). Have all individual observers implement a common </a:t>
            </a:r>
            <a:r>
              <a:rPr lang="en-US" i="1" dirty="0" smtClean="0"/>
              <a:t>Observer </a:t>
            </a:r>
            <a:r>
              <a:rPr lang="en-US" dirty="0" smtClean="0"/>
              <a:t>interface to eliminate direct dependencies between the subject and the dependent objects.</a:t>
            </a:r>
          </a:p>
          <a:p>
            <a:pPr lvl="1"/>
            <a:r>
              <a:rPr lang="en-US" dirty="0" smtClean="0"/>
              <a:t>When a state change occurs in the client that is relevant to the dependent objects, a concrete subject invokes a notify method. The </a:t>
            </a:r>
            <a:r>
              <a:rPr lang="en-US" dirty="0"/>
              <a:t>s</a:t>
            </a:r>
            <a:r>
              <a:rPr lang="en-US" dirty="0" smtClean="0"/>
              <a:t>ubject superclass maintains a list of all interested observers so that the notify method can loop through the list of all observers and invoke an update method on each registered observer. The observers register and unregister for updates by calling the  subscribe and unsubscribe methods on the subject .</a:t>
            </a:r>
          </a:p>
          <a:p>
            <a:endParaRPr lang="en-US" dirty="0" smtClean="0"/>
          </a:p>
          <a:p>
            <a:r>
              <a:rPr lang="en-US" dirty="0" smtClean="0"/>
              <a:t>See: </a:t>
            </a:r>
            <a:r>
              <a:rPr lang="en-US" dirty="0" smtClean="0">
                <a:hlinkClick r:id="rId2"/>
              </a:rPr>
              <a:t>http://msdn.microsoft.com/en-us/library/ff649896.aspx</a:t>
            </a:r>
            <a:r>
              <a:rPr lang="en-US" dirty="0" smtClean="0"/>
              <a:t> </a:t>
            </a:r>
            <a:endParaRPr lang="en-US" dirty="0"/>
          </a:p>
        </p:txBody>
      </p:sp>
    </p:spTree>
    <p:extLst>
      <p:ext uri="{BB962C8B-B14F-4D97-AF65-F5344CB8AC3E}">
        <p14:creationId xmlns:p14="http://schemas.microsoft.com/office/powerpoint/2010/main" val="417376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urier New" panose="02070309020205020404" pitchFamily="49" charset="0"/>
                <a:cs typeface="Courier New" panose="02070309020205020404" pitchFamily="49" charset="0"/>
              </a:rPr>
              <a:t>public interface Subject </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//methods to register and unregister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observers </a:t>
            </a:r>
          </a:p>
          <a:p>
            <a:pPr marL="0" indent="0">
              <a:buNone/>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void </a:t>
            </a:r>
            <a:r>
              <a:rPr lang="en-US" sz="2400" dirty="0" smtClean="0">
                <a:latin typeface="Courier New" panose="02070309020205020404" pitchFamily="49" charset="0"/>
                <a:cs typeface="Courier New" panose="02070309020205020404" pitchFamily="49" charset="0"/>
              </a:rPr>
              <a:t>attach(Observer </a:t>
            </a:r>
            <a:r>
              <a:rPr lang="en-US" sz="2400" dirty="0" err="1">
                <a:latin typeface="Courier New" panose="02070309020205020404" pitchFamily="49" charset="0"/>
                <a:cs typeface="Courier New" panose="02070309020205020404" pitchFamily="49" charset="0"/>
              </a:rPr>
              <a:t>obj</a:t>
            </a: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public </a:t>
            </a:r>
            <a:r>
              <a:rPr lang="en-US" sz="2400" dirty="0">
                <a:latin typeface="Courier New" panose="02070309020205020404" pitchFamily="49" charset="0"/>
                <a:cs typeface="Courier New" panose="02070309020205020404" pitchFamily="49" charset="0"/>
              </a:rPr>
              <a:t>void </a:t>
            </a:r>
            <a:r>
              <a:rPr lang="en-US" sz="2400" dirty="0" smtClean="0">
                <a:latin typeface="Courier New" panose="02070309020205020404" pitchFamily="49" charset="0"/>
                <a:cs typeface="Courier New" panose="02070309020205020404" pitchFamily="49" charset="0"/>
              </a:rPr>
              <a:t>detach(Observer </a:t>
            </a:r>
            <a:r>
              <a:rPr lang="en-US" sz="2400" dirty="0" err="1">
                <a:latin typeface="Courier New" panose="02070309020205020404" pitchFamily="49" charset="0"/>
                <a:cs typeface="Courier New" panose="02070309020205020404" pitchFamily="49" charset="0"/>
              </a:rPr>
              <a:t>obj</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method to notify observers of </a:t>
            </a:r>
            <a:r>
              <a:rPr lang="en-US" sz="2400" dirty="0" smtClean="0">
                <a:latin typeface="Courier New" panose="02070309020205020404" pitchFamily="49" charset="0"/>
                <a:cs typeface="Courier New" panose="02070309020205020404" pitchFamily="49" charset="0"/>
              </a:rPr>
              <a:t>change</a:t>
            </a:r>
          </a:p>
          <a:p>
            <a:pPr marL="0" indent="0">
              <a:buNone/>
            </a:pP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public void </a:t>
            </a:r>
            <a:r>
              <a:rPr lang="en-US" sz="2400" dirty="0" smtClean="0">
                <a:latin typeface="Courier New" panose="02070309020205020404" pitchFamily="49" charset="0"/>
                <a:cs typeface="Courier New" panose="02070309020205020404" pitchFamily="49" charset="0"/>
              </a:rPr>
              <a:t>notify(); </a:t>
            </a:r>
          </a:p>
          <a:p>
            <a:pPr marL="0" indent="0">
              <a:buNone/>
            </a:pPr>
            <a:r>
              <a:rPr lang="en-US" sz="2400" dirty="0" smtClean="0">
                <a:latin typeface="Courier New" panose="02070309020205020404" pitchFamily="49" charset="0"/>
                <a:cs typeface="Courier New" panose="02070309020205020404" pitchFamily="49" charset="0"/>
              </a:rPr>
              <a:t>}</a:t>
            </a:r>
          </a:p>
          <a:p>
            <a:pPr marL="0" indent="0">
              <a:buNone/>
            </a:pPr>
            <a:r>
              <a:rPr lang="en-US" sz="2400" dirty="0" smtClean="0">
                <a:cs typeface="Courier New" panose="02070309020205020404" pitchFamily="49" charset="0"/>
              </a:rPr>
              <a:t>Concrete subject would typically add </a:t>
            </a:r>
            <a:r>
              <a:rPr lang="en-US" sz="2400" dirty="0" err="1" smtClean="0">
                <a:latin typeface="Courier New" panose="02070309020205020404" pitchFamily="49" charset="0"/>
                <a:cs typeface="Courier New" panose="02070309020205020404" pitchFamily="49" charset="0"/>
              </a:rPr>
              <a:t>subjectState</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getState</a:t>
            </a:r>
            <a:r>
              <a:rPr lang="en-US" sz="2400"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and</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setState</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00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urier New" panose="02070309020205020404" pitchFamily="49" charset="0"/>
                <a:cs typeface="Courier New" panose="02070309020205020404" pitchFamily="49" charset="0"/>
              </a:rPr>
              <a:t>public interface Observer { </a:t>
            </a:r>
            <a:endParaRPr lang="en-US" sz="2800" dirty="0" smtClean="0">
              <a:latin typeface="Courier New" panose="02070309020205020404" pitchFamily="49" charset="0"/>
              <a:cs typeface="Courier New" panose="02070309020205020404" pitchFamily="49" charset="0"/>
            </a:endParaRPr>
          </a:p>
          <a:p>
            <a:pPr marL="0" indent="0">
              <a:buNone/>
            </a:pPr>
            <a:r>
              <a:rPr lang="en-US" sz="2800" dirty="0" smtClean="0">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method to update the observer, used by subject </a:t>
            </a:r>
            <a:endParaRPr lang="en-US" sz="2800" dirty="0" smtClean="0">
              <a:latin typeface="Courier New" panose="02070309020205020404" pitchFamily="49" charset="0"/>
              <a:cs typeface="Courier New" panose="02070309020205020404" pitchFamily="49" charset="0"/>
            </a:endParaRPr>
          </a:p>
          <a:p>
            <a:pPr marL="0" indent="0">
              <a:buNone/>
            </a:pPr>
            <a:r>
              <a:rPr lang="en-US" sz="2800" dirty="0" smtClean="0">
                <a:latin typeface="Courier New" panose="02070309020205020404" pitchFamily="49" charset="0"/>
                <a:cs typeface="Courier New" panose="02070309020205020404" pitchFamily="49" charset="0"/>
              </a:rPr>
              <a:t>public </a:t>
            </a:r>
            <a:r>
              <a:rPr lang="en-US" sz="2800" dirty="0">
                <a:latin typeface="Courier New" panose="02070309020205020404" pitchFamily="49" charset="0"/>
                <a:cs typeface="Courier New" panose="02070309020205020404" pitchFamily="49" charset="0"/>
              </a:rPr>
              <a:t>void update(); </a:t>
            </a:r>
            <a:endParaRPr lang="en-US" sz="2800" dirty="0" smtClean="0">
              <a:latin typeface="Courier New" panose="02070309020205020404" pitchFamily="49" charset="0"/>
              <a:cs typeface="Courier New" panose="02070309020205020404" pitchFamily="49" charset="0"/>
            </a:endParaRPr>
          </a:p>
          <a:p>
            <a:pPr marL="0" indent="0">
              <a:buNone/>
            </a:pPr>
            <a:r>
              <a:rPr lang="en-US" sz="2800" dirty="0" smtClean="0">
                <a:latin typeface="Courier New" panose="02070309020205020404" pitchFamily="49" charset="0"/>
                <a:cs typeface="Courier New" panose="02070309020205020404" pitchFamily="49" charset="0"/>
              </a:rPr>
              <a:t>}</a:t>
            </a:r>
          </a:p>
          <a:p>
            <a:pPr marL="0" indent="0">
              <a:buNone/>
            </a:pPr>
            <a:r>
              <a:rPr lang="en-US" sz="2800" dirty="0" smtClean="0">
                <a:cs typeface="Courier New" panose="02070309020205020404" pitchFamily="49" charset="0"/>
              </a:rPr>
              <a:t>Concrete  observer would also have an </a:t>
            </a:r>
            <a:r>
              <a:rPr lang="en-US" sz="2800" dirty="0" err="1" smtClean="0">
                <a:latin typeface="Courier New" panose="02070309020205020404" pitchFamily="49" charset="0"/>
                <a:cs typeface="Courier New" panose="02070309020205020404" pitchFamily="49" charset="0"/>
              </a:rPr>
              <a:t>observerState</a:t>
            </a:r>
            <a:r>
              <a:rPr lang="en-US"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889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Make concrete subject an observer</a:t>
            </a:r>
          </a:p>
          <a:p>
            <a:r>
              <a:rPr lang="en-US" dirty="0" smtClean="0"/>
              <a:t>Register observer interest in subject</a:t>
            </a:r>
          </a:p>
          <a:p>
            <a:r>
              <a:rPr lang="en-US" dirty="0" smtClean="0"/>
              <a:t>Done!</a:t>
            </a:r>
            <a:endParaRPr lang="en-US" dirty="0"/>
          </a:p>
        </p:txBody>
      </p:sp>
      <p:pic>
        <p:nvPicPr>
          <p:cNvPr id="2050" name="Picture 2" descr="Image result for subject observer patter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971800"/>
            <a:ext cx="4572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3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p:txBody>
          <a:bodyPr>
            <a:normAutofit lnSpcReduction="10000"/>
          </a:bodyPr>
          <a:lstStyle/>
          <a:p>
            <a:r>
              <a:rPr lang="en-US" b="1" dirty="0" smtClean="0"/>
              <a:t>Intent</a:t>
            </a:r>
          </a:p>
          <a:p>
            <a:pPr lvl="1"/>
            <a:r>
              <a:rPr lang="en-US" dirty="0" smtClean="0"/>
              <a:t>Define a family of algorithms, encapsulate each one, and make them interchangeable. Strategy lets the algorithm vary independently from the clients that use it.</a:t>
            </a:r>
          </a:p>
          <a:p>
            <a:pPr lvl="1"/>
            <a:r>
              <a:rPr lang="en-US" dirty="0" smtClean="0"/>
              <a:t>Capture the abstraction in an interface, bury implementation details in derived classes.</a:t>
            </a:r>
          </a:p>
          <a:p>
            <a:r>
              <a:rPr lang="en-US" b="1" dirty="0" smtClean="0"/>
              <a:t>Problem</a:t>
            </a:r>
          </a:p>
          <a:p>
            <a:pPr lvl="1"/>
            <a:r>
              <a:rPr lang="en-US" dirty="0" smtClean="0"/>
              <a:t>One of the dominant strategies of object-oriented design is the “open-closed principle”.</a:t>
            </a:r>
          </a:p>
          <a:p>
            <a:endParaRPr lang="en-US" dirty="0"/>
          </a:p>
        </p:txBody>
      </p:sp>
    </p:spTree>
    <p:extLst>
      <p:ext uri="{BB962C8B-B14F-4D97-AF65-F5344CB8AC3E}">
        <p14:creationId xmlns:p14="http://schemas.microsoft.com/office/powerpoint/2010/main" val="321381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on the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have a project description</a:t>
            </a:r>
          </a:p>
          <a:p>
            <a:r>
              <a:rPr lang="en-US" dirty="0" smtClean="0"/>
              <a:t>We have begun to build scenarios, use cases, CRC cards and a bit of UML.</a:t>
            </a:r>
          </a:p>
          <a:p>
            <a:r>
              <a:rPr lang="en-US" dirty="0" smtClean="0"/>
              <a:t>For the most part the user interface is ‘empty’.</a:t>
            </a:r>
          </a:p>
          <a:p>
            <a:r>
              <a:rPr lang="en-US" dirty="0" smtClean="0"/>
              <a:t>For the most part the implementation issues are empty.</a:t>
            </a:r>
          </a:p>
          <a:p>
            <a:r>
              <a:rPr lang="en-US" dirty="0" smtClean="0"/>
              <a:t>The focus should be on the model. This should also be the most familiar part of the project. What are the data needed to satisfy a use case and what are the behaviors?</a:t>
            </a:r>
            <a:endParaRPr lang="en-US" dirty="0"/>
          </a:p>
        </p:txBody>
      </p:sp>
    </p:spTree>
    <p:extLst>
      <p:ext uri="{BB962C8B-B14F-4D97-AF65-F5344CB8AC3E}">
        <p14:creationId xmlns:p14="http://schemas.microsoft.com/office/powerpoint/2010/main" val="302398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Context</a:t>
            </a:r>
          </a:p>
          <a:p>
            <a:pPr lvl="1"/>
            <a:r>
              <a:rPr lang="en-US" dirty="0" smtClean="0"/>
              <a:t>Enables you to use different business rules or algorithms depending on the context in which they occur. </a:t>
            </a:r>
          </a:p>
          <a:p>
            <a:r>
              <a:rPr lang="en-US" b="1" dirty="0" smtClean="0"/>
              <a:t>Problem</a:t>
            </a:r>
          </a:p>
          <a:p>
            <a:pPr lvl="1"/>
            <a:r>
              <a:rPr lang="en-US" dirty="0" smtClean="0"/>
              <a:t>The selection of an algorithm that needs to be applied depends on the client making the request or the data being acted on. If you just have a rule in place that does not change, you do not need a strategy pattern. </a:t>
            </a:r>
          </a:p>
          <a:p>
            <a:r>
              <a:rPr lang="en-US" b="1" dirty="0" smtClean="0"/>
              <a:t>Solution</a:t>
            </a:r>
          </a:p>
          <a:p>
            <a:pPr lvl="1"/>
            <a:r>
              <a:rPr lang="en-US" dirty="0" smtClean="0"/>
              <a:t>Separates the selection of algorithm from the implementation of the algorithm. Allows for the selection to be made based upon context. </a:t>
            </a:r>
            <a:endParaRPr lang="en-US" dirty="0"/>
          </a:p>
        </p:txBody>
      </p:sp>
    </p:spTree>
    <p:extLst>
      <p:ext uri="{BB962C8B-B14F-4D97-AF65-F5344CB8AC3E}">
        <p14:creationId xmlns:p14="http://schemas.microsoft.com/office/powerpoint/2010/main" val="2138280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Pattern</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A </a:t>
            </a:r>
            <a:r>
              <a:rPr lang="en-US" dirty="0"/>
              <a:t>class can benefit from different variants for an algorithm</a:t>
            </a:r>
          </a:p>
          <a:p>
            <a:pPr lvl="0"/>
            <a:r>
              <a:rPr lang="en-US" dirty="0"/>
              <a:t>Clients sometimes want to replace standard algorithms with custom versions</a:t>
            </a:r>
          </a:p>
          <a:p>
            <a:r>
              <a:rPr lang="en-US" b="1" dirty="0"/>
              <a:t>S</a:t>
            </a:r>
            <a:r>
              <a:rPr lang="en-US" b="1" dirty="0" smtClean="0"/>
              <a:t>o…</a:t>
            </a:r>
            <a:endParaRPr lang="en-US" dirty="0"/>
          </a:p>
          <a:p>
            <a:pPr lvl="0"/>
            <a:r>
              <a:rPr lang="en-US" dirty="0"/>
              <a:t>Define an interface type that is an abstraction for the algorithm</a:t>
            </a:r>
          </a:p>
          <a:p>
            <a:pPr lvl="0"/>
            <a:r>
              <a:rPr lang="en-US" dirty="0"/>
              <a:t>Actual strategy classes realize this interface type.</a:t>
            </a:r>
          </a:p>
          <a:p>
            <a:pPr lvl="0"/>
            <a:r>
              <a:rPr lang="en-US" dirty="0"/>
              <a:t>Clients can supply strategy objects</a:t>
            </a:r>
          </a:p>
          <a:p>
            <a:pPr lvl="0"/>
            <a:r>
              <a:rPr lang="en-US" dirty="0"/>
              <a:t>Whenever the algorithm needs to be executed, the context class calls the appropriate methods of the strategy object</a:t>
            </a:r>
          </a:p>
          <a:p>
            <a:endParaRPr lang="en-US" dirty="0"/>
          </a:p>
        </p:txBody>
      </p:sp>
    </p:spTree>
    <p:extLst>
      <p:ext uri="{BB962C8B-B14F-4D97-AF65-F5344CB8AC3E}">
        <p14:creationId xmlns:p14="http://schemas.microsoft.com/office/powerpoint/2010/main" val="111448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//Strategy Interface</a:t>
            </a:r>
          </a:p>
          <a:p>
            <a:pPr marL="0" indent="0">
              <a:buNone/>
            </a:pPr>
            <a:r>
              <a:rPr lang="en-US" dirty="0">
                <a:latin typeface="Courier New" panose="02070309020205020404" pitchFamily="49" charset="0"/>
                <a:cs typeface="Courier New" panose="02070309020205020404" pitchFamily="49" charset="0"/>
              </a:rPr>
              <a:t>public interface </a:t>
            </a:r>
            <a:r>
              <a:rPr lang="en-US" dirty="0" smtClean="0">
                <a:latin typeface="Courier New" panose="02070309020205020404" pitchFamily="49" charset="0"/>
                <a:cs typeface="Courier New" panose="02070309020205020404" pitchFamily="49" charset="0"/>
              </a:rPr>
              <a:t>Strategy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public void </a:t>
            </a:r>
            <a:r>
              <a:rPr lang="en-US" dirty="0" err="1" smtClean="0">
                <a:latin typeface="Courier New" panose="02070309020205020404" pitchFamily="49" charset="0"/>
                <a:cs typeface="Courier New" panose="02070309020205020404" pitchFamily="49" charset="0"/>
              </a:rPr>
              <a:t>thingToDo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ArrayList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MyType</a:t>
            </a:r>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mt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public class </a:t>
            </a:r>
            <a:r>
              <a:rPr lang="en-US" dirty="0" err="1" smtClean="0">
                <a:latin typeface="Courier New" panose="02070309020205020404" pitchFamily="49" charset="0"/>
                <a:cs typeface="Courier New" panose="02070309020205020404" pitchFamily="49" charset="0"/>
              </a:rPr>
              <a:t>StrategyA</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implements </a:t>
            </a:r>
            <a:r>
              <a:rPr lang="en-US" dirty="0" smtClean="0">
                <a:latin typeface="Courier New" panose="02070309020205020404" pitchFamily="49" charset="0"/>
                <a:cs typeface="Courier New" panose="02070309020205020404" pitchFamily="49" charset="0"/>
              </a:rPr>
              <a:t>Strategy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thingToDo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mt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The A approach to </a:t>
            </a:r>
            <a:r>
              <a:rPr lang="en-US" dirty="0" err="1" smtClean="0">
                <a:latin typeface="Courier New" panose="02070309020205020404" pitchFamily="49" charset="0"/>
                <a:cs typeface="Courier New" panose="02070309020205020404" pitchFamily="49" charset="0"/>
              </a:rPr>
              <a:t>thingToDo</a:t>
            </a:r>
            <a:r>
              <a:rPr lang="en-US" dirty="0" smtClean="0">
                <a:latin typeface="Courier New" panose="02070309020205020404" pitchFamily="49" charset="0"/>
                <a:cs typeface="Courier New" panose="02070309020205020404" pitchFamily="49" charset="0"/>
              </a:rPr>
              <a:t> for </a:t>
            </a:r>
            <a:r>
              <a:rPr lang="en-US" dirty="0" err="1" smtClean="0">
                <a:latin typeface="Courier New" panose="02070309020205020404" pitchFamily="49" charset="0"/>
                <a:cs typeface="Courier New" panose="02070309020205020404" pitchFamily="49" charset="0"/>
              </a:rPr>
              <a:t>MyType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public class </a:t>
            </a:r>
            <a:r>
              <a:rPr lang="en-US" dirty="0" err="1" smtClean="0">
                <a:latin typeface="Courier New" panose="02070309020205020404" pitchFamily="49" charset="0"/>
                <a:cs typeface="Courier New" panose="02070309020205020404" pitchFamily="49" charset="0"/>
              </a:rPr>
              <a:t>StrategyB</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implements  </a:t>
            </a:r>
            <a:r>
              <a:rPr lang="en-US" dirty="0" smtClean="0">
                <a:latin typeface="Courier New" panose="02070309020205020404" pitchFamily="49" charset="0"/>
                <a:cs typeface="Courier New" panose="02070309020205020404" pitchFamily="49" charset="0"/>
              </a:rPr>
              <a:t>Strategy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thingToDo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mt</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The </a:t>
            </a:r>
            <a:r>
              <a:rPr lang="en-US" dirty="0" smtClean="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approach to </a:t>
            </a:r>
            <a:r>
              <a:rPr lang="en-US" dirty="0" err="1">
                <a:latin typeface="Courier New" panose="02070309020205020404" pitchFamily="49" charset="0"/>
                <a:cs typeface="Courier New" panose="02070309020205020404" pitchFamily="49" charset="0"/>
              </a:rPr>
              <a:t>thingToDo</a:t>
            </a: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MyType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74273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public class </a:t>
            </a:r>
            <a:r>
              <a:rPr lang="en-US" dirty="0" err="1" smtClean="0">
                <a:latin typeface="Courier New" panose="02070309020205020404" pitchFamily="49" charset="0"/>
                <a:cs typeface="Courier New" panose="02070309020205020404" pitchFamily="49" charset="0"/>
              </a:rPr>
              <a:t>TheContext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private </a:t>
            </a:r>
            <a:r>
              <a:rPr lang="en-US" dirty="0" smtClean="0">
                <a:latin typeface="Courier New" panose="02070309020205020404" pitchFamily="49" charset="0"/>
                <a:cs typeface="Courier New" panose="02070309020205020404" pitchFamily="49" charset="0"/>
              </a:rPr>
              <a:t>Strategy </a:t>
            </a:r>
            <a:r>
              <a:rPr lang="en-US" dirty="0">
                <a:latin typeface="Courier New" panose="02070309020205020404" pitchFamily="49" charset="0"/>
                <a:cs typeface="Courier New" panose="02070309020205020404" pitchFamily="49" charset="0"/>
              </a:rPr>
              <a:t>strategy;</a:t>
            </a:r>
          </a:p>
          <a:p>
            <a:pPr marL="0" indent="0">
              <a:buNone/>
            </a:pPr>
            <a:r>
              <a:rPr lang="en-US" dirty="0">
                <a:latin typeface="Courier New" panose="02070309020205020404" pitchFamily="49" charset="0"/>
                <a:cs typeface="Courier New" panose="02070309020205020404" pitchFamily="49" charset="0"/>
              </a:rPr>
              <a:t>//this can be set at runtime by the application preferences</a:t>
            </a:r>
          </a:p>
          <a:p>
            <a:pPr marL="0" indent="0">
              <a:buNone/>
            </a:pPr>
            <a:r>
              <a:rPr lang="en-US" dirty="0">
                <a:latin typeface="Courier New" panose="02070309020205020404" pitchFamily="49" charset="0"/>
                <a:cs typeface="Courier New" panose="02070309020205020404" pitchFamily="49" charset="0"/>
              </a:rPr>
              <a:t>public void </a:t>
            </a:r>
            <a:r>
              <a:rPr lang="en-US" dirty="0" err="1" smtClean="0">
                <a:latin typeface="Courier New" panose="02070309020205020404" pitchFamily="49" charset="0"/>
                <a:cs typeface="Courier New" panose="02070309020205020404" pitchFamily="49" charset="0"/>
              </a:rPr>
              <a:t>setSpecificStrategy</a:t>
            </a:r>
            <a:r>
              <a:rPr lang="en-US" dirty="0" smtClean="0">
                <a:latin typeface="Courier New" panose="02070309020205020404" pitchFamily="49" charset="0"/>
                <a:cs typeface="Courier New" panose="02070309020205020404" pitchFamily="49" charset="0"/>
              </a:rPr>
              <a:t>(Strategy </a:t>
            </a:r>
            <a:r>
              <a:rPr lang="en-US" dirty="0">
                <a:latin typeface="Courier New" panose="02070309020205020404" pitchFamily="49" charset="0"/>
                <a:cs typeface="Courier New" panose="02070309020205020404" pitchFamily="49" charset="0"/>
              </a:rPr>
              <a:t>strategy) {</a:t>
            </a:r>
          </a:p>
          <a:p>
            <a:pPr marL="0" indent="0">
              <a:buNone/>
            </a:pPr>
            <a:r>
              <a:rPr lang="en-US" dirty="0" err="1">
                <a:latin typeface="Courier New" panose="02070309020205020404" pitchFamily="49" charset="0"/>
                <a:cs typeface="Courier New" panose="02070309020205020404" pitchFamily="49" charset="0"/>
              </a:rPr>
              <a:t>this.strategy</a:t>
            </a:r>
            <a:r>
              <a:rPr lang="en-US" dirty="0">
                <a:latin typeface="Courier New" panose="02070309020205020404" pitchFamily="49" charset="0"/>
                <a:cs typeface="Courier New" panose="02070309020205020404" pitchFamily="49" charset="0"/>
              </a:rPr>
              <a:t> = strategy;</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//use the strategy</a:t>
            </a:r>
          </a:p>
          <a:p>
            <a:pPr marL="0" indent="0">
              <a:buNone/>
            </a:pPr>
            <a:r>
              <a:rPr lang="en-US" dirty="0">
                <a:latin typeface="Courier New" panose="02070309020205020404" pitchFamily="49" charset="0"/>
                <a:cs typeface="Courier New" panose="02070309020205020404" pitchFamily="49" charset="0"/>
              </a:rPr>
              <a:t>public void </a:t>
            </a:r>
            <a:r>
              <a:rPr lang="en-US" dirty="0" err="1" smtClean="0">
                <a:latin typeface="Courier New" panose="02070309020205020404" pitchFamily="49" charset="0"/>
                <a:cs typeface="Courier New" panose="02070309020205020404" pitchFamily="49" charset="0"/>
              </a:rPr>
              <a:t>createSomething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ArrayList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MyType</a:t>
            </a:r>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mt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buNone/>
            </a:pPr>
            <a:r>
              <a:rPr lang="en-US" dirty="0" err="1" smtClean="0">
                <a:latin typeface="Courier New" panose="02070309020205020404" pitchFamily="49" charset="0"/>
                <a:cs typeface="Courier New" panose="02070309020205020404" pitchFamily="49" charset="0"/>
              </a:rPr>
              <a:t>strategy.thingToDo</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88313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public class Client {</a:t>
            </a:r>
          </a:p>
          <a:p>
            <a:pPr marL="0" indent="0">
              <a:buNone/>
            </a:pPr>
            <a:r>
              <a:rPr lang="en-US" dirty="0">
                <a:latin typeface="Courier New" panose="02070309020205020404" pitchFamily="49" charset="0"/>
                <a:cs typeface="Courier New" panose="02070309020205020404" pitchFamily="49" charset="0"/>
              </a:rPr>
              <a:t>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err="1" smtClean="0">
                <a:latin typeface="Courier New" panose="02070309020205020404" pitchFamily="49" charset="0"/>
                <a:cs typeface="Courier New" panose="02070309020205020404" pitchFamily="49" charset="0"/>
              </a:rPr>
              <a:t>TheContext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ctx</a:t>
            </a:r>
            <a:r>
              <a:rPr lang="en-US" dirty="0">
                <a:latin typeface="Courier New" panose="02070309020205020404" pitchFamily="49" charset="0"/>
                <a:cs typeface="Courier New" panose="02070309020205020404" pitchFamily="49" charset="0"/>
              </a:rPr>
              <a:t> = new </a:t>
            </a:r>
            <a:r>
              <a:rPr lang="en-US" dirty="0" err="1" smtClean="0">
                <a:latin typeface="Courier New" panose="02070309020205020404" pitchFamily="49" charset="0"/>
                <a:cs typeface="Courier New" panose="02070309020205020404" pitchFamily="49" charset="0"/>
              </a:rPr>
              <a:t>TheContext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//we could assume context is already set by preferences</a:t>
            </a:r>
          </a:p>
          <a:p>
            <a:pPr marL="0" indent="0">
              <a:buNone/>
            </a:pPr>
            <a:r>
              <a:rPr lang="en-US" dirty="0" err="1" smtClean="0">
                <a:latin typeface="Courier New" panose="02070309020205020404" pitchFamily="49" charset="0"/>
                <a:cs typeface="Courier New" panose="02070309020205020404" pitchFamily="49" charset="0"/>
              </a:rPr>
              <a:t>ctx.setSpecificStrategy</a:t>
            </a:r>
            <a:r>
              <a:rPr lang="en-US" dirty="0" smtClean="0">
                <a:latin typeface="Courier New" panose="02070309020205020404" pitchFamily="49" charset="0"/>
                <a:cs typeface="Courier New" panose="02070309020205020404" pitchFamily="49" charset="0"/>
              </a:rPr>
              <a:t>(new </a:t>
            </a:r>
            <a:r>
              <a:rPr lang="en-US" dirty="0" err="1" smtClean="0">
                <a:latin typeface="Courier New" panose="02070309020205020404" pitchFamily="49" charset="0"/>
                <a:cs typeface="Courier New" panose="02070309020205020404" pitchFamily="49" charset="0"/>
              </a:rPr>
              <a:t>StrategyA</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get the list of things of </a:t>
            </a:r>
            <a:r>
              <a:rPr lang="en-US" dirty="0" err="1" smtClean="0">
                <a:latin typeface="Courier New" panose="02070309020205020404" pitchFamily="49" charset="0"/>
                <a:cs typeface="Courier New" panose="02070309020205020404" pitchFamily="49" charset="0"/>
              </a:rPr>
              <a:t>MyType</a:t>
            </a: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ctx.createSomething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373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09600" y="1371600"/>
            <a:ext cx="3505200" cy="4983163"/>
          </a:xfrm>
        </p:spPr>
        <p:txBody>
          <a:bodyPr>
            <a:normAutofit fontScale="77500" lnSpcReduction="20000"/>
          </a:bodyPr>
          <a:lstStyle/>
          <a:p>
            <a:r>
              <a:rPr lang="en-US" dirty="0"/>
              <a:t>In the </a:t>
            </a:r>
            <a:r>
              <a:rPr lang="en-US" dirty="0" smtClean="0"/>
              <a:t>diagram </a:t>
            </a:r>
            <a:r>
              <a:rPr lang="en-US" b="1" dirty="0"/>
              <a:t>Context </a:t>
            </a:r>
            <a:r>
              <a:rPr lang="en-US" dirty="0"/>
              <a:t>is composed of a </a:t>
            </a:r>
            <a:r>
              <a:rPr lang="en-US" b="1" dirty="0"/>
              <a:t>Strategy</a:t>
            </a:r>
            <a:r>
              <a:rPr lang="en-US" dirty="0"/>
              <a:t>. The context could be anything that would require changing </a:t>
            </a:r>
            <a:r>
              <a:rPr lang="en-US" dirty="0" smtClean="0"/>
              <a:t>behaviors </a:t>
            </a:r>
            <a:r>
              <a:rPr lang="en-US" dirty="0"/>
              <a:t>- a class that </a:t>
            </a:r>
            <a:r>
              <a:rPr lang="en-US" dirty="0" smtClean="0"/>
              <a:t>provides a specific functionality. </a:t>
            </a:r>
            <a:r>
              <a:rPr lang="en-US" dirty="0"/>
              <a:t>The </a:t>
            </a:r>
            <a:r>
              <a:rPr lang="en-US" b="1" dirty="0"/>
              <a:t>Strategy</a:t>
            </a:r>
            <a:r>
              <a:rPr lang="en-US" dirty="0"/>
              <a:t> is simply implemented as an interface, so that we can swap </a:t>
            </a:r>
            <a:r>
              <a:rPr lang="en-US" b="1" dirty="0" err="1"/>
              <a:t>ConcreteStrategy</a:t>
            </a:r>
            <a:r>
              <a:rPr lang="en-US" dirty="0" err="1"/>
              <a:t>s</a:t>
            </a:r>
            <a:r>
              <a:rPr lang="en-US" dirty="0"/>
              <a:t> in and out without effecting </a:t>
            </a:r>
            <a:r>
              <a:rPr lang="en-US" dirty="0" smtClean="0"/>
              <a:t>the </a:t>
            </a:r>
            <a:r>
              <a:rPr lang="en-US" b="1" dirty="0" smtClean="0"/>
              <a:t>Context</a:t>
            </a:r>
            <a:r>
              <a:rPr lang="en-US" b="1" dirty="0"/>
              <a:t>.</a:t>
            </a:r>
            <a:endParaRPr lang="en-US" dirty="0"/>
          </a:p>
        </p:txBody>
      </p:sp>
      <p:pic>
        <p:nvPicPr>
          <p:cNvPr id="3074"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1676400"/>
            <a:ext cx="4857750"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834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Pattern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Intent</a:t>
            </a:r>
          </a:p>
          <a:p>
            <a:pPr lvl="1"/>
            <a:r>
              <a:rPr lang="en-US" dirty="0" smtClean="0"/>
              <a:t>Compose objects into tree structures to represent whole-part hierarchies. Composite lets clients treat individual objects and compositions of objects uniformly.</a:t>
            </a:r>
          </a:p>
          <a:p>
            <a:pPr lvl="1"/>
            <a:r>
              <a:rPr lang="en-US" dirty="0" smtClean="0"/>
              <a:t>Recursive composition</a:t>
            </a:r>
          </a:p>
          <a:p>
            <a:pPr lvl="1"/>
            <a:r>
              <a:rPr lang="en-US" dirty="0" smtClean="0"/>
              <a:t>“Directories contain entries, each of which could be a directory.”</a:t>
            </a:r>
          </a:p>
          <a:p>
            <a:pPr lvl="1"/>
            <a:r>
              <a:rPr lang="en-US" dirty="0" smtClean="0"/>
              <a:t>1-to-many “has a” up the “is a” hierarchy</a:t>
            </a:r>
          </a:p>
          <a:p>
            <a:r>
              <a:rPr lang="en-US" b="1" dirty="0" smtClean="0"/>
              <a:t>Problem</a:t>
            </a:r>
          </a:p>
          <a:p>
            <a:pPr lvl="1"/>
            <a:r>
              <a:rPr lang="en-US" dirty="0" smtClean="0"/>
              <a:t>Application needs to manipulate a hierarchical collection of “primitive” and “composite” objects. Processing of a primitive object is handled one way, and processing of a composite object is handled differently. Having to query the “type” of each object before attempting to process it is not desirable.</a:t>
            </a:r>
          </a:p>
          <a:p>
            <a:endParaRPr lang="en-US" dirty="0"/>
          </a:p>
        </p:txBody>
      </p:sp>
    </p:spTree>
    <p:extLst>
      <p:ext uri="{BB962C8B-B14F-4D97-AF65-F5344CB8AC3E}">
        <p14:creationId xmlns:p14="http://schemas.microsoft.com/office/powerpoint/2010/main" val="260783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Pattern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Context </a:t>
            </a:r>
          </a:p>
          <a:p>
            <a:pPr lvl="1"/>
            <a:r>
              <a:rPr lang="en-US" dirty="0" smtClean="0"/>
              <a:t>Primitive objects can be combined into composite objects </a:t>
            </a:r>
          </a:p>
          <a:p>
            <a:pPr lvl="1"/>
            <a:r>
              <a:rPr lang="en-US" dirty="0" smtClean="0"/>
              <a:t>Composite objects can be treated just as if they were primitive objects. </a:t>
            </a:r>
          </a:p>
          <a:p>
            <a:r>
              <a:rPr lang="en-US" b="1" dirty="0" smtClean="0"/>
              <a:t>Problem </a:t>
            </a:r>
          </a:p>
          <a:p>
            <a:pPr lvl="1"/>
            <a:r>
              <a:rPr lang="en-US" dirty="0" smtClean="0"/>
              <a:t>Consider a treasure chest in a RPG game. The chest can contain a selection of items for the player to pick up. But what if one of those items were to be another treasure chest, that also contained items of its own. The treasure chest would then both have to be a container and a containable item. The composite patterns teaches how to create such objects. </a:t>
            </a:r>
          </a:p>
          <a:p>
            <a:r>
              <a:rPr lang="en-US" b="1" dirty="0" smtClean="0"/>
              <a:t>Solution </a:t>
            </a:r>
          </a:p>
          <a:p>
            <a:pPr lvl="1"/>
            <a:r>
              <a:rPr lang="en-US" dirty="0" smtClean="0"/>
              <a:t>Create an interface class that is an abstraction of the primitive. </a:t>
            </a:r>
          </a:p>
          <a:p>
            <a:pPr lvl="1"/>
            <a:r>
              <a:rPr lang="en-US" dirty="0" smtClean="0"/>
              <a:t>Both the primitive and composite objects must implement the interface. </a:t>
            </a:r>
          </a:p>
          <a:p>
            <a:pPr lvl="1"/>
            <a:r>
              <a:rPr lang="en-US" dirty="0" smtClean="0"/>
              <a:t>The composite object contains a list of primitive objects. </a:t>
            </a:r>
          </a:p>
          <a:p>
            <a:pPr lvl="1"/>
            <a:r>
              <a:rPr lang="en-US" dirty="0" smtClean="0"/>
              <a:t>When the one of the methods of the composite object is called it combines the result from all the containing primitives. </a:t>
            </a:r>
          </a:p>
          <a:p>
            <a:endParaRPr lang="en-US" dirty="0"/>
          </a:p>
        </p:txBody>
      </p:sp>
    </p:spTree>
    <p:extLst>
      <p:ext uri="{BB962C8B-B14F-4D97-AF65-F5344CB8AC3E}">
        <p14:creationId xmlns:p14="http://schemas.microsoft.com/office/powerpoint/2010/main" val="2890847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4038600"/>
            <a:ext cx="8153400" cy="2087563"/>
          </a:xfrm>
        </p:spPr>
        <p:txBody>
          <a:bodyPr>
            <a:normAutofit fontScale="47500" lnSpcReduction="20000"/>
          </a:bodyPr>
          <a:lstStyle/>
          <a:p>
            <a:r>
              <a:rPr lang="en-US" b="1" dirty="0"/>
              <a:t>Component</a:t>
            </a:r>
            <a:r>
              <a:rPr lang="en-US" dirty="0"/>
              <a:t> - Component is the abstraction for leafs and composites. It defines the interface that must be implemented by the objects in the composition. </a:t>
            </a:r>
            <a:endParaRPr lang="en-US" dirty="0" smtClean="0"/>
          </a:p>
          <a:p>
            <a:r>
              <a:rPr lang="en-US" b="1" dirty="0" smtClean="0"/>
              <a:t>Leaf</a:t>
            </a:r>
            <a:r>
              <a:rPr lang="en-US" dirty="0" smtClean="0"/>
              <a:t> </a:t>
            </a:r>
            <a:r>
              <a:rPr lang="en-US" dirty="0"/>
              <a:t>- Leafs are objects that have no children. They implement services described by the Component </a:t>
            </a:r>
            <a:r>
              <a:rPr lang="en-US" dirty="0" smtClean="0"/>
              <a:t>interface</a:t>
            </a:r>
          </a:p>
          <a:p>
            <a:r>
              <a:rPr lang="en-US" b="1" dirty="0" smtClean="0"/>
              <a:t>Composite</a:t>
            </a:r>
            <a:r>
              <a:rPr lang="en-US" dirty="0" smtClean="0"/>
              <a:t> </a:t>
            </a:r>
            <a:r>
              <a:rPr lang="en-US" dirty="0"/>
              <a:t>- A Composite stores child components in addition to implementing methods defined by the component interface. Composites implement methods defined in the Component interface by delegating to child components. In addition composites provide additional methods for adding, removing, as well as getting components. </a:t>
            </a:r>
          </a:p>
          <a:p>
            <a:r>
              <a:rPr lang="en-US" b="1" dirty="0"/>
              <a:t>Client</a:t>
            </a:r>
            <a:r>
              <a:rPr lang="en-US" dirty="0"/>
              <a:t> - The client manipulates objects in the hierarchy using the component interface. </a:t>
            </a:r>
          </a:p>
        </p:txBody>
      </p:sp>
      <p:pic>
        <p:nvPicPr>
          <p:cNvPr id="4098" name="Picture 2" descr="Composite Pattern Implementation -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71187"/>
            <a:ext cx="596265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835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Intent</a:t>
            </a:r>
          </a:p>
          <a:p>
            <a:pPr lvl="1"/>
            <a:r>
              <a:rPr lang="en-US" dirty="0" smtClean="0"/>
              <a:t>Attach additional responsibilities to an object dynamically. Decorators provide a flexible alternative to </a:t>
            </a:r>
            <a:r>
              <a:rPr lang="en-US" dirty="0" err="1" smtClean="0"/>
              <a:t>subclassing</a:t>
            </a:r>
            <a:r>
              <a:rPr lang="en-US" dirty="0" smtClean="0"/>
              <a:t> for extending functionality.</a:t>
            </a:r>
          </a:p>
          <a:p>
            <a:pPr lvl="1"/>
            <a:r>
              <a:rPr lang="en-US" dirty="0" smtClean="0"/>
              <a:t>Client-specified embellishment of a core object by recursively wrapping it.</a:t>
            </a:r>
          </a:p>
          <a:p>
            <a:pPr lvl="1"/>
            <a:r>
              <a:rPr lang="en-US" dirty="0" smtClean="0"/>
              <a:t>Wrapping a gift, putting it in a box, and wrapping the box.</a:t>
            </a:r>
          </a:p>
          <a:p>
            <a:r>
              <a:rPr lang="en-US" b="1" dirty="0" smtClean="0"/>
              <a:t>Problem</a:t>
            </a:r>
          </a:p>
          <a:p>
            <a:pPr lvl="1"/>
            <a:r>
              <a:rPr lang="en-US" dirty="0" smtClean="0"/>
              <a:t>You want to add behavior or state to individual objects at run-time. Inheritance is not feasible because it is static and applies to an entire class.</a:t>
            </a:r>
          </a:p>
          <a:p>
            <a:endParaRPr lang="en-US" dirty="0"/>
          </a:p>
        </p:txBody>
      </p:sp>
    </p:spTree>
    <p:extLst>
      <p:ext uri="{BB962C8B-B14F-4D97-AF65-F5344CB8AC3E}">
        <p14:creationId xmlns:p14="http://schemas.microsoft.com/office/powerpoint/2010/main" val="95753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GUI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chapter five the author intertwines the idea of patterns with the development of a user interface.</a:t>
            </a:r>
          </a:p>
          <a:p>
            <a:r>
              <a:rPr lang="en-US" dirty="0" smtClean="0"/>
              <a:t>The author also provides some insight into the programming designs and patterns as they relate to the </a:t>
            </a:r>
            <a:r>
              <a:rPr lang="en-US" i="1" dirty="0" smtClean="0"/>
              <a:t>A</a:t>
            </a:r>
            <a:r>
              <a:rPr lang="en-US" dirty="0" smtClean="0"/>
              <a:t>pplication </a:t>
            </a:r>
            <a:r>
              <a:rPr lang="en-US" i="1" dirty="0" smtClean="0"/>
              <a:t>P</a:t>
            </a:r>
            <a:r>
              <a:rPr lang="en-US" dirty="0" smtClean="0"/>
              <a:t>rogramming  </a:t>
            </a:r>
            <a:r>
              <a:rPr lang="en-US" i="1" dirty="0" smtClean="0"/>
              <a:t>I</a:t>
            </a:r>
            <a:r>
              <a:rPr lang="en-US" dirty="0" smtClean="0"/>
              <a:t>nterface. (API)</a:t>
            </a:r>
          </a:p>
          <a:p>
            <a:r>
              <a:rPr lang="en-US" dirty="0" smtClean="0"/>
              <a:t>Remember the materials from the previous chapters, especially programming by contract.</a:t>
            </a:r>
          </a:p>
          <a:p>
            <a:r>
              <a:rPr lang="en-US" dirty="0" smtClean="0"/>
              <a:t>Looking at two users: the ‘end’ user and the software developer.</a:t>
            </a:r>
            <a:endParaRPr lang="en-US" dirty="0"/>
          </a:p>
        </p:txBody>
      </p:sp>
    </p:spTree>
    <p:extLst>
      <p:ext uri="{BB962C8B-B14F-4D97-AF65-F5344CB8AC3E}">
        <p14:creationId xmlns:p14="http://schemas.microsoft.com/office/powerpoint/2010/main" val="4140406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Decorator Pattern – Cocoa Apple spec</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Decorator design pattern attaches additional responsibilities to an object dynamically. Decorators provide a flexible alternative to </a:t>
            </a:r>
            <a:r>
              <a:rPr lang="en-US" dirty="0" err="1" smtClean="0"/>
              <a:t>subclassing</a:t>
            </a:r>
            <a:r>
              <a:rPr lang="en-US" dirty="0" smtClean="0"/>
              <a:t> for extending functionality. As does </a:t>
            </a:r>
            <a:r>
              <a:rPr lang="en-US" dirty="0" err="1" smtClean="0"/>
              <a:t>subclassing</a:t>
            </a:r>
            <a:r>
              <a:rPr lang="en-US" dirty="0" smtClean="0"/>
              <a:t>, adaptation of the Decorator pattern allows you to incorporate new behavior without modifying existing code. Decorators wrap an object of the class whose behavior they extend. They implement the same interface as the object they wrap and add their own behavior either before or after delegating a task to the wrapped object. The Decorator pattern expresses the design principle that classes should be open to extension but closed to modification</a:t>
            </a:r>
            <a:endParaRPr lang="en-US" dirty="0"/>
          </a:p>
        </p:txBody>
      </p:sp>
    </p:spTree>
    <p:extLst>
      <p:ext uri="{BB962C8B-B14F-4D97-AF65-F5344CB8AC3E}">
        <p14:creationId xmlns:p14="http://schemas.microsoft.com/office/powerpoint/2010/main" val="1144156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 Text version</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b="1" dirty="0"/>
              <a:t>Context</a:t>
            </a:r>
            <a:endParaRPr lang="en-US" dirty="0"/>
          </a:p>
          <a:p>
            <a:pPr lvl="1"/>
            <a:r>
              <a:rPr lang="en-US" dirty="0"/>
              <a:t>Component objects can be decorated (visually or behaviorally enhanced)</a:t>
            </a:r>
          </a:p>
          <a:p>
            <a:pPr lvl="1"/>
            <a:r>
              <a:rPr lang="en-US" dirty="0"/>
              <a:t>The decorated object can be used in the same way as the undecorated object</a:t>
            </a:r>
          </a:p>
          <a:p>
            <a:pPr lvl="1"/>
            <a:r>
              <a:rPr lang="en-US" dirty="0"/>
              <a:t>The component class does not want to take on the responsibility of the decoration</a:t>
            </a:r>
          </a:p>
          <a:p>
            <a:pPr lvl="1"/>
            <a:r>
              <a:rPr lang="en-US" dirty="0"/>
              <a:t>There may be an open-ended set of possible decorations</a:t>
            </a:r>
          </a:p>
          <a:p>
            <a:r>
              <a:rPr lang="en-US" b="1" dirty="0"/>
              <a:t>Solution</a:t>
            </a:r>
            <a:endParaRPr lang="en-US" dirty="0"/>
          </a:p>
          <a:p>
            <a:pPr lvl="1"/>
            <a:r>
              <a:rPr lang="en-US" dirty="0"/>
              <a:t>Define an interface type that is an abstraction for the component</a:t>
            </a:r>
          </a:p>
          <a:p>
            <a:pPr lvl="1"/>
            <a:r>
              <a:rPr lang="en-US" dirty="0"/>
              <a:t>Concrete component classes realize this interface type.</a:t>
            </a:r>
          </a:p>
          <a:p>
            <a:pPr lvl="1"/>
            <a:r>
              <a:rPr lang="en-US" dirty="0"/>
              <a:t>Decorator classes also realize this interface type.</a:t>
            </a:r>
          </a:p>
          <a:p>
            <a:pPr lvl="1"/>
            <a:r>
              <a:rPr lang="en-US" dirty="0"/>
              <a:t>A decorator object manages the component object that it </a:t>
            </a:r>
            <a:r>
              <a:rPr lang="en-US" dirty="0" smtClean="0"/>
              <a:t>decorates</a:t>
            </a:r>
          </a:p>
          <a:p>
            <a:pPr lvl="1"/>
            <a:r>
              <a:rPr lang="en-US" dirty="0"/>
              <a:t>When implementing a method from the component interface type, the decorator class applies the method to the decorated component and combines the result with the effect of the </a:t>
            </a:r>
            <a:r>
              <a:rPr lang="en-US" dirty="0" smtClean="0"/>
              <a:t>decoration</a:t>
            </a:r>
            <a:endParaRPr lang="en-US" dirty="0"/>
          </a:p>
        </p:txBody>
      </p:sp>
    </p:spTree>
    <p:extLst>
      <p:ext uri="{BB962C8B-B14F-4D97-AF65-F5344CB8AC3E}">
        <p14:creationId xmlns:p14="http://schemas.microsoft.com/office/powerpoint/2010/main" val="203108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New" panose="02070309020205020404" pitchFamily="49" charset="0"/>
                <a:cs typeface="Courier New" panose="02070309020205020404" pitchFamily="49" charset="0"/>
              </a:rPr>
              <a:t>public interface Pizza {</a:t>
            </a:r>
          </a:p>
          <a:p>
            <a:pPr marL="0" indent="0">
              <a:buNone/>
            </a:pPr>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bakePizza</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public float </a:t>
            </a:r>
            <a:r>
              <a:rPr lang="en-US" dirty="0" err="1">
                <a:latin typeface="Courier New" panose="02070309020205020404" pitchFamily="49" charset="0"/>
                <a:cs typeface="Courier New" panose="02070309020205020404" pitchFamily="49" charset="0"/>
              </a:rPr>
              <a:t>getCost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BasePizza</a:t>
            </a:r>
            <a:r>
              <a:rPr lang="en-US" dirty="0">
                <a:latin typeface="Courier New" panose="02070309020205020404" pitchFamily="49" charset="0"/>
                <a:cs typeface="Courier New" panose="02070309020205020404" pitchFamily="49" charset="0"/>
              </a:rPr>
              <a:t> implements Pizza</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bakePizza</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"Basic Pizza";</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 float </a:t>
            </a:r>
            <a:r>
              <a:rPr lang="en-US" dirty="0" err="1">
                <a:latin typeface="Courier New" panose="02070309020205020404" pitchFamily="49" charset="0"/>
                <a:cs typeface="Courier New" panose="02070309020205020404" pitchFamily="49" charset="0"/>
              </a:rPr>
              <a:t>getCost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return 100;</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7676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PizzaDecorator</a:t>
            </a:r>
            <a:r>
              <a:rPr lang="en-US" dirty="0">
                <a:latin typeface="Courier New" panose="02070309020205020404" pitchFamily="49" charset="0"/>
                <a:cs typeface="Courier New" panose="02070309020205020404" pitchFamily="49" charset="0"/>
              </a:rPr>
              <a:t> implements Pizza {</a:t>
            </a:r>
          </a:p>
          <a:p>
            <a:pPr marL="0" indent="0">
              <a:buNone/>
            </a:pPr>
            <a:r>
              <a:rPr lang="en-US" dirty="0">
                <a:latin typeface="Courier New" panose="02070309020205020404" pitchFamily="49" charset="0"/>
                <a:cs typeface="Courier New" panose="02070309020205020404" pitchFamily="49" charset="0"/>
              </a:rPr>
              <a:t>    Pizza </a:t>
            </a:r>
            <a:r>
              <a:rPr lang="en-US" dirty="0" err="1">
                <a:latin typeface="Courier New" panose="02070309020205020404" pitchFamily="49" charset="0"/>
                <a:cs typeface="Courier New" panose="02070309020205020404" pitchFamily="49" charset="0"/>
              </a:rPr>
              <a:t>pizza</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PizzaDecorator</a:t>
            </a:r>
            <a:r>
              <a:rPr lang="en-US" dirty="0">
                <a:latin typeface="Courier New" panose="02070309020205020404" pitchFamily="49" charset="0"/>
                <a:cs typeface="Courier New" panose="02070309020205020404" pitchFamily="49" charset="0"/>
              </a:rPr>
              <a:t>(Pizza </a:t>
            </a:r>
            <a:r>
              <a:rPr lang="en-US" dirty="0" err="1">
                <a:latin typeface="Courier New" panose="02070309020205020404" pitchFamily="49" charset="0"/>
                <a:cs typeface="Courier New" panose="02070309020205020404" pitchFamily="49" charset="0"/>
              </a:rPr>
              <a:t>newPizza</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this.pizza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newPizza</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public String </a:t>
            </a:r>
            <a:r>
              <a:rPr lang="en-US" dirty="0" err="1">
                <a:latin typeface="Courier New" panose="02070309020205020404" pitchFamily="49" charset="0"/>
                <a:cs typeface="Courier New" panose="02070309020205020404" pitchFamily="49" charset="0"/>
              </a:rPr>
              <a:t>bakePizza</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pizza.bakePizza</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@Override</a:t>
            </a:r>
          </a:p>
          <a:p>
            <a:pPr marL="0" indent="0">
              <a:buNone/>
            </a:pPr>
            <a:r>
              <a:rPr lang="en-US" dirty="0">
                <a:latin typeface="Courier New" panose="02070309020205020404" pitchFamily="49" charset="0"/>
                <a:cs typeface="Courier New" panose="02070309020205020404" pitchFamily="49" charset="0"/>
              </a:rPr>
              <a:t>    public float </a:t>
            </a:r>
            <a:r>
              <a:rPr lang="en-US" dirty="0" err="1">
                <a:latin typeface="Courier New" panose="02070309020205020404" pitchFamily="49" charset="0"/>
                <a:cs typeface="Courier New" panose="02070309020205020404" pitchFamily="49" charset="0"/>
              </a:rPr>
              <a:t>getCost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pizza.getCost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2783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public class Cheese extends </a:t>
            </a:r>
            <a:r>
              <a:rPr lang="en-US" sz="1200" dirty="0" err="1">
                <a:latin typeface="Courier New" panose="02070309020205020404" pitchFamily="49" charset="0"/>
                <a:cs typeface="Courier New" panose="02070309020205020404" pitchFamily="49" charset="0"/>
              </a:rPr>
              <a:t>PizzaDecorator</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public Cheese(Pizza </a:t>
            </a:r>
            <a:r>
              <a:rPr lang="en-US" sz="1200" dirty="0" err="1">
                <a:latin typeface="Courier New" panose="02070309020205020404" pitchFamily="49" charset="0"/>
                <a:cs typeface="Courier New" panose="02070309020205020404" pitchFamily="49" charset="0"/>
              </a:rPr>
              <a:t>newPizza</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super(</a:t>
            </a:r>
            <a:r>
              <a:rPr lang="en-US" sz="1200" dirty="0" err="1">
                <a:latin typeface="Courier New" panose="02070309020205020404" pitchFamily="49" charset="0"/>
                <a:cs typeface="Courier New" panose="02070309020205020404" pitchFamily="49" charset="0"/>
              </a:rPr>
              <a:t>newPizza</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@Override</a:t>
            </a:r>
          </a:p>
          <a:p>
            <a:pPr marL="0" indent="0">
              <a:buNone/>
            </a:pPr>
            <a:r>
              <a:rPr lang="en-US" sz="1200" dirty="0">
                <a:latin typeface="Courier New" panose="02070309020205020404" pitchFamily="49" charset="0"/>
                <a:cs typeface="Courier New" panose="02070309020205020404" pitchFamily="49" charset="0"/>
              </a:rPr>
              <a:t>    public String </a:t>
            </a:r>
            <a:r>
              <a:rPr lang="en-US" sz="1200" dirty="0" err="1">
                <a:latin typeface="Courier New" panose="02070309020205020404" pitchFamily="49" charset="0"/>
                <a:cs typeface="Courier New" panose="02070309020205020404" pitchFamily="49" charset="0"/>
              </a:rPr>
              <a:t>bakePizza</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super.bakePizza</a:t>
            </a:r>
            <a:r>
              <a:rPr lang="en-US" sz="1200" dirty="0">
                <a:latin typeface="Courier New" panose="02070309020205020404" pitchFamily="49" charset="0"/>
                <a:cs typeface="Courier New" panose="02070309020205020404" pitchFamily="49" charset="0"/>
              </a:rPr>
              <a:t>() + " with Cheese </a:t>
            </a:r>
            <a:r>
              <a:rPr lang="en-US" sz="1200" dirty="0" smtClean="0">
                <a:latin typeface="Courier New" panose="02070309020205020404" pitchFamily="49" charset="0"/>
                <a:cs typeface="Courier New" panose="02070309020205020404" pitchFamily="49" charset="0"/>
              </a:rPr>
              <a:t>Topping";}</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@Override</a:t>
            </a:r>
          </a:p>
          <a:p>
            <a:pPr marL="0" indent="0">
              <a:buNone/>
            </a:pPr>
            <a:r>
              <a:rPr lang="en-US" sz="1200" dirty="0">
                <a:latin typeface="Courier New" panose="02070309020205020404" pitchFamily="49" charset="0"/>
                <a:cs typeface="Courier New" panose="02070309020205020404" pitchFamily="49" charset="0"/>
              </a:rPr>
              <a:t>    public float </a:t>
            </a:r>
            <a:r>
              <a:rPr lang="en-US" sz="1200" dirty="0" err="1">
                <a:latin typeface="Courier New" panose="02070309020205020404" pitchFamily="49" charset="0"/>
                <a:cs typeface="Courier New" panose="02070309020205020404" pitchFamily="49" charset="0"/>
              </a:rPr>
              <a:t>getCost</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super.getCost</a:t>
            </a:r>
            <a:r>
              <a:rPr lang="en-US" sz="1200" dirty="0">
                <a:latin typeface="Courier New" panose="02070309020205020404" pitchFamily="49" charset="0"/>
                <a:cs typeface="Courier New" panose="02070309020205020404" pitchFamily="49" charset="0"/>
              </a:rPr>
              <a:t>()+80</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public class Pepperoni extends </a:t>
            </a:r>
            <a:r>
              <a:rPr lang="en-US" sz="1200" dirty="0" err="1">
                <a:latin typeface="Courier New" panose="02070309020205020404" pitchFamily="49" charset="0"/>
                <a:cs typeface="Courier New" panose="02070309020205020404" pitchFamily="49" charset="0"/>
              </a:rPr>
              <a:t>PizzaDecorator</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public Pepperoni(Pizza </a:t>
            </a:r>
            <a:r>
              <a:rPr lang="en-US" sz="1200" dirty="0" err="1">
                <a:latin typeface="Courier New" panose="02070309020205020404" pitchFamily="49" charset="0"/>
                <a:cs typeface="Courier New" panose="02070309020205020404" pitchFamily="49" charset="0"/>
              </a:rPr>
              <a:t>newPizza</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super(</a:t>
            </a:r>
            <a:r>
              <a:rPr lang="en-US" sz="1200" dirty="0" err="1">
                <a:latin typeface="Courier New" panose="02070309020205020404" pitchFamily="49" charset="0"/>
                <a:cs typeface="Courier New" panose="02070309020205020404" pitchFamily="49" charset="0"/>
              </a:rPr>
              <a:t>newPizza</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@Override</a:t>
            </a:r>
          </a:p>
          <a:p>
            <a:pPr marL="0" indent="0">
              <a:buNone/>
            </a:pPr>
            <a:r>
              <a:rPr lang="en-US" sz="1200" dirty="0">
                <a:latin typeface="Courier New" panose="02070309020205020404" pitchFamily="49" charset="0"/>
                <a:cs typeface="Courier New" panose="02070309020205020404" pitchFamily="49" charset="0"/>
              </a:rPr>
              <a:t>    public String </a:t>
            </a:r>
            <a:r>
              <a:rPr lang="en-US" sz="1200" dirty="0" err="1">
                <a:latin typeface="Courier New" panose="02070309020205020404" pitchFamily="49" charset="0"/>
                <a:cs typeface="Courier New" panose="02070309020205020404" pitchFamily="49" charset="0"/>
              </a:rPr>
              <a:t>bakePizza</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super.bakePizza</a:t>
            </a:r>
            <a:r>
              <a:rPr lang="en-US" sz="1200" dirty="0">
                <a:latin typeface="Courier New" panose="02070309020205020404" pitchFamily="49" charset="0"/>
                <a:cs typeface="Courier New" panose="02070309020205020404" pitchFamily="49" charset="0"/>
              </a:rPr>
              <a:t>() + " with Pepperoni Topping</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@Override</a:t>
            </a:r>
          </a:p>
          <a:p>
            <a:pPr marL="0" indent="0">
              <a:buNone/>
            </a:pPr>
            <a:r>
              <a:rPr lang="en-US" sz="1200" dirty="0">
                <a:latin typeface="Courier New" panose="02070309020205020404" pitchFamily="49" charset="0"/>
                <a:cs typeface="Courier New" panose="02070309020205020404" pitchFamily="49" charset="0"/>
              </a:rPr>
              <a:t>    public float </a:t>
            </a:r>
            <a:r>
              <a:rPr lang="en-US" sz="1200" dirty="0" err="1">
                <a:latin typeface="Courier New" panose="02070309020205020404" pitchFamily="49" charset="0"/>
                <a:cs typeface="Courier New" panose="02070309020205020404" pitchFamily="49" charset="0"/>
              </a:rPr>
              <a:t>getCost</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super.getCost</a:t>
            </a:r>
            <a:r>
              <a:rPr lang="en-US" sz="1200" dirty="0">
                <a:latin typeface="Courier New" panose="02070309020205020404" pitchFamily="49" charset="0"/>
                <a:cs typeface="Courier New" panose="02070309020205020404" pitchFamily="49" charset="0"/>
              </a:rPr>
              <a:t>()+110</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8591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75004" y="1447800"/>
            <a:ext cx="3733800" cy="4830763"/>
          </a:xfrm>
        </p:spPr>
        <p:txBody>
          <a:bodyPr>
            <a:normAutofit fontScale="77500" lnSpcReduction="20000"/>
          </a:bodyPr>
          <a:lstStyle/>
          <a:p>
            <a:r>
              <a:rPr lang="en-US" dirty="0"/>
              <a:t>The decorator pattern </a:t>
            </a:r>
            <a:r>
              <a:rPr lang="en-US" dirty="0" smtClean="0"/>
              <a:t>can be used when </a:t>
            </a:r>
            <a:r>
              <a:rPr lang="en-US" dirty="0"/>
              <a:t>there is a need to dynamically </a:t>
            </a:r>
            <a:r>
              <a:rPr lang="en-US" dirty="0" smtClean="0"/>
              <a:t>add, </a:t>
            </a:r>
            <a:r>
              <a:rPr lang="en-US" dirty="0"/>
              <a:t>as well as </a:t>
            </a:r>
            <a:r>
              <a:rPr lang="en-US" dirty="0" smtClean="0"/>
              <a:t>remove, responsibilities </a:t>
            </a:r>
            <a:r>
              <a:rPr lang="en-US" dirty="0"/>
              <a:t>to a class, and </a:t>
            </a:r>
            <a:r>
              <a:rPr lang="en-US" dirty="0" smtClean="0"/>
              <a:t>inheritance would </a:t>
            </a:r>
            <a:r>
              <a:rPr lang="en-US" dirty="0"/>
              <a:t>be </a:t>
            </a:r>
            <a:r>
              <a:rPr lang="en-US" dirty="0" smtClean="0"/>
              <a:t>undesirable due </a:t>
            </a:r>
            <a:r>
              <a:rPr lang="en-US" dirty="0"/>
              <a:t>to the large number of subclasses that could result</a:t>
            </a:r>
            <a:r>
              <a:rPr lang="en-US" dirty="0" smtClean="0"/>
              <a:t>.</a:t>
            </a:r>
          </a:p>
          <a:p>
            <a:r>
              <a:rPr lang="en-US" dirty="0"/>
              <a:t>Typical use</a:t>
            </a:r>
          </a:p>
          <a:p>
            <a:pPr marL="0" indent="0">
              <a:buNone/>
            </a:pPr>
            <a:r>
              <a:rPr lang="en-US" dirty="0">
                <a:latin typeface="Courier New" panose="02070309020205020404" pitchFamily="49" charset="0"/>
                <a:cs typeface="Courier New" panose="02070309020205020404" pitchFamily="49" charset="0"/>
              </a:rPr>
              <a:t>Pizza </a:t>
            </a:r>
            <a:r>
              <a:rPr lang="en-US" dirty="0" err="1">
                <a:latin typeface="Courier New" panose="02070309020205020404" pitchFamily="49" charset="0"/>
                <a:cs typeface="Courier New" panose="02070309020205020404" pitchFamily="49" charset="0"/>
              </a:rPr>
              <a:t>pizza</a:t>
            </a:r>
            <a:r>
              <a:rPr lang="en-US" dirty="0">
                <a:latin typeface="Courier New" panose="02070309020205020404" pitchFamily="49" charset="0"/>
                <a:cs typeface="Courier New" panose="02070309020205020404" pitchFamily="49" charset="0"/>
              </a:rPr>
              <a:t> = new Cheese(new Pepperoni(new </a:t>
            </a:r>
            <a:r>
              <a:rPr lang="en-US" dirty="0" err="1">
                <a:latin typeface="Courier New" panose="02070309020205020404" pitchFamily="49" charset="0"/>
                <a:cs typeface="Courier New" panose="02070309020205020404" pitchFamily="49" charset="0"/>
              </a:rPr>
              <a:t>BasePizza</a:t>
            </a:r>
            <a:r>
              <a:rPr lang="en-US" dirty="0">
                <a:latin typeface="Courier New" panose="02070309020205020404" pitchFamily="49" charset="0"/>
                <a:cs typeface="Courier New" panose="02070309020205020404" pitchFamily="49" charset="0"/>
              </a:rPr>
              <a:t>()));</a:t>
            </a:r>
          </a:p>
        </p:txBody>
      </p:sp>
      <p:pic>
        <p:nvPicPr>
          <p:cNvPr id="1026" name="Picture 2" descr="Image result for decorator patter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828800"/>
            <a:ext cx="48006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93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Each pattern has </a:t>
            </a:r>
            <a:endParaRPr lang="en-US" sz="2800" dirty="0"/>
          </a:p>
          <a:p>
            <a:pPr lvl="1"/>
            <a:r>
              <a:rPr lang="en-US" dirty="0"/>
              <a:t>a short </a:t>
            </a:r>
            <a:r>
              <a:rPr lang="en-US" i="1" dirty="0"/>
              <a:t>name</a:t>
            </a:r>
            <a:endParaRPr lang="en-US" sz="2400" dirty="0"/>
          </a:p>
          <a:p>
            <a:pPr lvl="1"/>
            <a:r>
              <a:rPr lang="en-US" dirty="0"/>
              <a:t>a brief description of the </a:t>
            </a:r>
            <a:r>
              <a:rPr lang="en-US" i="1" dirty="0"/>
              <a:t>context</a:t>
            </a:r>
            <a:endParaRPr lang="en-US" sz="2400" dirty="0"/>
          </a:p>
          <a:p>
            <a:pPr lvl="1"/>
            <a:r>
              <a:rPr lang="en-US" dirty="0"/>
              <a:t>a lengthy description of the </a:t>
            </a:r>
            <a:r>
              <a:rPr lang="en-US" i="1" dirty="0"/>
              <a:t>problem</a:t>
            </a:r>
            <a:endParaRPr lang="en-US" sz="2400" dirty="0"/>
          </a:p>
          <a:p>
            <a:pPr lvl="1"/>
            <a:r>
              <a:rPr lang="en-US" dirty="0"/>
              <a:t>a prescription for the </a:t>
            </a:r>
            <a:r>
              <a:rPr lang="en-US" i="1" dirty="0"/>
              <a:t>solution</a:t>
            </a:r>
            <a:endParaRPr lang="en-US" sz="2400" dirty="0"/>
          </a:p>
          <a:p>
            <a:r>
              <a:rPr lang="en-US" dirty="0" smtClean="0"/>
              <a:t>See: </a:t>
            </a:r>
            <a:r>
              <a:rPr lang="en-US" dirty="0">
                <a:hlinkClick r:id="rId2"/>
              </a:rPr>
              <a:t>https://sourcemaking.com</a:t>
            </a:r>
            <a:r>
              <a:rPr lang="en-US" dirty="0" smtClean="0">
                <a:hlinkClick r:id="rId2"/>
              </a:rPr>
              <a:t>/</a:t>
            </a:r>
            <a:r>
              <a:rPr lang="en-US" dirty="0" smtClean="0"/>
              <a:t>  and also  </a:t>
            </a:r>
            <a:r>
              <a:rPr lang="en-US" dirty="0" smtClean="0">
                <a:hlinkClick r:id="rId3"/>
              </a:rPr>
              <a:t>http</a:t>
            </a:r>
            <a:r>
              <a:rPr lang="en-US" dirty="0">
                <a:hlinkClick r:id="rId3"/>
              </a:rPr>
              <a:t>://www.fluffycat.com/Java-Design-Patterns</a:t>
            </a:r>
            <a:r>
              <a:rPr lang="en-US" dirty="0" smtClean="0">
                <a:hlinkClick r:id="rId3"/>
              </a:rPr>
              <a:t>/</a:t>
            </a:r>
            <a:r>
              <a:rPr lang="en-US" dirty="0" smtClean="0"/>
              <a:t> </a:t>
            </a:r>
            <a:r>
              <a:rPr lang="en-US" dirty="0"/>
              <a:t/>
            </a:r>
            <a:br>
              <a:rPr lang="en-US" dirty="0"/>
            </a:br>
            <a:r>
              <a:rPr lang="en-US" dirty="0" smtClean="0">
                <a:hlinkClick r:id="rId4"/>
              </a:rPr>
              <a:t>http://hillside.net/patterns</a:t>
            </a:r>
            <a:r>
              <a:rPr lang="en-US" dirty="0" smtClean="0"/>
              <a:t> </a:t>
            </a:r>
            <a:r>
              <a:rPr lang="en-US" dirty="0" smtClean="0">
                <a:hlinkClick r:id="rId5"/>
              </a:rPr>
              <a:t>http://www.oodesign.com/</a:t>
            </a:r>
            <a:r>
              <a:rPr lang="en-US" dirty="0" smtClean="0"/>
              <a:t> </a:t>
            </a:r>
            <a:br>
              <a:rPr lang="en-US" dirty="0" smtClean="0"/>
            </a:br>
            <a:r>
              <a:rPr lang="en-US" dirty="0" smtClean="0">
                <a:hlinkClick r:id="rId6"/>
              </a:rPr>
              <a:t>http://www.netobjectives.com/files/books/dpe/design-patterns-matrix.pdf</a:t>
            </a:r>
            <a:r>
              <a:rPr lang="en-US" dirty="0" smtClean="0"/>
              <a:t> </a:t>
            </a:r>
            <a:endParaRPr lang="en-US" dirty="0"/>
          </a:p>
        </p:txBody>
      </p:sp>
    </p:spTree>
    <p:extLst>
      <p:ext uri="{BB962C8B-B14F-4D97-AF65-F5344CB8AC3E}">
        <p14:creationId xmlns:p14="http://schemas.microsoft.com/office/powerpoint/2010/main" val="369006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pattern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Intent</a:t>
            </a:r>
          </a:p>
          <a:p>
            <a:pPr lvl="1"/>
            <a:r>
              <a:rPr lang="en-US" dirty="0" smtClean="0"/>
              <a:t>Provide a way to access the elements of an aggregate object (collection of some sort) sequentially without exposing its underlying representation.</a:t>
            </a:r>
          </a:p>
          <a:p>
            <a:pPr lvl="2"/>
            <a:r>
              <a:rPr lang="en-US" dirty="0" smtClean="0"/>
              <a:t>You need not know if the underlying representation is an array, a linked list, a </a:t>
            </a:r>
            <a:r>
              <a:rPr lang="en-US" dirty="0" err="1" smtClean="0"/>
              <a:t>hashset</a:t>
            </a:r>
            <a:r>
              <a:rPr lang="en-US" dirty="0" smtClean="0"/>
              <a:t>, or something else.</a:t>
            </a:r>
          </a:p>
          <a:p>
            <a:pPr lvl="1"/>
            <a:r>
              <a:rPr lang="en-US" dirty="0" smtClean="0"/>
              <a:t>Provide an abstraction that makes it possible to decouple collection classes and algorithms.</a:t>
            </a:r>
          </a:p>
          <a:p>
            <a:pPr lvl="1"/>
            <a:r>
              <a:rPr lang="en-US" dirty="0" smtClean="0"/>
              <a:t>Promote to “full object status” the traversal of a collection.</a:t>
            </a:r>
          </a:p>
          <a:p>
            <a:pPr lvl="1"/>
            <a:r>
              <a:rPr lang="en-US" dirty="0" smtClean="0"/>
              <a:t>Allow polymorphic traversal</a:t>
            </a:r>
          </a:p>
          <a:p>
            <a:r>
              <a:rPr lang="en-US" b="1" dirty="0" smtClean="0"/>
              <a:t>Problem</a:t>
            </a:r>
          </a:p>
          <a:p>
            <a:pPr lvl="1"/>
            <a:r>
              <a:rPr lang="en-US" dirty="0" smtClean="0"/>
              <a:t>Need to “abstract” the traversal of many different data structures so that algorithms can be defined that are capable of interfacing with each transparently.</a:t>
            </a:r>
          </a:p>
          <a:p>
            <a:endParaRPr lang="en-US" dirty="0"/>
          </a:p>
        </p:txBody>
      </p:sp>
    </p:spTree>
    <p:extLst>
      <p:ext uri="{BB962C8B-B14F-4D97-AF65-F5344CB8AC3E}">
        <p14:creationId xmlns:p14="http://schemas.microsoft.com/office/powerpoint/2010/main" val="131978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Context</a:t>
            </a:r>
            <a:endParaRPr lang="en-US" dirty="0"/>
          </a:p>
          <a:p>
            <a:pPr lvl="1"/>
            <a:r>
              <a:rPr lang="en-US" dirty="0"/>
              <a:t>An aggregate object contains element </a:t>
            </a:r>
            <a:r>
              <a:rPr lang="en-US" dirty="0" smtClean="0"/>
              <a:t>objects.</a:t>
            </a:r>
            <a:endParaRPr lang="en-US" dirty="0"/>
          </a:p>
          <a:p>
            <a:pPr lvl="1"/>
            <a:r>
              <a:rPr lang="en-US" dirty="0"/>
              <a:t>Clients need access to the element </a:t>
            </a:r>
            <a:r>
              <a:rPr lang="en-US" dirty="0" smtClean="0"/>
              <a:t>objects.</a:t>
            </a:r>
            <a:endParaRPr lang="en-US" dirty="0"/>
          </a:p>
          <a:p>
            <a:pPr lvl="1"/>
            <a:r>
              <a:rPr lang="en-US" dirty="0"/>
              <a:t>The aggregate object should not expose its internal </a:t>
            </a:r>
            <a:r>
              <a:rPr lang="en-US" dirty="0" smtClean="0"/>
              <a:t>structure.</a:t>
            </a:r>
            <a:endParaRPr lang="en-US" dirty="0"/>
          </a:p>
          <a:p>
            <a:pPr lvl="1"/>
            <a:r>
              <a:rPr lang="en-US" dirty="0"/>
              <a:t>Multiple clients may want independent </a:t>
            </a:r>
            <a:r>
              <a:rPr lang="en-US" dirty="0" smtClean="0"/>
              <a:t>access.</a:t>
            </a:r>
          </a:p>
          <a:p>
            <a:pPr lvl="0"/>
            <a:r>
              <a:rPr lang="en-US" b="1" dirty="0" smtClean="0"/>
              <a:t>Problem</a:t>
            </a:r>
          </a:p>
          <a:p>
            <a:pPr lvl="1"/>
            <a:r>
              <a:rPr lang="en-US" dirty="0" smtClean="0"/>
              <a:t>Provide a way to access the elements of an aggregate object sequentially without exposing its underlying representation. </a:t>
            </a:r>
            <a:endParaRPr lang="en-US" dirty="0"/>
          </a:p>
          <a:p>
            <a:pPr lvl="1"/>
            <a:r>
              <a:rPr lang="en-US" dirty="0"/>
              <a:t>A</a:t>
            </a:r>
            <a:r>
              <a:rPr lang="en-US" dirty="0" smtClean="0"/>
              <a:t>llows the developer to modify the collection implementation without making any changes outside of the collection.</a:t>
            </a:r>
          </a:p>
          <a:p>
            <a:r>
              <a:rPr lang="en-US" b="1" dirty="0" smtClean="0"/>
              <a:t>Solution</a:t>
            </a:r>
            <a:endParaRPr lang="en-US" dirty="0"/>
          </a:p>
          <a:p>
            <a:pPr lvl="1"/>
            <a:r>
              <a:rPr lang="en-US" dirty="0"/>
              <a:t>Define an iterator that fetches one element at a </a:t>
            </a:r>
            <a:r>
              <a:rPr lang="en-US" dirty="0" smtClean="0"/>
              <a:t>time.</a:t>
            </a:r>
            <a:endParaRPr lang="en-US" dirty="0"/>
          </a:p>
          <a:p>
            <a:pPr lvl="1"/>
            <a:r>
              <a:rPr lang="en-US" dirty="0"/>
              <a:t>Each iterator object keeps track of the position of the next </a:t>
            </a:r>
            <a:r>
              <a:rPr lang="en-US" dirty="0" smtClean="0"/>
              <a:t>element.</a:t>
            </a:r>
            <a:endParaRPr lang="en-US" dirty="0"/>
          </a:p>
          <a:p>
            <a:pPr lvl="1"/>
            <a:r>
              <a:rPr lang="en-US" dirty="0"/>
              <a:t>If there are several aggregate/iterator variations, it is best if the aggregate and iterator classes realize common interface types.</a:t>
            </a:r>
          </a:p>
          <a:p>
            <a:endParaRPr lang="en-US" dirty="0"/>
          </a:p>
        </p:txBody>
      </p:sp>
    </p:spTree>
    <p:extLst>
      <p:ext uri="{BB962C8B-B14F-4D97-AF65-F5344CB8AC3E}">
        <p14:creationId xmlns:p14="http://schemas.microsoft.com/office/powerpoint/2010/main" val="381690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“Traditional”</a:t>
            </a:r>
          </a:p>
          <a:p>
            <a:pPr marL="0" indent="0">
              <a:buNone/>
            </a:pPr>
            <a:r>
              <a:rPr lang="en-US" sz="2600" dirty="0" smtClean="0">
                <a:latin typeface="Courier New" panose="02070309020205020404" pitchFamily="49" charset="0"/>
                <a:cs typeface="Courier New" panose="02070309020205020404" pitchFamily="49" charset="0"/>
              </a:rPr>
              <a:t>List&lt;String</a:t>
            </a:r>
            <a:r>
              <a:rPr lang="en-US" sz="2600" dirty="0">
                <a:latin typeface="Courier New" panose="02070309020205020404" pitchFamily="49" charset="0"/>
                <a:cs typeface="Courier New" panose="02070309020205020404" pitchFamily="49" charset="0"/>
              </a:rPr>
              <a:t>&gt; names = new </a:t>
            </a:r>
            <a:r>
              <a:rPr lang="en-US" sz="2600" dirty="0" err="1">
                <a:latin typeface="Courier New" panose="02070309020205020404" pitchFamily="49" charset="0"/>
                <a:cs typeface="Courier New" panose="02070309020205020404" pitchFamily="49" charset="0"/>
              </a:rPr>
              <a:t>LinkedList</a:t>
            </a:r>
            <a:r>
              <a:rPr lang="en-US" sz="2600" dirty="0">
                <a:latin typeface="Courier New" panose="02070309020205020404" pitchFamily="49" charset="0"/>
                <a:cs typeface="Courier New" panose="02070309020205020404" pitchFamily="49" charset="0"/>
              </a:rPr>
              <a:t>&lt;String</a:t>
            </a:r>
            <a:r>
              <a:rPr lang="en-US" sz="2600" dirty="0" smtClean="0">
                <a:latin typeface="Courier New" panose="02070309020205020404" pitchFamily="49" charset="0"/>
                <a:cs typeface="Courier New" panose="02070309020205020404" pitchFamily="49" charset="0"/>
              </a:rPr>
              <a:t>&gt;();</a:t>
            </a:r>
          </a:p>
          <a:p>
            <a:pPr marL="0" indent="0">
              <a:buNone/>
            </a:pPr>
            <a:r>
              <a:rPr lang="en-US" sz="2600" dirty="0" smtClean="0">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 ... add some names to the collection </a:t>
            </a:r>
            <a:endParaRPr lang="en-US" sz="2600" dirty="0" smtClean="0">
              <a:latin typeface="Courier New" panose="02070309020205020404" pitchFamily="49" charset="0"/>
              <a:cs typeface="Courier New" panose="02070309020205020404" pitchFamily="49" charset="0"/>
            </a:endParaRPr>
          </a:p>
          <a:p>
            <a:pPr marL="0" indent="0">
              <a:buNone/>
            </a:pPr>
            <a:r>
              <a:rPr lang="en-US" sz="2600" dirty="0" smtClean="0">
                <a:latin typeface="Courier New" panose="02070309020205020404" pitchFamily="49" charset="0"/>
                <a:cs typeface="Courier New" panose="02070309020205020404" pitchFamily="49" charset="0"/>
              </a:rPr>
              <a:t>for </a:t>
            </a:r>
            <a:r>
              <a:rPr lang="en-US" sz="2600" dirty="0">
                <a:latin typeface="Courier New" panose="02070309020205020404" pitchFamily="49" charset="0"/>
                <a:cs typeface="Courier New" panose="02070309020205020404" pitchFamily="49" charset="0"/>
              </a:rPr>
              <a:t>(String name : names) </a:t>
            </a:r>
            <a:endParaRPr lang="en-US" sz="2600" dirty="0" smtClean="0">
              <a:latin typeface="Courier New" panose="02070309020205020404" pitchFamily="49" charset="0"/>
              <a:cs typeface="Courier New" panose="02070309020205020404" pitchFamily="49" charset="0"/>
            </a:endParaRPr>
          </a:p>
          <a:p>
            <a:pPr marL="0" indent="0">
              <a:buNone/>
            </a:pPr>
            <a:r>
              <a:rPr lang="en-US" sz="2600" dirty="0" err="1" smtClean="0">
                <a:latin typeface="Courier New" panose="02070309020205020404" pitchFamily="49" charset="0"/>
                <a:cs typeface="Courier New" panose="02070309020205020404" pitchFamily="49" charset="0"/>
              </a:rPr>
              <a:t>System.out.println</a:t>
            </a:r>
            <a:r>
              <a:rPr lang="en-US" sz="2600" dirty="0" smtClean="0">
                <a:latin typeface="Courier New" panose="02070309020205020404" pitchFamily="49" charset="0"/>
                <a:cs typeface="Courier New" panose="02070309020205020404" pitchFamily="49" charset="0"/>
              </a:rPr>
              <a:t>(name);</a:t>
            </a:r>
          </a:p>
          <a:p>
            <a:pPr marL="0" indent="0">
              <a:buNone/>
            </a:pPr>
            <a:r>
              <a:rPr lang="en-US" dirty="0" smtClean="0"/>
              <a:t>Java 8</a:t>
            </a:r>
            <a:endParaRPr lang="en-US" dirty="0"/>
          </a:p>
          <a:p>
            <a:pPr marL="0" indent="0">
              <a:buNone/>
            </a:pPr>
            <a:r>
              <a:rPr lang="en-US" sz="2400" dirty="0">
                <a:latin typeface="Courier New" panose="02070309020205020404" pitchFamily="49" charset="0"/>
                <a:cs typeface="Courier New" panose="02070309020205020404" pitchFamily="49" charset="0"/>
              </a:rPr>
              <a:t>List&lt;String&gt; names = new </a:t>
            </a:r>
            <a:r>
              <a:rPr lang="en-US" sz="2400" dirty="0" err="1">
                <a:latin typeface="Courier New" panose="02070309020205020404" pitchFamily="49" charset="0"/>
                <a:cs typeface="Courier New" panose="02070309020205020404" pitchFamily="49" charset="0"/>
              </a:rPr>
              <a:t>LinkedList</a:t>
            </a:r>
            <a:r>
              <a:rPr lang="en-US" sz="2400" dirty="0">
                <a:latin typeface="Courier New" panose="02070309020205020404" pitchFamily="49" charset="0"/>
                <a:cs typeface="Courier New" panose="02070309020205020404" pitchFamily="49" charset="0"/>
              </a:rPr>
              <a:t>&lt;&gt;();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add some names to the collection </a:t>
            </a:r>
            <a:endParaRPr lang="en-US" sz="2400" dirty="0" smtClean="0">
              <a:latin typeface="Courier New" panose="02070309020205020404" pitchFamily="49" charset="0"/>
              <a:cs typeface="Courier New" panose="02070309020205020404" pitchFamily="49" charset="0"/>
            </a:endParaRPr>
          </a:p>
          <a:p>
            <a:pPr marL="0" indent="0">
              <a:buNone/>
            </a:pPr>
            <a:r>
              <a:rPr lang="en-US" sz="2400" dirty="0" err="1" smtClean="0">
                <a:latin typeface="Courier New" panose="02070309020205020404" pitchFamily="49" charset="0"/>
                <a:cs typeface="Courier New" panose="02070309020205020404" pitchFamily="49" charset="0"/>
              </a:rPr>
              <a:t>names.forEach</a:t>
            </a:r>
            <a:r>
              <a:rPr lang="en-US" sz="2400" dirty="0" smtClean="0">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(name)); </a:t>
            </a:r>
          </a:p>
        </p:txBody>
      </p:sp>
    </p:spTree>
    <p:extLst>
      <p:ext uri="{BB962C8B-B14F-4D97-AF65-F5344CB8AC3E}">
        <p14:creationId xmlns:p14="http://schemas.microsoft.com/office/powerpoint/2010/main" val="93848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normAutofit fontScale="92500"/>
          </a:bodyPr>
          <a:lstStyle/>
          <a:p>
            <a:r>
              <a:rPr lang="en-US" b="1" dirty="0" smtClean="0"/>
              <a:t>Intent</a:t>
            </a:r>
          </a:p>
          <a:p>
            <a:pPr lvl="1"/>
            <a:r>
              <a:rPr lang="en-US" dirty="0" smtClean="0"/>
              <a:t>The intent of this design pattern is to help keep the user interface separate from the rest of the program. </a:t>
            </a:r>
          </a:p>
          <a:p>
            <a:r>
              <a:rPr lang="en-US" dirty="0" smtClean="0"/>
              <a:t>This </a:t>
            </a:r>
            <a:r>
              <a:rPr lang="en-US" dirty="0"/>
              <a:t>is an essential pattern for building user interfaces. </a:t>
            </a:r>
            <a:endParaRPr lang="en-US" dirty="0" smtClean="0"/>
          </a:p>
          <a:p>
            <a:r>
              <a:rPr lang="en-US" dirty="0" smtClean="0"/>
              <a:t>Some </a:t>
            </a:r>
            <a:r>
              <a:rPr lang="en-US" dirty="0"/>
              <a:t>programs have multiple editable views. </a:t>
            </a:r>
            <a:endParaRPr lang="en-US" dirty="0" smtClean="0"/>
          </a:p>
          <a:p>
            <a:r>
              <a:rPr lang="en-US" dirty="0" smtClean="0"/>
              <a:t>There </a:t>
            </a:r>
            <a:r>
              <a:rPr lang="en-US" dirty="0"/>
              <a:t>is a model that can be viewed in different ways and may be altered by different controllers.</a:t>
            </a:r>
          </a:p>
        </p:txBody>
      </p:sp>
    </p:spTree>
    <p:extLst>
      <p:ext uri="{BB962C8B-B14F-4D97-AF65-F5344CB8AC3E}">
        <p14:creationId xmlns:p14="http://schemas.microsoft.com/office/powerpoint/2010/main" val="52322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Key Issues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Model</a:t>
            </a:r>
            <a:r>
              <a:rPr lang="en-US" dirty="0"/>
              <a:t>: data structure, no visual representation (The model of the domain.)</a:t>
            </a:r>
          </a:p>
          <a:p>
            <a:pPr lvl="0"/>
            <a:r>
              <a:rPr lang="en-US" b="1" dirty="0"/>
              <a:t>Views</a:t>
            </a:r>
            <a:r>
              <a:rPr lang="en-US" dirty="0"/>
              <a:t>: visual representations (These can be various and allow for different visual presentations as well as partial visual presentations)</a:t>
            </a:r>
          </a:p>
          <a:p>
            <a:pPr lvl="0"/>
            <a:r>
              <a:rPr lang="en-US" b="1" dirty="0"/>
              <a:t>Controllers</a:t>
            </a:r>
            <a:r>
              <a:rPr lang="en-US" dirty="0"/>
              <a:t>: user interaction (There may be more than one that has the same result.)</a:t>
            </a:r>
          </a:p>
          <a:p>
            <a:pPr lvl="0"/>
            <a:r>
              <a:rPr lang="en-US" dirty="0"/>
              <a:t>Views/controllers update model</a:t>
            </a:r>
          </a:p>
          <a:p>
            <a:pPr lvl="0"/>
            <a:r>
              <a:rPr lang="en-US" dirty="0"/>
              <a:t>Model tells views that data has changed (See </a:t>
            </a:r>
            <a:r>
              <a:rPr lang="en-US" dirty="0" smtClean="0"/>
              <a:t>observer.)</a:t>
            </a:r>
            <a:endParaRPr lang="en-US" dirty="0"/>
          </a:p>
          <a:p>
            <a:pPr lvl="0"/>
            <a:r>
              <a:rPr lang="en-US" dirty="0"/>
              <a:t>Views redraw </a:t>
            </a:r>
            <a:r>
              <a:rPr lang="en-US" dirty="0" smtClean="0"/>
              <a:t>themselves</a:t>
            </a:r>
            <a:endParaRPr lang="en-US" dirty="0"/>
          </a:p>
        </p:txBody>
      </p:sp>
    </p:spTree>
    <p:extLst>
      <p:ext uri="{BB962C8B-B14F-4D97-AF65-F5344CB8AC3E}">
        <p14:creationId xmlns:p14="http://schemas.microsoft.com/office/powerpoint/2010/main" val="794400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2513</Words>
  <Application>Microsoft Office PowerPoint</Application>
  <PresentationFormat>On-screen Show (4:3)</PresentationFormat>
  <Paragraphs>277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Patterns</vt:lpstr>
      <vt:lpstr>Working on the project</vt:lpstr>
      <vt:lpstr>Patterns and GUI</vt:lpstr>
      <vt:lpstr>Patterns</vt:lpstr>
      <vt:lpstr>Iterator pattern</vt:lpstr>
      <vt:lpstr>Iterator</vt:lpstr>
      <vt:lpstr>Example</vt:lpstr>
      <vt:lpstr>MVC</vt:lpstr>
      <vt:lpstr>MVC – Key Issues</vt:lpstr>
      <vt:lpstr>MVC – Microsoft spec</vt:lpstr>
      <vt:lpstr>MVC – Microsoft spec</vt:lpstr>
      <vt:lpstr>Apple </vt:lpstr>
      <vt:lpstr>Observer pattern</vt:lpstr>
      <vt:lpstr>Observer – Microsoft spec</vt:lpstr>
      <vt:lpstr>Observer – Microsoft spec</vt:lpstr>
      <vt:lpstr>Example</vt:lpstr>
      <vt:lpstr>Example</vt:lpstr>
      <vt:lpstr>Example</vt:lpstr>
      <vt:lpstr>Strategy Pattern</vt:lpstr>
      <vt:lpstr>Strategy Pattern</vt:lpstr>
      <vt:lpstr>Strategy Pattern</vt:lpstr>
      <vt:lpstr>Example</vt:lpstr>
      <vt:lpstr>Example</vt:lpstr>
      <vt:lpstr>Example</vt:lpstr>
      <vt:lpstr>Example</vt:lpstr>
      <vt:lpstr>Composite Pattern</vt:lpstr>
      <vt:lpstr>Composite Pattern</vt:lpstr>
      <vt:lpstr>Example</vt:lpstr>
      <vt:lpstr>Decorator Pattern</vt:lpstr>
      <vt:lpstr>Decorator Pattern – Cocoa Apple spec</vt:lpstr>
      <vt:lpstr>Decorator Pattern – Text version</vt:lpstr>
      <vt:lpstr>Example</vt:lpstr>
      <vt:lpstr>Example</vt:lpstr>
      <vt:lpstr>Example</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dc:title>
  <dc:creator>MSB_C207</dc:creator>
  <cp:lastModifiedBy>Dan Rochowiak</cp:lastModifiedBy>
  <cp:revision>27</cp:revision>
  <dcterms:created xsi:type="dcterms:W3CDTF">2013-09-24T15:32:20Z</dcterms:created>
  <dcterms:modified xsi:type="dcterms:W3CDTF">2016-09-17T16:56:58Z</dcterms:modified>
</cp:coreProperties>
</file>