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82" r:id="rId3"/>
    <p:sldId id="281" r:id="rId4"/>
    <p:sldId id="272" r:id="rId5"/>
    <p:sldId id="259" r:id="rId6"/>
    <p:sldId id="260" r:id="rId7"/>
    <p:sldId id="261" r:id="rId8"/>
    <p:sldId id="262" r:id="rId9"/>
    <p:sldId id="263" r:id="rId10"/>
    <p:sldId id="265" r:id="rId11"/>
    <p:sldId id="267" r:id="rId12"/>
    <p:sldId id="268" r:id="rId13"/>
    <p:sldId id="279" r:id="rId14"/>
    <p:sldId id="264" r:id="rId15"/>
    <p:sldId id="269" r:id="rId16"/>
    <p:sldId id="270" r:id="rId17"/>
    <p:sldId id="280" r:id="rId18"/>
    <p:sldId id="271" r:id="rId19"/>
    <p:sldId id="273" r:id="rId20"/>
    <p:sldId id="274" r:id="rId21"/>
    <p:sldId id="275" r:id="rId22"/>
    <p:sldId id="278" r:id="rId23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2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8" y="6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0080627" cy="755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1"/>
            <a:ext cx="2541159" cy="7559676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4881" y="1237197"/>
            <a:ext cx="7269075" cy="2631887"/>
          </a:xfrm>
        </p:spPr>
        <p:txBody>
          <a:bodyPr anchor="b">
            <a:normAutofit/>
          </a:bodyPr>
          <a:lstStyle>
            <a:lvl1pPr algn="l">
              <a:defRPr sz="52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4881" y="3970580"/>
            <a:ext cx="7269075" cy="1825171"/>
          </a:xfrm>
        </p:spPr>
        <p:txBody>
          <a:bodyPr>
            <a:normAutofit/>
          </a:bodyPr>
          <a:lstStyle>
            <a:lvl1pPr marL="0" indent="0" algn="l">
              <a:buNone/>
              <a:defRPr sz="2205" cap="all" baseline="0">
                <a:solidFill>
                  <a:schemeClr val="tx2"/>
                </a:solidFill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95257" y="5963746"/>
            <a:ext cx="2268141" cy="402483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94880" y="5963746"/>
            <a:ext cx="4237374" cy="4024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6403" y="5963744"/>
            <a:ext cx="637554" cy="402483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10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4" y="4745097"/>
            <a:ext cx="8195762" cy="903187"/>
          </a:xfrm>
        </p:spPr>
        <p:txBody>
          <a:bodyPr anchor="b">
            <a:normAutofit/>
          </a:bodyPr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43744" y="668472"/>
            <a:ext cx="8195762" cy="3637394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527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707" y="5648283"/>
            <a:ext cx="8194525" cy="752299"/>
          </a:xfrm>
        </p:spPr>
        <p:txBody>
          <a:bodyPr>
            <a:normAutofit/>
          </a:bodyPr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B7B6A34-45D4-45C4-918E-16D3257E4480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3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83" y="671971"/>
            <a:ext cx="8190470" cy="3779838"/>
          </a:xfrm>
        </p:spPr>
        <p:txBody>
          <a:bodyPr anchor="ctr">
            <a:normAutofit/>
          </a:bodyPr>
          <a:lstStyle>
            <a:lvl1pPr>
              <a:defRPr sz="3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745" y="4871791"/>
            <a:ext cx="8189233" cy="1511934"/>
          </a:xfrm>
        </p:spPr>
        <p:txBody>
          <a:bodyPr anchor="ctr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B7B6A34-45D4-45C4-918E-16D3257E4480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21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761" y="671972"/>
            <a:ext cx="7691729" cy="3029634"/>
          </a:xfrm>
        </p:spPr>
        <p:txBody>
          <a:bodyPr anchor="ctr">
            <a:normAutofit/>
          </a:bodyPr>
          <a:lstStyle>
            <a:lvl1pPr>
              <a:defRPr sz="3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22669" y="3709903"/>
            <a:ext cx="7236601" cy="605136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745" y="4750887"/>
            <a:ext cx="8190510" cy="1641894"/>
          </a:xfrm>
        </p:spPr>
        <p:txBody>
          <a:bodyPr anchor="ctr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B7B6A34-45D4-45C4-918E-16D3257E4480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67930" y="791967"/>
            <a:ext cx="504031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618221" y="3047870"/>
            <a:ext cx="504031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3004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5" y="2352387"/>
            <a:ext cx="8190509" cy="2768833"/>
          </a:xfrm>
        </p:spPr>
        <p:txBody>
          <a:bodyPr anchor="b">
            <a:normAutofit/>
          </a:bodyPr>
          <a:lstStyle>
            <a:lvl1pPr>
              <a:defRPr sz="3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706" y="5134202"/>
            <a:ext cx="8189272" cy="1257349"/>
          </a:xfrm>
        </p:spPr>
        <p:txBody>
          <a:bodyPr anchor="t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B7B6A34-45D4-45C4-918E-16D3257E4480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59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43747" y="671971"/>
            <a:ext cx="8190507" cy="20999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43745" y="2948100"/>
            <a:ext cx="2643269" cy="75596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5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43746" y="3704068"/>
            <a:ext cx="2641900" cy="2679657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2913" y="2951596"/>
            <a:ext cx="2632923" cy="75596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5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732913" y="3707564"/>
            <a:ext cx="2633660" cy="2679657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92579" y="2948100"/>
            <a:ext cx="2641673" cy="75596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5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92579" y="3704068"/>
            <a:ext cx="2641673" cy="2679657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B7B6A34-45D4-45C4-918E-16D3257E4480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02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43746" y="671971"/>
            <a:ext cx="8190507" cy="20999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43747" y="4855251"/>
            <a:ext cx="2641898" cy="63522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5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43747" y="2939871"/>
            <a:ext cx="2641898" cy="1679928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84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43747" y="5490475"/>
            <a:ext cx="2641898" cy="901520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1652" y="4855251"/>
            <a:ext cx="2646164" cy="63522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5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711653" y="2939871"/>
            <a:ext cx="2644957" cy="1679928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84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710445" y="5490472"/>
            <a:ext cx="2646164" cy="893252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92683" y="4855250"/>
            <a:ext cx="2638178" cy="63522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5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492580" y="2939871"/>
            <a:ext cx="2641674" cy="1679928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84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92579" y="5490471"/>
            <a:ext cx="2641673" cy="893255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B7B6A34-45D4-45C4-918E-16D3257E4480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6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B7B6A34-45D4-45C4-918E-16D3257E4480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38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6465" y="671971"/>
            <a:ext cx="1657789" cy="57117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3744" y="671971"/>
            <a:ext cx="6406712" cy="57117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B7B6A34-45D4-45C4-918E-16D3257E4480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6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943747" y="681801"/>
            <a:ext cx="8190507" cy="1629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943747" y="2479643"/>
            <a:ext cx="8190507" cy="39040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6165553" y="6485224"/>
            <a:ext cx="2268141" cy="402483"/>
          </a:xfrm>
        </p:spPr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43746" y="6485223"/>
            <a:ext cx="5158804" cy="402483"/>
          </a:xfrm>
        </p:spPr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96699" y="6485222"/>
            <a:ext cx="637554" cy="402483"/>
          </a:xfrm>
        </p:spPr>
        <p:txBody>
          <a:bodyPr/>
          <a:lstStyle/>
          <a:p>
            <a:pPr algn="r"/>
            <a:fld id="{DB7B6A34-45D4-45C4-918E-16D3257E4480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8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4" y="1564436"/>
            <a:ext cx="8190508" cy="3144614"/>
          </a:xfrm>
        </p:spPr>
        <p:txBody>
          <a:bodyPr anchor="b">
            <a:normAutofit/>
          </a:bodyPr>
          <a:lstStyle>
            <a:lvl1pPr>
              <a:defRPr sz="3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3744" y="4877040"/>
            <a:ext cx="8190508" cy="1515436"/>
          </a:xfrm>
        </p:spPr>
        <p:txBody>
          <a:bodyPr>
            <a:normAutofit/>
          </a:bodyPr>
          <a:lstStyle>
            <a:lvl1pPr marL="0" indent="0">
              <a:buNone/>
              <a:defRPr sz="1984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B7B6A34-45D4-45C4-918E-16D3257E4480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9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3745" y="2479642"/>
            <a:ext cx="4033564" cy="39040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7" y="2479642"/>
            <a:ext cx="4030936" cy="39040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B7B6A34-45D4-45C4-918E-16D3257E4480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7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4" y="682474"/>
            <a:ext cx="8190508" cy="16291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9415" y="2479642"/>
            <a:ext cx="3787895" cy="90821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646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3745" y="3387853"/>
            <a:ext cx="4033565" cy="29958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48985" y="2479641"/>
            <a:ext cx="3785267" cy="90821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646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3387853"/>
            <a:ext cx="4030936" cy="29958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B7B6A34-45D4-45C4-918E-16D3257E4480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6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79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B7B6A34-45D4-45C4-918E-16D3257E4480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6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122" y="671972"/>
            <a:ext cx="3188260" cy="1807668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265" y="653305"/>
            <a:ext cx="4870987" cy="5730421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8122" y="2479642"/>
            <a:ext cx="3188260" cy="3904084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B7B6A34-45D4-45C4-918E-16D3257E4480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6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8" y="671971"/>
            <a:ext cx="4138482" cy="1807671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27900" y="671971"/>
            <a:ext cx="3806354" cy="5711757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527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745" y="2479642"/>
            <a:ext cx="4138485" cy="3904084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B7B6A34-45D4-45C4-918E-16D3257E4480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3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0080627" cy="755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5752" y="1"/>
            <a:ext cx="9967928" cy="7559676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3747" y="681801"/>
            <a:ext cx="8190507" cy="162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3747" y="2479643"/>
            <a:ext cx="8190507" cy="3904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65553" y="6485224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43746" y="6485223"/>
            <a:ext cx="515880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96699" y="6485222"/>
            <a:ext cx="63755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DB7B6A34-45D4-45C4-918E-16D3257E4480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01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3968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120000"/>
        </a:lnSpc>
        <a:spcBef>
          <a:spcPts val="1102"/>
        </a:spcBef>
        <a:buSzPct val="125000"/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b0021@uah.edu" TargetMode="External"/><Relationship Id="rId2" Type="http://schemas.openxmlformats.org/officeDocument/2006/relationships/hyperlink" Target="mailto:jaa0019@uah.edu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mailto:atw0015@uah.edu" TargetMode="External"/><Relationship Id="rId4" Type="http://schemas.openxmlformats.org/officeDocument/2006/relationships/hyperlink" Target="mailto:kmm0048@uah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ello.com/b/iZJ03jLi/app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sz="44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553117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2400" dirty="0" smtClean="0">
                <a:latin typeface="Arial"/>
              </a:rPr>
              <a:t>Team </a:t>
            </a:r>
            <a:r>
              <a:rPr lang="en-US" sz="2400" dirty="0">
                <a:latin typeface="Arial"/>
              </a:rPr>
              <a:t>Members: </a:t>
            </a:r>
            <a:endParaRPr lang="en-US" sz="2400" dirty="0" smtClean="0">
              <a:latin typeface="Arial"/>
            </a:endParaRPr>
          </a:p>
          <a:p>
            <a:r>
              <a:rPr lang="en-US" sz="2400" dirty="0">
                <a:latin typeface="Arial"/>
              </a:rPr>
              <a:t>	</a:t>
            </a:r>
            <a:r>
              <a:rPr lang="en-US" sz="2400" dirty="0" smtClean="0">
                <a:latin typeface="Arial"/>
              </a:rPr>
              <a:t>      	     Jairo Arreola     (</a:t>
            </a:r>
            <a:r>
              <a:rPr lang="en-US" sz="2400" dirty="0" smtClean="0">
                <a:latin typeface="Arial"/>
                <a:hlinkClick r:id="rId2"/>
              </a:rPr>
              <a:t>jaa0019@uah.edu</a:t>
            </a:r>
            <a:r>
              <a:rPr lang="en-US" sz="2400" dirty="0" smtClean="0">
                <a:latin typeface="Arial"/>
              </a:rPr>
              <a:t>)</a:t>
            </a:r>
            <a:endParaRPr lang="en-US" sz="2400" dirty="0">
              <a:solidFill>
                <a:schemeClr val="bg1"/>
              </a:solidFill>
              <a:latin typeface="Arial"/>
            </a:endParaRPr>
          </a:p>
          <a:p>
            <a:r>
              <a:rPr lang="en-US" sz="2400" dirty="0" smtClean="0">
                <a:latin typeface="Arial"/>
              </a:rPr>
              <a:t>		     Daniel Burris     (</a:t>
            </a:r>
            <a:r>
              <a:rPr lang="en-US" sz="2400" dirty="0" smtClean="0">
                <a:latin typeface="Arial"/>
                <a:hlinkClick r:id="rId3"/>
              </a:rPr>
              <a:t>dab0021@uah.edu</a:t>
            </a:r>
            <a:r>
              <a:rPr lang="en-US" sz="2400" dirty="0" smtClean="0">
                <a:latin typeface="Arial"/>
              </a:rPr>
              <a:t>)</a:t>
            </a:r>
          </a:p>
          <a:p>
            <a:r>
              <a:rPr lang="en-US" sz="2400" dirty="0" smtClean="0">
                <a:latin typeface="Arial"/>
              </a:rPr>
              <a:t>    		     Komlan Maglo  (</a:t>
            </a:r>
            <a:r>
              <a:rPr lang="en-US" sz="2400" dirty="0" smtClean="0">
                <a:latin typeface="Arial"/>
                <a:hlinkClick r:id="rId4"/>
              </a:rPr>
              <a:t>kmm0048@uah.edu</a:t>
            </a:r>
            <a:r>
              <a:rPr lang="en-US" sz="2400" dirty="0" smtClean="0">
                <a:latin typeface="Arial"/>
              </a:rPr>
              <a:t>) </a:t>
            </a:r>
          </a:p>
          <a:p>
            <a:r>
              <a:rPr lang="en-US" sz="2400" dirty="0" smtClean="0">
                <a:latin typeface="Arial"/>
              </a:rPr>
              <a:t>		     Adam Walters   (</a:t>
            </a:r>
            <a:r>
              <a:rPr lang="en-US" sz="2400" dirty="0" smtClean="0">
                <a:latin typeface="Arial"/>
                <a:hlinkClick r:id="rId5"/>
              </a:rPr>
              <a:t>atw0015@uah.edu</a:t>
            </a:r>
            <a:r>
              <a:rPr lang="en-US" sz="2400" dirty="0" smtClean="0">
                <a:latin typeface="Arial"/>
              </a:rPr>
              <a:t>)</a:t>
            </a:r>
            <a:r>
              <a:rPr lang="en-US" sz="2400" dirty="0" smtClean="0"/>
              <a:t> </a:t>
            </a:r>
            <a:r>
              <a:rPr lang="en-US" sz="1600" dirty="0">
                <a:latin typeface="Arial"/>
              </a:rPr>
              <a:t>
</a:t>
            </a:r>
            <a:endParaRPr lang="en-US" sz="1600" dirty="0" smtClean="0">
              <a:latin typeface="Arial"/>
            </a:endParaRPr>
          </a:p>
          <a:p>
            <a:pPr algn="ctr"/>
            <a:endParaRPr lang="en-US" sz="1600" dirty="0">
              <a:latin typeface="Arial"/>
            </a:endParaRPr>
          </a:p>
          <a:p>
            <a:pPr algn="ctr"/>
            <a:endParaRPr lang="en-US" sz="1600" dirty="0">
              <a:latin typeface="Arial"/>
            </a:endParaRPr>
          </a:p>
          <a:p>
            <a:pPr algn="ctr"/>
            <a:r>
              <a:rPr lang="en-US" sz="1600" dirty="0" smtClean="0">
                <a:latin typeface="Arial"/>
              </a:rPr>
              <a:t>CPE </a:t>
            </a:r>
            <a:r>
              <a:rPr lang="en-US" sz="1600" dirty="0">
                <a:latin typeface="Arial"/>
              </a:rPr>
              <a:t>495-01 Computer Engineering Design I</a:t>
            </a:r>
            <a:endParaRPr dirty="0"/>
          </a:p>
          <a:p>
            <a:pPr algn="ctr"/>
            <a:r>
              <a:rPr lang="en-US" sz="1600" dirty="0">
                <a:latin typeface="Arial"/>
              </a:rPr>
              <a:t>Electrical and Computer Engineering</a:t>
            </a:r>
            <a:endParaRPr dirty="0"/>
          </a:p>
          <a:p>
            <a:pPr algn="ctr"/>
            <a:r>
              <a:rPr lang="en-US" sz="1600" dirty="0">
                <a:latin typeface="Arial"/>
              </a:rPr>
              <a:t>The University of Alabama-Huntsville</a:t>
            </a:r>
            <a:endParaRPr dirty="0"/>
          </a:p>
        </p:txBody>
      </p:sp>
      <p:pic>
        <p:nvPicPr>
          <p:cNvPr id="2050" name="Picture 2" descr="C:\Users\Daniel\Documents\UahNav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891" y="301320"/>
            <a:ext cx="5251451" cy="217658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89000">
                <a:srgbClr val="808080"/>
              </a:gs>
              <a:gs pos="100000">
                <a:schemeClr val="tx1"/>
              </a:gs>
            </a:gsLst>
            <a:lin ang="5400000" scaled="1"/>
            <a:tileRect/>
          </a:gra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>
                <a:ln>
                  <a:solidFill>
                    <a:schemeClr val="tx1"/>
                  </a:solidFill>
                </a:ln>
                <a:latin typeface="Arial"/>
              </a:rPr>
              <a:t>Proposed Approach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2143794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latin typeface="Arial"/>
              </a:rPr>
              <a:t>Interface with Google Maps to handle exterior navigation.</a:t>
            </a:r>
            <a:endParaRPr dirty="0"/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latin typeface="Arial"/>
              </a:rPr>
              <a:t>When GPS fails </a:t>
            </a:r>
            <a:r>
              <a:rPr lang="en-US" sz="3200" dirty="0" smtClean="0">
                <a:latin typeface="Arial"/>
              </a:rPr>
              <a:t>a </a:t>
            </a:r>
            <a:r>
              <a:rPr lang="en-US" sz="3200" dirty="0">
                <a:latin typeface="Arial"/>
              </a:rPr>
              <a:t>text-based navigation system will </a:t>
            </a:r>
            <a:r>
              <a:rPr lang="en-US" sz="3200" dirty="0" smtClean="0">
                <a:latin typeface="Arial"/>
              </a:rPr>
              <a:t>take over.</a:t>
            </a:r>
            <a:endParaRPr dirty="0"/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Store class information in Database for ease of access.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>
                <a:ln>
                  <a:solidFill>
                    <a:schemeClr val="tx1"/>
                  </a:solidFill>
                </a:ln>
                <a:latin typeface="Arial"/>
              </a:rPr>
              <a:t>System Design Description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698" y="1438320"/>
            <a:ext cx="7035147" cy="5163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>
                <a:ln>
                  <a:solidFill>
                    <a:schemeClr val="tx1"/>
                  </a:solidFill>
                </a:ln>
                <a:latin typeface="Arial"/>
              </a:rPr>
              <a:t>CPE 495 </a:t>
            </a:r>
            <a:r>
              <a:rPr lang="en-US" sz="4400" dirty="0" smtClean="0">
                <a:ln>
                  <a:solidFill>
                    <a:schemeClr val="tx1"/>
                  </a:solidFill>
                </a:ln>
                <a:latin typeface="Arial"/>
              </a:rPr>
              <a:t>Go/No-Go Milestones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504000" y="2053853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Interfaced </a:t>
            </a:r>
            <a:r>
              <a:rPr lang="en-US" sz="3200" dirty="0">
                <a:latin typeface="Arial"/>
              </a:rPr>
              <a:t>with Google Maps to lead </a:t>
            </a:r>
            <a:r>
              <a:rPr lang="en-US" sz="3200" dirty="0" smtClean="0">
                <a:latin typeface="Arial"/>
              </a:rPr>
              <a:t>users </a:t>
            </a:r>
            <a:r>
              <a:rPr lang="en-US" sz="3200" dirty="0">
                <a:latin typeface="Arial"/>
              </a:rPr>
              <a:t>to </a:t>
            </a:r>
            <a:r>
              <a:rPr lang="en-US" sz="3200" dirty="0" smtClean="0">
                <a:latin typeface="Arial"/>
              </a:rPr>
              <a:t>buildings</a:t>
            </a:r>
            <a:r>
              <a:rPr lang="en-US" sz="3200" dirty="0">
                <a:latin typeface="Arial"/>
              </a:rPr>
              <a:t>.</a:t>
            </a:r>
            <a:endParaRPr dirty="0"/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Proof </a:t>
            </a:r>
            <a:r>
              <a:rPr lang="en-US" sz="3200" dirty="0">
                <a:latin typeface="Arial"/>
              </a:rPr>
              <a:t>of concept that App can lead to desired classroom</a:t>
            </a:r>
            <a:r>
              <a:rPr lang="en-US" sz="3200" dirty="0" smtClean="0">
                <a:latin typeface="Arial"/>
              </a:rPr>
              <a:t>.</a:t>
            </a:r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Created a Test App that can pull info from a database.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 smtClean="0">
                <a:ln>
                  <a:solidFill>
                    <a:schemeClr val="tx1"/>
                  </a:solidFill>
                </a:ln>
                <a:latin typeface="Arial"/>
              </a:rPr>
              <a:t>Risk Analysis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2098824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latin typeface="Arial"/>
              </a:rPr>
              <a:t>Ensure stability </a:t>
            </a:r>
            <a:r>
              <a:rPr lang="en-US" sz="3200" dirty="0" smtClean="0">
                <a:latin typeface="Arial"/>
              </a:rPr>
              <a:t>of database. </a:t>
            </a:r>
            <a:endParaRPr lang="en-US" sz="3200" dirty="0" smtClean="0"/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Indoor navigation </a:t>
            </a:r>
            <a:r>
              <a:rPr lang="en-US" sz="3200" dirty="0">
                <a:latin typeface="Arial"/>
              </a:rPr>
              <a:t>i</a:t>
            </a:r>
            <a:r>
              <a:rPr lang="en-US" sz="3200" dirty="0" smtClean="0">
                <a:latin typeface="Arial"/>
              </a:rPr>
              <a:t>ndependent of GPS.</a:t>
            </a:r>
            <a:endParaRPr lang="en-US" sz="3200" dirty="0"/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Update to keep current with course listings. </a:t>
            </a:r>
            <a:endParaRPr lang="en-US" sz="3200" dirty="0">
              <a:latin typeface="Arial"/>
            </a:endParaRPr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Gain access to course listings database.</a:t>
            </a:r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38000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 smtClean="0">
                <a:ln>
                  <a:solidFill>
                    <a:schemeClr val="tx1"/>
                  </a:solidFill>
                </a:ln>
                <a:latin typeface="Arial"/>
              </a:rPr>
              <a:t>Analysis of Alternatives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2098823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GPS Alternatives</a:t>
            </a:r>
          </a:p>
          <a:p>
            <a:pPr marL="9144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/>
              </a:rPr>
              <a:t>Purely Text-based Navigation.</a:t>
            </a:r>
          </a:p>
          <a:p>
            <a:pPr marL="9144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/>
              </a:rPr>
              <a:t>Pops up Interior </a:t>
            </a:r>
            <a:r>
              <a:rPr lang="en-US" sz="3200" dirty="0">
                <a:latin typeface="Arial"/>
              </a:rPr>
              <a:t>Map </a:t>
            </a:r>
            <a:r>
              <a:rPr lang="en-US" sz="3200" dirty="0" smtClean="0">
                <a:latin typeface="Arial"/>
              </a:rPr>
              <a:t>of Building</a:t>
            </a:r>
            <a:endParaRPr dirty="0"/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Database Alternatives. </a:t>
            </a:r>
          </a:p>
          <a:p>
            <a:pPr marL="9144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/>
              </a:rPr>
              <a:t>SQLite </a:t>
            </a:r>
            <a:r>
              <a:rPr lang="en-US" sz="3200" dirty="0">
                <a:latin typeface="Arial"/>
              </a:rPr>
              <a:t>database</a:t>
            </a:r>
            <a:r>
              <a:rPr lang="en-US" sz="3200" dirty="0" smtClean="0">
                <a:latin typeface="Arial"/>
              </a:rPr>
              <a:t>.</a:t>
            </a:r>
          </a:p>
          <a:p>
            <a:pPr marL="9144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/>
              </a:rPr>
              <a:t>MySQL hosted on RasPi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 smtClean="0">
                <a:ln>
                  <a:solidFill>
                    <a:schemeClr val="tx1"/>
                  </a:solidFill>
                </a:ln>
                <a:latin typeface="Arial"/>
              </a:rPr>
              <a:t>Test </a:t>
            </a:r>
            <a:r>
              <a:rPr lang="en-US" sz="4400" dirty="0">
                <a:ln>
                  <a:solidFill>
                    <a:schemeClr val="tx1"/>
                  </a:solidFill>
                </a:ln>
                <a:latin typeface="Arial"/>
              </a:rPr>
              <a:t>Plan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504000" y="2158784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Test-Driven Development Approach</a:t>
            </a:r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Unit Tests</a:t>
            </a:r>
          </a:p>
          <a:p>
            <a:pPr marL="9144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</a:rPr>
              <a:t>GPS </a:t>
            </a:r>
          </a:p>
          <a:p>
            <a:pPr marL="9144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</a:rPr>
              <a:t>Database</a:t>
            </a:r>
            <a:endParaRPr sz="2400" dirty="0"/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latin typeface="Arial"/>
              </a:rPr>
              <a:t>Acceptance Tests </a:t>
            </a:r>
            <a:endParaRPr lang="en-US" sz="3200" dirty="0" smtClean="0">
              <a:latin typeface="Arial"/>
            </a:endParaRPr>
          </a:p>
          <a:p>
            <a:pPr marL="9144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</a:rPr>
              <a:t>Compatibility on </a:t>
            </a:r>
            <a:r>
              <a:rPr lang="en-US" sz="2400" dirty="0">
                <a:latin typeface="Arial"/>
              </a:rPr>
              <a:t>d</a:t>
            </a:r>
            <a:r>
              <a:rPr lang="en-US" sz="2400" dirty="0" smtClean="0">
                <a:latin typeface="Arial"/>
              </a:rPr>
              <a:t>ifferent </a:t>
            </a:r>
            <a:r>
              <a:rPr lang="en-US" sz="2400" dirty="0">
                <a:latin typeface="Arial"/>
              </a:rPr>
              <a:t>d</a:t>
            </a:r>
            <a:r>
              <a:rPr lang="en-US" sz="2400" dirty="0" smtClean="0">
                <a:latin typeface="Arial"/>
              </a:rPr>
              <a:t>evices.</a:t>
            </a:r>
            <a:endParaRPr sz="2400" dirty="0"/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latin typeface="Arial"/>
              </a:rPr>
              <a:t>GPS </a:t>
            </a:r>
            <a:r>
              <a:rPr lang="en-US" sz="3200" dirty="0" smtClean="0">
                <a:latin typeface="Arial"/>
              </a:rPr>
              <a:t>Simulation Testing </a:t>
            </a:r>
          </a:p>
          <a:p>
            <a:pPr marL="9144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</a:rPr>
              <a:t>Location/navigation </a:t>
            </a:r>
            <a:r>
              <a:rPr lang="en-US" sz="2400" dirty="0">
                <a:latin typeface="Arial"/>
              </a:rPr>
              <a:t>testing. 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 smtClean="0">
                <a:ln>
                  <a:solidFill>
                    <a:schemeClr val="tx1"/>
                  </a:solidFill>
                </a:ln>
                <a:latin typeface="Arial"/>
              </a:rPr>
              <a:t>Initial Project Deliverables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504000" y="2098823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latin typeface="Arial"/>
              </a:rPr>
              <a:t>Deliverable objectives to complete </a:t>
            </a:r>
            <a:r>
              <a:rPr lang="en-US" sz="3200" dirty="0" smtClean="0">
                <a:latin typeface="Arial"/>
              </a:rPr>
              <a:t>by the </a:t>
            </a:r>
            <a:r>
              <a:rPr lang="en-US" sz="3200" dirty="0">
                <a:latin typeface="Arial"/>
              </a:rPr>
              <a:t>end of </a:t>
            </a:r>
            <a:r>
              <a:rPr lang="en-US" sz="3200" dirty="0" smtClean="0">
                <a:latin typeface="Arial"/>
              </a:rPr>
              <a:t>fall semester</a:t>
            </a:r>
            <a:endParaRPr dirty="0"/>
          </a:p>
          <a:p>
            <a:pPr marL="9144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/>
              </a:rPr>
              <a:t>Create </a:t>
            </a:r>
            <a:r>
              <a:rPr lang="en-US" sz="3200" dirty="0">
                <a:latin typeface="Arial"/>
              </a:rPr>
              <a:t>an e</a:t>
            </a:r>
            <a:r>
              <a:rPr lang="en-US" sz="3200" dirty="0" smtClean="0">
                <a:latin typeface="Arial"/>
              </a:rPr>
              <a:t>xecutable app </a:t>
            </a:r>
            <a:r>
              <a:rPr lang="en-US" sz="3200" dirty="0">
                <a:latin typeface="Arial"/>
              </a:rPr>
              <a:t>for </a:t>
            </a:r>
            <a:r>
              <a:rPr lang="en-US" sz="3200" dirty="0" smtClean="0">
                <a:latin typeface="Arial"/>
              </a:rPr>
              <a:t>smartphones.</a:t>
            </a:r>
          </a:p>
          <a:p>
            <a:pPr marL="9144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/>
              </a:rPr>
              <a:t>App interfaces </a:t>
            </a:r>
            <a:r>
              <a:rPr lang="en-US" sz="3200" dirty="0">
                <a:latin typeface="Arial"/>
              </a:rPr>
              <a:t>with </a:t>
            </a:r>
            <a:r>
              <a:rPr lang="en-US" sz="3200" dirty="0" smtClean="0">
                <a:latin typeface="Arial"/>
              </a:rPr>
              <a:t>Google Maps.</a:t>
            </a:r>
            <a:endParaRPr lang="en-US" sz="3200" dirty="0"/>
          </a:p>
          <a:p>
            <a:pPr marL="9144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/>
              </a:rPr>
              <a:t>App </a:t>
            </a:r>
            <a:r>
              <a:rPr lang="en-US" sz="3200" dirty="0">
                <a:latin typeface="Arial"/>
              </a:rPr>
              <a:t>can p</a:t>
            </a:r>
            <a:r>
              <a:rPr lang="en-US" sz="3200" dirty="0" smtClean="0">
                <a:latin typeface="Arial"/>
              </a:rPr>
              <a:t>repare for indoor </a:t>
            </a:r>
            <a:r>
              <a:rPr lang="en-US" sz="3200" dirty="0">
                <a:latin typeface="Arial"/>
              </a:rPr>
              <a:t>n</a:t>
            </a:r>
            <a:r>
              <a:rPr lang="en-US" sz="3200" dirty="0" smtClean="0">
                <a:latin typeface="Arial"/>
              </a:rPr>
              <a:t>avigation.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>
                <a:ln>
                  <a:solidFill>
                    <a:schemeClr val="tx1"/>
                  </a:solidFill>
                </a:ln>
                <a:latin typeface="Arial"/>
              </a:rPr>
              <a:t>CPE </a:t>
            </a:r>
            <a:r>
              <a:rPr lang="en-US" sz="4400" dirty="0" smtClean="0">
                <a:ln>
                  <a:solidFill>
                    <a:schemeClr val="tx1"/>
                  </a:solidFill>
                </a:ln>
                <a:latin typeface="Arial"/>
              </a:rPr>
              <a:t>495/496 Timeline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2073145"/>
            <a:ext cx="9076969" cy="395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719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 smtClean="0">
                <a:ln>
                  <a:solidFill>
                    <a:schemeClr val="tx1"/>
                  </a:solidFill>
                </a:ln>
                <a:latin typeface="Arial"/>
              </a:rPr>
              <a:t>Project Task Manager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04" y="1247736"/>
            <a:ext cx="8703632" cy="537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Shape 2"/>
          <p:cNvSpPr txBox="1"/>
          <p:nvPr/>
        </p:nvSpPr>
        <p:spPr>
          <a:xfrm>
            <a:off x="504000" y="1769039"/>
            <a:ext cx="9071640" cy="46849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dirty="0" smtClean="0">
              <a:hlinkClick r:id="rId4"/>
            </a:endParaRPr>
          </a:p>
          <a:p>
            <a:endParaRPr lang="en-US" dirty="0">
              <a:hlinkClick r:id="rId4"/>
            </a:endParaRPr>
          </a:p>
          <a:p>
            <a:endParaRPr lang="en-US" dirty="0" smtClean="0">
              <a:hlinkClick r:id="rId4"/>
            </a:endParaRPr>
          </a:p>
          <a:p>
            <a:endParaRPr lang="en-US" dirty="0">
              <a:hlinkClick r:id="rId4"/>
            </a:endParaRPr>
          </a:p>
          <a:p>
            <a:endParaRPr lang="en-US" dirty="0" smtClean="0">
              <a:hlinkClick r:id="rId4"/>
            </a:endParaRPr>
          </a:p>
          <a:p>
            <a:endParaRPr lang="en-US" dirty="0">
              <a:hlinkClick r:id="rId4"/>
            </a:endParaRPr>
          </a:p>
          <a:p>
            <a:endParaRPr lang="en-US" dirty="0" smtClean="0">
              <a:hlinkClick r:id="rId4"/>
            </a:endParaRPr>
          </a:p>
          <a:p>
            <a:endParaRPr lang="en-US" dirty="0">
              <a:hlinkClick r:id="rId4"/>
            </a:endParaRPr>
          </a:p>
          <a:p>
            <a:endParaRPr lang="en-US" dirty="0" smtClean="0">
              <a:hlinkClick r:id="rId4"/>
            </a:endParaRPr>
          </a:p>
          <a:p>
            <a:endParaRPr lang="en-US" dirty="0">
              <a:hlinkClick r:id="rId4"/>
            </a:endParaRPr>
          </a:p>
          <a:p>
            <a:endParaRPr lang="en-US" dirty="0" smtClean="0">
              <a:hlinkClick r:id="rId4"/>
            </a:endParaRPr>
          </a:p>
          <a:p>
            <a:endParaRPr lang="en-US" dirty="0">
              <a:hlinkClick r:id="rId4"/>
            </a:endParaRPr>
          </a:p>
          <a:p>
            <a:endParaRPr lang="en-US" dirty="0" smtClean="0">
              <a:hlinkClick r:id="rId4"/>
            </a:endParaRPr>
          </a:p>
          <a:p>
            <a:endParaRPr lang="en-US" dirty="0">
              <a:hlinkClick r:id="rId4"/>
            </a:endParaRPr>
          </a:p>
          <a:p>
            <a:endParaRPr lang="en-US" dirty="0" smtClean="0">
              <a:hlinkClick r:id="rId4"/>
            </a:endParaRPr>
          </a:p>
          <a:p>
            <a:pPr algn="ctr"/>
            <a:endParaRPr lang="en-US" dirty="0" smtClean="0">
              <a:hlinkClick r:id="rId4"/>
            </a:endParaRPr>
          </a:p>
          <a:p>
            <a:pPr algn="ctr"/>
            <a:endParaRPr lang="en-US" dirty="0" smtClean="0">
              <a:hlinkClick r:id="rId4"/>
            </a:endParaRPr>
          </a:p>
          <a:p>
            <a:pPr algn="ctr"/>
            <a:endParaRPr lang="en-US" dirty="0">
              <a:hlinkClick r:id="rId4"/>
            </a:endParaRPr>
          </a:p>
          <a:p>
            <a:pPr algn="ctr"/>
            <a:r>
              <a:rPr lang="en-US" dirty="0" smtClean="0">
                <a:hlinkClick r:id="rId4"/>
              </a:rPr>
              <a:t>https://trello.com/b/iZJ03jLi/app</a:t>
            </a:r>
            <a:r>
              <a:rPr lang="en-US" dirty="0" smtClean="0"/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>
                <a:ln>
                  <a:solidFill>
                    <a:schemeClr val="tx1"/>
                  </a:solidFill>
                </a:ln>
                <a:latin typeface="Arial"/>
              </a:rPr>
              <a:t>Cost Estimation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504000" y="2068843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Low </a:t>
            </a:r>
            <a:r>
              <a:rPr lang="en-US" sz="3200" dirty="0">
                <a:latin typeface="Arial"/>
              </a:rPr>
              <a:t>Immediate Cost</a:t>
            </a:r>
            <a:r>
              <a:rPr lang="en-US" sz="3200" dirty="0" smtClean="0">
                <a:latin typeface="Arial"/>
              </a:rPr>
              <a:t>.</a:t>
            </a:r>
          </a:p>
          <a:p>
            <a:pPr marL="9144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/>
              </a:rPr>
              <a:t>Free </a:t>
            </a:r>
            <a:r>
              <a:rPr lang="en-US" sz="3200" dirty="0">
                <a:latin typeface="Arial"/>
              </a:rPr>
              <a:t>IDE and Development Kit.</a:t>
            </a:r>
            <a:endParaRPr dirty="0"/>
          </a:p>
          <a:p>
            <a:pPr marL="9144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/>
              </a:rPr>
              <a:t>Server Hosting(~$50)</a:t>
            </a:r>
            <a:endParaRPr dirty="0"/>
          </a:p>
          <a:p>
            <a:pPr marL="9144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/>
              </a:rPr>
              <a:t>App </a:t>
            </a:r>
            <a:r>
              <a:rPr lang="en-US" sz="3200" dirty="0">
                <a:latin typeface="Arial"/>
              </a:rPr>
              <a:t>Store </a:t>
            </a:r>
            <a:r>
              <a:rPr lang="en-US" sz="3200" dirty="0" smtClean="0">
                <a:latin typeface="Arial"/>
              </a:rPr>
              <a:t>fee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smtClean="0">
                <a:latin typeface="Arial"/>
              </a:rPr>
              <a:t>(~$25)</a:t>
            </a:r>
          </a:p>
          <a:p>
            <a:pPr marL="514350" indent="-51435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Individual Labor Hours = 5 Hours per Week * 23 Weeks * 4 Members = 460 Hours</a:t>
            </a:r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Meeting Hours = </a:t>
            </a:r>
            <a:r>
              <a:rPr lang="en-US" sz="3200" dirty="0">
                <a:latin typeface="Arial"/>
              </a:rPr>
              <a:t>2 Hours per </a:t>
            </a:r>
            <a:r>
              <a:rPr lang="en-US" sz="3200" dirty="0" smtClean="0">
                <a:latin typeface="Arial"/>
              </a:rPr>
              <a:t>Day * 2 Days per Week * 23 Weeks = 92 Hours</a:t>
            </a:r>
          </a:p>
          <a:p>
            <a:pPr>
              <a:buSzPct val="45000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ln>
                  <a:solidFill>
                    <a:schemeClr val="tx1"/>
                  </a:solidFill>
                </a:ln>
                <a:latin typeface="Arial"/>
              </a:rPr>
              <a:t>Project </a:t>
            </a:r>
            <a:r>
              <a:rPr lang="en-US" sz="4000" dirty="0" smtClean="0">
                <a:ln>
                  <a:solidFill>
                    <a:schemeClr val="tx1"/>
                  </a:solidFill>
                </a:ln>
                <a:latin typeface="Arial"/>
              </a:rPr>
              <a:t>Summary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Develop an Android App that allows for quick navigation around the UAH Campus.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08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 smtClean="0">
                <a:ln>
                  <a:solidFill>
                    <a:schemeClr val="tx1"/>
                  </a:solidFill>
                </a:ln>
                <a:latin typeface="Arial"/>
              </a:rPr>
              <a:t>Final Project Deliverables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504000" y="2173775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latin typeface="Arial"/>
              </a:rPr>
              <a:t>Fully </a:t>
            </a:r>
            <a:r>
              <a:rPr lang="en-US" sz="3200" dirty="0" smtClean="0">
                <a:latin typeface="Arial"/>
              </a:rPr>
              <a:t>functional </a:t>
            </a:r>
            <a:r>
              <a:rPr lang="en-US" sz="3200" dirty="0">
                <a:latin typeface="Arial"/>
              </a:rPr>
              <a:t>i</a:t>
            </a:r>
            <a:r>
              <a:rPr lang="en-US" sz="3200" dirty="0" smtClean="0">
                <a:latin typeface="Arial"/>
              </a:rPr>
              <a:t>ndoor </a:t>
            </a:r>
            <a:r>
              <a:rPr lang="en-US" sz="3200" dirty="0">
                <a:latin typeface="Arial"/>
              </a:rPr>
              <a:t>UAH Navigational App for Android </a:t>
            </a:r>
            <a:r>
              <a:rPr lang="en-US" sz="3200" dirty="0" smtClean="0">
                <a:latin typeface="Arial"/>
              </a:rPr>
              <a:t>Devices.</a:t>
            </a:r>
            <a:endParaRPr dirty="0"/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Ready </a:t>
            </a:r>
            <a:r>
              <a:rPr lang="en-US" sz="3200" dirty="0">
                <a:latin typeface="Arial"/>
              </a:rPr>
              <a:t>to </a:t>
            </a:r>
            <a:r>
              <a:rPr lang="en-US" sz="3200" dirty="0" smtClean="0">
                <a:latin typeface="Arial"/>
              </a:rPr>
              <a:t>download </a:t>
            </a:r>
            <a:r>
              <a:rPr lang="en-US" sz="3200" dirty="0">
                <a:latin typeface="Arial"/>
              </a:rPr>
              <a:t>to m</a:t>
            </a:r>
            <a:r>
              <a:rPr lang="en-US" sz="3200" dirty="0" smtClean="0">
                <a:latin typeface="Arial"/>
              </a:rPr>
              <a:t>ost </a:t>
            </a:r>
            <a:r>
              <a:rPr lang="en-US" sz="3200" dirty="0">
                <a:latin typeface="Arial"/>
              </a:rPr>
              <a:t>A</a:t>
            </a:r>
            <a:r>
              <a:rPr lang="en-US" sz="3200" dirty="0" smtClean="0">
                <a:latin typeface="Arial"/>
              </a:rPr>
              <a:t>ndroid Devices.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>
                <a:ln>
                  <a:solidFill>
                    <a:schemeClr val="tx1"/>
                  </a:solidFill>
                </a:ln>
                <a:latin typeface="Arial"/>
              </a:rPr>
              <a:t>Stretch Goals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4000" y="2173774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latin typeface="Arial"/>
              </a:rPr>
              <a:t>iOS </a:t>
            </a:r>
            <a:r>
              <a:rPr lang="en-US" sz="3200" dirty="0" smtClean="0">
                <a:latin typeface="Arial"/>
              </a:rPr>
              <a:t>implementation </a:t>
            </a:r>
            <a:r>
              <a:rPr lang="en-US" sz="3200" dirty="0">
                <a:latin typeface="Arial"/>
              </a:rPr>
              <a:t>of App</a:t>
            </a:r>
            <a:r>
              <a:rPr lang="en-US" sz="3200" dirty="0" smtClean="0">
                <a:latin typeface="Arial"/>
              </a:rPr>
              <a:t>.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latin typeface="Arial"/>
              </a:rPr>
              <a:t> </a:t>
            </a:r>
            <a:r>
              <a:rPr lang="en-US" sz="3200" dirty="0" smtClean="0">
                <a:latin typeface="Arial"/>
              </a:rPr>
              <a:t>Implementation of 3D interior </a:t>
            </a:r>
            <a:r>
              <a:rPr lang="en-US" sz="3200" dirty="0">
                <a:latin typeface="Arial"/>
              </a:rPr>
              <a:t>m</a:t>
            </a:r>
            <a:r>
              <a:rPr lang="en-US" sz="3200" dirty="0" smtClean="0">
                <a:latin typeface="Arial"/>
              </a:rPr>
              <a:t>aps.</a:t>
            </a:r>
            <a:endParaRPr dirty="0"/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Experiment with </a:t>
            </a:r>
            <a:r>
              <a:rPr lang="en-US" sz="3200" dirty="0">
                <a:latin typeface="Arial"/>
              </a:rPr>
              <a:t>GPS </a:t>
            </a:r>
            <a:r>
              <a:rPr lang="en-US" sz="3200" dirty="0" smtClean="0">
                <a:latin typeface="Arial"/>
              </a:rPr>
              <a:t>Repeater for indoor </a:t>
            </a:r>
            <a:r>
              <a:rPr lang="en-US" sz="3200" dirty="0">
                <a:latin typeface="Arial"/>
              </a:rPr>
              <a:t>n</a:t>
            </a:r>
            <a:r>
              <a:rPr lang="en-US" sz="3200" dirty="0" smtClean="0">
                <a:latin typeface="Arial"/>
              </a:rPr>
              <a:t>avigation. (~$200 each)</a:t>
            </a:r>
            <a:endParaRPr dirty="0"/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latin typeface="Arial"/>
              </a:rPr>
              <a:t>Implement </a:t>
            </a:r>
            <a:r>
              <a:rPr lang="en-US" sz="3200" dirty="0" smtClean="0">
                <a:latin typeface="Arial"/>
              </a:rPr>
              <a:t>additional </a:t>
            </a:r>
            <a:r>
              <a:rPr lang="en-US" sz="3200" dirty="0">
                <a:latin typeface="Arial"/>
              </a:rPr>
              <a:t>f</a:t>
            </a:r>
            <a:r>
              <a:rPr lang="en-US" sz="3200" dirty="0" smtClean="0">
                <a:latin typeface="Arial"/>
              </a:rPr>
              <a:t>eatures, </a:t>
            </a:r>
            <a:r>
              <a:rPr lang="en-US" sz="3200" dirty="0">
                <a:latin typeface="Arial"/>
              </a:rPr>
              <a:t>i.e. </a:t>
            </a:r>
            <a:r>
              <a:rPr lang="en-US" sz="3200" dirty="0" smtClean="0">
                <a:latin typeface="Arial"/>
              </a:rPr>
              <a:t>Scheduler</a:t>
            </a:r>
            <a:r>
              <a:rPr lang="en-US" sz="3200" dirty="0">
                <a:latin typeface="Arial"/>
              </a:rPr>
              <a:t>, </a:t>
            </a:r>
            <a:r>
              <a:rPr lang="en-US" sz="3200" dirty="0" smtClean="0">
                <a:latin typeface="Arial"/>
              </a:rPr>
              <a:t>Textbook, Roommate, and Class information.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291" y="2810404"/>
            <a:ext cx="8190507" cy="162985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 smtClean="0">
                <a:ln>
                  <a:solidFill>
                    <a:schemeClr val="tx1"/>
                  </a:solidFill>
                </a:ln>
                <a:latin typeface="Arial"/>
              </a:rPr>
              <a:t>The Need for this Project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45" name="Picture 44"/>
          <p:cNvPicPr/>
          <p:nvPr/>
        </p:nvPicPr>
        <p:blipFill>
          <a:blip r:embed="rId3"/>
          <a:stretch/>
        </p:blipFill>
        <p:spPr>
          <a:xfrm>
            <a:off x="1958580" y="2352335"/>
            <a:ext cx="6162480" cy="2600280"/>
          </a:xfrm>
          <a:prstGeom prst="rect">
            <a:avLst/>
          </a:prstGeom>
          <a:ln>
            <a:noFill/>
          </a:ln>
        </p:spPr>
      </p:pic>
      <p:pic>
        <p:nvPicPr>
          <p:cNvPr id="1031" name="Picture 7" descr="Image result for New stud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820" y="22904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53820" y="1486535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Scenario 1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53820" y="149639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Scenario 2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033" name="Picture 9" descr="Image result for Visit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820" y="2290400"/>
            <a:ext cx="381000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85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2" grpId="0"/>
      <p:bldP spid="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 smtClean="0">
                <a:ln>
                  <a:solidFill>
                    <a:schemeClr val="tx1"/>
                  </a:solidFill>
                </a:ln>
                <a:latin typeface="Arial"/>
              </a:rPr>
              <a:t>The Team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514224" y="2207952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Adam Walters - Project Lead. Navigation Lead.</a:t>
            </a:r>
            <a:endParaRPr dirty="0"/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Jairo Arreola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smtClean="0">
                <a:latin typeface="Arial"/>
              </a:rPr>
              <a:t>- Server Administrator. Utility Programmer. </a:t>
            </a:r>
            <a:endParaRPr dirty="0"/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latin typeface="Arial"/>
              </a:rPr>
              <a:t>Daniel </a:t>
            </a:r>
            <a:r>
              <a:rPr lang="en-US" sz="3200" dirty="0" smtClean="0">
                <a:latin typeface="Arial"/>
              </a:rPr>
              <a:t>Burris - Database Manager. Co-Navigational Assistant.</a:t>
            </a:r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Komlan Maglo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smtClean="0">
                <a:latin typeface="Arial"/>
              </a:rPr>
              <a:t>- Graphical Interface Designer. 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442951" y="142102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>
                <a:ln>
                  <a:solidFill>
                    <a:schemeClr val="tx1"/>
                  </a:solidFill>
                </a:ln>
                <a:latin typeface="Arial"/>
              </a:rPr>
              <a:t>The </a:t>
            </a:r>
            <a:r>
              <a:rPr lang="en-US" sz="4400" dirty="0" smtClean="0">
                <a:ln>
                  <a:solidFill>
                    <a:schemeClr val="tx1"/>
                  </a:solidFill>
                </a:ln>
                <a:latin typeface="Arial"/>
              </a:rPr>
              <a:t>UAH Navigation App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sp>
        <p:nvSpPr>
          <p:cNvPr id="48" name="CustomShape 3"/>
          <p:cNvSpPr/>
          <p:nvPr/>
        </p:nvSpPr>
        <p:spPr>
          <a:xfrm rot="658200">
            <a:off x="3478319" y="1745820"/>
            <a:ext cx="2774160" cy="751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80">
            <a:solidFill>
              <a:srgbClr val="52525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4"/>
          <p:cNvSpPr/>
          <p:nvPr/>
        </p:nvSpPr>
        <p:spPr>
          <a:xfrm rot="8142000">
            <a:off x="5811480" y="3542040"/>
            <a:ext cx="1259280" cy="688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80">
            <a:solidFill>
              <a:srgbClr val="52525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51" y="1106478"/>
            <a:ext cx="2155735" cy="43818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116" y="1106478"/>
            <a:ext cx="2155735" cy="43811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766" y="2959790"/>
            <a:ext cx="2155735" cy="4381183"/>
          </a:xfrm>
          <a:prstGeom prst="rect">
            <a:avLst/>
          </a:prstGeom>
        </p:spPr>
      </p:pic>
      <p:pic>
        <p:nvPicPr>
          <p:cNvPr id="50" name="Picture 49"/>
          <p:cNvPicPr/>
          <p:nvPr/>
        </p:nvPicPr>
        <p:blipFill>
          <a:blip r:embed="rId5"/>
          <a:stretch/>
        </p:blipFill>
        <p:spPr>
          <a:xfrm>
            <a:off x="3594387" y="3434851"/>
            <a:ext cx="1938528" cy="3237876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8209983" y="3322477"/>
            <a:ext cx="8725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Time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7089" y="3489766"/>
            <a:ext cx="658439" cy="18466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02:20 pm   </a:t>
            </a:r>
            <a:r>
              <a:rPr lang="en-US" sz="3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▼</a:t>
            </a:r>
            <a:endParaRPr lang="en-US" sz="3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>
                <a:ln>
                  <a:solidFill>
                    <a:schemeClr val="tx1"/>
                  </a:solidFill>
                </a:ln>
                <a:latin typeface="Arial"/>
              </a:rPr>
              <a:t>Marketing Requirements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2111716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Quick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Navigation of App’s GUI. (3-Tap Design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200" dirty="0" smtClean="0">
              <a:latin typeface="Arial"/>
            </a:endParaRPr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Customers </a:t>
            </a:r>
            <a:r>
              <a:rPr lang="en-US" sz="3200" dirty="0">
                <a:latin typeface="Arial"/>
              </a:rPr>
              <a:t>can type in room </a:t>
            </a:r>
            <a:r>
              <a:rPr lang="en-US" sz="3200" dirty="0" smtClean="0">
                <a:latin typeface="Arial"/>
              </a:rPr>
              <a:t>#, </a:t>
            </a:r>
            <a:r>
              <a:rPr lang="en-US" sz="3200" dirty="0">
                <a:latin typeface="Arial"/>
              </a:rPr>
              <a:t>Class </a:t>
            </a:r>
            <a:r>
              <a:rPr lang="en-US" sz="3200" dirty="0" smtClean="0">
                <a:latin typeface="Arial"/>
              </a:rPr>
              <a:t>#, </a:t>
            </a:r>
            <a:r>
              <a:rPr lang="en-US" sz="3200" dirty="0">
                <a:latin typeface="Arial"/>
              </a:rPr>
              <a:t>Building </a:t>
            </a:r>
            <a:r>
              <a:rPr lang="en-US" sz="3200" dirty="0" smtClean="0">
                <a:latin typeface="Arial"/>
              </a:rPr>
              <a:t>ID, </a:t>
            </a:r>
            <a:r>
              <a:rPr lang="en-US" sz="3200" dirty="0">
                <a:latin typeface="Arial"/>
              </a:rPr>
              <a:t>and instantly get </a:t>
            </a:r>
            <a:r>
              <a:rPr lang="en-US" sz="3200" dirty="0" smtClean="0">
                <a:latin typeface="Arial"/>
              </a:rPr>
              <a:t>directions.</a:t>
            </a:r>
            <a:endParaRPr dirty="0" smtClean="0"/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Provides Map of Campus.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>
                <a:ln>
                  <a:solidFill>
                    <a:schemeClr val="tx1"/>
                  </a:solidFill>
                </a:ln>
                <a:latin typeface="Arial"/>
              </a:rPr>
              <a:t>Engineering Requirements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2144104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GPS</a:t>
            </a:r>
            <a:r>
              <a:rPr lang="en-US" sz="3200" dirty="0" smtClean="0"/>
              <a:t> </a:t>
            </a:r>
            <a:r>
              <a:rPr lang="en-US" sz="3200" dirty="0" smtClean="0">
                <a:latin typeface="Arial"/>
              </a:rPr>
              <a:t>Implementation </a:t>
            </a:r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Database </a:t>
            </a:r>
            <a:r>
              <a:rPr lang="en-US" sz="3200" dirty="0">
                <a:latin typeface="Arial"/>
              </a:rPr>
              <a:t>capable </a:t>
            </a:r>
            <a:r>
              <a:rPr lang="en-US" sz="3200" dirty="0" smtClean="0">
                <a:latin typeface="Arial"/>
              </a:rPr>
              <a:t>of a </a:t>
            </a:r>
            <a:r>
              <a:rPr lang="en-US" sz="3200" dirty="0">
                <a:latin typeface="Arial"/>
              </a:rPr>
              <a:t>holding large number of entries</a:t>
            </a:r>
            <a:r>
              <a:rPr lang="en-US" sz="3200" dirty="0" smtClean="0">
                <a:latin typeface="Arial"/>
              </a:rPr>
              <a:t>.</a:t>
            </a:r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Easily </a:t>
            </a:r>
            <a:r>
              <a:rPr lang="en-US" sz="3200" dirty="0">
                <a:latin typeface="Arial"/>
              </a:rPr>
              <a:t>u</a:t>
            </a:r>
            <a:r>
              <a:rPr lang="en-US" sz="3200" dirty="0" smtClean="0">
                <a:latin typeface="Arial"/>
              </a:rPr>
              <a:t>pdatable.</a:t>
            </a:r>
            <a:endParaRPr sz="3200" dirty="0"/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Auto-Fill </a:t>
            </a:r>
            <a:r>
              <a:rPr lang="en-US" sz="3200" dirty="0">
                <a:latin typeface="Arial"/>
              </a:rPr>
              <a:t>of Search </a:t>
            </a:r>
            <a:r>
              <a:rPr lang="en-US" sz="3200" dirty="0" smtClean="0">
                <a:latin typeface="Arial"/>
              </a:rPr>
              <a:t>Query + interactions with drop down menus.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>
                <a:ln>
                  <a:solidFill>
                    <a:schemeClr val="tx1"/>
                  </a:solidFill>
                </a:ln>
                <a:latin typeface="Arial"/>
              </a:rPr>
              <a:t>Market &amp; Competition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2158784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latin typeface="Arial"/>
              </a:rPr>
              <a:t>No direct competition.</a:t>
            </a:r>
            <a:endParaRPr dirty="0"/>
          </a:p>
          <a:p>
            <a:pPr marL="9144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Other N</a:t>
            </a:r>
            <a:r>
              <a:rPr lang="en-US" sz="3200" dirty="0" smtClean="0">
                <a:latin typeface="Arial"/>
              </a:rPr>
              <a:t>avigational Apps do not </a:t>
            </a:r>
            <a:r>
              <a:rPr lang="en-US" sz="3200" dirty="0">
                <a:latin typeface="Arial"/>
              </a:rPr>
              <a:t>direct users to specific rooms.</a:t>
            </a:r>
            <a:endParaRPr dirty="0"/>
          </a:p>
          <a:p>
            <a:pPr marL="9144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/>
              </a:rPr>
              <a:t>None are </a:t>
            </a:r>
            <a:r>
              <a:rPr lang="en-US" sz="3200" dirty="0">
                <a:latin typeface="Arial"/>
              </a:rPr>
              <a:t>specific to the UAH Campus.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>
                <a:ln>
                  <a:solidFill>
                    <a:schemeClr val="tx1"/>
                  </a:solidFill>
                </a:ln>
                <a:latin typeface="Arial"/>
              </a:rPr>
              <a:t>Existing Projects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2113814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Inactive UAH Building History App.</a:t>
            </a:r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endParaRPr lang="en-US" sz="3200" dirty="0">
              <a:latin typeface="Arial"/>
            </a:endParaRPr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endParaRPr lang="en-US" sz="3200" dirty="0" smtClean="0">
              <a:latin typeface="Arial"/>
            </a:endParaRPr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UAH Events App</a:t>
            </a:r>
            <a:endParaRPr lang="en-US" dirty="0"/>
          </a:p>
        </p:txBody>
      </p:sp>
      <p:pic>
        <p:nvPicPr>
          <p:cNvPr id="1026" name="Picture 2" descr="https://i.groupme.com/170x192.png.6c59beb1879047eb81577892cbe83216.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974" y="4306034"/>
            <a:ext cx="16192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901</TotalTime>
  <Words>482</Words>
  <Application>Microsoft Office PowerPoint</Application>
  <PresentationFormat>Custom</PresentationFormat>
  <Paragraphs>113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StarSymbol</vt:lpstr>
      <vt:lpstr>Times New Roman</vt:lpstr>
      <vt:lpstr>Trebuchet MS</vt:lpstr>
      <vt:lpstr>Tw Cen MT</vt:lpstr>
      <vt:lpstr>Wingdings</vt:lpstr>
      <vt:lpstr>Circuit</vt:lpstr>
      <vt:lpstr>PowerPoint Presentation</vt:lpstr>
      <vt:lpstr>Project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</dc:creator>
  <cp:lastModifiedBy>Adam Walters</cp:lastModifiedBy>
  <cp:revision>65</cp:revision>
  <dcterms:modified xsi:type="dcterms:W3CDTF">2016-11-07T03:25:47Z</dcterms:modified>
</cp:coreProperties>
</file>