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66" r:id="rId3"/>
    <p:sldId id="281" r:id="rId4"/>
    <p:sldId id="257" r:id="rId5"/>
    <p:sldId id="272" r:id="rId6"/>
    <p:sldId id="259" r:id="rId7"/>
    <p:sldId id="260" r:id="rId8"/>
    <p:sldId id="261" r:id="rId9"/>
    <p:sldId id="262" r:id="rId10"/>
    <p:sldId id="263" r:id="rId11"/>
    <p:sldId id="279" r:id="rId12"/>
    <p:sldId id="264" r:id="rId13"/>
    <p:sldId id="265" r:id="rId14"/>
    <p:sldId id="267" r:id="rId15"/>
    <p:sldId id="268" r:id="rId16"/>
    <p:sldId id="269" r:id="rId17"/>
    <p:sldId id="270" r:id="rId18"/>
    <p:sldId id="280" r:id="rId19"/>
    <p:sldId id="271" r:id="rId20"/>
    <p:sldId id="273" r:id="rId21"/>
    <p:sldId id="274" r:id="rId22"/>
    <p:sldId id="275" r:id="rId23"/>
    <p:sldId id="278" r:id="rId24"/>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854" y="-702"/>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0" y="1"/>
            <a:ext cx="2541159" cy="7559676"/>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094881" y="1237197"/>
            <a:ext cx="7269075" cy="2631887"/>
          </a:xfrm>
        </p:spPr>
        <p:txBody>
          <a:bodyPr anchor="b">
            <a:normAutofit/>
          </a:bodyPr>
          <a:lstStyle>
            <a:lvl1pPr algn="l">
              <a:defRPr sz="5291"/>
            </a:lvl1pPr>
          </a:lstStyle>
          <a:p>
            <a:r>
              <a:rPr lang="en-US" smtClean="0"/>
              <a:t>Click to edit Master title style</a:t>
            </a:r>
            <a:endParaRPr lang="en-US" dirty="0"/>
          </a:p>
        </p:txBody>
      </p:sp>
      <p:sp>
        <p:nvSpPr>
          <p:cNvPr id="3" name="Subtitle 2"/>
          <p:cNvSpPr>
            <a:spLocks noGrp="1"/>
          </p:cNvSpPr>
          <p:nvPr>
            <p:ph type="subTitle" idx="1"/>
          </p:nvPr>
        </p:nvSpPr>
        <p:spPr>
          <a:xfrm>
            <a:off x="2094881" y="3970580"/>
            <a:ext cx="7269075" cy="1825171"/>
          </a:xfrm>
        </p:spPr>
        <p:txBody>
          <a:bodyPr>
            <a:normAutofit/>
          </a:bodyPr>
          <a:lstStyle>
            <a:lvl1pPr marL="0" indent="0" algn="l">
              <a:buNone/>
              <a:defRPr sz="2205" cap="all" baseline="0">
                <a:solidFill>
                  <a:schemeClr val="tx2"/>
                </a:solidFill>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95257" y="5963746"/>
            <a:ext cx="2268141" cy="402483"/>
          </a:xfrm>
        </p:spPr>
        <p:txBody>
          <a:bodyPr/>
          <a:lstStyle/>
          <a:p>
            <a:fld id="{48A87A34-81AB-432B-8DAE-1953F412C126}" type="datetimeFigureOut">
              <a:rPr lang="en-US" dirty="0"/>
              <a:t>11/3/2016</a:t>
            </a:fld>
            <a:endParaRPr lang="en-US" dirty="0"/>
          </a:p>
        </p:txBody>
      </p:sp>
      <p:sp>
        <p:nvSpPr>
          <p:cNvPr id="5" name="Footer Placeholder 4"/>
          <p:cNvSpPr>
            <a:spLocks noGrp="1"/>
          </p:cNvSpPr>
          <p:nvPr>
            <p:ph type="ftr" sz="quarter" idx="11"/>
          </p:nvPr>
        </p:nvSpPr>
        <p:spPr>
          <a:xfrm>
            <a:off x="2094880" y="5963746"/>
            <a:ext cx="4237374" cy="402483"/>
          </a:xfrm>
        </p:spPr>
        <p:txBody>
          <a:bodyPr/>
          <a:lstStyle/>
          <a:p>
            <a:endParaRPr lang="en-US" dirty="0"/>
          </a:p>
        </p:txBody>
      </p:sp>
      <p:sp>
        <p:nvSpPr>
          <p:cNvPr id="6" name="Slide Number Placeholder 5"/>
          <p:cNvSpPr>
            <a:spLocks noGrp="1"/>
          </p:cNvSpPr>
          <p:nvPr>
            <p:ph type="sldNum" sz="quarter" idx="12"/>
          </p:nvPr>
        </p:nvSpPr>
        <p:spPr>
          <a:xfrm>
            <a:off x="8726403" y="5963744"/>
            <a:ext cx="637554" cy="402483"/>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510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4" y="4745097"/>
            <a:ext cx="8195762" cy="903187"/>
          </a:xfrm>
        </p:spPr>
        <p:txBody>
          <a:bodyPr anchor="b">
            <a:normAutofit/>
          </a:bodyPr>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43744" y="668472"/>
            <a:ext cx="8195762" cy="363739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07" y="5648283"/>
            <a:ext cx="8194525" cy="752299"/>
          </a:xfrm>
        </p:spPr>
        <p:txBody>
          <a:bodyP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8763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83" y="671971"/>
            <a:ext cx="8190470" cy="3779838"/>
          </a:xfrm>
        </p:spPr>
        <p:txBody>
          <a:bodyPr anchor="ctr">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45" y="4871791"/>
            <a:ext cx="8189233" cy="151193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30722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5761" y="671972"/>
            <a:ext cx="7691729" cy="3029634"/>
          </a:xfrm>
        </p:spPr>
        <p:txBody>
          <a:bodyPr anchor="ctr">
            <a:normAutofit/>
          </a:bodyPr>
          <a:lstStyle>
            <a:lvl1pPr>
              <a:defRPr sz="3968"/>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22669" y="3709903"/>
            <a:ext cx="7236601" cy="60513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4" name="Text Placeholder 3"/>
          <p:cNvSpPr>
            <a:spLocks noGrp="1"/>
          </p:cNvSpPr>
          <p:nvPr>
            <p:ph type="body" sz="half" idx="2"/>
          </p:nvPr>
        </p:nvSpPr>
        <p:spPr>
          <a:xfrm>
            <a:off x="943745" y="4750887"/>
            <a:ext cx="8190510" cy="1641894"/>
          </a:xfrm>
        </p:spPr>
        <p:txBody>
          <a:bodyPr anchor="ctr">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
        <p:nvSpPr>
          <p:cNvPr id="52" name="TextBox 51"/>
          <p:cNvSpPr txBox="1"/>
          <p:nvPr/>
        </p:nvSpPr>
        <p:spPr>
          <a:xfrm>
            <a:off x="767930" y="791967"/>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53" name="TextBox 52"/>
          <p:cNvSpPr txBox="1"/>
          <p:nvPr/>
        </p:nvSpPr>
        <p:spPr>
          <a:xfrm>
            <a:off x="8618221" y="3047870"/>
            <a:ext cx="50403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Tree>
    <p:extLst>
      <p:ext uri="{BB962C8B-B14F-4D97-AF65-F5344CB8AC3E}">
        <p14:creationId xmlns:p14="http://schemas.microsoft.com/office/powerpoint/2010/main" val="152300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5" y="2352387"/>
            <a:ext cx="8190509" cy="2768833"/>
          </a:xfrm>
        </p:spPr>
        <p:txBody>
          <a:bodyPr anchor="b">
            <a:normAutofit/>
          </a:bodyPr>
          <a:lstStyle>
            <a:lvl1pPr>
              <a:defRPr sz="3968"/>
            </a:lvl1pPr>
          </a:lstStyle>
          <a:p>
            <a:r>
              <a:rPr lang="en-US" smtClean="0"/>
              <a:t>Click to edit Master title style</a:t>
            </a:r>
            <a:endParaRPr lang="en-US" dirty="0"/>
          </a:p>
        </p:txBody>
      </p:sp>
      <p:sp>
        <p:nvSpPr>
          <p:cNvPr id="4" name="Text Placeholder 3"/>
          <p:cNvSpPr>
            <a:spLocks noGrp="1"/>
          </p:cNvSpPr>
          <p:nvPr>
            <p:ph type="body" sz="half" idx="2"/>
          </p:nvPr>
        </p:nvSpPr>
        <p:spPr>
          <a:xfrm>
            <a:off x="943706" y="5134202"/>
            <a:ext cx="8189272" cy="1257349"/>
          </a:xfrm>
        </p:spPr>
        <p:txBody>
          <a:bodyPr anchor="t">
            <a:normAutofit/>
          </a:bodyPr>
          <a:lstStyle>
            <a:lvl1pPr marL="0" indent="0">
              <a:buNone/>
              <a:defRPr sz="198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60759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43747" y="671971"/>
            <a:ext cx="8190507" cy="209991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43745" y="2948100"/>
            <a:ext cx="2643269"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8" name="Text Placeholder 3"/>
          <p:cNvSpPr>
            <a:spLocks noGrp="1"/>
          </p:cNvSpPr>
          <p:nvPr>
            <p:ph type="body" sz="half" idx="15"/>
          </p:nvPr>
        </p:nvSpPr>
        <p:spPr>
          <a:xfrm>
            <a:off x="943746" y="3704068"/>
            <a:ext cx="264190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9" name="Text Placeholder 4"/>
          <p:cNvSpPr>
            <a:spLocks noGrp="1"/>
          </p:cNvSpPr>
          <p:nvPr>
            <p:ph type="body" sz="quarter" idx="3"/>
          </p:nvPr>
        </p:nvSpPr>
        <p:spPr>
          <a:xfrm>
            <a:off x="3732913" y="2951596"/>
            <a:ext cx="263292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0" name="Text Placeholder 3"/>
          <p:cNvSpPr>
            <a:spLocks noGrp="1"/>
          </p:cNvSpPr>
          <p:nvPr>
            <p:ph type="body" sz="half" idx="16"/>
          </p:nvPr>
        </p:nvSpPr>
        <p:spPr>
          <a:xfrm>
            <a:off x="3732913" y="3707564"/>
            <a:ext cx="2633660"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11" name="Text Placeholder 4"/>
          <p:cNvSpPr>
            <a:spLocks noGrp="1"/>
          </p:cNvSpPr>
          <p:nvPr>
            <p:ph type="body" sz="quarter" idx="13"/>
          </p:nvPr>
        </p:nvSpPr>
        <p:spPr>
          <a:xfrm>
            <a:off x="6492579" y="2948100"/>
            <a:ext cx="2641673" cy="755968"/>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12" name="Text Placeholder 3"/>
          <p:cNvSpPr>
            <a:spLocks noGrp="1"/>
          </p:cNvSpPr>
          <p:nvPr>
            <p:ph type="body" sz="half" idx="17"/>
          </p:nvPr>
        </p:nvSpPr>
        <p:spPr>
          <a:xfrm>
            <a:off x="6492579" y="3704068"/>
            <a:ext cx="2641673" cy="2679657"/>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840802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43746" y="671971"/>
            <a:ext cx="8190507" cy="209991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43747" y="4855251"/>
            <a:ext cx="264189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0" name="Picture Placeholder 2"/>
          <p:cNvSpPr>
            <a:spLocks noGrp="1" noChangeAspect="1"/>
          </p:cNvSpPr>
          <p:nvPr>
            <p:ph type="pic" idx="15"/>
          </p:nvPr>
        </p:nvSpPr>
        <p:spPr>
          <a:xfrm>
            <a:off x="943747" y="2939871"/>
            <a:ext cx="2641898"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943747" y="5490475"/>
            <a:ext cx="2641898" cy="901520"/>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2" name="Text Placeholder 4"/>
          <p:cNvSpPr>
            <a:spLocks noGrp="1"/>
          </p:cNvSpPr>
          <p:nvPr>
            <p:ph type="body" sz="quarter" idx="3"/>
          </p:nvPr>
        </p:nvSpPr>
        <p:spPr>
          <a:xfrm>
            <a:off x="3711652" y="4855251"/>
            <a:ext cx="2646164"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3" name="Picture Placeholder 2"/>
          <p:cNvSpPr>
            <a:spLocks noGrp="1" noChangeAspect="1"/>
          </p:cNvSpPr>
          <p:nvPr>
            <p:ph type="pic" idx="21"/>
          </p:nvPr>
        </p:nvSpPr>
        <p:spPr>
          <a:xfrm>
            <a:off x="3711653" y="2939871"/>
            <a:ext cx="2644957"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710445" y="5490472"/>
            <a:ext cx="2646164" cy="893252"/>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25" name="Text Placeholder 4"/>
          <p:cNvSpPr>
            <a:spLocks noGrp="1"/>
          </p:cNvSpPr>
          <p:nvPr>
            <p:ph type="body" sz="quarter" idx="13"/>
          </p:nvPr>
        </p:nvSpPr>
        <p:spPr>
          <a:xfrm>
            <a:off x="6492683" y="4855250"/>
            <a:ext cx="2638178" cy="635222"/>
          </a:xfrm>
        </p:spPr>
        <p:txBody>
          <a:bodyPr anchor="b">
            <a:noAutofit/>
          </a:bodyPr>
          <a:lstStyle>
            <a:lvl1pPr marL="0" indent="0">
              <a:lnSpc>
                <a:spcPct val="90000"/>
              </a:lnSpc>
              <a:buNone/>
              <a:defRPr sz="2205"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26" name="Picture Placeholder 2"/>
          <p:cNvSpPr>
            <a:spLocks noGrp="1" noChangeAspect="1"/>
          </p:cNvSpPr>
          <p:nvPr>
            <p:ph type="pic" idx="22"/>
          </p:nvPr>
        </p:nvSpPr>
        <p:spPr>
          <a:xfrm>
            <a:off x="6492580" y="2939871"/>
            <a:ext cx="2641674" cy="1679928"/>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84"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6492579" y="5490471"/>
            <a:ext cx="2641673" cy="893255"/>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sz="1400" smtClean="0">
                <a:latin typeface="Times New Roman"/>
              </a:rPr>
              <a:t>&lt;date/time&gt;</a:t>
            </a:r>
            <a:endParaRPr lang="en-US"/>
          </a:p>
        </p:txBody>
      </p:sp>
      <p:sp>
        <p:nvSpPr>
          <p:cNvPr id="4" name="Footer Placeholder 3"/>
          <p:cNvSpPr>
            <a:spLocks noGrp="1"/>
          </p:cNvSpPr>
          <p:nvPr>
            <p:ph type="ftr" sz="quarter" idx="11"/>
          </p:nvPr>
        </p:nvSpPr>
        <p:spPr/>
        <p:txBody>
          <a:bodyPr/>
          <a:lstStyle>
            <a:lvl1pPr>
              <a:defRPr cap="all" baseline="0"/>
            </a:lvl1pPr>
          </a:lstStyle>
          <a:p>
            <a:pPr algn="ctr"/>
            <a:r>
              <a:rPr lang="en-US" sz="1400" smtClean="0">
                <a:latin typeface="Times New Roman"/>
              </a:rPr>
              <a:t>&lt;footer&gt;</a:t>
            </a:r>
            <a:endParaRPr lang="en-US"/>
          </a:p>
        </p:txBody>
      </p:sp>
      <p:sp>
        <p:nvSpPr>
          <p:cNvPr id="5" name="Slide Number Placeholder 4"/>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21866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0338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6465" y="671971"/>
            <a:ext cx="1657789" cy="571175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3744" y="671971"/>
            <a:ext cx="6406712" cy="57117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99116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943747" y="681801"/>
            <a:ext cx="8190507" cy="162985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943747" y="2479643"/>
            <a:ext cx="8190507"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6165553" y="6485224"/>
            <a:ext cx="2268141" cy="402483"/>
          </a:xfrm>
        </p:spPr>
        <p:txBody>
          <a:bodyPr/>
          <a:lstStyle/>
          <a:p>
            <a:r>
              <a:rPr lang="en-US" sz="1400" smtClean="0">
                <a:latin typeface="Times New Roman"/>
              </a:rPr>
              <a:t>&lt;date/time&gt;</a:t>
            </a:r>
            <a:endParaRPr lang="en-US"/>
          </a:p>
        </p:txBody>
      </p:sp>
      <p:sp>
        <p:nvSpPr>
          <p:cNvPr id="50" name="Footer Placeholder 4"/>
          <p:cNvSpPr>
            <a:spLocks noGrp="1"/>
          </p:cNvSpPr>
          <p:nvPr>
            <p:ph type="ftr" sz="quarter" idx="11"/>
          </p:nvPr>
        </p:nvSpPr>
        <p:spPr>
          <a:xfrm>
            <a:off x="943746" y="6485223"/>
            <a:ext cx="5158804" cy="402483"/>
          </a:xfrm>
        </p:spPr>
        <p:txBody>
          <a:bodyPr/>
          <a:lstStyle/>
          <a:p>
            <a:pPr algn="ctr"/>
            <a:r>
              <a:rPr lang="en-US" sz="1400" smtClean="0">
                <a:latin typeface="Times New Roman"/>
              </a:rPr>
              <a:t>&lt;footer&gt;</a:t>
            </a:r>
            <a:endParaRPr lang="en-US"/>
          </a:p>
        </p:txBody>
      </p:sp>
      <p:sp>
        <p:nvSpPr>
          <p:cNvPr id="51" name="Slide Number Placeholder 5"/>
          <p:cNvSpPr>
            <a:spLocks noGrp="1"/>
          </p:cNvSpPr>
          <p:nvPr>
            <p:ph type="sldNum" sz="quarter" idx="12"/>
          </p:nvPr>
        </p:nvSpPr>
        <p:spPr>
          <a:xfrm>
            <a:off x="8496699" y="6485222"/>
            <a:ext cx="637554" cy="402483"/>
          </a:xfrm>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92148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3744" y="1564436"/>
            <a:ext cx="8190508" cy="3144614"/>
          </a:xfrm>
        </p:spPr>
        <p:txBody>
          <a:bodyPr anchor="b">
            <a:normAutofit/>
          </a:bodyPr>
          <a:lstStyle>
            <a:lvl1pPr>
              <a:defRPr sz="3968"/>
            </a:lvl1pPr>
          </a:lstStyle>
          <a:p>
            <a:r>
              <a:rPr lang="en-US" smtClean="0"/>
              <a:t>Click to edit Master title style</a:t>
            </a:r>
            <a:endParaRPr lang="en-US" dirty="0"/>
          </a:p>
        </p:txBody>
      </p:sp>
      <p:sp>
        <p:nvSpPr>
          <p:cNvPr id="3" name="Text Placeholder 2"/>
          <p:cNvSpPr>
            <a:spLocks noGrp="1"/>
          </p:cNvSpPr>
          <p:nvPr>
            <p:ph type="body" idx="1"/>
          </p:nvPr>
        </p:nvSpPr>
        <p:spPr>
          <a:xfrm>
            <a:off x="943744" y="4877040"/>
            <a:ext cx="8190508" cy="1515436"/>
          </a:xfrm>
        </p:spPr>
        <p:txBody>
          <a:bodyPr>
            <a:normAutofit/>
          </a:bodyPr>
          <a:lstStyle>
            <a:lvl1pPr marL="0" indent="0">
              <a:buNone/>
              <a:defRPr sz="1984" cap="all" baseline="0">
                <a:solidFill>
                  <a:schemeClr val="tx1">
                    <a:tint val="75000"/>
                  </a:schemeClr>
                </a:solidFill>
              </a:defRPr>
            </a:lvl1pPr>
            <a:lvl2pPr marL="503972" indent="0">
              <a:buNone/>
              <a:defRPr sz="1984">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z="1400" smtClean="0">
                <a:latin typeface="Times New Roman"/>
              </a:rPr>
              <a:t>&lt;date/time&gt;</a:t>
            </a:r>
            <a:endParaRPr lang="en-US"/>
          </a:p>
        </p:txBody>
      </p:sp>
      <p:sp>
        <p:nvSpPr>
          <p:cNvPr id="5" name="Footer Placeholder 4"/>
          <p:cNvSpPr>
            <a:spLocks noGrp="1"/>
          </p:cNvSpPr>
          <p:nvPr>
            <p:ph type="ftr" sz="quarter" idx="11"/>
          </p:nvPr>
        </p:nvSpPr>
        <p:spPr/>
        <p:txBody>
          <a:bodyPr/>
          <a:lstStyle/>
          <a:p>
            <a:pPr algn="ctr"/>
            <a:r>
              <a:rPr lang="en-US" sz="1400" smtClean="0">
                <a:latin typeface="Times New Roman"/>
              </a:rPr>
              <a:t>&lt;footer&gt;</a:t>
            </a:r>
            <a:endParaRPr lang="en-US"/>
          </a:p>
        </p:txBody>
      </p:sp>
      <p:sp>
        <p:nvSpPr>
          <p:cNvPr id="6" name="Slide Number Placeholder 5"/>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84079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3745" y="2479642"/>
            <a:ext cx="4033564"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03317" y="2479642"/>
            <a:ext cx="4030936" cy="39040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796772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3744" y="682474"/>
            <a:ext cx="8190508" cy="162917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89415" y="2479642"/>
            <a:ext cx="3787895"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943745" y="3387853"/>
            <a:ext cx="4033565"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348985" y="2479641"/>
            <a:ext cx="3785267" cy="908210"/>
          </a:xfrm>
        </p:spPr>
        <p:txBody>
          <a:bodyPr anchor="b"/>
          <a:lstStyle>
            <a:lvl1pPr marL="0" indent="0">
              <a:lnSpc>
                <a:spcPct val="90000"/>
              </a:lnSpc>
              <a:buNone/>
              <a:defRPr sz="2646" b="0" cap="all" baseline="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03316" y="3387853"/>
            <a:ext cx="4030936" cy="2995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z="1400" smtClean="0">
                <a:latin typeface="Times New Roman"/>
              </a:rPr>
              <a:t>&lt;date/time&gt;</a:t>
            </a:r>
            <a:endParaRPr lang="en-US"/>
          </a:p>
        </p:txBody>
      </p:sp>
      <p:sp>
        <p:nvSpPr>
          <p:cNvPr id="8" name="Footer Placeholder 7"/>
          <p:cNvSpPr>
            <a:spLocks noGrp="1"/>
          </p:cNvSpPr>
          <p:nvPr>
            <p:ph type="ftr" sz="quarter" idx="11"/>
          </p:nvPr>
        </p:nvSpPr>
        <p:spPr/>
        <p:txBody>
          <a:bodyPr/>
          <a:lstStyle/>
          <a:p>
            <a:pPr algn="ctr"/>
            <a:r>
              <a:rPr lang="en-US" sz="1400" smtClean="0">
                <a:latin typeface="Times New Roman"/>
              </a:rPr>
              <a:t>&lt;footer&gt;</a:t>
            </a:r>
            <a:endParaRPr lang="en-US"/>
          </a:p>
        </p:txBody>
      </p:sp>
      <p:sp>
        <p:nvSpPr>
          <p:cNvPr id="9" name="Slide Number Placeholder 8"/>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362486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379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z="1400" smtClean="0">
                <a:latin typeface="Times New Roman"/>
              </a:rPr>
              <a:t>&lt;date/time&gt;</a:t>
            </a:r>
            <a:endParaRPr lang="en-US"/>
          </a:p>
        </p:txBody>
      </p:sp>
      <p:sp>
        <p:nvSpPr>
          <p:cNvPr id="3" name="Footer Placeholder 2"/>
          <p:cNvSpPr>
            <a:spLocks noGrp="1"/>
          </p:cNvSpPr>
          <p:nvPr>
            <p:ph type="ftr" sz="quarter" idx="11"/>
          </p:nvPr>
        </p:nvSpPr>
        <p:spPr/>
        <p:txBody>
          <a:bodyPr/>
          <a:lstStyle/>
          <a:p>
            <a:pPr algn="ctr"/>
            <a:r>
              <a:rPr lang="en-US" sz="1400" smtClean="0">
                <a:latin typeface="Times New Roman"/>
              </a:rPr>
              <a:t>&lt;footer&gt;</a:t>
            </a:r>
            <a:endParaRPr lang="en-US"/>
          </a:p>
        </p:txBody>
      </p:sp>
      <p:sp>
        <p:nvSpPr>
          <p:cNvPr id="4" name="Slide Number Placeholder 3"/>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235276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122" y="671972"/>
            <a:ext cx="3188260" cy="1807668"/>
          </a:xfrm>
        </p:spPr>
        <p:txBody>
          <a:bodyPr anchor="b"/>
          <a:lstStyle>
            <a:lvl1pPr>
              <a:defRPr sz="3527"/>
            </a:lvl1pPr>
          </a:lstStyle>
          <a:p>
            <a:r>
              <a:rPr lang="en-US" smtClean="0"/>
              <a:t>Click to edit Master title style</a:t>
            </a:r>
            <a:endParaRPr lang="en-US" dirty="0"/>
          </a:p>
        </p:txBody>
      </p:sp>
      <p:sp>
        <p:nvSpPr>
          <p:cNvPr id="3" name="Content Placeholder 2"/>
          <p:cNvSpPr>
            <a:spLocks noGrp="1"/>
          </p:cNvSpPr>
          <p:nvPr>
            <p:ph idx="1"/>
          </p:nvPr>
        </p:nvSpPr>
        <p:spPr>
          <a:xfrm>
            <a:off x="4263265" y="653305"/>
            <a:ext cx="4870987" cy="5730421"/>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48122" y="2479642"/>
            <a:ext cx="3188260"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84586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8" y="671971"/>
            <a:ext cx="4138482" cy="1807671"/>
          </a:xfrm>
        </p:spPr>
        <p:txBody>
          <a:bodyPr anchor="b"/>
          <a:lstStyle>
            <a:lvl1pPr>
              <a:defRPr sz="35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27900" y="671971"/>
            <a:ext cx="3806354" cy="5711757"/>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527"/>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943745" y="2479642"/>
            <a:ext cx="4138485" cy="3904084"/>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z="1400" smtClean="0">
                <a:latin typeface="Times New Roman"/>
              </a:rPr>
              <a:t>&lt;date/time&gt;</a:t>
            </a:r>
            <a:endParaRPr lang="en-US"/>
          </a:p>
        </p:txBody>
      </p:sp>
      <p:sp>
        <p:nvSpPr>
          <p:cNvPr id="6" name="Footer Placeholder 5"/>
          <p:cNvSpPr>
            <a:spLocks noGrp="1"/>
          </p:cNvSpPr>
          <p:nvPr>
            <p:ph type="ftr" sz="quarter" idx="11"/>
          </p:nvPr>
        </p:nvSpPr>
        <p:spPr/>
        <p:txBody>
          <a:bodyPr/>
          <a:lstStyle/>
          <a:p>
            <a:pPr algn="ctr"/>
            <a:r>
              <a:rPr lang="en-US" sz="1400" smtClean="0">
                <a:latin typeface="Times New Roman"/>
              </a:rPr>
              <a:t>&lt;footer&gt;</a:t>
            </a:r>
            <a:endParaRPr lang="en-US"/>
          </a:p>
        </p:txBody>
      </p:sp>
      <p:sp>
        <p:nvSpPr>
          <p:cNvPr id="7" name="Slide Number Placeholder 6"/>
          <p:cNvSpPr>
            <a:spLocks noGrp="1"/>
          </p:cNvSpPr>
          <p:nvPr>
            <p:ph type="sldNum" sz="quarter" idx="12"/>
          </p:nvPr>
        </p:nvSpPr>
        <p:spPr/>
        <p:txBody>
          <a:body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164273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10080627" cy="755967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5752" y="1"/>
            <a:ext cx="9967928" cy="7559676"/>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943747" y="681801"/>
            <a:ext cx="8190507" cy="16298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43747" y="2479643"/>
            <a:ext cx="8190507" cy="39040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65553" y="6485224"/>
            <a:ext cx="2268141" cy="402483"/>
          </a:xfrm>
          <a:prstGeom prst="rect">
            <a:avLst/>
          </a:prstGeom>
        </p:spPr>
        <p:txBody>
          <a:bodyPr vert="horz" lIns="91440" tIns="45720" rIns="91440" bIns="45720" rtlCol="0" anchor="ctr"/>
          <a:lstStyle>
            <a:lvl1pPr algn="r">
              <a:defRPr sz="1157">
                <a:solidFill>
                  <a:schemeClr val="tx1">
                    <a:tint val="75000"/>
                  </a:schemeClr>
                </a:solidFill>
              </a:defRPr>
            </a:lvl1pPr>
          </a:lstStyle>
          <a:p>
            <a:r>
              <a:rPr lang="en-US" sz="1400" smtClean="0">
                <a:latin typeface="Times New Roman"/>
              </a:rPr>
              <a:t>&lt;date/time&gt;</a:t>
            </a:r>
            <a:endParaRPr lang="en-US"/>
          </a:p>
        </p:txBody>
      </p:sp>
      <p:sp>
        <p:nvSpPr>
          <p:cNvPr id="5" name="Footer Placeholder 4"/>
          <p:cNvSpPr>
            <a:spLocks noGrp="1"/>
          </p:cNvSpPr>
          <p:nvPr>
            <p:ph type="ftr" sz="quarter" idx="3"/>
          </p:nvPr>
        </p:nvSpPr>
        <p:spPr>
          <a:xfrm>
            <a:off x="943746" y="6485223"/>
            <a:ext cx="5158804" cy="402483"/>
          </a:xfrm>
          <a:prstGeom prst="rect">
            <a:avLst/>
          </a:prstGeom>
        </p:spPr>
        <p:txBody>
          <a:bodyPr vert="horz" lIns="91440" tIns="45720" rIns="91440" bIns="45720" rtlCol="0" anchor="ctr"/>
          <a:lstStyle>
            <a:lvl1pPr algn="l">
              <a:defRPr sz="1157">
                <a:solidFill>
                  <a:schemeClr val="tx1">
                    <a:tint val="75000"/>
                  </a:schemeClr>
                </a:solidFill>
              </a:defRPr>
            </a:lvl1pPr>
          </a:lstStyle>
          <a:p>
            <a:pPr algn="ctr"/>
            <a:r>
              <a:rPr lang="en-US" sz="1400" smtClean="0">
                <a:latin typeface="Times New Roman"/>
              </a:rPr>
              <a:t>&lt;footer&gt;</a:t>
            </a:r>
            <a:endParaRPr lang="en-US"/>
          </a:p>
        </p:txBody>
      </p:sp>
      <p:sp>
        <p:nvSpPr>
          <p:cNvPr id="6" name="Slide Number Placeholder 5"/>
          <p:cNvSpPr>
            <a:spLocks noGrp="1"/>
          </p:cNvSpPr>
          <p:nvPr>
            <p:ph type="sldNum" sz="quarter" idx="4"/>
          </p:nvPr>
        </p:nvSpPr>
        <p:spPr>
          <a:xfrm>
            <a:off x="8496699" y="6485222"/>
            <a:ext cx="637554" cy="402483"/>
          </a:xfrm>
          <a:prstGeom prst="rect">
            <a:avLst/>
          </a:prstGeom>
        </p:spPr>
        <p:txBody>
          <a:bodyPr vert="horz" lIns="91440" tIns="45720" rIns="91440" bIns="45720" rtlCol="0" anchor="ctr"/>
          <a:lstStyle>
            <a:lvl1pPr algn="r">
              <a:defRPr sz="1157">
                <a:solidFill>
                  <a:schemeClr val="tx1">
                    <a:tint val="75000"/>
                  </a:schemeClr>
                </a:solidFill>
              </a:defRPr>
            </a:lvl1pPr>
          </a:lstStyle>
          <a:p>
            <a:pPr algn="r"/>
            <a:fld id="{DB7B6A34-45D4-45C4-918E-16D3257E4480}" type="slidenum">
              <a:rPr lang="en-US" sz="1400" smtClean="0">
                <a:latin typeface="Times New Roman"/>
              </a:rPr>
              <a:t>‹#›</a:t>
            </a:fld>
            <a:endParaRPr lang="en-US"/>
          </a:p>
        </p:txBody>
      </p:sp>
    </p:spTree>
    <p:extLst>
      <p:ext uri="{BB962C8B-B14F-4D97-AF65-F5344CB8AC3E}">
        <p14:creationId xmlns:p14="http://schemas.microsoft.com/office/powerpoint/2010/main" val="47470131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1007943" rtl="0" eaLnBrk="1" latinLnBrk="0" hangingPunct="1">
        <a:lnSpc>
          <a:spcPct val="90000"/>
        </a:lnSpc>
        <a:spcBef>
          <a:spcPct val="0"/>
        </a:spcBef>
        <a:buNone/>
        <a:defRPr sz="3968" kern="1200" cap="all" baseline="0">
          <a:solidFill>
            <a:schemeClr val="tx1"/>
          </a:solidFill>
          <a:latin typeface="+mj-lt"/>
          <a:ea typeface="+mj-ea"/>
          <a:cs typeface="+mj-cs"/>
        </a:defRPr>
      </a:lvl1pPr>
    </p:titleStyle>
    <p:bodyStyle>
      <a:lvl1pPr marL="251986" indent="-251986" algn="l" defTabSz="1007943" rtl="0" eaLnBrk="1" latinLnBrk="0" hangingPunct="1">
        <a:lnSpc>
          <a:spcPct val="120000"/>
        </a:lnSpc>
        <a:spcBef>
          <a:spcPts val="1102"/>
        </a:spcBef>
        <a:buSzPct val="125000"/>
        <a:buFont typeface="Arial" panose="020B0604020202020204" pitchFamily="34" charset="0"/>
        <a:buChar char="•"/>
        <a:defRPr sz="2646" kern="1200">
          <a:solidFill>
            <a:schemeClr val="tx1"/>
          </a:solidFill>
          <a:latin typeface="+mn-lt"/>
          <a:ea typeface="+mn-ea"/>
          <a:cs typeface="+mn-cs"/>
        </a:defRPr>
      </a:lvl1pPr>
      <a:lvl2pPr marL="755957" indent="-251986" algn="l" defTabSz="1007943" rtl="0" eaLnBrk="1" latinLnBrk="0" hangingPunct="1">
        <a:lnSpc>
          <a:spcPct val="120000"/>
        </a:lnSpc>
        <a:spcBef>
          <a:spcPts val="551"/>
        </a:spcBef>
        <a:buSzPct val="125000"/>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120000"/>
        </a:lnSpc>
        <a:spcBef>
          <a:spcPts val="551"/>
        </a:spcBef>
        <a:buSzPct val="125000"/>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120000"/>
        </a:lnSpc>
        <a:spcBef>
          <a:spcPts val="551"/>
        </a:spcBef>
        <a:buSzPct val="125000"/>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6pPr>
      <a:lvl7pPr marL="3275815"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7pPr>
      <a:lvl8pPr marL="3779787"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8pPr>
      <a:lvl9pPr marL="4283758" indent="-251986" algn="l" defTabSz="1007943" rtl="0" eaLnBrk="1" latinLnBrk="0" hangingPunct="1">
        <a:lnSpc>
          <a:spcPct val="120000"/>
        </a:lnSpc>
        <a:spcBef>
          <a:spcPts val="551"/>
        </a:spcBef>
        <a:buSzPct val="125000"/>
        <a:buFont typeface="Arial" panose="020B0604020202020204" pitchFamily="34" charset="0"/>
        <a:buChar char="•"/>
        <a:defRPr sz="1543"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b0021@uah.edu" TargetMode="External"/><Relationship Id="rId2" Type="http://schemas.openxmlformats.org/officeDocument/2006/relationships/hyperlink" Target="mailto:jaa0019@uah.edu"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mailto:atw0015@uah.edu" TargetMode="External"/><Relationship Id="rId4" Type="http://schemas.openxmlformats.org/officeDocument/2006/relationships/hyperlink" Target="mailto:kmm0048@uah.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rello.com/b/iZJ03jLi/app"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tIns="0" rIns="0" bIns="0" anchor="ctr"/>
          <a:lstStyle/>
          <a:p>
            <a:pPr algn="ctr"/>
            <a:endParaRPr sz="4400" dirty="0">
              <a:ln>
                <a:solidFill>
                  <a:schemeClr val="bg1"/>
                </a:solidFill>
              </a:ln>
            </a:endParaRPr>
          </a:p>
        </p:txBody>
      </p:sp>
      <p:sp>
        <p:nvSpPr>
          <p:cNvPr id="40" name="TextShape 2"/>
          <p:cNvSpPr txBox="1"/>
          <p:nvPr/>
        </p:nvSpPr>
        <p:spPr>
          <a:xfrm>
            <a:off x="504000" y="1769040"/>
            <a:ext cx="9071640" cy="5531170"/>
          </a:xfrm>
          <a:prstGeom prst="rect">
            <a:avLst/>
          </a:prstGeom>
          <a:noFill/>
          <a:ln>
            <a:noFill/>
          </a:ln>
        </p:spPr>
        <p:txBody>
          <a:bodyPr lIns="0" tIns="0" rIns="0" bIns="0" anchor="ctr"/>
          <a:lstStyle/>
          <a:p>
            <a:pPr algn="ctr"/>
            <a:r>
              <a:rPr lang="en-US" sz="2400" dirty="0" smtClean="0">
                <a:latin typeface="Arial"/>
              </a:rPr>
              <a:t>Team </a:t>
            </a:r>
            <a:r>
              <a:rPr lang="en-US" sz="2400" dirty="0">
                <a:latin typeface="Arial"/>
              </a:rPr>
              <a:t>Members: </a:t>
            </a:r>
            <a:endParaRPr lang="en-US" sz="2400" dirty="0" smtClean="0">
              <a:latin typeface="Arial"/>
            </a:endParaRPr>
          </a:p>
          <a:p>
            <a:r>
              <a:rPr lang="en-US" sz="2400" dirty="0">
                <a:latin typeface="Arial"/>
              </a:rPr>
              <a:t>	</a:t>
            </a:r>
            <a:r>
              <a:rPr lang="en-US" sz="2400" dirty="0" smtClean="0">
                <a:latin typeface="Arial"/>
              </a:rPr>
              <a:t>      	     </a:t>
            </a:r>
            <a:r>
              <a:rPr lang="en-US" sz="2400" dirty="0" smtClean="0">
                <a:latin typeface="Arial"/>
              </a:rPr>
              <a:t>Jairo Arreola     (</a:t>
            </a:r>
            <a:r>
              <a:rPr lang="en-US" sz="2400" dirty="0" smtClean="0">
                <a:latin typeface="Arial"/>
                <a:hlinkClick r:id="rId2"/>
              </a:rPr>
              <a:t>jaa0019@uah.edu</a:t>
            </a:r>
            <a:r>
              <a:rPr lang="en-US" sz="2400" dirty="0" smtClean="0">
                <a:latin typeface="Arial"/>
              </a:rPr>
              <a:t>)</a:t>
            </a:r>
            <a:endParaRPr lang="en-US" sz="2400" dirty="0">
              <a:solidFill>
                <a:schemeClr val="bg1"/>
              </a:solidFill>
              <a:latin typeface="Arial"/>
            </a:endParaRPr>
          </a:p>
          <a:p>
            <a:r>
              <a:rPr lang="en-US" sz="2400" dirty="0" smtClean="0">
                <a:latin typeface="Arial"/>
              </a:rPr>
              <a:t>		     Daniel Burris     (</a:t>
            </a:r>
            <a:r>
              <a:rPr lang="en-US" sz="2400" dirty="0" smtClean="0">
                <a:latin typeface="Arial"/>
                <a:hlinkClick r:id="rId3"/>
              </a:rPr>
              <a:t>dab0021@uah.edu</a:t>
            </a:r>
            <a:r>
              <a:rPr lang="en-US" sz="2400" dirty="0" smtClean="0">
                <a:latin typeface="Arial"/>
              </a:rPr>
              <a:t>)</a:t>
            </a:r>
          </a:p>
          <a:p>
            <a:r>
              <a:rPr lang="en-US" sz="2400" dirty="0" smtClean="0">
                <a:latin typeface="Arial"/>
              </a:rPr>
              <a:t>    		     </a:t>
            </a:r>
            <a:r>
              <a:rPr lang="en-US" sz="2400" dirty="0" err="1" smtClean="0">
                <a:latin typeface="Arial"/>
              </a:rPr>
              <a:t>Komlan</a:t>
            </a:r>
            <a:r>
              <a:rPr lang="en-US" sz="2400" dirty="0" smtClean="0">
                <a:latin typeface="Arial"/>
              </a:rPr>
              <a:t> </a:t>
            </a:r>
            <a:r>
              <a:rPr lang="en-US" sz="2400" dirty="0" err="1" smtClean="0">
                <a:latin typeface="Arial"/>
              </a:rPr>
              <a:t>Maglo</a:t>
            </a:r>
            <a:r>
              <a:rPr lang="en-US" sz="2400" dirty="0" smtClean="0">
                <a:latin typeface="Arial"/>
              </a:rPr>
              <a:t>  (</a:t>
            </a:r>
            <a:r>
              <a:rPr lang="en-US" sz="2400" dirty="0" smtClean="0">
                <a:latin typeface="Arial"/>
                <a:hlinkClick r:id="rId4"/>
              </a:rPr>
              <a:t>kmm0048@uah.edu</a:t>
            </a:r>
            <a:r>
              <a:rPr lang="en-US" sz="2400" dirty="0" smtClean="0">
                <a:latin typeface="Arial"/>
              </a:rPr>
              <a:t>)</a:t>
            </a:r>
            <a:r>
              <a:rPr lang="en-US" sz="2400" dirty="0" smtClean="0">
                <a:latin typeface="Arial"/>
              </a:rPr>
              <a:t> </a:t>
            </a:r>
          </a:p>
          <a:p>
            <a:r>
              <a:rPr lang="en-US" sz="2400" dirty="0" smtClean="0">
                <a:latin typeface="Arial"/>
              </a:rPr>
              <a:t>		     Adam Walters   (</a:t>
            </a:r>
            <a:r>
              <a:rPr lang="en-US" sz="2400" dirty="0" smtClean="0">
                <a:latin typeface="Arial"/>
                <a:hlinkClick r:id="rId5"/>
              </a:rPr>
              <a:t>atw0015@uah.edu</a:t>
            </a:r>
            <a:r>
              <a:rPr lang="en-US" sz="2400" dirty="0" smtClean="0">
                <a:latin typeface="Arial"/>
              </a:rPr>
              <a:t>)</a:t>
            </a:r>
            <a:r>
              <a:rPr lang="en-US" sz="2400" dirty="0" smtClean="0"/>
              <a:t> </a:t>
            </a:r>
            <a:r>
              <a:rPr lang="en-US" sz="1600" dirty="0">
                <a:latin typeface="Arial"/>
              </a:rPr>
              <a:t>
</a:t>
            </a:r>
            <a:endParaRPr lang="en-US" sz="1600" dirty="0" smtClean="0">
              <a:latin typeface="Arial"/>
            </a:endParaRPr>
          </a:p>
          <a:p>
            <a:pPr algn="ctr"/>
            <a:endParaRPr lang="en-US" sz="1600" dirty="0">
              <a:latin typeface="Arial"/>
            </a:endParaRPr>
          </a:p>
          <a:p>
            <a:pPr algn="ctr"/>
            <a:endParaRPr lang="en-US" sz="1600" dirty="0">
              <a:latin typeface="Arial"/>
            </a:endParaRPr>
          </a:p>
          <a:p>
            <a:pPr algn="ctr"/>
            <a:r>
              <a:rPr lang="en-US" sz="1600" dirty="0" smtClean="0">
                <a:latin typeface="Arial"/>
              </a:rPr>
              <a:t>CPE </a:t>
            </a:r>
            <a:r>
              <a:rPr lang="en-US" sz="1600" dirty="0">
                <a:latin typeface="Arial"/>
              </a:rPr>
              <a:t>495-01 Computer Engineering Design I</a:t>
            </a:r>
            <a:endParaRPr dirty="0"/>
          </a:p>
          <a:p>
            <a:pPr algn="ctr"/>
            <a:r>
              <a:rPr lang="en-US" sz="1600" dirty="0">
                <a:latin typeface="Arial"/>
              </a:rPr>
              <a:t>Electrical and Computer Engineering</a:t>
            </a:r>
            <a:endParaRPr dirty="0"/>
          </a:p>
          <a:p>
            <a:pPr algn="ctr"/>
            <a:r>
              <a:rPr lang="en-US" sz="1600" dirty="0">
                <a:latin typeface="Arial"/>
              </a:rPr>
              <a:t>The University of Alabama-Huntsville</a:t>
            </a:r>
            <a:endParaRPr dirty="0"/>
          </a:p>
        </p:txBody>
      </p:sp>
      <p:pic>
        <p:nvPicPr>
          <p:cNvPr id="2050" name="Picture 2" descr="C:\Users\Daniel\Documents\UahNav.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1891" y="301320"/>
            <a:ext cx="5251451" cy="2176589"/>
          </a:xfrm>
          <a:prstGeom prst="rect">
            <a:avLst/>
          </a:prstGeom>
          <a:gradFill flip="none" rotWithShape="1">
            <a:gsLst>
              <a:gs pos="0">
                <a:schemeClr val="bg1">
                  <a:lumMod val="100000"/>
                </a:schemeClr>
              </a:gs>
              <a:gs pos="89000">
                <a:srgbClr val="808080"/>
              </a:gs>
              <a:gs pos="100000">
                <a:schemeClr val="tx1"/>
              </a:gs>
            </a:gsLst>
            <a:lin ang="5400000" scaled="1"/>
            <a:tileRect/>
          </a:grad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Existing Projects</a:t>
            </a:r>
            <a:endParaRPr dirty="0">
              <a:ln>
                <a:solidFill>
                  <a:schemeClr val="bg1"/>
                </a:solidFill>
              </a:ln>
            </a:endParaRPr>
          </a:p>
        </p:txBody>
      </p:sp>
      <p:sp>
        <p:nvSpPr>
          <p:cNvPr id="60" name="TextShape 2"/>
          <p:cNvSpPr txBox="1"/>
          <p:nvPr/>
        </p:nvSpPr>
        <p:spPr>
          <a:xfrm>
            <a:off x="504000" y="1769040"/>
            <a:ext cx="9071640" cy="4384440"/>
          </a:xfrm>
          <a:prstGeom prst="rect">
            <a:avLst/>
          </a:prstGeom>
          <a:noFill/>
          <a:ln>
            <a:noFill/>
          </a:ln>
        </p:spPr>
        <p:txBody>
          <a:bodyPr lIns="0" tIns="0" rIns="0" bIns="0"/>
          <a:lstStyle/>
          <a:p>
            <a:pPr marL="457200" indent="-457200" algn="ctr">
              <a:buSzPct val="65000"/>
              <a:buFont typeface="Wingdings" panose="05000000000000000000" pitchFamily="2" charset="2"/>
              <a:buChar char="Ø"/>
            </a:pPr>
            <a:r>
              <a:rPr lang="en-US" sz="3200" dirty="0">
                <a:latin typeface="Arial"/>
              </a:rPr>
              <a:t>There was a UAH App Project that would give the history of the buildings at UAH. It would process the building using the phones camera. Then pull up the related info. However, this App was never released and is suspected to be inactive. </a:t>
            </a:r>
            <a:endParaRPr lang="en-US" dirty="0"/>
          </a:p>
          <a:p>
            <a:pPr marL="457200" indent="-457200" algn="ctr">
              <a:buSzPct val="65000"/>
              <a:buFont typeface="Wingdings" panose="05000000000000000000" pitchFamily="2" charset="2"/>
              <a:buChar char="Ø"/>
            </a:pPr>
            <a:r>
              <a:rPr lang="en-US" sz="3200" dirty="0" smtClean="0">
                <a:latin typeface="Arial"/>
              </a:rPr>
              <a:t>UAH </a:t>
            </a:r>
            <a:r>
              <a:rPr lang="en-US" sz="3200" dirty="0">
                <a:latin typeface="Arial"/>
              </a:rPr>
              <a:t>Events App: Targets events specific to UAH Campus Life.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bg1"/>
                  </a:solidFill>
                </a:ln>
                <a:latin typeface="Arial"/>
              </a:rPr>
              <a:t>Risk Analysis</a:t>
            </a:r>
            <a:endParaRPr dirty="0">
              <a:ln>
                <a:solidFill>
                  <a:schemeClr val="bg1"/>
                </a:solidFill>
              </a:ln>
            </a:endParaRPr>
          </a:p>
        </p:txBody>
      </p:sp>
      <p:sp>
        <p:nvSpPr>
          <p:cNvPr id="60"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smtClean="0">
                <a:latin typeface="Arial"/>
              </a:rPr>
              <a:t>Remote database may have stability issues. Could result in un-usable app. </a:t>
            </a:r>
            <a:endParaRPr lang="en-US" sz="3200" dirty="0" smtClean="0"/>
          </a:p>
          <a:p>
            <a:pPr marL="457200" indent="-457200">
              <a:buSzPct val="65000"/>
              <a:buFont typeface="Wingdings" panose="05000000000000000000" pitchFamily="2" charset="2"/>
              <a:buChar char="Ø"/>
            </a:pPr>
            <a:r>
              <a:rPr lang="en-US" sz="3200" dirty="0" smtClean="0">
                <a:latin typeface="Arial"/>
              </a:rPr>
              <a:t>GPS fails indoors. </a:t>
            </a:r>
            <a:endParaRPr lang="en-US" sz="3200" dirty="0"/>
          </a:p>
          <a:p>
            <a:pPr marL="457200" indent="-457200">
              <a:buSzPct val="65000"/>
              <a:buFont typeface="Wingdings" panose="05000000000000000000" pitchFamily="2" charset="2"/>
              <a:buChar char="Ø"/>
            </a:pPr>
            <a:r>
              <a:rPr lang="en-US" sz="3200" dirty="0" smtClean="0">
                <a:latin typeface="Arial"/>
              </a:rPr>
              <a:t>Application can be out of date with current course listings. </a:t>
            </a:r>
            <a:endParaRPr lang="en-US" sz="3200" dirty="0">
              <a:latin typeface="Arial"/>
            </a:endParaRPr>
          </a:p>
          <a:p>
            <a:pPr marL="457200" indent="-457200">
              <a:buSzPct val="65000"/>
              <a:buFont typeface="Wingdings" panose="05000000000000000000" pitchFamily="2" charset="2"/>
              <a:buChar char="Ø"/>
            </a:pPr>
            <a:r>
              <a:rPr lang="en-US" sz="3200" dirty="0" smtClean="0">
                <a:latin typeface="Arial"/>
              </a:rPr>
              <a:t>Course listing page goes private.</a:t>
            </a:r>
            <a:endParaRPr lang="en-US" sz="3200" dirty="0">
              <a:latin typeface="Arial"/>
            </a:endParaRPr>
          </a:p>
          <a:p>
            <a:pPr marL="457200" indent="-457200">
              <a:buSzPct val="65000"/>
              <a:buFont typeface="Wingdings" panose="05000000000000000000" pitchFamily="2" charset="2"/>
              <a:buChar char="Ø"/>
            </a:pPr>
            <a:endParaRPr lang="en-US" sz="3200" dirty="0"/>
          </a:p>
        </p:txBody>
      </p:sp>
    </p:spTree>
    <p:extLst>
      <p:ext uri="{BB962C8B-B14F-4D97-AF65-F5344CB8AC3E}">
        <p14:creationId xmlns:p14="http://schemas.microsoft.com/office/powerpoint/2010/main" val="106380001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Alternative Approaches</a:t>
            </a:r>
            <a:endParaRPr dirty="0">
              <a:ln>
                <a:solidFill>
                  <a:schemeClr val="bg1"/>
                </a:solidFill>
              </a:ln>
            </a:endParaRPr>
          </a:p>
        </p:txBody>
      </p:sp>
      <p:sp>
        <p:nvSpPr>
          <p:cNvPr id="62"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Purely Text based Navigation(MapQuest style)</a:t>
            </a:r>
            <a:endParaRPr dirty="0"/>
          </a:p>
          <a:p>
            <a:pPr marL="457200" indent="-457200">
              <a:buSzPct val="65000"/>
              <a:buFont typeface="Wingdings" panose="05000000000000000000" pitchFamily="2" charset="2"/>
              <a:buChar char="Ø"/>
            </a:pPr>
            <a:r>
              <a:rPr lang="en-US" sz="3200" dirty="0">
                <a:latin typeface="Arial"/>
              </a:rPr>
              <a:t>Custom-Made GPS API.</a:t>
            </a:r>
            <a:endParaRPr dirty="0"/>
          </a:p>
          <a:p>
            <a:pPr marL="457200" indent="-457200">
              <a:buSzPct val="65000"/>
              <a:buFont typeface="Wingdings" panose="05000000000000000000" pitchFamily="2" charset="2"/>
              <a:buChar char="Ø"/>
            </a:pPr>
            <a:r>
              <a:rPr lang="en-US" sz="3200" dirty="0">
                <a:latin typeface="Arial"/>
              </a:rPr>
              <a:t>Implementation of GPS chips into buildings to boost GPS signal.</a:t>
            </a:r>
            <a:endParaRPr dirty="0"/>
          </a:p>
          <a:p>
            <a:pPr marL="457200" indent="-457200">
              <a:buSzPct val="65000"/>
              <a:buFont typeface="Wingdings" panose="05000000000000000000" pitchFamily="2" charset="2"/>
              <a:buChar char="Ø"/>
            </a:pPr>
            <a:r>
              <a:rPr lang="en-US" sz="3200" dirty="0">
                <a:latin typeface="Arial"/>
              </a:rPr>
              <a:t>AR style Over-The-Shoulder building navigation</a:t>
            </a:r>
            <a:r>
              <a:rPr lang="en-US" sz="3200" dirty="0" smtClean="0">
                <a:latin typeface="Arial"/>
              </a:rPr>
              <a:t>.</a:t>
            </a:r>
          </a:p>
          <a:p>
            <a:pPr marL="457200" indent="-457200">
              <a:buSzPct val="65000"/>
              <a:buFont typeface="Wingdings" panose="05000000000000000000" pitchFamily="2" charset="2"/>
              <a:buChar char="Ø"/>
            </a:pPr>
            <a:r>
              <a:rPr lang="en-US" sz="3200" dirty="0" smtClean="0">
                <a:latin typeface="Arial"/>
              </a:rPr>
              <a:t>Indoor Maps with Google Maps instead of text-based / floor plans. </a:t>
            </a:r>
            <a:endParaRPr lang="en-US" sz="3200" dirty="0">
              <a:latin typeface="Arial"/>
            </a:endParaRPr>
          </a:p>
          <a:p>
            <a:pPr marL="457200" indent="-457200">
              <a:buSzPct val="65000"/>
              <a:buFont typeface="Wingdings" panose="05000000000000000000" pitchFamily="2" charset="2"/>
              <a:buChar char="Ø"/>
            </a:pPr>
            <a:r>
              <a:rPr lang="en-US" sz="3200" dirty="0" smtClean="0">
                <a:latin typeface="Arial"/>
              </a:rPr>
              <a:t>Local file system based database. </a:t>
            </a:r>
          </a:p>
          <a:p>
            <a:pPr marL="457200" indent="-457200">
              <a:buSzPct val="65000"/>
              <a:buFont typeface="Wingdings" panose="05000000000000000000" pitchFamily="2" charset="2"/>
              <a:buChar char="Ø"/>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Proposed Approach</a:t>
            </a:r>
            <a:endParaRPr dirty="0">
              <a:ln>
                <a:solidFill>
                  <a:schemeClr val="bg1"/>
                </a:solidFill>
              </a:ln>
            </a:endParaRPr>
          </a:p>
        </p:txBody>
      </p:sp>
      <p:sp>
        <p:nvSpPr>
          <p:cNvPr id="64"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Interface with Google Maps to handle exterior navigation.</a:t>
            </a:r>
            <a:endParaRPr dirty="0"/>
          </a:p>
          <a:p>
            <a:pPr marL="457200" indent="-457200">
              <a:buSzPct val="65000"/>
              <a:buFont typeface="Wingdings" panose="05000000000000000000" pitchFamily="2" charset="2"/>
              <a:buChar char="Ø"/>
            </a:pPr>
            <a:r>
              <a:rPr lang="en-US" sz="3200" dirty="0">
                <a:latin typeface="Arial"/>
              </a:rPr>
              <a:t>When GPS fails (i.e. entering a building) a text-based navigation system will enable.</a:t>
            </a:r>
            <a:endParaRPr dirty="0"/>
          </a:p>
          <a:p>
            <a:pPr marL="457200" indent="-457200">
              <a:buSzPct val="65000"/>
              <a:buFont typeface="Wingdings" panose="05000000000000000000" pitchFamily="2" charset="2"/>
              <a:buChar char="Ø"/>
            </a:pPr>
            <a:r>
              <a:rPr lang="en-US" sz="3200" dirty="0">
                <a:latin typeface="Arial"/>
              </a:rPr>
              <a:t>Search bar will suggest auto-completion of popular and recent search terms.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System Design Description</a:t>
            </a:r>
            <a:endParaRPr dirty="0">
              <a:ln>
                <a:solidFill>
                  <a:schemeClr val="bg1"/>
                </a:solidFill>
              </a:ln>
            </a:endParaRPr>
          </a:p>
        </p:txBody>
      </p:sp>
      <p:sp>
        <p:nvSpPr>
          <p:cNvPr id="68" name="TextShape 2"/>
          <p:cNvSpPr txBox="1"/>
          <p:nvPr/>
        </p:nvSpPr>
        <p:spPr>
          <a:xfrm>
            <a:off x="504000" y="1769040"/>
            <a:ext cx="9071640" cy="4384440"/>
          </a:xfrm>
          <a:prstGeom prst="rect">
            <a:avLst/>
          </a:prstGeom>
          <a:noFill/>
          <a:ln>
            <a:noFill/>
          </a:ln>
        </p:spPr>
        <p:txBody>
          <a:bodyPr lIns="0" tIns="0" rIns="0" bIns="0"/>
          <a:lstStyle/>
          <a:p>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CPE 495 Go/No Go Milestone</a:t>
            </a:r>
            <a:endParaRPr dirty="0">
              <a:ln>
                <a:solidFill>
                  <a:schemeClr val="bg1"/>
                </a:solidFill>
              </a:ln>
            </a:endParaRPr>
          </a:p>
        </p:txBody>
      </p:sp>
      <p:sp>
        <p:nvSpPr>
          <p:cNvPr id="70"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Interface with Google Maps to lead Users to Buildings.</a:t>
            </a:r>
            <a:endParaRPr dirty="0"/>
          </a:p>
          <a:p>
            <a:pPr marL="457200" indent="-457200">
              <a:buSzPct val="65000"/>
              <a:buFont typeface="Wingdings" panose="05000000000000000000" pitchFamily="2" charset="2"/>
              <a:buChar char="Ø"/>
            </a:pPr>
            <a:r>
              <a:rPr lang="en-US" sz="3200" dirty="0">
                <a:latin typeface="Arial"/>
              </a:rPr>
              <a:t>Pick the IDE and language that the App will be developed on.</a:t>
            </a:r>
            <a:endParaRPr dirty="0"/>
          </a:p>
          <a:p>
            <a:pPr marL="457200" indent="-457200">
              <a:buSzPct val="65000"/>
              <a:buFont typeface="Wingdings" panose="05000000000000000000" pitchFamily="2" charset="2"/>
              <a:buChar char="Ø"/>
            </a:pPr>
            <a:r>
              <a:rPr lang="en-US" sz="3200" dirty="0">
                <a:latin typeface="Arial"/>
              </a:rPr>
              <a:t>Proof of concept that App can lead to desired classroom</a:t>
            </a:r>
            <a:r>
              <a:rPr lang="en-US" sz="3200" dirty="0" smtClean="0">
                <a:latin typeface="Arial"/>
              </a:rPr>
              <a:t>.</a:t>
            </a:r>
          </a:p>
          <a:p>
            <a:pPr marL="457200" indent="-457200">
              <a:buSzPct val="65000"/>
              <a:buFont typeface="Wingdings" panose="05000000000000000000" pitchFamily="2" charset="2"/>
              <a:buChar char="Ø"/>
            </a:pPr>
            <a:r>
              <a:rPr lang="en-US" sz="3200" dirty="0" smtClean="0">
                <a:latin typeface="Arial"/>
              </a:rPr>
              <a:t>Create a Dummy App that can pull info from a database.</a:t>
            </a:r>
            <a:endParaRPr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Testing Plan</a:t>
            </a:r>
            <a:endParaRPr dirty="0">
              <a:ln>
                <a:solidFill>
                  <a:schemeClr val="bg1"/>
                </a:solidFill>
              </a:ln>
            </a:endParaRPr>
          </a:p>
        </p:txBody>
      </p:sp>
      <p:sp>
        <p:nvSpPr>
          <p:cNvPr id="72"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smtClean="0">
                <a:latin typeface="Arial"/>
              </a:rPr>
              <a:t>Test-Driven Development </a:t>
            </a:r>
            <a:r>
              <a:rPr lang="en-US" sz="3200" dirty="0" smtClean="0">
                <a:latin typeface="Arial"/>
              </a:rPr>
              <a:t>Approach</a:t>
            </a:r>
            <a:endParaRPr lang="en-US" sz="3200" dirty="0" smtClean="0">
              <a:latin typeface="Arial"/>
            </a:endParaRPr>
          </a:p>
          <a:p>
            <a:pPr marL="457200" indent="-457200">
              <a:buSzPct val="65000"/>
              <a:buFont typeface="Wingdings" panose="05000000000000000000" pitchFamily="2" charset="2"/>
              <a:buChar char="Ø"/>
            </a:pPr>
            <a:r>
              <a:rPr lang="en-US" sz="3200" dirty="0" smtClean="0">
                <a:latin typeface="Arial"/>
              </a:rPr>
              <a:t>Unit </a:t>
            </a:r>
            <a:r>
              <a:rPr lang="en-US" sz="3200" dirty="0" smtClean="0">
                <a:latin typeface="Arial"/>
              </a:rPr>
              <a:t>Tests</a:t>
            </a:r>
          </a:p>
          <a:p>
            <a:pPr marL="914400" lvl="1" indent="-457200">
              <a:buSzPct val="65000"/>
              <a:buFont typeface="Wingdings" panose="05000000000000000000" pitchFamily="2" charset="2"/>
              <a:buChar char="Ø"/>
            </a:pPr>
            <a:r>
              <a:rPr lang="en-US" sz="2400" dirty="0" smtClean="0">
                <a:latin typeface="Arial"/>
              </a:rPr>
              <a:t>Updating course listings</a:t>
            </a:r>
          </a:p>
          <a:p>
            <a:pPr marL="914400" lvl="1" indent="-457200">
              <a:buSzPct val="65000"/>
              <a:buFont typeface="Wingdings" panose="05000000000000000000" pitchFamily="2" charset="2"/>
              <a:buChar char="Ø"/>
            </a:pPr>
            <a:r>
              <a:rPr lang="en-US" sz="2400" dirty="0" smtClean="0">
                <a:latin typeface="Arial"/>
              </a:rPr>
              <a:t>Barebones navigation</a:t>
            </a:r>
            <a:endParaRPr sz="2400" dirty="0"/>
          </a:p>
          <a:p>
            <a:pPr marL="457200" indent="-457200">
              <a:buSzPct val="65000"/>
              <a:buFont typeface="Wingdings" panose="05000000000000000000" pitchFamily="2" charset="2"/>
              <a:buChar char="Ø"/>
            </a:pPr>
            <a:r>
              <a:rPr lang="en-US" sz="3200" dirty="0">
                <a:latin typeface="Arial"/>
              </a:rPr>
              <a:t>Acceptance Tests (Emulated Testing</a:t>
            </a:r>
            <a:r>
              <a:rPr lang="en-US" sz="3200" dirty="0" smtClean="0">
                <a:latin typeface="Arial"/>
              </a:rPr>
              <a:t>)</a:t>
            </a:r>
          </a:p>
          <a:p>
            <a:pPr marL="914400" lvl="1" indent="-457200">
              <a:buSzPct val="65000"/>
              <a:buFont typeface="Wingdings" panose="05000000000000000000" pitchFamily="2" charset="2"/>
              <a:buChar char="Ø"/>
            </a:pPr>
            <a:r>
              <a:rPr lang="en-US" sz="2400" dirty="0" smtClean="0">
                <a:latin typeface="Arial"/>
              </a:rPr>
              <a:t>Compatibility on Devices (Different android version, devices)</a:t>
            </a:r>
            <a:endParaRPr sz="2400" dirty="0"/>
          </a:p>
          <a:p>
            <a:pPr marL="457200" indent="-457200">
              <a:buSzPct val="65000"/>
              <a:buFont typeface="Wingdings" panose="05000000000000000000" pitchFamily="2" charset="2"/>
              <a:buChar char="Ø"/>
            </a:pPr>
            <a:r>
              <a:rPr lang="en-US" sz="3200" dirty="0">
                <a:latin typeface="Arial"/>
              </a:rPr>
              <a:t>GPS Spoof Testing </a:t>
            </a:r>
            <a:endParaRPr lang="en-US" sz="3200" dirty="0" smtClean="0">
              <a:latin typeface="Arial"/>
            </a:endParaRPr>
          </a:p>
          <a:p>
            <a:pPr marL="914400" lvl="1" indent="-457200">
              <a:buSzPct val="65000"/>
              <a:buFont typeface="Wingdings" panose="05000000000000000000" pitchFamily="2" charset="2"/>
              <a:buChar char="Ø"/>
            </a:pPr>
            <a:r>
              <a:rPr lang="en-US" sz="2400" dirty="0" smtClean="0">
                <a:latin typeface="Arial"/>
              </a:rPr>
              <a:t>Location testing / navigation. </a:t>
            </a: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CPE 495 Project Timeline</a:t>
            </a:r>
            <a:endParaRPr dirty="0">
              <a:ln>
                <a:solidFill>
                  <a:schemeClr val="bg1"/>
                </a:solidFill>
              </a:ln>
            </a:endParaRPr>
          </a:p>
        </p:txBody>
      </p:sp>
      <p:sp>
        <p:nvSpPr>
          <p:cNvPr id="74"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Deliverable objectives to complete by end of semester</a:t>
            </a:r>
            <a:endParaRPr dirty="0"/>
          </a:p>
          <a:p>
            <a:pPr>
              <a:buSzPct val="45000"/>
            </a:pPr>
            <a:r>
              <a:rPr lang="en-US" sz="3200" dirty="0" smtClean="0">
                <a:latin typeface="Arial"/>
              </a:rPr>
              <a:t>–</a:t>
            </a:r>
            <a:r>
              <a:rPr lang="en-US" sz="3200" dirty="0">
                <a:latin typeface="Arial"/>
              </a:rPr>
              <a:t>Proof of concept that the App can lead a </a:t>
            </a:r>
            <a:r>
              <a:rPr lang="en-US" sz="3200" dirty="0" smtClean="0">
                <a:latin typeface="Arial"/>
              </a:rPr>
              <a:t>		small </a:t>
            </a:r>
            <a:r>
              <a:rPr lang="en-US" sz="3200" dirty="0">
                <a:latin typeface="Arial"/>
              </a:rPr>
              <a:t>subset of classrooms.</a:t>
            </a:r>
            <a:endParaRPr dirty="0"/>
          </a:p>
          <a:p>
            <a:pPr>
              <a:buSzPct val="45000"/>
            </a:pPr>
            <a:r>
              <a:rPr lang="en-US" sz="3200" dirty="0" smtClean="0">
                <a:latin typeface="Arial"/>
              </a:rPr>
              <a:t>–</a:t>
            </a:r>
            <a:r>
              <a:rPr lang="en-US" sz="3200" dirty="0">
                <a:latin typeface="Arial"/>
              </a:rPr>
              <a:t>Build a dummy app that interfaces with </a:t>
            </a:r>
            <a:r>
              <a:rPr lang="en-US" sz="3200" dirty="0" smtClean="0">
                <a:latin typeface="Arial"/>
              </a:rPr>
              <a:t>			Google </a:t>
            </a:r>
            <a:r>
              <a:rPr lang="en-US" sz="3200" dirty="0">
                <a:latin typeface="Arial"/>
              </a:rPr>
              <a:t>Maps' API.</a:t>
            </a:r>
            <a:endParaRPr dirty="0"/>
          </a:p>
          <a:p>
            <a:pPr>
              <a:buSzPct val="45000"/>
            </a:pPr>
            <a:r>
              <a:rPr lang="en-US" sz="3200" dirty="0" smtClean="0">
                <a:latin typeface="Arial"/>
              </a:rPr>
              <a:t>–</a:t>
            </a:r>
            <a:r>
              <a:rPr lang="en-US" sz="3200" dirty="0">
                <a:latin typeface="Arial"/>
              </a:rPr>
              <a:t>Create a program that will execute on a </a:t>
            </a:r>
            <a:r>
              <a:rPr lang="en-US" sz="3200" dirty="0" smtClean="0">
                <a:latin typeface="Arial"/>
              </a:rPr>
              <a:t>		Smartphone</a:t>
            </a:r>
            <a:r>
              <a:rPr lang="en-US" sz="3200" dirty="0">
                <a:latin typeface="Arial"/>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CPE 495 </a:t>
            </a:r>
            <a:r>
              <a:rPr lang="en-US" sz="4400" dirty="0" smtClean="0">
                <a:ln>
                  <a:solidFill>
                    <a:schemeClr val="bg1"/>
                  </a:solidFill>
                </a:ln>
                <a:latin typeface="Arial"/>
              </a:rPr>
              <a:t>Timeline</a:t>
            </a:r>
            <a:endParaRPr dirty="0">
              <a:ln>
                <a:solidFill>
                  <a:schemeClr val="bg1"/>
                </a:solidFill>
              </a:ln>
            </a:endParaRPr>
          </a:p>
        </p:txBody>
      </p:sp>
      <p:sp>
        <p:nvSpPr>
          <p:cNvPr id="74"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smtClean="0">
                <a:latin typeface="Arial"/>
              </a:rPr>
              <a:t>“Insert timeline @Adam”</a:t>
            </a:r>
            <a:endParaRPr dirty="0"/>
          </a:p>
        </p:txBody>
      </p:sp>
    </p:spTree>
    <p:extLst>
      <p:ext uri="{BB962C8B-B14F-4D97-AF65-F5344CB8AC3E}">
        <p14:creationId xmlns:p14="http://schemas.microsoft.com/office/powerpoint/2010/main" val="6875719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Project Timeline</a:t>
            </a:r>
            <a:endParaRPr dirty="0">
              <a:ln>
                <a:solidFill>
                  <a:schemeClr val="bg1"/>
                </a:solidFill>
              </a:ln>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04" y="1247736"/>
            <a:ext cx="8703632" cy="5377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TextShape 2"/>
          <p:cNvSpPr txBox="1"/>
          <p:nvPr/>
        </p:nvSpPr>
        <p:spPr>
          <a:xfrm>
            <a:off x="504000" y="1769039"/>
            <a:ext cx="9071640" cy="4684923"/>
          </a:xfrm>
          <a:prstGeom prst="rect">
            <a:avLst/>
          </a:prstGeom>
          <a:noFill/>
          <a:ln>
            <a:noFill/>
          </a:ln>
        </p:spPr>
        <p:txBody>
          <a:bodyPr lIns="0" tIns="0" rIns="0" bIns="0"/>
          <a:lstStyle/>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endParaRPr lang="en-US" dirty="0">
              <a:hlinkClick r:id="rId3"/>
            </a:endParaRPr>
          </a:p>
          <a:p>
            <a:endParaRPr lang="en-US" dirty="0" smtClean="0">
              <a:hlinkClick r:id="rId3"/>
            </a:endParaRPr>
          </a:p>
          <a:p>
            <a:pPr algn="ctr"/>
            <a:endParaRPr lang="en-US" dirty="0" smtClean="0">
              <a:hlinkClick r:id="rId3"/>
            </a:endParaRPr>
          </a:p>
          <a:p>
            <a:pPr algn="ctr"/>
            <a:endParaRPr lang="en-US" dirty="0" smtClean="0">
              <a:hlinkClick r:id="rId3"/>
            </a:endParaRPr>
          </a:p>
          <a:p>
            <a:pPr algn="ctr"/>
            <a:endParaRPr lang="en-US" dirty="0">
              <a:hlinkClick r:id="rId3"/>
            </a:endParaRPr>
          </a:p>
          <a:p>
            <a:pPr algn="ctr"/>
            <a:r>
              <a:rPr lang="en-US" dirty="0" smtClean="0">
                <a:hlinkClick r:id="rId3"/>
              </a:rPr>
              <a:t>https://trello.com/b/iZJ03jLi/app</a:t>
            </a:r>
            <a:r>
              <a:rPr lang="en-US" dirty="0" smtClean="0"/>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Project Summary</a:t>
            </a:r>
            <a:endParaRPr dirty="0">
              <a:ln>
                <a:solidFill>
                  <a:schemeClr val="bg1"/>
                </a:solidFill>
              </a:ln>
            </a:endParaRPr>
          </a:p>
        </p:txBody>
      </p:sp>
      <p:sp>
        <p:nvSpPr>
          <p:cNvPr id="66"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2000" dirty="0"/>
              <a:t>The UAH Navigational Application will give users the luxury of having a refinement of the Google Maps API that will lead users to their desired location within the UAH Campus. This concept can be expanded to work with additional buildings that are not inside of the UAH Campus. This project is also an opportunity for new students and visitors to get quickly used to UAH campus map, or even current students or alumni in case of new buildings or changes in campus map. The Application will allow users to search for their destination by typing in the Class ID, Room Number, or Building ID, and will lead the user to the room. The navigation will be primarily GPS-based. If the GPS loses signal while inside a building, the App will offer an alternative turn-by-turn text-based solution.  This Application will focus on development for Android-compatible devices. If the user types in a Class ID, the application will also display information about the class like the time and day it is offered, information about the instructor pulled from the UAH website, and the Room Number associated with the class.</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Cost Estimation</a:t>
            </a:r>
            <a:endParaRPr dirty="0">
              <a:ln>
                <a:solidFill>
                  <a:schemeClr val="bg1"/>
                </a:solidFill>
              </a:ln>
            </a:endParaRPr>
          </a:p>
        </p:txBody>
      </p:sp>
      <p:sp>
        <p:nvSpPr>
          <p:cNvPr id="80"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Little to No Immediate Cost</a:t>
            </a:r>
            <a:r>
              <a:rPr lang="en-US" sz="3200" dirty="0" smtClean="0">
                <a:latin typeface="Arial"/>
              </a:rPr>
              <a:t>.</a:t>
            </a:r>
          </a:p>
          <a:p>
            <a:pPr>
              <a:buSzPct val="45000"/>
            </a:pPr>
            <a:r>
              <a:rPr lang="en-US" sz="3200" dirty="0">
                <a:latin typeface="Arial"/>
              </a:rPr>
              <a:t> </a:t>
            </a:r>
            <a:r>
              <a:rPr lang="en-US" sz="3200" dirty="0" smtClean="0">
                <a:latin typeface="Arial"/>
              </a:rPr>
              <a:t>  –</a:t>
            </a:r>
            <a:r>
              <a:rPr lang="en-US" sz="3200" dirty="0">
                <a:latin typeface="Arial"/>
              </a:rPr>
              <a:t>Free IDE and Development Kit.</a:t>
            </a:r>
            <a:endParaRPr dirty="0"/>
          </a:p>
          <a:p>
            <a:pPr>
              <a:buSzPct val="45000"/>
            </a:pPr>
            <a:r>
              <a:rPr lang="en-US" sz="3200" dirty="0" smtClean="0">
                <a:latin typeface="Arial"/>
              </a:rPr>
              <a:t>   –</a:t>
            </a:r>
            <a:r>
              <a:rPr lang="en-US" sz="3200" dirty="0">
                <a:latin typeface="Arial"/>
              </a:rPr>
              <a:t>Localized Server for Initial Roll-Out.</a:t>
            </a:r>
            <a:endParaRPr dirty="0"/>
          </a:p>
          <a:p>
            <a:pPr>
              <a:buSzPct val="45000"/>
            </a:pPr>
            <a:r>
              <a:rPr lang="en-US" sz="3200" dirty="0" smtClean="0">
                <a:latin typeface="Arial"/>
              </a:rPr>
              <a:t>   –</a:t>
            </a:r>
            <a:r>
              <a:rPr lang="en-US" sz="3200" dirty="0">
                <a:latin typeface="Arial"/>
              </a:rPr>
              <a:t>Small Initial App Store fee. (Google Play, etc</a:t>
            </a:r>
            <a:r>
              <a:rPr lang="en-US" sz="3200" dirty="0" smtClean="0">
                <a:latin typeface="Arial"/>
              </a:rPr>
              <a:t>.)</a:t>
            </a:r>
          </a:p>
          <a:p>
            <a:pPr marL="514350" indent="-514350">
              <a:buSzPct val="65000"/>
              <a:buFont typeface="Wingdings" panose="05000000000000000000" pitchFamily="2" charset="2"/>
              <a:buChar char="Ø"/>
            </a:pPr>
            <a:r>
              <a:rPr lang="en-US" sz="3200" dirty="0" smtClean="0">
                <a:latin typeface="Arial"/>
              </a:rPr>
              <a:t>Individual Labor Hours = 5 Hours per Week * 23 Weeks * 4 Members = 460 Hours</a:t>
            </a:r>
          </a:p>
          <a:p>
            <a:pPr marL="457200" indent="-457200">
              <a:buSzPct val="65000"/>
              <a:buFont typeface="Wingdings" panose="05000000000000000000" pitchFamily="2" charset="2"/>
              <a:buChar char="Ø"/>
            </a:pPr>
            <a:r>
              <a:rPr lang="en-US" sz="3200" dirty="0" smtClean="0">
                <a:latin typeface="Arial"/>
              </a:rPr>
              <a:t>Meeting Hours = </a:t>
            </a:r>
            <a:r>
              <a:rPr lang="en-US" sz="3200" dirty="0">
                <a:latin typeface="Arial"/>
              </a:rPr>
              <a:t>2 Hours per </a:t>
            </a:r>
            <a:r>
              <a:rPr lang="en-US" sz="3200" dirty="0" smtClean="0">
                <a:latin typeface="Arial"/>
              </a:rPr>
              <a:t>Day * 2 Days per Week * 23 Weeks = 92 Hours</a:t>
            </a:r>
          </a:p>
          <a:p>
            <a:pPr>
              <a:buSzPct val="45000"/>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Current 496 Deliverables</a:t>
            </a:r>
            <a:endParaRPr dirty="0">
              <a:ln>
                <a:solidFill>
                  <a:schemeClr val="bg1"/>
                </a:solidFill>
              </a:ln>
            </a:endParaRPr>
          </a:p>
        </p:txBody>
      </p:sp>
      <p:sp>
        <p:nvSpPr>
          <p:cNvPr id="82"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Fully Functional Indoor UAH Navigational App for Android </a:t>
            </a:r>
            <a:r>
              <a:rPr lang="en-US" sz="3200" dirty="0" smtClean="0">
                <a:latin typeface="Arial"/>
              </a:rPr>
              <a:t>Devices.</a:t>
            </a:r>
            <a:endParaRPr dirty="0"/>
          </a:p>
          <a:p>
            <a:pPr marL="457200" indent="-457200">
              <a:buSzPct val="65000"/>
              <a:buFont typeface="Wingdings" panose="05000000000000000000" pitchFamily="2" charset="2"/>
              <a:buChar char="Ø"/>
            </a:pPr>
            <a:r>
              <a:rPr lang="en-US" sz="3200" dirty="0" smtClean="0">
                <a:latin typeface="Arial"/>
              </a:rPr>
              <a:t>Ready </a:t>
            </a:r>
            <a:r>
              <a:rPr lang="en-US" sz="3200" dirty="0">
                <a:latin typeface="Arial"/>
              </a:rPr>
              <a:t>to Download to Most Android </a:t>
            </a:r>
            <a:r>
              <a:rPr lang="en-US" sz="3200" dirty="0" smtClean="0">
                <a:latin typeface="Arial"/>
              </a:rPr>
              <a:t>Devices.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Stretch Goals</a:t>
            </a:r>
            <a:endParaRPr dirty="0">
              <a:ln>
                <a:solidFill>
                  <a:schemeClr val="bg1"/>
                </a:solidFill>
              </a:ln>
            </a:endParaRPr>
          </a:p>
        </p:txBody>
      </p:sp>
      <p:sp>
        <p:nvSpPr>
          <p:cNvPr id="84"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iOS Implementation of App.</a:t>
            </a:r>
            <a:endParaRPr dirty="0"/>
          </a:p>
          <a:p>
            <a:pPr marL="457200" indent="-457200">
              <a:buSzPct val="65000"/>
              <a:buFont typeface="Wingdings" panose="05000000000000000000" pitchFamily="2" charset="2"/>
              <a:buChar char="Ø"/>
            </a:pPr>
            <a:r>
              <a:rPr lang="en-US" sz="3200" dirty="0">
                <a:latin typeface="Arial"/>
              </a:rPr>
              <a:t>Implement GPS Chips into UAH Buildings to Boost GPS Signal to allow for Non-Text-Based Indoor Navigational Tracking.</a:t>
            </a:r>
            <a:endParaRPr dirty="0"/>
          </a:p>
          <a:p>
            <a:pPr marL="457200" indent="-457200">
              <a:buSzPct val="65000"/>
              <a:buFont typeface="Wingdings" panose="05000000000000000000" pitchFamily="2" charset="2"/>
              <a:buChar char="Ø"/>
            </a:pPr>
            <a:r>
              <a:rPr lang="en-US" sz="3200" dirty="0">
                <a:latin typeface="Arial"/>
              </a:rPr>
              <a:t>Implement Additional Features to create more of an All-in-One UAH App, i.e. Scheduler, Forums (for information about textbooks, roommates, class info.) and interface with Events App.</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Questions?!?1/1/1/!?!?!?</a:t>
            </a:r>
            <a:endParaRPr lang="en-US" dirty="0"/>
          </a:p>
        </p:txBody>
      </p:sp>
      <p:sp>
        <p:nvSpPr>
          <p:cNvPr id="3" name="Content Placeholder 2"/>
          <p:cNvSpPr>
            <a:spLocks noGrp="1"/>
          </p:cNvSpPr>
          <p:nvPr>
            <p:ph idx="1"/>
          </p:nvPr>
        </p:nvSpPr>
        <p:spPr/>
        <p:txBody>
          <a:bodyPr/>
          <a:lstStyle/>
          <a:p>
            <a:r>
              <a:rPr lang="en-US" dirty="0" smtClean="0"/>
              <a:t>DO NOT EDIT#</a:t>
            </a:r>
            <a:endParaRPr lang="en-US" dirty="0"/>
          </a:p>
        </p:txBody>
      </p:sp>
    </p:spTree>
    <p:extLst>
      <p:ext uri="{BB962C8B-B14F-4D97-AF65-F5344CB8AC3E}">
        <p14:creationId xmlns:p14="http://schemas.microsoft.com/office/powerpoint/2010/main" val="103263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bg1"/>
                  </a:solidFill>
                </a:ln>
                <a:latin typeface="Arial"/>
              </a:rPr>
              <a:t>The Need for this Project</a:t>
            </a:r>
            <a:endParaRPr dirty="0">
              <a:ln>
                <a:solidFill>
                  <a:schemeClr val="bg1"/>
                </a:solidFill>
              </a:ln>
            </a:endParaRPr>
          </a:p>
        </p:txBody>
      </p:sp>
      <p:pic>
        <p:nvPicPr>
          <p:cNvPr id="45" name="Picture 44"/>
          <p:cNvPicPr/>
          <p:nvPr/>
        </p:nvPicPr>
        <p:blipFill>
          <a:blip r:embed="rId2"/>
          <a:stretch/>
        </p:blipFill>
        <p:spPr>
          <a:xfrm>
            <a:off x="1958580" y="4480560"/>
            <a:ext cx="6162480" cy="2600280"/>
          </a:xfrm>
          <a:prstGeom prst="rect">
            <a:avLst/>
          </a:prstGeom>
          <a:ln>
            <a:noFill/>
          </a:ln>
        </p:spPr>
      </p:pic>
      <p:pic>
        <p:nvPicPr>
          <p:cNvPr id="1031" name="Picture 7" descr="Image result for New stud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820" y="22904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53820" y="1486535"/>
            <a:ext cx="4572000" cy="584775"/>
          </a:xfrm>
          <a:prstGeom prst="rect">
            <a:avLst/>
          </a:prstGeom>
          <a:noFill/>
        </p:spPr>
        <p:txBody>
          <a:bodyPr wrap="square" rtlCol="0">
            <a:spAutoFit/>
          </a:bodyPr>
          <a:lstStyle/>
          <a:p>
            <a:pPr algn="ctr"/>
            <a:r>
              <a:rPr lang="en-US" sz="3200" dirty="0" smtClean="0">
                <a:solidFill>
                  <a:schemeClr val="bg1"/>
                </a:solidFill>
              </a:rPr>
              <a:t>Scenario 1</a:t>
            </a:r>
            <a:endParaRPr lang="en-US" sz="3200" dirty="0">
              <a:solidFill>
                <a:schemeClr val="bg1"/>
              </a:solidFill>
            </a:endParaRPr>
          </a:p>
        </p:txBody>
      </p:sp>
      <p:sp>
        <p:nvSpPr>
          <p:cNvPr id="12" name="TextBox 11"/>
          <p:cNvSpPr txBox="1"/>
          <p:nvPr/>
        </p:nvSpPr>
        <p:spPr>
          <a:xfrm>
            <a:off x="2753820" y="1496390"/>
            <a:ext cx="4572000" cy="584775"/>
          </a:xfrm>
          <a:prstGeom prst="rect">
            <a:avLst/>
          </a:prstGeom>
          <a:noFill/>
        </p:spPr>
        <p:txBody>
          <a:bodyPr wrap="square" rtlCol="0">
            <a:spAutoFit/>
          </a:bodyPr>
          <a:lstStyle/>
          <a:p>
            <a:pPr algn="ctr"/>
            <a:r>
              <a:rPr lang="en-US" sz="3200" dirty="0" smtClean="0">
                <a:solidFill>
                  <a:schemeClr val="bg1"/>
                </a:solidFill>
              </a:rPr>
              <a:t>Scenario 2</a:t>
            </a:r>
            <a:endParaRPr lang="en-US" sz="3200" dirty="0">
              <a:solidFill>
                <a:schemeClr val="bg1"/>
              </a:solidFill>
            </a:endParaRPr>
          </a:p>
        </p:txBody>
      </p:sp>
      <p:pic>
        <p:nvPicPr>
          <p:cNvPr id="1033" name="Picture 9" descr="Image result for Visi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820" y="2290400"/>
            <a:ext cx="3810000"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8526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3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smtClean="0">
                <a:ln>
                  <a:solidFill>
                    <a:schemeClr val="bg1"/>
                  </a:solidFill>
                </a:ln>
                <a:latin typeface="Arial"/>
              </a:rPr>
              <a:t>Executive Board</a:t>
            </a:r>
            <a:endParaRPr dirty="0">
              <a:ln>
                <a:solidFill>
                  <a:schemeClr val="bg1"/>
                </a:solidFill>
              </a:ln>
            </a:endParaRPr>
          </a:p>
        </p:txBody>
      </p:sp>
      <p:sp>
        <p:nvSpPr>
          <p:cNvPr id="42"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Adam Walters—Project </a:t>
            </a:r>
            <a:r>
              <a:rPr lang="en-US" sz="3200" dirty="0" smtClean="0">
                <a:latin typeface="Arial"/>
              </a:rPr>
              <a:t>Lead, CEO</a:t>
            </a:r>
            <a:endParaRPr dirty="0"/>
          </a:p>
          <a:p>
            <a:pPr marL="457200" indent="-457200">
              <a:buSzPct val="65000"/>
              <a:buFont typeface="Wingdings" panose="05000000000000000000" pitchFamily="2" charset="2"/>
              <a:buChar char="Ø"/>
            </a:pPr>
            <a:r>
              <a:rPr lang="en-US" sz="3200" dirty="0">
                <a:latin typeface="Arial"/>
              </a:rPr>
              <a:t>Jairo Arreola—Server </a:t>
            </a:r>
            <a:r>
              <a:rPr lang="en-US" sz="3200" dirty="0" smtClean="0">
                <a:latin typeface="Arial"/>
              </a:rPr>
              <a:t>Administrator, </a:t>
            </a:r>
            <a:r>
              <a:rPr lang="en-US" sz="3200" dirty="0" smtClean="0">
                <a:latin typeface="Arial"/>
              </a:rPr>
              <a:t>Fall </a:t>
            </a:r>
            <a:r>
              <a:rPr lang="en-US" sz="3200" dirty="0" smtClean="0">
                <a:latin typeface="Arial"/>
              </a:rPr>
              <a:t>Intern</a:t>
            </a:r>
            <a:endParaRPr dirty="0"/>
          </a:p>
          <a:p>
            <a:pPr marL="457200" indent="-457200">
              <a:buSzPct val="65000"/>
              <a:buFont typeface="Wingdings" panose="05000000000000000000" pitchFamily="2" charset="2"/>
              <a:buChar char="Ø"/>
            </a:pPr>
            <a:r>
              <a:rPr lang="en-US" sz="3200" dirty="0">
                <a:latin typeface="Arial"/>
              </a:rPr>
              <a:t>Daniel Burris—Database </a:t>
            </a:r>
            <a:r>
              <a:rPr lang="en-US" sz="3200" dirty="0" smtClean="0">
                <a:latin typeface="Arial"/>
              </a:rPr>
              <a:t>Manager, GM</a:t>
            </a:r>
            <a:endParaRPr dirty="0"/>
          </a:p>
          <a:p>
            <a:pPr marL="457200" indent="-457200">
              <a:buSzPct val="65000"/>
              <a:buFont typeface="Wingdings" panose="05000000000000000000" pitchFamily="2" charset="2"/>
              <a:buChar char="Ø"/>
            </a:pPr>
            <a:r>
              <a:rPr lang="en-US" sz="3200" dirty="0" err="1">
                <a:latin typeface="Arial"/>
              </a:rPr>
              <a:t>Komlan</a:t>
            </a:r>
            <a:r>
              <a:rPr lang="en-US" sz="3200" dirty="0">
                <a:latin typeface="Arial"/>
              </a:rPr>
              <a:t> </a:t>
            </a:r>
            <a:r>
              <a:rPr lang="en-US" sz="3200" dirty="0" err="1">
                <a:latin typeface="Arial"/>
              </a:rPr>
              <a:t>Maglo</a:t>
            </a:r>
            <a:r>
              <a:rPr lang="en-US" sz="3200" dirty="0">
                <a:latin typeface="Arial"/>
              </a:rPr>
              <a:t>—Interface </a:t>
            </a:r>
            <a:r>
              <a:rPr lang="en-US" sz="3200" dirty="0" smtClean="0">
                <a:latin typeface="Arial"/>
              </a:rPr>
              <a:t>Programmer, President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Individual Responsibility</a:t>
            </a:r>
            <a:endParaRPr dirty="0">
              <a:ln>
                <a:solidFill>
                  <a:schemeClr val="bg1"/>
                </a:solidFill>
              </a:ln>
            </a:endParaRPr>
          </a:p>
        </p:txBody>
      </p:sp>
      <p:sp>
        <p:nvSpPr>
          <p:cNvPr id="78"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Project Lead—Ability to observe the overall scope of the project, including scheduling, development, and testing management.</a:t>
            </a:r>
            <a:endParaRPr dirty="0"/>
          </a:p>
          <a:p>
            <a:pPr marL="457200" indent="-457200">
              <a:buSzPct val="65000"/>
              <a:buFont typeface="Wingdings" panose="05000000000000000000" pitchFamily="2" charset="2"/>
              <a:buChar char="Ø"/>
            </a:pPr>
            <a:r>
              <a:rPr lang="en-US" sz="3200" dirty="0">
                <a:latin typeface="Arial"/>
              </a:rPr>
              <a:t>Server Admin—Develops server and designs code to handle location requests.</a:t>
            </a:r>
            <a:endParaRPr dirty="0"/>
          </a:p>
          <a:p>
            <a:pPr marL="457200" indent="-457200">
              <a:buSzPct val="65000"/>
              <a:buFont typeface="Wingdings" panose="05000000000000000000" pitchFamily="2" charset="2"/>
              <a:buChar char="Ø"/>
            </a:pPr>
            <a:r>
              <a:rPr lang="en-US" sz="3200" dirty="0">
                <a:latin typeface="Arial"/>
              </a:rPr>
              <a:t>Database Manager—Creates entries for each Classroom, Building, and Class for the Navigation App to use.</a:t>
            </a:r>
            <a:endParaRPr dirty="0"/>
          </a:p>
          <a:p>
            <a:pPr marL="457200" indent="-457200">
              <a:buSzPct val="65000"/>
              <a:buFont typeface="Wingdings" panose="05000000000000000000" pitchFamily="2" charset="2"/>
              <a:buChar char="Ø"/>
            </a:pPr>
            <a:r>
              <a:rPr lang="en-US" sz="3200" dirty="0">
                <a:latin typeface="Arial"/>
              </a:rPr>
              <a:t>Interface Programmer—Designs the GUI for the App.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The “</a:t>
            </a:r>
            <a:r>
              <a:rPr lang="en-US" sz="4400" dirty="0" err="1">
                <a:ln>
                  <a:solidFill>
                    <a:schemeClr val="bg1"/>
                  </a:solidFill>
                </a:ln>
                <a:latin typeface="Arial"/>
              </a:rPr>
              <a:t>PokemonGo</a:t>
            </a:r>
            <a:r>
              <a:rPr lang="en-US" sz="4400" dirty="0">
                <a:ln>
                  <a:solidFill>
                    <a:schemeClr val="bg1"/>
                  </a:solidFill>
                </a:ln>
                <a:latin typeface="Arial"/>
              </a:rPr>
              <a:t>” of UAH Navigation</a:t>
            </a:r>
            <a:endParaRPr dirty="0">
              <a:ln>
                <a:solidFill>
                  <a:schemeClr val="bg1"/>
                </a:solidFill>
              </a:ln>
            </a:endParaRPr>
          </a:p>
        </p:txBody>
      </p:sp>
      <p:sp>
        <p:nvSpPr>
          <p:cNvPr id="47" name="TextShape 2"/>
          <p:cNvSpPr txBox="1"/>
          <p:nvPr/>
        </p:nvSpPr>
        <p:spPr>
          <a:xfrm>
            <a:off x="504000" y="1769040"/>
            <a:ext cx="9071640" cy="4384440"/>
          </a:xfrm>
          <a:prstGeom prst="rect">
            <a:avLst/>
          </a:prstGeom>
          <a:noFill/>
          <a:ln>
            <a:noFill/>
          </a:ln>
        </p:spPr>
        <p:txBody>
          <a:bodyPr lIns="0" tIns="0" rIns="0" bIns="0"/>
          <a:lstStyle/>
          <a:p>
            <a:pPr>
              <a:buSzPct val="45000"/>
              <a:buFont typeface="StarSymbol"/>
              <a:buChar char=""/>
            </a:pPr>
            <a:endParaRPr/>
          </a:p>
          <a:p>
            <a:pPr>
              <a:buSzPct val="45000"/>
              <a:buFont typeface="StarSymbol"/>
              <a:buChar char=""/>
            </a:pPr>
            <a:endParaRPr/>
          </a:p>
        </p:txBody>
      </p:sp>
      <p:sp>
        <p:nvSpPr>
          <p:cNvPr id="48" name="CustomShape 3"/>
          <p:cNvSpPr/>
          <p:nvPr/>
        </p:nvSpPr>
        <p:spPr>
          <a:xfrm rot="658200">
            <a:off x="3612240" y="1551960"/>
            <a:ext cx="2774160" cy="751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sp>
        <p:nvSpPr>
          <p:cNvPr id="49" name="CustomShape 4"/>
          <p:cNvSpPr/>
          <p:nvPr/>
        </p:nvSpPr>
        <p:spPr>
          <a:xfrm rot="8142000">
            <a:off x="5811480" y="3542040"/>
            <a:ext cx="1259280" cy="688320"/>
          </a:xfrm>
          <a:prstGeom prst="rightArrow">
            <a:avLst>
              <a:gd name="adj1" fmla="val 50000"/>
              <a:gd name="adj2" fmla="val 50000"/>
            </a:avLst>
          </a:prstGeom>
          <a:solidFill>
            <a:srgbClr val="FF0000"/>
          </a:solidFill>
          <a:ln w="19080">
            <a:solidFill>
              <a:srgbClr val="525252"/>
            </a:solidFill>
            <a:round/>
          </a:ln>
        </p:spPr>
        <p:style>
          <a:lnRef idx="0">
            <a:scrgbClr r="0" g="0" b="0"/>
          </a:lnRef>
          <a:fillRef idx="0">
            <a:scrgbClr r="0" g="0" b="0"/>
          </a:fillRef>
          <a:effectRef idx="0">
            <a:scrgbClr r="0" g="0" b="0"/>
          </a:effectRef>
          <a:fontRef idx="minor"/>
        </p:style>
      </p:sp>
      <p:pic>
        <p:nvPicPr>
          <p:cNvPr id="50" name="Picture 49"/>
          <p:cNvPicPr/>
          <p:nvPr/>
        </p:nvPicPr>
        <p:blipFill>
          <a:blip r:embed="rId2"/>
          <a:stretch/>
        </p:blipFill>
        <p:spPr>
          <a:xfrm>
            <a:off x="3200400" y="3504600"/>
            <a:ext cx="2651760" cy="3627720"/>
          </a:xfrm>
          <a:prstGeom prst="rect">
            <a:avLst/>
          </a:prstGeom>
          <a:ln>
            <a:solidFill>
              <a:srgbClr val="000000"/>
            </a:solidFill>
          </a:ln>
        </p:spPr>
      </p:pic>
      <p:pic>
        <p:nvPicPr>
          <p:cNvPr id="51" name="Picture 50"/>
          <p:cNvPicPr/>
          <p:nvPr/>
        </p:nvPicPr>
        <p:blipFill>
          <a:blip r:embed="rId3"/>
          <a:stretch/>
        </p:blipFill>
        <p:spPr>
          <a:xfrm>
            <a:off x="7077240" y="1474200"/>
            <a:ext cx="2651760" cy="3646440"/>
          </a:xfrm>
          <a:prstGeom prst="rect">
            <a:avLst/>
          </a:prstGeom>
          <a:ln>
            <a:solidFill>
              <a:srgbClr val="000000"/>
            </a:solidFill>
          </a:ln>
        </p:spPr>
      </p:pic>
      <p:pic>
        <p:nvPicPr>
          <p:cNvPr id="52" name="Picture 51"/>
          <p:cNvPicPr/>
          <p:nvPr/>
        </p:nvPicPr>
        <p:blipFill>
          <a:blip r:embed="rId4"/>
          <a:stretch/>
        </p:blipFill>
        <p:spPr>
          <a:xfrm>
            <a:off x="457200" y="1291320"/>
            <a:ext cx="2596680" cy="3646440"/>
          </a:xfrm>
          <a:prstGeom prst="rect">
            <a:avLst/>
          </a:prstGeom>
          <a:ln>
            <a:solidFill>
              <a:srgbClr val="000000"/>
            </a:solid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Marketing Requirements</a:t>
            </a:r>
            <a:endParaRPr dirty="0">
              <a:ln>
                <a:solidFill>
                  <a:schemeClr val="bg1"/>
                </a:solidFill>
              </a:ln>
            </a:endParaRPr>
          </a:p>
        </p:txBody>
      </p:sp>
      <p:sp>
        <p:nvSpPr>
          <p:cNvPr id="54"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endParaRPr lang="en-US" sz="3200" dirty="0">
              <a:latin typeface="Arial"/>
            </a:endParaRPr>
          </a:p>
          <a:p>
            <a:pPr marL="457200" indent="-457200">
              <a:buSzPct val="65000"/>
              <a:buFont typeface="Wingdings" panose="05000000000000000000" pitchFamily="2" charset="2"/>
              <a:buChar char="Ø"/>
            </a:pPr>
            <a:r>
              <a:rPr lang="en-US" sz="3200" dirty="0">
                <a:latin typeface="Arial" panose="020B0604020202020204" pitchFamily="34" charset="0"/>
                <a:cs typeface="Arial" panose="020B0604020202020204" pitchFamily="34" charset="0"/>
              </a:rPr>
              <a:t>Quick Navigation of App’s GUI. (3-Tap Design</a:t>
            </a:r>
            <a:r>
              <a:rPr lang="en-US" sz="3200" dirty="0" smtClean="0">
                <a:latin typeface="Arial" panose="020B0604020202020204" pitchFamily="34" charset="0"/>
                <a:cs typeface="Arial" panose="020B0604020202020204" pitchFamily="34" charset="0"/>
              </a:rPr>
              <a:t>)</a:t>
            </a:r>
            <a:endParaRPr lang="en-US" sz="3200" dirty="0" smtClean="0">
              <a:latin typeface="Arial"/>
            </a:endParaRPr>
          </a:p>
          <a:p>
            <a:pPr marL="457200" indent="-457200">
              <a:buSzPct val="65000"/>
              <a:buFont typeface="Wingdings" panose="05000000000000000000" pitchFamily="2" charset="2"/>
              <a:buChar char="Ø"/>
            </a:pPr>
            <a:r>
              <a:rPr lang="en-US" sz="3200" dirty="0" smtClean="0">
                <a:latin typeface="Arial"/>
              </a:rPr>
              <a:t>Customers </a:t>
            </a:r>
            <a:r>
              <a:rPr lang="en-US" sz="3200" dirty="0">
                <a:latin typeface="Arial"/>
              </a:rPr>
              <a:t>can type in room # (EB207), Class # (CPE 495), Building ID(</a:t>
            </a:r>
            <a:r>
              <a:rPr lang="en-US" sz="3200" dirty="0" err="1">
                <a:latin typeface="Arial"/>
              </a:rPr>
              <a:t>MSB,CU,etc</a:t>
            </a:r>
            <a:r>
              <a:rPr lang="en-US" sz="3200" dirty="0">
                <a:latin typeface="Arial"/>
              </a:rPr>
              <a:t>.), and instantly get directions to the desired destination.</a:t>
            </a:r>
            <a:endParaRPr dirty="0"/>
          </a:p>
          <a:p>
            <a:pPr marL="457200" indent="-457200">
              <a:buSzPct val="65000"/>
              <a:buFont typeface="Wingdings" panose="05000000000000000000" pitchFamily="2" charset="2"/>
              <a:buChar char="Ø"/>
            </a:pPr>
            <a:r>
              <a:rPr lang="en-US" sz="3200" dirty="0">
                <a:latin typeface="Arial"/>
              </a:rPr>
              <a:t>Provides Map of Campus/Maps of Buildings.</a:t>
            </a:r>
            <a:endParaRPr dirty="0"/>
          </a:p>
          <a:p>
            <a:pPr marL="457200" indent="-457200">
              <a:buSzPct val="65000"/>
              <a:buFont typeface="Wingdings" panose="05000000000000000000" pitchFamily="2" charset="2"/>
              <a:buChar char="Ø"/>
            </a:pPr>
            <a:r>
              <a:rPr lang="en-US" sz="3200" dirty="0">
                <a:latin typeface="Arial"/>
              </a:rPr>
              <a:t>Supports </a:t>
            </a:r>
            <a:r>
              <a:rPr lang="en-US" sz="3200" dirty="0" smtClean="0">
                <a:latin typeface="Arial"/>
              </a:rPr>
              <a:t>GPS</a:t>
            </a:r>
            <a:endParaRPr sz="3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Engineering Requirements</a:t>
            </a:r>
            <a:endParaRPr dirty="0">
              <a:ln>
                <a:solidFill>
                  <a:schemeClr val="bg1"/>
                </a:solidFill>
              </a:ln>
            </a:endParaRPr>
          </a:p>
        </p:txBody>
      </p:sp>
      <p:sp>
        <p:nvSpPr>
          <p:cNvPr id="56"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Implementation of GPS</a:t>
            </a:r>
            <a:endParaRPr dirty="0"/>
          </a:p>
          <a:p>
            <a:pPr marL="457200" indent="-457200">
              <a:buSzPct val="65000"/>
              <a:buFont typeface="Wingdings" panose="05000000000000000000" pitchFamily="2" charset="2"/>
              <a:buChar char="Ø"/>
            </a:pPr>
            <a:r>
              <a:rPr lang="en-US" sz="3200" dirty="0">
                <a:latin typeface="Arial"/>
              </a:rPr>
              <a:t>Implementation of Database capable of holding large number of entries</a:t>
            </a:r>
            <a:r>
              <a:rPr lang="en-US" sz="3200" dirty="0" smtClean="0">
                <a:latin typeface="Arial"/>
              </a:rPr>
              <a:t>.</a:t>
            </a:r>
          </a:p>
          <a:p>
            <a:pPr marL="457200" indent="-457200">
              <a:buSzPct val="65000"/>
              <a:buFont typeface="Wingdings" panose="05000000000000000000" pitchFamily="2" charset="2"/>
              <a:buChar char="Ø"/>
            </a:pPr>
            <a:r>
              <a:rPr lang="en-US" sz="3200" dirty="0" smtClean="0">
                <a:latin typeface="Arial"/>
              </a:rPr>
              <a:t>Easily Updatable Database Entries.</a:t>
            </a:r>
            <a:endParaRPr sz="3200" dirty="0"/>
          </a:p>
          <a:p>
            <a:pPr marL="457200" indent="-457200">
              <a:buSzPct val="65000"/>
              <a:buFont typeface="Wingdings" panose="05000000000000000000" pitchFamily="2" charset="2"/>
              <a:buChar char="Ø"/>
            </a:pPr>
            <a:r>
              <a:rPr lang="en-US" sz="3200" dirty="0">
                <a:latin typeface="Arial"/>
              </a:rPr>
              <a:t>Capable of saving User Data such as class schedule, and recent locations.</a:t>
            </a:r>
            <a:endParaRPr dirty="0"/>
          </a:p>
          <a:p>
            <a:pPr marL="457200" indent="-457200">
              <a:buSzPct val="65000"/>
              <a:buFont typeface="Wingdings" panose="05000000000000000000" pitchFamily="2" charset="2"/>
              <a:buChar char="Ø"/>
            </a:pPr>
            <a:r>
              <a:rPr lang="en-US" sz="3200" dirty="0">
                <a:latin typeface="Arial"/>
              </a:rPr>
              <a:t>Auto-completion of Search </a:t>
            </a:r>
            <a:r>
              <a:rPr lang="en-US" sz="3200" dirty="0" smtClean="0">
                <a:latin typeface="Arial"/>
              </a:rPr>
              <a:t>Query + interactions with drop down menus.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tIns="0" rIns="0" bIns="0" anchor="ctr"/>
          <a:lstStyle/>
          <a:p>
            <a:pPr algn="ctr"/>
            <a:r>
              <a:rPr lang="en-US" sz="4400" dirty="0">
                <a:ln>
                  <a:solidFill>
                    <a:schemeClr val="bg1"/>
                  </a:solidFill>
                </a:ln>
                <a:latin typeface="Arial"/>
              </a:rPr>
              <a:t>Market &amp; Competition</a:t>
            </a:r>
            <a:endParaRPr dirty="0">
              <a:ln>
                <a:solidFill>
                  <a:schemeClr val="bg1"/>
                </a:solidFill>
              </a:ln>
            </a:endParaRPr>
          </a:p>
        </p:txBody>
      </p:sp>
      <p:sp>
        <p:nvSpPr>
          <p:cNvPr id="58" name="TextShape 2"/>
          <p:cNvSpPr txBox="1"/>
          <p:nvPr/>
        </p:nvSpPr>
        <p:spPr>
          <a:xfrm>
            <a:off x="504000" y="1769040"/>
            <a:ext cx="9071640" cy="4384440"/>
          </a:xfrm>
          <a:prstGeom prst="rect">
            <a:avLst/>
          </a:prstGeom>
          <a:noFill/>
          <a:ln>
            <a:noFill/>
          </a:ln>
        </p:spPr>
        <p:txBody>
          <a:bodyPr lIns="0" tIns="0" rIns="0" bIns="0"/>
          <a:lstStyle/>
          <a:p>
            <a:pPr marL="457200" indent="-457200">
              <a:buSzPct val="65000"/>
              <a:buFont typeface="Wingdings" panose="05000000000000000000" pitchFamily="2" charset="2"/>
              <a:buChar char="Ø"/>
            </a:pPr>
            <a:r>
              <a:rPr lang="en-US" sz="3200" dirty="0">
                <a:latin typeface="Arial"/>
              </a:rPr>
              <a:t>No direct competition.</a:t>
            </a:r>
            <a:endParaRPr dirty="0"/>
          </a:p>
          <a:p>
            <a:pPr marL="457200" indent="-457200">
              <a:buSzPct val="65000"/>
              <a:buFont typeface="Wingdings" panose="05000000000000000000" pitchFamily="2" charset="2"/>
              <a:buChar char="Ø"/>
            </a:pPr>
            <a:r>
              <a:rPr lang="en-US" sz="3200" dirty="0">
                <a:latin typeface="Arial"/>
              </a:rPr>
              <a:t>Other navigational apps only direct the user to the building, but do not direct users to specific rooms.</a:t>
            </a:r>
            <a:endParaRPr dirty="0"/>
          </a:p>
          <a:p>
            <a:pPr marL="457200" indent="-457200">
              <a:buSzPct val="65000"/>
              <a:buFont typeface="Wingdings" panose="05000000000000000000" pitchFamily="2" charset="2"/>
              <a:buChar char="Ø"/>
            </a:pPr>
            <a:r>
              <a:rPr lang="en-US" sz="3200" dirty="0">
                <a:latin typeface="Arial"/>
              </a:rPr>
              <a:t>The proposed app will work at a much lower level than other Map Apps. It will also be more specific to the UAH Campus.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493</TotalTime>
  <Words>925</Words>
  <Application>Microsoft Office PowerPoint</Application>
  <PresentationFormat>Custom</PresentationFormat>
  <Paragraphs>119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Questions?!?1/1/1/!?!?!?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dc:creator>
  <cp:lastModifiedBy>Daniel</cp:lastModifiedBy>
  <cp:revision>36</cp:revision>
  <dcterms:modified xsi:type="dcterms:W3CDTF">2016-11-03T22:48:29Z</dcterms:modified>
</cp:coreProperties>
</file>