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2"/>
  </p:notesMasterIdLst>
  <p:sldIdLst>
    <p:sldId id="256" r:id="rId2"/>
    <p:sldId id="282" r:id="rId3"/>
    <p:sldId id="281" r:id="rId4"/>
    <p:sldId id="272" r:id="rId5"/>
    <p:sldId id="260" r:id="rId6"/>
    <p:sldId id="261" r:id="rId7"/>
    <p:sldId id="262" r:id="rId8"/>
    <p:sldId id="263" r:id="rId9"/>
    <p:sldId id="265" r:id="rId10"/>
    <p:sldId id="267" r:id="rId11"/>
    <p:sldId id="259" r:id="rId12"/>
    <p:sldId id="283" r:id="rId13"/>
    <p:sldId id="268" r:id="rId14"/>
    <p:sldId id="279" r:id="rId15"/>
    <p:sldId id="269" r:id="rId16"/>
    <p:sldId id="280" r:id="rId17"/>
    <p:sldId id="271" r:id="rId18"/>
    <p:sldId id="273" r:id="rId19"/>
    <p:sldId id="274" r:id="rId20"/>
    <p:sldId id="278" r:id="rId2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2" autoAdjust="0"/>
    <p:restoredTop sz="94660"/>
  </p:normalViewPr>
  <p:slideViewPr>
    <p:cSldViewPr snapToGrid="0">
      <p:cViewPr>
        <p:scale>
          <a:sx n="90" d="100"/>
          <a:sy n="90" d="100"/>
        </p:scale>
        <p:origin x="-342" y="-306"/>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4F5BD59-EA24-4708-A3AE-743C37320B65}" type="datetimeFigureOut">
              <a:rPr lang="en-US" smtClean="0"/>
              <a:t>2/21/2017</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A960CCD-13AC-4D92-96FD-E466512B0F40}" type="slidenum">
              <a:rPr lang="en-US" smtClean="0"/>
              <a:t>‹#›</a:t>
            </a:fld>
            <a:endParaRPr lang="en-US"/>
          </a:p>
        </p:txBody>
      </p:sp>
    </p:spTree>
    <p:extLst>
      <p:ext uri="{BB962C8B-B14F-4D97-AF65-F5344CB8AC3E}">
        <p14:creationId xmlns:p14="http://schemas.microsoft.com/office/powerpoint/2010/main" val="782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a:t>
            </a:fld>
            <a:endParaRPr lang="en-US"/>
          </a:p>
        </p:txBody>
      </p:sp>
    </p:spTree>
    <p:extLst>
      <p:ext uri="{BB962C8B-B14F-4D97-AF65-F5344CB8AC3E}">
        <p14:creationId xmlns:p14="http://schemas.microsoft.com/office/powerpoint/2010/main" val="252515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 an Android App that allows for quick navigation around the UAH Campus. </a:t>
            </a:r>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2</a:t>
            </a:fld>
            <a:endParaRPr lang="en-US"/>
          </a:p>
        </p:txBody>
      </p:sp>
    </p:spTree>
    <p:extLst>
      <p:ext uri="{BB962C8B-B14F-4D97-AF65-F5344CB8AC3E}">
        <p14:creationId xmlns:p14="http://schemas.microsoft.com/office/powerpoint/2010/main" val="397418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 Handicap) However, this would require a redesign of the current interior navigation. </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a:t>
            </a:r>
            <a:r>
              <a:rPr lang="en-US" baseline="0" dirty="0" smtClean="0"/>
              <a:t> Data Mine) </a:t>
            </a:r>
            <a:r>
              <a:rPr lang="en-US" dirty="0" smtClean="0"/>
              <a:t>However, this</a:t>
            </a:r>
            <a:r>
              <a:rPr lang="en-US" baseline="0" dirty="0" smtClean="0"/>
              <a:t> would require a different Database methodology. Also, we would run into privacy concerns with the tracking of users.</a:t>
            </a:r>
            <a:endParaRPr lang="en-US" dirty="0" smtClean="0"/>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14</a:t>
            </a:fld>
            <a:endParaRPr lang="en-US"/>
          </a:p>
        </p:txBody>
      </p:sp>
    </p:spTree>
    <p:extLst>
      <p:ext uri="{BB962C8B-B14F-4D97-AF65-F5344CB8AC3E}">
        <p14:creationId xmlns:p14="http://schemas.microsoft.com/office/powerpoint/2010/main" val="65405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fld id="{48A87A34-81AB-432B-8DAE-1953F412C126}" type="datetimeFigureOut">
              <a:rPr lang="en-US" dirty="0"/>
              <a:t>2/21/2017</a:t>
            </a:fld>
            <a:endParaRPr lang="en-US" dirty="0"/>
          </a:p>
        </p:txBody>
      </p:sp>
      <p:sp>
        <p:nvSpPr>
          <p:cNvPr id="5" name="Footer Placeholder 4"/>
          <p:cNvSpPr>
            <a:spLocks noGrp="1"/>
          </p:cNvSpPr>
          <p:nvPr>
            <p:ph type="ftr" sz="quarter" idx="11"/>
          </p:nvPr>
        </p:nvSpPr>
        <p:spPr>
          <a:xfrm>
            <a:off x="2094880" y="5963746"/>
            <a:ext cx="4237374" cy="402483"/>
          </a:xfrm>
        </p:spPr>
        <p:txBody>
          <a:bodyPr/>
          <a:lstStyle/>
          <a:p>
            <a:endParaRPr lang="en-US" dirty="0"/>
          </a:p>
        </p:txBody>
      </p:sp>
      <p:sp>
        <p:nvSpPr>
          <p:cNvPr id="6" name="Slide Number Placeholder 5"/>
          <p:cNvSpPr>
            <a:spLocks noGrp="1"/>
          </p:cNvSpPr>
          <p:nvPr>
            <p:ph type="sldNum" sz="quarter" idx="12"/>
          </p:nvPr>
        </p:nvSpPr>
        <p:spPr>
          <a:xfrm>
            <a:off x="8726403" y="5963744"/>
            <a:ext cx="637554" cy="402483"/>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51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876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3072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52300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6075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84080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lvl1pPr>
              <a:defRPr cap="all" baseline="0"/>
            </a:lvl1p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2186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033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9911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en-US" sz="1400" smtClean="0">
                <a:latin typeface="Times New Roman"/>
              </a:rPr>
              <a:t>&lt;date/time&gt;</a:t>
            </a:r>
            <a:endParaRPr lang="en-US"/>
          </a:p>
        </p:txBody>
      </p:sp>
      <p:sp>
        <p:nvSpPr>
          <p:cNvPr id="50" name="Footer Placeholder 4"/>
          <p:cNvSpPr>
            <a:spLocks noGrp="1"/>
          </p:cNvSpPr>
          <p:nvPr>
            <p:ph type="ftr" sz="quarter" idx="11"/>
          </p:nvPr>
        </p:nvSpPr>
        <p:spPr>
          <a:xfrm>
            <a:off x="943746" y="6485223"/>
            <a:ext cx="5158804" cy="402483"/>
          </a:xfrm>
        </p:spPr>
        <p:txBody>
          <a:bodyPr/>
          <a:lstStyle/>
          <a:p>
            <a:pPr algn="ctr"/>
            <a:r>
              <a:rPr lang="en-US" sz="1400" smtClean="0">
                <a:latin typeface="Times New Roman"/>
              </a:rPr>
              <a:t>&lt;footer&gt;</a:t>
            </a:r>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21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407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7967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6248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7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35276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8458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6427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470131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mailto:jaa0019@uah.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w0015@uah.edu" TargetMode="External"/><Relationship Id="rId5" Type="http://schemas.openxmlformats.org/officeDocument/2006/relationships/hyperlink" Target="mailto:kmm0048@uah.edu" TargetMode="External"/><Relationship Id="rId4" Type="http://schemas.openxmlformats.org/officeDocument/2006/relationships/hyperlink" Target="mailto:dab0021@ua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2.wdp"/><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ello.com/b/iZJ03jLi/app"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endParaRPr sz="4400" dirty="0">
              <a:ln>
                <a:solidFill>
                  <a:schemeClr val="bg1"/>
                </a:solidFill>
              </a:ln>
            </a:endParaRPr>
          </a:p>
        </p:txBody>
      </p:sp>
      <p:sp>
        <p:nvSpPr>
          <p:cNvPr id="40" name="TextShape 2"/>
          <p:cNvSpPr txBox="1"/>
          <p:nvPr/>
        </p:nvSpPr>
        <p:spPr>
          <a:xfrm>
            <a:off x="504000" y="1769040"/>
            <a:ext cx="9071640" cy="5531170"/>
          </a:xfrm>
          <a:prstGeom prst="rect">
            <a:avLst/>
          </a:prstGeom>
          <a:noFill/>
          <a:ln>
            <a:noFill/>
          </a:ln>
        </p:spPr>
        <p:txBody>
          <a:bodyPr lIns="0" tIns="0" rIns="0" bIns="0" anchor="ctr"/>
          <a:lstStyle/>
          <a:p>
            <a:pPr algn="ctr"/>
            <a:r>
              <a:rPr lang="en-US" sz="2400" dirty="0" smtClean="0">
                <a:latin typeface="Arial"/>
              </a:rPr>
              <a:t>Team </a:t>
            </a:r>
            <a:r>
              <a:rPr lang="en-US" sz="2400" dirty="0">
                <a:latin typeface="Arial"/>
              </a:rPr>
              <a:t>Members: </a:t>
            </a:r>
            <a:endParaRPr lang="en-US" sz="2400" dirty="0" smtClean="0">
              <a:latin typeface="Arial"/>
            </a:endParaRPr>
          </a:p>
          <a:p>
            <a:r>
              <a:rPr lang="en-US" sz="2400" dirty="0">
                <a:latin typeface="Arial"/>
              </a:rPr>
              <a:t>	</a:t>
            </a:r>
            <a:r>
              <a:rPr lang="en-US" sz="2400" dirty="0" smtClean="0">
                <a:latin typeface="Arial"/>
              </a:rPr>
              <a:t>      	     Jairo Arreola     (</a:t>
            </a:r>
            <a:r>
              <a:rPr lang="en-US" sz="2400" dirty="0" smtClean="0">
                <a:latin typeface="Arial"/>
                <a:hlinkClick r:id="rId3"/>
              </a:rPr>
              <a:t>jaa0019@uah.edu</a:t>
            </a:r>
            <a:r>
              <a:rPr lang="en-US" sz="2400" dirty="0" smtClean="0">
                <a:latin typeface="Arial"/>
              </a:rPr>
              <a:t>)</a:t>
            </a:r>
            <a:endParaRPr lang="en-US" sz="2400" dirty="0">
              <a:solidFill>
                <a:schemeClr val="bg1"/>
              </a:solidFill>
              <a:latin typeface="Arial"/>
            </a:endParaRPr>
          </a:p>
          <a:p>
            <a:r>
              <a:rPr lang="en-US" sz="2400" dirty="0" smtClean="0">
                <a:latin typeface="Arial"/>
              </a:rPr>
              <a:t>		     Daniel Burris     (</a:t>
            </a:r>
            <a:r>
              <a:rPr lang="en-US" sz="2400" dirty="0" smtClean="0">
                <a:latin typeface="Arial"/>
                <a:hlinkClick r:id="rId4"/>
              </a:rPr>
              <a:t>dab0021@uah.edu</a:t>
            </a:r>
            <a:r>
              <a:rPr lang="en-US" sz="2400" dirty="0" smtClean="0">
                <a:latin typeface="Arial"/>
              </a:rPr>
              <a:t>)</a:t>
            </a:r>
          </a:p>
          <a:p>
            <a:r>
              <a:rPr lang="en-US" sz="2400" dirty="0" smtClean="0">
                <a:latin typeface="Arial"/>
              </a:rPr>
              <a:t>    		     Komlan Maglo  (</a:t>
            </a:r>
            <a:r>
              <a:rPr lang="en-US" sz="2400" dirty="0" smtClean="0">
                <a:latin typeface="Arial"/>
                <a:hlinkClick r:id="rId5"/>
              </a:rPr>
              <a:t>kmm0048@uah.edu</a:t>
            </a:r>
            <a:r>
              <a:rPr lang="en-US" sz="2400" dirty="0" smtClean="0">
                <a:latin typeface="Arial"/>
              </a:rPr>
              <a:t>) </a:t>
            </a:r>
          </a:p>
          <a:p>
            <a:r>
              <a:rPr lang="en-US" sz="2400" dirty="0" smtClean="0">
                <a:latin typeface="Arial"/>
              </a:rPr>
              <a:t>		     Adam Walters   (</a:t>
            </a:r>
            <a:r>
              <a:rPr lang="en-US" sz="2400" dirty="0" smtClean="0">
                <a:latin typeface="Arial"/>
                <a:hlinkClick r:id="rId6"/>
              </a:rPr>
              <a:t>atw0015@uah.edu</a:t>
            </a:r>
            <a:r>
              <a:rPr lang="en-US" sz="2400" dirty="0" smtClean="0">
                <a:latin typeface="Arial"/>
              </a:rPr>
              <a:t>)</a:t>
            </a:r>
            <a:r>
              <a:rPr lang="en-US" sz="2400" dirty="0" smtClean="0"/>
              <a:t> </a:t>
            </a:r>
            <a:r>
              <a:rPr lang="en-US" sz="1600" dirty="0">
                <a:latin typeface="Arial"/>
              </a:rPr>
              <a:t>
</a:t>
            </a:r>
            <a:endParaRPr lang="en-US" sz="1600" dirty="0" smtClean="0">
              <a:latin typeface="Arial"/>
            </a:endParaRPr>
          </a:p>
          <a:p>
            <a:pPr algn="ctr"/>
            <a:endParaRPr lang="en-US" sz="1600" dirty="0">
              <a:latin typeface="Arial"/>
            </a:endParaRPr>
          </a:p>
          <a:p>
            <a:pPr algn="ctr"/>
            <a:endParaRPr lang="en-US" sz="1600" dirty="0">
              <a:latin typeface="Arial"/>
            </a:endParaRPr>
          </a:p>
          <a:p>
            <a:pPr algn="ctr"/>
            <a:r>
              <a:rPr lang="en-US" sz="1600" dirty="0" smtClean="0">
                <a:latin typeface="Arial"/>
              </a:rPr>
              <a:t>CPE </a:t>
            </a:r>
            <a:r>
              <a:rPr lang="en-US" sz="1600" dirty="0">
                <a:latin typeface="Arial"/>
              </a:rPr>
              <a:t>495-01 Computer Engineering Design I</a:t>
            </a:r>
            <a:endParaRPr dirty="0"/>
          </a:p>
          <a:p>
            <a:pPr algn="ctr"/>
            <a:r>
              <a:rPr lang="en-US" sz="1600" dirty="0">
                <a:latin typeface="Arial"/>
              </a:rPr>
              <a:t>Electrical and Computer Engineering</a:t>
            </a:r>
            <a:endParaRPr dirty="0"/>
          </a:p>
          <a:p>
            <a:pPr algn="ctr"/>
            <a:r>
              <a:rPr lang="en-US" sz="1600" dirty="0">
                <a:latin typeface="Arial"/>
              </a:rPr>
              <a:t>The University of Alabama-Huntsville</a:t>
            </a:r>
            <a:endParaRPr dirty="0"/>
          </a:p>
        </p:txBody>
      </p:sp>
      <p:pic>
        <p:nvPicPr>
          <p:cNvPr id="5" name="Picture 4"/>
          <p:cNvPicPr/>
          <p:nvPr/>
        </p:nvPicPr>
        <p:blipFill>
          <a:blip r:embed="rId7">
            <a:extLst>
              <a:ext uri="{BEBA8EAE-BF5A-486C-A8C5-ECC9F3942E4B}">
                <a14:imgProps xmlns:a14="http://schemas.microsoft.com/office/drawing/2010/main">
                  <a14:imgLayer r:embed="rId8">
                    <a14:imgEffect>
                      <a14:backgroundRemoval t="9871" b="89700" l="9756" r="96206">
                        <a14:foregroundMark x1="31165" y1="74678" x2="31165" y2="74678"/>
                        <a14:foregroundMark x1="38211" y1="72103" x2="38211" y2="72103"/>
                        <a14:foregroundMark x1="43089" y1="76395" x2="43089" y2="76395"/>
                        <a14:foregroundMark x1="47967" y1="72103" x2="47967" y2="72103"/>
                        <a14:foregroundMark x1="47967" y1="63519" x2="47967" y2="63519"/>
                        <a14:foregroundMark x1="55014" y1="70386" x2="55014" y2="70386"/>
                        <a14:foregroundMark x1="61789" y1="72961" x2="61789" y2="72961"/>
                        <a14:foregroundMark x1="64770" y1="68240" x2="64770" y2="68240"/>
                        <a14:foregroundMark x1="69919" y1="69099" x2="69919" y2="69099"/>
                        <a14:foregroundMark x1="69919" y1="63519" x2="69919" y2="63519"/>
                        <a14:foregroundMark x1="72358" y1="71245" x2="72358" y2="71245"/>
                        <a14:foregroundMark x1="80488" y1="69957" x2="80488" y2="69957"/>
                      </a14:backgroundRemoval>
                    </a14:imgEffect>
                  </a14:imgLayer>
                </a14:imgProps>
              </a:ext>
            </a:extLst>
          </a:blip>
          <a:stretch>
            <a:fillRect/>
          </a:stretch>
        </p:blipFill>
        <p:spPr>
          <a:xfrm>
            <a:off x="2253033" y="301319"/>
            <a:ext cx="5312318" cy="245375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System Design Description</a:t>
            </a:r>
            <a:endParaRPr dirty="0">
              <a:ln>
                <a:solidFill>
                  <a:schemeClr val="tx1"/>
                </a:solidFill>
              </a:ln>
            </a:endParaRPr>
          </a:p>
        </p:txBody>
      </p:sp>
      <p:pic>
        <p:nvPicPr>
          <p:cNvPr id="3" name="Picture 2"/>
          <p:cNvPicPr>
            <a:picLocks noChangeAspect="1"/>
          </p:cNvPicPr>
          <p:nvPr/>
        </p:nvPicPr>
        <p:blipFill>
          <a:blip r:embed="rId3"/>
          <a:stretch>
            <a:fillRect/>
          </a:stretch>
        </p:blipFill>
        <p:spPr>
          <a:xfrm>
            <a:off x="817920" y="1727668"/>
            <a:ext cx="8443800" cy="4942955"/>
          </a:xfrm>
          <a:prstGeom prst="rect">
            <a:avLst/>
          </a:prstGeom>
        </p:spPr>
      </p:pic>
      <p:sp>
        <p:nvSpPr>
          <p:cNvPr id="4" name="TextBox 3"/>
          <p:cNvSpPr txBox="1"/>
          <p:nvPr/>
        </p:nvSpPr>
        <p:spPr>
          <a:xfrm>
            <a:off x="1244184" y="6834811"/>
            <a:ext cx="8017536" cy="369332"/>
          </a:xfrm>
          <a:prstGeom prst="rect">
            <a:avLst/>
          </a:prstGeom>
          <a:noFill/>
        </p:spPr>
        <p:txBody>
          <a:bodyPr wrap="square" rtlCol="0">
            <a:spAutoFit/>
          </a:bodyPr>
          <a:lstStyle/>
          <a:p>
            <a:r>
              <a:rPr lang="en-US" dirty="0" smtClean="0"/>
              <a:t>* Blue represents User prompts. Red represents Application Prompts.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6" name="TextShape 1"/>
          <p:cNvSpPr txBox="1"/>
          <p:nvPr/>
        </p:nvSpPr>
        <p:spPr>
          <a:xfrm>
            <a:off x="442951" y="142102"/>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The </a:t>
            </a:r>
            <a:r>
              <a:rPr lang="en-US" sz="4400" dirty="0" smtClean="0">
                <a:ln>
                  <a:solidFill>
                    <a:schemeClr val="tx1"/>
                  </a:solidFill>
                </a:ln>
                <a:latin typeface="Arial"/>
              </a:rPr>
              <a:t>UAH Navigation App</a:t>
            </a:r>
            <a:endParaRPr dirty="0">
              <a:ln>
                <a:solidFill>
                  <a:schemeClr val="tx1"/>
                </a:solidFill>
              </a:ln>
            </a:endParaRPr>
          </a:p>
        </p:txBody>
      </p:sp>
      <p:sp>
        <p:nvSpPr>
          <p:cNvPr id="47" name="TextShape 2"/>
          <p:cNvSpPr txBox="1"/>
          <p:nvPr/>
        </p:nvSpPr>
        <p:spPr>
          <a:xfrm>
            <a:off x="504000" y="1769040"/>
            <a:ext cx="9071640" cy="4384440"/>
          </a:xfrm>
          <a:prstGeom prst="rect">
            <a:avLst/>
          </a:prstGeom>
          <a:noFill/>
          <a:ln>
            <a:noFill/>
          </a:ln>
        </p:spPr>
        <p:txBody>
          <a:bodyPr lIns="0" tIns="0" rIns="0" bIns="0"/>
          <a:lstStyle/>
          <a:p>
            <a:pPr>
              <a:buSzPct val="45000"/>
              <a:buFont typeface="StarSymbol"/>
              <a:buChar char=""/>
            </a:pPr>
            <a:endParaRPr/>
          </a:p>
          <a:p>
            <a:pPr>
              <a:buSzPct val="45000"/>
              <a:buFont typeface="StarSymbol"/>
              <a:buChar char=""/>
            </a:pPr>
            <a:endParaRPr/>
          </a:p>
        </p:txBody>
      </p:sp>
      <p:sp>
        <p:nvSpPr>
          <p:cNvPr id="48" name="CustomShape 3"/>
          <p:cNvSpPr/>
          <p:nvPr/>
        </p:nvSpPr>
        <p:spPr>
          <a:xfrm rot="658200">
            <a:off x="3478319" y="1745820"/>
            <a:ext cx="2774160" cy="751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sp>
        <p:nvSpPr>
          <p:cNvPr id="49" name="CustomShape 4"/>
          <p:cNvSpPr/>
          <p:nvPr/>
        </p:nvSpPr>
        <p:spPr>
          <a:xfrm rot="8142000">
            <a:off x="5811480" y="3542040"/>
            <a:ext cx="1259280" cy="688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tretch>
            <a:fillRect/>
          </a:stretch>
        </p:blipFill>
        <p:spPr>
          <a:xfrm>
            <a:off x="442951" y="1106478"/>
            <a:ext cx="2155735" cy="4381884"/>
          </a:xfrm>
          <a:prstGeom prst="rect">
            <a:avLst/>
          </a:prstGeom>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ackgroundRemoval t="2448" b="97185" l="3234" r="97264">
                        <a14:foregroundMark x1="6716" y1="3182" x2="89801" y2="2448"/>
                        <a14:foregroundMark x1="94279" y1="3672" x2="96766" y2="84088"/>
                        <a14:foregroundMark x1="95522" y1="9547" x2="97512" y2="35129"/>
                        <a14:foregroundMark x1="3234" y1="9547" x2="4229" y2="81395"/>
                        <a14:foregroundMark x1="4478" y1="81640" x2="90547" y2="95716"/>
                        <a14:foregroundMark x1="3731" y1="82130" x2="3731" y2="93513"/>
                        <a14:foregroundMark x1="5473" y1="86659" x2="93532" y2="88739"/>
                        <a14:foregroundMark x1="3483" y1="92778" x2="86070" y2="97185"/>
                        <a14:foregroundMark x1="96269" y1="52387" x2="97264" y2="35985"/>
                        <a14:foregroundMark x1="10199" y1="31334" x2="20896" y2="31457"/>
                        <a14:foregroundMark x1="9701" y1="41860" x2="16667" y2="42105"/>
                        <a14:foregroundMark x1="12189" y1="52387" x2="23383" y2="52387"/>
                        <a14:foregroundMark x1="6716" y1="8935" x2="88557" y2="6487"/>
                      </a14:backgroundRemoval>
                    </a14:imgEffect>
                  </a14:imgLayer>
                </a14:imgProps>
              </a:ext>
              <a:ext uri="{28A0092B-C50C-407E-A947-70E740481C1C}">
                <a14:useLocalDpi xmlns:a14="http://schemas.microsoft.com/office/drawing/2010/main" val="0"/>
              </a:ext>
            </a:extLst>
          </a:blip>
          <a:stretch>
            <a:fillRect/>
          </a:stretch>
        </p:blipFill>
        <p:spPr>
          <a:xfrm>
            <a:off x="7132116" y="1106478"/>
            <a:ext cx="2155735" cy="4381183"/>
          </a:xfrm>
          <a:prstGeom prst="rect">
            <a:avLst/>
          </a:prstGeom>
        </p:spPr>
      </p:pic>
      <p:pic>
        <p:nvPicPr>
          <p:cNvPr id="9" name="Picture 8"/>
          <p:cNvPicPr>
            <a:picLocks noChangeAspect="1"/>
          </p:cNvPicPr>
          <p:nvPr/>
        </p:nvPicPr>
        <p:blipFill>
          <a:blip r:embed="rId7">
            <a:extLst>
              <a:ext uri="{BEBA8EAE-BF5A-486C-A8C5-ECC9F3942E4B}">
                <a14:imgProps xmlns:a14="http://schemas.microsoft.com/office/drawing/2010/main">
                  <a14:imgLayer r:embed="rId6">
                    <a14:imgEffect>
                      <a14:backgroundRemoval t="3672" b="97185" l="3483" r="97015">
                        <a14:foregroundMark x1="6965" y1="3794" x2="94527" y2="8323"/>
                        <a14:foregroundMark x1="8955" y1="31579" x2="21642" y2="31212"/>
                        <a14:foregroundMark x1="9950" y1="52387" x2="23632" y2="52387"/>
                        <a14:foregroundMark x1="97015" y1="9914" x2="97015" y2="87271"/>
                        <a14:foregroundMark x1="3483" y1="84455" x2="90050" y2="94492"/>
                        <a14:foregroundMark x1="47264" y1="85924" x2="91045" y2="85924"/>
                        <a14:foregroundMark x1="5473" y1="86903" x2="54975" y2="91922"/>
                        <a14:foregroundMark x1="6219" y1="92411" x2="65423" y2="92778"/>
                        <a14:foregroundMark x1="13433" y1="97185" x2="90050" y2="95104"/>
                        <a14:foregroundMark x1="3980" y1="11750" x2="3980" y2="82987"/>
                      </a14:backgroundRemoval>
                    </a14:imgEffect>
                  </a14:imgLayer>
                </a14:imgProps>
              </a:ext>
              <a:ext uri="{28A0092B-C50C-407E-A947-70E740481C1C}">
                <a14:useLocalDpi xmlns:a14="http://schemas.microsoft.com/office/drawing/2010/main" val="0"/>
              </a:ext>
            </a:extLst>
          </a:blip>
          <a:stretch>
            <a:fillRect/>
          </a:stretch>
        </p:blipFill>
        <p:spPr>
          <a:xfrm>
            <a:off x="3481766" y="2959790"/>
            <a:ext cx="2155735" cy="4381183"/>
          </a:xfrm>
          <a:prstGeom prst="rect">
            <a:avLst/>
          </a:prstGeom>
        </p:spPr>
      </p:pic>
      <p:pic>
        <p:nvPicPr>
          <p:cNvPr id="50" name="Picture 49"/>
          <p:cNvPicPr/>
          <p:nvPr/>
        </p:nvPicPr>
        <p:blipFill>
          <a:blip r:embed="rId8"/>
          <a:stretch/>
        </p:blipFill>
        <p:spPr>
          <a:xfrm>
            <a:off x="3594387" y="3406276"/>
            <a:ext cx="1938528" cy="3237876"/>
          </a:xfrm>
          <a:prstGeom prst="rect">
            <a:avLst/>
          </a:prstGeom>
          <a:ln>
            <a:solidFill>
              <a:srgbClr val="000000"/>
            </a:solidFill>
          </a:ln>
        </p:spPr>
      </p:pic>
      <p:sp>
        <p:nvSpPr>
          <p:cNvPr id="4" name="TextBox 3"/>
          <p:cNvSpPr txBox="1"/>
          <p:nvPr/>
        </p:nvSpPr>
        <p:spPr>
          <a:xfrm>
            <a:off x="8209983" y="3322477"/>
            <a:ext cx="872565" cy="184666"/>
          </a:xfrm>
          <a:prstGeom prst="rect">
            <a:avLst/>
          </a:prstGeom>
          <a:noFill/>
        </p:spPr>
        <p:txBody>
          <a:bodyPr wrap="square" rtlCol="0">
            <a:spAutoFit/>
          </a:bodyPr>
          <a:lstStyle/>
          <a:p>
            <a:r>
              <a:rPr lang="en-US" sz="600" dirty="0" smtClean="0">
                <a:solidFill>
                  <a:schemeClr val="bg1"/>
                </a:solidFill>
              </a:rPr>
              <a:t>Time</a:t>
            </a:r>
            <a:endParaRPr lang="en-US" sz="600" dirty="0">
              <a:solidFill>
                <a:schemeClr val="bg1"/>
              </a:solidFill>
            </a:endParaRPr>
          </a:p>
        </p:txBody>
      </p:sp>
      <p:sp>
        <p:nvSpPr>
          <p:cNvPr id="5" name="TextBox 4"/>
          <p:cNvSpPr txBox="1"/>
          <p:nvPr/>
        </p:nvSpPr>
        <p:spPr>
          <a:xfrm>
            <a:off x="8097089" y="3489766"/>
            <a:ext cx="658439" cy="184666"/>
          </a:xfrm>
          <a:prstGeom prst="rect">
            <a:avLst/>
          </a:prstGeom>
          <a:solidFill>
            <a:schemeClr val="tx1">
              <a:lumMod val="85000"/>
            </a:schemeClr>
          </a:solidFill>
        </p:spPr>
        <p:txBody>
          <a:bodyPr wrap="square" rtlCol="0">
            <a:spAutoFit/>
          </a:bodyPr>
          <a:lstStyle/>
          <a:p>
            <a:r>
              <a:rPr lang="en-US" sz="600" dirty="0" smtClean="0">
                <a:solidFill>
                  <a:schemeClr val="bg1"/>
                </a:solidFill>
              </a:rPr>
              <a:t>02:20 pm   </a:t>
            </a:r>
            <a:r>
              <a:rPr lang="en-US" sz="300" dirty="0" smtClean="0">
                <a:solidFill>
                  <a:schemeClr val="tx1">
                    <a:lumMod val="50000"/>
                  </a:schemeClr>
                </a:solidFill>
                <a:latin typeface="Times New Roman" panose="02020603050405020304" pitchFamily="18" charset="0"/>
                <a:cs typeface="Times New Roman" panose="02020603050405020304" pitchFamily="18" charset="0"/>
              </a:rPr>
              <a:t>▼</a:t>
            </a:r>
            <a:endParaRPr lang="en-US" sz="300" dirty="0">
              <a:solidFill>
                <a:schemeClr val="tx1">
                  <a:lumMod val="50000"/>
                </a:schemeClr>
              </a:solidFill>
            </a:endParaRPr>
          </a:p>
        </p:txBody>
      </p:sp>
      <p:pic>
        <p:nvPicPr>
          <p:cNvPr id="1026" name="Picture 2" descr="https://i.groupme.com/1080x1920.png.7c886f9a77d141c8b5f37b9068354591.lar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9166" y="1549418"/>
            <a:ext cx="1987354" cy="3252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10">
            <a:extLst>
              <a:ext uri="{28A0092B-C50C-407E-A947-70E740481C1C}">
                <a14:useLocalDpi xmlns:a14="http://schemas.microsoft.com/office/drawing/2010/main" val="0"/>
              </a:ext>
            </a:extLst>
          </a:blip>
          <a:srcRect l="7692"/>
          <a:stretch/>
        </p:blipFill>
        <p:spPr>
          <a:xfrm>
            <a:off x="634554" y="2093114"/>
            <a:ext cx="1772527" cy="1078656"/>
          </a:xfrm>
          <a:prstGeom prst="rect">
            <a:avLst/>
          </a:prstGeom>
        </p:spPr>
      </p:pic>
      <p:pic>
        <p:nvPicPr>
          <p:cNvPr id="7" name="Picture 2" descr="https://i.groupme.com/1080x1920.png.78fe70e8fc0042918281a3be6616a580.lar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23934" y="1549418"/>
            <a:ext cx="1972098" cy="3252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648755">
            <a:off x="3751200" y="1885951"/>
            <a:ext cx="1763624" cy="369332"/>
          </a:xfrm>
          <a:prstGeom prst="rect">
            <a:avLst/>
          </a:prstGeom>
          <a:noFill/>
        </p:spPr>
        <p:txBody>
          <a:bodyPr wrap="none" rtlCol="0">
            <a:spAutoFit/>
          </a:bodyPr>
          <a:lstStyle/>
          <a:p>
            <a:r>
              <a:rPr lang="en-US" dirty="0" smtClean="0"/>
              <a:t>Building Selected</a:t>
            </a:r>
            <a:endParaRPr lang="en-US" dirty="0"/>
          </a:p>
        </p:txBody>
      </p:sp>
      <p:sp>
        <p:nvSpPr>
          <p:cNvPr id="10" name="TextBox 9"/>
          <p:cNvSpPr txBox="1"/>
          <p:nvPr/>
        </p:nvSpPr>
        <p:spPr>
          <a:xfrm rot="18931774">
            <a:off x="6263113" y="3573657"/>
            <a:ext cx="564578" cy="369332"/>
          </a:xfrm>
          <a:prstGeom prst="rect">
            <a:avLst/>
          </a:prstGeom>
          <a:noFill/>
        </p:spPr>
        <p:txBody>
          <a:bodyPr wrap="none" rtlCol="0">
            <a:spAutoFit/>
          </a:bodyPr>
          <a:lstStyle/>
          <a:p>
            <a:r>
              <a:rPr lang="en-US" dirty="0" smtClean="0"/>
              <a:t>Find</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rcRect l="1610" t="-1" r="1252" b="23656"/>
          <a:stretch/>
        </p:blipFill>
        <p:spPr>
          <a:xfrm>
            <a:off x="1105635" y="124194"/>
            <a:ext cx="7697972" cy="7185641"/>
          </a:xfrm>
          <a:prstGeom prst="rect">
            <a:avLst/>
          </a:prstGeom>
        </p:spPr>
      </p:pic>
      <p:pic>
        <p:nvPicPr>
          <p:cNvPr id="5" name="Picture 2" descr="https://i.groupme.com/1080x1920.png.78fe70e8fc0042918281a3be6616a580.large"/>
          <p:cNvPicPr>
            <a:picLocks noChangeAspect="1" noChangeArrowheads="1"/>
          </p:cNvPicPr>
          <p:nvPr/>
        </p:nvPicPr>
        <p:blipFill rotWithShape="1">
          <a:blip r:embed="rId4">
            <a:extLst>
              <a:ext uri="{28A0092B-C50C-407E-A947-70E740481C1C}">
                <a14:useLocalDpi xmlns:a14="http://schemas.microsoft.com/office/drawing/2010/main" val="0"/>
              </a:ext>
            </a:extLst>
          </a:blip>
          <a:srcRect b="13772"/>
          <a:stretch/>
        </p:blipFill>
        <p:spPr bwMode="auto">
          <a:xfrm>
            <a:off x="1319275" y="933835"/>
            <a:ext cx="7316870" cy="637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30667" y="6600149"/>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Back</a:t>
            </a:r>
            <a:endParaRPr lang="en-US" sz="2000" b="1" dirty="0">
              <a:solidFill>
                <a:schemeClr val="bg1"/>
              </a:solidFill>
            </a:endParaRPr>
          </a:p>
        </p:txBody>
      </p:sp>
      <p:sp>
        <p:nvSpPr>
          <p:cNvPr id="10" name="TextBox 9"/>
          <p:cNvSpPr txBox="1"/>
          <p:nvPr/>
        </p:nvSpPr>
        <p:spPr>
          <a:xfrm>
            <a:off x="5638648" y="6600151"/>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Done</a:t>
            </a:r>
            <a:endParaRPr lang="en-US" sz="2000" b="1" dirty="0">
              <a:solidFill>
                <a:schemeClr val="bg1"/>
              </a:solidFill>
            </a:endParaRPr>
          </a:p>
        </p:txBody>
      </p:sp>
      <p:sp>
        <p:nvSpPr>
          <p:cNvPr id="11" name="TextBox 10"/>
          <p:cNvSpPr txBox="1"/>
          <p:nvPr/>
        </p:nvSpPr>
        <p:spPr>
          <a:xfrm>
            <a:off x="3863011" y="6600149"/>
            <a:ext cx="1616149" cy="400112"/>
          </a:xfrm>
          <a:prstGeom prst="rect">
            <a:avLst/>
          </a:prstGeom>
          <a:solidFill>
            <a:schemeClr val="tx1">
              <a:lumMod val="85000"/>
            </a:schemeClr>
          </a:solidFill>
          <a:ln>
            <a:noFill/>
          </a:ln>
        </p:spPr>
        <p:txBody>
          <a:bodyPr wrap="square" rtlCol="0">
            <a:spAutoFit/>
          </a:bodyPr>
          <a:lstStyle/>
          <a:p>
            <a:pPr algn="ctr"/>
            <a:r>
              <a:rPr lang="en-US" sz="2000" b="1" dirty="0" smtClean="0">
                <a:solidFill>
                  <a:schemeClr val="bg1"/>
                </a:solidFill>
              </a:rPr>
              <a:t>New Search</a:t>
            </a:r>
            <a:endParaRPr lang="en-US" sz="2000" b="1" dirty="0">
              <a:solidFill>
                <a:schemeClr val="bg1"/>
              </a:solidFill>
            </a:endParaRPr>
          </a:p>
        </p:txBody>
      </p:sp>
      <p:sp>
        <p:nvSpPr>
          <p:cNvPr id="8" name="Rounded Rectangle 7"/>
          <p:cNvSpPr/>
          <p:nvPr/>
        </p:nvSpPr>
        <p:spPr>
          <a:xfrm>
            <a:off x="3863011" y="6561817"/>
            <a:ext cx="1616149" cy="438442"/>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New Search</a:t>
            </a:r>
            <a:endParaRPr lang="en-US" sz="2000" b="1" dirty="0">
              <a:solidFill>
                <a:schemeClr val="bg1"/>
              </a:solidFill>
            </a:endParaRPr>
          </a:p>
        </p:txBody>
      </p:sp>
      <p:pic>
        <p:nvPicPr>
          <p:cNvPr id="2054" name="Picture 6" descr="https://i.groupme.com/756x1008.png.271b65f49db64b9d9ecced54d0bf6be0.large"/>
          <p:cNvPicPr>
            <a:picLocks noChangeAspect="1" noChangeArrowheads="1"/>
          </p:cNvPicPr>
          <p:nvPr/>
        </p:nvPicPr>
        <p:blipFill rotWithShape="1">
          <a:blip r:embed="rId5">
            <a:extLst>
              <a:ext uri="{28A0092B-C50C-407E-A947-70E740481C1C}">
                <a14:useLocalDpi xmlns:a14="http://schemas.microsoft.com/office/drawing/2010/main" val="0"/>
              </a:ext>
            </a:extLst>
          </a:blip>
          <a:srcRect t="18733" r="3380" b="28663"/>
          <a:stretch/>
        </p:blipFill>
        <p:spPr bwMode="auto">
          <a:xfrm>
            <a:off x="1319273" y="1242461"/>
            <a:ext cx="7316871" cy="531935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839281" y="5055807"/>
            <a:ext cx="839972" cy="0"/>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62165" y="3841209"/>
            <a:ext cx="34176" cy="1198341"/>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42179" y="3841209"/>
            <a:ext cx="419986" cy="0"/>
          </a:xfrm>
          <a:prstGeom prst="line">
            <a:avLst/>
          </a:prstGeom>
          <a:ln w="95250" cap="rnd">
            <a:solidFill>
              <a:srgbClr val="FF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0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Current Progress</a:t>
            </a:r>
            <a:endParaRPr dirty="0">
              <a:ln>
                <a:solidFill>
                  <a:schemeClr val="tx1"/>
                </a:solidFill>
              </a:ln>
            </a:endParaRPr>
          </a:p>
        </p:txBody>
      </p:sp>
      <p:sp>
        <p:nvSpPr>
          <p:cNvPr id="70" name="TextShape 2"/>
          <p:cNvSpPr txBox="1"/>
          <p:nvPr/>
        </p:nvSpPr>
        <p:spPr>
          <a:xfrm>
            <a:off x="504000" y="205385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Web-Scraping Algorithm has been implemented.</a:t>
            </a:r>
          </a:p>
          <a:p>
            <a:pPr marL="457200" indent="-457200">
              <a:buSzPct val="100000"/>
              <a:buFont typeface="Wingdings" panose="05000000000000000000" pitchFamily="2" charset="2"/>
              <a:buChar char="Ø"/>
            </a:pPr>
            <a:r>
              <a:rPr lang="en-US" sz="3200" dirty="0" smtClean="0"/>
              <a:t>Database management classes have been created.</a:t>
            </a:r>
          </a:p>
          <a:p>
            <a:pPr marL="457200" indent="-457200">
              <a:buSzPct val="100000"/>
              <a:buFont typeface="Wingdings" panose="05000000000000000000" pitchFamily="2" charset="2"/>
              <a:buChar char="Ø"/>
            </a:pPr>
            <a:r>
              <a:rPr lang="en-US" sz="3200" dirty="0" smtClean="0"/>
              <a:t>Database API has been implemented.</a:t>
            </a:r>
          </a:p>
          <a:p>
            <a:pPr marL="457200" indent="-457200">
              <a:buSzPct val="100000"/>
              <a:buFont typeface="Wingdings" panose="05000000000000000000" pitchFamily="2" charset="2"/>
              <a:buChar char="Ø"/>
            </a:pPr>
            <a:r>
              <a:rPr lang="en-US" sz="3200" dirty="0" smtClean="0"/>
              <a:t>Base </a:t>
            </a:r>
            <a:r>
              <a:rPr lang="en-US" sz="3200" dirty="0"/>
              <a:t>design for GUI has been </a:t>
            </a:r>
            <a:r>
              <a:rPr lang="en-US" sz="3200" dirty="0" smtClean="0"/>
              <a:t>finished.</a:t>
            </a:r>
          </a:p>
          <a:p>
            <a:pPr marL="457200" indent="-457200">
              <a:buSzPct val="100000"/>
              <a:buFont typeface="Wingdings" panose="05000000000000000000" pitchFamily="2" charset="2"/>
              <a:buChar char="Ø"/>
            </a:pPr>
            <a:r>
              <a:rPr lang="en-US" sz="3200" dirty="0" smtClean="0"/>
              <a:t>Designed Exception Handling for Navigation.</a:t>
            </a:r>
          </a:p>
          <a:p>
            <a:pPr marL="457200" indent="-457200">
              <a:buSzPct val="100000"/>
              <a:buFont typeface="Wingdings" panose="05000000000000000000" pitchFamily="2" charset="2"/>
              <a:buChar char="Ø"/>
            </a:pPr>
            <a:r>
              <a:rPr lang="en-US" sz="3200" dirty="0" smtClean="0"/>
              <a:t>Text-based to Image-based.</a:t>
            </a:r>
          </a:p>
          <a:p>
            <a:pPr marL="914400" lvl="1" indent="-457200">
              <a:buSzPct val="100000"/>
              <a:buFont typeface="Wingdings" panose="05000000000000000000" pitchFamily="2" charset="2"/>
              <a:buChar char="Ø"/>
            </a:pPr>
            <a:r>
              <a:rPr lang="en-US" dirty="0" smtClean="0"/>
              <a:t>Image-based </a:t>
            </a:r>
            <a:r>
              <a:rPr lang="en-US" dirty="0"/>
              <a:t>n</a:t>
            </a:r>
            <a:r>
              <a:rPr lang="en-US" dirty="0" smtClean="0"/>
              <a:t>avigation will now be the method used for interior navigation.</a:t>
            </a:r>
          </a:p>
          <a:p>
            <a:pPr marL="914400" lvl="1" indent="-457200">
              <a:buSzPct val="100000"/>
              <a:buFont typeface="Wingdings" panose="05000000000000000000" pitchFamily="2" charset="2"/>
              <a:buChar char="Ø"/>
            </a:pPr>
            <a:r>
              <a:rPr lang="en-US" dirty="0" smtClean="0"/>
              <a:t>Image-based is more visually appealing than its text-based counterpart.</a:t>
            </a:r>
            <a:endParaRPr lang="en-US" dirty="0"/>
          </a:p>
          <a:p>
            <a:pPr marL="457200" indent="-457200">
              <a:buSzPct val="100000"/>
              <a:buFont typeface="Wingdings" panose="05000000000000000000" pitchFamily="2" charset="2"/>
              <a:buChar char="Ø"/>
            </a:pPr>
            <a:endParaRPr lang="en-US" sz="32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Response to Feedback</a:t>
            </a:r>
            <a:endParaRPr dirty="0">
              <a:ln>
                <a:solidFill>
                  <a:schemeClr val="tx1"/>
                </a:solidFill>
              </a:ln>
            </a:endParaRPr>
          </a:p>
        </p:txBody>
      </p:sp>
      <p:sp>
        <p:nvSpPr>
          <p:cNvPr id="60" name="TextShape 2"/>
          <p:cNvSpPr txBox="1"/>
          <p:nvPr/>
        </p:nvSpPr>
        <p:spPr>
          <a:xfrm>
            <a:off x="504000" y="209882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Changed text-based navigation to image-based.</a:t>
            </a:r>
          </a:p>
          <a:p>
            <a:pPr marL="914400" lvl="1" indent="-457200">
              <a:buSzPct val="100000"/>
              <a:buFont typeface="Wingdings" panose="05000000000000000000" pitchFamily="2" charset="2"/>
              <a:buChar char="Ø"/>
            </a:pPr>
            <a:r>
              <a:rPr lang="en-US" dirty="0"/>
              <a:t>Image-based navigation is far more helpful than our text-based approach.</a:t>
            </a:r>
          </a:p>
          <a:p>
            <a:pPr marL="457200" indent="-457200">
              <a:buSzPct val="100000"/>
              <a:buFont typeface="Wingdings" panose="05000000000000000000" pitchFamily="2" charset="2"/>
              <a:buChar char="Ø"/>
            </a:pPr>
            <a:r>
              <a:rPr lang="en-US" sz="3200" dirty="0" smtClean="0"/>
              <a:t>Updated Engineering Requirements.</a:t>
            </a:r>
          </a:p>
          <a:p>
            <a:pPr marL="914400" lvl="1" indent="-457200">
              <a:buSzPct val="100000"/>
              <a:buFont typeface="Wingdings" panose="05000000000000000000" pitchFamily="2" charset="2"/>
              <a:buChar char="Ø"/>
            </a:pPr>
            <a:r>
              <a:rPr lang="en-US" dirty="0" smtClean="0"/>
              <a:t>The old requirements dealt with generalities not specifics.</a:t>
            </a:r>
          </a:p>
          <a:p>
            <a:pPr marL="457200" indent="-457200">
              <a:buSzPct val="100000"/>
              <a:buFont typeface="Wingdings" panose="05000000000000000000" pitchFamily="2" charset="2"/>
              <a:buChar char="Ø"/>
            </a:pPr>
            <a:r>
              <a:rPr lang="en-US" sz="3200" dirty="0" smtClean="0"/>
              <a:t>Expanded System Description Design.</a:t>
            </a:r>
          </a:p>
          <a:p>
            <a:pPr marL="914400" lvl="1" indent="-457200">
              <a:buSzPct val="100000"/>
              <a:buFont typeface="Wingdings" panose="05000000000000000000" pitchFamily="2" charset="2"/>
              <a:buChar char="Ø"/>
            </a:pPr>
            <a:r>
              <a:rPr lang="en-US" dirty="0" smtClean="0"/>
              <a:t>Added more detail to the System Design Description Graph to more accurately reflect the app’s behavioral design.</a:t>
            </a:r>
          </a:p>
          <a:p>
            <a:pPr marL="457200" indent="-457200">
              <a:buSzPct val="100000"/>
              <a:buFont typeface="Wingdings" panose="05000000000000000000" pitchFamily="2" charset="2"/>
              <a:buChar char="Ø"/>
            </a:pPr>
            <a:r>
              <a:rPr lang="en-US" sz="3200" dirty="0" smtClean="0"/>
              <a:t>Handicap Accessibility Design.</a:t>
            </a:r>
          </a:p>
          <a:p>
            <a:pPr marL="914400" lvl="1" indent="-457200">
              <a:buSzPct val="100000"/>
              <a:buFont typeface="Wingdings" panose="05000000000000000000" pitchFamily="2" charset="2"/>
              <a:buChar char="Ø"/>
            </a:pPr>
            <a:r>
              <a:rPr lang="en-US" dirty="0" smtClean="0"/>
              <a:t>This design would prioritize elevators over stairs. </a:t>
            </a:r>
          </a:p>
          <a:p>
            <a:pPr marL="457200" indent="-457200">
              <a:buSzPct val="100000"/>
              <a:buFont typeface="Wingdings" panose="05000000000000000000" pitchFamily="2" charset="2"/>
              <a:buChar char="Ø"/>
            </a:pPr>
            <a:r>
              <a:rPr lang="en-US" sz="3200" dirty="0" smtClean="0"/>
              <a:t>Data Mine for Optimized Routes.</a:t>
            </a:r>
          </a:p>
          <a:p>
            <a:pPr marL="914400" lvl="1" indent="-457200">
              <a:buSzPct val="100000"/>
              <a:buFont typeface="Wingdings" panose="05000000000000000000" pitchFamily="2" charset="2"/>
              <a:buChar char="Ø"/>
            </a:pPr>
            <a:r>
              <a:rPr lang="en-US" dirty="0" smtClean="0"/>
              <a:t>This would track the user’s route to find better routes.</a:t>
            </a:r>
          </a:p>
          <a:p>
            <a:pPr marL="914400" lvl="1" indent="-457200">
              <a:buSzPct val="100000"/>
              <a:buFont typeface="Wingdings" panose="05000000000000000000" pitchFamily="2" charset="2"/>
              <a:buChar char="Ø"/>
            </a:pPr>
            <a:endParaRPr lang="en-US" sz="3200" dirty="0" smtClean="0"/>
          </a:p>
        </p:txBody>
      </p:sp>
    </p:spTree>
    <p:extLst>
      <p:ext uri="{BB962C8B-B14F-4D97-AF65-F5344CB8AC3E}">
        <p14:creationId xmlns:p14="http://schemas.microsoft.com/office/powerpoint/2010/main" val="1063800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Testing </a:t>
            </a:r>
            <a:r>
              <a:rPr lang="en-US" sz="4400" dirty="0">
                <a:ln>
                  <a:solidFill>
                    <a:schemeClr val="tx1"/>
                  </a:solidFill>
                </a:ln>
                <a:latin typeface="Arial"/>
              </a:rPr>
              <a:t>Plan</a:t>
            </a:r>
            <a:endParaRPr dirty="0">
              <a:ln>
                <a:solidFill>
                  <a:schemeClr val="tx1"/>
                </a:solidFill>
              </a:ln>
            </a:endParaRPr>
          </a:p>
        </p:txBody>
      </p:sp>
      <p:sp>
        <p:nvSpPr>
          <p:cNvPr id="72"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Test-Driven Development Approach.</a:t>
            </a:r>
          </a:p>
          <a:p>
            <a:pPr marL="914400" lvl="1" indent="-457200">
              <a:buSzPct val="100000"/>
              <a:buFont typeface="Wingdings" panose="05000000000000000000" pitchFamily="2" charset="2"/>
              <a:buChar char="Ø"/>
            </a:pPr>
            <a:r>
              <a:rPr lang="en-US" sz="3200" dirty="0">
                <a:latin typeface="Arial"/>
              </a:rPr>
              <a:t>Unit </a:t>
            </a:r>
            <a:r>
              <a:rPr lang="en-US" sz="3200" dirty="0" smtClean="0">
                <a:latin typeface="Arial"/>
              </a:rPr>
              <a:t>Tests </a:t>
            </a:r>
            <a:r>
              <a:rPr lang="en-US" sz="2000" dirty="0" smtClean="0">
                <a:latin typeface="Arial"/>
              </a:rPr>
              <a:t>(JUnit)</a:t>
            </a:r>
          </a:p>
          <a:p>
            <a:pPr marL="1371600" lvl="2" indent="-457200">
              <a:buSzPct val="100000"/>
              <a:buFont typeface="Wingdings" panose="05000000000000000000" pitchFamily="2" charset="2"/>
              <a:buChar char="Ø"/>
            </a:pPr>
            <a:r>
              <a:rPr lang="en-US" dirty="0" smtClean="0">
                <a:latin typeface="Arial"/>
              </a:rPr>
              <a:t>Classes.</a:t>
            </a:r>
          </a:p>
          <a:p>
            <a:pPr marL="1371600" lvl="2" indent="-457200">
              <a:buSzPct val="100000"/>
              <a:buFont typeface="Wingdings" panose="05000000000000000000" pitchFamily="2" charset="2"/>
              <a:buChar char="Ø"/>
            </a:pPr>
            <a:r>
              <a:rPr lang="en-US" dirty="0" smtClean="0">
                <a:latin typeface="Arial"/>
              </a:rPr>
              <a:t>Static Methods.</a:t>
            </a:r>
          </a:p>
          <a:p>
            <a:pPr marL="914400" lvl="1" indent="-457200">
              <a:buSzPct val="100000"/>
              <a:buFont typeface="Wingdings" panose="05000000000000000000" pitchFamily="2" charset="2"/>
              <a:buChar char="Ø"/>
            </a:pPr>
            <a:r>
              <a:rPr lang="en-US" sz="3200" dirty="0" smtClean="0">
                <a:latin typeface="Arial"/>
              </a:rPr>
              <a:t>Acceptance </a:t>
            </a:r>
            <a:r>
              <a:rPr lang="en-US" sz="3200" dirty="0">
                <a:latin typeface="Arial"/>
              </a:rPr>
              <a:t>Tests </a:t>
            </a:r>
            <a:r>
              <a:rPr lang="en-US" sz="2000" dirty="0" smtClean="0">
                <a:latin typeface="Arial"/>
              </a:rPr>
              <a:t>(Espresso)</a:t>
            </a:r>
          </a:p>
          <a:p>
            <a:pPr marL="1371600" lvl="2" indent="-457200">
              <a:buSzPct val="100000"/>
              <a:buFont typeface="Wingdings" panose="05000000000000000000" pitchFamily="2" charset="2"/>
              <a:buChar char="Ø"/>
            </a:pPr>
            <a:r>
              <a:rPr lang="en-US" dirty="0">
                <a:latin typeface="Arial"/>
              </a:rPr>
              <a:t>Button Functionality Testing.</a:t>
            </a:r>
          </a:p>
          <a:p>
            <a:pPr marL="1371600" lvl="2" indent="-457200">
              <a:buSzPct val="100000"/>
              <a:buFont typeface="Wingdings" panose="05000000000000000000" pitchFamily="2" charset="2"/>
              <a:buChar char="Ø"/>
            </a:pPr>
            <a:r>
              <a:rPr lang="en-US" dirty="0">
                <a:latin typeface="Arial"/>
              </a:rPr>
              <a:t>Resolution Testing</a:t>
            </a:r>
            <a:r>
              <a:rPr lang="en-US" dirty="0" smtClean="0">
                <a:latin typeface="Arial"/>
              </a:rPr>
              <a:t>.</a:t>
            </a:r>
          </a:p>
          <a:p>
            <a:pPr marL="1371600" lvl="2" indent="-457200">
              <a:buSzPct val="100000"/>
              <a:buFont typeface="Wingdings" panose="05000000000000000000" pitchFamily="2" charset="2"/>
              <a:buChar char="Ø"/>
            </a:pPr>
            <a:r>
              <a:rPr lang="en-US" dirty="0" smtClean="0">
                <a:latin typeface="Arial"/>
              </a:rPr>
              <a:t>GPS Location Testing.</a:t>
            </a:r>
          </a:p>
          <a:p>
            <a:pPr marL="914400" lvl="1" indent="-457200">
              <a:buSzPct val="100000"/>
              <a:buFont typeface="Wingdings" panose="05000000000000000000" pitchFamily="2" charset="2"/>
              <a:buChar char="Ø"/>
            </a:pPr>
            <a:r>
              <a:rPr lang="en-US" sz="3200" dirty="0" smtClean="0">
                <a:latin typeface="Arial"/>
              </a:rPr>
              <a:t>Using Power </a:t>
            </a:r>
            <a:r>
              <a:rPr lang="en-US" sz="3200" dirty="0" err="1" smtClean="0">
                <a:latin typeface="Arial"/>
              </a:rPr>
              <a:t>Mockito</a:t>
            </a:r>
            <a:r>
              <a:rPr lang="en-US" sz="3200" dirty="0" smtClean="0">
                <a:latin typeface="Arial"/>
              </a:rPr>
              <a:t> and </a:t>
            </a:r>
            <a:r>
              <a:rPr lang="en-US" sz="3200" dirty="0" err="1" smtClean="0">
                <a:latin typeface="Arial"/>
              </a:rPr>
              <a:t>Mockito</a:t>
            </a:r>
            <a:r>
              <a:rPr lang="en-US" sz="3200" dirty="0" smtClean="0">
                <a:latin typeface="Arial"/>
              </a:rPr>
              <a:t> Library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CPE </a:t>
            </a:r>
            <a:r>
              <a:rPr lang="en-US" sz="4400" dirty="0" smtClean="0">
                <a:ln>
                  <a:solidFill>
                    <a:schemeClr val="tx1"/>
                  </a:solidFill>
                </a:ln>
                <a:latin typeface="Arial"/>
              </a:rPr>
              <a:t>496 Timeline</a:t>
            </a:r>
            <a:endParaRPr dirty="0">
              <a:ln>
                <a:solidFill>
                  <a:schemeClr val="tx1"/>
                </a:solidFill>
              </a:ln>
            </a:endParaRPr>
          </a:p>
        </p:txBody>
      </p:sp>
      <p:pic>
        <p:nvPicPr>
          <p:cNvPr id="2" name="Picture 1"/>
          <p:cNvPicPr>
            <a:picLocks noChangeAspect="1"/>
          </p:cNvPicPr>
          <p:nvPr/>
        </p:nvPicPr>
        <p:blipFill>
          <a:blip r:embed="rId3"/>
          <a:stretch>
            <a:fillRect/>
          </a:stretch>
        </p:blipFill>
        <p:spPr>
          <a:xfrm>
            <a:off x="383375" y="2079390"/>
            <a:ext cx="9312889" cy="3826733"/>
          </a:xfrm>
          <a:prstGeom prst="rect">
            <a:avLst/>
          </a:prstGeom>
        </p:spPr>
      </p:pic>
    </p:spTree>
    <p:extLst>
      <p:ext uri="{BB962C8B-B14F-4D97-AF65-F5344CB8AC3E}">
        <p14:creationId xmlns:p14="http://schemas.microsoft.com/office/powerpoint/2010/main" val="687571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Project Task Manager</a:t>
            </a:r>
            <a:endParaRPr dirty="0">
              <a:ln>
                <a:solidFill>
                  <a:schemeClr val="tx1"/>
                </a:solidFill>
              </a:ln>
            </a:endParaRPr>
          </a:p>
        </p:txBody>
      </p:sp>
      <p:sp>
        <p:nvSpPr>
          <p:cNvPr id="76" name="TextShape 2"/>
          <p:cNvSpPr txBox="1"/>
          <p:nvPr/>
        </p:nvSpPr>
        <p:spPr>
          <a:xfrm>
            <a:off x="504000" y="1769039"/>
            <a:ext cx="9071640" cy="4684923"/>
          </a:xfrm>
          <a:prstGeom prst="rect">
            <a:avLst/>
          </a:prstGeom>
          <a:noFill/>
          <a:ln>
            <a:noFill/>
          </a:ln>
        </p:spPr>
        <p:txBody>
          <a:bodyPr lIns="0" tIns="0" rIns="0" bIns="0"/>
          <a:lstStyle/>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pPr algn="ctr"/>
            <a:endParaRPr lang="en-US" dirty="0" smtClean="0">
              <a:hlinkClick r:id="rId3"/>
            </a:endParaRPr>
          </a:p>
          <a:p>
            <a:pPr algn="ctr"/>
            <a:endParaRPr lang="en-US" dirty="0" smtClean="0">
              <a:hlinkClick r:id="rId3"/>
            </a:endParaRPr>
          </a:p>
          <a:p>
            <a:pPr algn="ctr"/>
            <a:endParaRPr lang="en-US" dirty="0">
              <a:hlinkClick r:id="rId3"/>
            </a:endParaRPr>
          </a:p>
          <a:p>
            <a:pPr algn="ctr"/>
            <a:r>
              <a:rPr lang="en-US" dirty="0" smtClean="0">
                <a:hlinkClick r:id="rId3"/>
              </a:rPr>
              <a:t>https://trello.com/b/iZJ03jLi/app</a:t>
            </a:r>
            <a:r>
              <a:rPr lang="en-US" dirty="0" smtClean="0"/>
              <a:t> </a:t>
            </a:r>
            <a:endParaRPr dirty="0"/>
          </a:p>
        </p:txBody>
      </p:sp>
      <p:pic>
        <p:nvPicPr>
          <p:cNvPr id="2" name="Picture 1"/>
          <p:cNvPicPr>
            <a:picLocks noChangeAspect="1"/>
          </p:cNvPicPr>
          <p:nvPr/>
        </p:nvPicPr>
        <p:blipFill>
          <a:blip r:embed="rId4"/>
          <a:stretch>
            <a:fillRect/>
          </a:stretch>
        </p:blipFill>
        <p:spPr>
          <a:xfrm>
            <a:off x="504000" y="1563480"/>
            <a:ext cx="9071640" cy="47624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Cost Estimation</a:t>
            </a:r>
            <a:endParaRPr dirty="0">
              <a:ln>
                <a:solidFill>
                  <a:schemeClr val="tx1"/>
                </a:solidFill>
              </a:ln>
            </a:endParaRPr>
          </a:p>
        </p:txBody>
      </p:sp>
      <p:sp>
        <p:nvSpPr>
          <p:cNvPr id="80" name="TextShape 2"/>
          <p:cNvSpPr txBox="1"/>
          <p:nvPr/>
        </p:nvSpPr>
        <p:spPr>
          <a:xfrm>
            <a:off x="504000" y="206884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Low </a:t>
            </a:r>
            <a:r>
              <a:rPr lang="en-US" sz="3200" dirty="0">
                <a:latin typeface="Arial"/>
              </a:rPr>
              <a:t>Immediate Cost</a:t>
            </a:r>
            <a:r>
              <a:rPr lang="en-US" sz="3200" dirty="0" smtClean="0">
                <a:latin typeface="Arial"/>
              </a:rPr>
              <a:t>.</a:t>
            </a:r>
          </a:p>
          <a:p>
            <a:pPr marL="914400" lvl="1" indent="-457200">
              <a:buSzPct val="100000"/>
              <a:buFont typeface="Arial" panose="020B0604020202020204" pitchFamily="34" charset="0"/>
              <a:buChar char="•"/>
            </a:pPr>
            <a:r>
              <a:rPr lang="en-US" sz="3200" dirty="0" smtClean="0">
                <a:latin typeface="Arial"/>
              </a:rPr>
              <a:t>Free </a:t>
            </a:r>
            <a:r>
              <a:rPr lang="en-US" sz="3200" dirty="0">
                <a:latin typeface="Arial"/>
              </a:rPr>
              <a:t>IDE and Development Kit.</a:t>
            </a:r>
            <a:endParaRPr dirty="0"/>
          </a:p>
          <a:p>
            <a:pPr marL="914400" lvl="1" indent="-457200">
              <a:buSzPct val="100000"/>
              <a:buFont typeface="Arial" panose="020B0604020202020204" pitchFamily="34" charset="0"/>
              <a:buChar char="•"/>
            </a:pPr>
            <a:r>
              <a:rPr lang="en-US" sz="3200" dirty="0" smtClean="0">
                <a:latin typeface="Arial"/>
              </a:rPr>
              <a:t>Google Play Store </a:t>
            </a:r>
            <a:r>
              <a:rPr lang="en-US" sz="3200" dirty="0" smtClean="0">
                <a:latin typeface="Arial"/>
              </a:rPr>
              <a:t>fee</a:t>
            </a:r>
            <a:r>
              <a:rPr lang="en-US" sz="3200" dirty="0">
                <a:latin typeface="Arial"/>
              </a:rPr>
              <a:t> </a:t>
            </a:r>
            <a:r>
              <a:rPr lang="en-US" sz="3200" dirty="0" smtClean="0">
                <a:latin typeface="Arial"/>
              </a:rPr>
              <a:t>($</a:t>
            </a:r>
            <a:r>
              <a:rPr lang="en-US" sz="3200" dirty="0" smtClean="0">
                <a:latin typeface="Arial"/>
              </a:rPr>
              <a:t>25)</a:t>
            </a:r>
          </a:p>
          <a:p>
            <a:pPr marL="914400" lvl="1" indent="-457200">
              <a:buSzPct val="100000"/>
              <a:buFont typeface="Arial" panose="020B0604020202020204" pitchFamily="34" charset="0"/>
              <a:buChar char="•"/>
            </a:pPr>
            <a:endParaRPr lang="en-US" sz="3200" dirty="0" smtClean="0">
              <a:latin typeface="Arial"/>
            </a:endParaRPr>
          </a:p>
          <a:p>
            <a:pPr marL="514350" indent="-514350">
              <a:buSzPct val="100000"/>
              <a:buFont typeface="Wingdings" panose="05000000000000000000" pitchFamily="2" charset="2"/>
              <a:buChar char="Ø"/>
            </a:pPr>
            <a:r>
              <a:rPr lang="en-US" sz="3200" dirty="0" smtClean="0">
                <a:latin typeface="Arial"/>
              </a:rPr>
              <a:t>Individual Labor Hours = 5 Hours per Week * 16 Weeks * 4 Members = 320 Hours</a:t>
            </a:r>
          </a:p>
          <a:p>
            <a:pPr marL="457200" indent="-457200">
              <a:buSzPct val="100000"/>
              <a:buFont typeface="Wingdings" panose="05000000000000000000" pitchFamily="2" charset="2"/>
              <a:buChar char="Ø"/>
            </a:pPr>
            <a:r>
              <a:rPr lang="en-US" sz="3200" dirty="0" smtClean="0">
                <a:latin typeface="Arial"/>
              </a:rPr>
              <a:t>Meeting Hours = </a:t>
            </a:r>
            <a:r>
              <a:rPr lang="en-US" sz="3200" dirty="0">
                <a:latin typeface="Arial"/>
              </a:rPr>
              <a:t>2 Hours per </a:t>
            </a:r>
            <a:r>
              <a:rPr lang="en-US" sz="3200" dirty="0" smtClean="0">
                <a:latin typeface="Arial"/>
              </a:rPr>
              <a:t>Day * 2 Days per Week * 16 Weeks = 64 Hours</a:t>
            </a:r>
          </a:p>
          <a:p>
            <a:pPr>
              <a:buSzPct val="45000"/>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Final Project Deliverables</a:t>
            </a:r>
            <a:endParaRPr dirty="0">
              <a:ln>
                <a:solidFill>
                  <a:schemeClr val="tx1"/>
                </a:solidFill>
              </a:ln>
            </a:endParaRPr>
          </a:p>
        </p:txBody>
      </p:sp>
      <p:sp>
        <p:nvSpPr>
          <p:cNvPr id="82" name="TextShape 2"/>
          <p:cNvSpPr txBox="1"/>
          <p:nvPr/>
        </p:nvSpPr>
        <p:spPr>
          <a:xfrm>
            <a:off x="504000" y="2173775"/>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Fully </a:t>
            </a:r>
            <a:r>
              <a:rPr lang="en-US" sz="3200" dirty="0" smtClean="0">
                <a:latin typeface="Arial"/>
              </a:rPr>
              <a:t>functional </a:t>
            </a:r>
            <a:r>
              <a:rPr lang="en-US" sz="3200" dirty="0">
                <a:latin typeface="Arial"/>
              </a:rPr>
              <a:t>i</a:t>
            </a:r>
            <a:r>
              <a:rPr lang="en-US" sz="3200" dirty="0" smtClean="0">
                <a:latin typeface="Arial"/>
              </a:rPr>
              <a:t>ndoor </a:t>
            </a:r>
            <a:r>
              <a:rPr lang="en-US" sz="3200" dirty="0">
                <a:latin typeface="Arial"/>
              </a:rPr>
              <a:t>UAH Navigational App for Android </a:t>
            </a:r>
            <a:r>
              <a:rPr lang="en-US" sz="3200" dirty="0" smtClean="0">
                <a:latin typeface="Arial"/>
              </a:rPr>
              <a:t>Devices.</a:t>
            </a:r>
            <a:endParaRPr dirty="0"/>
          </a:p>
          <a:p>
            <a:pPr marL="457200" indent="-457200">
              <a:buSzPct val="100000"/>
              <a:buFont typeface="Wingdings" panose="05000000000000000000" pitchFamily="2" charset="2"/>
              <a:buChar char="Ø"/>
            </a:pPr>
            <a:r>
              <a:rPr lang="en-US" sz="3200" dirty="0" smtClean="0">
                <a:latin typeface="Arial"/>
              </a:rPr>
              <a:t>Ready </a:t>
            </a:r>
            <a:r>
              <a:rPr lang="en-US" sz="3200" dirty="0">
                <a:latin typeface="Arial"/>
              </a:rPr>
              <a:t>to </a:t>
            </a:r>
            <a:r>
              <a:rPr lang="en-US" sz="3200" dirty="0" smtClean="0">
                <a:latin typeface="Arial"/>
              </a:rPr>
              <a:t>download </a:t>
            </a:r>
            <a:r>
              <a:rPr lang="en-US" sz="3200" dirty="0">
                <a:latin typeface="Arial"/>
              </a:rPr>
              <a:t>to m</a:t>
            </a:r>
            <a:r>
              <a:rPr lang="en-US" sz="3200" dirty="0" smtClean="0">
                <a:latin typeface="Arial"/>
              </a:rPr>
              <a:t>ost </a:t>
            </a:r>
            <a:r>
              <a:rPr lang="en-US" sz="3200" dirty="0">
                <a:latin typeface="Arial"/>
              </a:rPr>
              <a:t>A</a:t>
            </a:r>
            <a:r>
              <a:rPr lang="en-US" sz="3200" dirty="0" smtClean="0">
                <a:latin typeface="Arial"/>
              </a:rPr>
              <a:t>ndroid Devices.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n>
                  <a:solidFill>
                    <a:schemeClr val="tx1"/>
                  </a:solidFill>
                </a:ln>
                <a:latin typeface="Arial"/>
              </a:rPr>
              <a:t>Project </a:t>
            </a:r>
            <a:r>
              <a:rPr lang="en-US" sz="4000" dirty="0" smtClean="0">
                <a:ln>
                  <a:solidFill>
                    <a:schemeClr val="tx1"/>
                  </a:solidFill>
                </a:ln>
                <a:latin typeface="Arial"/>
              </a:rPr>
              <a:t>Summary</a:t>
            </a:r>
            <a:endParaRPr lang="en-US" dirty="0">
              <a:ln>
                <a:solidFill>
                  <a:schemeClr val="tx1"/>
                </a:solidFill>
              </a:ln>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The </a:t>
            </a:r>
            <a:r>
              <a:rPr lang="en-US" dirty="0"/>
              <a:t>UAH Navigation Application will give users the luxury of having a refinement of the Google Maps API that will lead them to their desired location within the UAH Campus. The Application will allow users to search for their destination by selecting the Class ID, Room Number, or Building ID, and will lead the user to the room. When the user enters a building, the app will open up a floor plan with a traced path to lead the users to their destination. This Application will focus on development for Android-compatible devices.</a:t>
            </a:r>
          </a:p>
        </p:txBody>
      </p:sp>
    </p:spTree>
    <p:extLst>
      <p:ext uri="{BB962C8B-B14F-4D97-AF65-F5344CB8AC3E}">
        <p14:creationId xmlns:p14="http://schemas.microsoft.com/office/powerpoint/2010/main" val="255108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2075" y="142154"/>
            <a:ext cx="8190507" cy="1629850"/>
          </a:xfrm>
        </p:spPr>
        <p:txBody>
          <a:bodyPr/>
          <a:lstStyle/>
          <a:p>
            <a:r>
              <a:rPr lang="en-US" dirty="0" smtClean="0"/>
              <a:t>Questions?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 y="-1"/>
            <a:ext cx="10085716" cy="7559675"/>
          </a:xfrm>
          <a:prstGeom prst="rect">
            <a:avLst/>
          </a:prstGeom>
        </p:spPr>
      </p:pic>
    </p:spTree>
    <p:extLst>
      <p:ext uri="{BB962C8B-B14F-4D97-AF65-F5344CB8AC3E}">
        <p14:creationId xmlns:p14="http://schemas.microsoft.com/office/powerpoint/2010/main" val="10326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Need for this Project</a:t>
            </a:r>
            <a:endParaRPr dirty="0">
              <a:ln>
                <a:solidFill>
                  <a:schemeClr val="tx1"/>
                </a:solidFill>
              </a:ln>
            </a:endParaRPr>
          </a:p>
        </p:txBody>
      </p:sp>
      <p:pic>
        <p:nvPicPr>
          <p:cNvPr id="45" name="Picture 44"/>
          <p:cNvPicPr/>
          <p:nvPr/>
        </p:nvPicPr>
        <p:blipFill>
          <a:blip r:embed="rId3"/>
          <a:stretch/>
        </p:blipFill>
        <p:spPr>
          <a:xfrm>
            <a:off x="504000" y="2212442"/>
            <a:ext cx="4535820" cy="3192678"/>
          </a:xfrm>
          <a:prstGeom prst="rect">
            <a:avLst/>
          </a:prstGeom>
          <a:ln>
            <a:noFill/>
          </a:ln>
        </p:spPr>
      </p:pic>
      <p:pic>
        <p:nvPicPr>
          <p:cNvPr id="1031" name="Picture 7" descr="Image result for New 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20" y="2290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53820" y="1486535"/>
            <a:ext cx="4572000" cy="584775"/>
          </a:xfrm>
          <a:prstGeom prst="rect">
            <a:avLst/>
          </a:prstGeom>
          <a:noFill/>
        </p:spPr>
        <p:txBody>
          <a:bodyPr wrap="square" rtlCol="0">
            <a:spAutoFit/>
          </a:bodyPr>
          <a:lstStyle/>
          <a:p>
            <a:pPr algn="ctr"/>
            <a:r>
              <a:rPr lang="en-US" sz="3200" dirty="0" smtClean="0">
                <a:solidFill>
                  <a:schemeClr val="bg1"/>
                </a:solidFill>
              </a:rPr>
              <a:t>Scenario 1</a:t>
            </a:r>
            <a:endParaRPr lang="en-US" sz="3200" dirty="0">
              <a:solidFill>
                <a:schemeClr val="bg1"/>
              </a:solidFill>
            </a:endParaRPr>
          </a:p>
        </p:txBody>
      </p:sp>
      <p:sp>
        <p:nvSpPr>
          <p:cNvPr id="12" name="TextBox 11"/>
          <p:cNvSpPr txBox="1"/>
          <p:nvPr/>
        </p:nvSpPr>
        <p:spPr>
          <a:xfrm>
            <a:off x="2753820" y="1496390"/>
            <a:ext cx="4572000" cy="584775"/>
          </a:xfrm>
          <a:prstGeom prst="rect">
            <a:avLst/>
          </a:prstGeom>
          <a:noFill/>
        </p:spPr>
        <p:txBody>
          <a:bodyPr wrap="square" rtlCol="0">
            <a:spAutoFit/>
          </a:bodyPr>
          <a:lstStyle/>
          <a:p>
            <a:pPr algn="ctr"/>
            <a:r>
              <a:rPr lang="en-US" sz="3200" dirty="0" smtClean="0">
                <a:solidFill>
                  <a:schemeClr val="bg1"/>
                </a:solidFill>
              </a:rPr>
              <a:t>Scenario 2</a:t>
            </a:r>
            <a:endParaRPr lang="en-US" sz="3200" dirty="0">
              <a:solidFill>
                <a:schemeClr val="bg1"/>
              </a:solidFill>
            </a:endParaRPr>
          </a:p>
        </p:txBody>
      </p:sp>
      <p:pic>
        <p:nvPicPr>
          <p:cNvPr id="1033" name="Picture 9" descr="Image result for Vis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820" y="2290400"/>
            <a:ext cx="38100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dam\Downloads\20170118_172356.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2400" y="2248002"/>
            <a:ext cx="4449762" cy="3157118"/>
          </a:xfrm>
          <a:prstGeom prst="rect">
            <a:avLst/>
          </a:prstGeom>
          <a:noFill/>
          <a:ln>
            <a:noFill/>
          </a:ln>
        </p:spPr>
      </p:pic>
    </p:spTree>
    <p:extLst>
      <p:ext uri="{BB962C8B-B14F-4D97-AF65-F5344CB8AC3E}">
        <p14:creationId xmlns:p14="http://schemas.microsoft.com/office/powerpoint/2010/main" val="319185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Team</a:t>
            </a:r>
            <a:endParaRPr dirty="0">
              <a:ln>
                <a:solidFill>
                  <a:schemeClr val="tx1"/>
                </a:solidFill>
              </a:ln>
            </a:endParaRPr>
          </a:p>
        </p:txBody>
      </p:sp>
      <p:sp>
        <p:nvSpPr>
          <p:cNvPr id="78" name="TextShape 2"/>
          <p:cNvSpPr txBox="1"/>
          <p:nvPr/>
        </p:nvSpPr>
        <p:spPr>
          <a:xfrm>
            <a:off x="514224" y="2207952"/>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Adam Walters - Project Lead. Navigation Lead.</a:t>
            </a:r>
            <a:endParaRPr dirty="0"/>
          </a:p>
          <a:p>
            <a:pPr marL="457200" indent="-457200">
              <a:buSzPct val="100000"/>
              <a:buFont typeface="Wingdings" panose="05000000000000000000" pitchFamily="2" charset="2"/>
              <a:buChar char="Ø"/>
            </a:pPr>
            <a:r>
              <a:rPr lang="en-US" sz="3200" dirty="0" smtClean="0">
                <a:latin typeface="Arial"/>
              </a:rPr>
              <a:t>Jairo Arreola – </a:t>
            </a:r>
            <a:r>
              <a:rPr lang="en-US" sz="3200" dirty="0" smtClean="0">
                <a:latin typeface="Arial"/>
              </a:rPr>
              <a:t>Navigation Auxiliary. Utility </a:t>
            </a:r>
            <a:r>
              <a:rPr lang="en-US" sz="3200" dirty="0" smtClean="0">
                <a:latin typeface="Arial"/>
              </a:rPr>
              <a:t>Programmer</a:t>
            </a:r>
            <a:r>
              <a:rPr lang="en-US" sz="3200" dirty="0" smtClean="0">
                <a:latin typeface="Arial"/>
              </a:rPr>
              <a:t>.</a:t>
            </a:r>
          </a:p>
          <a:p>
            <a:pPr marL="457200" indent="-457200">
              <a:buSzPct val="100000"/>
              <a:buFont typeface="Wingdings" panose="05000000000000000000" pitchFamily="2" charset="2"/>
              <a:buChar char="Ø"/>
            </a:pPr>
            <a:r>
              <a:rPr lang="en-US" sz="3200" dirty="0">
                <a:latin typeface="Arial"/>
              </a:rPr>
              <a:t>Komlan Maglo - Graphical Interface Designer.  </a:t>
            </a:r>
            <a:endParaRPr lang="en-US" sz="3200" dirty="0"/>
          </a:p>
          <a:p>
            <a:pPr marL="457200" indent="-457200">
              <a:buSzPct val="100000"/>
              <a:buFont typeface="Wingdings" panose="05000000000000000000" pitchFamily="2" charset="2"/>
              <a:buChar char="Ø"/>
            </a:pPr>
            <a:r>
              <a:rPr lang="en-US" sz="3200" dirty="0" smtClean="0">
                <a:latin typeface="Arial"/>
              </a:rPr>
              <a:t>Daniel </a:t>
            </a:r>
            <a:r>
              <a:rPr lang="en-US" sz="3200" dirty="0" smtClean="0">
                <a:latin typeface="Arial"/>
              </a:rPr>
              <a:t>Burris - Database Manager. </a:t>
            </a:r>
            <a:r>
              <a:rPr lang="en-US" sz="3200" dirty="0" smtClean="0">
                <a:latin typeface="Arial"/>
              </a:rPr>
              <a:t>GUI Designer Assistant.</a:t>
            </a:r>
            <a:endParaRPr lang="en-US" sz="3200" dirty="0" smtClean="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Marketing Requirements</a:t>
            </a:r>
            <a:endParaRPr dirty="0">
              <a:ln>
                <a:solidFill>
                  <a:schemeClr val="tx1"/>
                </a:solidFill>
              </a:ln>
            </a:endParaRPr>
          </a:p>
        </p:txBody>
      </p:sp>
      <p:sp>
        <p:nvSpPr>
          <p:cNvPr id="54" name="TextShape 2"/>
          <p:cNvSpPr txBox="1"/>
          <p:nvPr/>
        </p:nvSpPr>
        <p:spPr>
          <a:xfrm>
            <a:off x="504000" y="2111716"/>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Low Data Usage</a:t>
            </a:r>
            <a:r>
              <a:rPr lang="en-US" sz="3200" dirty="0" smtClean="0">
                <a:latin typeface="Arial"/>
              </a:rPr>
              <a:t>.</a:t>
            </a:r>
            <a:endParaRPr lang="en-US" sz="3200" dirty="0">
              <a:latin typeface="Arial"/>
            </a:endParaRPr>
          </a:p>
          <a:p>
            <a:pPr marL="457200" indent="-457200">
              <a:buSzPct val="100000"/>
              <a:buFont typeface="Wingdings" panose="05000000000000000000" pitchFamily="2" charset="2"/>
              <a:buChar char="Ø"/>
            </a:pPr>
            <a:r>
              <a:rPr lang="en-US" sz="3200" dirty="0">
                <a:latin typeface="Arial"/>
              </a:rPr>
              <a:t>Low Power Consumption</a:t>
            </a:r>
            <a:r>
              <a:rPr lang="en-US" sz="3200" dirty="0" smtClean="0">
                <a:latin typeface="Arial"/>
              </a:rPr>
              <a:t>.</a:t>
            </a:r>
          </a:p>
          <a:p>
            <a:pPr marL="457200" indent="-457200">
              <a:buSzPct val="100000"/>
              <a:buFont typeface="Wingdings" panose="05000000000000000000" pitchFamily="2" charset="2"/>
              <a:buChar char="Ø"/>
            </a:pPr>
            <a:r>
              <a:rPr lang="en-US" sz="3200" dirty="0" smtClean="0">
                <a:latin typeface="Arial"/>
              </a:rPr>
              <a:t>Exterior Navigation using Google Maps’ API.</a:t>
            </a:r>
            <a:endParaRPr lang="en-US" sz="3200" dirty="0"/>
          </a:p>
          <a:p>
            <a:pPr marL="457200" indent="-457200">
              <a:buSzPct val="100000"/>
              <a:buFont typeface="Wingdings" panose="05000000000000000000" pitchFamily="2" charset="2"/>
              <a:buChar char="Ø"/>
            </a:pPr>
            <a:r>
              <a:rPr lang="en-US" sz="3200" dirty="0" smtClean="0">
                <a:latin typeface="Arial" panose="020B0604020202020204" pitchFamily="34" charset="0"/>
                <a:cs typeface="Arial" panose="020B0604020202020204" pitchFamily="34" charset="0"/>
              </a:rPr>
              <a:t>Quick </a:t>
            </a:r>
            <a:r>
              <a:rPr lang="en-US" sz="3200" dirty="0">
                <a:latin typeface="Arial" panose="020B0604020202020204" pitchFamily="34" charset="0"/>
                <a:cs typeface="Arial" panose="020B0604020202020204" pitchFamily="34" charset="0"/>
              </a:rPr>
              <a:t>Navigation of App’s GUI. (3-Tap Design</a:t>
            </a:r>
            <a:r>
              <a:rPr lang="en-US" sz="3200" dirty="0" smtClean="0">
                <a:latin typeface="Arial" panose="020B0604020202020204" pitchFamily="34" charset="0"/>
                <a:cs typeface="Arial" panose="020B0604020202020204" pitchFamily="34" charset="0"/>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Provides Floor Plans of Buildings.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Engineering Requirements</a:t>
            </a:r>
            <a:endParaRPr dirty="0">
              <a:ln>
                <a:solidFill>
                  <a:schemeClr val="tx1"/>
                </a:solidFill>
              </a:ln>
            </a:endParaRPr>
          </a:p>
        </p:txBody>
      </p:sp>
      <p:sp>
        <p:nvSpPr>
          <p:cNvPr id="56" name="TextShape 2"/>
          <p:cNvSpPr txBox="1"/>
          <p:nvPr/>
        </p:nvSpPr>
        <p:spPr>
          <a:xfrm>
            <a:off x="504000" y="214410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SQLite3 Database</a:t>
            </a:r>
          </a:p>
          <a:p>
            <a:pPr marL="914400" lvl="1" indent="-457200">
              <a:buSzPct val="100000"/>
              <a:buFont typeface="Wingdings" panose="05000000000000000000" pitchFamily="2" charset="2"/>
              <a:buChar char="Ø"/>
            </a:pPr>
            <a:r>
              <a:rPr lang="en-US" dirty="0" smtClean="0">
                <a:latin typeface="Arial"/>
              </a:rPr>
              <a:t>Easily updatable.</a:t>
            </a:r>
          </a:p>
          <a:p>
            <a:pPr marL="914400" lvl="1" indent="-457200">
              <a:buSzPct val="100000"/>
              <a:buFont typeface="Wingdings" panose="05000000000000000000" pitchFamily="2" charset="2"/>
              <a:buChar char="Ø"/>
            </a:pPr>
            <a:r>
              <a:rPr lang="en-US" dirty="0" smtClean="0">
                <a:latin typeface="Arial"/>
              </a:rPr>
              <a:t>Minimum size of 32KB</a:t>
            </a:r>
          </a:p>
          <a:p>
            <a:pPr marL="914400" lvl="1" indent="-457200">
              <a:buSzPct val="100000"/>
              <a:buFont typeface="Wingdings" panose="05000000000000000000" pitchFamily="2" charset="2"/>
              <a:buChar char="Ø"/>
            </a:pPr>
            <a:r>
              <a:rPr lang="en-US" dirty="0" smtClean="0">
                <a:latin typeface="Arial"/>
              </a:rPr>
              <a:t>Custom API for access and entry. </a:t>
            </a:r>
          </a:p>
          <a:p>
            <a:pPr marL="457200" indent="-457200">
              <a:buSzPct val="100000"/>
              <a:buFont typeface="Wingdings" panose="05000000000000000000" pitchFamily="2" charset="2"/>
              <a:buChar char="Ø"/>
            </a:pPr>
            <a:r>
              <a:rPr lang="en-US" sz="3200" dirty="0" smtClean="0">
                <a:latin typeface="Arial"/>
              </a:rPr>
              <a:t>Android API 16.</a:t>
            </a:r>
          </a:p>
          <a:p>
            <a:pPr marL="914400" lvl="1" indent="-457200">
              <a:buSzPct val="100000"/>
              <a:buFont typeface="Wingdings" panose="05000000000000000000" pitchFamily="2" charset="2"/>
              <a:buChar char="Ø"/>
            </a:pPr>
            <a:r>
              <a:rPr lang="en-US" dirty="0">
                <a:latin typeface="Arial"/>
              </a:rPr>
              <a:t>API 16 supports up to 98% of current android phones. (02/2017, </a:t>
            </a:r>
            <a:r>
              <a:rPr lang="en-US" dirty="0" smtClean="0">
                <a:latin typeface="Arial"/>
              </a:rPr>
              <a:t>Android’s </a:t>
            </a:r>
            <a:r>
              <a:rPr lang="en-US" dirty="0">
                <a:latin typeface="Arial"/>
              </a:rPr>
              <a:t>Global Distribution Chart</a:t>
            </a:r>
            <a:r>
              <a:rPr lang="en-US" dirty="0" smtClean="0">
                <a:latin typeface="Arial"/>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Interior Navigation</a:t>
            </a:r>
          </a:p>
          <a:p>
            <a:pPr marL="914400" lvl="1" indent="-457200">
              <a:buSzPct val="100000"/>
              <a:buFont typeface="Wingdings" panose="05000000000000000000" pitchFamily="2" charset="2"/>
              <a:buChar char="Ø"/>
            </a:pPr>
            <a:r>
              <a:rPr lang="en-US" dirty="0" smtClean="0">
                <a:latin typeface="Arial"/>
              </a:rPr>
              <a:t>Graph-Based Approach</a:t>
            </a:r>
          </a:p>
          <a:p>
            <a:pPr marL="1371600" lvl="2" indent="-457200">
              <a:buSzPct val="100000"/>
              <a:buFont typeface="Wingdings" panose="05000000000000000000" pitchFamily="2" charset="2"/>
              <a:buChar char="Ø"/>
            </a:pPr>
            <a:r>
              <a:rPr lang="en-US" dirty="0" smtClean="0">
                <a:latin typeface="Arial"/>
              </a:rPr>
              <a:t>Abundance of search algorithms.</a:t>
            </a:r>
          </a:p>
          <a:p>
            <a:pPr marL="1371600" lvl="2" indent="-457200">
              <a:buSzPct val="100000"/>
              <a:buFont typeface="Wingdings" panose="05000000000000000000" pitchFamily="2" charset="2"/>
              <a:buChar char="Ø"/>
            </a:pPr>
            <a:r>
              <a:rPr lang="en-US" dirty="0" smtClean="0">
                <a:latin typeface="Arial"/>
              </a:rPr>
              <a:t>Static for each floorplan.</a:t>
            </a: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sz="3200" dirty="0" smtClean="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 &amp; Competition</a:t>
            </a:r>
            <a:endParaRPr dirty="0">
              <a:ln>
                <a:solidFill>
                  <a:schemeClr val="tx1"/>
                </a:solidFill>
              </a:ln>
            </a:endParaRPr>
          </a:p>
        </p:txBody>
      </p:sp>
      <p:sp>
        <p:nvSpPr>
          <p:cNvPr id="58"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No direct competition.</a:t>
            </a:r>
            <a:endParaRPr dirty="0"/>
          </a:p>
          <a:p>
            <a:pPr marL="914400" lvl="1" indent="-457200">
              <a:buSzPct val="100000"/>
              <a:buFont typeface="Arial" panose="020B0604020202020204" pitchFamily="34" charset="0"/>
              <a:buChar char="•"/>
            </a:pPr>
            <a:r>
              <a:rPr lang="en-US" sz="3200" dirty="0">
                <a:latin typeface="Arial"/>
              </a:rPr>
              <a:t>Other N</a:t>
            </a:r>
            <a:r>
              <a:rPr lang="en-US" sz="3200" dirty="0" smtClean="0">
                <a:latin typeface="Arial"/>
              </a:rPr>
              <a:t>avigational Apps do not </a:t>
            </a:r>
            <a:r>
              <a:rPr lang="en-US" sz="3200" dirty="0">
                <a:latin typeface="Arial"/>
              </a:rPr>
              <a:t>direct users to specific rooms.</a:t>
            </a:r>
            <a:endParaRPr dirty="0"/>
          </a:p>
          <a:p>
            <a:pPr marL="914400" lvl="1" indent="-457200">
              <a:buSzPct val="100000"/>
              <a:buFont typeface="Arial" panose="020B0604020202020204" pitchFamily="34" charset="0"/>
              <a:buChar char="•"/>
            </a:pPr>
            <a:r>
              <a:rPr lang="en-US" sz="3200" dirty="0" smtClean="0">
                <a:latin typeface="Arial"/>
              </a:rPr>
              <a:t>None are </a:t>
            </a:r>
            <a:r>
              <a:rPr lang="en-US" sz="3200" dirty="0">
                <a:latin typeface="Arial"/>
              </a:rPr>
              <a:t>specific to the UAH Campus.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Existing Projects</a:t>
            </a:r>
            <a:endParaRPr dirty="0">
              <a:ln>
                <a:solidFill>
                  <a:schemeClr val="tx1"/>
                </a:solidFill>
              </a:ln>
            </a:endParaRPr>
          </a:p>
        </p:txBody>
      </p:sp>
      <p:sp>
        <p:nvSpPr>
          <p:cNvPr id="60" name="TextShape 2"/>
          <p:cNvSpPr txBox="1"/>
          <p:nvPr/>
        </p:nvSpPr>
        <p:spPr>
          <a:xfrm>
            <a:off x="504000" y="211381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UAH Events App</a:t>
            </a:r>
          </a:p>
          <a:p>
            <a:pPr lvl="1">
              <a:buSzPct val="100000"/>
            </a:pPr>
            <a:endParaRPr lang="en-US" sz="3200" dirty="0">
              <a:latin typeface="Arial"/>
            </a:endParaRPr>
          </a:p>
          <a:p>
            <a:pPr marL="914400" lvl="1" indent="-457200">
              <a:buSzPct val="100000"/>
              <a:buFont typeface="Wingdings" panose="05000000000000000000" pitchFamily="2" charset="2"/>
              <a:buChar char="Ø"/>
            </a:pPr>
            <a:r>
              <a:rPr lang="en-US" sz="3200" dirty="0" smtClean="0">
                <a:latin typeface="Arial"/>
              </a:rPr>
              <a:t>Play Store description</a:t>
            </a:r>
          </a:p>
          <a:p>
            <a:pPr lvl="1">
              <a:buSzPct val="100000"/>
            </a:pPr>
            <a:r>
              <a:rPr lang="en-US" sz="2000" dirty="0" smtClean="0">
                <a:latin typeface="Arial"/>
              </a:rPr>
              <a:t>	“Welcome to Charger Nation! This is the official app for the University of Alabama in </a:t>
            </a:r>
            <a:r>
              <a:rPr lang="en-US" sz="2000" dirty="0">
                <a:latin typeface="Arial"/>
              </a:rPr>
              <a:t>H</a:t>
            </a:r>
            <a:r>
              <a:rPr lang="en-US" sz="2000" dirty="0" smtClean="0">
                <a:latin typeface="Arial"/>
              </a:rPr>
              <a:t>untsville’s Student Affairs &amp; Campus Events. Here you will find interactive UAH event schedules and program details.”</a:t>
            </a:r>
          </a:p>
          <a:p>
            <a:pPr lvl="1">
              <a:buSzPct val="100000"/>
            </a:pPr>
            <a:endParaRPr lang="en-US" sz="2000" dirty="0" smtClean="0">
              <a:latin typeface="Arial"/>
            </a:endParaRPr>
          </a:p>
          <a:p>
            <a:pPr marL="457200" indent="-457200">
              <a:buSzPct val="100000"/>
              <a:buFont typeface="Wingdings" panose="05000000000000000000" pitchFamily="2" charset="2"/>
              <a:buChar char="Ø"/>
            </a:pPr>
            <a:endParaRPr lang="en-US" dirty="0"/>
          </a:p>
        </p:txBody>
      </p:sp>
      <p:pic>
        <p:nvPicPr>
          <p:cNvPr id="1026" name="Picture 2" descr="https://i.groupme.com/170x192.png.6c59beb1879047eb81577892cbe83216.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72" y="2215159"/>
            <a:ext cx="1085062" cy="1225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Proposed Approach</a:t>
            </a:r>
            <a:endParaRPr dirty="0">
              <a:ln>
                <a:solidFill>
                  <a:schemeClr val="tx1"/>
                </a:solidFill>
              </a:ln>
            </a:endParaRPr>
          </a:p>
        </p:txBody>
      </p:sp>
      <p:sp>
        <p:nvSpPr>
          <p:cNvPr id="64" name="TextShape 2"/>
          <p:cNvSpPr txBox="1"/>
          <p:nvPr/>
        </p:nvSpPr>
        <p:spPr>
          <a:xfrm>
            <a:off x="504000" y="214379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Interface with Google Maps to handle exterior navigation.</a:t>
            </a:r>
            <a:endParaRPr dirty="0"/>
          </a:p>
          <a:p>
            <a:pPr marL="457200" indent="-457200">
              <a:buSzPct val="100000"/>
              <a:buFont typeface="Wingdings" panose="05000000000000000000" pitchFamily="2" charset="2"/>
              <a:buChar char="Ø"/>
            </a:pPr>
            <a:r>
              <a:rPr lang="en-US" sz="3200" dirty="0">
                <a:latin typeface="Arial"/>
              </a:rPr>
              <a:t>When </a:t>
            </a:r>
            <a:r>
              <a:rPr lang="en-US" sz="3200" dirty="0" smtClean="0">
                <a:latin typeface="Arial"/>
              </a:rPr>
              <a:t>a building is entered, an optimal route will be drawn on an image of the floorplan.</a:t>
            </a:r>
            <a:endParaRPr dirty="0"/>
          </a:p>
          <a:p>
            <a:pPr marL="457200" indent="-457200">
              <a:buSzPct val="100000"/>
              <a:buFont typeface="Wingdings" panose="05000000000000000000" pitchFamily="2" charset="2"/>
              <a:buChar char="Ø"/>
            </a:pPr>
            <a:r>
              <a:rPr lang="en-US" sz="3200" dirty="0" smtClean="0">
                <a:latin typeface="Arial"/>
              </a:rPr>
              <a:t>Store class information in Database for ease of access.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1367</TotalTime>
  <Words>579</Words>
  <Application>Microsoft Office PowerPoint</Application>
  <PresentationFormat>Custom</PresentationFormat>
  <Paragraphs>130</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PowerPoint Presentation</vt:lpstr>
      <vt:lpstr>Project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Adam T Walters</cp:lastModifiedBy>
  <cp:revision>108</cp:revision>
  <dcterms:modified xsi:type="dcterms:W3CDTF">2017-02-22T01:01:51Z</dcterms:modified>
</cp:coreProperties>
</file>