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36"/>
  </p:notesMasterIdLst>
  <p:sldIdLst>
    <p:sldId id="263" r:id="rId5"/>
    <p:sldId id="311" r:id="rId6"/>
    <p:sldId id="312" r:id="rId7"/>
    <p:sldId id="313" r:id="rId8"/>
    <p:sldId id="314" r:id="rId9"/>
    <p:sldId id="315" r:id="rId10"/>
    <p:sldId id="316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8" r:id="rId19"/>
    <p:sldId id="330" r:id="rId20"/>
    <p:sldId id="331" r:id="rId21"/>
    <p:sldId id="329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91369-0DE5-4825-B782-7A98522711CD}" v="3" dt="2020-11-23T09:02:03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igmans" userId="717105d9-6775-4f6c-8931-225435bdf318" providerId="ADAL" clId="{92F91369-0DE5-4825-B782-7A98522711CD}"/>
    <pc:docChg chg="custSel modSld">
      <pc:chgData name="Rob Wigmans" userId="717105d9-6775-4f6c-8931-225435bdf318" providerId="ADAL" clId="{92F91369-0DE5-4825-B782-7A98522711CD}" dt="2020-11-24T07:42:39.663" v="136" actId="20577"/>
      <pc:docMkLst>
        <pc:docMk/>
      </pc:docMkLst>
      <pc:sldChg chg="modSp mod">
        <pc:chgData name="Rob Wigmans" userId="717105d9-6775-4f6c-8931-225435bdf318" providerId="ADAL" clId="{92F91369-0DE5-4825-B782-7A98522711CD}" dt="2020-11-24T07:41:28.535" v="124"/>
        <pc:sldMkLst>
          <pc:docMk/>
          <pc:sldMk cId="3199172775" sldId="325"/>
        </pc:sldMkLst>
        <pc:spChg chg="mod">
          <ac:chgData name="Rob Wigmans" userId="717105d9-6775-4f6c-8931-225435bdf318" providerId="ADAL" clId="{92F91369-0DE5-4825-B782-7A98522711CD}" dt="2020-11-24T07:41:28.535" v="124"/>
          <ac:spMkLst>
            <pc:docMk/>
            <pc:sldMk cId="3199172775" sldId="325"/>
            <ac:spMk id="3" creationId="{00000000-0000-0000-0000-000000000000}"/>
          </ac:spMkLst>
        </pc:spChg>
        <pc:picChg chg="mod ord">
          <ac:chgData name="Rob Wigmans" userId="717105d9-6775-4f6c-8931-225435bdf318" providerId="ADAL" clId="{92F91369-0DE5-4825-B782-7A98522711CD}" dt="2020-11-22T15:35:37.760" v="27" actId="1076"/>
          <ac:picMkLst>
            <pc:docMk/>
            <pc:sldMk cId="3199172775" sldId="325"/>
            <ac:picMk id="6" creationId="{31ECD5CA-668A-420C-8DCC-2E01FAF9D7D3}"/>
          </ac:picMkLst>
        </pc:picChg>
      </pc:sldChg>
      <pc:sldChg chg="modSp mod">
        <pc:chgData name="Rob Wigmans" userId="717105d9-6775-4f6c-8931-225435bdf318" providerId="ADAL" clId="{92F91369-0DE5-4825-B782-7A98522711CD}" dt="2020-11-24T07:42:39.663" v="136" actId="20577"/>
        <pc:sldMkLst>
          <pc:docMk/>
          <pc:sldMk cId="3716821605" sldId="328"/>
        </pc:sldMkLst>
        <pc:spChg chg="mod">
          <ac:chgData name="Rob Wigmans" userId="717105d9-6775-4f6c-8931-225435bdf318" providerId="ADAL" clId="{92F91369-0DE5-4825-B782-7A98522711CD}" dt="2020-11-24T07:42:39.663" v="136" actId="20577"/>
          <ac:spMkLst>
            <pc:docMk/>
            <pc:sldMk cId="3716821605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14A28-F207-434D-9815-36FC7B0514C0}" type="datetimeFigureOut">
              <a:rPr lang="nl-NL" smtClean="0"/>
              <a:t>8-2-2023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E5D73-B211-4532-BB2A-67C7DEA76D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33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0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2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7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04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75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6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0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8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8D419-8FE4-4959-966E-E0EF3EC18621}" type="datetimeFigureOut">
              <a:rPr lang="en-US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3640F-698D-4579-8625-E9611AE14BCA}" type="slidenum">
              <a:rPr lang="en-US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pic>
        <p:nvPicPr>
          <p:cNvPr id="8" name="Picture 6" descr="Afbeeldingsresultaat voor techniek college rotterdam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7" r="269"/>
          <a:stretch/>
        </p:blipFill>
        <p:spPr bwMode="auto">
          <a:xfrm>
            <a:off x="0" y="2224"/>
            <a:ext cx="271932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5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5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9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9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2/8/2023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8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6q5-cVeNjCE" TargetMode="Externa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PzJXBhK6STw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H02BlTXpct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316qdj10j9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Hv8xtMgGGRg" TargetMode="Externa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9TycLR0TqF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1786157" y="1325226"/>
            <a:ext cx="10147191" cy="53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Techniek College Rotterdam</a:t>
            </a:r>
          </a:p>
          <a:p>
            <a:pPr marL="0" indent="0">
              <a:buNone/>
            </a:pPr>
            <a:endParaRPr lang="nl-NL" sz="4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l-NL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Workshop: Scrum</a:t>
            </a:r>
            <a:br>
              <a:rPr lang="nl-NL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nl-NL" sz="5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5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5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023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126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Rol</a:t>
            </a:r>
            <a:r>
              <a:rPr lang="en-US" dirty="0">
                <a:solidFill>
                  <a:srgbClr val="FFFFFF"/>
                </a:solidFill>
              </a:rPr>
              <a:t> : Het team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181725" y="1744903"/>
            <a:ext cx="4512988" cy="4410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Normaal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gesproken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team van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3-9 </a:t>
            </a:r>
            <a:r>
              <a:rPr lang="en-US" dirty="0" err="1">
                <a:solidFill>
                  <a:srgbClr val="FFFFFF"/>
                </a:solidFill>
              </a:rPr>
              <a:t>personen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Verschillende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functies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programmeur</a:t>
            </a:r>
            <a:r>
              <a:rPr lang="en-US" dirty="0">
                <a:solidFill>
                  <a:srgbClr val="FFFFFF"/>
                </a:solidFill>
              </a:rPr>
              <a:t>, tester, designer </a:t>
            </a:r>
            <a:r>
              <a:rPr lang="en-US" dirty="0" err="1">
                <a:solidFill>
                  <a:srgbClr val="FFFFFF"/>
                </a:solidFill>
              </a:rPr>
              <a:t>etc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Zelf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organiserend</a:t>
            </a:r>
            <a:r>
              <a:rPr lang="en-US" dirty="0">
                <a:solidFill>
                  <a:srgbClr val="FFFFFF"/>
                </a:solidFill>
              </a:rPr>
              <a:t> team !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Leden</a:t>
            </a:r>
            <a:r>
              <a:rPr lang="en-US" dirty="0">
                <a:solidFill>
                  <a:srgbClr val="FFFFFF"/>
                </a:solidFill>
              </a:rPr>
              <a:t> in het team </a:t>
            </a:r>
            <a:r>
              <a:rPr lang="en-US" dirty="0" err="1">
                <a:solidFill>
                  <a:srgbClr val="FFFFFF"/>
                </a:solidFill>
              </a:rPr>
              <a:t>wisselen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niet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binnen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sprint.</a:t>
            </a: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C59B55EA-EE15-4E20-84CA-3DDE12F2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454196"/>
            <a:ext cx="3856774" cy="40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5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Product </a:t>
            </a:r>
            <a:r>
              <a:rPr lang="nl-NL" sz="2800" dirty="0" err="1">
                <a:solidFill>
                  <a:schemeClr val="accent6">
                    <a:lumMod val="50000"/>
                  </a:schemeClr>
                </a:solidFill>
              </a:rPr>
              <a:t>Backlog</a:t>
            </a:r>
            <a:endParaRPr lang="nl-N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r>
              <a:rPr lang="nl-NL" dirty="0"/>
              <a:t>Een lijst met functionaliteiten</a:t>
            </a:r>
          </a:p>
          <a:p>
            <a:endParaRPr lang="nl-NL" dirty="0"/>
          </a:p>
          <a:p>
            <a:r>
              <a:rPr lang="nl-NL" dirty="0"/>
              <a:t>Volgorde van functionaliteiten. Wat moet eerst gemaakt worden !</a:t>
            </a:r>
          </a:p>
          <a:p>
            <a:endParaRPr lang="nl-NL" dirty="0"/>
          </a:p>
          <a:p>
            <a:r>
              <a:rPr lang="nl-NL" dirty="0"/>
              <a:t>Functionaliteiten beschreven met </a:t>
            </a:r>
            <a:r>
              <a:rPr lang="nl-NL" dirty="0" err="1"/>
              <a:t>userstories</a:t>
            </a:r>
            <a:endParaRPr lang="nl-NL" dirty="0"/>
          </a:p>
          <a:p>
            <a:endParaRPr lang="nl-NL" dirty="0"/>
          </a:p>
          <a:p>
            <a:r>
              <a:rPr lang="nl-NL" dirty="0"/>
              <a:t>Kan bij elke sprint veranderen. Wijzigingen in functionaliteiten en volgorde.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91CC1B7-15BE-4A14-A487-85177343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556" y="1878227"/>
            <a:ext cx="1111032" cy="17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 err="1">
                <a:solidFill>
                  <a:schemeClr val="accent6">
                    <a:lumMod val="50000"/>
                  </a:schemeClr>
                </a:solidFill>
              </a:rPr>
              <a:t>Userstories</a:t>
            </a:r>
            <a:endParaRPr lang="nl-N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r>
              <a:rPr lang="nl-NL" dirty="0" err="1"/>
              <a:t>Userstories</a:t>
            </a:r>
            <a:r>
              <a:rPr lang="nl-NL" dirty="0"/>
              <a:t> schrijven we op de volgende manier: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Als een &lt;gebruikersgroep&gt;, </a:t>
            </a:r>
          </a:p>
          <a:p>
            <a:pPr marL="0" indent="0">
              <a:buNone/>
            </a:pPr>
            <a:r>
              <a:rPr lang="nl-NL" dirty="0"/>
              <a:t>	ik &lt;wil/kan&gt; &lt;bepaalde functionaliteit&gt;,</a:t>
            </a:r>
          </a:p>
          <a:p>
            <a:pPr marL="0" indent="0">
              <a:buNone/>
            </a:pPr>
            <a:r>
              <a:rPr lang="nl-NL" dirty="0"/>
              <a:t>	zodat &lt;reden&gt;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De reden is vaak handig, maar niet verplicht. Wel is het vaak handig om het toch neer te zetten.</a:t>
            </a:r>
          </a:p>
          <a:p>
            <a:endParaRPr lang="nl-NL" dirty="0"/>
          </a:p>
          <a:p>
            <a:r>
              <a:rPr lang="nl-NL" dirty="0"/>
              <a:t>Moeite met het schrijven, kijk deze video (52 min): </a:t>
            </a:r>
            <a:r>
              <a:rPr lang="nl-NL" dirty="0">
                <a:hlinkClick r:id="rId2"/>
              </a:rPr>
              <a:t>https://www.youtube.com/watch?v=6q5-cVeNjCE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1ECD5CA-668A-420C-8DCC-2E01FAF9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789" y="1878227"/>
            <a:ext cx="2497434" cy="18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3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31ECD5CA-668A-420C-8DCC-2E01FAF9D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57" y="1878227"/>
            <a:ext cx="2497434" cy="18770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Sprint </a:t>
            </a:r>
            <a:r>
              <a:rPr lang="nl-NL" sz="2800" dirty="0" err="1">
                <a:solidFill>
                  <a:schemeClr val="accent6">
                    <a:lumMod val="50000"/>
                  </a:schemeClr>
                </a:solidFill>
              </a:rPr>
              <a:t>Backlog</a:t>
            </a:r>
            <a:endParaRPr lang="nl-N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r>
              <a:rPr lang="nl-NL" dirty="0"/>
              <a:t>Vanuit de product </a:t>
            </a:r>
            <a:r>
              <a:rPr lang="nl-NL" dirty="0" err="1"/>
              <a:t>backlog</a:t>
            </a:r>
            <a:r>
              <a:rPr lang="nl-NL" dirty="0"/>
              <a:t> worden de belangrijkste </a:t>
            </a:r>
            <a:r>
              <a:rPr lang="nl-NL" dirty="0" err="1"/>
              <a:t>userstories</a:t>
            </a:r>
            <a:br>
              <a:rPr lang="nl-NL" dirty="0"/>
            </a:br>
            <a:r>
              <a:rPr lang="nl-NL" dirty="0"/>
              <a:t>uitgekozen die in de sprint uitgevoerd moeten worden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De sprints staan in de sprint </a:t>
            </a:r>
            <a:r>
              <a:rPr lang="nl-NL" dirty="0" err="1"/>
              <a:t>backlog</a:t>
            </a:r>
            <a:r>
              <a:rPr lang="nl-NL" dirty="0"/>
              <a:t> op volgorde van uitvoer.</a:t>
            </a:r>
          </a:p>
          <a:p>
            <a:r>
              <a:rPr lang="nl-NL" dirty="0"/>
              <a:t>Sprint </a:t>
            </a:r>
            <a:r>
              <a:rPr lang="nl-NL" dirty="0" err="1"/>
              <a:t>backlog</a:t>
            </a:r>
            <a:r>
              <a:rPr lang="nl-NL" dirty="0"/>
              <a:t>: https://agilescrumgroup.nl/de-sprint-backlog-alles-wat-je-moet-weten/</a:t>
            </a:r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19917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 err="1">
                <a:solidFill>
                  <a:schemeClr val="accent6">
                    <a:lumMod val="50000"/>
                  </a:schemeClr>
                </a:solidFill>
              </a:rPr>
              <a:t>Burndown</a:t>
            </a:r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 Chart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r>
              <a:rPr lang="nl-NL" dirty="0"/>
              <a:t>Alle onderdelen van een sprint worden in een </a:t>
            </a:r>
            <a:br>
              <a:rPr lang="nl-NL" dirty="0"/>
            </a:br>
            <a:r>
              <a:rPr lang="nl-NL" dirty="0" err="1"/>
              <a:t>burndown</a:t>
            </a:r>
            <a:r>
              <a:rPr lang="nl-NL" dirty="0"/>
              <a:t> </a:t>
            </a:r>
            <a:r>
              <a:rPr lang="nl-NL" dirty="0" err="1"/>
              <a:t>chart</a:t>
            </a:r>
            <a:r>
              <a:rPr lang="nl-NL" dirty="0"/>
              <a:t> gezet.</a:t>
            </a:r>
          </a:p>
          <a:p>
            <a:endParaRPr lang="nl-NL" dirty="0"/>
          </a:p>
          <a:p>
            <a:r>
              <a:rPr lang="nl-NL" dirty="0"/>
              <a:t>Zorgt voor overzicht hoever we in de sprint zijn.</a:t>
            </a:r>
          </a:p>
          <a:p>
            <a:endParaRPr lang="nl-NL" dirty="0"/>
          </a:p>
          <a:p>
            <a:r>
              <a:rPr lang="nl-NL" dirty="0"/>
              <a:t>Moet op de 0 lijn uitkomen als al het werk is gedaan.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4F53CD7-8AB8-48A2-8BA5-492C94F0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28" y="1962117"/>
            <a:ext cx="2316503" cy="23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2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Sprint Planning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r>
              <a:rPr lang="nl-NL" dirty="0"/>
              <a:t>De product </a:t>
            </a:r>
            <a:r>
              <a:rPr lang="nl-NL" dirty="0" err="1"/>
              <a:t>owner</a:t>
            </a:r>
            <a:r>
              <a:rPr lang="nl-NL" dirty="0"/>
              <a:t>, scrum master &amp; team komen samen</a:t>
            </a:r>
          </a:p>
          <a:p>
            <a:endParaRPr lang="nl-NL" dirty="0"/>
          </a:p>
          <a:p>
            <a:r>
              <a:rPr lang="nl-NL" dirty="0"/>
              <a:t>Ze kijken welke </a:t>
            </a:r>
            <a:r>
              <a:rPr lang="nl-NL" dirty="0" err="1"/>
              <a:t>userstories</a:t>
            </a:r>
            <a:r>
              <a:rPr lang="nl-NL" dirty="0"/>
              <a:t> in de komende sprint </a:t>
            </a:r>
            <a:br>
              <a:rPr lang="nl-NL" dirty="0"/>
            </a:br>
            <a:r>
              <a:rPr lang="nl-NL" dirty="0"/>
              <a:t>uitgevoerd kunnen worden</a:t>
            </a:r>
          </a:p>
          <a:p>
            <a:endParaRPr lang="nl-NL" dirty="0"/>
          </a:p>
          <a:p>
            <a:r>
              <a:rPr lang="nl-NL" dirty="0"/>
              <a:t>Hierbij schatten ze de hoeveelheid tijd</a:t>
            </a:r>
            <a:r>
              <a:rPr lang="nl-NL"/>
              <a:t>/storypoints </a:t>
            </a:r>
            <a:r>
              <a:rPr lang="nl-NL" dirty="0"/>
              <a:t>per userstory in</a:t>
            </a:r>
          </a:p>
          <a:p>
            <a:endParaRPr lang="nl-NL" dirty="0"/>
          </a:p>
          <a:p>
            <a:r>
              <a:rPr lang="nl-NL" dirty="0">
                <a:hlinkClick r:id="rId2"/>
              </a:rPr>
              <a:t>https://www.youtube.com/watch?v=PzJXBhK6STw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833983-82A9-425E-B825-C7C8F3AA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683" y="1878227"/>
            <a:ext cx="1556905" cy="24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2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Stand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4" name="Onlinemedia 3" title="Daily Stand-up: You're Doing It Wrong!">
            <a:hlinkClick r:id="" action="ppaction://media"/>
            <a:extLst>
              <a:ext uri="{FF2B5EF4-FFF2-40B4-BE49-F238E27FC236}">
                <a16:creationId xmlns:a16="http://schemas.microsoft.com/office/drawing/2014/main" id="{DA560089-8541-47C3-9F0A-F0A8B0D74E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5628" y="2143125"/>
            <a:ext cx="7786372" cy="43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Stand up: Walk </a:t>
            </a:r>
            <a:r>
              <a:rPr lang="nl-NL" sz="28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 board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5" name="Onlinemedia 4" title="Agile Daily Standup - How To Walk the Board (aka Walk the Wall)">
            <a:hlinkClick r:id="" action="ppaction://media"/>
            <a:extLst>
              <a:ext uri="{FF2B5EF4-FFF2-40B4-BE49-F238E27FC236}">
                <a16:creationId xmlns:a16="http://schemas.microsoft.com/office/drawing/2014/main" id="{F1133939-DA5E-4F19-BE31-99EEC098D6D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5628" y="2143125"/>
            <a:ext cx="7786372" cy="43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1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Stand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r>
              <a:rPr lang="nl-NL" dirty="0"/>
              <a:t>Elke dag een stand-up meeting</a:t>
            </a:r>
          </a:p>
          <a:p>
            <a:endParaRPr lang="nl-NL" dirty="0"/>
          </a:p>
          <a:p>
            <a:r>
              <a:rPr lang="nl-NL" dirty="0"/>
              <a:t>Staand: zorgt ervoor dat je effectiever bent</a:t>
            </a:r>
          </a:p>
          <a:p>
            <a:endParaRPr lang="nl-NL" dirty="0"/>
          </a:p>
          <a:p>
            <a:r>
              <a:rPr lang="nl-NL" dirty="0"/>
              <a:t>Probeer elke dag dezelfde tijd de stand-up te doen</a:t>
            </a:r>
          </a:p>
          <a:p>
            <a:endParaRPr lang="nl-NL" dirty="0"/>
          </a:p>
          <a:p>
            <a:r>
              <a:rPr lang="nl-NL" dirty="0"/>
              <a:t>Zorg dat je maximaal 15 minuten bezig bent</a:t>
            </a:r>
          </a:p>
          <a:p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rules</a:t>
            </a:r>
            <a:r>
              <a:rPr lang="nl-NL" dirty="0"/>
              <a:t>: </a:t>
            </a:r>
            <a:r>
              <a:rPr lang="nl-NL" dirty="0">
                <a:hlinkClick r:id="rId2"/>
              </a:rPr>
              <a:t>https://www.youtube.com/watch?v=Hv8xtMgGGRg</a:t>
            </a:r>
            <a:r>
              <a:rPr lang="nl-NL" dirty="0"/>
              <a:t> 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F6CFC21-111C-4AC7-AE5D-E71130F4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109" y="1878227"/>
            <a:ext cx="1713479" cy="25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2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Sprint Review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r>
              <a:rPr lang="nl-NL" dirty="0"/>
              <a:t>De product </a:t>
            </a:r>
            <a:r>
              <a:rPr lang="nl-NL" dirty="0" err="1"/>
              <a:t>owner</a:t>
            </a:r>
            <a:r>
              <a:rPr lang="nl-NL" dirty="0"/>
              <a:t>, scrum master en team zijn aanwezig</a:t>
            </a:r>
          </a:p>
          <a:p>
            <a:endParaRPr lang="nl-NL" dirty="0"/>
          </a:p>
          <a:p>
            <a:r>
              <a:rPr lang="nl-NL" dirty="0"/>
              <a:t>Laten zien van de gemaakte functionaliteit</a:t>
            </a:r>
          </a:p>
          <a:p>
            <a:endParaRPr lang="nl-NL" dirty="0"/>
          </a:p>
          <a:p>
            <a:r>
              <a:rPr lang="nl-NL" dirty="0"/>
              <a:t>Product </a:t>
            </a:r>
            <a:r>
              <a:rPr lang="nl-NL" dirty="0" err="1"/>
              <a:t>owner</a:t>
            </a:r>
            <a:r>
              <a:rPr lang="nl-NL" dirty="0"/>
              <a:t> kan het werk accepteren of weigeren!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18A0B4B-0B5C-4BFD-8C05-5C459A59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65" y="1878227"/>
            <a:ext cx="2804433" cy="28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9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Uitvoer van </a:t>
            </a:r>
            <a:r>
              <a:rPr lang="nl-NL" sz="2800" dirty="0" err="1">
                <a:solidFill>
                  <a:schemeClr val="accent6">
                    <a:lumMod val="50000"/>
                  </a:schemeClr>
                </a:solidFill>
              </a:rPr>
              <a:t>ict</a:t>
            </a:r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 projecten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 err="1"/>
              <a:t>Waterfall</a:t>
            </a:r>
            <a:r>
              <a:rPr lang="nl-NL" dirty="0"/>
              <a:t> Method	(oud)				Agile Method</a:t>
            </a: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E050B4-C6CB-44C6-9A0D-7C7D41FD3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" y="2616037"/>
            <a:ext cx="2815796" cy="210621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229E42B-79D1-44A5-8BDD-C1AA4FFA8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65" y="2908532"/>
            <a:ext cx="4419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Sprint </a:t>
            </a:r>
            <a:r>
              <a:rPr lang="nl-NL" sz="2800" dirty="0" err="1">
                <a:solidFill>
                  <a:schemeClr val="accent6">
                    <a:lumMod val="50000"/>
                  </a:schemeClr>
                </a:solidFill>
              </a:rPr>
              <a:t>Retrospective</a:t>
            </a:r>
            <a:endParaRPr lang="nl-NL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r>
              <a:rPr lang="nl-NL" dirty="0"/>
              <a:t>Terugkijken op de sprint</a:t>
            </a:r>
          </a:p>
          <a:p>
            <a:endParaRPr lang="nl-NL" dirty="0"/>
          </a:p>
          <a:p>
            <a:r>
              <a:rPr lang="nl-NL" dirty="0"/>
              <a:t>Wat ging er goed</a:t>
            </a:r>
          </a:p>
          <a:p>
            <a:endParaRPr lang="nl-NL" dirty="0"/>
          </a:p>
          <a:p>
            <a:r>
              <a:rPr lang="nl-NL" dirty="0"/>
              <a:t>Wat ging er minder</a:t>
            </a:r>
          </a:p>
          <a:p>
            <a:endParaRPr lang="nl-NL" dirty="0"/>
          </a:p>
          <a:p>
            <a:r>
              <a:rPr lang="nl-NL" dirty="0"/>
              <a:t>Hoe kunnen we het proces verbeteren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802374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Penny Game 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We gaan de Penny Game doen als je scrum </a:t>
            </a:r>
            <a:r>
              <a:rPr lang="nl-NL" dirty="0" err="1"/>
              <a:t>tryout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Voordat we kunnen beginnen: Maak groepjes van 5 – 6 personen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B68D02E-D9C0-48C8-8F86-75AE181B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Penny Game 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Iedere groep heeft een scrum master nodig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Voordat we kunnen beginnen: Maak groepjes van 5 – 6 personen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Elke scrum master meld zich bij de product </a:t>
            </a:r>
            <a:r>
              <a:rPr lang="nl-NL" dirty="0" err="1"/>
              <a:t>owner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20315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Penny Game 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Regels:</a:t>
            </a:r>
          </a:p>
          <a:p>
            <a:r>
              <a:rPr lang="nl-NL" dirty="0"/>
              <a:t>Als je een munt omdraait krijg je die waarde in punten.</a:t>
            </a:r>
          </a:p>
          <a:p>
            <a:r>
              <a:rPr lang="nl-NL" dirty="0"/>
              <a:t>Alle munten moeten </a:t>
            </a:r>
            <a:r>
              <a:rPr lang="nl-NL" dirty="0" err="1"/>
              <a:t>omgedraait</a:t>
            </a:r>
            <a:r>
              <a:rPr lang="nl-NL" dirty="0"/>
              <a:t> zijn voordat de scrum master naar de product </a:t>
            </a:r>
            <a:r>
              <a:rPr lang="nl-NL" dirty="0" err="1"/>
              <a:t>owner</a:t>
            </a:r>
            <a:r>
              <a:rPr lang="nl-NL" dirty="0"/>
              <a:t> gaat</a:t>
            </a:r>
          </a:p>
          <a:p>
            <a:r>
              <a:rPr lang="nl-NL" dirty="0"/>
              <a:t>Score: </a:t>
            </a:r>
          </a:p>
          <a:p>
            <a:pPr lvl="1"/>
            <a:r>
              <a:rPr lang="nl-NL" dirty="0"/>
              <a:t>verstreken tijd wanneer de scrum master bij de product </a:t>
            </a:r>
            <a:r>
              <a:rPr lang="nl-NL" dirty="0" err="1"/>
              <a:t>owner</a:t>
            </a:r>
            <a:r>
              <a:rPr lang="nl-NL" dirty="0"/>
              <a:t> komt</a:t>
            </a:r>
          </a:p>
          <a:p>
            <a:pPr lvl="1"/>
            <a:r>
              <a:rPr lang="nl-NL" dirty="0"/>
              <a:t>Totale waarde van de omgedraaide munten</a:t>
            </a:r>
          </a:p>
          <a:p>
            <a:r>
              <a:rPr lang="nl-NL" dirty="0"/>
              <a:t>Er worden 3 rondes gespeelt, iedere ronde met eigen regels.</a:t>
            </a:r>
          </a:p>
          <a:p>
            <a:r>
              <a:rPr lang="nl-NL" dirty="0"/>
              <a:t>Je krijgt voor iedere ronde 1 minuut sprint planning en 1 minuut </a:t>
            </a:r>
            <a:r>
              <a:rPr lang="nl-NL" dirty="0" err="1"/>
              <a:t>retrospective</a:t>
            </a:r>
            <a:r>
              <a:rPr lang="nl-NL" dirty="0"/>
              <a:t>.</a:t>
            </a:r>
          </a:p>
          <a:p>
            <a:pPr lvl="2"/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526479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Penny Game 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Sprint 1: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Draai de munten met je verkeerde hand</a:t>
            </a:r>
          </a:p>
          <a:p>
            <a:endParaRPr lang="nl-NL" dirty="0"/>
          </a:p>
          <a:p>
            <a:r>
              <a:rPr lang="nl-NL" dirty="0"/>
              <a:t>Draai alle munten voordat je deze aan de volgende teamlid geeft</a:t>
            </a:r>
          </a:p>
          <a:p>
            <a:endParaRPr lang="nl-NL" dirty="0"/>
          </a:p>
          <a:p>
            <a:r>
              <a:rPr lang="nl-NL" dirty="0"/>
              <a:t>Batch: 15 </a:t>
            </a:r>
            <a:br>
              <a:rPr lang="nl-NL" dirty="0"/>
            </a:br>
            <a:r>
              <a:rPr lang="nl-NL" dirty="0"/>
              <a:t>(15 munten omdraaien)</a:t>
            </a:r>
          </a:p>
          <a:p>
            <a:pPr marL="0" indent="0">
              <a:buNone/>
            </a:pPr>
            <a:endParaRPr lang="nl-NL" dirty="0"/>
          </a:p>
          <a:p>
            <a:pPr lvl="2"/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85883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Penny Game 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 err="1"/>
              <a:t>Retrospective</a:t>
            </a:r>
            <a:r>
              <a:rPr lang="nl-NL" dirty="0"/>
              <a:t> Sprint 1 : (1 minuut)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Wat ging er goed?</a:t>
            </a:r>
          </a:p>
          <a:p>
            <a:endParaRPr lang="nl-NL" dirty="0"/>
          </a:p>
          <a:p>
            <a:r>
              <a:rPr lang="nl-NL" dirty="0"/>
              <a:t>Wat kan beter?</a:t>
            </a:r>
          </a:p>
          <a:p>
            <a:endParaRPr lang="nl-NL" dirty="0"/>
          </a:p>
          <a:p>
            <a:r>
              <a:rPr lang="nl-NL" dirty="0"/>
              <a:t>Actie voor volgende sprint?</a:t>
            </a:r>
          </a:p>
          <a:p>
            <a:pPr lvl="2"/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15649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Penny Game 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Sprint 2 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Draai de munten met je verkeerde hand</a:t>
            </a:r>
          </a:p>
          <a:p>
            <a:endParaRPr lang="nl-NL" dirty="0"/>
          </a:p>
          <a:p>
            <a:r>
              <a:rPr lang="nl-NL" dirty="0"/>
              <a:t>Draai 5 munten voordat je deze aan de volgende teamlid geeft</a:t>
            </a:r>
          </a:p>
          <a:p>
            <a:endParaRPr lang="nl-NL" dirty="0"/>
          </a:p>
          <a:p>
            <a:r>
              <a:rPr lang="nl-NL" dirty="0"/>
              <a:t>Batch: 15 </a:t>
            </a:r>
            <a:br>
              <a:rPr lang="nl-NL" dirty="0"/>
            </a:br>
            <a:r>
              <a:rPr lang="nl-NL" dirty="0"/>
              <a:t>(15 munten omdraaien)</a:t>
            </a:r>
          </a:p>
          <a:p>
            <a:pPr lvl="2"/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62171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Penny Game 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 err="1"/>
              <a:t>Retrospective</a:t>
            </a:r>
            <a:r>
              <a:rPr lang="nl-NL" dirty="0"/>
              <a:t> Sprint 2 : (1 minuut)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Wat ging er goed?</a:t>
            </a:r>
          </a:p>
          <a:p>
            <a:endParaRPr lang="nl-NL" dirty="0"/>
          </a:p>
          <a:p>
            <a:r>
              <a:rPr lang="nl-NL" dirty="0"/>
              <a:t>Wat kan beter?</a:t>
            </a:r>
          </a:p>
          <a:p>
            <a:endParaRPr lang="nl-NL" dirty="0"/>
          </a:p>
          <a:p>
            <a:r>
              <a:rPr lang="nl-NL" dirty="0"/>
              <a:t>Actie voor volgende sprint?</a:t>
            </a:r>
          </a:p>
          <a:p>
            <a:pPr lvl="2"/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484046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Penny Game 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Sprint 3 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Draai de munten met je goede hand</a:t>
            </a:r>
          </a:p>
          <a:p>
            <a:endParaRPr lang="nl-NL" dirty="0"/>
          </a:p>
          <a:p>
            <a:r>
              <a:rPr lang="nl-NL" dirty="0"/>
              <a:t>Batch: 15 </a:t>
            </a:r>
            <a:br>
              <a:rPr lang="nl-NL" dirty="0"/>
            </a:br>
            <a:r>
              <a:rPr lang="nl-NL" dirty="0"/>
              <a:t>(15 munten omdraaien)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379684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Penny Game !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 err="1"/>
              <a:t>Retrospective</a:t>
            </a:r>
            <a:r>
              <a:rPr lang="nl-NL" dirty="0"/>
              <a:t> Sprint 3 : (1 minuut)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Wat ging er goed?</a:t>
            </a:r>
          </a:p>
          <a:p>
            <a:endParaRPr lang="nl-NL" dirty="0"/>
          </a:p>
          <a:p>
            <a:r>
              <a:rPr lang="nl-NL" dirty="0"/>
              <a:t>Wat kan beter?</a:t>
            </a:r>
          </a:p>
          <a:p>
            <a:endParaRPr lang="nl-NL" dirty="0"/>
          </a:p>
          <a:p>
            <a:r>
              <a:rPr lang="nl-NL" dirty="0"/>
              <a:t>Actie voor volgende sprint?</a:t>
            </a:r>
          </a:p>
          <a:p>
            <a:pPr lvl="2"/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69212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Al is een keer gezien?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6DD0C60-D0ED-4698-8963-A2D78D258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28" y="2384305"/>
            <a:ext cx="3873528" cy="249788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D359923-1C28-4134-9AED-D8FDA5A60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70" y="2384305"/>
            <a:ext cx="4018940" cy="2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39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Sprint review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We weten wat een sprint is</a:t>
            </a:r>
          </a:p>
          <a:p>
            <a:r>
              <a:rPr lang="nl-NL" dirty="0"/>
              <a:t>We weten wat een product </a:t>
            </a:r>
            <a:r>
              <a:rPr lang="nl-NL" dirty="0" err="1"/>
              <a:t>owner</a:t>
            </a:r>
            <a:r>
              <a:rPr lang="nl-NL" dirty="0"/>
              <a:t> doet</a:t>
            </a:r>
          </a:p>
          <a:p>
            <a:r>
              <a:rPr lang="nl-NL" dirty="0"/>
              <a:t>We weten wat een scrum master doet</a:t>
            </a:r>
          </a:p>
          <a:p>
            <a:r>
              <a:rPr lang="nl-NL" dirty="0"/>
              <a:t>We weten hoe we moeten werken als team</a:t>
            </a:r>
          </a:p>
          <a:p>
            <a:r>
              <a:rPr lang="nl-NL" dirty="0"/>
              <a:t>We weten wat een product </a:t>
            </a:r>
            <a:r>
              <a:rPr lang="nl-NL" dirty="0" err="1"/>
              <a:t>backlog</a:t>
            </a:r>
            <a:r>
              <a:rPr lang="nl-NL" dirty="0"/>
              <a:t> is</a:t>
            </a:r>
          </a:p>
          <a:p>
            <a:r>
              <a:rPr lang="nl-NL" dirty="0"/>
              <a:t>We weten wat een sprint </a:t>
            </a:r>
            <a:r>
              <a:rPr lang="nl-NL" dirty="0" err="1"/>
              <a:t>backlog</a:t>
            </a:r>
            <a:r>
              <a:rPr lang="nl-NL" dirty="0"/>
              <a:t> is</a:t>
            </a:r>
          </a:p>
          <a:p>
            <a:r>
              <a:rPr lang="nl-NL" dirty="0"/>
              <a:t>We weten wat een sprint planning is</a:t>
            </a:r>
          </a:p>
          <a:p>
            <a:r>
              <a:rPr lang="nl-NL" dirty="0"/>
              <a:t>We weten wat een ‘</a:t>
            </a:r>
            <a:r>
              <a:rPr lang="nl-NL" dirty="0" err="1"/>
              <a:t>potentially</a:t>
            </a:r>
            <a:r>
              <a:rPr lang="nl-NL" dirty="0"/>
              <a:t> </a:t>
            </a:r>
            <a:r>
              <a:rPr lang="nl-NL" dirty="0" err="1"/>
              <a:t>shippable</a:t>
            </a:r>
            <a:r>
              <a:rPr lang="nl-NL" dirty="0"/>
              <a:t> product’ is</a:t>
            </a:r>
          </a:p>
          <a:p>
            <a:r>
              <a:rPr lang="nl-NL" dirty="0"/>
              <a:t>We weten wat een sprint review is</a:t>
            </a:r>
          </a:p>
          <a:p>
            <a:r>
              <a:rPr lang="nl-NL" dirty="0"/>
              <a:t>We weten wat een </a:t>
            </a:r>
            <a:r>
              <a:rPr lang="nl-NL" dirty="0" err="1"/>
              <a:t>retrospective</a:t>
            </a:r>
            <a:r>
              <a:rPr lang="nl-NL" dirty="0"/>
              <a:t> is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102877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Sprint review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/>
              <a:t>Dus eigenlijk:</a:t>
            </a:r>
          </a:p>
          <a:p>
            <a:pPr marL="0" indent="0" algn="ctr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2400" dirty="0">
                <a:solidFill>
                  <a:schemeClr val="accent2">
                    <a:lumMod val="50000"/>
                  </a:schemeClr>
                </a:solidFill>
              </a:rPr>
              <a:t>Zijn we</a:t>
            </a:r>
          </a:p>
          <a:p>
            <a:pPr marL="0" indent="0" algn="ctr">
              <a:buNone/>
            </a:pPr>
            <a:r>
              <a:rPr lang="nl-NL" sz="5400" dirty="0">
                <a:solidFill>
                  <a:schemeClr val="accent2">
                    <a:lumMod val="50000"/>
                  </a:schemeClr>
                </a:solidFill>
              </a:rPr>
              <a:t>masters in Scrum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191E500-1AB3-4E4E-905A-1AE8051B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878227"/>
            <a:ext cx="1993868" cy="461010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6277D2C-A9B0-42E1-B842-DC15983E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20" y="1812894"/>
            <a:ext cx="1993868" cy="46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6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Scrum bij bedrijven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Microsoft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Yahoo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Google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Electronic Arts (EA)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IBM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Apple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BBC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 err="1"/>
              <a:t>TimeWarner</a:t>
            </a:r>
            <a:endParaRPr lang="nl-NL" dirty="0"/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Philips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Rabobank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Siemens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nl-NL" dirty="0"/>
              <a:t>Nokia</a:t>
            </a: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16708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Scrum in het Kort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4" name="Onlinemedia 3" title="Introduction to Scrum - 7 Minutes">
            <a:hlinkClick r:id="" action="ppaction://media"/>
            <a:extLst>
              <a:ext uri="{FF2B5EF4-FFF2-40B4-BE49-F238E27FC236}">
                <a16:creationId xmlns:a16="http://schemas.microsoft.com/office/drawing/2014/main" id="{28D6C95D-5DEA-41E8-AE01-E7809B50D7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77239" y="1981175"/>
            <a:ext cx="7713549" cy="43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5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625" y="1401731"/>
            <a:ext cx="9077960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Sprints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77239" y="1878227"/>
            <a:ext cx="8547735" cy="4544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2A2F4C-E3F3-42D9-912A-7F46BC28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8" y="1977874"/>
            <a:ext cx="7970838" cy="398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126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Sprints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3B0C31E-3322-4118-A3F6-C5CE5E1A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84" y="1168399"/>
            <a:ext cx="2393907" cy="4610101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181725" y="1744903"/>
            <a:ext cx="4512988" cy="4410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sprint </a:t>
            </a:r>
            <a:r>
              <a:rPr lang="en-US" dirty="0" err="1">
                <a:solidFill>
                  <a:srgbClr val="FFFFFF"/>
                </a:solidFill>
              </a:rPr>
              <a:t>duurt</a:t>
            </a:r>
            <a:r>
              <a:rPr lang="en-US" dirty="0">
                <a:solidFill>
                  <a:srgbClr val="FFFFFF"/>
                </a:solidFill>
              </a:rPr>
              <a:t> 1 tot 3 </a:t>
            </a:r>
            <a:r>
              <a:rPr lang="en-US" dirty="0" err="1">
                <a:solidFill>
                  <a:srgbClr val="FFFFFF"/>
                </a:solidFill>
              </a:rPr>
              <a:t>weken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constante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lengte</a:t>
            </a:r>
            <a:r>
              <a:rPr lang="en-US" dirty="0">
                <a:solidFill>
                  <a:srgbClr val="FFFFFF"/>
                </a:solidFill>
              </a:rPr>
              <a:t> van </a:t>
            </a:r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sprint </a:t>
            </a:r>
            <a:r>
              <a:rPr lang="en-US" dirty="0" err="1">
                <a:solidFill>
                  <a:srgbClr val="FFFFFF"/>
                </a:solidFill>
              </a:rPr>
              <a:t>zorgt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voor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ritme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Het </a:t>
            </a:r>
            <a:r>
              <a:rPr lang="en-US" dirty="0" err="1">
                <a:solidFill>
                  <a:srgbClr val="FFFFFF"/>
                </a:solidFill>
              </a:rPr>
              <a:t>plannen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ontwerpen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programmeren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testen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gebeurt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allemaal</a:t>
            </a:r>
            <a:r>
              <a:rPr lang="en-US" dirty="0">
                <a:solidFill>
                  <a:srgbClr val="FFFFFF"/>
                </a:solidFill>
              </a:rPr>
              <a:t> in 1 sprint.</a:t>
            </a: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126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Rol</a:t>
            </a:r>
            <a:r>
              <a:rPr lang="en-US" dirty="0">
                <a:solidFill>
                  <a:srgbClr val="FFFFFF"/>
                </a:solidFill>
              </a:rPr>
              <a:t> : Product owner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3B0C31E-3322-4118-A3F6-C5CE5E1A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84" y="1168399"/>
            <a:ext cx="2393907" cy="4610101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181725" y="1744903"/>
            <a:ext cx="4512988" cy="4410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Beschrijft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functionaliteiten</a:t>
            </a:r>
            <a:r>
              <a:rPr lang="en-US" dirty="0">
                <a:solidFill>
                  <a:srgbClr val="FFFFFF"/>
                </a:solidFill>
              </a:rPr>
              <a:t> van het product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Maakt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beslissingen</a:t>
            </a:r>
            <a:r>
              <a:rPr lang="en-US" dirty="0">
                <a:solidFill>
                  <a:srgbClr val="FFFFFF"/>
                </a:solidFill>
              </a:rPr>
              <a:t> over </a:t>
            </a:r>
            <a:r>
              <a:rPr lang="en-US" dirty="0" err="1">
                <a:solidFill>
                  <a:srgbClr val="FFFFFF"/>
                </a:solidFill>
              </a:rPr>
              <a:t>omvang</a:t>
            </a:r>
            <a:r>
              <a:rPr lang="en-US" dirty="0">
                <a:solidFill>
                  <a:srgbClr val="FFFFFF"/>
                </a:solidFill>
              </a:rPr>
              <a:t> vs planning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Geeft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prioriteit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aan</a:t>
            </a:r>
            <a:r>
              <a:rPr lang="en-US" dirty="0">
                <a:solidFill>
                  <a:srgbClr val="FFFFFF"/>
                </a:solidFill>
              </a:rPr>
              <a:t> in de product backlog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Past </a:t>
            </a:r>
            <a:r>
              <a:rPr lang="en-US" dirty="0" err="1">
                <a:solidFill>
                  <a:srgbClr val="FFFFFF"/>
                </a:solidFill>
              </a:rPr>
              <a:t>functionaliteiten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prioriteit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bij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elke</a:t>
            </a:r>
            <a:r>
              <a:rPr lang="en-US" dirty="0">
                <a:solidFill>
                  <a:srgbClr val="FFFFFF"/>
                </a:solidFill>
              </a:rPr>
              <a:t> sprint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Accepteert</a:t>
            </a:r>
            <a:r>
              <a:rPr lang="en-US" dirty="0">
                <a:solidFill>
                  <a:srgbClr val="FFFFFF"/>
                </a:solidFill>
              </a:rPr>
              <a:t> of </a:t>
            </a:r>
            <a:r>
              <a:rPr lang="en-US" dirty="0" err="1">
                <a:solidFill>
                  <a:srgbClr val="FFFFFF"/>
                </a:solidFill>
              </a:rPr>
              <a:t>weigert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resultaat</a:t>
            </a:r>
            <a:endParaRPr lang="en-US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2519DC7D-8E3C-4707-9BE3-F42FF367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87" y="1168399"/>
            <a:ext cx="2420302" cy="46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126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Rol</a:t>
            </a:r>
            <a:r>
              <a:rPr lang="en-US" dirty="0">
                <a:solidFill>
                  <a:srgbClr val="FFFFFF"/>
                </a:solidFill>
              </a:rPr>
              <a:t> : Scrum Master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181725" y="1744903"/>
            <a:ext cx="4512988" cy="4410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Zorgt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dat</a:t>
            </a:r>
            <a:r>
              <a:rPr lang="en-US" dirty="0">
                <a:solidFill>
                  <a:srgbClr val="FFFFFF"/>
                </a:solidFill>
              </a:rPr>
              <a:t> de scrum </a:t>
            </a:r>
            <a:r>
              <a:rPr lang="en-US" dirty="0" err="1">
                <a:solidFill>
                  <a:srgbClr val="FFFFFF"/>
                </a:solidFill>
              </a:rPr>
              <a:t>principes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goed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worden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toegepast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Haalt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belemmeringen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weg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Coach het team </a:t>
            </a:r>
            <a:r>
              <a:rPr lang="en-US" dirty="0" err="1">
                <a:solidFill>
                  <a:srgbClr val="FFFFFF"/>
                </a:solidFill>
              </a:rPr>
              <a:t>naar</a:t>
            </a:r>
            <a:r>
              <a:rPr lang="en-US" dirty="0">
                <a:solidFill>
                  <a:srgbClr val="FFFFFF"/>
                </a:solidFill>
              </a:rPr>
              <a:t> het </a:t>
            </a:r>
            <a:r>
              <a:rPr lang="en-US" dirty="0" err="1">
                <a:solidFill>
                  <a:srgbClr val="FFFFFF"/>
                </a:solidFill>
              </a:rPr>
              <a:t>beste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resultaat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Zorgt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dat</a:t>
            </a:r>
            <a:r>
              <a:rPr lang="en-US" dirty="0">
                <a:solidFill>
                  <a:srgbClr val="FFFFFF"/>
                </a:solidFill>
              </a:rPr>
              <a:t> in het team </a:t>
            </a:r>
            <a:r>
              <a:rPr lang="en-US" dirty="0" err="1">
                <a:solidFill>
                  <a:srgbClr val="FFFFFF"/>
                </a:solidFill>
              </a:rPr>
              <a:t>goed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wordt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samengewerkt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Zorgt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ervoor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dat</a:t>
            </a:r>
            <a:r>
              <a:rPr lang="en-US" dirty="0">
                <a:solidFill>
                  <a:srgbClr val="FFFFFF"/>
                </a:solidFill>
              </a:rPr>
              <a:t> het team </a:t>
            </a:r>
            <a:r>
              <a:rPr lang="en-US" dirty="0" err="1">
                <a:solidFill>
                  <a:srgbClr val="FFFFFF"/>
                </a:solidFill>
              </a:rPr>
              <a:t>beschermt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wordt</a:t>
            </a:r>
            <a:r>
              <a:rPr lang="en-US" dirty="0">
                <a:solidFill>
                  <a:srgbClr val="FFFFFF"/>
                </a:solidFill>
              </a:rPr>
              <a:t> storing van </a:t>
            </a:r>
            <a:r>
              <a:rPr lang="en-US" dirty="0" err="1">
                <a:solidFill>
                  <a:srgbClr val="FFFFFF"/>
                </a:solidFill>
              </a:rPr>
              <a:t>buitenaf</a:t>
            </a:r>
            <a:endParaRPr lang="en-US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43813A9C-5D05-40E4-A642-98B7E54C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04" y="1168399"/>
            <a:ext cx="1993868" cy="46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56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97CFB38459A94CA2E3F7AD1FCAB853" ma:contentTypeVersion="3" ma:contentTypeDescription="Een nieuw document maken." ma:contentTypeScope="" ma:versionID="66463e76bc6adbf07e4d788fe742ae71">
  <xsd:schema xmlns:xsd="http://www.w3.org/2001/XMLSchema" xmlns:xs="http://www.w3.org/2001/XMLSchema" xmlns:p="http://schemas.microsoft.com/office/2006/metadata/properties" xmlns:ns2="4aeb8cfe-706e-48c8-a14a-1502d32f0801" targetNamespace="http://schemas.microsoft.com/office/2006/metadata/properties" ma:root="true" ma:fieldsID="010015ac518a08c812ce9b155b44db20" ns2:_="">
    <xsd:import namespace="4aeb8cfe-706e-48c8-a14a-1502d32f0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b8cfe-706e-48c8-a14a-1502d32f0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F1BC97-E1B6-4A65-928C-D8E5B63F16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8E9BAD-EA35-42A6-9B50-E3CD2B4884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74EB8-3EDB-4F92-82E0-93A92C5B3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eb8cfe-706e-48c8-a14a-1502d32f0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916</Words>
  <Application>Microsoft Office PowerPoint</Application>
  <PresentationFormat>Breedbeeld</PresentationFormat>
  <Paragraphs>482</Paragraphs>
  <Slides>31</Slides>
  <Notes>0</Notes>
  <HiddenSlides>0</HiddenSlides>
  <MMClips>3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PowerPoint-presentatie</vt:lpstr>
      <vt:lpstr>Uitvoer van ict projecten</vt:lpstr>
      <vt:lpstr>Al is een keer gezien?</vt:lpstr>
      <vt:lpstr>Scrum bij bedrijven</vt:lpstr>
      <vt:lpstr>Scrum in het Kort</vt:lpstr>
      <vt:lpstr>Sprints</vt:lpstr>
      <vt:lpstr>Sprints</vt:lpstr>
      <vt:lpstr>Rol : Product owner</vt:lpstr>
      <vt:lpstr>Rol : Scrum Master</vt:lpstr>
      <vt:lpstr>Rol : Het team</vt:lpstr>
      <vt:lpstr>Product Backlog</vt:lpstr>
      <vt:lpstr>Userstories</vt:lpstr>
      <vt:lpstr>Sprint Backlog</vt:lpstr>
      <vt:lpstr>Burndown Chart</vt:lpstr>
      <vt:lpstr>Sprint Planning</vt:lpstr>
      <vt:lpstr>Stand up</vt:lpstr>
      <vt:lpstr>Stand up: Walk the board</vt:lpstr>
      <vt:lpstr>Stand up</vt:lpstr>
      <vt:lpstr>Sprint Review</vt:lpstr>
      <vt:lpstr>Sprint Retrospective</vt:lpstr>
      <vt:lpstr>Penny Game !</vt:lpstr>
      <vt:lpstr>Penny Game !</vt:lpstr>
      <vt:lpstr>Penny Game !</vt:lpstr>
      <vt:lpstr>Penny Game !</vt:lpstr>
      <vt:lpstr>Penny Game !</vt:lpstr>
      <vt:lpstr>Penny Game !</vt:lpstr>
      <vt:lpstr>Penny Game !</vt:lpstr>
      <vt:lpstr>Penny Game !</vt:lpstr>
      <vt:lpstr>Penny Game !</vt:lpstr>
      <vt:lpstr>Sprint review</vt:lpstr>
      <vt:lpstr>Sprint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Marcel Koningstein</dc:creator>
  <cp:lastModifiedBy>Jaap van Gils</cp:lastModifiedBy>
  <cp:revision>12</cp:revision>
  <dcterms:created xsi:type="dcterms:W3CDTF">2018-11-06T13:39:29Z</dcterms:created>
  <dcterms:modified xsi:type="dcterms:W3CDTF">2023-02-10T14:33:40Z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0x0101005497CFB38459A94CA2E3F7AD1FCAB853</vt:lpwstr>
  </property>
</Properties>
</file>