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63"/>
  </p:notesMasterIdLst>
  <p:sldIdLst>
    <p:sldId id="256" r:id="rId2"/>
    <p:sldId id="331" r:id="rId3"/>
    <p:sldId id="257" r:id="rId4"/>
    <p:sldId id="258" r:id="rId5"/>
    <p:sldId id="261" r:id="rId6"/>
    <p:sldId id="259" r:id="rId7"/>
    <p:sldId id="260" r:id="rId8"/>
    <p:sldId id="262" r:id="rId9"/>
    <p:sldId id="265" r:id="rId10"/>
    <p:sldId id="264" r:id="rId11"/>
    <p:sldId id="263" r:id="rId12"/>
    <p:sldId id="266" r:id="rId13"/>
    <p:sldId id="267" r:id="rId14"/>
    <p:sldId id="281" r:id="rId15"/>
    <p:sldId id="271"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 id="296" r:id="rId29"/>
    <p:sldId id="297" r:id="rId30"/>
    <p:sldId id="298" r:id="rId31"/>
    <p:sldId id="333" r:id="rId32"/>
    <p:sldId id="300" r:id="rId33"/>
    <p:sldId id="301" r:id="rId34"/>
    <p:sldId id="303" r:id="rId35"/>
    <p:sldId id="304" r:id="rId36"/>
    <p:sldId id="305" r:id="rId37"/>
    <p:sldId id="306" r:id="rId38"/>
    <p:sldId id="335" r:id="rId39"/>
    <p:sldId id="334" r:id="rId40"/>
    <p:sldId id="308" r:id="rId41"/>
    <p:sldId id="309" r:id="rId42"/>
    <p:sldId id="310" r:id="rId43"/>
    <p:sldId id="336" r:id="rId44"/>
    <p:sldId id="312" r:id="rId45"/>
    <p:sldId id="313" r:id="rId46"/>
    <p:sldId id="314" r:id="rId47"/>
    <p:sldId id="315" r:id="rId48"/>
    <p:sldId id="316" r:id="rId49"/>
    <p:sldId id="317" r:id="rId50"/>
    <p:sldId id="318" r:id="rId51"/>
    <p:sldId id="319" r:id="rId52"/>
    <p:sldId id="320" r:id="rId53"/>
    <p:sldId id="321" r:id="rId54"/>
    <p:sldId id="323" r:id="rId55"/>
    <p:sldId id="324" r:id="rId56"/>
    <p:sldId id="325" r:id="rId57"/>
    <p:sldId id="326" r:id="rId58"/>
    <p:sldId id="327" r:id="rId59"/>
    <p:sldId id="328" r:id="rId60"/>
    <p:sldId id="329" r:id="rId61"/>
    <p:sldId id="330"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16" y="15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987F07-A053-4209-B9A7-AF0D161BAA3B}" type="datetimeFigureOut">
              <a:rPr lang="en-US" smtClean="0"/>
              <a:pPr/>
              <a:t>21/10/2019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079354-28DD-4BB5-8E0E-BAB8A0EA18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079354-28DD-4BB5-8E0E-BAB8A0EA184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F56C27A-3C5B-4B27-9ECF-77E254F66E80}" type="datetimeFigureOut">
              <a:rPr lang="en-US" smtClean="0"/>
              <a:pPr/>
              <a:t>21/10/2019</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2BBFC60-4BD5-4C58-8FE1-1EF2E294241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F56C27A-3C5B-4B27-9ECF-77E254F66E80}" type="datetimeFigureOut">
              <a:rPr lang="en-US" smtClean="0"/>
              <a:pPr/>
              <a:t>21/10/2019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2BBFC60-4BD5-4C58-8FE1-1EF2E29424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EF56C27A-3C5B-4B27-9ECF-77E254F66E80}" type="datetimeFigureOut">
              <a:rPr lang="en-US" smtClean="0"/>
              <a:pPr/>
              <a:t>21/10/2019</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2BBFC60-4BD5-4C58-8FE1-1EF2E294241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noProof="1"/>
              <a:t>Click to edit Master title style</a:t>
            </a:r>
          </a:p>
        </p:txBody>
      </p:sp>
      <p:sp>
        <p:nvSpPr>
          <p:cNvPr id="7" name="Text Placeholder 2"/>
          <p:cNvSpPr>
            <a:spLocks noGrp="1"/>
          </p:cNvSpPr>
          <p:nvPr>
            <p:ph type="body" idx="1"/>
          </p:nvPr>
        </p:nvSpPr>
        <p:spPr>
          <a:xfrm>
            <a:off x="685346" y="1885950"/>
            <a:ext cx="2475738"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8" name="Text Placeholder 3"/>
          <p:cNvSpPr>
            <a:spLocks noGrp="1"/>
          </p:cNvSpPr>
          <p:nvPr>
            <p:ph type="body" sz="half" idx="15"/>
          </p:nvPr>
        </p:nvSpPr>
        <p:spPr>
          <a:xfrm>
            <a:off x="685346" y="2768112"/>
            <a:ext cx="2475738"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9" name="Text Placeholder 4"/>
          <p:cNvSpPr>
            <a:spLocks noGrp="1"/>
          </p:cNvSpPr>
          <p:nvPr>
            <p:ph type="body" sz="quarter" idx="3"/>
          </p:nvPr>
        </p:nvSpPr>
        <p:spPr>
          <a:xfrm>
            <a:off x="3335033" y="1885950"/>
            <a:ext cx="2475738"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10" name="Text Placeholder 3"/>
          <p:cNvSpPr>
            <a:spLocks noGrp="1"/>
          </p:cNvSpPr>
          <p:nvPr>
            <p:ph type="body" sz="half" idx="16"/>
          </p:nvPr>
        </p:nvSpPr>
        <p:spPr>
          <a:xfrm>
            <a:off x="3331076" y="2768112"/>
            <a:ext cx="2475738"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11" name="Text Placeholder 4"/>
          <p:cNvSpPr>
            <a:spLocks noGrp="1"/>
          </p:cNvSpPr>
          <p:nvPr>
            <p:ph type="body" sz="quarter" idx="13"/>
          </p:nvPr>
        </p:nvSpPr>
        <p:spPr>
          <a:xfrm>
            <a:off x="5974929" y="1885950"/>
            <a:ext cx="2475738"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12" name="Text Placeholder 3"/>
          <p:cNvSpPr>
            <a:spLocks noGrp="1"/>
          </p:cNvSpPr>
          <p:nvPr>
            <p:ph type="body" sz="half" idx="17"/>
          </p:nvPr>
        </p:nvSpPr>
        <p:spPr>
          <a:xfrm>
            <a:off x="5974929" y="2768111"/>
            <a:ext cx="2475738"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13" name="Date Placeholder 3"/>
          <p:cNvSpPr>
            <a:spLocks noGrp="1"/>
          </p:cNvSpPr>
          <p:nvPr>
            <p:ph type="dt" sz="half" idx="18"/>
          </p:nvPr>
        </p:nvSpPr>
        <p:spPr/>
        <p:txBody>
          <a:bodyPr/>
          <a:lstStyle>
            <a:lvl1pPr>
              <a:defRPr/>
            </a:lvl1pPr>
          </a:lstStyle>
          <a:p>
            <a:fld id="{B61BEF0D-F0BB-DE4B-95CE-6DB70DBA9567}" type="datetimeFigureOut">
              <a:rPr lang="en-US"/>
              <a:pPr/>
              <a:t>21/10/2019</a:t>
            </a:fld>
            <a:endParaRPr lang="en-US"/>
          </a:p>
        </p:txBody>
      </p:sp>
      <p:sp>
        <p:nvSpPr>
          <p:cNvPr id="14" name="Footer Placeholder 4"/>
          <p:cNvSpPr>
            <a:spLocks noGrp="1"/>
          </p:cNvSpPr>
          <p:nvPr>
            <p:ph type="ftr" sz="quarter" idx="19"/>
          </p:nvPr>
        </p:nvSpPr>
        <p:spPr/>
        <p:txBody>
          <a:bodyPr/>
          <a:lstStyle>
            <a:lvl1pPr>
              <a:defRPr/>
            </a:lvl1pPr>
          </a:lstStyle>
          <a:p>
            <a:endParaRPr lang="en-US"/>
          </a:p>
        </p:txBody>
      </p:sp>
      <p:sp>
        <p:nvSpPr>
          <p:cNvPr id="16" name="Slide Number Placeholder 5"/>
          <p:cNvSpPr>
            <a:spLocks noGrp="1"/>
          </p:cNvSpPr>
          <p:nvPr>
            <p:ph type="sldNum" sz="quarter" idx="20"/>
          </p:nvPr>
        </p:nvSpPr>
        <p:spPr/>
        <p:txBody>
          <a:bodyPr/>
          <a:lstStyle>
            <a:lvl1pPr>
              <a:defRPr/>
            </a:lvl1pPr>
          </a:lstStyle>
          <a:p>
            <a:fld id="{7F85E58D-EF36-4C69-B6A2-F0444B261669}" type="slidenum">
              <a:rPr lang="en-US" altLang="zh-CN"/>
              <a:pPr/>
              <a:t>‹#›</a:t>
            </a:fld>
            <a:endParaRPr lang="en-US" altLang="zh-CN"/>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F56C27A-3C5B-4B27-9ECF-77E254F66E80}" type="datetimeFigureOut">
              <a:rPr lang="en-US" smtClean="0"/>
              <a:pPr/>
              <a:t>21/10/2019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2BBFC60-4BD5-4C58-8FE1-1EF2E29424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F56C27A-3C5B-4B27-9ECF-77E254F66E80}" type="datetimeFigureOut">
              <a:rPr lang="en-US" smtClean="0"/>
              <a:pPr/>
              <a:t>21/10/2019</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2BBFC60-4BD5-4C58-8FE1-1EF2E294241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F56C27A-3C5B-4B27-9ECF-77E254F66E80}" type="datetimeFigureOut">
              <a:rPr lang="en-US" smtClean="0"/>
              <a:pPr/>
              <a:t>21/10/2019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2BBFC60-4BD5-4C58-8FE1-1EF2E29424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F56C27A-3C5B-4B27-9ECF-77E254F66E80}" type="datetimeFigureOut">
              <a:rPr lang="en-US" smtClean="0"/>
              <a:pPr/>
              <a:t>21/10/2019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2BBFC60-4BD5-4C58-8FE1-1EF2E29424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F56C27A-3C5B-4B27-9ECF-77E254F66E80}" type="datetimeFigureOut">
              <a:rPr lang="en-US" smtClean="0"/>
              <a:pPr/>
              <a:t>21/10/2019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2BBFC60-4BD5-4C58-8FE1-1EF2E29424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F56C27A-3C5B-4B27-9ECF-77E254F66E80}" type="datetimeFigureOut">
              <a:rPr lang="en-US" smtClean="0"/>
              <a:pPr/>
              <a:t>21/10/2019</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2BBFC60-4BD5-4C58-8FE1-1EF2E29424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F56C27A-3C5B-4B27-9ECF-77E254F66E80}" type="datetimeFigureOut">
              <a:rPr lang="en-US" smtClean="0"/>
              <a:pPr/>
              <a:t>21/10/2019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2BBFC60-4BD5-4C58-8FE1-1EF2E29424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EF56C27A-3C5B-4B27-9ECF-77E254F66E80}" type="datetimeFigureOut">
              <a:rPr lang="en-US" smtClean="0"/>
              <a:pPr/>
              <a:t>21/10/2019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2BBFC60-4BD5-4C58-8FE1-1EF2E2942411}"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4">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F56C27A-3C5B-4B27-9ECF-77E254F66E80}" type="datetimeFigureOut">
              <a:rPr lang="en-US" smtClean="0"/>
              <a:pPr/>
              <a:t>21/10/2019</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2BBFC60-4BD5-4C58-8FE1-1EF2E294241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searchstorage.techtarget.com/definition/content-addressed-storage" TargetMode="External"/><Relationship Id="rId2" Type="http://schemas.openxmlformats.org/officeDocument/2006/relationships/hyperlink" Target="https://searchnetworking.techtarget.com/definition/signal" TargetMode="External"/><Relationship Id="rId1" Type="http://schemas.openxmlformats.org/officeDocument/2006/relationships/slideLayout" Target="../slideLayouts/slideLayout7.xml"/><Relationship Id="rId6" Type="http://schemas.openxmlformats.org/officeDocument/2006/relationships/hyperlink" Target="https://searchnetworking.techtarget.com/definition/protocol" TargetMode="External"/><Relationship Id="rId5" Type="http://schemas.openxmlformats.org/officeDocument/2006/relationships/hyperlink" Target="https://searchmobilecomputing.techtarget.com/definition/modem" TargetMode="External"/><Relationship Id="rId4" Type="http://schemas.openxmlformats.org/officeDocument/2006/relationships/hyperlink" Target="https://searchstorage.techtarget.com/definition/RAS"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pngimg.com/download/8747" TargetMode="External"/><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hyperlink" Target="https://creativecommons.org/licenses/by-nc/3.0/"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 Computer Organization</a:t>
            </a:r>
            <a:endParaRPr lang="en-US" dirty="0"/>
          </a:p>
        </p:txBody>
      </p:sp>
      <p:sp>
        <p:nvSpPr>
          <p:cNvPr id="3" name="Subtitle 2"/>
          <p:cNvSpPr>
            <a:spLocks noGrp="1"/>
          </p:cNvSpPr>
          <p:nvPr>
            <p:ph type="subTitle" idx="1"/>
          </p:nvPr>
        </p:nvSpPr>
        <p:spPr/>
        <p:txBody>
          <a:bodyPr>
            <a:normAutofit fontScale="77500" lnSpcReduction="20000"/>
          </a:bodyPr>
          <a:lstStyle/>
          <a:p>
            <a:r>
              <a:rPr lang="en-US" sz="2400" dirty="0" smtClean="0">
                <a:solidFill>
                  <a:schemeClr val="tx1"/>
                </a:solidFill>
              </a:rPr>
              <a:t>A full guide through the MCA coarse.</a:t>
            </a:r>
          </a:p>
          <a:p>
            <a:r>
              <a:rPr lang="en-US" dirty="0" smtClean="0"/>
              <a:t>Author-</a:t>
            </a:r>
            <a:r>
              <a:rPr lang="en-US" dirty="0" err="1" smtClean="0"/>
              <a:t>Anushka</a:t>
            </a:r>
            <a:r>
              <a:rPr lang="en-US" dirty="0" smtClean="0"/>
              <a:t> </a:t>
            </a:r>
            <a:r>
              <a:rPr lang="en-US" dirty="0" err="1" smtClean="0"/>
              <a:t>Mundley</a:t>
            </a:r>
            <a:endParaRPr lang="en-US" dirty="0" smtClean="0"/>
          </a:p>
          <a:p>
            <a:r>
              <a:rPr lang="en-US" dirty="0" smtClean="0"/>
              <a:t>IC-2K18</a:t>
            </a:r>
          </a:p>
          <a:p>
            <a:r>
              <a:rPr lang="en-US" dirty="0" smtClean="0"/>
              <a:t>MCA  3sem</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                  </a:t>
            </a:r>
            <a:r>
              <a:rPr lang="en-US" sz="3600" b="0" dirty="0" smtClean="0"/>
              <a:t>    </a:t>
            </a:r>
            <a:r>
              <a:rPr lang="en-US" sz="3600" u="sng" dirty="0" smtClean="0"/>
              <a:t>UNIT-2</a:t>
            </a:r>
            <a:endParaRPr lang="en-US" sz="3600" dirty="0"/>
          </a:p>
        </p:txBody>
      </p:sp>
      <p:sp>
        <p:nvSpPr>
          <p:cNvPr id="3" name="Content Placeholder 2"/>
          <p:cNvSpPr>
            <a:spLocks noGrp="1"/>
          </p:cNvSpPr>
          <p:nvPr>
            <p:ph idx="1"/>
          </p:nvPr>
        </p:nvSpPr>
        <p:spPr/>
        <p:txBody>
          <a:bodyPr>
            <a:normAutofit fontScale="55000" lnSpcReduction="20000"/>
          </a:bodyPr>
          <a:lstStyle/>
          <a:p>
            <a:pPr>
              <a:buNone/>
            </a:pPr>
            <a:r>
              <a:rPr lang="en-US" sz="2000" dirty="0" smtClean="0"/>
              <a:t>The major functions or requirements for an I/O module fall into the following</a:t>
            </a:r>
          </a:p>
          <a:p>
            <a:pPr>
              <a:buNone/>
            </a:pPr>
            <a:r>
              <a:rPr lang="en-US" sz="2000" dirty="0" smtClean="0"/>
              <a:t>categories:</a:t>
            </a:r>
          </a:p>
          <a:p>
            <a:pPr>
              <a:buNone/>
            </a:pPr>
            <a:r>
              <a:rPr lang="en-US" sz="2000" dirty="0" smtClean="0"/>
              <a:t>• Control and timing</a:t>
            </a:r>
          </a:p>
          <a:p>
            <a:pPr>
              <a:buNone/>
            </a:pPr>
            <a:r>
              <a:rPr lang="en-US" sz="2000" dirty="0" smtClean="0"/>
              <a:t>• Processor communication</a:t>
            </a:r>
          </a:p>
          <a:p>
            <a:pPr>
              <a:buNone/>
            </a:pPr>
            <a:r>
              <a:rPr lang="en-US" sz="2000" dirty="0" smtClean="0"/>
              <a:t>• Device communication</a:t>
            </a:r>
          </a:p>
          <a:p>
            <a:pPr>
              <a:buNone/>
            </a:pPr>
            <a:r>
              <a:rPr lang="en-US" sz="2000" dirty="0" smtClean="0"/>
              <a:t>• Data buffering</a:t>
            </a:r>
          </a:p>
          <a:p>
            <a:pPr>
              <a:buNone/>
            </a:pPr>
            <a:r>
              <a:rPr lang="en-US" sz="2000" dirty="0" smtClean="0"/>
              <a:t>• Error detection</a:t>
            </a:r>
          </a:p>
          <a:p>
            <a:pPr>
              <a:buNone/>
            </a:pPr>
            <a:r>
              <a:rPr lang="en-US" sz="2000" dirty="0" smtClean="0"/>
              <a:t>                                                                      </a:t>
            </a:r>
            <a:r>
              <a:rPr lang="en-US" sz="2400" b="1" u="sng" dirty="0" smtClean="0"/>
              <a:t>Input Commands</a:t>
            </a:r>
          </a:p>
          <a:p>
            <a:endParaRPr lang="en-US" sz="2400" dirty="0" smtClean="0"/>
          </a:p>
          <a:p>
            <a:pPr>
              <a:buNone/>
            </a:pPr>
            <a:r>
              <a:rPr lang="en-US" sz="2400" dirty="0" smtClean="0"/>
              <a:t>     There are four types of I/O commands that an I/O module may receive when it is addressed by a processor:</a:t>
            </a:r>
          </a:p>
          <a:p>
            <a:r>
              <a:rPr lang="en-US" sz="2400" dirty="0" smtClean="0"/>
              <a:t>• Control: Used to activate a peripheral and tell it what to do. </a:t>
            </a:r>
          </a:p>
          <a:p>
            <a:endParaRPr lang="en-US" sz="2400" dirty="0" smtClean="0"/>
          </a:p>
          <a:p>
            <a:r>
              <a:rPr lang="en-US" sz="2400" dirty="0" smtClean="0"/>
              <a:t>• Test: Used to test various status conditions associated with an I/O module and its peripherals.</a:t>
            </a:r>
          </a:p>
          <a:p>
            <a:endParaRPr lang="en-US" sz="2400" dirty="0" smtClean="0"/>
          </a:p>
          <a:p>
            <a:r>
              <a:rPr lang="en-US" sz="2400" dirty="0" smtClean="0"/>
              <a:t>• Read: Causes the I/O module to obtain an item of data from the peripheral</a:t>
            </a:r>
          </a:p>
          <a:p>
            <a:r>
              <a:rPr lang="en-US" sz="2400" dirty="0" smtClean="0"/>
              <a:t>and place it in an internal </a:t>
            </a:r>
          </a:p>
          <a:p>
            <a:endParaRPr lang="en-US" sz="2400" dirty="0" smtClean="0"/>
          </a:p>
          <a:p>
            <a:r>
              <a:rPr lang="en-US" sz="2400" dirty="0" smtClean="0"/>
              <a:t>• Write: Causes the I/O module to take an item of data (byte or word) from the data bus and subsequently transmit that data item to the peripheral.</a:t>
            </a:r>
            <a:endParaRPr lang="en-US" sz="2400" u="sng"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age025.png"/>
          <p:cNvPicPr>
            <a:picLocks noGrp="1" noChangeAspect="1"/>
          </p:cNvPicPr>
          <p:nvPr>
            <p:ph idx="1"/>
          </p:nvPr>
        </p:nvPicPr>
        <p:blipFill>
          <a:blip r:embed="rId2"/>
          <a:stretch>
            <a:fillRect/>
          </a:stretch>
        </p:blipFill>
        <p:spPr>
          <a:xfrm>
            <a:off x="937884" y="1609725"/>
            <a:ext cx="6277631" cy="484663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sz="2000" dirty="0" smtClean="0"/>
          </a:p>
          <a:p>
            <a:r>
              <a:rPr lang="en-US" sz="2000" dirty="0" smtClean="0"/>
              <a:t>The problem with programmed I/O is that the processor has to wait a long time for the I/O module of concern to be ready for either reception or transmission of data.</a:t>
            </a:r>
          </a:p>
          <a:p>
            <a:r>
              <a:rPr lang="en-US" sz="2000" dirty="0" smtClean="0"/>
              <a:t> </a:t>
            </a:r>
          </a:p>
          <a:p>
            <a:r>
              <a:rPr lang="en-US" sz="2000" dirty="0" smtClean="0"/>
              <a:t>An alternative is for the processor to issue an I/O command to a module and then go on to do some other useful </a:t>
            </a:r>
            <a:r>
              <a:rPr lang="en-US" sz="2000" dirty="0" err="1" smtClean="0"/>
              <a:t>work.The</a:t>
            </a:r>
            <a:r>
              <a:rPr lang="en-US" sz="2000" dirty="0" smtClean="0"/>
              <a:t> I/O module will then interrupt the processor to request service when it is ready to exchange data with the </a:t>
            </a:r>
            <a:r>
              <a:rPr lang="en-US" sz="2000" dirty="0" err="1" smtClean="0"/>
              <a:t>processor.The</a:t>
            </a:r>
            <a:r>
              <a:rPr lang="en-US" sz="2000" dirty="0" smtClean="0"/>
              <a:t> processor then executes the data transfer, as before, and then resumes its former processing.</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1305_Explain about Interrupt-Processing Sequence.png"/>
          <p:cNvPicPr>
            <a:picLocks noGrp="1" noChangeAspect="1"/>
          </p:cNvPicPr>
          <p:nvPr>
            <p:ph idx="1"/>
          </p:nvPr>
        </p:nvPicPr>
        <p:blipFill>
          <a:blip r:embed="rId2"/>
          <a:stretch>
            <a:fillRect/>
          </a:stretch>
        </p:blipFill>
        <p:spPr>
          <a:xfrm>
            <a:off x="4724400" y="1600200"/>
            <a:ext cx="2843361" cy="4846638"/>
          </a:xfrm>
        </p:spPr>
      </p:pic>
      <p:sp>
        <p:nvSpPr>
          <p:cNvPr id="8" name="Rectangle 7"/>
          <p:cNvSpPr/>
          <p:nvPr/>
        </p:nvSpPr>
        <p:spPr>
          <a:xfrm>
            <a:off x="228600" y="2133600"/>
            <a:ext cx="4572000" cy="2585323"/>
          </a:xfrm>
          <a:prstGeom prst="rect">
            <a:avLst/>
          </a:prstGeom>
        </p:spPr>
        <p:txBody>
          <a:bodyPr wrap="square">
            <a:spAutoFit/>
          </a:bodyPr>
          <a:lstStyle/>
          <a:p>
            <a:r>
              <a:rPr lang="en-US" dirty="0" smtClean="0"/>
              <a:t>A </a:t>
            </a:r>
            <a:r>
              <a:rPr lang="en-US" b="1" dirty="0" smtClean="0"/>
              <a:t>priority interrupt</a:t>
            </a:r>
            <a:r>
              <a:rPr lang="en-US" dirty="0" smtClean="0"/>
              <a:t> is a system which decides the priority at which various devices, which generates the interrupt signal at the same time, will be serviced by the CPU. ... When two or more devices interrupt the computer simultaneously, the computer services the device with the higher priority first.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typical-DMA-block-diagram.gif"/>
          <p:cNvPicPr>
            <a:picLocks noGrp="1" noChangeAspect="1"/>
          </p:cNvPicPr>
          <p:nvPr>
            <p:ph idx="1"/>
          </p:nvPr>
        </p:nvPicPr>
        <p:blipFill>
          <a:blip r:embed="rId2"/>
          <a:stretch>
            <a:fillRect/>
          </a:stretch>
        </p:blipFill>
        <p:spPr>
          <a:xfrm>
            <a:off x="4800600" y="1524000"/>
            <a:ext cx="2895600" cy="4876800"/>
          </a:xfrm>
        </p:spPr>
      </p:pic>
      <p:sp>
        <p:nvSpPr>
          <p:cNvPr id="5" name="Rectangle 4"/>
          <p:cNvSpPr/>
          <p:nvPr/>
        </p:nvSpPr>
        <p:spPr>
          <a:xfrm>
            <a:off x="228600" y="1676400"/>
            <a:ext cx="4419600" cy="4524315"/>
          </a:xfrm>
          <a:prstGeom prst="rect">
            <a:avLst/>
          </a:prstGeom>
        </p:spPr>
        <p:txBody>
          <a:bodyPr wrap="square">
            <a:spAutoFit/>
          </a:bodyPr>
          <a:lstStyle/>
          <a:p>
            <a:r>
              <a:rPr lang="en-US" dirty="0" smtClean="0"/>
              <a:t>Interrupt-driven I/O, though more efficient than simple programmed I/O, still requires</a:t>
            </a:r>
          </a:p>
          <a:p>
            <a:r>
              <a:rPr lang="en-US" dirty="0" smtClean="0"/>
              <a:t>the active intervention of the processor to transfer data between memory and</a:t>
            </a:r>
          </a:p>
          <a:p>
            <a:r>
              <a:rPr lang="en-US" dirty="0" smtClean="0"/>
              <a:t>an I/O module, and any data transfer must traverse a path through the processor.</a:t>
            </a:r>
          </a:p>
          <a:p>
            <a:r>
              <a:rPr lang="en-US" dirty="0" smtClean="0"/>
              <a:t>Thus, both these forms of I/O suffer from two inherent drawbacks:</a:t>
            </a:r>
          </a:p>
          <a:p>
            <a:r>
              <a:rPr lang="en-US" dirty="0" smtClean="0"/>
              <a:t>1. The I/O transfer rate is limited by the speed with which the processor can test</a:t>
            </a:r>
          </a:p>
          <a:p>
            <a:r>
              <a:rPr lang="en-US" dirty="0" smtClean="0"/>
              <a:t>and service a device.</a:t>
            </a:r>
          </a:p>
          <a:p>
            <a:r>
              <a:rPr lang="en-US" dirty="0" smtClean="0"/>
              <a:t>2. The processor is tied up in managing an I/O transfer; a number of instructions</a:t>
            </a:r>
          </a:p>
          <a:p>
            <a:r>
              <a:rPr lang="en-US" dirty="0" smtClean="0"/>
              <a:t>must be executed for each I/O transfer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97347"/>
            <a:ext cx="7086600" cy="5078313"/>
          </a:xfrm>
          <a:prstGeom prst="rect">
            <a:avLst/>
          </a:prstGeom>
        </p:spPr>
        <p:txBody>
          <a:bodyPr wrap="square">
            <a:spAutoFit/>
          </a:bodyPr>
          <a:lstStyle/>
          <a:p>
            <a:r>
              <a:rPr lang="en-US" dirty="0" smtClean="0"/>
              <a:t>The I/O channel represents an extension of the DMA concept. An I/O channel has</a:t>
            </a:r>
          </a:p>
          <a:p>
            <a:r>
              <a:rPr lang="en-US" dirty="0" smtClean="0"/>
              <a:t>the ability to execute I/O instructions, which gives it complete control over I/O</a:t>
            </a:r>
          </a:p>
          <a:p>
            <a:r>
              <a:rPr lang="en-US" dirty="0" smtClean="0"/>
              <a:t>operations. In a computer system with such devices, the CPU does not execute I/O</a:t>
            </a:r>
          </a:p>
          <a:p>
            <a:r>
              <a:rPr lang="en-US" dirty="0" smtClean="0"/>
              <a:t>instructions. Such instructions are stored in main memory to be executed by a</a:t>
            </a:r>
          </a:p>
          <a:p>
            <a:r>
              <a:rPr lang="en-US" dirty="0" smtClean="0"/>
              <a:t>special-purpose processor in the I/O channel itself. Thus, the CPU initiates an I/O</a:t>
            </a:r>
          </a:p>
          <a:p>
            <a:r>
              <a:rPr lang="en-US" dirty="0" smtClean="0"/>
              <a:t>transfer by instructing the I/O channel to execute a program in memory. The program</a:t>
            </a:r>
          </a:p>
          <a:p>
            <a:r>
              <a:rPr lang="en-US" dirty="0" smtClean="0"/>
              <a:t>will specify the device or devices, the area or areas of memory for storage, priority,</a:t>
            </a:r>
          </a:p>
          <a:p>
            <a:r>
              <a:rPr lang="en-US" dirty="0" smtClean="0"/>
              <a:t>and actions to be taken for certain error conditions. The I/O channel follows</a:t>
            </a:r>
          </a:p>
          <a:p>
            <a:r>
              <a:rPr lang="en-US" dirty="0" smtClean="0"/>
              <a:t>these instructions and controls the data transfer.</a:t>
            </a:r>
          </a:p>
          <a:p>
            <a:r>
              <a:rPr lang="en-US" dirty="0" smtClean="0"/>
              <a:t>Two types of I/O channels are common.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o-channel-architecture-l.jpg"/>
          <p:cNvPicPr>
            <a:picLocks noChangeAspect="1"/>
          </p:cNvPicPr>
          <p:nvPr/>
        </p:nvPicPr>
        <p:blipFill>
          <a:blip r:embed="rId2"/>
          <a:stretch>
            <a:fillRect/>
          </a:stretch>
        </p:blipFill>
        <p:spPr>
          <a:xfrm>
            <a:off x="0" y="152400"/>
            <a:ext cx="9144000" cy="67056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0"/>
            <a:ext cx="6934200" cy="3970318"/>
          </a:xfrm>
          <a:prstGeom prst="rect">
            <a:avLst/>
          </a:prstGeom>
        </p:spPr>
        <p:txBody>
          <a:bodyPr wrap="square">
            <a:spAutoFit/>
          </a:bodyPr>
          <a:lstStyle/>
          <a:p>
            <a:r>
              <a:rPr lang="en-US" b="1" dirty="0" smtClean="0"/>
              <a:t>Synchronous vs. Asynchronous</a:t>
            </a:r>
          </a:p>
          <a:p>
            <a:r>
              <a:rPr lang="en-US" b="1" dirty="0" smtClean="0"/>
              <a:t>Synchronous data transfer: sender and receiver use the same clock signal</a:t>
            </a:r>
          </a:p>
          <a:p>
            <a:pPr lvl="1"/>
            <a:r>
              <a:rPr lang="en-US" dirty="0" smtClean="0"/>
              <a:t>supports high data transfer rate</a:t>
            </a:r>
          </a:p>
          <a:p>
            <a:pPr lvl="1"/>
            <a:r>
              <a:rPr lang="en-US" dirty="0" smtClean="0"/>
              <a:t>needs clock signal between the sender and the receiver</a:t>
            </a:r>
          </a:p>
          <a:p>
            <a:pPr lvl="1"/>
            <a:r>
              <a:rPr lang="en-US" dirty="0" smtClean="0"/>
              <a:t>requires master/slave configuration</a:t>
            </a:r>
          </a:p>
          <a:p>
            <a:r>
              <a:rPr lang="en-US" b="1" dirty="0" smtClean="0"/>
              <a:t>Asynchronous data transfer: sender provides a synchronization signal to the receiver before starting the transfer of each message</a:t>
            </a:r>
          </a:p>
          <a:p>
            <a:pPr lvl="1"/>
            <a:r>
              <a:rPr lang="en-US" dirty="0" smtClean="0"/>
              <a:t>does not need clock signal between the sender and the receiver</a:t>
            </a:r>
          </a:p>
          <a:p>
            <a:pPr lvl="1"/>
            <a:r>
              <a:rPr lang="en-US" dirty="0" smtClean="0"/>
              <a:t>slower data transfer rate</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52400"/>
            <a:ext cx="7467600" cy="6463308"/>
          </a:xfrm>
          <a:prstGeom prst="rect">
            <a:avLst/>
          </a:prstGeom>
        </p:spPr>
        <p:txBody>
          <a:bodyPr wrap="square">
            <a:spAutoFit/>
          </a:bodyPr>
          <a:lstStyle/>
          <a:p>
            <a:r>
              <a:rPr lang="en-US" dirty="0" smtClean="0"/>
              <a:t>                                </a:t>
            </a:r>
            <a:r>
              <a:rPr lang="en-US" b="1" u="sng" dirty="0" smtClean="0"/>
              <a:t>STROBE CONTROL</a:t>
            </a:r>
            <a:endParaRPr lang="en-US" dirty="0" smtClean="0"/>
          </a:p>
          <a:p>
            <a:endParaRPr lang="en-US" dirty="0" smtClean="0"/>
          </a:p>
          <a:p>
            <a:r>
              <a:rPr lang="en-US" dirty="0" smtClean="0"/>
              <a:t>In computer or memory technology, a strobe is a </a:t>
            </a:r>
            <a:r>
              <a:rPr lang="en-US" u="sng" dirty="0" smtClean="0">
                <a:hlinkClick r:id="rId2"/>
              </a:rPr>
              <a:t>signal</a:t>
            </a:r>
            <a:r>
              <a:rPr lang="en-US" dirty="0" smtClean="0"/>
              <a:t> that is sent that validates data or other signals on adjacent parallel lines. In memory technology, the </a:t>
            </a:r>
            <a:r>
              <a:rPr lang="en-US" u="sng" dirty="0" smtClean="0">
                <a:hlinkClick r:id="rId3"/>
              </a:rPr>
              <a:t>CAS</a:t>
            </a:r>
            <a:r>
              <a:rPr lang="en-US" dirty="0" smtClean="0"/>
              <a:t> (column address strobe) and RAS ( </a:t>
            </a:r>
            <a:r>
              <a:rPr lang="en-US" u="sng" dirty="0" smtClean="0">
                <a:hlinkClick r:id="rId4"/>
              </a:rPr>
              <a:t>row address strobe</a:t>
            </a:r>
            <a:r>
              <a:rPr lang="en-US" dirty="0" smtClean="0"/>
              <a:t> ) signals are used to tell a dynamic RAM that an address is a column or row address.</a:t>
            </a:r>
          </a:p>
          <a:p>
            <a:r>
              <a:rPr lang="en-US" dirty="0" smtClean="0"/>
              <a:t>                 </a:t>
            </a:r>
          </a:p>
          <a:p>
            <a:r>
              <a:rPr lang="en-US" b="1" dirty="0" smtClean="0"/>
              <a:t>                                   </a:t>
            </a:r>
            <a:r>
              <a:rPr lang="en-US" b="1" u="sng" dirty="0" smtClean="0"/>
              <a:t>HANDSHAKING</a:t>
            </a:r>
          </a:p>
          <a:p>
            <a:r>
              <a:rPr lang="en-US" b="1" u="sng" dirty="0" smtClean="0"/>
              <a:t>          </a:t>
            </a:r>
          </a:p>
          <a:p>
            <a:r>
              <a:rPr lang="en-US" dirty="0" smtClean="0"/>
              <a:t>handshaking is the exchange of information between two </a:t>
            </a:r>
            <a:r>
              <a:rPr lang="en-US" u="sng" dirty="0" smtClean="0">
                <a:hlinkClick r:id="rId5"/>
              </a:rPr>
              <a:t>modem</a:t>
            </a:r>
            <a:r>
              <a:rPr lang="en-US" dirty="0" smtClean="0"/>
              <a:t>s and the resulting agreement about which </a:t>
            </a:r>
            <a:r>
              <a:rPr lang="en-US" u="sng" dirty="0" smtClean="0">
                <a:hlinkClick r:id="rId6"/>
              </a:rPr>
              <a:t>protocol</a:t>
            </a:r>
            <a:r>
              <a:rPr lang="en-US" dirty="0" smtClean="0"/>
              <a:t> to use that precedes each telephone connection. You can hear the handshaking in those crunching and other sounds when you make a dial-out call from your computer.</a:t>
            </a:r>
          </a:p>
          <a:p>
            <a:r>
              <a:rPr lang="en-US" dirty="0" smtClean="0"/>
              <a:t>Since the modems at each end of the line may have different capabilities, they need to inform each other and settle on the highest transmission speed they can both use. At higher speeds, the modems have to determine the length of line delays so that echo cancellers can be used properly.</a:t>
            </a:r>
          </a:p>
          <a:p>
            <a:endParaRPr lang="en-US" b="1" u="sng" dirty="0" smtClean="0"/>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0" y="2286000"/>
            <a:ext cx="3429000" cy="990600"/>
          </a:xfrm>
        </p:spPr>
        <p:txBody>
          <a:bodyPr/>
          <a:lstStyle/>
          <a:p>
            <a:r>
              <a:rPr lang="en-US" b="0" u="sng" dirty="0" smtClean="0"/>
              <a:t>KEYBOARD</a:t>
            </a:r>
            <a:endParaRPr lang="en-US" b="0" u="sng" dirty="0"/>
          </a:p>
        </p:txBody>
      </p:sp>
      <p:sp>
        <p:nvSpPr>
          <p:cNvPr id="3" name="Text Placeholder 2"/>
          <p:cNvSpPr>
            <a:spLocks noGrp="1"/>
          </p:cNvSpPr>
          <p:nvPr>
            <p:ph type="body" sz="half" idx="2"/>
          </p:nvPr>
        </p:nvSpPr>
        <p:spPr/>
        <p:txBody>
          <a:bodyPr>
            <a:normAutofit lnSpcReduction="10000"/>
          </a:bodyPr>
          <a:lstStyle/>
          <a:p>
            <a:r>
              <a:rPr lang="en-US" dirty="0" smtClean="0"/>
              <a:t>When a key is pressed on a keyboard, two small pieces of conductive material are pushed together which cause an electrical signal to be sent to eh computer. The computer </a:t>
            </a:r>
            <a:r>
              <a:rPr lang="en-US" dirty="0" err="1" smtClean="0"/>
              <a:t>recognises</a:t>
            </a:r>
            <a:r>
              <a:rPr lang="en-US" dirty="0" smtClean="0"/>
              <a:t> which key was pressed by which circuit was completed. The computer then sends this information to the piece of software which is active at the time, for example the Word Processor.</a:t>
            </a:r>
            <a:endParaRPr lang="en-US" dirty="0"/>
          </a:p>
        </p:txBody>
      </p:sp>
      <p:pic>
        <p:nvPicPr>
          <p:cNvPr id="9" name="Picture Placeholder 8" descr="41jXe9dmQmL._SX466_.jpg"/>
          <p:cNvPicPr>
            <a:picLocks noGrp="1" noChangeAspect="1"/>
          </p:cNvPicPr>
          <p:nvPr>
            <p:ph type="pic" idx="1"/>
          </p:nvPr>
        </p:nvPicPr>
        <p:blipFill>
          <a:blip r:embed="rId2"/>
          <a:srcRect l="24239" r="24239"/>
          <a:stretch>
            <a:fillRect/>
          </a:stretch>
        </p:blipFill>
        <p:spPr>
          <a:xfrm rot="21274520">
            <a:off x="1752600" y="1295400"/>
            <a:ext cx="2514600" cy="2961242"/>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905" y="1099456"/>
            <a:ext cx="4682727" cy="4625558"/>
          </a:xfrm>
        </p:spPr>
        <p:txBody>
          <a:bodyPr rtlCol="0" anchor="ctr">
            <a:normAutofit/>
          </a:bodyPr>
          <a:lstStyle/>
          <a:p>
            <a:pPr algn="l" fontAlgn="auto"/>
            <a:r>
              <a:rPr lang="en-US" sz="5400" b="0" u="sng" noProof="1">
                <a:ln>
                  <a:solidFill>
                    <a:schemeClr val="bg1">
                      <a:lumMod val="75000"/>
                      <a:lumOff val="25000"/>
                      <a:alpha val="10000"/>
                    </a:schemeClr>
                  </a:solidFill>
                </a:ln>
                <a:solidFill>
                  <a:schemeClr val="accent1"/>
                </a:solidFill>
                <a:effectLst>
                  <a:outerShdw blurRad="9525" dist="25400" dir="14640000" algn="tl" rotWithShape="0">
                    <a:schemeClr val="bg1">
                      <a:alpha val="30000"/>
                    </a:schemeClr>
                  </a:outerShdw>
                </a:effectLst>
              </a:rPr>
              <a:t>UNIT – 1</a:t>
            </a:r>
            <a:r>
              <a:rPr lang="en-US" sz="5400" dirty="0">
                <a:ln>
                  <a:solidFill>
                    <a:schemeClr val="bg1">
                      <a:lumMod val="75000"/>
                      <a:lumOff val="25000"/>
                      <a:alpha val="10000"/>
                    </a:schemeClr>
                  </a:solidFill>
                </a:ln>
                <a:effectLst>
                  <a:outerShdw blurRad="9525" dist="25400" dir="14640000" algn="tl" rotWithShape="0">
                    <a:schemeClr val="bg1">
                      <a:alpha val="30000"/>
                    </a:schemeClr>
                  </a:outerShdw>
                </a:effectLst>
              </a:rPr>
              <a:t/>
            </a:r>
            <a:br>
              <a:rPr lang="en-US" sz="5400" dirty="0">
                <a:ln>
                  <a:solidFill>
                    <a:schemeClr val="bg1">
                      <a:lumMod val="75000"/>
                      <a:lumOff val="25000"/>
                      <a:alpha val="10000"/>
                    </a:schemeClr>
                  </a:solidFill>
                </a:ln>
                <a:effectLst>
                  <a:outerShdw blurRad="9525" dist="25400" dir="14640000" algn="tl" rotWithShape="0">
                    <a:schemeClr val="bg1">
                      <a:alpha val="30000"/>
                    </a:schemeClr>
                  </a:outerShdw>
                </a:effectLst>
              </a:rPr>
            </a:br>
            <a:endParaRPr lang="en-US" sz="5400" noProof="1">
              <a:ln>
                <a:solidFill>
                  <a:schemeClr val="bg1">
                    <a:lumMod val="75000"/>
                    <a:lumOff val="25000"/>
                    <a:alpha val="10000"/>
                  </a:schemeClr>
                </a:solidFill>
              </a:ln>
              <a:effectLst>
                <a:outerShdw blurRad="9525" dist="25400" dir="14640000" algn="tl" rotWithShape="0">
                  <a:schemeClr val="bg1">
                    <a:alpha val="30000"/>
                  </a:schemeClr>
                </a:outerShdw>
              </a:effectLst>
            </a:endParaRPr>
          </a:p>
        </p:txBody>
      </p:sp>
      <p:sp>
        <p:nvSpPr>
          <p:cNvPr id="3" name="Text Placeholder 2"/>
          <p:cNvSpPr>
            <a:spLocks noGrp="1"/>
          </p:cNvSpPr>
          <p:nvPr>
            <p:ph type="body" idx="1"/>
          </p:nvPr>
        </p:nvSpPr>
        <p:spPr>
          <a:xfrm>
            <a:off x="3810000" y="685800"/>
            <a:ext cx="4228027" cy="5333999"/>
          </a:xfrm>
        </p:spPr>
        <p:txBody>
          <a:bodyPr rtlCol="0" anchor="ctr">
            <a:normAutofit/>
          </a:bodyPr>
          <a:lstStyle/>
          <a:p>
            <a:pPr algn="l" fontAlgn="auto">
              <a:lnSpc>
                <a:spcPct val="90000"/>
              </a:lnSpc>
            </a:pPr>
            <a:r>
              <a:rPr lang="en-US" sz="2200" noProof="1">
                <a:ln>
                  <a:solidFill>
                    <a:schemeClr val="bg1">
                      <a:lumMod val="75000"/>
                      <a:lumOff val="25000"/>
                      <a:alpha val="10000"/>
                    </a:schemeClr>
                  </a:solidFill>
                </a:ln>
                <a:effectLst>
                  <a:outerShdw blurRad="9525" dist="25400" dir="14640000" algn="tl" rotWithShape="0">
                    <a:schemeClr val="bg1">
                      <a:alpha val="30000"/>
                    </a:schemeClr>
                  </a:outerShdw>
                </a:effectLst>
              </a:rPr>
              <a:t>Overview</a:t>
            </a:r>
          </a:p>
          <a:p>
            <a:pPr algn="l" fontAlgn="auto">
              <a:lnSpc>
                <a:spcPct val="90000"/>
              </a:lnSpc>
            </a:pPr>
            <a:r>
              <a:rPr lang="en-US" sz="2200" noProof="1">
                <a:ln>
                  <a:solidFill>
                    <a:schemeClr val="bg1">
                      <a:lumMod val="75000"/>
                      <a:lumOff val="25000"/>
                      <a:alpha val="10000"/>
                    </a:schemeClr>
                  </a:solidFill>
                </a:ln>
                <a:effectLst>
                  <a:outerShdw blurRad="9525" dist="25400" dir="14640000" algn="tl" rotWithShape="0">
                    <a:schemeClr val="bg1">
                      <a:alpha val="30000"/>
                    </a:schemeClr>
                  </a:outerShdw>
                </a:effectLst>
              </a:rPr>
              <a:t>1. What is a computer?</a:t>
            </a:r>
            <a:endParaRPr lang="en-US" sz="2200"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algn="l" fontAlgn="auto">
              <a:lnSpc>
                <a:spcPct val="90000"/>
              </a:lnSpc>
            </a:pPr>
            <a:r>
              <a:rPr lang="en-US" sz="2200" noProof="1">
                <a:ln>
                  <a:solidFill>
                    <a:schemeClr val="bg1">
                      <a:lumMod val="75000"/>
                      <a:lumOff val="25000"/>
                      <a:alpha val="10000"/>
                    </a:schemeClr>
                  </a:solidFill>
                </a:ln>
                <a:effectLst>
                  <a:outerShdw blurRad="9525" dist="25400" dir="14640000" algn="tl" rotWithShape="0">
                    <a:schemeClr val="bg1">
                      <a:alpha val="30000"/>
                    </a:schemeClr>
                  </a:outerShdw>
                </a:effectLst>
              </a:rPr>
              <a:t>2. Computer Organization &amp; </a:t>
            </a:r>
            <a:r>
              <a:rPr lang="en-US" sz="2200" noProof="1"/>
              <a:t>Architecture</a:t>
            </a:r>
            <a:r>
              <a:rPr lang="en-US" sz="2200" noProof="1">
                <a:ln>
                  <a:solidFill>
                    <a:schemeClr val="bg1">
                      <a:lumMod val="75000"/>
                      <a:lumOff val="25000"/>
                      <a:alpha val="10000"/>
                    </a:schemeClr>
                  </a:solidFill>
                </a:ln>
                <a:effectLst>
                  <a:outerShdw blurRad="9525" dist="25400" dir="14640000" algn="tl" rotWithShape="0">
                    <a:schemeClr val="bg1">
                      <a:alpha val="30000"/>
                    </a:schemeClr>
                  </a:outerShdw>
                </a:effectLst>
              </a:rPr>
              <a:t>.</a:t>
            </a:r>
            <a:endParaRPr lang="en-US" sz="2200"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algn="l" fontAlgn="auto">
              <a:lnSpc>
                <a:spcPct val="90000"/>
              </a:lnSpc>
            </a:pPr>
            <a:r>
              <a:rPr lang="en-US" sz="2200" noProof="1">
                <a:ln>
                  <a:solidFill>
                    <a:schemeClr val="bg1">
                      <a:lumMod val="75000"/>
                      <a:lumOff val="25000"/>
                      <a:alpha val="10000"/>
                    </a:schemeClr>
                  </a:solidFill>
                </a:ln>
                <a:effectLst>
                  <a:outerShdw blurRad="9525" dist="25400" dir="14640000" algn="tl" rotWithShape="0">
                    <a:schemeClr val="bg1">
                      <a:alpha val="30000"/>
                    </a:schemeClr>
                  </a:outerShdw>
                </a:effectLst>
              </a:rPr>
              <a:t>3. Von neuman </a:t>
            </a:r>
            <a:r>
              <a:rPr lang="en-US" sz="2200" noProof="1"/>
              <a:t>Architecture</a:t>
            </a:r>
            <a:endParaRPr lang="en-US" sz="2200"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algn="l" fontAlgn="auto">
              <a:lnSpc>
                <a:spcPct val="90000"/>
              </a:lnSpc>
            </a:pPr>
            <a:r>
              <a:rPr lang="en-US" sz="2200" noProof="1">
                <a:ln>
                  <a:solidFill>
                    <a:schemeClr val="bg1">
                      <a:lumMod val="75000"/>
                      <a:lumOff val="25000"/>
                      <a:alpha val="10000"/>
                    </a:schemeClr>
                  </a:solidFill>
                </a:ln>
                <a:effectLst>
                  <a:outerShdw blurRad="9525" dist="25400" dir="14640000" algn="tl" rotWithShape="0">
                    <a:schemeClr val="bg1">
                      <a:alpha val="30000"/>
                    </a:schemeClr>
                  </a:outerShdw>
                </a:effectLst>
              </a:rPr>
              <a:t>4. </a:t>
            </a:r>
            <a:r>
              <a:rPr lang="en-US" sz="2200" noProof="1"/>
              <a:t>Interconnection</a:t>
            </a:r>
            <a:r>
              <a:rPr lang="en-US" sz="2200" noProof="1">
                <a:ln>
                  <a:solidFill>
                    <a:schemeClr val="bg1">
                      <a:lumMod val="75000"/>
                      <a:lumOff val="25000"/>
                      <a:alpha val="10000"/>
                    </a:schemeClr>
                  </a:solidFill>
                </a:ln>
                <a:effectLst>
                  <a:outerShdw blurRad="9525" dist="25400" dir="14640000" algn="tl" rotWithShape="0">
                    <a:schemeClr val="bg1">
                      <a:alpha val="30000"/>
                    </a:schemeClr>
                  </a:outerShdw>
                </a:effectLst>
              </a:rPr>
              <a:t> structures</a:t>
            </a:r>
            <a:endParaRPr lang="en-US" sz="2200"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algn="l" fontAlgn="auto">
              <a:lnSpc>
                <a:spcPct val="90000"/>
              </a:lnSpc>
            </a:pPr>
            <a:r>
              <a:rPr lang="en-US" sz="2200" noProof="1">
                <a:ln>
                  <a:solidFill>
                    <a:schemeClr val="bg1">
                      <a:lumMod val="75000"/>
                      <a:lumOff val="25000"/>
                      <a:alpha val="10000"/>
                    </a:schemeClr>
                  </a:solidFill>
                </a:ln>
                <a:effectLst>
                  <a:outerShdw blurRad="9525" dist="25400" dir="14640000" algn="tl" rotWithShape="0">
                    <a:schemeClr val="bg1">
                      <a:alpha val="30000"/>
                    </a:schemeClr>
                  </a:outerShdw>
                </a:effectLst>
              </a:rPr>
              <a:t>5. </a:t>
            </a:r>
            <a:r>
              <a:rPr lang="en-US" sz="2200" noProof="1"/>
              <a:t>Bus</a:t>
            </a:r>
            <a:r>
              <a:rPr lang="en-US" sz="2200" noProof="1">
                <a:ln>
                  <a:solidFill>
                    <a:schemeClr val="bg1">
                      <a:lumMod val="75000"/>
                      <a:lumOff val="25000"/>
                      <a:alpha val="10000"/>
                    </a:schemeClr>
                  </a:solidFill>
                </a:ln>
                <a:effectLst>
                  <a:outerShdw blurRad="9525" dist="25400" dir="14640000" algn="tl" rotWithShape="0">
                    <a:schemeClr val="bg1">
                      <a:alpha val="30000"/>
                    </a:schemeClr>
                  </a:outerShdw>
                </a:effectLst>
              </a:rPr>
              <a:t> interconnection </a:t>
            </a:r>
            <a:endParaRPr lang="en-US" sz="2200"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algn="l" fontAlgn="auto">
              <a:lnSpc>
                <a:spcPct val="90000"/>
              </a:lnSpc>
            </a:pPr>
            <a:r>
              <a:rPr lang="en-US" sz="2200" noProof="1">
                <a:ln>
                  <a:solidFill>
                    <a:schemeClr val="bg1">
                      <a:lumMod val="75000"/>
                      <a:lumOff val="25000"/>
                      <a:alpha val="10000"/>
                    </a:schemeClr>
                  </a:solidFill>
                </a:ln>
                <a:effectLst>
                  <a:outerShdw blurRad="9525" dist="25400" dir="14640000" algn="tl" rotWithShape="0">
                    <a:schemeClr val="bg1">
                      <a:alpha val="30000"/>
                    </a:schemeClr>
                  </a:outerShdw>
                </a:effectLst>
              </a:rPr>
              <a:t>(a) </a:t>
            </a:r>
            <a:r>
              <a:rPr lang="en-US" sz="2200" noProof="1"/>
              <a:t>System</a:t>
            </a:r>
            <a:r>
              <a:rPr lang="en-US" sz="2200" noProof="1">
                <a:ln>
                  <a:solidFill>
                    <a:schemeClr val="bg1">
                      <a:lumMod val="75000"/>
                      <a:lumOff val="25000"/>
                      <a:alpha val="10000"/>
                    </a:schemeClr>
                  </a:solidFill>
                </a:ln>
                <a:effectLst>
                  <a:outerShdw blurRad="9525" dist="25400" dir="14640000" algn="tl" rotWithShape="0">
                    <a:schemeClr val="bg1">
                      <a:alpha val="30000"/>
                    </a:schemeClr>
                  </a:outerShdw>
                </a:effectLst>
              </a:rPr>
              <a:t> bus (b) </a:t>
            </a:r>
            <a:r>
              <a:rPr lang="en-US" sz="2200" noProof="1"/>
              <a:t>Data</a:t>
            </a:r>
            <a:r>
              <a:rPr lang="en-US" sz="2200" noProof="1">
                <a:ln>
                  <a:solidFill>
                    <a:schemeClr val="bg1">
                      <a:lumMod val="75000"/>
                      <a:lumOff val="25000"/>
                      <a:alpha val="10000"/>
                    </a:schemeClr>
                  </a:solidFill>
                </a:ln>
                <a:effectLst>
                  <a:outerShdw blurRad="9525" dist="25400" dir="14640000" algn="tl" rotWithShape="0">
                    <a:schemeClr val="bg1">
                      <a:alpha val="30000"/>
                    </a:schemeClr>
                  </a:outerShdw>
                </a:effectLst>
              </a:rPr>
              <a:t> bus </a:t>
            </a:r>
            <a:r>
              <a:rPr lang="en-US" sz="2200" noProof="1"/>
              <a:t>(c) Address</a:t>
            </a:r>
            <a:r>
              <a:rPr lang="en-US" sz="2200" noProof="1">
                <a:ln>
                  <a:solidFill>
                    <a:schemeClr val="bg1">
                      <a:lumMod val="75000"/>
                      <a:lumOff val="25000"/>
                      <a:alpha val="10000"/>
                    </a:schemeClr>
                  </a:solidFill>
                </a:ln>
                <a:effectLst>
                  <a:outerShdw blurRad="9525" dist="25400" dir="14640000" algn="tl" rotWithShape="0">
                    <a:schemeClr val="bg1">
                      <a:alpha val="30000"/>
                    </a:schemeClr>
                  </a:outerShdw>
                </a:effectLst>
              </a:rPr>
              <a:t> bus</a:t>
            </a:r>
            <a:r>
              <a:rPr lang="en-US" sz="2200" noProof="1"/>
              <a:t> </a:t>
            </a:r>
            <a:r>
              <a:rPr lang="en-US" sz="2200" noProof="1">
                <a:ln>
                  <a:solidFill>
                    <a:schemeClr val="bg1">
                      <a:lumMod val="75000"/>
                      <a:lumOff val="25000"/>
                      <a:alpha val="10000"/>
                    </a:schemeClr>
                  </a:solidFill>
                </a:ln>
                <a:effectLst>
                  <a:outerShdw blurRad="9525" dist="25400" dir="14640000" algn="tl" rotWithShape="0">
                    <a:schemeClr val="bg1">
                      <a:alpha val="30000"/>
                    </a:schemeClr>
                  </a:outerShdw>
                </a:effectLst>
              </a:rPr>
              <a:t>(d)</a:t>
            </a:r>
            <a:r>
              <a:rPr lang="en-US" sz="2200" noProof="1"/>
              <a:t>Control bus</a:t>
            </a:r>
            <a:endParaRPr lang="en-US" sz="2200"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9098" y="2286000"/>
            <a:ext cx="3429000" cy="914400"/>
          </a:xfrm>
        </p:spPr>
        <p:txBody>
          <a:bodyPr/>
          <a:lstStyle/>
          <a:p>
            <a:r>
              <a:rPr lang="en-US" b="0" dirty="0" smtClean="0"/>
              <a:t>MOUSE</a:t>
            </a:r>
            <a:endParaRPr lang="en-US" b="0" dirty="0"/>
          </a:p>
        </p:txBody>
      </p:sp>
      <p:sp>
        <p:nvSpPr>
          <p:cNvPr id="3" name="Text Placeholder 2"/>
          <p:cNvSpPr>
            <a:spLocks noGrp="1"/>
          </p:cNvSpPr>
          <p:nvPr>
            <p:ph type="body" sz="half" idx="2"/>
          </p:nvPr>
        </p:nvSpPr>
        <p:spPr>
          <a:xfrm>
            <a:off x="5389098" y="3283634"/>
            <a:ext cx="3429000" cy="3117166"/>
          </a:xfrm>
        </p:spPr>
        <p:txBody>
          <a:bodyPr>
            <a:normAutofit lnSpcReduction="10000"/>
          </a:bodyPr>
          <a:lstStyle/>
          <a:p>
            <a:r>
              <a:rPr lang="en-US" dirty="0" smtClean="0"/>
              <a:t>An optical mouse has a small red light at the bottom of it which you will notice if you turn it over. This small red light comes from an LED (light emitting diode). The light is used to </a:t>
            </a:r>
            <a:r>
              <a:rPr lang="en-US" dirty="0" err="1" smtClean="0"/>
              <a:t>recognise</a:t>
            </a:r>
            <a:r>
              <a:rPr lang="en-US" dirty="0" smtClean="0"/>
              <a:t> small patterns on the surface which the mouse is moving on. The light is sent to a CMOS sensor for analysis. If the mouse is moved, the CMOS sensor (complimentary metal-oxide semiconductor) will </a:t>
            </a:r>
            <a:r>
              <a:rPr lang="en-US" dirty="0" err="1" smtClean="0"/>
              <a:t>recognise</a:t>
            </a:r>
            <a:r>
              <a:rPr lang="en-US" dirty="0" smtClean="0"/>
              <a:t> this from the change in where the patters are on the surface. It will in turn send this information to the computer which will make the movement of the mouse cursor, or character in a video game.</a:t>
            </a:r>
            <a:endParaRPr lang="en-US" dirty="0"/>
          </a:p>
        </p:txBody>
      </p:sp>
      <p:pic>
        <p:nvPicPr>
          <p:cNvPr id="5" name="Picture Placeholder 4" descr="81v4fa3OczL._SX425_.jpg"/>
          <p:cNvPicPr>
            <a:picLocks noGrp="1" noChangeAspect="1"/>
          </p:cNvPicPr>
          <p:nvPr>
            <p:ph type="pic" idx="1"/>
          </p:nvPr>
        </p:nvPicPr>
        <p:blipFill>
          <a:blip r:embed="rId2"/>
          <a:srcRect t="4996" b="4996"/>
          <a:stretch>
            <a:fillRect/>
          </a:stretch>
        </p:blip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9098" y="2362200"/>
            <a:ext cx="3429000" cy="838200"/>
          </a:xfrm>
        </p:spPr>
        <p:txBody>
          <a:bodyPr/>
          <a:lstStyle/>
          <a:p>
            <a:r>
              <a:rPr lang="en-US" u="sng" dirty="0" smtClean="0"/>
              <a:t>SCANNER</a:t>
            </a:r>
            <a:endParaRPr lang="en-US" u="sng" dirty="0"/>
          </a:p>
        </p:txBody>
      </p:sp>
      <p:sp>
        <p:nvSpPr>
          <p:cNvPr id="3" name="Text Placeholder 2"/>
          <p:cNvSpPr>
            <a:spLocks noGrp="1"/>
          </p:cNvSpPr>
          <p:nvPr>
            <p:ph type="body" sz="half" idx="2"/>
          </p:nvPr>
        </p:nvSpPr>
        <p:spPr>
          <a:xfrm>
            <a:off x="5410200" y="3352800"/>
            <a:ext cx="3429000" cy="3505200"/>
          </a:xfrm>
        </p:spPr>
        <p:txBody>
          <a:bodyPr>
            <a:normAutofit/>
          </a:bodyPr>
          <a:lstStyle/>
          <a:p>
            <a:r>
              <a:rPr lang="en-US" dirty="0" smtClean="0"/>
              <a:t>A scanner allows you to take a copy of a physical document and store it in digital form on a computer. A bright light moves across the document. The light is reflected in to a light-sensitive electronic integrated circuit called a CCD (charge coupled device). From here the light is assembled in to digital code which represents which </a:t>
            </a:r>
            <a:r>
              <a:rPr lang="en-US" dirty="0" err="1" smtClean="0"/>
              <a:t>colour</a:t>
            </a:r>
            <a:r>
              <a:rPr lang="en-US" dirty="0" smtClean="0"/>
              <a:t> of light was in which part of the image. The data is put together to form the digital version of the scanned image.</a:t>
            </a:r>
            <a:endParaRPr lang="en-US" dirty="0"/>
          </a:p>
        </p:txBody>
      </p:sp>
      <p:pic>
        <p:nvPicPr>
          <p:cNvPr id="5" name="Picture Placeholder 4" descr="download (1).jpg"/>
          <p:cNvPicPr>
            <a:picLocks noGrp="1" noChangeAspect="1"/>
          </p:cNvPicPr>
          <p:nvPr>
            <p:ph type="pic" idx="1"/>
          </p:nvPr>
        </p:nvPicPr>
        <p:blipFill>
          <a:blip r:embed="rId2"/>
          <a:srcRect l="22687" r="22687"/>
          <a:stretch>
            <a:fillRect/>
          </a:stretch>
        </p:blipFill>
        <p:spPr>
          <a:xfrm rot="20995765">
            <a:off x="990600" y="1828800"/>
            <a:ext cx="3832118" cy="24384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9098" y="2438400"/>
            <a:ext cx="3429000" cy="762000"/>
          </a:xfrm>
        </p:spPr>
        <p:txBody>
          <a:bodyPr/>
          <a:lstStyle/>
          <a:p>
            <a:r>
              <a:rPr lang="en-US" u="sng" dirty="0" smtClean="0"/>
              <a:t>TOUCHSCREEN</a:t>
            </a:r>
            <a:endParaRPr lang="en-US" u="sng" dirty="0"/>
          </a:p>
        </p:txBody>
      </p:sp>
      <p:sp>
        <p:nvSpPr>
          <p:cNvPr id="3" name="Text Placeholder 2"/>
          <p:cNvSpPr>
            <a:spLocks noGrp="1"/>
          </p:cNvSpPr>
          <p:nvPr>
            <p:ph type="body" sz="half" idx="2"/>
          </p:nvPr>
        </p:nvSpPr>
        <p:spPr>
          <a:xfrm>
            <a:off x="5389098" y="3283634"/>
            <a:ext cx="3429000" cy="3345766"/>
          </a:xfrm>
        </p:spPr>
        <p:txBody>
          <a:bodyPr>
            <a:normAutofit lnSpcReduction="10000"/>
          </a:bodyPr>
          <a:lstStyle/>
          <a:p>
            <a:r>
              <a:rPr lang="en-US" dirty="0" err="1" smtClean="0"/>
              <a:t>Touchscreen</a:t>
            </a:r>
            <a:r>
              <a:rPr lang="en-US" dirty="0" smtClean="0"/>
              <a:t> is a general term used to describe any device which uses touch to control the software. There are two main types of </a:t>
            </a:r>
            <a:r>
              <a:rPr lang="en-US" dirty="0" err="1" smtClean="0"/>
              <a:t>touchscreen</a:t>
            </a:r>
            <a:r>
              <a:rPr lang="en-US" dirty="0" smtClean="0"/>
              <a:t>, resistive and capacitive. Resistive screens have a thin layer over the top of another layer of material. When a certain part of the two layers are pressed together, the screen </a:t>
            </a:r>
            <a:r>
              <a:rPr lang="en-US" dirty="0" err="1" smtClean="0"/>
              <a:t>recognises</a:t>
            </a:r>
            <a:r>
              <a:rPr lang="en-US" dirty="0" smtClean="0"/>
              <a:t> the position of this contact and sends this information to the software. Capacitive screens are more expensive. They rely on the human body being able to conduct small amounts of electrical current. Touching the screen distorts the electronic field and the device </a:t>
            </a:r>
            <a:r>
              <a:rPr lang="en-US" dirty="0" err="1" smtClean="0"/>
              <a:t>recognises</a:t>
            </a:r>
            <a:r>
              <a:rPr lang="en-US" dirty="0" smtClean="0"/>
              <a:t> where the interference was.</a:t>
            </a:r>
            <a:endParaRPr lang="en-US" dirty="0"/>
          </a:p>
        </p:txBody>
      </p:sp>
      <p:pic>
        <p:nvPicPr>
          <p:cNvPr id="5" name="Picture Placeholder 4" descr="32-500x500.jpg"/>
          <p:cNvPicPr>
            <a:picLocks noGrp="1" noChangeAspect="1"/>
          </p:cNvPicPr>
          <p:nvPr>
            <p:ph type="pic" idx="1"/>
          </p:nvPr>
        </p:nvPicPr>
        <p:blipFill>
          <a:blip r:embed="rId2"/>
          <a:srcRect t="19" b="19"/>
          <a:stretch>
            <a:fillRect/>
          </a:stretch>
        </p:blip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UNIT 3</a:t>
            </a:r>
            <a:endParaRPr lang="en-US" dirty="0"/>
          </a:p>
        </p:txBody>
      </p:sp>
      <p:sp>
        <p:nvSpPr>
          <p:cNvPr id="3" name="Content Placeholder 2"/>
          <p:cNvSpPr>
            <a:spLocks noGrp="1"/>
          </p:cNvSpPr>
          <p:nvPr>
            <p:ph idx="1"/>
          </p:nvPr>
        </p:nvSpPr>
        <p:spPr/>
        <p:txBody>
          <a:bodyPr>
            <a:normAutofit/>
          </a:bodyPr>
          <a:lstStyle/>
          <a:p>
            <a:r>
              <a:rPr lang="en-US" sz="1800" dirty="0" smtClean="0"/>
              <a:t>A variety of technologies are used to implement memory systems, and across this spectrum of technologies, the following relationships hold:</a:t>
            </a:r>
          </a:p>
          <a:p>
            <a:r>
              <a:rPr lang="en-US" sz="1800" dirty="0" smtClean="0"/>
              <a:t>• Faster access time, greater cost per bit</a:t>
            </a:r>
          </a:p>
          <a:p>
            <a:r>
              <a:rPr lang="en-US" sz="1800" dirty="0" smtClean="0"/>
              <a:t>• Greater capacity, smaller cost per bit</a:t>
            </a:r>
          </a:p>
          <a:p>
            <a:r>
              <a:rPr lang="en-US" sz="1800" dirty="0" smtClean="0"/>
              <a:t>• Greater capacity, slower access time</a:t>
            </a:r>
            <a:endParaRPr lang="en-US" sz="1800" dirty="0"/>
          </a:p>
        </p:txBody>
      </p:sp>
      <p:pic>
        <p:nvPicPr>
          <p:cNvPr id="4" name="Picture 3" descr="main-qimg-35bc81c7a3ceab77511e03125d56898e.png"/>
          <p:cNvPicPr>
            <a:picLocks noChangeAspect="1"/>
          </p:cNvPicPr>
          <p:nvPr/>
        </p:nvPicPr>
        <p:blipFill>
          <a:blip r:embed="rId2"/>
          <a:stretch>
            <a:fillRect/>
          </a:stretch>
        </p:blipFill>
        <p:spPr>
          <a:xfrm>
            <a:off x="4495800" y="3352800"/>
            <a:ext cx="3657600" cy="35052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4495800" cy="4524315"/>
          </a:xfrm>
          <a:prstGeom prst="rect">
            <a:avLst/>
          </a:prstGeom>
        </p:spPr>
        <p:txBody>
          <a:bodyPr wrap="square">
            <a:spAutoFit/>
          </a:bodyPr>
          <a:lstStyle/>
          <a:p>
            <a:r>
              <a:rPr lang="en-US" b="1" dirty="0" smtClean="0"/>
              <a:t>SEMICONDUCTOR MAIN MEMORY</a:t>
            </a:r>
          </a:p>
          <a:p>
            <a:r>
              <a:rPr lang="en-US" dirty="0" smtClean="0"/>
              <a:t>The basic element of a semiconductor memory is the memory cell. Although a variety</a:t>
            </a:r>
          </a:p>
          <a:p>
            <a:r>
              <a:rPr lang="en-US" dirty="0" smtClean="0"/>
              <a:t>of electronic technologies are used, all semiconductor memory cells share certain</a:t>
            </a:r>
          </a:p>
          <a:p>
            <a:r>
              <a:rPr lang="en-US" dirty="0" smtClean="0"/>
              <a:t>properties:</a:t>
            </a:r>
          </a:p>
          <a:p>
            <a:r>
              <a:rPr lang="en-US" dirty="0" smtClean="0"/>
              <a:t>• They exhibit two stable (or </a:t>
            </a:r>
            <a:r>
              <a:rPr lang="en-US" dirty="0" err="1" smtClean="0"/>
              <a:t>semistable</a:t>
            </a:r>
            <a:r>
              <a:rPr lang="en-US" dirty="0" smtClean="0"/>
              <a:t>) states, which can be used to represent</a:t>
            </a:r>
          </a:p>
          <a:p>
            <a:r>
              <a:rPr lang="en-US" dirty="0" smtClean="0"/>
              <a:t>binary 1 and 0.</a:t>
            </a:r>
          </a:p>
          <a:p>
            <a:r>
              <a:rPr lang="en-US" dirty="0" smtClean="0"/>
              <a:t>• They are capable of being written into (at least once), to set the state.</a:t>
            </a:r>
          </a:p>
          <a:p>
            <a:r>
              <a:rPr lang="en-US" dirty="0" smtClean="0"/>
              <a:t>• They are capable of being read to sense the state.</a:t>
            </a:r>
            <a:endParaRPr lang="en-US" b="1" dirty="0" smtClean="0"/>
          </a:p>
          <a:p>
            <a:endParaRPr lang="en-US" dirty="0"/>
          </a:p>
        </p:txBody>
      </p:sp>
      <p:pic>
        <p:nvPicPr>
          <p:cNvPr id="3" name="Picture 2" descr="download.png"/>
          <p:cNvPicPr>
            <a:picLocks noChangeAspect="1"/>
          </p:cNvPicPr>
          <p:nvPr/>
        </p:nvPicPr>
        <p:blipFill>
          <a:blip r:embed="rId2"/>
          <a:stretch>
            <a:fillRect/>
          </a:stretch>
        </p:blipFill>
        <p:spPr>
          <a:xfrm>
            <a:off x="4648200" y="914400"/>
            <a:ext cx="3381375" cy="16764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1"/>
            <a:ext cx="7924800" cy="5078313"/>
          </a:xfrm>
          <a:prstGeom prst="rect">
            <a:avLst/>
          </a:prstGeom>
        </p:spPr>
        <p:txBody>
          <a:bodyPr wrap="square">
            <a:spAutoFit/>
          </a:bodyPr>
          <a:lstStyle/>
          <a:p>
            <a:r>
              <a:rPr lang="en-US" dirty="0" smtClean="0"/>
              <a:t>The  distinguishing characteristic of RAM is that it is volatile. A RAM</a:t>
            </a:r>
          </a:p>
          <a:p>
            <a:r>
              <a:rPr lang="en-US" dirty="0" smtClean="0"/>
              <a:t>must be provided with a constant power supply. If the power is interrupted, then the</a:t>
            </a:r>
          </a:p>
          <a:p>
            <a:r>
              <a:rPr lang="en-US" dirty="0" smtClean="0"/>
              <a:t>data are </a:t>
            </a:r>
            <a:r>
              <a:rPr lang="en-US" dirty="0" err="1" smtClean="0"/>
              <a:t>lost.Thus</a:t>
            </a:r>
            <a:r>
              <a:rPr lang="en-US" dirty="0" smtClean="0"/>
              <a:t>, RAM can be used only as temporary </a:t>
            </a:r>
            <a:r>
              <a:rPr lang="en-US" dirty="0" err="1" smtClean="0"/>
              <a:t>storage.The</a:t>
            </a:r>
            <a:r>
              <a:rPr lang="en-US" dirty="0" smtClean="0"/>
              <a:t> two traditional</a:t>
            </a:r>
          </a:p>
          <a:p>
            <a:r>
              <a:rPr lang="en-US" dirty="0" smtClean="0"/>
              <a:t>forms of RAM used in computers are DRAM and SRAM.</a:t>
            </a:r>
          </a:p>
          <a:p>
            <a:r>
              <a:rPr lang="en-US" b="1" i="1" dirty="0" smtClean="0"/>
              <a:t>DYNAMIC RAM </a:t>
            </a:r>
            <a:r>
              <a:rPr lang="en-US" b="1" i="1" dirty="0" err="1" smtClean="0"/>
              <a:t>RAM</a:t>
            </a:r>
            <a:r>
              <a:rPr lang="en-US" b="1" i="1" dirty="0" smtClean="0"/>
              <a:t> technology is divided into two technologies: dynamic and</a:t>
            </a:r>
          </a:p>
          <a:p>
            <a:r>
              <a:rPr lang="en-US" dirty="0" smtClean="0"/>
              <a:t>static. A dynamic RAM (DRAM) is made with cells that store data as charge on</a:t>
            </a:r>
          </a:p>
          <a:p>
            <a:r>
              <a:rPr lang="en-US" dirty="0" err="1" smtClean="0"/>
              <a:t>capacitors.The</a:t>
            </a:r>
            <a:r>
              <a:rPr lang="en-US" dirty="0" smtClean="0"/>
              <a:t> presence or absence of charge in a capacitor is interpreted as a binary</a:t>
            </a:r>
          </a:p>
          <a:p>
            <a:r>
              <a:rPr lang="en-US" dirty="0" smtClean="0"/>
              <a:t>1 or 0. Because capacitors have a natural tendency to discharge, dynamic</a:t>
            </a:r>
          </a:p>
          <a:p>
            <a:r>
              <a:rPr lang="en-US" dirty="0" smtClean="0"/>
              <a:t>RAMs require periodic charge refreshing to maintain data storage. The term</a:t>
            </a:r>
          </a:p>
          <a:p>
            <a:r>
              <a:rPr lang="en-US" i="1" dirty="0" smtClean="0"/>
              <a:t>dynamic refers to this tendency of the stored charge to leak away, even with power</a:t>
            </a:r>
          </a:p>
          <a:p>
            <a:r>
              <a:rPr lang="en-US" dirty="0" smtClean="0"/>
              <a:t>continuously applied.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0"/>
            <a:ext cx="7391400" cy="6186309"/>
          </a:xfrm>
          <a:prstGeom prst="rect">
            <a:avLst/>
          </a:prstGeom>
        </p:spPr>
        <p:txBody>
          <a:bodyPr wrap="square">
            <a:spAutoFit/>
          </a:bodyPr>
          <a:lstStyle/>
          <a:p>
            <a:r>
              <a:rPr lang="en-US" sz="2000" dirty="0" smtClean="0"/>
              <a:t>                          </a:t>
            </a:r>
            <a:r>
              <a:rPr lang="en-US" sz="2000" b="1" u="sng" dirty="0" smtClean="0"/>
              <a:t>ROM (read only memory)</a:t>
            </a:r>
            <a:endParaRPr lang="en-US" sz="2000" dirty="0" smtClean="0"/>
          </a:p>
          <a:p>
            <a:endParaRPr lang="en-US" sz="1600" dirty="0" smtClean="0"/>
          </a:p>
          <a:p>
            <a:r>
              <a:rPr lang="en-US" sz="1600" dirty="0" smtClean="0"/>
              <a:t>As the name suggests, a </a:t>
            </a:r>
            <a:r>
              <a:rPr lang="en-US" sz="1600" b="1" dirty="0" smtClean="0"/>
              <a:t>read-only memory (ROM) contains a permanent pattern of </a:t>
            </a:r>
            <a:r>
              <a:rPr lang="en-US" sz="1600" dirty="0" smtClean="0"/>
              <a:t>data that cannot be changed. A ROM is nonvolatile; that is, no power source is required to maintain the bit values in </a:t>
            </a:r>
            <a:r>
              <a:rPr lang="en-US" sz="1600" dirty="0" err="1" smtClean="0"/>
              <a:t>memory.While</a:t>
            </a:r>
            <a:r>
              <a:rPr lang="en-US" sz="1600" dirty="0" smtClean="0"/>
              <a:t> it is possible to read a ROM, it is not possible to write new data into it.</a:t>
            </a:r>
          </a:p>
          <a:p>
            <a:r>
              <a:rPr lang="en-US" sz="1600" dirty="0" smtClean="0"/>
              <a:t>A ROM is created like any other integrated circuit chip, with the data actually wired into the chip as part of the fabrication </a:t>
            </a:r>
            <a:r>
              <a:rPr lang="en-US" sz="1600" dirty="0" err="1" smtClean="0"/>
              <a:t>process.This</a:t>
            </a:r>
            <a:r>
              <a:rPr lang="en-US" sz="1600" dirty="0" smtClean="0"/>
              <a:t> presents two problems:</a:t>
            </a:r>
          </a:p>
          <a:p>
            <a:endParaRPr lang="en-US" sz="1600" dirty="0" smtClean="0"/>
          </a:p>
          <a:p>
            <a:r>
              <a:rPr lang="en-US" sz="1600" dirty="0" smtClean="0"/>
              <a:t>• The data insertion step includes a relatively large fixed cost, whether </a:t>
            </a:r>
            <a:r>
              <a:rPr lang="en-US" sz="1600" dirty="0" err="1" smtClean="0"/>
              <a:t>oneor</a:t>
            </a:r>
            <a:endParaRPr lang="en-US" sz="1600" dirty="0" smtClean="0"/>
          </a:p>
          <a:p>
            <a:r>
              <a:rPr lang="en-US" sz="1600" dirty="0" smtClean="0"/>
              <a:t>thousands of copies of a particular ROM are fabricated.</a:t>
            </a:r>
          </a:p>
          <a:p>
            <a:endParaRPr lang="en-US" sz="1600" dirty="0" smtClean="0"/>
          </a:p>
          <a:p>
            <a:r>
              <a:rPr lang="en-US" sz="1600" dirty="0" smtClean="0"/>
              <a:t>• There is no room for error. If one bit is wrong, the whole batch of ROMs must</a:t>
            </a:r>
          </a:p>
          <a:p>
            <a:r>
              <a:rPr lang="en-US" sz="1600" dirty="0" smtClean="0"/>
              <a:t>be thrown out.</a:t>
            </a:r>
          </a:p>
          <a:p>
            <a:r>
              <a:rPr lang="en-US" sz="1600" dirty="0" smtClean="0"/>
              <a:t>                                           </a:t>
            </a:r>
            <a:r>
              <a:rPr lang="en-US" sz="2400" dirty="0" smtClean="0"/>
              <a:t> </a:t>
            </a:r>
            <a:r>
              <a:rPr lang="en-US" sz="2400" b="1" u="sng" dirty="0" smtClean="0"/>
              <a:t>PROM</a:t>
            </a:r>
            <a:endParaRPr lang="en-US" sz="2400" dirty="0" smtClean="0"/>
          </a:p>
          <a:p>
            <a:r>
              <a:rPr lang="en-US" sz="1600" dirty="0" smtClean="0"/>
              <a:t>When only a small number of ROMs with a particular memory content is</a:t>
            </a:r>
          </a:p>
          <a:p>
            <a:r>
              <a:rPr lang="en-US" sz="1600" dirty="0" smtClean="0"/>
              <a:t>needed, a less expensive alternative is the </a:t>
            </a:r>
            <a:r>
              <a:rPr lang="en-US" sz="1600" b="1" u="sng" dirty="0" smtClean="0"/>
              <a:t>programmable ROM </a:t>
            </a:r>
            <a:r>
              <a:rPr lang="en-US" sz="1600" b="1" dirty="0" smtClean="0"/>
              <a:t>(PROM). Like the </a:t>
            </a:r>
            <a:r>
              <a:rPr lang="en-US" sz="1600" dirty="0" smtClean="0"/>
              <a:t>ROM, the PROM is nonvolatile and may be written into only once. For the PROM, the writing process is performed electrically and may be performed by a supplier or customer at a time later than the original chip </a:t>
            </a:r>
            <a:r>
              <a:rPr lang="en-US" sz="1600" dirty="0" err="1" smtClean="0"/>
              <a:t>fabrication.Special</a:t>
            </a:r>
            <a:r>
              <a:rPr lang="en-US" sz="1600" dirty="0" smtClean="0"/>
              <a:t> equipment is required for the writing or </a:t>
            </a:r>
            <a:r>
              <a:rPr lang="en-US" sz="1600" b="1" u="sng" dirty="0" smtClean="0"/>
              <a:t>“programming” </a:t>
            </a:r>
            <a:r>
              <a:rPr lang="en-US" sz="1600" dirty="0" smtClean="0"/>
              <a:t>process.</a:t>
            </a:r>
            <a:endParaRPr lang="en-US"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
            <a:ext cx="7924800" cy="6647974"/>
          </a:xfrm>
          <a:prstGeom prst="rect">
            <a:avLst/>
          </a:prstGeom>
        </p:spPr>
        <p:txBody>
          <a:bodyPr wrap="square">
            <a:spAutoFit/>
          </a:bodyPr>
          <a:lstStyle/>
          <a:p>
            <a:r>
              <a:rPr lang="en-US" dirty="0" smtClean="0"/>
              <a:t>                                            </a:t>
            </a:r>
            <a:r>
              <a:rPr lang="en-US" sz="2400" b="1" u="sng" dirty="0" smtClean="0"/>
              <a:t>EPROM</a:t>
            </a:r>
            <a:endParaRPr lang="en-US" sz="2400" dirty="0" smtClean="0"/>
          </a:p>
          <a:p>
            <a:r>
              <a:rPr lang="en-US" dirty="0" smtClean="0"/>
              <a:t>The optically </a:t>
            </a:r>
            <a:r>
              <a:rPr lang="en-US" b="1" dirty="0" smtClean="0"/>
              <a:t>erasable programmable read-only memory (EPROM) is read</a:t>
            </a:r>
          </a:p>
          <a:p>
            <a:r>
              <a:rPr lang="en-US" dirty="0" smtClean="0"/>
              <a:t>and written electrically, as with PROM. However, before a write operation, all the storage cells must be erased to the same initial state by exposure of the packaged chip to ultraviolet radiation. Erasure is performed by shining an intense ultraviolet light through a window that is designed into the memory chip. This erasure process can be performed repeatedly; each erasure can take as much as 20 minutes to perform. Thus, the EPROM can be altered multiple times and, like the ROM and PROM, holds its data virtually indefinitely.</a:t>
            </a:r>
          </a:p>
          <a:p>
            <a:endParaRPr lang="en-US" dirty="0" smtClean="0"/>
          </a:p>
          <a:p>
            <a:r>
              <a:rPr lang="en-US" sz="2400" dirty="0" smtClean="0"/>
              <a:t>                                  </a:t>
            </a:r>
            <a:r>
              <a:rPr lang="en-US" sz="2400" b="1" u="sng" dirty="0" smtClean="0"/>
              <a:t>EEPROM</a:t>
            </a:r>
          </a:p>
          <a:p>
            <a:endParaRPr lang="en-US" dirty="0" smtClean="0"/>
          </a:p>
          <a:p>
            <a:r>
              <a:rPr lang="en-US" dirty="0" smtClean="0"/>
              <a:t>A more attractive form of read-mostly memory is </a:t>
            </a:r>
            <a:r>
              <a:rPr lang="en-US" b="1" dirty="0" smtClean="0"/>
              <a:t>electrically erasable programmable read-only memory (EEPROM). This is a read-mostly memory that can </a:t>
            </a:r>
            <a:r>
              <a:rPr lang="en-US" dirty="0" smtClean="0"/>
              <a:t>be written into at any time without erasing prior contents; only the byte or bytes addressed are updated. The write operation takes considerably longer than the read operation, on the order of several hundred microseconds per byte. The EEPROM combines the advantage of </a:t>
            </a:r>
            <a:r>
              <a:rPr lang="en-US" dirty="0" err="1" smtClean="0"/>
              <a:t>nonvolatility</a:t>
            </a:r>
            <a:r>
              <a:rPr lang="en-US" dirty="0" smtClean="0"/>
              <a:t> with the flexibility of being updatable in</a:t>
            </a:r>
          </a:p>
          <a:p>
            <a:r>
              <a:rPr lang="en-US" dirty="0" smtClean="0"/>
              <a:t>place, using ordinary bus control, address, and data lines. EEPROM is more expensive than EPROM and also is less dense, supporting fewer bits per chip.</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1752599"/>
          </a:xfrm>
        </p:spPr>
        <p:txBody>
          <a:bodyPr/>
          <a:lstStyle/>
          <a:p>
            <a:pPr fontAlgn="auto"/>
            <a:r>
              <a:rPr lang="en-US" noProof="1">
                <a:ln>
                  <a:solidFill>
                    <a:srgbClr val="000000">
                      <a:lumMod val="75000"/>
                      <a:lumOff val="25000"/>
                      <a:alpha val="10000"/>
                    </a:srgbClr>
                  </a:solidFill>
                </a:ln>
                <a:solidFill>
                  <a:schemeClr val="tx2">
                    <a:lumMod val="50000"/>
                  </a:schemeClr>
                </a:solidFill>
                <a:effectLst>
                  <a:outerShdw blurRad="9525" dist="25400" dir="14640000" algn="tl" rotWithShape="0">
                    <a:srgbClr val="000000">
                      <a:alpha val="30000"/>
                    </a:srgbClr>
                  </a:outerShdw>
                </a:effectLst>
              </a:rPr>
              <a:t>Method of Accessing the Memory.</a:t>
            </a:r>
            <a:endParaRPr lang="en-US" noProof="1">
              <a:solidFill>
                <a:schemeClr val="tx2">
                  <a:lumMod val="50000"/>
                </a:schemeClr>
              </a:solidFill>
            </a:endParaRPr>
          </a:p>
        </p:txBody>
      </p:sp>
      <p:sp>
        <p:nvSpPr>
          <p:cNvPr id="3" name="Content Placeholder 2"/>
          <p:cNvSpPr>
            <a:spLocks noGrp="1"/>
          </p:cNvSpPr>
          <p:nvPr>
            <p:ph idx="1"/>
          </p:nvPr>
        </p:nvSpPr>
        <p:spPr>
          <a:xfrm>
            <a:off x="1113233" y="2667000"/>
            <a:ext cx="6735367" cy="3124201"/>
          </a:xfrm>
        </p:spPr>
        <p:txBody>
          <a:bodyPr>
            <a:normAutofit fontScale="62500" lnSpcReduction="20000"/>
          </a:bodyPr>
          <a:lstStyle/>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These include the following:</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 Sequential access: Memory is organized into units of data, called records. Access must be made in a specific linear sequence. Stored addressing information is used to separate records and assist in the retrieval process. A shared read– write mechanism is used, and this must be moved from its current location to the desired location, passing and rejecting each intermediate record. Thus, the time to access an arbitrary record is highly variable.</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 Direct access: As with sequential access, direct access involves a shared read– write mechanism. However, individual blocks or records have a unique address based on physical location. Access is accomplished by direct access to reach a general vicinity plus sequential searching, counting, or waiting to reach the final location.</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endParaRPr lang="en-US" sz="1800"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3" name="Content Placeholder 2"/>
          <p:cNvSpPr>
            <a:spLocks noGrp="1"/>
          </p:cNvSpPr>
          <p:nvPr>
            <p:ph idx="1"/>
          </p:nvPr>
        </p:nvSpPr>
        <p:spPr>
          <a:xfrm>
            <a:off x="609601" y="1447800"/>
            <a:ext cx="6781800" cy="5029200"/>
          </a:xfrm>
        </p:spPr>
        <p:txBody>
          <a:bodyPr>
            <a:normAutofit fontScale="77500" lnSpcReduction="20000"/>
          </a:bodyPr>
          <a:lstStyle/>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Main memory is the principal internal memory system of the computer. Each location in main memory has a unique address. Main memory is usually extended with a  higher-  speed, smaller cache. The cache is not usually visible to the programmer or, indeed, to the processor. It is a device for staging the movement of data between main memory and processor registers to improve performance.</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three forms of memory just described are, typically, volatile and employ semiconductor technology.</a:t>
            </a:r>
            <a:endParaRPr lang="en-US" noProof="1"/>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External, nonvolatile memory is also referred to as secondary memory or auxiliary memory. These are used to store program and data files and are usually visible to the programmer only in terms of files and records, as opposed to individual bytes or words. Disk is also used to provide an extension to main memory known as Virtual Memory.</a:t>
            </a:r>
            <a:endParaRPr lang="en-US" noProof="1"/>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457200"/>
            <a:ext cx="7239000" cy="5998536"/>
          </a:xfrm>
        </p:spPr>
        <p:style>
          <a:lnRef idx="2">
            <a:schemeClr val="dk1"/>
          </a:lnRef>
          <a:fillRef idx="1">
            <a:schemeClr val="lt1"/>
          </a:fillRef>
          <a:effectRef idx="0">
            <a:schemeClr val="dk1"/>
          </a:effectRef>
          <a:fontRef idx="minor">
            <a:schemeClr val="dk1"/>
          </a:fontRef>
        </p:style>
        <p:txBody>
          <a:bodyPr>
            <a:normAutofit fontScale="62500" lnSpcReduction="20000"/>
          </a:bodyPr>
          <a:lstStyle/>
          <a:p>
            <a:pPr>
              <a:buNone/>
            </a:pPr>
            <a:r>
              <a:rPr lang="en-US" sz="3800" b="1" dirty="0" smtClean="0"/>
              <a:t>          Introduction to Computer Organization</a:t>
            </a:r>
          </a:p>
          <a:p>
            <a:endParaRPr lang="en-US" b="1" dirty="0" smtClean="0"/>
          </a:p>
          <a:p>
            <a:r>
              <a:rPr lang="en-US" b="1" dirty="0" smtClean="0"/>
              <a:t>Computer architecture refers to those attributes of a system visible to a programmer </a:t>
            </a:r>
            <a:r>
              <a:rPr lang="en-US" dirty="0" smtClean="0"/>
              <a:t>or, put another way, those attributes that have a direct impact on the </a:t>
            </a:r>
            <a:r>
              <a:rPr lang="en-US" dirty="0" err="1" smtClean="0"/>
              <a:t>logicalexecution</a:t>
            </a:r>
            <a:r>
              <a:rPr lang="en-US" dirty="0" smtClean="0"/>
              <a:t> of a program.</a:t>
            </a:r>
          </a:p>
          <a:p>
            <a:pPr>
              <a:buNone/>
            </a:pPr>
            <a:r>
              <a:rPr lang="en-US" dirty="0" smtClean="0"/>
              <a:t> </a:t>
            </a:r>
          </a:p>
          <a:p>
            <a:r>
              <a:rPr lang="en-US" b="1" dirty="0" smtClean="0"/>
              <a:t>Computer organization refers to the operational units </a:t>
            </a:r>
            <a:r>
              <a:rPr lang="en-US" dirty="0" smtClean="0"/>
              <a:t>and their interconnections that realize the architectural specifications.</a:t>
            </a:r>
          </a:p>
          <a:p>
            <a:pPr>
              <a:buNone/>
            </a:pPr>
            <a:r>
              <a:rPr lang="en-US" dirty="0" smtClean="0"/>
              <a:t> </a:t>
            </a:r>
          </a:p>
          <a:p>
            <a:r>
              <a:rPr lang="en-US" dirty="0" smtClean="0"/>
              <a:t>Examples of architectural attributes include the instruction set, the number of bits used to represent various data types (e.g., numbers, characters), I/O mechanisms, and techniques for addressing memory. </a:t>
            </a:r>
          </a:p>
          <a:p>
            <a:endParaRPr lang="en-US" dirty="0" smtClean="0"/>
          </a:p>
          <a:p>
            <a:r>
              <a:rPr lang="en-US" dirty="0" smtClean="0"/>
              <a:t>Organizational attributes include those hardware details transparent to the programmer, such as control signals; interfaces between the computer and peripherals; and the memory technology used.</a:t>
            </a:r>
          </a:p>
          <a:p>
            <a:endParaRPr lang="en-US" dirty="0" smtClean="0"/>
          </a:p>
          <a:p>
            <a:r>
              <a:rPr lang="en-US" dirty="0" smtClean="0"/>
              <a:t>For example, it is an architectural design issue whether a computer will have a multiply instruction. It is an organizational issue whether that instruction will be implemented by a special multiply unit or by a mechanism that makes repeated use of the add unit of the system</a:t>
            </a:r>
            <a:endParaRPr 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1752599"/>
          </a:xfrm>
        </p:spPr>
        <p:txBody>
          <a:bodyPr/>
          <a:lstStyle/>
          <a:p>
            <a:pPr fontAlgn="auto"/>
            <a:r>
              <a:rPr lang="en-US" noProof="1" smtClean="0">
                <a:ln>
                  <a:solidFill>
                    <a:srgbClr val="000000">
                      <a:lumMod val="75000"/>
                      <a:lumOff val="25000"/>
                      <a:alpha val="10000"/>
                    </a:srgbClr>
                  </a:solidFill>
                </a:ln>
                <a:solidFill>
                  <a:schemeClr val="tx2">
                    <a:lumMod val="50000"/>
                  </a:schemeClr>
                </a:solidFill>
                <a:effectLst>
                  <a:outerShdw blurRad="9525" dist="25400" dir="14640000" algn="tl" rotWithShape="0">
                    <a:srgbClr val="000000">
                      <a:alpha val="30000"/>
                    </a:srgbClr>
                  </a:outerShdw>
                </a:effectLst>
              </a:rPr>
              <a:t>           </a:t>
            </a:r>
            <a:r>
              <a:rPr lang="en-US" u="sng" noProof="1" smtClean="0">
                <a:ln>
                  <a:solidFill>
                    <a:srgbClr val="000000">
                      <a:lumMod val="75000"/>
                      <a:lumOff val="25000"/>
                      <a:alpha val="10000"/>
                    </a:srgbClr>
                  </a:solidFill>
                </a:ln>
                <a:solidFill>
                  <a:schemeClr val="tx2">
                    <a:lumMod val="50000"/>
                  </a:schemeClr>
                </a:solidFill>
                <a:effectLst>
                  <a:outerShdw blurRad="9525" dist="25400" dir="14640000" algn="tl" rotWithShape="0">
                    <a:srgbClr val="000000">
                      <a:alpha val="30000"/>
                    </a:srgbClr>
                  </a:outerShdw>
                </a:effectLst>
              </a:rPr>
              <a:t>CACHE MEMORY</a:t>
            </a:r>
            <a:br>
              <a:rPr lang="en-US" u="sng" noProof="1" smtClean="0">
                <a:ln>
                  <a:solidFill>
                    <a:srgbClr val="000000">
                      <a:lumMod val="75000"/>
                      <a:lumOff val="25000"/>
                      <a:alpha val="10000"/>
                    </a:srgbClr>
                  </a:solidFill>
                </a:ln>
                <a:solidFill>
                  <a:schemeClr val="tx2">
                    <a:lumMod val="50000"/>
                  </a:schemeClr>
                </a:solidFill>
                <a:effectLst>
                  <a:outerShdw blurRad="9525" dist="25400" dir="14640000" algn="tl" rotWithShape="0">
                    <a:srgbClr val="000000">
                      <a:alpha val="30000"/>
                    </a:srgbClr>
                  </a:outerShdw>
                </a:effectLst>
              </a:rPr>
            </a:br>
            <a:endParaRPr lang="en-US" u="sng" noProof="1">
              <a:solidFill>
                <a:schemeClr val="tx2">
                  <a:lumMod val="50000"/>
                </a:schemeClr>
              </a:solidFill>
            </a:endParaRPr>
          </a:p>
        </p:txBody>
      </p:sp>
      <p:sp>
        <p:nvSpPr>
          <p:cNvPr id="3" name="Content Placeholder 2"/>
          <p:cNvSpPr>
            <a:spLocks noGrp="1"/>
          </p:cNvSpPr>
          <p:nvPr>
            <p:ph idx="1"/>
          </p:nvPr>
        </p:nvSpPr>
        <p:spPr>
          <a:xfrm>
            <a:off x="457201" y="2362200"/>
            <a:ext cx="7086600" cy="4038600"/>
          </a:xfrm>
        </p:spPr>
        <p:txBody>
          <a:bodyPr>
            <a:normAutofit fontScale="85000" lnSpcReduction="10000"/>
          </a:bodyPr>
          <a:lstStyle/>
          <a:p>
            <a:pPr indent="-305435" algn="ctr" fontAlgn="auto">
              <a:spcBef>
                <a:spcPct val="0"/>
              </a:spcBef>
              <a:spcAft>
                <a:spcPts val="0"/>
              </a:spcAft>
            </a:pPr>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Cache memory is designed to combine the memory access time of expensive,  high- </a:t>
            </a:r>
          </a:p>
          <a:p>
            <a:pPr indent="-305435" algn="ctr" fontAlgn="auto">
              <a:spcBef>
                <a:spcPct val="0"/>
              </a:spcBef>
              <a:spcAft>
                <a:spcPts val="0"/>
              </a:spcAft>
            </a:pPr>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speed memory combined with the large memory size of less expensive,  lower-  speed memory. </a:t>
            </a:r>
          </a:p>
          <a:p>
            <a:pPr indent="-305435" algn="ctr" fontAlgn="auto">
              <a:spcBef>
                <a:spcPct val="0"/>
              </a:spcBef>
              <a:spcAft>
                <a:spcPts val="0"/>
              </a:spcAft>
            </a:pP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gn="ctr" fontAlgn="auto">
              <a:spcBef>
                <a:spcPct val="0"/>
              </a:spcBef>
              <a:spcAft>
                <a:spcPts val="0"/>
              </a:spcAft>
            </a:pPr>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cache contains a copy of portions of main memory. When the processor attempts to read a word of memory, a check is made to determine if the word is in the cache. If so, the word is delivered to the processor. If not, a block of main memory, consisting of some fixed number of words, is read into the cache and then the word is delivered to the processor</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fontAlgn="auto"/>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7315200" cy="4431983"/>
          </a:xfrm>
          <a:prstGeom prst="rect">
            <a:avLst/>
          </a:prstGeom>
        </p:spPr>
        <p:txBody>
          <a:bodyPr wrap="square">
            <a:spAutoFit/>
          </a:bodyPr>
          <a:lstStyle/>
          <a:p>
            <a:pPr fontAlgn="auto"/>
            <a:r>
              <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r>
              <a:rPr lang="en-US" sz="2400" b="1" u="sng" noProof="1" smtClean="0">
                <a:ln>
                  <a:solidFill>
                    <a:srgbClr val="000000">
                      <a:lumMod val="75000"/>
                      <a:lumOff val="25000"/>
                      <a:alpha val="10000"/>
                    </a:srgbClr>
                  </a:solidFill>
                </a:ln>
                <a:ea typeface="+mn-lt"/>
                <a:cs typeface="+mn-lt"/>
              </a:rPr>
              <a:t>CASHE SIZE</a:t>
            </a:r>
          </a:p>
          <a:p>
            <a:pPr fontAlgn="auto"/>
            <a:endPar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fontAlgn="auto"/>
            <a:r>
              <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size of the cache should be small enough so that the overall average cost per bit is close to that of main memory alone and large enough so that the overall average access time is close to that of the cache alone.The larger the cache, the larger the number of gates involved in addressing the cache. The result is that large caches tend to be slightly slower than small  ones. . The available chip and board area also limits cache size.</a:t>
            </a:r>
          </a:p>
          <a:p>
            <a:pPr fontAlgn="auto"/>
            <a:endPar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fontAlgn="auto"/>
            <a:r>
              <a:rPr lang="en-US" sz="2400" b="1"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r>
              <a:rPr lang="en-US" sz="2400" b="1" u="sng" noProof="1" smtClean="0">
                <a:ln>
                  <a:solidFill>
                    <a:srgbClr val="000000">
                      <a:lumMod val="75000"/>
                      <a:lumOff val="25000"/>
                      <a:alpha val="10000"/>
                    </a:srgbClr>
                  </a:solidFill>
                </a:ln>
                <a:ea typeface="+mn-lt"/>
                <a:cs typeface="+mn-lt"/>
              </a:rPr>
              <a:t>MAPPING FUNCTION</a:t>
            </a:r>
          </a:p>
          <a:p>
            <a:pPr fontAlgn="auto"/>
            <a:endPar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fontAlgn="auto"/>
            <a:r>
              <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Ameans is needed for determining which main memory block currently occupies a cache line. The choice of the mapping function dictates how the cache is organized</a:t>
            </a:r>
            <a:endParaRPr lang="en-US" noProof="1"/>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848600" cy="1427650"/>
          </a:xfrm>
        </p:spPr>
        <p:txBody>
          <a:bodyPr>
            <a:normAutofit/>
          </a:bodyPr>
          <a:lstStyle/>
          <a:p>
            <a:pPr fontAlgn="auto"/>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
            </a:r>
            <a:b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br>
            <a:endParaRPr lang="en-US" noProof="1"/>
          </a:p>
        </p:txBody>
      </p:sp>
      <p:sp>
        <p:nvSpPr>
          <p:cNvPr id="3" name="Text Placeholder 2"/>
          <p:cNvSpPr>
            <a:spLocks noGrp="1"/>
          </p:cNvSpPr>
          <p:nvPr>
            <p:ph type="body" idx="1"/>
          </p:nvPr>
        </p:nvSpPr>
        <p:spPr>
          <a:xfrm>
            <a:off x="685346" y="533400"/>
            <a:ext cx="2475738" cy="1066800"/>
          </a:xfrm>
        </p:spPr>
        <p:txBody>
          <a:bodyPr/>
          <a:lstStyle/>
          <a:p>
            <a:pPr fontAlgn="auto"/>
            <a:r>
              <a:rPr lang="en-US" b="1" u="sng" noProof="1" smtClean="0">
                <a:ln>
                  <a:solidFill>
                    <a:srgbClr val="000000">
                      <a:lumMod val="75000"/>
                      <a:lumOff val="25000"/>
                      <a:alpha val="10000"/>
                    </a:srgbClr>
                  </a:solidFill>
                </a:ln>
              </a:rPr>
              <a:t>DIRECT </a:t>
            </a:r>
            <a:r>
              <a:rPr lang="en-US" b="1" u="sng" noProof="1">
                <a:ln>
                  <a:solidFill>
                    <a:srgbClr val="000000">
                      <a:lumMod val="75000"/>
                      <a:lumOff val="25000"/>
                      <a:alpha val="10000"/>
                    </a:srgbClr>
                  </a:solidFill>
                </a:ln>
              </a:rPr>
              <a:t>MAPPING</a:t>
            </a:r>
            <a:endParaRPr lang="en-US" b="1" u="sng" noProof="1"/>
          </a:p>
        </p:txBody>
      </p:sp>
      <p:sp>
        <p:nvSpPr>
          <p:cNvPr id="4" name="Text Placeholder 3"/>
          <p:cNvSpPr>
            <a:spLocks noGrp="1"/>
          </p:cNvSpPr>
          <p:nvPr>
            <p:ph type="body" sz="half" idx="15"/>
          </p:nvPr>
        </p:nvSpPr>
        <p:spPr>
          <a:xfrm>
            <a:off x="228600" y="1905000"/>
            <a:ext cx="2743200" cy="4648200"/>
          </a:xfrm>
        </p:spPr>
        <p:txBody>
          <a:bodyPr>
            <a:normAutofit/>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The simplest technique is known as direct mapping, maps each block of main memory into only one possible cache line. The mapping function is easily implemented using the main memory address. </a:t>
            </a:r>
          </a:p>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The direct mapping technique is simple and inexpensive to implement. Its main disadvantage is that there is a fixed cache location for any given block. Thus, if a program happens to reference words repeatedly from two different blocks that map into the same line, then the blocks will be continually swapped in the cache, and the hit ratio will be low.</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5" name="Text Placeholder 4"/>
          <p:cNvSpPr>
            <a:spLocks noGrp="1"/>
          </p:cNvSpPr>
          <p:nvPr>
            <p:ph type="body" sz="quarter" idx="3"/>
          </p:nvPr>
        </p:nvSpPr>
        <p:spPr>
          <a:xfrm>
            <a:off x="3335033" y="1066801"/>
            <a:ext cx="2475738" cy="762000"/>
          </a:xfrm>
        </p:spPr>
        <p:txBody>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rPr>
              <a:t>ASSOCIATIVE MAPPING</a:t>
            </a:r>
            <a:endParaRPr lang="en-US" noProof="1"/>
          </a:p>
        </p:txBody>
      </p:sp>
      <p:sp>
        <p:nvSpPr>
          <p:cNvPr id="6" name="Text Placeholder 5"/>
          <p:cNvSpPr>
            <a:spLocks noGrp="1"/>
          </p:cNvSpPr>
          <p:nvPr>
            <p:ph type="body" sz="half" idx="16"/>
          </p:nvPr>
        </p:nvSpPr>
        <p:spPr>
          <a:xfrm>
            <a:off x="3048000" y="2057400"/>
            <a:ext cx="2667000" cy="4648200"/>
          </a:xfrm>
        </p:spPr>
        <p:txBody>
          <a:bodyPr>
            <a:normAutofit/>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Associative mapping overcomes the disadvantage of direct mapping by permitting each main memory block to be loaded into any line of the cache. </a:t>
            </a:r>
          </a:p>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there is flexibility as to which block to replace when a new block is read into the cache.</a:t>
            </a:r>
          </a:p>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principal disadvantage of associative mapping is the complex circuitry required to examine the tags of all cache lines in parallel.</a:t>
            </a:r>
            <a:endParaRPr lang="en-US" noProof="1"/>
          </a:p>
          <a:p>
            <a:pPr fontAlgn="auto"/>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7" name="Text Placeholder 6"/>
          <p:cNvSpPr>
            <a:spLocks noGrp="1"/>
          </p:cNvSpPr>
          <p:nvPr>
            <p:ph type="body" sz="quarter" idx="13"/>
          </p:nvPr>
        </p:nvSpPr>
        <p:spPr>
          <a:xfrm>
            <a:off x="5791201" y="990600"/>
            <a:ext cx="2209800" cy="1143000"/>
          </a:xfrm>
        </p:spPr>
        <p:txBody>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rPr>
              <a:t>SET – ASSOCIATIVE MAPPING</a:t>
            </a:r>
            <a:endParaRPr lang="en-US" noProof="1"/>
          </a:p>
        </p:txBody>
      </p:sp>
      <p:sp>
        <p:nvSpPr>
          <p:cNvPr id="8" name="Text Placeholder 7"/>
          <p:cNvSpPr>
            <a:spLocks noGrp="1"/>
          </p:cNvSpPr>
          <p:nvPr>
            <p:ph type="body" sz="half" idx="17"/>
          </p:nvPr>
        </p:nvSpPr>
        <p:spPr>
          <a:xfrm>
            <a:off x="5715001" y="2133601"/>
            <a:ext cx="2514600" cy="4419600"/>
          </a:xfrm>
        </p:spPr>
        <p:txBody>
          <a:bodyPr>
            <a:normAutofit/>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Set- Associative mapping is a compromise that exhibits the strengths of both the direct and associative approaches while reducing their disadvantages.</a:t>
            </a:r>
          </a:p>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As with associative mapping, each word maps into multiple cache lines. For  set-  associative mapping, each word maps into all the cache lines in a specific set, so that main memory block B0 maps into set 0, and so on.</a:t>
            </a:r>
            <a:endParaRPr lang="en-US" noProof="1"/>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u="sng" noProof="1">
                <a:ln>
                  <a:solidFill>
                    <a:srgbClr val="000000">
                      <a:lumMod val="75000"/>
                      <a:lumOff val="25000"/>
                      <a:alpha val="10000"/>
                    </a:srgbClr>
                  </a:solidFill>
                </a:ln>
                <a:solidFill>
                  <a:schemeClr val="tx2">
                    <a:lumMod val="50000"/>
                  </a:schemeClr>
                </a:solidFill>
              </a:rPr>
              <a:t>VIRTUAL MEMORY</a:t>
            </a:r>
            <a:endParaRPr lang="en-US" u="sng" noProof="1">
              <a:solidFill>
                <a:schemeClr val="tx2">
                  <a:lumMod val="50000"/>
                </a:schemeClr>
              </a:solidFill>
            </a:endParaRPr>
          </a:p>
        </p:txBody>
      </p:sp>
      <p:sp>
        <p:nvSpPr>
          <p:cNvPr id="3" name="Content Placeholder 2"/>
          <p:cNvSpPr>
            <a:spLocks noGrp="1"/>
          </p:cNvSpPr>
          <p:nvPr>
            <p:ph sz="half" idx="1"/>
          </p:nvPr>
        </p:nvSpPr>
        <p:spPr/>
        <p:txBody>
          <a:bodyPr>
            <a:normAutofit fontScale="62500" lnSpcReduction="20000"/>
          </a:bodyPr>
          <a:lstStyle/>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Computers have a finite amount of RAM, so memory can run out, especially when multiple programs run at the same time. A system using Virtual Memory uses a section of the hard drive to emulate RAM</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Virtual memory is a memory</a:t>
            </a:r>
            <a:r>
              <a:rPr lang="en-US" u="sng"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management </a:t>
            </a:r>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capability of an operating system (OS) that uses hardware and software to allow a computer to compensate for physical memory shortages by temporarily transferring data from random access memory (</a:t>
            </a:r>
            <a:r>
              <a:rPr lang="en-US" u="sng"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RAM</a:t>
            </a:r>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to disk storage. </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10" name="Content Placeholder 9"/>
          <p:cNvSpPr>
            <a:spLocks noGrp="1"/>
          </p:cNvSpPr>
          <p:nvPr>
            <p:ph sz="half" idx="2"/>
          </p:nvPr>
        </p:nvSpPr>
        <p:spPr/>
        <p:txBody>
          <a:bodyPr>
            <a:normAutofit fontScale="62500" lnSpcReduction="20000"/>
          </a:bodyPr>
          <a:lstStyle/>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With virtual memory, a system can load larger programs or multiple programs running at the same time, allowing each one to operate as if it has infinite memory and without having to purchase more RAM.</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fontAlgn="auto"/>
            <a:r>
              <a:rPr lang="en-US" u="sng"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Virtual Address</a:t>
            </a:r>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space is increased using active memory in RAM and inactive memory in hard disk drives (HDDs) to form contiguous addresses that hold both the application and its data.</a:t>
            </a:r>
          </a:p>
          <a:p>
            <a:pPr indent="-305435" fontAlgn="auto"/>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fontAlgn="auto"/>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1752599"/>
          </a:xfrm>
        </p:spPr>
        <p:txBody>
          <a:bodyPr/>
          <a:lstStyle/>
          <a:p>
            <a:pPr fontAlgn="auto"/>
            <a:r>
              <a:rPr lang="en-US" u="sng" noProof="1">
                <a:ln>
                  <a:solidFill>
                    <a:srgbClr val="000000">
                      <a:lumMod val="75000"/>
                      <a:lumOff val="25000"/>
                      <a:alpha val="10000"/>
                    </a:srgbClr>
                  </a:solidFill>
                </a:ln>
                <a:solidFill>
                  <a:schemeClr val="tx2">
                    <a:lumMod val="50000"/>
                  </a:schemeClr>
                </a:solidFill>
              </a:rPr>
              <a:t>MAGNETIC STORAGE</a:t>
            </a:r>
            <a:endParaRPr lang="en-US" u="sng" noProof="1">
              <a:solidFill>
                <a:schemeClr val="tx2">
                  <a:lumMod val="50000"/>
                </a:schemeClr>
              </a:solidFill>
            </a:endParaRPr>
          </a:p>
        </p:txBody>
      </p:sp>
      <p:sp>
        <p:nvSpPr>
          <p:cNvPr id="3" name="Content Placeholder 2"/>
          <p:cNvSpPr>
            <a:spLocks noGrp="1"/>
          </p:cNvSpPr>
          <p:nvPr>
            <p:ph idx="1"/>
          </p:nvPr>
        </p:nvSpPr>
        <p:spPr>
          <a:xfrm>
            <a:off x="228601" y="2667000"/>
            <a:ext cx="7010399" cy="3124201"/>
          </a:xfrm>
        </p:spPr>
        <p:txBody>
          <a:bodyPr>
            <a:normAutofit fontScale="70000" lnSpcReduction="20000"/>
          </a:bodyPr>
          <a:lstStyle/>
          <a:p>
            <a:pPr indent="-305435" fontAlgn="auto">
              <a:lnSpc>
                <a:spcPct val="90000"/>
              </a:lnSpc>
            </a:pPr>
            <a:r>
              <a:rPr lang="en-US" b="1"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Magnetic storage</a:t>
            </a:r>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or </a:t>
            </a:r>
            <a:r>
              <a:rPr lang="en-US" b="1"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magnetic recording</a:t>
            </a:r>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is the storage of data on a magnetized medium. Magnetic storage uses different patterns of magnetisation in a magnetisable material to store data and is a form of non-volatile memory. The information is accessed using one or more read/write heads.</a:t>
            </a:r>
            <a:endParaRPr lang="en-US" noProof="1"/>
          </a:p>
          <a:p>
            <a:pPr indent="-305435" fontAlgn="auto">
              <a:lnSpc>
                <a:spcPct val="90000"/>
              </a:lnSpc>
            </a:pPr>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Magnetic storage media, primarily hard disks, are widely used to store computer data as well as audio and video signals. In the field of computing, the term </a:t>
            </a:r>
            <a:r>
              <a:rPr lang="en-US" i="1"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magnetic storage</a:t>
            </a:r>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is preferred and in the field of audio and video production, the term </a:t>
            </a:r>
            <a:r>
              <a:rPr lang="en-US" i="1"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magnetic recording</a:t>
            </a:r>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is more commonly used. The distinction is less technical and more a matter of preference. Other examples of magnetic storage media include floppy disks, magnetic recording tape, and magnetic stripes on credit cards.</a:t>
            </a:r>
          </a:p>
          <a:p>
            <a:pPr indent="-305435" fontAlgn="auto"/>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643466"/>
            <a:ext cx="2536979" cy="1370605"/>
          </a:xfrm>
        </p:spPr>
        <p:txBody>
          <a:bodyPr rtlCol="0" anchor="ctr"/>
          <a:lstStyle/>
          <a:p>
            <a:pPr algn="l" fontAlgn="auto"/>
            <a:r>
              <a:rPr lang="en-US" sz="3000" noProof="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MAGNETIC DISK</a:t>
            </a:r>
          </a:p>
        </p:txBody>
      </p:sp>
      <p:sp>
        <p:nvSpPr>
          <p:cNvPr id="4" name="Text Placeholder 3"/>
          <p:cNvSpPr>
            <a:spLocks noGrp="1"/>
          </p:cNvSpPr>
          <p:nvPr>
            <p:ph type="body" idx="2"/>
          </p:nvPr>
        </p:nvSpPr>
        <p:spPr>
          <a:xfrm>
            <a:off x="685347" y="2247154"/>
            <a:ext cx="2540129" cy="4176649"/>
          </a:xfrm>
        </p:spPr>
        <p:txBody>
          <a:bodyPr rtlCol="0" anchor="t">
            <a:normAutofit fontScale="92500" lnSpcReduction="10000"/>
          </a:bodyPr>
          <a:lstStyle/>
          <a:p>
            <a:pPr algn="l" fontAlgn="auto">
              <a:lnSpc>
                <a:spcPct val="90000"/>
              </a:lnSpc>
            </a:pPr>
            <a:r>
              <a:rPr lang="en-US" sz="1500" noProof="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 disk is a circular platter constructed of nonmagnetic material, called the Substrate, coated with a magnetizable material. Traditionally, the substrate has been an aluminum or aluminum alloy material.</a:t>
            </a:r>
          </a:p>
          <a:p>
            <a:pPr algn="l" fontAlgn="auto">
              <a:lnSpc>
                <a:spcPct val="90000"/>
              </a:lnSpc>
            </a:pPr>
            <a:r>
              <a:rPr lang="en-US" sz="15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 </a:t>
            </a:r>
            <a:r>
              <a:rPr lang="en-US" sz="1500" b="1"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magnetic disk</a:t>
            </a:r>
            <a:r>
              <a:rPr lang="en-US" sz="15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is a storage device that uses a magnetization process to write, rewrite and access data. It is covered with a </a:t>
            </a:r>
            <a:r>
              <a:rPr lang="en-US" sz="1500" b="1"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magnetic</a:t>
            </a:r>
            <a:r>
              <a:rPr lang="en-US" sz="15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coating and stores data in the form of tracks, spots and sectors. Hard </a:t>
            </a:r>
            <a:r>
              <a:rPr lang="en-US" sz="1500" b="1"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disks</a:t>
            </a:r>
            <a:r>
              <a:rPr lang="en-US" sz="15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zip </a:t>
            </a:r>
            <a:r>
              <a:rPr lang="en-US" sz="1500" b="1"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disks</a:t>
            </a:r>
            <a:r>
              <a:rPr lang="en-US" sz="15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and floppy </a:t>
            </a:r>
            <a:r>
              <a:rPr lang="en-US" sz="1500" b="1"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disks</a:t>
            </a:r>
            <a:r>
              <a:rPr lang="en-US" sz="15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are common examples of </a:t>
            </a:r>
            <a:r>
              <a:rPr lang="en-US" sz="1500" b="1"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magnetic disks</a:t>
            </a:r>
            <a:r>
              <a:rPr lang="en-US" sz="15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t>
            </a:r>
            <a:endParaRPr lang="en-US" noProof="1"/>
          </a:p>
          <a:p>
            <a:pPr algn="l" fontAlgn="auto">
              <a:lnSpc>
                <a:spcPct val="90000"/>
              </a:lnSpc>
            </a:pPr>
            <a:r>
              <a:rPr lang="en-US" sz="1500" noProof="1">
                <a:ea typeface="+mn-lt"/>
                <a:cs typeface="+mn-lt"/>
              </a:rPr>
              <a:t> Other examples of magnetic storage media include floppy disks, magnetic recording tape, and magnetic stripes on credit cards.</a:t>
            </a:r>
            <a:r>
              <a:rPr lang="en-US" sz="1500" noProof="1"/>
              <a:t>.</a:t>
            </a:r>
            <a:endParaRPr lang="en-US" sz="1500"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23555" name="Picture 5" descr="A picture containing black, sitting&#10;&#10;Description generated with very high confidence"/>
          <p:cNvPicPr>
            <a:picLocks noGrp="1" noChangeAspect="1" noChangeArrowheads="1"/>
          </p:cNvPicPr>
          <p:nvPr>
            <p:ph sz="half" idx="1"/>
          </p:nvPr>
        </p:nvPicPr>
        <p:blipFill>
          <a:blip r:embed="rId2"/>
          <a:srcRect/>
          <a:stretch>
            <a:fillRect/>
          </a:stretch>
        </p:blipFill>
        <p:spPr>
          <a:xfrm>
            <a:off x="3505200" y="1676400"/>
            <a:ext cx="4495800" cy="3733799"/>
          </a:xfrm>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rPr>
              <a:t>MAGNETIC TAPE</a:t>
            </a:r>
            <a:endParaRPr lang="en-US" noProof="1"/>
          </a:p>
        </p:txBody>
      </p:sp>
      <p:sp>
        <p:nvSpPr>
          <p:cNvPr id="4" name="Text Placeholder 3"/>
          <p:cNvSpPr>
            <a:spLocks noGrp="1"/>
          </p:cNvSpPr>
          <p:nvPr>
            <p:ph type="body" idx="2"/>
          </p:nvPr>
        </p:nvSpPr>
        <p:spPr>
          <a:xfrm>
            <a:off x="457200" y="1497416"/>
            <a:ext cx="5334000" cy="2160184"/>
          </a:xfrm>
        </p:spPr>
        <p:txBody>
          <a:bodyPr>
            <a:noAutofit/>
          </a:bodyPr>
          <a:lstStyle/>
          <a:p>
            <a:pPr fontAlgn="auto"/>
            <a:r>
              <a:rPr lang="en-US" sz="1600" b="1"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Magnetic tape</a:t>
            </a:r>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is a medium for magnetic recording, made of a thin, magnetizable coating on a long, narrow strip of plastic film.</a:t>
            </a:r>
            <a:endParaRPr lang="en-US" sz="1600" noProof="1"/>
          </a:p>
          <a:p>
            <a:pPr fontAlgn="auto"/>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It was developed in Germany in 1928, based on magnetic wire recording. Devices that record and play back audio and video using magnetic tape are tape recorders and video tape recorders respectively.</a:t>
            </a:r>
            <a:endParaRPr lang="en-US" sz="1600" noProof="1"/>
          </a:p>
          <a:p>
            <a:pPr fontAlgn="auto"/>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 device that stores computer data on Magnetic Tape is known as a Tape Drive.</a:t>
            </a:r>
            <a:endPar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3" name="Content Placeholder 2"/>
          <p:cNvSpPr>
            <a:spLocks noGrp="1"/>
          </p:cNvSpPr>
          <p:nvPr>
            <p:ph sz="half" idx="1"/>
          </p:nvPr>
        </p:nvSpPr>
        <p:spPr>
          <a:xfrm>
            <a:off x="457200" y="3810000"/>
            <a:ext cx="5181600" cy="1905000"/>
          </a:xfrm>
        </p:spPr>
        <p:txBody>
          <a:bodyPr>
            <a:normAutofit lnSpcReduction="10000"/>
          </a:bodyPr>
          <a:lstStyle/>
          <a:p>
            <a:pPr indent="-305435" fontAlgn="auto"/>
            <a:r>
              <a:rPr lang="en-US" sz="20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Magnetic tape revolutionized sound recording and reproduction and broadcasting. It allowed radio, which had always been broadcast live, to be recorded for later or repeated airing.</a:t>
            </a:r>
            <a:endParaRPr lang="en-US" sz="2000"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24580" name="Picture 5" descr="A picture containing electronics, indoor, clock, camera&#10;&#10;Description generated with very high confidence"/>
          <p:cNvPicPr>
            <a:picLocks noChangeAspect="1" noChangeArrowheads="1"/>
          </p:cNvPicPr>
          <p:nvPr/>
        </p:nvPicPr>
        <p:blipFill>
          <a:blip r:embed="rId2"/>
          <a:srcRect/>
          <a:stretch>
            <a:fillRect/>
          </a:stretch>
        </p:blipFill>
        <p:spPr bwMode="auto">
          <a:xfrm>
            <a:off x="5638800" y="2597150"/>
            <a:ext cx="2438400" cy="3422650"/>
          </a:xfrm>
          <a:prstGeom prst="rect">
            <a:avLst/>
          </a:prstGeom>
          <a:noFill/>
          <a:ln w="9525">
            <a:noFill/>
            <a:miter lim="800000"/>
            <a:headEnd/>
            <a:tailEnd/>
          </a:ln>
        </p:spPr>
      </p:pic>
      <p:sp>
        <p:nvSpPr>
          <p:cNvPr id="7" name="TextBox 6"/>
          <p:cNvSpPr txBox="1"/>
          <p:nvPr/>
        </p:nvSpPr>
        <p:spPr>
          <a:xfrm>
            <a:off x="4449367" y="5267326"/>
            <a:ext cx="3145631" cy="417513"/>
          </a:xfrm>
          <a:prstGeom prst="rect">
            <a:avLst/>
          </a:prstGeom>
        </p:spPr>
        <p:txBody>
          <a:bodyPr>
            <a:normAutofit/>
          </a:bodyPr>
          <a:lstStyle/>
          <a:p>
            <a:pPr fontAlgn="auto"/>
            <a:endParaRPr lang="en-US" noProof="1"/>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u="sng" noProof="1">
                <a:ln>
                  <a:solidFill>
                    <a:srgbClr val="000000">
                      <a:lumMod val="75000"/>
                      <a:lumOff val="25000"/>
                      <a:alpha val="10000"/>
                    </a:srgbClr>
                  </a:solidFill>
                </a:ln>
                <a:solidFill>
                  <a:schemeClr val="tx2">
                    <a:lumMod val="50000"/>
                  </a:schemeClr>
                </a:solidFill>
              </a:rPr>
              <a:t>OPTICAL MEMORY</a:t>
            </a:r>
            <a:endParaRPr lang="en-US" u="sng" noProof="1">
              <a:solidFill>
                <a:schemeClr val="tx2">
                  <a:lumMod val="50000"/>
                </a:schemeClr>
              </a:solidFill>
            </a:endParaRPr>
          </a:p>
        </p:txBody>
      </p:sp>
      <p:sp>
        <p:nvSpPr>
          <p:cNvPr id="3" name="Content Placeholder 2"/>
          <p:cNvSpPr>
            <a:spLocks noGrp="1"/>
          </p:cNvSpPr>
          <p:nvPr>
            <p:ph sz="half" idx="1"/>
          </p:nvPr>
        </p:nvSpPr>
        <p:spPr/>
        <p:txBody>
          <a:bodyPr>
            <a:normAutofit fontScale="70000" lnSpcReduction="20000"/>
          </a:bodyPr>
          <a:lstStyle/>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Optical storage is the storage of data on an optically readable medium. Data is recorded by making marks in a pattern that can be read back with the aid of light, usually a beam of laser light precisely focused on a spinning optical disc.</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An optical disc drive is a device in a computer that can read CD-ROMs or other optical discs, such as DVDs and Blu-ray discs.</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4" name="Content Placeholder 3"/>
          <p:cNvSpPr>
            <a:spLocks noGrp="1"/>
          </p:cNvSpPr>
          <p:nvPr>
            <p:ph sz="half" idx="2"/>
          </p:nvPr>
        </p:nvSpPr>
        <p:spPr/>
        <p:txBody>
          <a:bodyPr>
            <a:normAutofit fontScale="70000" lnSpcReduction="20000"/>
          </a:bodyPr>
          <a:lstStyle/>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In 1983, one of the most successful consumer products of all time was introduced: the compact disk (CD) digital audio system. </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CD is a non-erasable disk that can store more than 60 minutes of audio information on one side. </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huge commercial success of the CD enabled the development of  low- cost  optical- disk storage technology that has revolutionized computer data storage.</a:t>
            </a:r>
          </a:p>
          <a:p>
            <a:pPr indent="-305435" fontAlgn="auto"/>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997839"/>
            <a:ext cx="7010400" cy="3139321"/>
          </a:xfrm>
          <a:prstGeom prst="rect">
            <a:avLst/>
          </a:prstGeom>
        </p:spPr>
        <p:txBody>
          <a:bodyPr wrap="square">
            <a:spAutoFit/>
          </a:bodyPr>
          <a:lstStyle/>
          <a:p>
            <a:pPr fontAlgn="auto"/>
            <a:endPar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fontAlgn="auto"/>
            <a:endPar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fontAlgn="auto"/>
            <a:endPar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fontAlgn="auto"/>
            <a:endPar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fontAlgn="auto"/>
            <a:r>
              <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Compact Disk. A nonerasable disk that stores digitized audio information. The standard system uses 12-cm disks and can record more than 60 minutes of uninterrupted playing time. </a:t>
            </a:r>
          </a:p>
          <a:p>
            <a:pPr fontAlgn="auto"/>
            <a:r>
              <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CD Recordable.- Similar to a  CD-  ROM. The user can write to the disk only once. </a:t>
            </a:r>
          </a:p>
          <a:p>
            <a:pPr fontAlgn="auto"/>
            <a:r>
              <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CD Rewritable.- Similar to a  CD-  ROM. The user can erase and rewrite to the disk multiple times.</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3" name="Rectangle 2"/>
          <p:cNvSpPr/>
          <p:nvPr/>
        </p:nvSpPr>
        <p:spPr>
          <a:xfrm>
            <a:off x="457200" y="1143000"/>
            <a:ext cx="7315200" cy="1938992"/>
          </a:xfrm>
          <a:prstGeom prst="rect">
            <a:avLst/>
          </a:prstGeom>
        </p:spPr>
        <p:txBody>
          <a:bodyPr wrap="square">
            <a:spAutoFit/>
          </a:bodyPr>
          <a:lstStyle/>
          <a:p>
            <a:r>
              <a:rPr lang="en-US" sz="2400" b="1" u="sng" noProof="1" smtClean="0">
                <a:ln>
                  <a:solidFill>
                    <a:srgbClr val="000000">
                      <a:lumMod val="75000"/>
                      <a:lumOff val="25000"/>
                      <a:alpha val="10000"/>
                    </a:srgbClr>
                  </a:solidFill>
                </a:ln>
                <a:solidFill>
                  <a:schemeClr val="accent1">
                    <a:lumMod val="50000"/>
                  </a:schemeClr>
                </a:solidFill>
              </a:rPr>
              <a:t>The different types of optical disk systems are as follows</a:t>
            </a:r>
            <a:r>
              <a:rPr lang="en-US" sz="2400" u="sng" noProof="1" smtClean="0">
                <a:ln>
                  <a:solidFill>
                    <a:srgbClr val="000000">
                      <a:lumMod val="75000"/>
                      <a:lumOff val="25000"/>
                      <a:alpha val="10000"/>
                    </a:srgbClr>
                  </a:solidFill>
                </a:ln>
                <a:solidFill>
                  <a:schemeClr val="accent1">
                    <a:lumMod val="50000"/>
                  </a:schemeClr>
                </a:solidFill>
              </a:rPr>
              <a:t>.</a:t>
            </a:r>
          </a:p>
          <a:p>
            <a:r>
              <a:rPr lang="en-US" sz="2400" u="sng" noProof="1" smtClean="0">
                <a:ln>
                  <a:solidFill>
                    <a:srgbClr val="000000">
                      <a:lumMod val="75000"/>
                      <a:lumOff val="25000"/>
                      <a:alpha val="10000"/>
                    </a:srgbClr>
                  </a:solidFill>
                </a:ln>
                <a:solidFill>
                  <a:schemeClr val="accent1">
                    <a:lumMod val="50000"/>
                  </a:schemeClr>
                </a:solidFill>
              </a:rPr>
              <a:t> </a:t>
            </a:r>
          </a:p>
          <a:p>
            <a:r>
              <a:rPr lang="en-US" sz="2400" noProof="1" smtClean="0">
                <a:ln>
                  <a:solidFill>
                    <a:srgbClr val="000000">
                      <a:lumMod val="75000"/>
                      <a:lumOff val="25000"/>
                      <a:alpha val="10000"/>
                    </a:srgbClr>
                  </a:solidFill>
                </a:ln>
                <a:solidFill>
                  <a:schemeClr val="accent1">
                    <a:lumMod val="50000"/>
                  </a:schemeClr>
                </a:solidFill>
                <a:effectLst>
                  <a:outerShdw blurRad="9525" dist="25400" dir="14640000" algn="tl" rotWithShape="0">
                    <a:srgbClr val="000000">
                      <a:alpha val="30000"/>
                    </a:srgbClr>
                  </a:outerShdw>
                </a:effectLst>
              </a:rPr>
              <a:t>                       </a:t>
            </a:r>
            <a:r>
              <a:rPr lang="en-US" sz="2400" b="1" u="sng" noProof="1" smtClean="0">
                <a:ln>
                  <a:solidFill>
                    <a:srgbClr val="000000">
                      <a:lumMod val="75000"/>
                      <a:lumOff val="25000"/>
                      <a:alpha val="10000"/>
                    </a:srgbClr>
                  </a:solidFill>
                </a:ln>
              </a:rPr>
              <a:t>CD / CD-R/ CD- RW</a:t>
            </a:r>
            <a:endParaRPr lang="en-US" sz="2400" b="1" u="sng" noProof="1" smtClean="0"/>
          </a:p>
          <a:p>
            <a:endParaRPr lang="en-US" sz="24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3656" y="304800"/>
            <a:ext cx="3356688" cy="646331"/>
          </a:xfrm>
          <a:prstGeom prst="rect">
            <a:avLst/>
          </a:prstGeom>
        </p:spPr>
        <p:txBody>
          <a:bodyPr wrap="square">
            <a:spAutoFit/>
          </a:bodyPr>
          <a:lstStyle/>
          <a:p>
            <a:pPr fontAlgn="auto"/>
            <a:r>
              <a:rPr lang="en-US" u="sng" noProof="1" smtClean="0">
                <a:ln>
                  <a:solidFill>
                    <a:srgbClr val="000000">
                      <a:lumMod val="75000"/>
                      <a:lumOff val="25000"/>
                      <a:alpha val="10000"/>
                    </a:srgbClr>
                  </a:solidFill>
                </a:ln>
                <a:effectLst>
                  <a:outerShdw blurRad="9525" dist="25400" dir="14640000" algn="tl" rotWithShape="0">
                    <a:srgbClr val="000000">
                      <a:alpha val="30000"/>
                    </a:srgbClr>
                  </a:outerShdw>
                </a:effectLst>
              </a:rPr>
              <a:t>CD-ROM/DVD-RW/ Blu-ray DVD</a:t>
            </a:r>
          </a:p>
          <a:p>
            <a:pPr fontAlgn="auto"/>
            <a:endParaRPr lang="en-US" u="sng" noProof="1"/>
          </a:p>
        </p:txBody>
      </p:sp>
      <p:sp>
        <p:nvSpPr>
          <p:cNvPr id="4" name="Rectangle 3"/>
          <p:cNvSpPr/>
          <p:nvPr/>
        </p:nvSpPr>
        <p:spPr>
          <a:xfrm>
            <a:off x="304800" y="838200"/>
            <a:ext cx="7772400" cy="5909310"/>
          </a:xfrm>
          <a:prstGeom prst="rect">
            <a:avLst/>
          </a:prstGeom>
        </p:spPr>
        <p:txBody>
          <a:bodyPr wrap="square">
            <a:spAutoFit/>
          </a:bodyPr>
          <a:lstStyle/>
          <a:p>
            <a:pPr fontAlgn="auto"/>
            <a:r>
              <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CD-  ROM Compact Disk  Read-  Only Memory. A nonerasable disk used for storing computer data. The standard system uses 12-cm disks and can hold more than 650 Mbytes. </a:t>
            </a:r>
          </a:p>
          <a:p>
            <a:pPr fontAlgn="auto"/>
            <a:r>
              <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DVD Rewritable-  The user can erase and rewrite to the disk multiple times. Only  one-  sided disks can be used.</a:t>
            </a:r>
          </a:p>
          <a:p>
            <a:pPr fontAlgn="auto"/>
            <a:r>
              <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Blu-ray DVD - High-  definition video disk. </a:t>
            </a:r>
          </a:p>
          <a:p>
            <a:pPr fontAlgn="auto"/>
            <a:endPar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r>
              <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rPr>
              <a:t>                                              </a:t>
            </a:r>
            <a:r>
              <a:rPr lang="en-US" sz="2400" b="1" u="sng" noProof="1" smtClean="0">
                <a:ln>
                  <a:solidFill>
                    <a:srgbClr val="000000">
                      <a:lumMod val="75000"/>
                      <a:lumOff val="25000"/>
                      <a:alpha val="10000"/>
                    </a:srgbClr>
                  </a:solidFill>
                </a:ln>
              </a:rPr>
              <a:t>DVD / DVD-R</a:t>
            </a:r>
          </a:p>
          <a:p>
            <a:endParaRPr lang="en-US" sz="2400" b="1" u="sng" noProof="1" smtClean="0">
              <a:ln>
                <a:solidFill>
                  <a:srgbClr val="000000">
                    <a:lumMod val="75000"/>
                    <a:lumOff val="25000"/>
                    <a:alpha val="10000"/>
                  </a:srgbClr>
                </a:solidFill>
              </a:ln>
            </a:endParaRPr>
          </a:p>
          <a:p>
            <a:pPr fontAlgn="auto"/>
            <a:r>
              <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Digital Versatile Disk (DVD) . A technology for producing digitized, compressed representation of video information, as well as large volumes of other digital data. Both 8 and 12 cm diameters are used, with a double-  sided capacity of up to 17 Gbytes. The basic DVD is  read-  only ( DVD-  ROM).</a:t>
            </a:r>
          </a:p>
          <a:p>
            <a:pPr fontAlgn="auto"/>
            <a:r>
              <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DVD Recordable- The user can write to the disk only once. Only  one-  sided disks can be USED.</a:t>
            </a:r>
          </a:p>
          <a:p>
            <a:endParaRPr lang="en-US" sz="2400" b="1" u="sng" noProof="1" smtClean="0"/>
          </a:p>
          <a:p>
            <a:pPr fontAlgn="auto"/>
            <a:endPar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fontAlgn="auto"/>
            <a:endPar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ndParaRPr>
          </a:p>
          <a:p>
            <a:pPr fontAlgn="auto"/>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400" dirty="0"/>
          </a:p>
        </p:txBody>
      </p:sp>
      <p:sp>
        <p:nvSpPr>
          <p:cNvPr id="3" name="Content Placeholder 2"/>
          <p:cNvSpPr>
            <a:spLocks noGrp="1"/>
          </p:cNvSpPr>
          <p:nvPr>
            <p:ph idx="1"/>
          </p:nvPr>
        </p:nvSpPr>
        <p:spPr/>
        <p:txBody>
          <a:bodyPr>
            <a:normAutofit/>
          </a:bodyPr>
          <a:lstStyle/>
          <a:p>
            <a:r>
              <a:rPr lang="en-US" sz="2400" b="1" dirty="0" smtClean="0"/>
              <a:t>                      </a:t>
            </a:r>
            <a:r>
              <a:rPr lang="en-US" sz="2400" b="1" u="sng" dirty="0" smtClean="0"/>
              <a:t>Structure and function</a:t>
            </a:r>
          </a:p>
          <a:p>
            <a:endParaRPr lang="en-US" sz="1600" dirty="0" smtClean="0"/>
          </a:p>
          <a:p>
            <a:r>
              <a:rPr lang="en-US" sz="2000" b="1" dirty="0" smtClean="0"/>
              <a:t>Structure:- </a:t>
            </a:r>
            <a:r>
              <a:rPr lang="en-US" sz="2000" dirty="0" smtClean="0"/>
              <a:t>The way in which components are interrelated.</a:t>
            </a:r>
            <a:endParaRPr lang="en-US" sz="2000" b="1" dirty="0"/>
          </a:p>
        </p:txBody>
      </p:sp>
      <p:pic>
        <p:nvPicPr>
          <p:cNvPr id="5" name="Picture 4" descr="02.png"/>
          <p:cNvPicPr>
            <a:picLocks noChangeAspect="1"/>
          </p:cNvPicPr>
          <p:nvPr/>
        </p:nvPicPr>
        <p:blipFill>
          <a:blip r:embed="rId2"/>
          <a:stretch>
            <a:fillRect/>
          </a:stretch>
        </p:blipFill>
        <p:spPr>
          <a:xfrm>
            <a:off x="1143000" y="3048000"/>
            <a:ext cx="5786437" cy="38100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609600"/>
          </a:xfrm>
        </p:spPr>
        <p:txBody>
          <a:bodyPr/>
          <a:lstStyle/>
          <a:p>
            <a:pPr fontAlgn="auto"/>
            <a:r>
              <a:rPr lang="en-US" noProof="1" smtClean="0">
                <a:ln>
                  <a:solidFill>
                    <a:srgbClr val="000000">
                      <a:lumMod val="75000"/>
                      <a:lumOff val="25000"/>
                      <a:alpha val="10000"/>
                    </a:srgbClr>
                  </a:solidFill>
                </a:ln>
                <a:solidFill>
                  <a:schemeClr val="tx2">
                    <a:lumMod val="50000"/>
                  </a:schemeClr>
                </a:solidFill>
              </a:rPr>
              <a:t>                              </a:t>
            </a:r>
            <a:r>
              <a:rPr lang="en-US" u="sng" noProof="1" smtClean="0">
                <a:ln>
                  <a:solidFill>
                    <a:srgbClr val="000000">
                      <a:lumMod val="75000"/>
                      <a:lumOff val="25000"/>
                      <a:alpha val="10000"/>
                    </a:srgbClr>
                  </a:solidFill>
                </a:ln>
                <a:solidFill>
                  <a:schemeClr val="tx2">
                    <a:lumMod val="50000"/>
                  </a:schemeClr>
                </a:solidFill>
              </a:rPr>
              <a:t>CD-ROM</a:t>
            </a:r>
            <a:endParaRPr lang="en-US" u="sng" noProof="1">
              <a:solidFill>
                <a:schemeClr val="tx2">
                  <a:lumMod val="50000"/>
                </a:schemeClr>
              </a:solidFill>
            </a:endParaRPr>
          </a:p>
        </p:txBody>
      </p:sp>
      <p:sp>
        <p:nvSpPr>
          <p:cNvPr id="4" name="Text Placeholder 3"/>
          <p:cNvSpPr>
            <a:spLocks noGrp="1"/>
          </p:cNvSpPr>
          <p:nvPr>
            <p:ph type="body" idx="2"/>
          </p:nvPr>
        </p:nvSpPr>
        <p:spPr>
          <a:xfrm>
            <a:off x="457200" y="990600"/>
            <a:ext cx="7391400" cy="1524000"/>
          </a:xfrm>
        </p:spPr>
        <p:txBody>
          <a:bodyPr>
            <a:normAutofit/>
          </a:bodyPr>
          <a:lstStyle/>
          <a:p>
            <a:r>
              <a:rPr lang="en-US" sz="1800"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Both the audio CD and the  CD-ROM (compact disk  read-  only memory) share a similar technology. The main difference is that  CD- ROM players are more rugged and have error correction devices to ensure that data are properly transferred from disk to computer.</a:t>
            </a:r>
            <a:endParaRPr lang="en-US" sz="1800" noProof="1" smtClean="0"/>
          </a:p>
          <a:p>
            <a:pPr fontAlgn="auto"/>
            <a:endParaRPr lang="en-US" noProof="1"/>
          </a:p>
        </p:txBody>
      </p:sp>
      <p:sp>
        <p:nvSpPr>
          <p:cNvPr id="3" name="Content Placeholder 2"/>
          <p:cNvSpPr>
            <a:spLocks noGrp="1"/>
          </p:cNvSpPr>
          <p:nvPr>
            <p:ph sz="half" idx="1"/>
          </p:nvPr>
        </p:nvSpPr>
        <p:spPr>
          <a:xfrm>
            <a:off x="228601" y="2514600"/>
            <a:ext cx="5257799" cy="3810000"/>
          </a:xfrm>
        </p:spPr>
        <p:txBody>
          <a:bodyPr>
            <a:normAutofit fontScale="70000" lnSpcReduction="20000"/>
          </a:bodyPr>
          <a:lstStyle/>
          <a:p>
            <a:pPr indent="-305435" fontAlgn="auto"/>
            <a:r>
              <a:rPr lang="en-US" sz="29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disk is formed from a resin, such as polycarbonate. Digitally recorded information is imprinted as a series of microscopic pits on the surface of the polycarbonate. This is done, first of all, with a finely focused,  high- intensity laser to create a master disk. The master is used, in turn, to make a die to stamp out copies onto polycarbonate. The pitted surface is then coated with a highly reflective surface, usually aluminum or gold. This shiny surface is protected against dust and scratches by a top coat of clear acrylic. Finally, a label can be silkscreened onto the acrylic</a:t>
            </a:r>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27652" name="Picture 5" descr="A picture containing electronics, device&#10;&#10;Description generated with very high confidence"/>
          <p:cNvPicPr>
            <a:picLocks noChangeAspect="1" noChangeArrowheads="1"/>
          </p:cNvPicPr>
          <p:nvPr/>
        </p:nvPicPr>
        <p:blipFill>
          <a:blip r:embed="rId2" cstate="print"/>
          <a:srcRect/>
          <a:stretch>
            <a:fillRect/>
          </a:stretch>
        </p:blipFill>
        <p:spPr bwMode="auto">
          <a:xfrm>
            <a:off x="5562600" y="2286000"/>
            <a:ext cx="2438400" cy="3657600"/>
          </a:xfrm>
          <a:prstGeom prst="rect">
            <a:avLst/>
          </a:prstGeom>
          <a:noFill/>
          <a:ln w="9525">
            <a:noFill/>
            <a:miter lim="800000"/>
            <a:headEnd/>
            <a:tailEnd/>
          </a:ln>
        </p:spPr>
      </p:pic>
      <p:sp>
        <p:nvSpPr>
          <p:cNvPr id="7" name="TextBox 6"/>
          <p:cNvSpPr txBox="1"/>
          <p:nvPr/>
        </p:nvSpPr>
        <p:spPr>
          <a:xfrm>
            <a:off x="6066235" y="6778625"/>
            <a:ext cx="2057400" cy="317500"/>
          </a:xfrm>
          <a:prstGeom prst="rect">
            <a:avLst/>
          </a:prstGeom>
        </p:spPr>
        <p:txBody>
          <a:bodyPr>
            <a:normAutofit fontScale="47500" lnSpcReduction="20000"/>
          </a:bodyPr>
          <a:lstStyle/>
          <a:p>
            <a:pPr fontAlgn="auto"/>
            <a:r>
              <a:rPr lang="en-US" noProof="1">
                <a:latin typeface="+mn-lt"/>
                <a:hlinkClick r:id="rId3"/>
              </a:rPr>
              <a:t>This Photo</a:t>
            </a:r>
            <a:r>
              <a:rPr lang="en-US" noProof="1">
                <a:latin typeface="+mn-lt"/>
              </a:rPr>
              <a:t> by Unknown author is licensed under </a:t>
            </a:r>
            <a:r>
              <a:rPr lang="en-US" noProof="1">
                <a:latin typeface="+mn-lt"/>
                <a:hlinkClick r:id="rId4"/>
              </a:rPr>
              <a:t>CC BY-NC</a:t>
            </a:r>
            <a:r>
              <a:rPr lang="en-US" noProof="1">
                <a:latin typeface="+mn-lt"/>
              </a:rPr>
              <a:t>.</a:t>
            </a:r>
            <a:endParaRPr lang="en-US" noProof="1"/>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u="sng" noProof="1">
                <a:ln>
                  <a:solidFill>
                    <a:srgbClr val="000000">
                      <a:lumMod val="75000"/>
                      <a:lumOff val="25000"/>
                      <a:alpha val="10000"/>
                    </a:srgbClr>
                  </a:solidFill>
                </a:ln>
                <a:solidFill>
                  <a:schemeClr val="tx2">
                    <a:lumMod val="50000"/>
                  </a:schemeClr>
                </a:solidFill>
              </a:rPr>
              <a:t>Digital Versatile Disk (DVD) </a:t>
            </a:r>
            <a:endParaRPr lang="en-US" u="sng" noProof="1">
              <a:solidFill>
                <a:schemeClr val="tx2">
                  <a:lumMod val="50000"/>
                </a:schemeClr>
              </a:solidFill>
            </a:endParaRPr>
          </a:p>
        </p:txBody>
      </p:sp>
      <p:sp>
        <p:nvSpPr>
          <p:cNvPr id="4" name="Text Placeholder 3"/>
          <p:cNvSpPr>
            <a:spLocks noGrp="1"/>
          </p:cNvSpPr>
          <p:nvPr>
            <p:ph type="body" idx="2"/>
          </p:nvPr>
        </p:nvSpPr>
        <p:spPr>
          <a:xfrm>
            <a:off x="457200" y="1497416"/>
            <a:ext cx="7391400" cy="636184"/>
          </a:xfrm>
        </p:spPr>
        <p:txBody>
          <a:bodyPr>
            <a:noAutofit/>
          </a:bodyPr>
          <a:lstStyle/>
          <a:p>
            <a:pPr fontAlgn="auto"/>
            <a:r>
              <a:rPr lang="en-US" sz="12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 technology for producing digitized, compressed representation of video information, as well as large volumes of other digital data. Both 8 and 12 cm diameters are used, with a </a:t>
            </a:r>
            <a:endParaRPr lang="en-US" sz="1200" noProof="1"/>
          </a:p>
          <a:p>
            <a:pPr fontAlgn="auto"/>
            <a:r>
              <a:rPr lang="en-US" sz="12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double-  sided capacity of up to 17 Gbytes. The basic DVD is  read-  only ( DVD-  ROM). </a:t>
            </a:r>
            <a:endParaRPr lang="en-US" sz="1200" noProof="1"/>
          </a:p>
        </p:txBody>
      </p:sp>
      <p:sp>
        <p:nvSpPr>
          <p:cNvPr id="14" name="Content Placeholder 13"/>
          <p:cNvSpPr>
            <a:spLocks noGrp="1"/>
          </p:cNvSpPr>
          <p:nvPr>
            <p:ph sz="half" idx="1"/>
          </p:nvPr>
        </p:nvSpPr>
        <p:spPr>
          <a:xfrm>
            <a:off x="457200" y="2133600"/>
            <a:ext cx="5029200" cy="4371752"/>
          </a:xfrm>
        </p:spPr>
        <p:txBody>
          <a:bodyPr>
            <a:normAutofit/>
          </a:bodyPr>
          <a:lstStyle/>
          <a:p>
            <a:pPr indent="-305435" fontAlgn="auto"/>
            <a:r>
              <a:rPr lang="en-US" sz="20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electronics industry has at last found an acceptable replacement for the analog VHS video tape. The DVD has replaced the videotape used in video cassette recorders (VCRs) and, more important for this discussion, replaced the  CD-  ROM in personal computers and servers.</a:t>
            </a:r>
          </a:p>
          <a:p>
            <a:pPr indent="-305435" fontAlgn="auto"/>
            <a:r>
              <a:rPr lang="en-US" sz="20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DVD takes video into the digital age. It delivers movies with impressive picture quality, and it can be randomly accessed like audio CDs, which DVD machines can also play. </a:t>
            </a:r>
            <a:endParaRPr lang="en-US" sz="2000"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28676" name="Picture 15" descr="A picture containing device, electronics&#10;&#10;Description generated with very high confidence"/>
          <p:cNvPicPr>
            <a:picLocks noChangeAspect="1" noChangeArrowheads="1"/>
          </p:cNvPicPr>
          <p:nvPr/>
        </p:nvPicPr>
        <p:blipFill>
          <a:blip r:embed="rId2" cstate="print"/>
          <a:srcRect/>
          <a:stretch>
            <a:fillRect/>
          </a:stretch>
        </p:blipFill>
        <p:spPr bwMode="auto">
          <a:xfrm>
            <a:off x="5791200" y="3124200"/>
            <a:ext cx="2057400" cy="2062162"/>
          </a:xfrm>
          <a:prstGeom prst="rect">
            <a:avLst/>
          </a:prstGeom>
          <a:noFill/>
          <a:ln w="9525">
            <a:noFill/>
            <a:miter lim="800000"/>
            <a:headEnd/>
            <a:tailEnd/>
          </a:ln>
        </p:spPr>
      </p:pic>
      <p:sp>
        <p:nvSpPr>
          <p:cNvPr id="17" name="TextBox 16"/>
          <p:cNvSpPr txBox="1"/>
          <p:nvPr/>
        </p:nvSpPr>
        <p:spPr>
          <a:xfrm>
            <a:off x="3586163" y="6069013"/>
            <a:ext cx="2057400" cy="317500"/>
          </a:xfrm>
          <a:prstGeom prst="rect">
            <a:avLst/>
          </a:prstGeom>
        </p:spPr>
        <p:txBody>
          <a:bodyPr>
            <a:normAutofit fontScale="92500" lnSpcReduction="20000"/>
          </a:bodyPr>
          <a:lstStyle/>
          <a:p>
            <a:pPr fontAlgn="auto"/>
            <a:endParaRPr lang="en-US" noProof="1"/>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239000" cy="970450"/>
          </a:xfrm>
        </p:spPr>
        <p:txBody>
          <a:bodyPr>
            <a:normAutofit fontScale="90000"/>
          </a:bodyPr>
          <a:lstStyle/>
          <a:p>
            <a:pPr fontAlgn="auto"/>
            <a:r>
              <a:rPr lang="en-US" i="1" noProof="1">
                <a:ln>
                  <a:solidFill>
                    <a:srgbClr val="000000">
                      <a:lumMod val="75000"/>
                      <a:lumOff val="25000"/>
                      <a:alpha val="10000"/>
                    </a:srgbClr>
                  </a:solidFill>
                </a:ln>
                <a:solidFill>
                  <a:schemeClr val="tx2">
                    <a:lumMod val="50000"/>
                  </a:schemeClr>
                </a:solidFill>
              </a:rPr>
              <a:t>Three differences b/w CD-ROM &amp; DVD-ROM</a:t>
            </a:r>
            <a:endParaRPr lang="en-US" i="1" noProof="1">
              <a:solidFill>
                <a:schemeClr val="tx2">
                  <a:lumMod val="50000"/>
                </a:schemeClr>
              </a:solidFill>
            </a:endParaRPr>
          </a:p>
        </p:txBody>
      </p:sp>
      <p:sp>
        <p:nvSpPr>
          <p:cNvPr id="29698" name="Text Placeholder 2"/>
          <p:cNvSpPr>
            <a:spLocks noGrp="1" noChangeArrowheads="1"/>
          </p:cNvSpPr>
          <p:nvPr>
            <p:ph type="body" idx="1"/>
          </p:nvPr>
        </p:nvSpPr>
        <p:spPr/>
        <p:txBody>
          <a:bodyPr/>
          <a:lstStyle/>
          <a:p>
            <a:endParaRPr lang="en-US" altLang="zh-CN" smtClean="0">
              <a:ea typeface="SimSun" pitchFamily="2" charset="-122"/>
            </a:endParaRPr>
          </a:p>
        </p:txBody>
      </p:sp>
      <p:sp>
        <p:nvSpPr>
          <p:cNvPr id="4" name="Text Placeholder 3"/>
          <p:cNvSpPr>
            <a:spLocks noGrp="1"/>
          </p:cNvSpPr>
          <p:nvPr>
            <p:ph type="body" sz="half" idx="15"/>
          </p:nvPr>
        </p:nvSpPr>
        <p:spPr>
          <a:xfrm>
            <a:off x="304800" y="2768112"/>
            <a:ext cx="2590800" cy="4089888"/>
          </a:xfrm>
        </p:spPr>
        <p:txBody>
          <a:bodyPr/>
          <a:lstStyle/>
          <a:p>
            <a:r>
              <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1. Bits are packed more closely on a DVD. The spacing between loops of a spiral on a CD is 1.6 mm and the minimum distance between pits along the spiral is 0.834 mm. </a:t>
            </a:r>
            <a:endPar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endParaRPr>
          </a:p>
          <a:p>
            <a:pPr fontAlgn="auto"/>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29700" name="Text Placeholder 4"/>
          <p:cNvSpPr>
            <a:spLocks noGrp="1" noChangeArrowheads="1"/>
          </p:cNvSpPr>
          <p:nvPr>
            <p:ph type="body" sz="quarter" idx="3"/>
          </p:nvPr>
        </p:nvSpPr>
        <p:spPr/>
        <p:txBody>
          <a:bodyPr/>
          <a:lstStyle/>
          <a:p>
            <a:endParaRPr lang="en-US" altLang="zh-CN" smtClean="0">
              <a:ea typeface="SimSun" pitchFamily="2" charset="-122"/>
            </a:endParaRPr>
          </a:p>
        </p:txBody>
      </p:sp>
      <p:sp>
        <p:nvSpPr>
          <p:cNvPr id="6" name="Text Placeholder 5"/>
          <p:cNvSpPr>
            <a:spLocks noGrp="1"/>
          </p:cNvSpPr>
          <p:nvPr>
            <p:ph type="body" sz="half" idx="16"/>
          </p:nvPr>
        </p:nvSpPr>
        <p:spPr>
          <a:xfrm>
            <a:off x="3124200" y="2768112"/>
            <a:ext cx="2682614" cy="3632688"/>
          </a:xfrm>
        </p:spPr>
        <p:txBody>
          <a:bodyPr>
            <a:normAutofit lnSpcReduction="10000"/>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2. The DVD employs a second layer of pits and lands on top of the first layer. A </a:t>
            </a:r>
            <a:endParaRPr lang="en-US" noProof="1"/>
          </a:p>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dual-  layer DVD has a semireflective layer on top of the reflective layer, and by adjusting focus, the lasers in DVD drives can read each layer separately.</a:t>
            </a:r>
          </a:p>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This technique almost doubles the capacity of the disk, to about 8.5 GB. The lower reflectivity of the second layer limits its storage capacity so that a full doubling is not achieved</a:t>
            </a:r>
            <a:endParaRPr lang="en-US" noProof="1"/>
          </a:p>
        </p:txBody>
      </p:sp>
      <p:sp>
        <p:nvSpPr>
          <p:cNvPr id="29702" name="Text Placeholder 6"/>
          <p:cNvSpPr>
            <a:spLocks noGrp="1" noChangeArrowheads="1"/>
          </p:cNvSpPr>
          <p:nvPr>
            <p:ph type="body" sz="quarter" idx="13"/>
          </p:nvPr>
        </p:nvSpPr>
        <p:spPr>
          <a:xfrm>
            <a:off x="5974556" y="1885951"/>
            <a:ext cx="2476500" cy="765175"/>
          </a:xfrm>
        </p:spPr>
        <p:txBody>
          <a:bodyPr/>
          <a:lstStyle/>
          <a:p>
            <a:endParaRPr lang="en-US" altLang="zh-CN" smtClean="0">
              <a:ea typeface="SimSun" pitchFamily="2" charset="-122"/>
            </a:endParaRPr>
          </a:p>
        </p:txBody>
      </p:sp>
      <p:sp>
        <p:nvSpPr>
          <p:cNvPr id="8" name="Text Placeholder 7"/>
          <p:cNvSpPr>
            <a:spLocks noGrp="1"/>
          </p:cNvSpPr>
          <p:nvPr>
            <p:ph type="body" sz="half" idx="17"/>
          </p:nvPr>
        </p:nvSpPr>
        <p:spPr>
          <a:xfrm>
            <a:off x="5791201" y="2768111"/>
            <a:ext cx="2286000" cy="3632689"/>
          </a:xfrm>
        </p:spPr>
        <p:txBody>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3. The  DVD-  ROM can be two sided, whereas data are recorded on only one side of a CD. This brings total capacity up to 17 GB. </a:t>
            </a:r>
          </a:p>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As with the CD, DVDs come in writeable as well as  read-  only versions </a:t>
            </a:r>
            <a:endParaRPr lang="en-US" noProof="1"/>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43400" y="1066800"/>
            <a:ext cx="3200400" cy="2334768"/>
          </a:xfrm>
        </p:spPr>
        <p:txBody>
          <a:bodyPr/>
          <a:lstStyle/>
          <a:p>
            <a:r>
              <a:rPr lang="en-US" u="sng" dirty="0" smtClean="0"/>
              <a:t>UNIT-4</a:t>
            </a:r>
            <a:endParaRPr lang="en-US" u="sng" dirty="0"/>
          </a:p>
        </p:txBody>
      </p:sp>
      <p:sp>
        <p:nvSpPr>
          <p:cNvPr id="3" name="Subtitle 2"/>
          <p:cNvSpPr>
            <a:spLocks noGrp="1"/>
          </p:cNvSpPr>
          <p:nvPr>
            <p:ph type="subTitle" idx="1"/>
          </p:nvPr>
        </p:nvSpPr>
        <p:spPr/>
        <p:txBody>
          <a:bodyPr>
            <a:normAutofit/>
          </a:bodyPr>
          <a:lstStyle/>
          <a:p>
            <a:endParaRPr lang="en-US" sz="3200" b="1" u="sng" dirty="0" smtClean="0">
              <a:solidFill>
                <a:schemeClr val="bg1"/>
              </a:solidFill>
            </a:endParaRPr>
          </a:p>
          <a:p>
            <a:r>
              <a:rPr lang="en-US" sz="3200" b="1" u="sng" dirty="0" smtClean="0">
                <a:solidFill>
                  <a:schemeClr val="bg1"/>
                </a:solidFill>
              </a:rPr>
              <a:t>CPU ORGANIZATION</a:t>
            </a:r>
            <a:endParaRPr lang="en-US" sz="3200" b="1" u="sng" dirty="0">
              <a:solidFill>
                <a:schemeClr val="bg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228601"/>
            <a:ext cx="7239000" cy="1447799"/>
          </a:xfrm>
        </p:spPr>
        <p:txBody>
          <a:bodyPr>
            <a:normAutofit/>
          </a:bodyPr>
          <a:lstStyle/>
          <a:p>
            <a:pPr fontAlgn="auto"/>
            <a:r>
              <a:rPr lang="en-US" u="sng" noProof="1">
                <a:ln>
                  <a:solidFill>
                    <a:srgbClr val="000000">
                      <a:lumMod val="75000"/>
                      <a:lumOff val="25000"/>
                      <a:alpha val="10000"/>
                    </a:srgbClr>
                  </a:solidFill>
                </a:ln>
                <a:solidFill>
                  <a:schemeClr val="tx2">
                    <a:lumMod val="50000"/>
                  </a:schemeClr>
                </a:solidFill>
              </a:rPr>
              <a:t>CENTRAL PROCESSING UNIT (CPU)</a:t>
            </a:r>
            <a:endParaRPr lang="en-US" u="sng" noProof="1">
              <a:solidFill>
                <a:schemeClr val="tx2">
                  <a:lumMod val="50000"/>
                </a:schemeClr>
              </a:solidFill>
            </a:endParaRPr>
          </a:p>
        </p:txBody>
      </p:sp>
      <p:sp>
        <p:nvSpPr>
          <p:cNvPr id="3" name="Content Placeholder 2"/>
          <p:cNvSpPr>
            <a:spLocks noGrp="1"/>
          </p:cNvSpPr>
          <p:nvPr>
            <p:ph idx="1"/>
          </p:nvPr>
        </p:nvSpPr>
        <p:spPr>
          <a:xfrm>
            <a:off x="685346" y="2132822"/>
            <a:ext cx="4159704" cy="3658378"/>
          </a:xfrm>
        </p:spPr>
        <p:txBody>
          <a:bodyPr>
            <a:normAutofit fontScale="92500" lnSpcReduction="20000"/>
          </a:bodyPr>
          <a:lstStyle/>
          <a:p>
            <a:pPr indent="-305435" fontAlgn="auto">
              <a:lnSpc>
                <a:spcPct val="90000"/>
              </a:lnSpc>
            </a:pPr>
            <a:r>
              <a:rPr lang="en-US" sz="17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 central processing unit (CPU) is the electronic circuitry within a computer that carries out the instructions of a computer program by performing the basic arithmetic, logical, control and input/output (I/O) operations specified by the instructions.</a:t>
            </a:r>
            <a:endParaRPr lang="en-US" noProof="1"/>
          </a:p>
          <a:p>
            <a:pPr indent="-305435" fontAlgn="auto">
              <a:lnSpc>
                <a:spcPct val="90000"/>
              </a:lnSpc>
            </a:pPr>
            <a:r>
              <a:rPr lang="en-US" sz="1700" noProof="1">
                <a:ln>
                  <a:solidFill>
                    <a:srgbClr val="000000">
                      <a:lumMod val="75000"/>
                      <a:lumOff val="25000"/>
                      <a:alpha val="10000"/>
                    </a:srgbClr>
                  </a:solidFill>
                </a:ln>
                <a:effectLst>
                  <a:outerShdw blurRad="9525" dist="25400" dir="14640000" algn="tl" rotWithShape="0">
                    <a:srgbClr val="000000">
                      <a:alpha val="30000"/>
                    </a:srgbClr>
                  </a:outerShdw>
                </a:effectLst>
              </a:rPr>
              <a:t>Main works done by CPU are -  </a:t>
            </a:r>
          </a:p>
          <a:p>
            <a:pPr indent="-305435" fontAlgn="auto">
              <a:lnSpc>
                <a:spcPct val="90000"/>
              </a:lnSpc>
            </a:pPr>
            <a:r>
              <a:rPr lang="en-US" sz="17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1. The CPU transfers the instructions and, their input data (Operands) from main memory toregisters in the CPU.</a:t>
            </a:r>
          </a:p>
          <a:p>
            <a:pPr indent="-305435" fontAlgn="auto">
              <a:lnSpc>
                <a:spcPct val="90000"/>
              </a:lnSpc>
            </a:pPr>
            <a:r>
              <a:rPr lang="en-US" sz="17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2. The CPU executes the instructions in their stored sequence except when the execution sequence isexplicitly altered by a branch instruction.</a:t>
            </a:r>
            <a:endParaRPr lang="en-US" sz="1700" noProof="1">
              <a:ea typeface="+mn-lt"/>
              <a:cs typeface="+mn-lt"/>
            </a:endParaRPr>
          </a:p>
          <a:p>
            <a:pPr indent="-305435" fontAlgn="auto">
              <a:lnSpc>
                <a:spcPct val="90000"/>
              </a:lnSpc>
            </a:pPr>
            <a:r>
              <a:rPr lang="en-US" sz="17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3. When necessary, the CPU transfers output data from the CPU registers to main memory.</a:t>
            </a:r>
            <a:endParaRPr lang="en-US" sz="1700" noProof="1">
              <a:ea typeface="+mn-lt"/>
              <a:cs typeface="+mn-lt"/>
            </a:endParaRPr>
          </a:p>
        </p:txBody>
      </p:sp>
      <p:pic>
        <p:nvPicPr>
          <p:cNvPr id="31748" name="Picture 4"/>
          <p:cNvPicPr>
            <a:picLocks noChangeAspect="1" noChangeArrowheads="1"/>
          </p:cNvPicPr>
          <p:nvPr/>
        </p:nvPicPr>
        <p:blipFill>
          <a:blip r:embed="rId2"/>
          <a:srcRect/>
          <a:stretch>
            <a:fillRect/>
          </a:stretch>
        </p:blipFill>
        <p:spPr bwMode="auto">
          <a:xfrm>
            <a:off x="4953000" y="1752600"/>
            <a:ext cx="2895600" cy="3962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
            <a:ext cx="7895035" cy="1219200"/>
          </a:xfrm>
        </p:spPr>
        <p:txBody>
          <a:bodyPr/>
          <a:lstStyle/>
          <a:p>
            <a:pPr fontAlgn="auto"/>
            <a:r>
              <a:rPr lang="en-US" u="sng" noProof="1">
                <a:ln>
                  <a:solidFill>
                    <a:srgbClr val="000000">
                      <a:lumMod val="75000"/>
                      <a:lumOff val="25000"/>
                      <a:alpha val="10000"/>
                    </a:srgbClr>
                  </a:solidFill>
                </a:ln>
                <a:solidFill>
                  <a:schemeClr val="tx2">
                    <a:lumMod val="50000"/>
                  </a:schemeClr>
                </a:solidFill>
              </a:rPr>
              <a:t>CPU ORGANIZATION</a:t>
            </a:r>
            <a:endParaRPr lang="en-US" u="sng" noProof="1">
              <a:solidFill>
                <a:schemeClr val="tx2">
                  <a:lumMod val="50000"/>
                </a:schemeClr>
              </a:solidFill>
            </a:endParaRPr>
          </a:p>
        </p:txBody>
      </p:sp>
      <p:sp>
        <p:nvSpPr>
          <p:cNvPr id="5" name="Text Placeholder 4"/>
          <p:cNvSpPr>
            <a:spLocks noGrp="1"/>
          </p:cNvSpPr>
          <p:nvPr>
            <p:ph type="body" idx="1"/>
          </p:nvPr>
        </p:nvSpPr>
        <p:spPr>
          <a:xfrm flipV="1">
            <a:off x="784510" y="1447800"/>
            <a:ext cx="3573573" cy="533400"/>
          </a:xfrm>
        </p:spPr>
        <p:txBody>
          <a:bodyPr>
            <a:normAutofit/>
          </a:bodyPr>
          <a:lstStyle/>
          <a:p>
            <a:pPr fontAlgn="auto"/>
            <a:endParaRPr lang="en-US" noProof="1"/>
          </a:p>
        </p:txBody>
      </p:sp>
      <p:sp>
        <p:nvSpPr>
          <p:cNvPr id="6" name="Text Placeholder 5"/>
          <p:cNvSpPr>
            <a:spLocks noGrp="1"/>
          </p:cNvSpPr>
          <p:nvPr>
            <p:ph type="body" sz="half" idx="3"/>
          </p:nvPr>
        </p:nvSpPr>
        <p:spPr/>
        <p:txBody>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rPr>
              <a:t>STACK ORGANIZATION</a:t>
            </a:r>
            <a:endParaRPr lang="en-US" noProof="1"/>
          </a:p>
        </p:txBody>
      </p:sp>
      <p:sp>
        <p:nvSpPr>
          <p:cNvPr id="3" name="Content Placeholder 2"/>
          <p:cNvSpPr>
            <a:spLocks noGrp="1"/>
          </p:cNvSpPr>
          <p:nvPr>
            <p:ph sz="quarter" idx="2"/>
          </p:nvPr>
        </p:nvSpPr>
        <p:spPr>
          <a:xfrm>
            <a:off x="784510" y="2133601"/>
            <a:ext cx="3573573" cy="3856452"/>
          </a:xfrm>
        </p:spPr>
        <p:txBody>
          <a:bodyPr>
            <a:normAutofit fontScale="55000" lnSpcReduction="20000"/>
          </a:bodyPr>
          <a:lstStyle/>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set  of  registers  in  a  computer  are  connected  to  the  ALU  using  buses  and multiplexers.</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advantages of General register based CPU organization </a:t>
            </a:r>
            <a:endParaRPr lang="en-US" noProof="1"/>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Efficiency of CPU increases as there are large number of registers are used in this organization.</a:t>
            </a:r>
            <a:endParaRPr lang="en-US" noProof="1"/>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Less memory space is used to store the program since the instructions are written in compact way.</a:t>
            </a:r>
            <a:endParaRPr lang="en-US" noProof="1"/>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disadvantages of General register based CPU organization –</a:t>
            </a:r>
            <a:endParaRPr lang="en-US" noProof="1"/>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Care should be taken to avoid unnecessary usage of registers. Thus, compilers need to be more intelligent in this aspect.</a:t>
            </a:r>
            <a:endParaRPr lang="en-US" noProof="1"/>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Since large number of registers are used, thus extra cost is required in this organization.</a:t>
            </a:r>
            <a:endParaRPr lang="en-US" noProof="1"/>
          </a:p>
        </p:txBody>
      </p:sp>
      <p:sp>
        <p:nvSpPr>
          <p:cNvPr id="4" name="Content Placeholder 3"/>
          <p:cNvSpPr>
            <a:spLocks noGrp="1"/>
          </p:cNvSpPr>
          <p:nvPr>
            <p:ph sz="quarter" idx="4"/>
          </p:nvPr>
        </p:nvSpPr>
        <p:spPr/>
        <p:txBody>
          <a:bodyPr>
            <a:normAutofit fontScale="70000" lnSpcReduction="20000"/>
          </a:bodyPr>
          <a:lstStyle/>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  stack  is  a  storage  device  that  stores  information  in  a  last-in,  first-out  (LIFO) fashion.   </a:t>
            </a:r>
            <a:endParaRPr lang="en-US" noProof="1"/>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  stack  has  two  operations:  push,  which  places  data  onto  the  stack,  and  pop, which removed data from the stack.   </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  computer  can  have  a  separate  memory  reserved  just  for  stack  operations. However, most utilize main memory for representing stacks.   </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Hence, all assembly programs should allocate memory for a stack</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6858000" cy="685800"/>
          </a:xfrm>
        </p:spPr>
        <p:txBody>
          <a:bodyPr>
            <a:normAutofit/>
          </a:bodyPr>
          <a:lstStyle/>
          <a:p>
            <a:pPr algn="l" fontAlgn="auto"/>
            <a:r>
              <a:rPr lang="en-US" sz="2800" u="sng" noProof="1">
                <a:ln>
                  <a:solidFill>
                    <a:srgbClr val="000000">
                      <a:lumMod val="75000"/>
                      <a:lumOff val="25000"/>
                      <a:alpha val="10000"/>
                    </a:srgbClr>
                  </a:solidFill>
                </a:ln>
                <a:solidFill>
                  <a:schemeClr val="tx2">
                    <a:lumMod val="50000"/>
                  </a:schemeClr>
                </a:solidFill>
              </a:rPr>
              <a:t>ACCUMULATOR TYPE ORGANIZATION.</a:t>
            </a:r>
            <a:endParaRPr lang="en-US" sz="2800" u="sng" noProof="1">
              <a:solidFill>
                <a:schemeClr val="tx2">
                  <a:lumMod val="50000"/>
                </a:schemeClr>
              </a:solidFill>
            </a:endParaRPr>
          </a:p>
        </p:txBody>
      </p:sp>
      <p:sp>
        <p:nvSpPr>
          <p:cNvPr id="3" name="Content Placeholder 2"/>
          <p:cNvSpPr>
            <a:spLocks noGrp="1"/>
          </p:cNvSpPr>
          <p:nvPr>
            <p:ph idx="1"/>
          </p:nvPr>
        </p:nvSpPr>
        <p:spPr>
          <a:xfrm>
            <a:off x="304800" y="1115568"/>
            <a:ext cx="7238999" cy="4626864"/>
          </a:xfrm>
        </p:spPr>
        <p:txBody>
          <a:bodyPr>
            <a:normAutofit/>
          </a:bodyPr>
          <a:lstStyle/>
          <a:p>
            <a:pPr lvl="8" indent="-305435">
              <a:lnSpc>
                <a:spcPct val="90000"/>
              </a:lnSpc>
            </a:pPr>
            <a:r>
              <a:rPr lang="en-US" sz="4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endParaRPr lang="en-US" sz="400"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fontAlgn="auto">
              <a:lnSpc>
                <a:spcPct val="90000"/>
              </a:lnSpc>
            </a:pPr>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Accumulator is the default address thus after data manipulation the results are stored into the accumulator.</a:t>
            </a:r>
            <a:endPar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fontAlgn="auto">
              <a:lnSpc>
                <a:spcPct val="90000"/>
              </a:lnSpc>
            </a:pPr>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Advantages –</a:t>
            </a:r>
            <a:endParaRPr lang="en-US" sz="1600" noProof="1"/>
          </a:p>
          <a:p>
            <a:pPr indent="-305435" fontAlgn="auto">
              <a:lnSpc>
                <a:spcPct val="90000"/>
              </a:lnSpc>
            </a:pPr>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One of the operands is always held by the accumulator register. This results in short instructions and less memory space.</a:t>
            </a:r>
            <a:endParaRPr lang="en-US" sz="1600" noProof="1"/>
          </a:p>
          <a:p>
            <a:pPr indent="-305435" fontAlgn="auto">
              <a:lnSpc>
                <a:spcPct val="90000"/>
              </a:lnSpc>
            </a:pPr>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Instruction cycle takes less time because it saves time in instruction fetching from memory.</a:t>
            </a:r>
            <a:endParaRPr lang="en-US" sz="1600" noProof="1"/>
          </a:p>
          <a:p>
            <a:pPr indent="-305435" fontAlgn="auto">
              <a:lnSpc>
                <a:spcPct val="90000"/>
              </a:lnSpc>
            </a:pPr>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Disadvantages –</a:t>
            </a:r>
            <a:endParaRPr lang="en-US" sz="1600" noProof="1"/>
          </a:p>
          <a:p>
            <a:pPr indent="-305435" fontAlgn="auto">
              <a:lnSpc>
                <a:spcPct val="90000"/>
              </a:lnSpc>
            </a:pPr>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When complex expressions are computed, program size increases due to the usage of many short instructions to execute it. Thus memory size increases.</a:t>
            </a:r>
            <a:endParaRPr lang="en-US" sz="1600" noProof="1"/>
          </a:p>
          <a:p>
            <a:pPr indent="-305435" fontAlgn="auto">
              <a:lnSpc>
                <a:spcPct val="90000"/>
              </a:lnSpc>
            </a:pPr>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As the number of instructions increases for a program, the execution time increases.</a:t>
            </a:r>
            <a:endParaRPr lang="en-US" sz="1600" noProof="1"/>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1752599"/>
          </a:xfrm>
        </p:spPr>
        <p:txBody>
          <a:bodyPr>
            <a:normAutofit/>
          </a:bodyPr>
          <a:lstStyle/>
          <a:p>
            <a:pPr fontAlgn="auto"/>
            <a:r>
              <a:rPr lang="en-US" u="sng" noProof="1">
                <a:ln>
                  <a:solidFill>
                    <a:srgbClr val="000000">
                      <a:lumMod val="75000"/>
                      <a:lumOff val="25000"/>
                      <a:alpha val="10000"/>
                    </a:srgbClr>
                  </a:solidFill>
                </a:ln>
                <a:solidFill>
                  <a:schemeClr val="tx2">
                    <a:lumMod val="50000"/>
                  </a:schemeClr>
                </a:solidFill>
                <a:ea typeface="+mj-lt"/>
                <a:cs typeface="+mj-lt"/>
              </a:rPr>
              <a:t>ADDRESSING MODES</a:t>
            </a:r>
            <a:endParaRPr lang="en-US" u="sng" noProof="1">
              <a:solidFill>
                <a:schemeClr val="tx2">
                  <a:lumMod val="50000"/>
                </a:schemeClr>
              </a:solidFill>
            </a:endParaRPr>
          </a:p>
        </p:txBody>
      </p:sp>
      <p:sp>
        <p:nvSpPr>
          <p:cNvPr id="3" name="Content Placeholder 2"/>
          <p:cNvSpPr>
            <a:spLocks noGrp="1"/>
          </p:cNvSpPr>
          <p:nvPr>
            <p:ph idx="1"/>
          </p:nvPr>
        </p:nvSpPr>
        <p:spPr>
          <a:xfrm>
            <a:off x="152400" y="2590800"/>
            <a:ext cx="7924799" cy="3962400"/>
          </a:xfrm>
        </p:spPr>
        <p:txBody>
          <a:bodyPr>
            <a:normAutofit fontScale="70000" lnSpcReduction="20000"/>
          </a:bodyPr>
          <a:lstStyle/>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Addressing Modes– The term addressing modes refers to the way in which the operand of an instruction is specified. The addressing mode specifies a rule for interpreting or modifying the address field of the instruction before the operand is actually executed.</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address field or fields in a typical instruction format are relatively small. We would like to be able to reference a large range of locations in main memory or, for some systems, virtual memory. </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There are different types of addressing modes as follows - :</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1. Immediate addressing</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2. Direct addressing</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3. Index addressing </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4.Register addressing</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5.Indexed addressing </a:t>
            </a:r>
          </a:p>
          <a:p>
            <a:pPr indent="-305435" fontAlgn="auto"/>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228601"/>
            <a:ext cx="6781800" cy="685799"/>
          </a:xfrm>
        </p:spPr>
        <p:txBody>
          <a:bodyPr/>
          <a:lstStyle/>
          <a:p>
            <a:pPr fontAlgn="auto"/>
            <a:r>
              <a:rPr lang="en-US" u="sng" noProof="1">
                <a:ln>
                  <a:solidFill>
                    <a:srgbClr val="000000">
                      <a:lumMod val="75000"/>
                      <a:lumOff val="25000"/>
                      <a:alpha val="10000"/>
                    </a:srgbClr>
                  </a:solidFill>
                </a:ln>
                <a:solidFill>
                  <a:schemeClr val="tx2">
                    <a:lumMod val="50000"/>
                  </a:schemeClr>
                </a:solidFill>
              </a:rPr>
              <a:t>ADDRESSING MODES</a:t>
            </a:r>
            <a:endParaRPr lang="en-US" u="sng" noProof="1">
              <a:solidFill>
                <a:schemeClr val="tx2">
                  <a:lumMod val="50000"/>
                </a:schemeClr>
              </a:solidFill>
            </a:endParaRPr>
          </a:p>
        </p:txBody>
      </p:sp>
      <p:sp>
        <p:nvSpPr>
          <p:cNvPr id="3" name="Text Placeholder 2"/>
          <p:cNvSpPr>
            <a:spLocks noGrp="1"/>
          </p:cNvSpPr>
          <p:nvPr>
            <p:ph type="body" idx="1"/>
          </p:nvPr>
        </p:nvSpPr>
        <p:spPr>
          <a:xfrm>
            <a:off x="457200" y="1219200"/>
            <a:ext cx="3520440" cy="838200"/>
          </a:xfrm>
        </p:spPr>
        <p:txBody>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1) Immediate Mode</a:t>
            </a:r>
            <a:endParaRPr lang="en-US" noProof="1">
              <a:ea typeface="+mn-lt"/>
              <a:cs typeface="+mn-lt"/>
            </a:endParaRPr>
          </a:p>
        </p:txBody>
      </p:sp>
      <p:sp>
        <p:nvSpPr>
          <p:cNvPr id="5" name="Text Placeholder 4"/>
          <p:cNvSpPr>
            <a:spLocks noGrp="1"/>
          </p:cNvSpPr>
          <p:nvPr>
            <p:ph type="body" sz="half" idx="3"/>
          </p:nvPr>
        </p:nvSpPr>
        <p:spPr>
          <a:xfrm>
            <a:off x="4178808" y="1295400"/>
            <a:ext cx="3520440" cy="762000"/>
          </a:xfrm>
        </p:spPr>
        <p:txBody>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rPr>
              <a:t>2) Direct Mode</a:t>
            </a:r>
            <a:endParaRPr lang="en-US" noProof="1"/>
          </a:p>
        </p:txBody>
      </p:sp>
      <p:sp>
        <p:nvSpPr>
          <p:cNvPr id="4" name="Content Placeholder 3"/>
          <p:cNvSpPr>
            <a:spLocks noGrp="1"/>
          </p:cNvSpPr>
          <p:nvPr>
            <p:ph sz="quarter" idx="2"/>
          </p:nvPr>
        </p:nvSpPr>
        <p:spPr>
          <a:xfrm>
            <a:off x="457200" y="2514600"/>
            <a:ext cx="3520440" cy="3810000"/>
          </a:xfrm>
        </p:spPr>
        <p:txBody>
          <a:bodyPr>
            <a:normAutofit fontScale="85000" lnSpcReduction="20000"/>
          </a:bodyPr>
          <a:lstStyle/>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Immediate Addressing - The simplest form of addressing is immediate addressing, in which the operand value is present in the instruction Operand = A This mode can be used to define and use constants or set initial values of variables.</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operand is an immediate value is stored explicitly in the instruction.</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6" name="Content Placeholder 5"/>
          <p:cNvSpPr>
            <a:spLocks noGrp="1"/>
          </p:cNvSpPr>
          <p:nvPr>
            <p:ph sz="quarter" idx="4"/>
          </p:nvPr>
        </p:nvSpPr>
        <p:spPr>
          <a:xfrm>
            <a:off x="4178808" y="2362200"/>
            <a:ext cx="3520440" cy="3464440"/>
          </a:xfrm>
        </p:spPr>
        <p:txBody>
          <a:bodyPr>
            <a:normAutofit fontScale="85000" lnSpcReduction="10000"/>
          </a:bodyPr>
          <a:lstStyle/>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Direct Addressing - A very simple form of addressing is direct addressing, in which the address field contains the effective address of the operand: EA = A The technique was common in earlier generations of computers.</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address of the operand is embedded in the instruction code. </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fontAlgn="auto"/>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noChangeArrowheads="1"/>
          </p:cNvSpPr>
          <p:nvPr>
            <p:ph type="title"/>
          </p:nvPr>
        </p:nvSpPr>
        <p:spPr/>
        <p:txBody>
          <a:bodyPr/>
          <a:lstStyle/>
          <a:p>
            <a:endParaRPr lang="en-US" altLang="zh-CN" dirty="0" smtClean="0">
              <a:ln>
                <a:noFill/>
              </a:ln>
              <a:ea typeface="SimSun" pitchFamily="2" charset="-122"/>
            </a:endParaRPr>
          </a:p>
        </p:txBody>
      </p:sp>
      <p:sp>
        <p:nvSpPr>
          <p:cNvPr id="3" name="Text Placeholder 2"/>
          <p:cNvSpPr>
            <a:spLocks noGrp="1"/>
          </p:cNvSpPr>
          <p:nvPr>
            <p:ph type="body" idx="1"/>
          </p:nvPr>
        </p:nvSpPr>
        <p:spPr/>
        <p:txBody>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rPr>
              <a:t>3) Indirect Mode </a:t>
            </a:r>
            <a:endParaRPr lang="en-US" noProof="1"/>
          </a:p>
        </p:txBody>
      </p:sp>
      <p:sp>
        <p:nvSpPr>
          <p:cNvPr id="5" name="Text Placeholder 4"/>
          <p:cNvSpPr>
            <a:spLocks noGrp="1"/>
          </p:cNvSpPr>
          <p:nvPr>
            <p:ph type="body" sz="half" idx="3"/>
          </p:nvPr>
        </p:nvSpPr>
        <p:spPr/>
        <p:txBody>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rPr>
              <a:t>4) Register Mode</a:t>
            </a:r>
            <a:endParaRPr lang="en-US" noProof="1"/>
          </a:p>
        </p:txBody>
      </p:sp>
      <p:sp>
        <p:nvSpPr>
          <p:cNvPr id="4" name="Content Placeholder 3"/>
          <p:cNvSpPr>
            <a:spLocks noGrp="1"/>
          </p:cNvSpPr>
          <p:nvPr>
            <p:ph sz="quarter" idx="2"/>
          </p:nvPr>
        </p:nvSpPr>
        <p:spPr/>
        <p:txBody>
          <a:bodyPr>
            <a:normAutofit fontScale="55000" lnSpcReduction="20000"/>
          </a:bodyPr>
          <a:lstStyle/>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Indirect Addressing - With direct addressing, the length of the address field is usually less than the word length, thus limiting the address range. One solution is to have the address field refer to the address of a word in memory, which in turn contains a  full-  length address of the operand. This is known as indirect addressing: EA = (A).</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Indirection is noted by placing the name of the register or the memory address given in the instruction in parentheses. The register or memory location that contains the address of the operand is a pointer. When an execution takes place in such mode, instruction may be told to go to a specific address. Once it's there, instead of finding an operand, it finds an address where the operand is located.</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6" name="Content Placeholder 5"/>
          <p:cNvSpPr>
            <a:spLocks noGrp="1"/>
          </p:cNvSpPr>
          <p:nvPr>
            <p:ph sz="quarter" idx="4"/>
          </p:nvPr>
        </p:nvSpPr>
        <p:spPr/>
        <p:txBody>
          <a:bodyPr>
            <a:normAutofit fontScale="77500" lnSpcReduction="20000"/>
          </a:bodyPr>
          <a:lstStyle/>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Register Addressing - Register addressing is similar to direct addressing. The only difference is that the address field refers to a register rather than a main memory address: EA = R.</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name (the number) of the CPU register is embedded in the instruction. The register contains the value of the operand. The number of bits used to specify the register depends on the total number of registers from the processor set. </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sz="2000" dirty="0" smtClean="0"/>
          </a:p>
          <a:p>
            <a:r>
              <a:rPr lang="en-US" sz="2000" b="1" dirty="0" err="1" smtClean="0"/>
              <a:t>Function:</a:t>
            </a:r>
            <a:r>
              <a:rPr lang="en-US" sz="2000" dirty="0" err="1" smtClean="0"/>
              <a:t>The</a:t>
            </a:r>
            <a:r>
              <a:rPr lang="en-US" sz="2000" dirty="0" smtClean="0"/>
              <a:t> operation of each </a:t>
            </a:r>
            <a:r>
              <a:rPr lang="en-US" sz="2000" dirty="0" err="1" smtClean="0"/>
              <a:t>indivisual</a:t>
            </a:r>
            <a:r>
              <a:rPr lang="en-US" sz="2000" dirty="0" smtClean="0"/>
              <a:t> component as a part of structure.</a:t>
            </a:r>
          </a:p>
          <a:p>
            <a:endParaRPr lang="en-US" sz="2000" b="1" dirty="0"/>
          </a:p>
        </p:txBody>
      </p:sp>
      <p:pic>
        <p:nvPicPr>
          <p:cNvPr id="5" name="Picture 4" descr="basic-structure.png"/>
          <p:cNvPicPr>
            <a:picLocks noChangeAspect="1"/>
          </p:cNvPicPr>
          <p:nvPr/>
        </p:nvPicPr>
        <p:blipFill>
          <a:blip r:embed="rId2"/>
          <a:stretch>
            <a:fillRect/>
          </a:stretch>
        </p:blipFill>
        <p:spPr>
          <a:xfrm>
            <a:off x="2362200" y="2667000"/>
            <a:ext cx="4166943" cy="34290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1"/>
            <a:ext cx="5867401" cy="2133600"/>
          </a:xfrm>
        </p:spPr>
        <p:txBody>
          <a:bodyPr/>
          <a:lstStyle/>
          <a:p>
            <a:pPr fontAlgn="auto"/>
            <a:r>
              <a:rPr lang="en-US" u="sng" noProof="1">
                <a:ln>
                  <a:solidFill>
                    <a:srgbClr val="000000">
                      <a:lumMod val="75000"/>
                      <a:lumOff val="25000"/>
                      <a:alpha val="10000"/>
                    </a:srgbClr>
                  </a:solidFill>
                </a:ln>
                <a:solidFill>
                  <a:schemeClr val="tx2">
                    <a:lumMod val="50000"/>
                  </a:schemeClr>
                </a:solidFill>
              </a:rPr>
              <a:t>INSTRUCTION FORMATS</a:t>
            </a:r>
            <a:endParaRPr lang="en-US" u="sng" noProof="1">
              <a:solidFill>
                <a:schemeClr val="tx2">
                  <a:lumMod val="50000"/>
                </a:schemeClr>
              </a:solidFill>
            </a:endParaRPr>
          </a:p>
        </p:txBody>
      </p:sp>
      <p:sp>
        <p:nvSpPr>
          <p:cNvPr id="3" name="Content Placeholder 2"/>
          <p:cNvSpPr>
            <a:spLocks noGrp="1"/>
          </p:cNvSpPr>
          <p:nvPr>
            <p:ph idx="1"/>
          </p:nvPr>
        </p:nvSpPr>
        <p:spPr>
          <a:xfrm>
            <a:off x="457200" y="2667000"/>
            <a:ext cx="7162799" cy="3733800"/>
          </a:xfrm>
        </p:spPr>
        <p:txBody>
          <a:bodyPr>
            <a:normAutofit fontScale="85000" lnSpcReduction="20000"/>
          </a:bodyPr>
          <a:lstStyle/>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Instruction format </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An instruction is normally made up of a combination of an operation code and some way of specifying an operand, most commonly by its location or address in memory though nonmemory reference instructions can exist.</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operation of the processor is determined by the instructions it executes, referred to as machine instructions or computer instructions. The collection of different instructions that the processor can execute is referred to as the processor’s instruction set.</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fontAlgn="auto"/>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1"/>
            <a:ext cx="7239000" cy="838199"/>
          </a:xfrm>
        </p:spPr>
        <p:txBody>
          <a:bodyPr>
            <a:normAutofit/>
          </a:bodyPr>
          <a:lstStyle/>
          <a:p>
            <a:pPr algn="r" fontAlgn="auto"/>
            <a:r>
              <a:rPr lang="en-US" sz="3100" u="sng" noProof="1">
                <a:ln>
                  <a:solidFill>
                    <a:srgbClr val="000000">
                      <a:lumMod val="75000"/>
                      <a:lumOff val="25000"/>
                      <a:alpha val="10000"/>
                    </a:srgbClr>
                  </a:solidFill>
                </a:ln>
                <a:solidFill>
                  <a:schemeClr val="tx2">
                    <a:lumMod val="50000"/>
                  </a:schemeClr>
                </a:solidFill>
              </a:rPr>
              <a:t>MACHINE INSTRUCTIONS</a:t>
            </a:r>
            <a:endParaRPr lang="en-US" sz="3100" u="sng" noProof="1">
              <a:solidFill>
                <a:schemeClr val="tx2">
                  <a:lumMod val="50000"/>
                </a:schemeClr>
              </a:solidFill>
            </a:endParaRPr>
          </a:p>
        </p:txBody>
      </p:sp>
      <p:sp>
        <p:nvSpPr>
          <p:cNvPr id="3" name="Content Placeholder 2"/>
          <p:cNvSpPr>
            <a:spLocks noGrp="1"/>
          </p:cNvSpPr>
          <p:nvPr>
            <p:ph idx="1"/>
          </p:nvPr>
        </p:nvSpPr>
        <p:spPr>
          <a:xfrm>
            <a:off x="381001" y="1600199"/>
            <a:ext cx="7086600" cy="4179537"/>
          </a:xfrm>
        </p:spPr>
        <p:txBody>
          <a:bodyPr>
            <a:normAutofit/>
          </a:bodyPr>
          <a:lstStyle/>
          <a:p>
            <a:pPr indent="-305435" fontAlgn="auto">
              <a:lnSpc>
                <a:spcPct val="90000"/>
              </a:lnSpc>
            </a:pPr>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  high-  level language expresses operations in a concise algebraic form, using variables. A machine language expresses operations in a basic form involving the movement of data to or from registers</a:t>
            </a:r>
          </a:p>
          <a:p>
            <a:pPr indent="-305435" fontAlgn="auto">
              <a:lnSpc>
                <a:spcPct val="90000"/>
              </a:lnSpc>
            </a:pPr>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 computer should have a set of instructions that allows the user to formulate any data processing task. Another way to view it is to consider the capabilities of a  high-  level programming language. Any program written in a  high- level language must be translated into machine language to be executed. Thus, the set of machine instructions must be sufficient to express any of the instructions from a  high-  level language. With this in mind we can categorize instruction types as follows: </a:t>
            </a:r>
          </a:p>
          <a:p>
            <a:pPr indent="-305435" fontAlgn="auto">
              <a:lnSpc>
                <a:spcPct val="90000"/>
              </a:lnSpc>
            </a:pPr>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Data processing: Arithmetic and logic instructions.</a:t>
            </a:r>
          </a:p>
          <a:p>
            <a:pPr indent="-305435" fontAlgn="auto">
              <a:lnSpc>
                <a:spcPct val="90000"/>
              </a:lnSpc>
            </a:pPr>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 Data storage: Movement of data into or out of register and or memory locations.</a:t>
            </a:r>
          </a:p>
          <a:p>
            <a:pPr indent="-305435" fontAlgn="auto">
              <a:lnSpc>
                <a:spcPct val="90000"/>
              </a:lnSpc>
            </a:pPr>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 Data movement: I/O instructions. </a:t>
            </a:r>
          </a:p>
          <a:p>
            <a:pPr indent="-305435" fontAlgn="auto">
              <a:lnSpc>
                <a:spcPct val="90000"/>
              </a:lnSpc>
            </a:pPr>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Control: Test and branch instructions.</a:t>
            </a:r>
            <a:endPar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u="sng" noProof="1">
                <a:ln>
                  <a:solidFill>
                    <a:srgbClr val="000000">
                      <a:lumMod val="75000"/>
                      <a:lumOff val="25000"/>
                      <a:alpha val="10000"/>
                    </a:srgbClr>
                  </a:solidFill>
                </a:ln>
                <a:solidFill>
                  <a:schemeClr val="tx2">
                    <a:lumMod val="50000"/>
                  </a:schemeClr>
                </a:solidFill>
              </a:rPr>
              <a:t>ADDRESS INSTRUCTION</a:t>
            </a:r>
            <a:endParaRPr lang="en-US" u="sng" noProof="1">
              <a:solidFill>
                <a:schemeClr val="tx2">
                  <a:lumMod val="50000"/>
                </a:schemeClr>
              </a:solidFill>
            </a:endParaRPr>
          </a:p>
        </p:txBody>
      </p:sp>
      <p:sp>
        <p:nvSpPr>
          <p:cNvPr id="3" name="Text Placeholder 2"/>
          <p:cNvSpPr>
            <a:spLocks noGrp="1"/>
          </p:cNvSpPr>
          <p:nvPr>
            <p:ph type="body" idx="1"/>
          </p:nvPr>
        </p:nvSpPr>
        <p:spPr/>
        <p:txBody>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rPr>
              <a:t>3 - ADDRESS INSTRUCTION</a:t>
            </a:r>
            <a:endParaRPr lang="en-US" noProof="1"/>
          </a:p>
        </p:txBody>
      </p:sp>
      <p:sp>
        <p:nvSpPr>
          <p:cNvPr id="4" name="Text Placeholder 3"/>
          <p:cNvSpPr>
            <a:spLocks noGrp="1"/>
          </p:cNvSpPr>
          <p:nvPr>
            <p:ph type="body" sz="half" idx="15"/>
          </p:nvPr>
        </p:nvSpPr>
        <p:spPr>
          <a:xfrm>
            <a:off x="0" y="2768112"/>
            <a:ext cx="2819400" cy="3708888"/>
          </a:xfrm>
        </p:spPr>
        <p:txBody>
          <a:bodyPr>
            <a:normAutofit/>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This has three address field to specify a register or a memory location. Program created are much short in size but number of bits per instruction increase. These instructions make creation of program much easier but it does not mean that program will run much faster because now instruction only contain more information but each micro operation (changing content of register, loading address in address bus etc.) will be performed in one cycle only</a:t>
            </a:r>
            <a:endParaRPr lang="en-US" noProof="1"/>
          </a:p>
        </p:txBody>
      </p:sp>
      <p:sp>
        <p:nvSpPr>
          <p:cNvPr id="5" name="Text Placeholder 4"/>
          <p:cNvSpPr>
            <a:spLocks noGrp="1"/>
          </p:cNvSpPr>
          <p:nvPr>
            <p:ph type="body" sz="quarter" idx="3"/>
          </p:nvPr>
        </p:nvSpPr>
        <p:spPr/>
        <p:txBody>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rPr>
              <a:t>2 - ADDRESS INSTRUCTION</a:t>
            </a:r>
            <a:endParaRPr lang="en-US" noProof="1"/>
          </a:p>
        </p:txBody>
      </p:sp>
      <p:sp>
        <p:nvSpPr>
          <p:cNvPr id="6" name="Text Placeholder 5"/>
          <p:cNvSpPr>
            <a:spLocks noGrp="1"/>
          </p:cNvSpPr>
          <p:nvPr>
            <p:ph type="body" sz="half" idx="16"/>
          </p:nvPr>
        </p:nvSpPr>
        <p:spPr>
          <a:xfrm>
            <a:off x="3124200" y="2819400"/>
            <a:ext cx="2514600" cy="3429000"/>
          </a:xfrm>
        </p:spPr>
        <p:txBody>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This is common in commercial computers.Here two address can be specified in the instruction.Unlike earlier in one address instruction the result was stored in accumulator here result cab be stored at different location rather than just accumulator, but require more number of bit to represent address. </a:t>
            </a:r>
            <a:endParaRPr lang="en-US" noProof="1"/>
          </a:p>
        </p:txBody>
      </p:sp>
      <p:sp>
        <p:nvSpPr>
          <p:cNvPr id="7" name="Text Placeholder 6"/>
          <p:cNvSpPr>
            <a:spLocks noGrp="1"/>
          </p:cNvSpPr>
          <p:nvPr>
            <p:ph type="body" sz="quarter" idx="13"/>
          </p:nvPr>
        </p:nvSpPr>
        <p:spPr>
          <a:xfrm>
            <a:off x="5791201" y="1885950"/>
            <a:ext cx="2362200" cy="764782"/>
          </a:xfrm>
        </p:spPr>
        <p:txBody>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rPr>
              <a:t>1 &amp; 0 - ADDRESS INSTRUCTION</a:t>
            </a:r>
            <a:endParaRPr lang="en-US" noProof="1"/>
          </a:p>
        </p:txBody>
      </p:sp>
      <p:sp>
        <p:nvSpPr>
          <p:cNvPr id="8" name="Text Placeholder 7"/>
          <p:cNvSpPr>
            <a:spLocks noGrp="1"/>
          </p:cNvSpPr>
          <p:nvPr>
            <p:ph type="body" sz="half" idx="17"/>
          </p:nvPr>
        </p:nvSpPr>
        <p:spPr>
          <a:xfrm>
            <a:off x="5791201" y="2768111"/>
            <a:ext cx="2209800" cy="3480289"/>
          </a:xfrm>
        </p:spPr>
        <p:txBody>
          <a:bodyPr>
            <a:normAutofit lnSpcReduction="10000"/>
          </a:bodyPr>
          <a:lstStyle/>
          <a:p>
            <a:pPr fontAlgn="auto"/>
            <a:r>
              <a:rPr lang="en-US" noProof="1">
                <a:ln>
                  <a:solidFill>
                    <a:srgbClr val="000000">
                      <a:lumMod val="75000"/>
                      <a:lumOff val="25000"/>
                      <a:alpha val="10000"/>
                    </a:srgbClr>
                  </a:solidFill>
                </a:ln>
                <a:ea typeface="+mn-lt"/>
                <a:cs typeface="+mn-lt"/>
              </a:rPr>
              <a:t>One Address Instructions –</a:t>
            </a:r>
            <a:r>
              <a:rPr lang="en-US" dirty="0">
                <a:ln>
                  <a:solidFill>
                    <a:srgbClr val="000000">
                      <a:lumMod val="75000"/>
                      <a:lumOff val="25000"/>
                      <a:alpha val="10000"/>
                    </a:srgbClr>
                  </a:solidFill>
                </a:ln>
                <a:ea typeface="+mn-lt"/>
                <a:cs typeface="+mn-lt"/>
              </a:rPr>
              <a:t/>
            </a:r>
            <a:br>
              <a:rPr lang="en-US" dirty="0">
                <a:ln>
                  <a:solidFill>
                    <a:srgbClr val="000000">
                      <a:lumMod val="75000"/>
                      <a:lumOff val="25000"/>
                      <a:alpha val="10000"/>
                    </a:srgbClr>
                  </a:solidFill>
                </a:ln>
                <a:ea typeface="+mn-lt"/>
                <a:cs typeface="+mn-lt"/>
              </a:rPr>
            </a:br>
            <a:r>
              <a:rPr lang="en-US" noProof="1">
                <a:ln>
                  <a:solidFill>
                    <a:srgbClr val="000000">
                      <a:lumMod val="75000"/>
                      <a:lumOff val="25000"/>
                      <a:alpha val="10000"/>
                    </a:srgbClr>
                  </a:solidFill>
                </a:ln>
                <a:ea typeface="+mn-lt"/>
                <a:cs typeface="+mn-lt"/>
              </a:rPr>
              <a:t> This use a implied ACCUMULATOR register for data manipulation.One operand is in accumulator and other is in register or memory location.Implied means that the CPU already know that one operand is in accumulator so there is no need to specify it.</a:t>
            </a:r>
          </a:p>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 stack based computer do not use address field in instruction.</a:t>
            </a:r>
            <a:endParaRPr lang="en-US" noProof="1"/>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33600"/>
            <a:ext cx="3657599" cy="1828800"/>
          </a:xfrm>
        </p:spPr>
        <p:txBody>
          <a:bodyPr>
            <a:normAutofit/>
          </a:bodyPr>
          <a:lstStyle/>
          <a:p>
            <a:pPr algn="r" fontAlgn="auto"/>
            <a:r>
              <a:rPr lang="en-US" sz="3700" u="sng" noProof="1">
                <a:ln>
                  <a:solidFill>
                    <a:srgbClr val="000000">
                      <a:lumMod val="75000"/>
                      <a:lumOff val="25000"/>
                      <a:alpha val="10000"/>
                    </a:srgbClr>
                  </a:solidFill>
                </a:ln>
                <a:solidFill>
                  <a:schemeClr val="tx2">
                    <a:lumMod val="50000"/>
                  </a:schemeClr>
                </a:solidFill>
              </a:rPr>
              <a:t>INSTRUCTION SET SELECTION</a:t>
            </a:r>
            <a:endParaRPr lang="en-US" sz="3700" u="sng" noProof="1">
              <a:solidFill>
                <a:schemeClr val="tx2">
                  <a:lumMod val="50000"/>
                </a:schemeClr>
              </a:solidFill>
            </a:endParaRPr>
          </a:p>
        </p:txBody>
      </p:sp>
      <p:sp>
        <p:nvSpPr>
          <p:cNvPr id="3" name="Content Placeholder 2"/>
          <p:cNvSpPr>
            <a:spLocks noGrp="1"/>
          </p:cNvSpPr>
          <p:nvPr>
            <p:ph idx="1"/>
          </p:nvPr>
        </p:nvSpPr>
        <p:spPr>
          <a:xfrm>
            <a:off x="3980825" y="152400"/>
            <a:ext cx="3562976" cy="5638801"/>
          </a:xfrm>
        </p:spPr>
        <p:txBody>
          <a:bodyPr>
            <a:normAutofit fontScale="92500" lnSpcReduction="20000"/>
          </a:bodyPr>
          <a:lstStyle/>
          <a:p>
            <a:pPr indent="-305435" fontAlgn="auto">
              <a:lnSpc>
                <a:spcPct val="90000"/>
              </a:lnSpc>
            </a:pPr>
            <a:r>
              <a:rPr lang="en-US" sz="17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instruction set provides commands to the processor, to tell it what it needs to do. The instruction set consists of addressing modes, instructions, native data types, registers, memory architecture, interrupt, and exception handling, and external I/O.</a:t>
            </a:r>
          </a:p>
          <a:p>
            <a:pPr indent="-305435" fontAlgn="auto">
              <a:lnSpc>
                <a:spcPct val="90000"/>
              </a:lnSpc>
            </a:pPr>
            <a:r>
              <a:rPr lang="en-US" sz="17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Examples of instruction set</a:t>
            </a:r>
            <a:endParaRPr lang="en-US" sz="1700"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fontAlgn="auto">
              <a:lnSpc>
                <a:spcPct val="90000"/>
              </a:lnSpc>
            </a:pPr>
            <a:r>
              <a:rPr lang="en-US" sz="17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ADD - Add two numbers together.</a:t>
            </a:r>
            <a:endParaRPr lang="en-US" sz="1700" noProof="1"/>
          </a:p>
          <a:p>
            <a:pPr indent="-305435" fontAlgn="auto">
              <a:lnSpc>
                <a:spcPct val="90000"/>
              </a:lnSpc>
            </a:pPr>
            <a:r>
              <a:rPr lang="en-US" sz="17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COMPARE - Compare numbers.</a:t>
            </a:r>
            <a:endParaRPr lang="en-US" sz="1700" noProof="1"/>
          </a:p>
          <a:p>
            <a:pPr indent="-305435" fontAlgn="auto">
              <a:lnSpc>
                <a:spcPct val="90000"/>
              </a:lnSpc>
            </a:pPr>
            <a:r>
              <a:rPr lang="en-US" sz="17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IN - Input information from a device, e.g., keyboard.</a:t>
            </a:r>
            <a:endParaRPr lang="en-US" sz="1700" noProof="1"/>
          </a:p>
          <a:p>
            <a:pPr indent="-305435" fontAlgn="auto">
              <a:lnSpc>
                <a:spcPct val="90000"/>
              </a:lnSpc>
            </a:pPr>
            <a:r>
              <a:rPr lang="en-US" sz="17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JUMP - Jump to designated RAM address.</a:t>
            </a:r>
            <a:endParaRPr lang="en-US" sz="1700" noProof="1"/>
          </a:p>
          <a:p>
            <a:pPr indent="-305435" fontAlgn="auto">
              <a:lnSpc>
                <a:spcPct val="90000"/>
              </a:lnSpc>
            </a:pPr>
            <a:r>
              <a:rPr lang="en-US" sz="17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JUMP IF - Conditional statement that jumps to a designated RAM address.</a:t>
            </a:r>
            <a:endParaRPr lang="en-US" sz="1700" noProof="1"/>
          </a:p>
          <a:p>
            <a:pPr indent="-305435" fontAlgn="auto">
              <a:lnSpc>
                <a:spcPct val="90000"/>
              </a:lnSpc>
            </a:pPr>
            <a:r>
              <a:rPr lang="en-US" sz="17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LOAD - Load information from RAM to the CPU.</a:t>
            </a:r>
            <a:endParaRPr lang="en-US" sz="1700" noProof="1"/>
          </a:p>
          <a:p>
            <a:pPr indent="-305435" fontAlgn="auto">
              <a:lnSpc>
                <a:spcPct val="90000"/>
              </a:lnSpc>
            </a:pPr>
            <a:r>
              <a:rPr lang="en-US" sz="17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OUT - Output information to device, e.g., monitor.</a:t>
            </a:r>
            <a:endParaRPr lang="en-US" sz="1700" noProof="1"/>
          </a:p>
          <a:p>
            <a:pPr indent="-305435" fontAlgn="auto">
              <a:lnSpc>
                <a:spcPct val="90000"/>
              </a:lnSpc>
            </a:pPr>
            <a:r>
              <a:rPr lang="en-US" sz="17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STORE - Store information to RAM.</a:t>
            </a:r>
            <a:endParaRPr lang="en-US" sz="1700" noProof="1"/>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0"/>
            <a:ext cx="5105400" cy="3401568"/>
          </a:xfrm>
        </p:spPr>
        <p:txBody>
          <a:bodyPr/>
          <a:lstStyle/>
          <a:p>
            <a:pPr fontAlgn="auto"/>
            <a:r>
              <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rPr>
              <a:t>Unit - 5</a:t>
            </a:r>
            <a:br>
              <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rPr>
            </a:br>
            <a:r>
              <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rPr>
              <a:t>  </a:t>
            </a:r>
            <a:br>
              <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rPr>
            </a:br>
            <a:r>
              <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rPr>
              <a:t/>
            </a:r>
            <a:br>
              <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rPr>
            </a:br>
            <a:r>
              <a:rPr lang="en-US" noProof="1" smtClean="0">
                <a:ln>
                  <a:solidFill>
                    <a:srgbClr val="000000">
                      <a:lumMod val="75000"/>
                      <a:lumOff val="25000"/>
                      <a:alpha val="10000"/>
                    </a:srgbClr>
                  </a:solidFill>
                </a:ln>
                <a:effectLst>
                  <a:outerShdw blurRad="9525" dist="25400" dir="14640000" algn="tl" rotWithShape="0">
                    <a:srgbClr val="000000">
                      <a:alpha val="30000"/>
                    </a:srgbClr>
                  </a:outerShdw>
                </a:effectLst>
              </a:rPr>
              <a:t>CONTROL </a:t>
            </a:r>
            <a:r>
              <a:rPr lang="en-US" noProof="1">
                <a:ln>
                  <a:solidFill>
                    <a:srgbClr val="000000">
                      <a:lumMod val="75000"/>
                      <a:lumOff val="25000"/>
                      <a:alpha val="10000"/>
                    </a:srgbClr>
                  </a:solidFill>
                </a:ln>
                <a:effectLst>
                  <a:outerShdw blurRad="9525" dist="25400" dir="14640000" algn="tl" rotWithShape="0">
                    <a:srgbClr val="000000">
                      <a:alpha val="30000"/>
                    </a:srgbClr>
                  </a:outerShdw>
                </a:effectLst>
              </a:rPr>
              <a:t>UNIT</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
            </a:r>
            <a:b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br>
            <a:endParaRPr lang="en-US" noProof="1"/>
          </a:p>
        </p:txBody>
      </p:sp>
      <p:sp>
        <p:nvSpPr>
          <p:cNvPr id="3" name="Subtitle 2"/>
          <p:cNvSpPr>
            <a:spLocks noGrp="1"/>
          </p:cNvSpPr>
          <p:nvPr>
            <p:ph type="subTitle" idx="1"/>
          </p:nvPr>
        </p:nvSpPr>
        <p:spPr>
          <a:xfrm>
            <a:off x="2971799" y="3429000"/>
            <a:ext cx="5867401" cy="3124200"/>
          </a:xfrm>
        </p:spPr>
        <p:txBody>
          <a:bodyPr>
            <a:normAutofit/>
          </a:bodyPr>
          <a:lstStyle/>
          <a:p>
            <a:pPr fontAlgn="auto"/>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control unit performs two basic tasks: </a:t>
            </a:r>
          </a:p>
          <a:p>
            <a:pPr fontAlgn="auto"/>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Sequencing: The control unit causes the processor to step through a series of  micro-  operations in the proper sequence, based on the program being executed. </a:t>
            </a:r>
          </a:p>
          <a:p>
            <a:pPr fontAlgn="auto"/>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Execution: The control unit causes each  micro- operation to be performed.</a:t>
            </a:r>
          </a:p>
          <a:p>
            <a:pPr fontAlgn="auto"/>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key to how the control unit operates is the use of control signals.</a:t>
            </a:r>
            <a:endPar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fontAlgn="auto"/>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1752599"/>
          </a:xfrm>
        </p:spPr>
        <p:txBody>
          <a:bodyPr/>
          <a:lstStyle/>
          <a:p>
            <a:pPr fontAlgn="auto"/>
            <a:r>
              <a:rPr lang="en-US" u="sng" noProof="1">
                <a:ln>
                  <a:solidFill>
                    <a:srgbClr val="000000">
                      <a:lumMod val="75000"/>
                      <a:lumOff val="25000"/>
                      <a:alpha val="10000"/>
                    </a:srgbClr>
                  </a:solidFill>
                </a:ln>
                <a:solidFill>
                  <a:schemeClr val="tx2">
                    <a:lumMod val="50000"/>
                  </a:schemeClr>
                </a:solidFill>
              </a:rPr>
              <a:t>FETCH CYCLE</a:t>
            </a:r>
            <a:endParaRPr lang="en-US" u="sng" noProof="1">
              <a:solidFill>
                <a:schemeClr val="tx2">
                  <a:lumMod val="50000"/>
                </a:schemeClr>
              </a:solidFill>
            </a:endParaRPr>
          </a:p>
        </p:txBody>
      </p:sp>
      <p:sp>
        <p:nvSpPr>
          <p:cNvPr id="3" name="Content Placeholder 2"/>
          <p:cNvSpPr>
            <a:spLocks noGrp="1"/>
          </p:cNvSpPr>
          <p:nvPr>
            <p:ph idx="1"/>
          </p:nvPr>
        </p:nvSpPr>
        <p:spPr>
          <a:xfrm>
            <a:off x="228601" y="2667000"/>
            <a:ext cx="7772400" cy="3124201"/>
          </a:xfrm>
        </p:spPr>
        <p:txBody>
          <a:bodyPr>
            <a:normAutofit fontScale="70000" lnSpcReduction="20000"/>
          </a:bodyPr>
          <a:lstStyle/>
          <a:p>
            <a:pPr marL="37465" indent="0" fontAlgn="auto">
              <a:buFont typeface="Arial" pitchFamily="34" charset="0"/>
              <a:buNone/>
            </a:pPr>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Fetch cycle occurs at the beginning of each instruction cycle and causes an instruction to be fetched from memory.  </a:t>
            </a:r>
          </a:p>
          <a:p>
            <a:pPr marL="37465" indent="0" fontAlgn="auto">
              <a:buFont typeface="Arial" pitchFamily="34" charset="0"/>
              <a:buNone/>
            </a:pPr>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Four registers are involved:</a:t>
            </a:r>
          </a:p>
          <a:p>
            <a:pPr marL="37465" indent="0" fontAlgn="auto">
              <a:buFont typeface="Arial" pitchFamily="34" charset="0"/>
              <a:buNone/>
            </a:pPr>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 Memory address register (MAR): Is connected to the address lines of the system bus. It specifies the address in memory for a read or write operation. </a:t>
            </a:r>
          </a:p>
          <a:p>
            <a:pPr marL="37465" indent="0" fontAlgn="auto">
              <a:buFont typeface="Arial" pitchFamily="34" charset="0"/>
              <a:buNone/>
            </a:pPr>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Memory buffer register (MBR): Is connected to the data lines of the system bus. It contains the value to be stored in memory or the last value read from memory.</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marL="37465" indent="0" fontAlgn="auto">
              <a:buFont typeface="Arial" pitchFamily="34" charset="0"/>
              <a:buNone/>
            </a:pPr>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Program counter (PC): Holds the address of the next instruction to be fetched.</a:t>
            </a:r>
          </a:p>
          <a:p>
            <a:pPr marL="37465" indent="0" fontAlgn="auto">
              <a:buFont typeface="Arial" pitchFamily="34" charset="0"/>
              <a:buNone/>
            </a:pPr>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 Instruction register (IR): Holds the last instruction fetched. </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fontAlgn="auto"/>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rPr>
              <a:t>INSTRUCTION CYCLE</a:t>
            </a:r>
            <a:endParaRPr lang="en-US" noProof="1"/>
          </a:p>
        </p:txBody>
      </p:sp>
      <p:sp>
        <p:nvSpPr>
          <p:cNvPr id="4" name="Text Placeholder 3"/>
          <p:cNvSpPr>
            <a:spLocks noGrp="1"/>
          </p:cNvSpPr>
          <p:nvPr>
            <p:ph type="body" idx="2"/>
          </p:nvPr>
        </p:nvSpPr>
        <p:spPr>
          <a:xfrm>
            <a:off x="728479" y="2917767"/>
            <a:ext cx="3146789" cy="3346929"/>
          </a:xfrm>
        </p:spPr>
        <p:txBody>
          <a:bodyPr>
            <a:normAutofit/>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 program residing in the memory unit of a computer consists of a sequence of instructions. These instructions are executed by the processor by going through a cycle for each instruction.</a:t>
            </a:r>
            <a:endParaRPr lang="en-US" noProof="1"/>
          </a:p>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In a basic computer, each instruction cycle consists of the following phases:</a:t>
            </a:r>
          </a:p>
          <a:p>
            <a:pPr marL="285750" indent="-285750" fontAlgn="auto">
              <a:buFont typeface="Arial" panose="020B0604020202020204"/>
              <a:buChar char="•"/>
            </a:pPr>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1 Fetch instruction from memory.</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2 Decode the instruction.</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3 Read the effective address from memory.</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4 Execute the instruction.</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fontAlgn="auto"/>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45058" name="Picture 5" descr="A close up of a map&#10;&#10;Description generated with very high confidence"/>
          <p:cNvPicPr>
            <a:picLocks noGrp="1" noChangeAspect="1" noChangeArrowheads="1"/>
          </p:cNvPicPr>
          <p:nvPr>
            <p:ph sz="half" idx="1"/>
          </p:nvPr>
        </p:nvPicPr>
        <p:blipFill>
          <a:blip r:embed="rId2"/>
          <a:srcRect/>
          <a:stretch>
            <a:fillRect/>
          </a:stretch>
        </p:blipFill>
        <p:spPr>
          <a:xfrm>
            <a:off x="4267200" y="2247900"/>
            <a:ext cx="3581399" cy="3238500"/>
          </a:xfrm>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1752599"/>
          </a:xfrm>
        </p:spPr>
        <p:txBody>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rPr>
              <a:t>THE INDIRECT CYCLE</a:t>
            </a:r>
            <a:endParaRPr lang="en-US" noProof="1"/>
          </a:p>
        </p:txBody>
      </p:sp>
      <p:sp>
        <p:nvSpPr>
          <p:cNvPr id="3" name="Content Placeholder 2"/>
          <p:cNvSpPr>
            <a:spLocks noGrp="1"/>
          </p:cNvSpPr>
          <p:nvPr>
            <p:ph idx="1"/>
          </p:nvPr>
        </p:nvSpPr>
        <p:spPr>
          <a:xfrm>
            <a:off x="152401" y="2667000"/>
            <a:ext cx="7391399" cy="3581400"/>
          </a:xfrm>
        </p:spPr>
        <p:txBody>
          <a:bodyPr>
            <a:normAutofit fontScale="70000" lnSpcReduction="20000"/>
          </a:bodyPr>
          <a:lstStyle/>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Once an instruction is fetched, the next step is to fetch source operands. Let us assume a simple one-  address instruction format, with direct and indirect addressing allowed. If the instruction specifies an indirect address, then an indirect cycle must precede the execute cycle. </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following  micro-operations: </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t1:  MAR d   (IR(Address)) </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t2:  MBR d Memory </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t3:  IR(Address) d   (MBR(Address))</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address field of the instruction is transferred to the MAR. This is then used to fetch the address of the operand. Finally, the address field of the IR is updated from the MBR, so that it now contains a direct rather than an indirect address.</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1752599"/>
          </a:xfrm>
        </p:spPr>
        <p:txBody>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rPr>
              <a:t>The INTERRUPT CYCLE</a:t>
            </a:r>
            <a:endParaRPr lang="en-US" noProof="1"/>
          </a:p>
        </p:txBody>
      </p:sp>
      <p:sp>
        <p:nvSpPr>
          <p:cNvPr id="3" name="Content Placeholder 2"/>
          <p:cNvSpPr>
            <a:spLocks noGrp="1"/>
          </p:cNvSpPr>
          <p:nvPr>
            <p:ph idx="1"/>
          </p:nvPr>
        </p:nvSpPr>
        <p:spPr>
          <a:xfrm>
            <a:off x="533401" y="2667000"/>
            <a:ext cx="7010400" cy="3505200"/>
          </a:xfrm>
        </p:spPr>
        <p:txBody>
          <a:bodyPr>
            <a:normAutofit fontScale="85000" lnSpcReduction="20000"/>
          </a:bodyPr>
          <a:lstStyle/>
          <a:p>
            <a:pPr indent="-305435" fontAlgn="auto"/>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At the completion of the execute cycle, a test is made to determine whether any enabled interrupts have occurred. If so, the interrupt cycle occurs. The nature of this cycle varies greatly from one machine to another. A very simple sequence of events, as follows :</a:t>
            </a:r>
            <a:endParaRPr lang="en-US" noProof="1"/>
          </a:p>
          <a:p>
            <a:pPr indent="-305435" fontAlgn="auto"/>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t1:  MBR d   (PC)</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t2:  MAR d Save_Address   PC d Routine_Address </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t3:  Memory d   (MBR) </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762000"/>
          </a:xfrm>
        </p:spPr>
        <p:txBody>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rPr>
              <a:t>EXECUTION CYCLE </a:t>
            </a:r>
            <a:endParaRPr lang="en-US" noProof="1"/>
          </a:p>
        </p:txBody>
      </p:sp>
      <p:sp>
        <p:nvSpPr>
          <p:cNvPr id="4" name="Text Placeholder 3"/>
          <p:cNvSpPr>
            <a:spLocks noGrp="1"/>
          </p:cNvSpPr>
          <p:nvPr>
            <p:ph type="body" idx="2"/>
          </p:nvPr>
        </p:nvSpPr>
        <p:spPr/>
        <p:txBody>
          <a:bodyPr>
            <a:noAutofit/>
          </a:bodyPr>
          <a:lstStyle/>
          <a:p>
            <a:pPr fontAlgn="auto"/>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fetch, indirect, and interrupt cycles are simple </a:t>
            </a:r>
            <a:r>
              <a:rPr lang="en-US" sz="1600" noProof="1"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andinvolves </a:t>
            </a:r>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 small, fixed sequence of  micro-operations and, in each case, the same  micro- operations are repeated each time around.</a:t>
            </a:r>
          </a:p>
          <a:p>
            <a:pPr fontAlgn="auto"/>
            <a:r>
              <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But this is not with execution cycle.</a:t>
            </a:r>
            <a:endPar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3" name="Content Placeholder 2"/>
          <p:cNvSpPr>
            <a:spLocks noGrp="1"/>
          </p:cNvSpPr>
          <p:nvPr>
            <p:ph sz="half" idx="1"/>
          </p:nvPr>
        </p:nvSpPr>
        <p:spPr>
          <a:xfrm>
            <a:off x="228600" y="2743200"/>
            <a:ext cx="7848600" cy="3762152"/>
          </a:xfrm>
        </p:spPr>
        <p:txBody>
          <a:bodyPr>
            <a:normAutofit fontScale="62500" lnSpcReduction="20000"/>
          </a:bodyPr>
          <a:lstStyle/>
          <a:p>
            <a:pPr indent="-305435" algn="ct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There are a number of different sequences of  micro-  operations that can occur.</a:t>
            </a:r>
          </a:p>
          <a:p>
            <a:pPr indent="-305435" algn="ct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The control unit examines the opcode and generates a sequence of  micro-  operations based on the value of the opcode. This is referred to as Instruction Decoding</a:t>
            </a:r>
          </a:p>
          <a:p>
            <a:pPr indent="-305435" algn="ct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following sequence of  micro-operations occur: </a:t>
            </a:r>
          </a:p>
          <a:p>
            <a:pPr indent="-305435" algn="ct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t1:  MAR d   (IR(address))</a:t>
            </a:r>
          </a:p>
          <a:p>
            <a:pPr indent="-305435" algn="ct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t2:  MBR d Memory</a:t>
            </a:r>
          </a:p>
          <a:p>
            <a:pPr indent="-305435" algn="ct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t3:  R1   d   (R1) + (MBR) </a:t>
            </a:r>
          </a:p>
          <a:p>
            <a:pPr indent="-305435" algn="ct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Firstly, the address portion of the IR is loaded into the MAR. Then the referenced memory location is read. Finally, the contents of R1 and MBR are added by the ALU. </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000" dirty="0" smtClean="0"/>
              <a:t>                  </a:t>
            </a:r>
            <a:r>
              <a:rPr lang="en-US" sz="2400" b="1" u="sng" dirty="0" smtClean="0"/>
              <a:t>Von-Newman Architecture</a:t>
            </a:r>
            <a:endParaRPr lang="en-US" sz="2400" u="sng" dirty="0" smtClean="0"/>
          </a:p>
          <a:p>
            <a:r>
              <a:rPr lang="en-US" sz="2000" dirty="0" smtClean="0"/>
              <a:t>In a Von-Neumann architecture, the same memory and bus are used to store both data and instructions that run the program.</a:t>
            </a:r>
            <a:endParaRPr lang="en-US" sz="2000" dirty="0"/>
          </a:p>
        </p:txBody>
      </p:sp>
      <p:pic>
        <p:nvPicPr>
          <p:cNvPr id="5" name="Picture 4" descr="800px-Von_Neumann_Architecture.png"/>
          <p:cNvPicPr>
            <a:picLocks noChangeAspect="1"/>
          </p:cNvPicPr>
          <p:nvPr/>
        </p:nvPicPr>
        <p:blipFill>
          <a:blip r:embed="rId2"/>
          <a:stretch>
            <a:fillRect/>
          </a:stretch>
        </p:blipFill>
        <p:spPr>
          <a:xfrm>
            <a:off x="1524000" y="3505200"/>
            <a:ext cx="6096000" cy="3124200"/>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rPr>
              <a:t>MICRO- PROGRAMMING CONCEPTS</a:t>
            </a:r>
            <a:endParaRPr lang="en-US" noProof="1"/>
          </a:p>
        </p:txBody>
      </p:sp>
      <p:sp>
        <p:nvSpPr>
          <p:cNvPr id="4" name="Text Placeholder 3"/>
          <p:cNvSpPr>
            <a:spLocks noGrp="1"/>
          </p:cNvSpPr>
          <p:nvPr>
            <p:ph type="body" idx="2"/>
          </p:nvPr>
        </p:nvSpPr>
        <p:spPr/>
        <p:txBody>
          <a:bodyPr>
            <a:normAutofit/>
          </a:bodyPr>
          <a:lstStyle/>
          <a:p>
            <a:pPr fontAlgn="auto"/>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3" name="Content Placeholder 2"/>
          <p:cNvSpPr>
            <a:spLocks noGrp="1"/>
          </p:cNvSpPr>
          <p:nvPr>
            <p:ph sz="half" idx="1"/>
          </p:nvPr>
        </p:nvSpPr>
        <p:spPr/>
        <p:txBody>
          <a:bodyPr>
            <a:normAutofit fontScale="77500" lnSpcReduction="20000"/>
          </a:bodyPr>
          <a:lstStyle/>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An alternative, which has been used in many CISC processors, is to implement a microprogrammed control unit. It uses micro-programming language. </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Each line describes a set of Micro-operations occurring at one time and is known as a Micro-instruction. A sequence of instructions is known as a Microprogram, or Firmware. </a:t>
            </a: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This latter term reflects the fact that a microprogram is midway between hardware and software. It is easier to design in firmware than hardware, but it is more difficult to write a firmware program than a software program. </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685801"/>
            <a:ext cx="7162800" cy="1295399"/>
          </a:xfrm>
        </p:spPr>
        <p:txBody>
          <a:bodyPr>
            <a:normAutofit fontScale="90000"/>
          </a:bodyPr>
          <a:lstStyle/>
          <a:p>
            <a:pPr fontAlgn="auto"/>
            <a:r>
              <a:rPr lang="en-US" u="sng" noProof="1">
                <a:ln>
                  <a:solidFill>
                    <a:srgbClr val="000000">
                      <a:lumMod val="75000"/>
                      <a:lumOff val="25000"/>
                      <a:alpha val="10000"/>
                    </a:srgbClr>
                  </a:solidFill>
                </a:ln>
                <a:solidFill>
                  <a:schemeClr val="tx2">
                    <a:lumMod val="50000"/>
                  </a:schemeClr>
                </a:solidFill>
              </a:rPr>
              <a:t>MICRO-PRGRAMMED CONTROL UNIT</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
            </a:r>
            <a:b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br>
            <a:endParaRPr lang="en-US" noProof="1"/>
          </a:p>
        </p:txBody>
      </p:sp>
      <p:sp>
        <p:nvSpPr>
          <p:cNvPr id="3" name="Text Placeholder 2"/>
          <p:cNvSpPr>
            <a:spLocks noGrp="1"/>
          </p:cNvSpPr>
          <p:nvPr>
            <p:ph type="body" idx="1"/>
          </p:nvPr>
        </p:nvSpPr>
        <p:spPr>
          <a:xfrm>
            <a:off x="457200" y="5867400"/>
            <a:ext cx="7467600" cy="457200"/>
          </a:xfrm>
        </p:spPr>
        <p:txBody>
          <a:bodyPr>
            <a:normAutofit/>
          </a:bodyPr>
          <a:lstStyle/>
          <a:p>
            <a:pPr fontAlgn="auto"/>
            <a:endParaRPr lang="en-US" sz="1600"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50180" name="Text Placeholder 4"/>
          <p:cNvSpPr>
            <a:spLocks noGrp="1" noChangeArrowheads="1"/>
          </p:cNvSpPr>
          <p:nvPr>
            <p:ph type="body" sz="half" idx="3"/>
          </p:nvPr>
        </p:nvSpPr>
        <p:spPr>
          <a:xfrm>
            <a:off x="5160169" y="2667001"/>
            <a:ext cx="3467100" cy="576263"/>
          </a:xfrm>
        </p:spPr>
        <p:txBody>
          <a:bodyPr/>
          <a:lstStyle/>
          <a:p>
            <a:endParaRPr lang="en-US" altLang="zh-CN" dirty="0" smtClean="0">
              <a:solidFill>
                <a:srgbClr val="1287C3"/>
              </a:solidFill>
              <a:ea typeface="SimSun" pitchFamily="2" charset="-122"/>
            </a:endParaRPr>
          </a:p>
        </p:txBody>
      </p:sp>
      <p:sp>
        <p:nvSpPr>
          <p:cNvPr id="29" name="Content Placeholder 28"/>
          <p:cNvSpPr>
            <a:spLocks noGrp="1"/>
          </p:cNvSpPr>
          <p:nvPr>
            <p:ph sz="quarter" idx="2"/>
          </p:nvPr>
        </p:nvSpPr>
        <p:spPr>
          <a:xfrm>
            <a:off x="457200" y="1711840"/>
            <a:ext cx="7620000" cy="3164960"/>
          </a:xfrm>
        </p:spPr>
        <p:txBody>
          <a:bodyPr>
            <a:normAutofit/>
          </a:bodyPr>
          <a:lstStyle/>
          <a:p>
            <a:pPr indent="-305435" fontAlgn="auto"/>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indent="-305435" fontAlgn="auto"/>
            <a:r>
              <a:rPr lang="en-US" noProof="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lefthand portion of that register connects to the control lines emanating from the control unit. Thus, reading a microinstruction from the control memory is the same as executing that microinstruction. Sequencing unit  loads the control address register and issues a read command</a:t>
            </a:r>
            <a:endParaRPr lang="en-US" noProof="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a:t>
            </a:r>
            <a:r>
              <a:rPr lang="en-US" sz="2400" u="sng" dirty="0" smtClean="0"/>
              <a:t>H</a:t>
            </a:r>
            <a:r>
              <a:rPr lang="en-US" sz="2400" b="1" u="sng" dirty="0" smtClean="0"/>
              <a:t>arvard Architecture</a:t>
            </a:r>
            <a:r>
              <a:rPr lang="en-US" b="1" dirty="0" smtClean="0"/>
              <a:t/>
            </a:r>
            <a:br>
              <a:rPr lang="en-US" b="1" dirty="0" smtClean="0"/>
            </a:br>
            <a:r>
              <a:rPr lang="en-US" sz="2000" dirty="0" smtClean="0"/>
              <a:t>The Harvard architecture stores machine instructions and data in separate memory units that are connected by different busses. In this case, there are at least two memory address spaces to work with, so there is a memory register for machine instructions and another memory register for data</a:t>
            </a:r>
            <a:endParaRPr lang="en-US" sz="2000" dirty="0"/>
          </a:p>
        </p:txBody>
      </p:sp>
      <p:pic>
        <p:nvPicPr>
          <p:cNvPr id="4" name="Picture 3" descr="Harvard_architecture.svg_-1024x651.png"/>
          <p:cNvPicPr>
            <a:picLocks noChangeAspect="1"/>
          </p:cNvPicPr>
          <p:nvPr/>
        </p:nvPicPr>
        <p:blipFill>
          <a:blip r:embed="rId2"/>
          <a:stretch>
            <a:fillRect/>
          </a:stretch>
        </p:blipFill>
        <p:spPr>
          <a:xfrm>
            <a:off x="1752600" y="3962400"/>
            <a:ext cx="5029200" cy="2743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400" dirty="0" smtClean="0"/>
              <a:t>                      </a:t>
            </a:r>
            <a:r>
              <a:rPr lang="en-US" sz="2400" b="1" u="sng" dirty="0" smtClean="0"/>
              <a:t>Bus Interconnection</a:t>
            </a:r>
          </a:p>
          <a:p>
            <a:r>
              <a:rPr lang="en-US" sz="2000" dirty="0" smtClean="0"/>
              <a:t>A bus is a communication pathway connecting two or more devices. A key characteristic</a:t>
            </a:r>
          </a:p>
          <a:p>
            <a:r>
              <a:rPr lang="en-US" sz="2000" dirty="0" smtClean="0"/>
              <a:t>of a bus is that it is a shared transmission medium. Multiple devices connect</a:t>
            </a:r>
          </a:p>
          <a:p>
            <a:r>
              <a:rPr lang="en-US" sz="2000" dirty="0" smtClean="0"/>
              <a:t>to the bus, and a signal transmitted by any one device is available for reception by all</a:t>
            </a:r>
          </a:p>
          <a:p>
            <a:r>
              <a:rPr lang="en-US" sz="2000" dirty="0" smtClean="0"/>
              <a:t>other devices attached to the bus.</a:t>
            </a:r>
            <a:endParaRPr lang="en-US" sz="2000" b="1" u="sng" dirty="0"/>
          </a:p>
        </p:txBody>
      </p:sp>
      <p:pic>
        <p:nvPicPr>
          <p:cNvPr id="5" name="Picture 4" descr="BUS INTERCONNECTION.jpg"/>
          <p:cNvPicPr>
            <a:picLocks noChangeAspect="1"/>
          </p:cNvPicPr>
          <p:nvPr/>
        </p:nvPicPr>
        <p:blipFill>
          <a:blip r:embed="rId2"/>
          <a:stretch>
            <a:fillRect/>
          </a:stretch>
        </p:blipFill>
        <p:spPr>
          <a:xfrm>
            <a:off x="762000" y="4572000"/>
            <a:ext cx="6867525" cy="21336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The data lines provide a path for moving data among system modules. These lines, collectively, are called the </a:t>
            </a:r>
            <a:r>
              <a:rPr lang="en-US" sz="2000" b="1" i="1" dirty="0" smtClean="0"/>
              <a:t>data bus.</a:t>
            </a:r>
          </a:p>
          <a:p>
            <a:r>
              <a:rPr lang="en-US" sz="2000" dirty="0" smtClean="0"/>
              <a:t>The </a:t>
            </a:r>
            <a:r>
              <a:rPr lang="en-US" sz="2000" b="1" dirty="0" smtClean="0"/>
              <a:t>address lines </a:t>
            </a:r>
            <a:r>
              <a:rPr lang="en-US" sz="2000" dirty="0" smtClean="0"/>
              <a:t>are used to designate the source or destination of the data on the data bus.</a:t>
            </a:r>
          </a:p>
          <a:p>
            <a:r>
              <a:rPr lang="en-US" sz="2000" dirty="0" smtClean="0"/>
              <a:t>The </a:t>
            </a:r>
            <a:r>
              <a:rPr lang="en-US" sz="2000" b="1" dirty="0" smtClean="0"/>
              <a:t>control lines </a:t>
            </a:r>
            <a:r>
              <a:rPr lang="en-US" sz="2000" dirty="0" smtClean="0"/>
              <a:t>are used to control the access to and the use of the data and address lines.</a:t>
            </a:r>
            <a:endParaRPr lang="en-US" sz="2000" b="1"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423</TotalTime>
  <Words>3645</Words>
  <Application>Microsoft Office PowerPoint</Application>
  <PresentationFormat>On-screen Show (4:3)</PresentationFormat>
  <Paragraphs>378</Paragraphs>
  <Slides>61</Slides>
  <Notes>1</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Opulent</vt:lpstr>
      <vt:lpstr>Digital Computer Organization</vt:lpstr>
      <vt:lpstr>UNIT – 1 </vt:lpstr>
      <vt:lpstr>Slide 3</vt:lpstr>
      <vt:lpstr>Slide 4</vt:lpstr>
      <vt:lpstr>Slide 5</vt:lpstr>
      <vt:lpstr>Slide 6</vt:lpstr>
      <vt:lpstr>Slide 7</vt:lpstr>
      <vt:lpstr>Slide 8</vt:lpstr>
      <vt:lpstr>Slide 9</vt:lpstr>
      <vt:lpstr>                      UNIT-2</vt:lpstr>
      <vt:lpstr>Slide 11</vt:lpstr>
      <vt:lpstr>Slide 12</vt:lpstr>
      <vt:lpstr>Slide 13</vt:lpstr>
      <vt:lpstr>Slide 14</vt:lpstr>
      <vt:lpstr>Slide 15</vt:lpstr>
      <vt:lpstr>Slide 16</vt:lpstr>
      <vt:lpstr>Slide 17</vt:lpstr>
      <vt:lpstr>Slide 18</vt:lpstr>
      <vt:lpstr>KEYBOARD</vt:lpstr>
      <vt:lpstr>MOUSE</vt:lpstr>
      <vt:lpstr>SCANNER</vt:lpstr>
      <vt:lpstr>TOUCHSCREEN</vt:lpstr>
      <vt:lpstr>                 UNIT 3</vt:lpstr>
      <vt:lpstr>Slide 24</vt:lpstr>
      <vt:lpstr>Slide 25</vt:lpstr>
      <vt:lpstr>Slide 26</vt:lpstr>
      <vt:lpstr>Slide 27</vt:lpstr>
      <vt:lpstr>Method of Accessing the Memory.</vt:lpstr>
      <vt:lpstr>Slide 29</vt:lpstr>
      <vt:lpstr>           CACHE MEMORY </vt:lpstr>
      <vt:lpstr>Slide 31</vt:lpstr>
      <vt:lpstr> </vt:lpstr>
      <vt:lpstr>VIRTUAL MEMORY</vt:lpstr>
      <vt:lpstr>MAGNETIC STORAGE</vt:lpstr>
      <vt:lpstr>MAGNETIC DISK</vt:lpstr>
      <vt:lpstr>MAGNETIC TAPE</vt:lpstr>
      <vt:lpstr>OPTICAL MEMORY</vt:lpstr>
      <vt:lpstr>Slide 38</vt:lpstr>
      <vt:lpstr>Slide 39</vt:lpstr>
      <vt:lpstr>                              CD-ROM</vt:lpstr>
      <vt:lpstr>Digital Versatile Disk (DVD) </vt:lpstr>
      <vt:lpstr>Three differences b/w CD-ROM &amp; DVD-ROM</vt:lpstr>
      <vt:lpstr>UNIT-4</vt:lpstr>
      <vt:lpstr>CENTRAL PROCESSING UNIT (CPU)</vt:lpstr>
      <vt:lpstr>CPU ORGANIZATION</vt:lpstr>
      <vt:lpstr>ACCUMULATOR TYPE ORGANIZATION.</vt:lpstr>
      <vt:lpstr>ADDRESSING MODES</vt:lpstr>
      <vt:lpstr>ADDRESSING MODES</vt:lpstr>
      <vt:lpstr>Slide 49</vt:lpstr>
      <vt:lpstr>INSTRUCTION FORMATS</vt:lpstr>
      <vt:lpstr>MACHINE INSTRUCTIONS</vt:lpstr>
      <vt:lpstr>ADDRESS INSTRUCTION</vt:lpstr>
      <vt:lpstr>INSTRUCTION SET SELECTION</vt:lpstr>
      <vt:lpstr>Unit - 5     CONTROL UNIT </vt:lpstr>
      <vt:lpstr>FETCH CYCLE</vt:lpstr>
      <vt:lpstr>INSTRUCTION CYCLE</vt:lpstr>
      <vt:lpstr>THE INDIRECT CYCLE</vt:lpstr>
      <vt:lpstr>The INTERRUPT CYCLE</vt:lpstr>
      <vt:lpstr>EXECUTION CYCLE </vt:lpstr>
      <vt:lpstr>MICRO- PROGRAMMING CONCEPTS</vt:lpstr>
      <vt:lpstr>MICRO-PRGRAMMED CONTROL UNIT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Computer Organization</dc:title>
  <dc:creator>my pc</dc:creator>
  <cp:lastModifiedBy>my pc</cp:lastModifiedBy>
  <cp:revision>42</cp:revision>
  <dcterms:created xsi:type="dcterms:W3CDTF">2019-10-10T18:31:51Z</dcterms:created>
  <dcterms:modified xsi:type="dcterms:W3CDTF">2019-10-20T18:44:50Z</dcterms:modified>
</cp:coreProperties>
</file>