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34e8f8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34e8f8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634e8f8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634e8f8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34e8f8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34e8f8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634e8f8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634e8f8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3a7f6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63a7f6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63a7f6a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63a7f6a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3a7f6a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63a7f6a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63a7f6a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63a7f6a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63a7f6a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63a7f6a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634e8f8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634e8f8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634e8f8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634e8f8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634e8f8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634e8f8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datasets/wenruliu/adult-income-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Income classification using MLP classifier</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75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Presented by: Jananishri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                        III year,KVCET</a:t>
            </a:r>
            <a:endParaRPr>
              <a:solidFill>
                <a:schemeClr val="dk1"/>
              </a:solidFill>
              <a:latin typeface="Times New Roman"/>
              <a:ea typeface="Times New Roman"/>
              <a:cs typeface="Times New Roman"/>
              <a:sym typeface="Times New Roman"/>
            </a:endParaRPr>
          </a:p>
          <a:p>
            <a:pPr indent="0" lvl="0" marL="1828800" rtl="0" algn="l">
              <a:spcBef>
                <a:spcPts val="0"/>
              </a:spcBef>
              <a:spcAft>
                <a:spcPts val="0"/>
              </a:spcAft>
              <a:buNone/>
            </a:pPr>
            <a:r>
              <a:rPr lang="en-GB">
                <a:solidFill>
                  <a:schemeClr val="dk1"/>
                </a:solidFill>
                <a:latin typeface="Times New Roman"/>
                <a:ea typeface="Times New Roman"/>
                <a:cs typeface="Times New Roman"/>
                <a:sym typeface="Times New Roman"/>
              </a:rPr>
              <a:t>   NM ID-au421221243014</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             Email ID-jananishri638@gmail.com</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2"/>
          <p:cNvPicPr preferRelativeResize="0"/>
          <p:nvPr/>
        </p:nvPicPr>
        <p:blipFill>
          <a:blip r:embed="rId3">
            <a:alphaModFix/>
          </a:blip>
          <a:stretch>
            <a:fillRect/>
          </a:stretch>
        </p:blipFill>
        <p:spPr>
          <a:xfrm>
            <a:off x="311688" y="1152475"/>
            <a:ext cx="4105275" cy="2552700"/>
          </a:xfrm>
          <a:prstGeom prst="rect">
            <a:avLst/>
          </a:prstGeom>
          <a:noFill/>
          <a:ln>
            <a:noFill/>
          </a:ln>
        </p:spPr>
      </p:pic>
      <p:pic>
        <p:nvPicPr>
          <p:cNvPr id="110" name="Google Shape;110;p22"/>
          <p:cNvPicPr preferRelativeResize="0"/>
          <p:nvPr/>
        </p:nvPicPr>
        <p:blipFill>
          <a:blip r:embed="rId4">
            <a:alphaModFix/>
          </a:blip>
          <a:stretch>
            <a:fillRect/>
          </a:stretch>
        </p:blipFill>
        <p:spPr>
          <a:xfrm>
            <a:off x="4643050" y="1979150"/>
            <a:ext cx="3378025" cy="172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highlight>
                  <a:srgbClr val="FFFFFF"/>
                </a:highlight>
                <a:latin typeface="Times New Roman"/>
                <a:ea typeface="Times New Roman"/>
                <a:cs typeface="Times New Roman"/>
                <a:sym typeface="Times New Roman"/>
              </a:rPr>
              <a:t>Based on the performance evaluation of income classification using KNN, MLP classifier, and logistic regression, it is evident that the MLP classifier yielded the highest accuracy score of 83%. This suggests that the MLP classifier outperforms both KNN and logistic regression in accurately predicting income classifications. However, it's important to consider other factors such as computational efficiency, interpretability, and scalability when selecting the most suitable model for deployment.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29333"/>
              <a:buFont typeface="Arial"/>
              <a:buNone/>
            </a:pPr>
            <a:r>
              <a:rPr lang="en-GB" sz="3750">
                <a:solidFill>
                  <a:schemeClr val="dk1"/>
                </a:solidFill>
                <a:highlight>
                  <a:srgbClr val="FFFFFF"/>
                </a:highlight>
                <a:latin typeface="Times New Roman"/>
                <a:ea typeface="Times New Roman"/>
                <a:cs typeface="Times New Roman"/>
                <a:sym typeface="Times New Roman"/>
              </a:rPr>
              <a:t>The future scope for this project includes:</a:t>
            </a:r>
            <a:endParaRPr sz="37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29333"/>
              <a:buFont typeface="Arial"/>
              <a:buNone/>
            </a:pPr>
            <a:r>
              <a:rPr lang="en-GB" sz="3750">
                <a:solidFill>
                  <a:schemeClr val="dk1"/>
                </a:solidFill>
                <a:highlight>
                  <a:srgbClr val="FFFFFF"/>
                </a:highlight>
                <a:latin typeface="Times New Roman"/>
                <a:ea typeface="Times New Roman"/>
                <a:cs typeface="Times New Roman"/>
                <a:sym typeface="Times New Roman"/>
              </a:rPr>
              <a:t>Feature Engineering: Explore additional features or engineering techniques to improve model performance further.</a:t>
            </a:r>
            <a:endParaRPr sz="37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29333"/>
              <a:buFont typeface="Arial"/>
              <a:buNone/>
            </a:pPr>
            <a:r>
              <a:rPr lang="en-GB" sz="3750">
                <a:solidFill>
                  <a:schemeClr val="dk1"/>
                </a:solidFill>
                <a:highlight>
                  <a:srgbClr val="FFFFFF"/>
                </a:highlight>
                <a:latin typeface="Times New Roman"/>
                <a:ea typeface="Times New Roman"/>
                <a:cs typeface="Times New Roman"/>
                <a:sym typeface="Times New Roman"/>
              </a:rPr>
              <a:t>Ensemble Methods: Implement ensemble learning techniques such as Random Forest or Gradient Boosting to combine predictions from multiple models for potentially higher accuracy.</a:t>
            </a:r>
            <a:endParaRPr sz="37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29333"/>
              <a:buFont typeface="Arial"/>
              <a:buNone/>
            </a:pPr>
            <a:r>
              <a:rPr lang="en-GB" sz="3750">
                <a:solidFill>
                  <a:schemeClr val="dk1"/>
                </a:solidFill>
                <a:highlight>
                  <a:srgbClr val="FFFFFF"/>
                </a:highlight>
                <a:latin typeface="Times New Roman"/>
                <a:ea typeface="Times New Roman"/>
                <a:cs typeface="Times New Roman"/>
                <a:sym typeface="Times New Roman"/>
              </a:rPr>
              <a:t>Hyperparameter Tuning: Fine-tune the parameters of each classifier to optimize performance.</a:t>
            </a:r>
            <a:endParaRPr sz="37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28" name="Google Shape;128;p25"/>
          <p:cNvSpPr txBox="1"/>
          <p:nvPr>
            <p:ph idx="1" type="body"/>
          </p:nvPr>
        </p:nvSpPr>
        <p:spPr>
          <a:xfrm>
            <a:off x="311700" y="1089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Kaggle datasets :</a:t>
            </a:r>
            <a:r>
              <a:rPr lang="en-GB"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https://www.kaggle.com/datasets/wenruliu/adult-income-dataset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GeeksforGeeks:https:</a:t>
            </a:r>
            <a:r>
              <a:rPr lang="en-GB">
                <a:solidFill>
                  <a:srgbClr val="1155CC"/>
                </a:solidFill>
                <a:latin typeface="Times New Roman"/>
                <a:ea typeface="Times New Roman"/>
                <a:cs typeface="Times New Roman"/>
                <a:sym typeface="Times New Roman"/>
              </a:rPr>
              <a:t>//www.geeksforgeeks.org/pyplot-in-matplotlib/</a:t>
            </a:r>
            <a:endParaRPr>
              <a:solidFill>
                <a:srgbClr val="1155CC"/>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8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68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D0D0D"/>
                </a:solidFill>
                <a:highlight>
                  <a:srgbClr val="FFFFFF"/>
                </a:highlight>
                <a:latin typeface="Times New Roman"/>
                <a:ea typeface="Times New Roman"/>
                <a:cs typeface="Times New Roman"/>
                <a:sym typeface="Times New Roman"/>
              </a:rPr>
              <a:t>The project aims to develop a neural network model to classify adult income data into two categories: less than $50,000 and equal to or greater than $50,000. By doing so, it seeks to provide insights into factors influencing income levels and enable better decision-making for financial planning and policy development.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3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0D0D0D"/>
                </a:solidFill>
                <a:highlight>
                  <a:srgbClr val="FFFFFF"/>
                </a:highlight>
                <a:latin typeface="Times New Roman"/>
                <a:ea typeface="Times New Roman"/>
                <a:cs typeface="Times New Roman"/>
                <a:sym typeface="Times New Roman"/>
              </a:rPr>
              <a:t>There is a pressing need to accurately classify adult income data into two distinct categories: less than $50,000 and equal to or greater than $50,000. This classification is crucial for various socioeconomic analyses, such as assessing the effectiveness of welfare programs, targeting financial aid initiatives, and understanding income disparities. Additionally, businesses can leverage this classification to tailor marketing strategies and product offerings. Therefore, the development of a robust income classification model holds significant potential for informing policy decisions, optimizing resource allocation, and enhancing economic opportunities for individuals and organizations alike.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22425"/>
            <a:ext cx="8520600" cy="58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875775"/>
            <a:ext cx="8520600" cy="42678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GB" sz="7200">
                <a:solidFill>
                  <a:srgbClr val="0D0D0D"/>
                </a:solidFill>
                <a:highlight>
                  <a:srgbClr val="FFFFFF"/>
                </a:highlight>
                <a:latin typeface="Times New Roman"/>
                <a:ea typeface="Times New Roman"/>
                <a:cs typeface="Times New Roman"/>
                <a:sym typeface="Times New Roman"/>
              </a:rPr>
              <a:t>The solution involves employing three machine learning algorithms: KNeighbors Classifier, MLP Classifier (Multi-layer Perceptron), and Logistic Regression, to classify adult income data into two categories: less than $50,000 and equal to or greater than $50,000.</a:t>
            </a:r>
            <a:endParaRPr sz="7200">
              <a:solidFill>
                <a:srgbClr val="0D0D0D"/>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7200">
                <a:solidFill>
                  <a:srgbClr val="0D0D0D"/>
                </a:solidFill>
                <a:highlight>
                  <a:srgbClr val="FFFFFF"/>
                </a:highlight>
                <a:latin typeface="Times New Roman"/>
                <a:ea typeface="Times New Roman"/>
                <a:cs typeface="Times New Roman"/>
                <a:sym typeface="Times New Roman"/>
              </a:rPr>
              <a:t>KNeighbors Classifier:</a:t>
            </a:r>
            <a:endParaRPr sz="7200">
              <a:solidFill>
                <a:srgbClr val="0D0D0D"/>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D0D0D"/>
              </a:buClr>
              <a:buSzPct val="100000"/>
              <a:buFont typeface="Times New Roman"/>
              <a:buChar char="●"/>
            </a:pPr>
            <a:r>
              <a:rPr lang="en-GB" sz="7200">
                <a:solidFill>
                  <a:srgbClr val="0D0D0D"/>
                </a:solidFill>
                <a:highlight>
                  <a:srgbClr val="FFFFFF"/>
                </a:highlight>
                <a:latin typeface="Times New Roman"/>
                <a:ea typeface="Times New Roman"/>
                <a:cs typeface="Times New Roman"/>
                <a:sym typeface="Times New Roman"/>
              </a:rPr>
              <a:t>KNeighbors Classifier is a non-parametric method used for classification.</a:t>
            </a:r>
            <a:endParaRPr sz="7200">
              <a:solidFill>
                <a:srgbClr val="0D0D0D"/>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D0D0D"/>
              </a:buClr>
              <a:buSzPct val="100000"/>
              <a:buFont typeface="Times New Roman"/>
              <a:buChar char="●"/>
            </a:pPr>
            <a:r>
              <a:rPr lang="en-GB" sz="7200">
                <a:solidFill>
                  <a:srgbClr val="0D0D0D"/>
                </a:solidFill>
                <a:highlight>
                  <a:srgbClr val="FFFFFF"/>
                </a:highlight>
                <a:latin typeface="Times New Roman"/>
                <a:ea typeface="Times New Roman"/>
                <a:cs typeface="Times New Roman"/>
                <a:sym typeface="Times New Roman"/>
              </a:rPr>
              <a:t>It works based on the similarity of input features to the training data.</a:t>
            </a:r>
            <a:endParaRPr sz="7200">
              <a:solidFill>
                <a:srgbClr val="0D0D0D"/>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D0D0D"/>
              </a:buClr>
              <a:buSzPct val="100000"/>
              <a:buFont typeface="Times New Roman"/>
              <a:buChar char="●"/>
            </a:pPr>
            <a:r>
              <a:rPr lang="en-GB" sz="7200">
                <a:solidFill>
                  <a:srgbClr val="0D0D0D"/>
                </a:solidFill>
                <a:highlight>
                  <a:srgbClr val="FFFFFF"/>
                </a:highlight>
                <a:latin typeface="Times New Roman"/>
                <a:ea typeface="Times New Roman"/>
                <a:cs typeface="Times New Roman"/>
                <a:sym typeface="Times New Roman"/>
              </a:rPr>
              <a:t>The algorithm assigns the class of the majority of its k nearest neighbors to the new data point.</a:t>
            </a:r>
            <a:endParaRPr sz="7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7200">
                <a:solidFill>
                  <a:srgbClr val="0D0D0D"/>
                </a:solidFill>
                <a:highlight>
                  <a:srgbClr val="FFFFFF"/>
                </a:highlight>
                <a:latin typeface="Times New Roman"/>
                <a:ea typeface="Times New Roman"/>
                <a:cs typeface="Times New Roman"/>
                <a:sym typeface="Times New Roman"/>
              </a:rPr>
              <a:t>MLP Classifier (Multi-layer Perceptron):</a:t>
            </a:r>
            <a:endParaRPr sz="7200">
              <a:solidFill>
                <a:srgbClr val="0D0D0D"/>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D0D0D"/>
              </a:buClr>
              <a:buSzPct val="100000"/>
              <a:buFont typeface="Times New Roman"/>
              <a:buChar char="●"/>
            </a:pPr>
            <a:r>
              <a:rPr lang="en-GB" sz="7200">
                <a:solidFill>
                  <a:srgbClr val="0D0D0D"/>
                </a:solidFill>
                <a:highlight>
                  <a:srgbClr val="FFFFFF"/>
                </a:highlight>
                <a:latin typeface="Times New Roman"/>
                <a:ea typeface="Times New Roman"/>
                <a:cs typeface="Times New Roman"/>
                <a:sym typeface="Times New Roman"/>
              </a:rPr>
              <a:t>MLP Classifier is a type of feedforward neural network.</a:t>
            </a:r>
            <a:endParaRPr sz="7200">
              <a:solidFill>
                <a:srgbClr val="0D0D0D"/>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2300">
              <a:solidFill>
                <a:srgbClr val="0D0D0D"/>
              </a:solidFill>
              <a:highlight>
                <a:srgbClr val="FFFFFF"/>
              </a:highlight>
              <a:latin typeface="Times New Roman"/>
              <a:ea typeface="Times New Roman"/>
              <a:cs typeface="Times New Roman"/>
              <a:sym typeface="Times New Roman"/>
            </a:endParaRPr>
          </a:p>
          <a:p>
            <a:pPr indent="-352742" lvl="0" marL="457200" rtl="0" algn="l">
              <a:spcBef>
                <a:spcPts val="0"/>
              </a:spcBef>
              <a:spcAft>
                <a:spcPts val="0"/>
              </a:spcAft>
              <a:buClr>
                <a:srgbClr val="0D0D0D"/>
              </a:buClr>
              <a:buSzPct val="100000"/>
              <a:buFont typeface="Times New Roman"/>
              <a:buChar char="●"/>
            </a:pPr>
            <a:r>
              <a:rPr lang="en-GB" sz="2300">
                <a:solidFill>
                  <a:srgbClr val="0D0D0D"/>
                </a:solidFill>
                <a:highlight>
                  <a:srgbClr val="FFFFFF"/>
                </a:highlight>
                <a:latin typeface="Times New Roman"/>
                <a:ea typeface="Times New Roman"/>
                <a:cs typeface="Times New Roman"/>
                <a:sym typeface="Times New Roman"/>
              </a:rPr>
              <a:t>It consists of multiple layers of nodes (neurons), including an input layer, one or more hidden layers, and an output layer.</a:t>
            </a:r>
            <a:endParaRPr sz="2300">
              <a:solidFill>
                <a:srgbClr val="0D0D0D"/>
              </a:solidFill>
              <a:highlight>
                <a:srgbClr val="FFFFFF"/>
              </a:highlight>
              <a:latin typeface="Times New Roman"/>
              <a:ea typeface="Times New Roman"/>
              <a:cs typeface="Times New Roman"/>
              <a:sym typeface="Times New Roman"/>
            </a:endParaRPr>
          </a:p>
          <a:p>
            <a:pPr indent="-352742" lvl="0" marL="457200" rtl="0" algn="l">
              <a:spcBef>
                <a:spcPts val="0"/>
              </a:spcBef>
              <a:spcAft>
                <a:spcPts val="0"/>
              </a:spcAft>
              <a:buClr>
                <a:srgbClr val="0D0D0D"/>
              </a:buClr>
              <a:buSzPct val="100000"/>
              <a:buFont typeface="Times New Roman"/>
              <a:buChar char="●"/>
            </a:pPr>
            <a:r>
              <a:rPr lang="en-GB" sz="2300">
                <a:solidFill>
                  <a:srgbClr val="0D0D0D"/>
                </a:solidFill>
                <a:highlight>
                  <a:srgbClr val="FFFFFF"/>
                </a:highlight>
                <a:latin typeface="Times New Roman"/>
                <a:ea typeface="Times New Roman"/>
                <a:cs typeface="Times New Roman"/>
                <a:sym typeface="Times New Roman"/>
              </a:rPr>
              <a:t>Each node in a layer is connected to every node in the subsequent layer.</a:t>
            </a:r>
            <a:endParaRPr sz="2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300">
                <a:solidFill>
                  <a:srgbClr val="0D0D0D"/>
                </a:solidFill>
                <a:highlight>
                  <a:srgbClr val="FFFFFF"/>
                </a:highlight>
                <a:latin typeface="Times New Roman"/>
                <a:ea typeface="Times New Roman"/>
                <a:cs typeface="Times New Roman"/>
                <a:sym typeface="Times New Roman"/>
              </a:rPr>
              <a:t>  </a:t>
            </a:r>
            <a:endParaRPr sz="2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300">
                <a:solidFill>
                  <a:srgbClr val="0D0D0D"/>
                </a:solidFill>
                <a:highlight>
                  <a:srgbClr val="FFFFFF"/>
                </a:highlight>
                <a:latin typeface="Times New Roman"/>
                <a:ea typeface="Times New Roman"/>
                <a:cs typeface="Times New Roman"/>
                <a:sym typeface="Times New Roman"/>
              </a:rPr>
              <a:t>   Logistic Regression:</a:t>
            </a:r>
            <a:endParaRPr sz="2300">
              <a:solidFill>
                <a:srgbClr val="0D0D0D"/>
              </a:solidFill>
              <a:highlight>
                <a:srgbClr val="FFFFFF"/>
              </a:highlight>
              <a:latin typeface="Times New Roman"/>
              <a:ea typeface="Times New Roman"/>
              <a:cs typeface="Times New Roman"/>
              <a:sym typeface="Times New Roman"/>
            </a:endParaRPr>
          </a:p>
          <a:p>
            <a:pPr indent="-352742" lvl="0" marL="457200" rtl="0" algn="l">
              <a:spcBef>
                <a:spcPts val="0"/>
              </a:spcBef>
              <a:spcAft>
                <a:spcPts val="0"/>
              </a:spcAft>
              <a:buClr>
                <a:srgbClr val="0D0D0D"/>
              </a:buClr>
              <a:buSzPct val="100000"/>
              <a:buFont typeface="Times New Roman"/>
              <a:buChar char="●"/>
            </a:pPr>
            <a:r>
              <a:rPr lang="en-GB" sz="2300">
                <a:solidFill>
                  <a:srgbClr val="0D0D0D"/>
                </a:solidFill>
                <a:highlight>
                  <a:srgbClr val="FFFFFF"/>
                </a:highlight>
                <a:latin typeface="Times New Roman"/>
                <a:ea typeface="Times New Roman"/>
                <a:cs typeface="Times New Roman"/>
                <a:sym typeface="Times New Roman"/>
              </a:rPr>
              <a:t>Logistic Regression is a linear classification algorithm.</a:t>
            </a:r>
            <a:endParaRPr sz="2300">
              <a:solidFill>
                <a:srgbClr val="0D0D0D"/>
              </a:solidFill>
              <a:highlight>
                <a:srgbClr val="FFFFFF"/>
              </a:highlight>
              <a:latin typeface="Times New Roman"/>
              <a:ea typeface="Times New Roman"/>
              <a:cs typeface="Times New Roman"/>
              <a:sym typeface="Times New Roman"/>
            </a:endParaRPr>
          </a:p>
          <a:p>
            <a:pPr indent="-352742" lvl="0" marL="457200" rtl="0" algn="l">
              <a:spcBef>
                <a:spcPts val="0"/>
              </a:spcBef>
              <a:spcAft>
                <a:spcPts val="0"/>
              </a:spcAft>
              <a:buClr>
                <a:srgbClr val="0D0D0D"/>
              </a:buClr>
              <a:buSzPct val="100000"/>
              <a:buFont typeface="Times New Roman"/>
              <a:buChar char="●"/>
            </a:pPr>
            <a:r>
              <a:rPr lang="en-GB" sz="2300">
                <a:solidFill>
                  <a:srgbClr val="0D0D0D"/>
                </a:solidFill>
                <a:highlight>
                  <a:srgbClr val="FFFFFF"/>
                </a:highlight>
                <a:latin typeface="Times New Roman"/>
                <a:ea typeface="Times New Roman"/>
                <a:cs typeface="Times New Roman"/>
                <a:sym typeface="Times New Roman"/>
              </a:rPr>
              <a:t>Despite its name, it is used for binary classification tasks.</a:t>
            </a:r>
            <a:endParaRPr sz="2300">
              <a:solidFill>
                <a:srgbClr val="0D0D0D"/>
              </a:solidFill>
              <a:highlight>
                <a:srgbClr val="FFFFFF"/>
              </a:highlight>
              <a:latin typeface="Times New Roman"/>
              <a:ea typeface="Times New Roman"/>
              <a:cs typeface="Times New Roman"/>
              <a:sym typeface="Times New Roman"/>
            </a:endParaRPr>
          </a:p>
          <a:p>
            <a:pPr indent="-352742" lvl="0" marL="457200" rtl="0" algn="l">
              <a:spcBef>
                <a:spcPts val="0"/>
              </a:spcBef>
              <a:spcAft>
                <a:spcPts val="0"/>
              </a:spcAft>
              <a:buClr>
                <a:srgbClr val="0D0D0D"/>
              </a:buClr>
              <a:buSzPct val="100000"/>
              <a:buFont typeface="Times New Roman"/>
              <a:buChar char="●"/>
            </a:pPr>
            <a:r>
              <a:rPr lang="en-GB" sz="2300">
                <a:solidFill>
                  <a:srgbClr val="0D0D0D"/>
                </a:solidFill>
                <a:highlight>
                  <a:srgbClr val="FFFFFF"/>
                </a:highlight>
                <a:latin typeface="Times New Roman"/>
                <a:ea typeface="Times New Roman"/>
                <a:cs typeface="Times New Roman"/>
                <a:sym typeface="Times New Roman"/>
              </a:rPr>
              <a:t>It models the probability that a given input belongs to a particular class using the logistic function.</a:t>
            </a:r>
            <a:endParaRPr sz="2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SYSTEM APPROACH</a:t>
            </a:r>
            <a:endParaRPr>
              <a:latin typeface="Times New Roman"/>
              <a:ea typeface="Times New Roman"/>
              <a:cs typeface="Times New Roman"/>
              <a:sym typeface="Times New Roman"/>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System Requirements:</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Hardware :laptop(16gb RAM) with corei5 processor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Software: Google colab account,python language,git hub,kaggle,windows or linux OS.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a:solidFill>
                  <a:schemeClr val="dk1"/>
                </a:solidFill>
                <a:latin typeface="Times New Roman"/>
                <a:ea typeface="Times New Roman"/>
                <a:cs typeface="Times New Roman"/>
                <a:sym typeface="Times New Roman"/>
              </a:rPr>
              <a:t>Library requirements:</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pandas,matplotlib,sklearn.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ALGORITHM AND DEPLOYMENT</a:t>
            </a:r>
            <a:endParaRPr sz="2400">
              <a:latin typeface="Times New Roman"/>
              <a:ea typeface="Times New Roman"/>
              <a:cs typeface="Times New Roman"/>
              <a:sym typeface="Times New Roman"/>
            </a:endParaRPr>
          </a:p>
        </p:txBody>
      </p:sp>
      <p:sp>
        <p:nvSpPr>
          <p:cNvPr id="90" name="Google Shape;90;p19"/>
          <p:cNvSpPr txBox="1"/>
          <p:nvPr>
            <p:ph idx="1" type="body"/>
          </p:nvPr>
        </p:nvSpPr>
        <p:spPr>
          <a:xfrm>
            <a:off x="311700" y="1152475"/>
            <a:ext cx="8520600" cy="506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 exploration: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a:solidFill>
                  <a:schemeClr val="dk1"/>
                </a:solidFill>
                <a:latin typeface="Times New Roman"/>
                <a:ea typeface="Times New Roman"/>
                <a:cs typeface="Times New Roman"/>
                <a:sym typeface="Times New Roman"/>
              </a:rPr>
              <a:t>The suitable dataset is downloaded from the kaggle </a:t>
            </a:r>
            <a:r>
              <a:rPr lang="en-GB">
                <a:solidFill>
                  <a:schemeClr val="dk1"/>
                </a:solidFill>
                <a:latin typeface="Times New Roman"/>
                <a:ea typeface="Times New Roman"/>
                <a:cs typeface="Times New Roman"/>
                <a:sym typeface="Times New Roman"/>
              </a:rPr>
              <a:t>repository,”adult.csv”.In this phase the dataset is loaded,number of rows and column are understood,checking for any null values,changing the field names and some visualization.</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Problem formulation: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a:solidFill>
                  <a:schemeClr val="dk1"/>
                </a:solidFill>
                <a:latin typeface="Times New Roman"/>
                <a:ea typeface="Times New Roman"/>
                <a:cs typeface="Times New Roman"/>
                <a:sym typeface="Times New Roman"/>
              </a:rPr>
              <a:t>The problem is formulated as the classification of salary into less than 50000$ and equal to 50000$.</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Algorithm selection:</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n-GB">
                <a:solidFill>
                  <a:schemeClr val="dk1"/>
                </a:solidFill>
                <a:latin typeface="Times New Roman"/>
                <a:ea typeface="Times New Roman"/>
                <a:cs typeface="Times New Roman"/>
                <a:sym typeface="Times New Roman"/>
              </a:rPr>
              <a:t>The following algorithms are implemented,KNeighbor classifier,MLP classifier and Logistic regression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TRAINING AND PROCESS</a:t>
            </a:r>
            <a:endParaRPr>
              <a:latin typeface="Times New Roman"/>
              <a:ea typeface="Times New Roman"/>
              <a:cs typeface="Times New Roman"/>
              <a:sym typeface="Times New Roman"/>
            </a:endParaRPr>
          </a:p>
        </p:txBody>
      </p:sp>
      <p:sp>
        <p:nvSpPr>
          <p:cNvPr id="96" name="Google Shape;96;p20"/>
          <p:cNvSpPr txBox="1"/>
          <p:nvPr>
            <p:ph idx="1" type="body"/>
          </p:nvPr>
        </p:nvSpPr>
        <p:spPr>
          <a:xfrm>
            <a:off x="311700" y="1177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 splitting:The dataset  is splitted into 8:2 ratio for test and train process using the function train_test_split from sklearn.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Feature scaling:Feature scaling is done using the MinMax scaler to perform </a:t>
            </a:r>
            <a:r>
              <a:rPr lang="en-GB">
                <a:solidFill>
                  <a:schemeClr val="dk1"/>
                </a:solidFill>
                <a:latin typeface="Times New Roman"/>
                <a:ea typeface="Times New Roman"/>
                <a:cs typeface="Times New Roman"/>
                <a:sym typeface="Times New Roman"/>
              </a:rPr>
              <a:t>normalization and Label encoder to convert categorical values to numeric</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Model training:The training phase includes splitting data into training and testing sets and initialize a model and </a:t>
            </a:r>
            <a:r>
              <a:rPr lang="en-GB">
                <a:solidFill>
                  <a:schemeClr val="dk1"/>
                </a:solidFill>
                <a:latin typeface="Times New Roman"/>
                <a:ea typeface="Times New Roman"/>
                <a:cs typeface="Times New Roman"/>
                <a:sym typeface="Times New Roman"/>
              </a:rPr>
              <a:t>predict</a:t>
            </a:r>
            <a:r>
              <a:rPr lang="en-GB">
                <a:solidFill>
                  <a:schemeClr val="dk1"/>
                </a:solidFill>
                <a:latin typeface="Times New Roman"/>
                <a:ea typeface="Times New Roman"/>
                <a:cs typeface="Times New Roman"/>
                <a:sym typeface="Times New Roman"/>
              </a:rPr>
              <a:t> on test set.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Model evaluation:The model evaluation is done by analyzing the accuracy score.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 PROCESS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55282" lvl="0" marL="457200" rtl="0" algn="l">
              <a:spcBef>
                <a:spcPts val="0"/>
              </a:spcBef>
              <a:spcAft>
                <a:spcPts val="0"/>
              </a:spcAft>
              <a:buClr>
                <a:schemeClr val="dk1"/>
              </a:buClr>
              <a:buSzPct val="100000"/>
              <a:buFont typeface="Times New Roman"/>
              <a:buChar char="●"/>
            </a:pPr>
            <a:r>
              <a:rPr lang="en-GB" sz="2850">
                <a:solidFill>
                  <a:schemeClr val="dk1"/>
                </a:solidFill>
                <a:latin typeface="Times New Roman"/>
                <a:ea typeface="Times New Roman"/>
                <a:cs typeface="Times New Roman"/>
                <a:sym typeface="Times New Roman"/>
              </a:rPr>
              <a:t>New data input:After the training phase ,now the model is given the test set to see how it generalizes to new data.</a:t>
            </a:r>
            <a:endParaRPr sz="2850">
              <a:solidFill>
                <a:schemeClr val="dk1"/>
              </a:solidFill>
              <a:latin typeface="Times New Roman"/>
              <a:ea typeface="Times New Roman"/>
              <a:cs typeface="Times New Roman"/>
              <a:sym typeface="Times New Roman"/>
            </a:endParaRPr>
          </a:p>
          <a:p>
            <a:pPr indent="-355282" lvl="0" marL="457200" rtl="0" algn="l">
              <a:spcBef>
                <a:spcPts val="0"/>
              </a:spcBef>
              <a:spcAft>
                <a:spcPts val="0"/>
              </a:spcAft>
              <a:buClr>
                <a:schemeClr val="dk1"/>
              </a:buClr>
              <a:buSzPct val="100000"/>
              <a:buFont typeface="Times New Roman"/>
              <a:buChar char="●"/>
            </a:pPr>
            <a:r>
              <a:rPr lang="en-GB" sz="2850">
                <a:solidFill>
                  <a:schemeClr val="dk1"/>
                </a:solidFill>
                <a:latin typeface="Times New Roman"/>
                <a:ea typeface="Times New Roman"/>
                <a:cs typeface="Times New Roman"/>
                <a:sym typeface="Times New Roman"/>
              </a:rPr>
              <a:t>Preprocessing:Pre-processing involves normalization and feature </a:t>
            </a:r>
            <a:r>
              <a:rPr lang="en-GB" sz="2850">
                <a:solidFill>
                  <a:schemeClr val="dk1"/>
                </a:solidFill>
                <a:latin typeface="Times New Roman"/>
                <a:ea typeface="Times New Roman"/>
                <a:cs typeface="Times New Roman"/>
                <a:sym typeface="Times New Roman"/>
              </a:rPr>
              <a:t>engineering.</a:t>
            </a:r>
            <a:endParaRPr sz="2850">
              <a:solidFill>
                <a:schemeClr val="dk1"/>
              </a:solidFill>
              <a:latin typeface="Times New Roman"/>
              <a:ea typeface="Times New Roman"/>
              <a:cs typeface="Times New Roman"/>
              <a:sym typeface="Times New Roman"/>
            </a:endParaRPr>
          </a:p>
          <a:p>
            <a:pPr indent="-355282" lvl="0" marL="457200" rtl="0" algn="l">
              <a:spcBef>
                <a:spcPts val="0"/>
              </a:spcBef>
              <a:spcAft>
                <a:spcPts val="0"/>
              </a:spcAft>
              <a:buClr>
                <a:schemeClr val="dk1"/>
              </a:buClr>
              <a:buSzPct val="100000"/>
              <a:buFont typeface="Times New Roman"/>
              <a:buChar char="●"/>
            </a:pPr>
            <a:r>
              <a:rPr lang="en-GB" sz="2850">
                <a:solidFill>
                  <a:schemeClr val="dk1"/>
                </a:solidFill>
                <a:latin typeface="Times New Roman"/>
                <a:ea typeface="Times New Roman"/>
                <a:cs typeface="Times New Roman"/>
                <a:sym typeface="Times New Roman"/>
              </a:rPr>
              <a:t>Result interpretation:</a:t>
            </a:r>
            <a:endParaRPr sz="2850">
              <a:solidFill>
                <a:schemeClr val="dk1"/>
              </a:solidFill>
              <a:latin typeface="Times New Roman"/>
              <a:ea typeface="Times New Roman"/>
              <a:cs typeface="Times New Roman"/>
              <a:sym typeface="Times New Roman"/>
            </a:endParaRPr>
          </a:p>
          <a:p>
            <a:pPr indent="457200" lvl="0" marL="0" rtl="0" algn="l">
              <a:spcBef>
                <a:spcPts val="1200"/>
              </a:spcBef>
              <a:spcAft>
                <a:spcPts val="0"/>
              </a:spcAft>
              <a:buNone/>
            </a:pPr>
            <a:r>
              <a:rPr lang="en-GB" sz="2850">
                <a:solidFill>
                  <a:schemeClr val="dk1"/>
                </a:solidFill>
                <a:latin typeface="Times New Roman"/>
                <a:ea typeface="Times New Roman"/>
                <a:cs typeface="Times New Roman"/>
                <a:sym typeface="Times New Roman"/>
              </a:rPr>
              <a:t> </a:t>
            </a:r>
            <a:r>
              <a:rPr lang="en-GB" sz="2850">
                <a:solidFill>
                  <a:schemeClr val="dk1"/>
                </a:solidFill>
                <a:latin typeface="Times New Roman"/>
                <a:ea typeface="Times New Roman"/>
                <a:cs typeface="Times New Roman"/>
                <a:sym typeface="Times New Roman"/>
              </a:rPr>
              <a:t>KNeighbor classifier-81%</a:t>
            </a:r>
            <a:endParaRPr sz="2850">
              <a:solidFill>
                <a:schemeClr val="dk1"/>
              </a:solidFill>
              <a:latin typeface="Times New Roman"/>
              <a:ea typeface="Times New Roman"/>
              <a:cs typeface="Times New Roman"/>
              <a:sym typeface="Times New Roman"/>
            </a:endParaRPr>
          </a:p>
          <a:p>
            <a:pPr indent="457200" lvl="0" marL="0" rtl="0" algn="l">
              <a:spcBef>
                <a:spcPts val="1200"/>
              </a:spcBef>
              <a:spcAft>
                <a:spcPts val="0"/>
              </a:spcAft>
              <a:buNone/>
            </a:pPr>
            <a:r>
              <a:rPr lang="en-GB" sz="2850">
                <a:solidFill>
                  <a:schemeClr val="dk1"/>
                </a:solidFill>
                <a:latin typeface="Times New Roman"/>
                <a:ea typeface="Times New Roman"/>
                <a:cs typeface="Times New Roman"/>
                <a:sym typeface="Times New Roman"/>
              </a:rPr>
              <a:t>MLP classifier- 83%</a:t>
            </a:r>
            <a:endParaRPr sz="2850">
              <a:solidFill>
                <a:schemeClr val="dk1"/>
              </a:solidFill>
              <a:latin typeface="Times New Roman"/>
              <a:ea typeface="Times New Roman"/>
              <a:cs typeface="Times New Roman"/>
              <a:sym typeface="Times New Roman"/>
            </a:endParaRPr>
          </a:p>
          <a:p>
            <a:pPr indent="457200" lvl="0" marL="0" rtl="0" algn="l">
              <a:spcBef>
                <a:spcPts val="1200"/>
              </a:spcBef>
              <a:spcAft>
                <a:spcPts val="0"/>
              </a:spcAft>
              <a:buNone/>
            </a:pPr>
            <a:r>
              <a:rPr lang="en-GB" sz="2850">
                <a:solidFill>
                  <a:schemeClr val="dk1"/>
                </a:solidFill>
                <a:latin typeface="Times New Roman"/>
                <a:ea typeface="Times New Roman"/>
                <a:cs typeface="Times New Roman"/>
                <a:sym typeface="Times New Roman"/>
              </a:rPr>
              <a:t>Logistic regression-81%</a:t>
            </a:r>
            <a:endParaRPr sz="28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