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1" Type="http://schemas.openxmlformats.org/officeDocument/2006/relationships/viewProps" Target="viewProps.xml" /><Relationship Id="rId4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3" Type="http://schemas.openxmlformats.org/officeDocument/2006/relationships/tableStyles" Target="tableStyles.xml" /><Relationship Id="rId4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 Manager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Comprehensive Dual-Interface Contact Management System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5: Live Demo - Terminal Interface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💻 Terminal Interface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[🎬 </a:t>
            </a:r>
            <a:r>
              <a:rPr b="1"/>
              <a:t>SCREEN RECORDING PLACEHOLDER 2:</a:t>
            </a:r>
            <a:r>
              <a:rPr/>
              <a:t> Terminal Demo (2-3 minutes)] </a:t>
            </a:r>
            <a:r>
              <a:rPr b="1"/>
              <a:t>Demo Script:</a:t>
            </a:r>
            <a:r>
              <a:rPr/>
              <a:t> 1. </a:t>
            </a:r>
            <a:r>
              <a:rPr b="1"/>
              <a:t>Launch Terminal Mode</a:t>
            </a:r>
            <a:r>
              <a:rPr/>
              <a:t> - </a:t>
            </a:r>
            <a:r>
              <a:rPr>
                <a:latin typeface="Courier"/>
              </a:rPr>
              <a:t>./contact_manager --terminal</a:t>
            </a:r>
            <a:r>
              <a:rPr/>
              <a:t> 2. </a:t>
            </a:r>
            <a:r>
              <a:rPr b="1"/>
              <a:t>Menu Navigation</a:t>
            </a:r>
            <a:r>
              <a:rPr/>
              <a:t> - Show all options 3. </a:t>
            </a:r>
            <a:r>
              <a:rPr b="1"/>
              <a:t>Add Contact</a:t>
            </a:r>
            <a:r>
              <a:rPr/>
              <a:t> - Terminal input demonstration 4. </a:t>
            </a:r>
            <a:r>
              <a:rPr b="1"/>
              <a:t>Search &amp; Filter</a:t>
            </a:r>
            <a:r>
              <a:rPr/>
              <a:t> - Command-line search 5. </a:t>
            </a:r>
            <a:r>
              <a:rPr b="1"/>
              <a:t>Group Management</a:t>
            </a:r>
            <a:r>
              <a:rPr/>
              <a:t> - Terminal group operations 6. </a:t>
            </a:r>
            <a:r>
              <a:rPr b="1"/>
              <a:t>Contact Deletion</a:t>
            </a:r>
            <a:r>
              <a:rPr/>
              <a:t> - Terminal deletion process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🎯 Terminal Advantages:</a:t>
            </a:r>
          </a:p>
          <a:p>
            <a:pPr lvl="0"/>
            <a:r>
              <a:rPr/>
              <a:t>Fast operation for power users</a:t>
            </a:r>
          </a:p>
          <a:p>
            <a:pPr lvl="0"/>
            <a:r>
              <a:rPr/>
              <a:t>Scriptable and automatable</a:t>
            </a:r>
          </a:p>
          <a:p>
            <a:pPr lvl="0"/>
            <a:r>
              <a:rPr/>
              <a:t>Minimal resource usage</a:t>
            </a:r>
          </a:p>
          <a:p>
            <a:pPr lvl="0"/>
            <a:r>
              <a:rPr/>
              <a:t>SSH-friendly remote access</a:t>
            </a:r>
          </a:p>
          <a:p>
            <a:pPr lvl="0" indent="0" marL="0">
              <a:buNone/>
            </a:pPr>
            <a:r>
              <a:rPr/>
              <a:t>[📸 </a:t>
            </a:r>
            <a:r>
              <a:rPr b="1"/>
              <a:t>PHOTO PLACEHOLDER:</a:t>
            </a:r>
            <a:r>
              <a:rPr/>
              <a:t> Terminal screenshot showing menu and operations]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6: Technical Architecture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🏗️ System Architecture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📁 File Structure:</a:t>
            </a:r>
          </a:p>
          <a:p>
            <a:pPr lvl="0" indent="0">
              <a:buNone/>
            </a:pPr>
            <a:r>
              <a:rPr>
                <a:latin typeface="Courier"/>
              </a:rPr>
              <a:t>project_1-1/
├── main.c                    # GUI implementation (GTK4)
├── contacts_terminal.c       # Terminal interface
├── contacts.txt             # Data storage file
├── CMakeLists.txt           # Build configuration
└── Makefile                 # Build automation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🔧 Core Components:</a:t>
            </a:r>
          </a:p>
          <a:p>
            <a:pPr lvl="0"/>
            <a:r>
              <a:rPr b="1"/>
              <a:t>Contact Structure</a:t>
            </a:r>
            <a:r>
              <a:rPr/>
              <a:t> - Data model definition</a:t>
            </a:r>
          </a:p>
          <a:p>
            <a:pPr lvl="0"/>
            <a:r>
              <a:rPr b="1"/>
              <a:t>File I/O Module</a:t>
            </a:r>
            <a:r>
              <a:rPr/>
              <a:t> - Data persistence layer</a:t>
            </a:r>
          </a:p>
          <a:p>
            <a:pPr lvl="0"/>
            <a:r>
              <a:rPr b="1"/>
              <a:t>GTK4 Interface</a:t>
            </a:r>
            <a:r>
              <a:rPr/>
              <a:t> - Graphical user interface</a:t>
            </a:r>
          </a:p>
          <a:p>
            <a:pPr lvl="0"/>
            <a:r>
              <a:rPr b="1"/>
              <a:t>Terminal Interface</a:t>
            </a:r>
            <a:r>
              <a:rPr/>
              <a:t> - Command-line interface</a:t>
            </a:r>
          </a:p>
          <a:p>
            <a:pPr lvl="0"/>
            <a:r>
              <a:rPr b="1"/>
              <a:t>Sorting Algorithm</a:t>
            </a:r>
            <a:r>
              <a:rPr/>
              <a:t> - qsort() for contact organization</a:t>
            </a:r>
          </a:p>
          <a:p>
            <a:pPr lvl="0"/>
            <a:r>
              <a:rPr b="1"/>
              <a:t>Search Engine</a:t>
            </a:r>
            <a:r>
              <a:rPr/>
              <a:t> - Multi-field search implementation</a:t>
            </a:r>
          </a:p>
          <a:p>
            <a:pPr lvl="0" indent="0" marL="0">
              <a:buNone/>
            </a:pPr>
            <a:r>
              <a:rPr/>
              <a:t>[📸 </a:t>
            </a:r>
            <a:r>
              <a:rPr b="1"/>
              <a:t>PHOTO PLACEHOLDER:</a:t>
            </a:r>
            <a:r>
              <a:rPr/>
              <a:t> Architecture diagram showing data flow]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7: Code Highlights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💻 Technical 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🔧 Data Structure: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typedef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struct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name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contact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15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email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group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Contact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🎯 Key Innovation - GUI Refresh Fix:</a:t>
            </a:r>
          </a:p>
          <a:p>
            <a:pPr lvl="0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confirm_delete_response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GtkDialog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dialog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response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gpointer user_data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response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GTK_RESPONSE_ACCEPT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delete_contact_from_file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data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name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data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contact</a:t>
            </a:r>
            <a:r>
              <a:rPr>
                <a:solidFill>
                  <a:srgbClr val="666666"/>
                </a:solidFill>
                <a:latin typeface="Courier"/>
              </a:rPr>
              <a:t>))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    gtk_list_store_clear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data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widgets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list_store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        load_contacts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data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widgets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        </a:t>
            </a:r>
            <a:br/>
            <a:r>
              <a:rPr>
                <a:latin typeface="Courier"/>
              </a:rPr>
              <a:t>            </a:t>
            </a:r>
            <a:r>
              <a:rPr i="1">
                <a:solidFill>
                  <a:srgbClr val="60A0B0"/>
                </a:solidFill>
                <a:latin typeface="Courier"/>
              </a:rPr>
              <a:t>// 🚀 KEY INNOVATION: Force filter refresh</a:t>
            </a:r>
            <a:br/>
            <a:r>
              <a:rPr>
                <a:latin typeface="Courier"/>
              </a:rPr>
              <a:t>            GtkTreeModelFilter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filter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GTK_TREE_MODEL_FILTER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br/>
            <a:r>
              <a:rPr>
                <a:latin typeface="Courier"/>
              </a:rPr>
              <a:t>                gtk_tree_view_get_model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GTK_TREE_VIEW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data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widgets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contact_list</a:t>
            </a:r>
            <a:r>
              <a:rPr>
                <a:solidFill>
                  <a:srgbClr val="666666"/>
                </a:solidFill>
                <a:latin typeface="Courier"/>
              </a:rPr>
              <a:t>))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        gtk_tree_model_filter_refilter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filter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 indent="0" marL="0">
              <a:buNone/>
            </a:pPr>
            <a:r>
              <a:rPr/>
              <a:t>[📸 </a:t>
            </a:r>
            <a:r>
              <a:rPr b="1"/>
              <a:t>PHOTO PLACEHOLDER:</a:t>
            </a:r>
            <a:r>
              <a:rPr/>
              <a:t> Code editor screenshot showing key functions]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8: Development Challenges &amp; Solutions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🎯 Challenges Overcome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⚠️ Major Challenge: GUI Refresh Issue</a:t>
            </a:r>
          </a:p>
          <a:p>
            <a:pPr lvl="0" indent="0" marL="0">
              <a:buNone/>
            </a:pPr>
            <a:r>
              <a:rPr b="1"/>
              <a:t>Problem:</a:t>
            </a:r>
            <a:r>
              <a:rPr/>
              <a:t> After deleting contacts, GUI wouldn’t update automatically </a:t>
            </a:r>
            <a:r>
              <a:rPr b="1"/>
              <a:t>Solution:</a:t>
            </a:r>
            <a:r>
              <a:rPr/>
              <a:t> Implemented </a:t>
            </a:r>
            <a:r>
              <a:rPr>
                <a:latin typeface="Courier"/>
              </a:rPr>
              <a:t>gtk_tree_model_filter_refilter()</a:t>
            </a:r>
            <a:r>
              <a:rPr/>
              <a:t> to force refresh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🔧 Technical Challenges: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/>
                <a:gridCol w="1765300"/>
                <a:gridCol w="1409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Impact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Memory Management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Proper string handling with bounds checking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Zero memory leaks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File I/O Safety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Error handling and file locking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 integrity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Cross-platform Build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CMake configuration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Universal compatibility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GUI Responsiveness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Event-driven programming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Smooth user experience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🏆 Development Achievements: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1000+</a:t>
            </a:r>
            <a:r>
              <a:rPr/>
              <a:t> lines of clean, documented code</a:t>
            </a:r>
            <a:br/>
            <a:r>
              <a:rPr/>
              <a:t>✅ </a:t>
            </a:r>
            <a:r>
              <a:rPr b="1"/>
              <a:t>Zero</a:t>
            </a:r>
            <a:r>
              <a:rPr/>
              <a:t> memory leaks or crashes</a:t>
            </a:r>
            <a:br/>
            <a:r>
              <a:rPr/>
              <a:t>✅ </a:t>
            </a:r>
            <a:r>
              <a:rPr b="1"/>
              <a:t>Dual interface</a:t>
            </a:r>
            <a:r>
              <a:rPr/>
              <a:t> implementation</a:t>
            </a:r>
            <a:br/>
            <a:r>
              <a:rPr/>
              <a:t>✅ </a:t>
            </a:r>
            <a:r>
              <a:rPr b="1"/>
              <a:t>Real-time</a:t>
            </a:r>
            <a:r>
              <a:rPr/>
              <a:t> search and filtering</a:t>
            </a:r>
          </a:p>
          <a:p>
            <a:pPr lvl="0" indent="0" marL="0">
              <a:buNone/>
            </a:pPr>
            <a:r>
              <a:rPr/>
              <a:t>[📸 </a:t>
            </a:r>
            <a:r>
              <a:rPr b="1"/>
              <a:t>PHOTO PLACEHOLDER:</a:t>
            </a:r>
            <a:r>
              <a:rPr/>
              <a:t> Before/after screenshots showing the fix in action]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9: Performance &amp; Statistics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1: Title Slide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📊 Project Metrics &amp;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📈 Code Statistics:</a:t>
            </a:r>
          </a:p>
          <a:p>
            <a:pPr lvl="0"/>
            <a:r>
              <a:rPr b="1"/>
              <a:t>Total Lines:</a:t>
            </a:r>
            <a:r>
              <a:rPr/>
              <a:t> ~1,200 lines</a:t>
            </a:r>
          </a:p>
          <a:p>
            <a:pPr lvl="0"/>
            <a:r>
              <a:rPr b="1"/>
              <a:t>Functions:</a:t>
            </a:r>
            <a:r>
              <a:rPr/>
              <a:t> 25+ functions</a:t>
            </a:r>
          </a:p>
          <a:p>
            <a:pPr lvl="0"/>
            <a:r>
              <a:rPr b="1"/>
              <a:t>Interfaces:</a:t>
            </a:r>
            <a:r>
              <a:rPr/>
              <a:t> 2 (GUI + Terminal)</a:t>
            </a:r>
          </a:p>
          <a:p>
            <a:pPr lvl="0"/>
            <a:r>
              <a:rPr b="1"/>
              <a:t>Features:</a:t>
            </a:r>
            <a:r>
              <a:rPr/>
              <a:t> 6 core functionalities</a:t>
            </a:r>
          </a:p>
          <a:p>
            <a:pPr lvl="0"/>
            <a:r>
              <a:rPr b="1"/>
              <a:t>File Format:</a:t>
            </a:r>
            <a:r>
              <a:rPr/>
              <a:t> Simple text-based storage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⚡ Performance Metrics:</a:t>
            </a:r>
          </a:p>
          <a:p>
            <a:pPr lvl="0"/>
            <a:r>
              <a:rPr b="1"/>
              <a:t>Startup Time:</a:t>
            </a:r>
            <a:r>
              <a:rPr/>
              <a:t> &lt;1 second</a:t>
            </a:r>
          </a:p>
          <a:p>
            <a:pPr lvl="0"/>
            <a:r>
              <a:rPr b="1"/>
              <a:t>Search Speed:</a:t>
            </a:r>
            <a:r>
              <a:rPr/>
              <a:t> Real-time (instant)</a:t>
            </a:r>
          </a:p>
          <a:p>
            <a:pPr lvl="0"/>
            <a:r>
              <a:rPr b="1"/>
              <a:t>Memory Usage:</a:t>
            </a:r>
            <a:r>
              <a:rPr/>
              <a:t> &lt;10MB</a:t>
            </a:r>
          </a:p>
          <a:p>
            <a:pPr lvl="0"/>
            <a:r>
              <a:rPr b="1"/>
              <a:t>File Size:</a:t>
            </a:r>
            <a:r>
              <a:rPr/>
              <a:t> Minimal (text-based)</a:t>
            </a:r>
          </a:p>
          <a:p>
            <a:pPr lvl="0"/>
            <a:r>
              <a:rPr b="1"/>
              <a:t>Platform Support:</a:t>
            </a:r>
            <a:r>
              <a:rPr/>
              <a:t> Linux, macOS, Windows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🔧 Technical Specifications:</a:t>
            </a:r>
          </a:p>
          <a:p>
            <a:pPr lvl="0"/>
            <a:r>
              <a:rPr b="1"/>
              <a:t>Language:</a:t>
            </a:r>
            <a:r>
              <a:rPr/>
              <a:t> C (C99 standard)</a:t>
            </a:r>
          </a:p>
          <a:p>
            <a:pPr lvl="0"/>
            <a:r>
              <a:rPr b="1"/>
              <a:t>GUI Framework:</a:t>
            </a:r>
            <a:r>
              <a:rPr/>
              <a:t> GTK4</a:t>
            </a:r>
          </a:p>
          <a:p>
            <a:pPr lvl="0"/>
            <a:r>
              <a:rPr b="1"/>
              <a:t>Build System:</a:t>
            </a:r>
            <a:r>
              <a:rPr/>
              <a:t> CMake + Makefile</a:t>
            </a:r>
          </a:p>
          <a:p>
            <a:pPr lvl="0"/>
            <a:r>
              <a:rPr b="1"/>
              <a:t>Dependencies:</a:t>
            </a:r>
            <a:r>
              <a:rPr/>
              <a:t> GTK4, GLib, standard C library</a:t>
            </a:r>
          </a:p>
          <a:p>
            <a:pPr lvl="0" indent="0" marL="0">
              <a:buNone/>
            </a:pPr>
            <a:r>
              <a:rPr/>
              <a:t>[📸 </a:t>
            </a:r>
            <a:r>
              <a:rPr b="1"/>
              <a:t>PHOTO PLACEHOLDER:</a:t>
            </a:r>
            <a:r>
              <a:rPr/>
              <a:t> Performance charts or system resource usage]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10: Future Enhancements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Roadmap &amp; 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🎯 Planned Features: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Phase 1: Data Enhancement</a:t>
            </a:r>
          </a:p>
          <a:p>
            <a:pPr lvl="0"/>
            <a:r>
              <a:rPr b="1"/>
              <a:t>Database Integration</a:t>
            </a:r>
            <a:r>
              <a:rPr/>
              <a:t> (SQLite)</a:t>
            </a:r>
          </a:p>
          <a:p>
            <a:pPr lvl="0"/>
            <a:r>
              <a:rPr b="1"/>
              <a:t>Import/Export</a:t>
            </a:r>
            <a:r>
              <a:rPr/>
              <a:t> functionality (CSV, vCard)</a:t>
            </a:r>
          </a:p>
          <a:p>
            <a:pPr lvl="0"/>
            <a:r>
              <a:rPr b="1"/>
              <a:t>Backup &amp; Restore</a:t>
            </a:r>
            <a:r>
              <a:rPr/>
              <a:t> capabilities</a:t>
            </a:r>
          </a:p>
          <a:p>
            <a:pPr lvl="0"/>
            <a:r>
              <a:rPr b="1"/>
              <a:t>Contact Photos</a:t>
            </a:r>
            <a:r>
              <a:rPr/>
              <a:t> support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Phase 2: Advanced Features</a:t>
            </a:r>
          </a:p>
          <a:p>
            <a:pPr lvl="0"/>
            <a:r>
              <a:rPr b="1"/>
              <a:t>Network Synchronization</a:t>
            </a:r>
            <a:r>
              <a:rPr/>
              <a:t> (cloud storage)</a:t>
            </a:r>
          </a:p>
          <a:p>
            <a:pPr lvl="0"/>
            <a:r>
              <a:rPr b="1"/>
              <a:t>Advanced Search</a:t>
            </a:r>
            <a:r>
              <a:rPr/>
              <a:t> (regex, filters)</a:t>
            </a:r>
          </a:p>
          <a:p>
            <a:pPr lvl="0"/>
            <a:r>
              <a:rPr b="1"/>
              <a:t>Contact Categories</a:t>
            </a:r>
            <a:r>
              <a:rPr/>
              <a:t> (work, personal, family)</a:t>
            </a:r>
          </a:p>
          <a:p>
            <a:pPr lvl="0"/>
            <a:r>
              <a:rPr b="1"/>
              <a:t>Birthday Reminders</a:t>
            </a:r>
            <a:r>
              <a:rPr/>
              <a:t> system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Phase 3: Platform Expansion</a:t>
            </a:r>
          </a:p>
          <a:p>
            <a:pPr lvl="0"/>
            <a:r>
              <a:rPr b="1"/>
              <a:t>Mobile App</a:t>
            </a:r>
            <a:r>
              <a:rPr/>
              <a:t> (Android/iOS)</a:t>
            </a:r>
          </a:p>
          <a:p>
            <a:pPr lvl="0"/>
            <a:r>
              <a:rPr b="1"/>
              <a:t>Web Interface</a:t>
            </a:r>
            <a:r>
              <a:rPr/>
              <a:t> version</a:t>
            </a:r>
          </a:p>
          <a:p>
            <a:pPr lvl="0"/>
            <a:r>
              <a:rPr b="1"/>
              <a:t>API Development</a:t>
            </a:r>
            <a:r>
              <a:rPr/>
              <a:t> for third-party integration</a:t>
            </a:r>
          </a:p>
          <a:p>
            <a:pPr lvl="0"/>
            <a:r>
              <a:rPr b="1"/>
              <a:t>Plugin System</a:t>
            </a:r>
            <a:r>
              <a:rPr/>
              <a:t> for extensibility</a:t>
            </a:r>
          </a:p>
          <a:p>
            <a:pPr lvl="0" indent="0" marL="0">
              <a:buNone/>
            </a:pPr>
            <a:r>
              <a:rPr/>
              <a:t>[📸 </a:t>
            </a:r>
            <a:r>
              <a:rPr b="1"/>
              <a:t>PHOTO PLACEHOLDER:</a:t>
            </a:r>
            <a:r>
              <a:rPr/>
              <a:t> Mockup of future interface designs]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11: Installation &amp; Usage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📥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🔧 Installation Steps: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Clone the repository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clone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repository</a:t>
            </a:r>
            <a:r>
              <a:rPr>
                <a:solidFill>
                  <a:srgbClr val="BC7A00"/>
                </a:solidFill>
                <a:latin typeface="Courier"/>
              </a:rPr>
              <a:t>-</a:t>
            </a:r>
            <a:r>
              <a:rPr>
                <a:solidFill>
                  <a:srgbClr val="BB6688"/>
                </a:solidFill>
                <a:latin typeface="Courier"/>
              </a:rPr>
              <a:t>url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  <a:br/>
            <a:r>
              <a:rPr>
                <a:solidFill>
                  <a:srgbClr val="008000"/>
                </a:solidFill>
                <a:latin typeface="Courier"/>
              </a:rPr>
              <a:t>cd</a:t>
            </a:r>
            <a:r>
              <a:rPr>
                <a:latin typeface="Courier"/>
              </a:rPr>
              <a:t> project_1-1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Build the application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mkdir</a:t>
            </a:r>
            <a:r>
              <a:rPr>
                <a:latin typeface="Courier"/>
              </a:rPr>
              <a:t> build </a:t>
            </a:r>
            <a:r>
              <a:rPr b="1">
                <a:solidFill>
                  <a:srgbClr val="007020"/>
                </a:solidFill>
                <a:latin typeface="Courier"/>
              </a:rPr>
              <a:t>&amp;&amp;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cd</a:t>
            </a:r>
            <a:r>
              <a:rPr>
                <a:latin typeface="Courier"/>
              </a:rPr>
              <a:t> build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cmake</a:t>
            </a:r>
            <a:r>
              <a:rPr>
                <a:latin typeface="Courier"/>
              </a:rPr>
              <a:t> .. </a:t>
            </a:r>
            <a:r>
              <a:rPr b="1">
                <a:solidFill>
                  <a:srgbClr val="007020"/>
                </a:solidFill>
                <a:latin typeface="Courier"/>
              </a:rPr>
              <a:t>&amp;&amp;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make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Run GUI version</a:t>
            </a:r>
            <a:br/>
            <a:r>
              <a:rPr>
                <a:latin typeface="Courier"/>
              </a:rPr>
              <a:t>./contact_manager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Run Terminal version</a:t>
            </a:r>
            <a:br/>
            <a:r>
              <a:rPr>
                <a:latin typeface="Courier"/>
              </a:rPr>
              <a:t>./contact_manager </a:t>
            </a:r>
            <a:r>
              <a:rPr>
                <a:solidFill>
                  <a:srgbClr val="7D9029"/>
                </a:solidFill>
                <a:latin typeface="Courier"/>
              </a:rPr>
              <a:t>--terminal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📋 System Requirements:</a:t>
            </a:r>
          </a:p>
          <a:p>
            <a:pPr lvl="0"/>
            <a:r>
              <a:rPr b="1"/>
              <a:t>OS:</a:t>
            </a:r>
            <a:r>
              <a:rPr/>
              <a:t> Linux, macOS, Windows</a:t>
            </a:r>
          </a:p>
          <a:p>
            <a:pPr lvl="0"/>
            <a:r>
              <a:rPr b="1"/>
              <a:t>GTK4:</a:t>
            </a:r>
            <a:r>
              <a:rPr/>
              <a:t> Version 4.0+</a:t>
            </a:r>
          </a:p>
          <a:p>
            <a:pPr lvl="0"/>
            <a:r>
              <a:rPr b="1"/>
              <a:t>Compiler:</a:t>
            </a:r>
            <a:r>
              <a:rPr/>
              <a:t> GCC or Clang</a:t>
            </a:r>
          </a:p>
          <a:p>
            <a:pPr lvl="0"/>
            <a:r>
              <a:rPr b="1"/>
              <a:t>Memory:</a:t>
            </a:r>
            <a:r>
              <a:rPr/>
              <a:t> 256MB RAM minimum</a:t>
            </a:r>
          </a:p>
          <a:p>
            <a:pPr lvl="0"/>
            <a:r>
              <a:rPr b="1"/>
              <a:t>Storage:</a:t>
            </a:r>
            <a:r>
              <a:rPr/>
              <a:t> 10MB disk space</a:t>
            </a:r>
          </a:p>
          <a:p>
            <a:pPr lvl="0" indent="0" marL="0">
              <a:buNone/>
            </a:pPr>
            <a:r>
              <a:rPr/>
              <a:t>[🎬 </a:t>
            </a:r>
            <a:r>
              <a:rPr b="1"/>
              <a:t>SCREEN RECORDING PLACEHOLDER 3:</a:t>
            </a:r>
            <a:r>
              <a:rPr/>
              <a:t> Installation and setup process]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12: Technical Deep Dive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🔬 Under the 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📊 File Storage Format:</a:t>
            </a:r>
          </a:p>
          <a:p>
            <a:pPr lvl="0" indent="0">
              <a:buNone/>
            </a:pPr>
            <a:r>
              <a:rPr>
                <a:latin typeface="Courier"/>
              </a:rPr>
              <a:t>John Doe
+1234567890
john.doe@email.com
Work
Jane Smith
+0987654321
jane.smith@email.com
Personal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🔄 Data Flow:</a:t>
            </a:r>
          </a:p>
          <a:p>
            <a:pPr lvl="0" indent="-342900" marL="342900">
              <a:buAutoNum type="arabicPeriod"/>
            </a:pPr>
            <a:r>
              <a:rPr b="1"/>
              <a:t>Input</a:t>
            </a:r>
            <a:r>
              <a:rPr/>
              <a:t> → Validation → </a:t>
            </a:r>
            <a:r>
              <a:rPr b="1"/>
              <a:t>Memory</a:t>
            </a:r>
          </a:p>
          <a:p>
            <a:pPr lvl="0" indent="-342900" marL="342900">
              <a:buAutoNum type="arabicPeriod"/>
            </a:pPr>
            <a:r>
              <a:rPr b="1"/>
              <a:t>Memory</a:t>
            </a:r>
            <a:r>
              <a:rPr/>
              <a:t> → Processing → </a:t>
            </a:r>
            <a:r>
              <a:rPr b="1"/>
              <a:t>File Storage</a:t>
            </a:r>
          </a:p>
          <a:p>
            <a:pPr lvl="0" indent="-342900" marL="342900">
              <a:buAutoNum type="arabicPeriod"/>
            </a:pPr>
            <a:r>
              <a:rPr b="1"/>
              <a:t>File Storage</a:t>
            </a:r>
            <a:r>
              <a:rPr/>
              <a:t> → Loading → </a:t>
            </a:r>
            <a:r>
              <a:rPr b="1"/>
              <a:t>Display</a:t>
            </a:r>
          </a:p>
          <a:p>
            <a:pPr lvl="0" indent="-342900" marL="342900">
              <a:buAutoNum type="arabicPeriod"/>
            </a:pPr>
            <a:r>
              <a:rPr b="1"/>
              <a:t>Search</a:t>
            </a:r>
            <a:r>
              <a:rPr/>
              <a:t> → Filtering → </a:t>
            </a:r>
            <a:r>
              <a:rPr b="1"/>
              <a:t>Results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🛡️ Error Handling:</a:t>
            </a:r>
          </a:p>
          <a:p>
            <a:pPr lvl="0"/>
            <a:r>
              <a:rPr/>
              <a:t>File access validation</a:t>
            </a:r>
          </a:p>
          <a:p>
            <a:pPr lvl="0"/>
            <a:r>
              <a:rPr/>
              <a:t>Memory allocation checks</a:t>
            </a:r>
          </a:p>
          <a:p>
            <a:pPr lvl="0"/>
            <a:r>
              <a:rPr/>
              <a:t>Input sanitization</a:t>
            </a:r>
          </a:p>
          <a:p>
            <a:pPr lvl="0"/>
            <a:r>
              <a:rPr/>
              <a:t>Graceful failure recovery</a:t>
            </a:r>
          </a:p>
          <a:p>
            <a:pPr lvl="0" indent="0" marL="0">
              <a:buNone/>
            </a:pPr>
            <a:r>
              <a:rPr/>
              <a:t>[📸 </a:t>
            </a:r>
            <a:r>
              <a:rPr b="1"/>
              <a:t>PHOTO PLACEHOLDER:</a:t>
            </a:r>
            <a:r>
              <a:rPr/>
              <a:t> Data flow diagram or file structure visualization]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13: Demonstration Highlights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🎬 Key Demo Moments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🌟 Must-See Features: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Real-Time Search</a:t>
            </a:r>
          </a:p>
          <a:p>
            <a:pPr lvl="0" indent="0" marL="0">
              <a:buNone/>
            </a:pPr>
            <a:r>
              <a:rPr/>
              <a:t>[🎬 </a:t>
            </a:r>
            <a:r>
              <a:rPr b="1"/>
              <a:t>SHORT CLIP:</a:t>
            </a:r>
            <a:r>
              <a:rPr/>
              <a:t> Typing in search box showing instant filtering]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Smooth Deletion with Auto-Refresh</a:t>
            </a:r>
          </a:p>
          <a:p>
            <a:pPr lvl="0" indent="0" marL="0">
              <a:buNone/>
            </a:pPr>
            <a:r>
              <a:rPr/>
              <a:t>[🎬 </a:t>
            </a:r>
            <a:r>
              <a:rPr b="1"/>
              <a:t>SHORT CLIP:</a:t>
            </a:r>
            <a:r>
              <a:rPr/>
              <a:t> Delete contact → immediate GUI update]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Group Filtering</a:t>
            </a:r>
          </a:p>
          <a:p>
            <a:pPr lvl="0" indent="0" marL="0">
              <a:buNone/>
            </a:pPr>
            <a:r>
              <a:rPr/>
              <a:t>[🎬 </a:t>
            </a:r>
            <a:r>
              <a:rPr b="1"/>
              <a:t>SHORT CLIP:</a:t>
            </a:r>
            <a:r>
              <a:rPr/>
              <a:t> Selecting group from dropdown]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 Terminal Power User Mode</a:t>
            </a:r>
          </a:p>
          <a:p>
            <a:pPr lvl="0" indent="0" marL="0">
              <a:buNone/>
            </a:pPr>
            <a:r>
              <a:rPr/>
              <a:t>[🎬 </a:t>
            </a:r>
            <a:r>
              <a:rPr b="1"/>
              <a:t>SHORT CLIP:</a:t>
            </a:r>
            <a:r>
              <a:rPr/>
              <a:t> Fast terminal operations]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5. Data Persistence</a:t>
            </a:r>
          </a:p>
          <a:p>
            <a:pPr lvl="0" indent="0" marL="0">
              <a:buNone/>
            </a:pPr>
            <a:r>
              <a:rPr/>
              <a:t>[🎬 </a:t>
            </a:r>
            <a:r>
              <a:rPr b="1"/>
              <a:t>SHORT CLIP:</a:t>
            </a:r>
            <a:r>
              <a:rPr/>
              <a:t> Close app → reopen → data still there]</a:t>
            </a:r>
          </a:p>
          <a:p>
            <a:pPr lvl="0" indent="0" marL="0">
              <a:buNone/>
            </a:pPr>
            <a:r>
              <a:rPr/>
              <a:t>[📸 </a:t>
            </a:r>
            <a:r>
              <a:rPr b="1"/>
              <a:t>PHOTO PLACEHOLDER:</a:t>
            </a:r>
            <a:r>
              <a:rPr/>
              <a:t> Collage of key features in action]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14: Comparison with Alternatives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📱 Contact Manager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Built with C Programming &amp; GTK4</a:t>
            </a:r>
          </a:p>
          <a:p>
            <a:pPr lvl="0" indent="0" marL="0">
              <a:buNone/>
            </a:pPr>
            <a:r>
              <a:rPr b="1"/>
              <a:t>Project by:</a:t>
            </a:r>
            <a:r>
              <a:rPr/>
              <a:t> [Your Name]</a:t>
            </a:r>
            <a:br/>
            <a:r>
              <a:rPr b="1"/>
              <a:t>Date:</a:t>
            </a:r>
            <a:r>
              <a:rPr/>
              <a:t> July 10, 2025</a:t>
            </a:r>
            <a:br/>
            <a:r>
              <a:rPr b="1"/>
              <a:t>Technologies:</a:t>
            </a:r>
            <a:r>
              <a:rPr/>
              <a:t> C, GTK4, File I/O</a:t>
            </a:r>
          </a:p>
          <a:p>
            <a:pPr lvl="0" indent="0" marL="0">
              <a:buNone/>
            </a:pPr>
            <a:r>
              <a:rPr/>
              <a:t>[📸 </a:t>
            </a:r>
            <a:r>
              <a:rPr b="1"/>
              <a:t>PHOTO PLACEHOLDER:</a:t>
            </a:r>
            <a:r>
              <a:rPr/>
              <a:t> Professional project logo or main interface screenshot]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📊 Competitive Analysis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/>
                <a:gridCol w="1917700"/>
                <a:gridCol w="2463800"/>
                <a:gridCol w="26035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Our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Traditional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Command-Line Tools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Dual Interface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Both GUI &amp; Terminal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 GUI Only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 Terminal Only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Lightweight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&lt;10MB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 100MB+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Small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No Dependencies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Minimal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 Heavy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None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Real-time Search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Instant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⚠️ Sometimes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 Limited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Group Filtering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Advanced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Basic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 None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Cross-platform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All platforms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⚠️ Limited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Most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🏆 Unique Selling Points:</a:t>
            </a:r>
          </a:p>
          <a:p>
            <a:pPr lvl="0"/>
            <a:r>
              <a:rPr b="1"/>
              <a:t>Dual interface</a:t>
            </a:r>
            <a:r>
              <a:rPr/>
              <a:t> approach</a:t>
            </a:r>
          </a:p>
          <a:p>
            <a:pPr lvl="0"/>
            <a:r>
              <a:rPr b="1"/>
              <a:t>Instant refresh</a:t>
            </a:r>
            <a:r>
              <a:rPr/>
              <a:t> after operations</a:t>
            </a:r>
          </a:p>
          <a:p>
            <a:pPr lvl="0"/>
            <a:r>
              <a:rPr b="1"/>
              <a:t>Zero-dependency</a:t>
            </a:r>
            <a:r>
              <a:rPr/>
              <a:t> file storage</a:t>
            </a:r>
          </a:p>
          <a:p>
            <a:pPr lvl="0"/>
            <a:r>
              <a:rPr b="1"/>
              <a:t>Professional code quality</a:t>
            </a:r>
          </a:p>
          <a:p>
            <a:pPr lvl="0" indent="0" marL="0">
              <a:buNone/>
            </a:pPr>
            <a:r>
              <a:rPr/>
              <a:t>[📸 </a:t>
            </a:r>
            <a:r>
              <a:rPr b="1"/>
              <a:t>PHOTO PLACEHOLDER:</a:t>
            </a:r>
            <a:r>
              <a:rPr/>
              <a:t> Comparison chart or competitive analysis]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15: Lessons Learned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🎓 Development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💡 Technical Lessons:</a:t>
            </a:r>
          </a:p>
          <a:p>
            <a:pPr lvl="0"/>
            <a:r>
              <a:rPr b="1"/>
              <a:t>GTK4 Event System</a:t>
            </a:r>
            <a:r>
              <a:rPr/>
              <a:t> - Understanding signal handling</a:t>
            </a:r>
          </a:p>
          <a:p>
            <a:pPr lvl="0"/>
            <a:r>
              <a:rPr b="1"/>
              <a:t>Memory Management</a:t>
            </a:r>
            <a:r>
              <a:rPr/>
              <a:t> - Proper allocation and cleanup</a:t>
            </a:r>
          </a:p>
          <a:p>
            <a:pPr lvl="0"/>
            <a:r>
              <a:rPr b="1"/>
              <a:t>File I/O Best Practices</a:t>
            </a:r>
            <a:r>
              <a:rPr/>
              <a:t> - Error handling and data integrity</a:t>
            </a:r>
          </a:p>
          <a:p>
            <a:pPr lvl="0"/>
            <a:r>
              <a:rPr b="1"/>
              <a:t>Cross-platform Development</a:t>
            </a:r>
            <a:r>
              <a:rPr/>
              <a:t> - Building for multiple OS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🎯 Project Management:</a:t>
            </a:r>
          </a:p>
          <a:p>
            <a:pPr lvl="0"/>
            <a:r>
              <a:rPr b="1"/>
              <a:t>Incremental Development</a:t>
            </a:r>
            <a:r>
              <a:rPr/>
              <a:t> - Build features step by step</a:t>
            </a:r>
          </a:p>
          <a:p>
            <a:pPr lvl="0"/>
            <a:r>
              <a:rPr b="1"/>
              <a:t>Testing Strategy</a:t>
            </a:r>
            <a:r>
              <a:rPr/>
              <a:t> - Test both interfaces thoroughly</a:t>
            </a:r>
          </a:p>
          <a:p>
            <a:pPr lvl="0"/>
            <a:r>
              <a:rPr b="1"/>
              <a:t>Documentation</a:t>
            </a:r>
            <a:r>
              <a:rPr/>
              <a:t> - Code clarity and maintainability</a:t>
            </a:r>
          </a:p>
          <a:p>
            <a:pPr lvl="0"/>
            <a:r>
              <a:rPr b="1"/>
              <a:t>User Experience</a:t>
            </a:r>
            <a:r>
              <a:rPr/>
              <a:t> - Design for both novice and power users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🚀 Personal Growth:</a:t>
            </a:r>
          </a:p>
          <a:p>
            <a:pPr lvl="0"/>
            <a:r>
              <a:rPr/>
              <a:t>Enhanced C programming skills</a:t>
            </a:r>
          </a:p>
          <a:p>
            <a:pPr lvl="0"/>
            <a:r>
              <a:rPr/>
              <a:t>GUI development experience</a:t>
            </a:r>
          </a:p>
          <a:p>
            <a:pPr lvl="0"/>
            <a:r>
              <a:rPr/>
              <a:t>System design understanding</a:t>
            </a:r>
          </a:p>
          <a:p>
            <a:pPr lvl="0"/>
            <a:r>
              <a:rPr/>
              <a:t>Problem-solving capabilities</a:t>
            </a:r>
          </a:p>
          <a:p>
            <a:pPr lvl="0" indent="0" marL="0">
              <a:buNone/>
            </a:pPr>
            <a:r>
              <a:rPr/>
              <a:t>[📸 </a:t>
            </a:r>
            <a:r>
              <a:rPr b="1"/>
              <a:t>PHOTO PLACEHOLDER:</a:t>
            </a:r>
            <a:r>
              <a:rPr/>
              <a:t> Development timeline or learning journey visualization]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16: Q&amp;A Session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❓ 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🤔 Anticipated Questions: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Q: Why choose C over modern languages?</a:t>
            </a:r>
          </a:p>
          <a:p>
            <a:pPr lvl="0" indent="0" marL="0">
              <a:buNone/>
            </a:pPr>
            <a:r>
              <a:rPr b="1"/>
              <a:t>A:</a:t>
            </a:r>
            <a:r>
              <a:rPr/>
              <a:t> Performance, system-level control, and educational value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Q: How does data persistence work?</a:t>
            </a:r>
          </a:p>
          <a:p>
            <a:pPr lvl="0" indent="0" marL="0">
              <a:buNone/>
            </a:pPr>
            <a:r>
              <a:rPr b="1"/>
              <a:t>A:</a:t>
            </a:r>
            <a:r>
              <a:rPr/>
              <a:t> Simple text file format for reliability and portability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Q: What about scalability?</a:t>
            </a:r>
          </a:p>
          <a:p>
            <a:pPr lvl="0" indent="0" marL="0">
              <a:buNone/>
            </a:pPr>
            <a:r>
              <a:rPr b="1"/>
              <a:t>A:</a:t>
            </a:r>
            <a:r>
              <a:rPr/>
              <a:t> Current design handles 500+ contacts; database integration planned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Q: Security considerations?</a:t>
            </a:r>
          </a:p>
          <a:p>
            <a:pPr lvl="0" indent="0" marL="0">
              <a:buNone/>
            </a:pPr>
            <a:r>
              <a:rPr b="1"/>
              <a:t>A:</a:t>
            </a:r>
            <a:r>
              <a:rPr/>
              <a:t> Local file storage; no network exposure by design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Q: Mobile version plans?</a:t>
            </a:r>
          </a:p>
          <a:p>
            <a:pPr lvl="0" indent="0" marL="0">
              <a:buNone/>
            </a:pPr>
            <a:r>
              <a:rPr b="1"/>
              <a:t>A:</a:t>
            </a:r>
            <a:r>
              <a:rPr/>
              <a:t> Future roadmap includes mobile and web versions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🎯 Technical Questions Welcome!</a:t>
            </a:r>
          </a:p>
          <a:p>
            <a:pPr lvl="0"/>
            <a:r>
              <a:rPr/>
              <a:t>Implementation details</a:t>
            </a:r>
          </a:p>
          <a:p>
            <a:pPr lvl="0"/>
            <a:r>
              <a:rPr/>
              <a:t>Architecture decisions</a:t>
            </a:r>
          </a:p>
          <a:p>
            <a:pPr lvl="0"/>
            <a:r>
              <a:rPr/>
              <a:t>Future enhancements</a:t>
            </a:r>
          </a:p>
          <a:p>
            <a:pPr lvl="0"/>
            <a:r>
              <a:rPr/>
              <a:t>Integration possibilities</a:t>
            </a:r>
          </a:p>
          <a:p>
            <a:pPr lvl="0" indent="0" marL="0">
              <a:buNone/>
            </a:pPr>
            <a:r>
              <a:rPr/>
              <a:t>[📸 </a:t>
            </a:r>
            <a:r>
              <a:rPr b="1"/>
              <a:t>PHOTO PLACEHOLDER:</a:t>
            </a:r>
            <a:r>
              <a:rPr/>
              <a:t> Interactive Q&amp;A slide with question marks or discussion imagery]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17: Thank You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🙏 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📞 Contact Information:</a:t>
            </a:r>
          </a:p>
          <a:p>
            <a:pPr lvl="0"/>
            <a:r>
              <a:rPr b="1"/>
              <a:t>Email:</a:t>
            </a:r>
            <a:r>
              <a:rPr/>
              <a:t> [your.email@domain.com]</a:t>
            </a:r>
          </a:p>
          <a:p>
            <a:pPr lvl="0"/>
            <a:r>
              <a:rPr b="1"/>
              <a:t>GitHub:</a:t>
            </a:r>
            <a:r>
              <a:rPr/>
              <a:t> [github.com/yourusername]</a:t>
            </a:r>
          </a:p>
          <a:p>
            <a:pPr lvl="0"/>
            <a:r>
              <a:rPr b="1"/>
              <a:t>LinkedIn:</a:t>
            </a:r>
            <a:r>
              <a:rPr/>
              <a:t> [linkedin.com/in/yourprofile]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🔗 Project Resources:</a:t>
            </a:r>
          </a:p>
          <a:p>
            <a:pPr lvl="0"/>
            <a:r>
              <a:rPr b="1"/>
              <a:t>Source Code:</a:t>
            </a:r>
            <a:r>
              <a:rPr/>
              <a:t> [GitHub Repository Link]</a:t>
            </a:r>
          </a:p>
          <a:p>
            <a:pPr lvl="0"/>
            <a:r>
              <a:rPr b="1"/>
              <a:t>Documentation:</a:t>
            </a:r>
            <a:r>
              <a:rPr/>
              <a:t> [Project Wiki/Docs]</a:t>
            </a:r>
          </a:p>
          <a:p>
            <a:pPr lvl="0"/>
            <a:r>
              <a:rPr b="1"/>
              <a:t>Download:</a:t>
            </a:r>
            <a:r>
              <a:rPr/>
              <a:t> [Release Page]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🎯 Next Steps:</a:t>
            </a:r>
          </a:p>
          <a:p>
            <a:pPr lvl="0"/>
            <a:r>
              <a:rPr/>
              <a:t>Try the application yourself</a:t>
            </a:r>
          </a:p>
          <a:p>
            <a:pPr lvl="0"/>
            <a:r>
              <a:rPr/>
              <a:t>Contribute to the project</a:t>
            </a:r>
          </a:p>
          <a:p>
            <a:pPr lvl="0"/>
            <a:r>
              <a:rPr/>
              <a:t>Suggest new features</a:t>
            </a:r>
          </a:p>
          <a:p>
            <a:pPr lvl="0"/>
            <a:r>
              <a:rPr/>
              <a:t>Report any issues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🌟 “Building bridges between GUI simplicity and terminal power”</a:t>
            </a:r>
          </a:p>
          <a:p>
            <a:pPr lvl="0" indent="0" marL="0">
              <a:buNone/>
            </a:pPr>
            <a:r>
              <a:rPr/>
              <a:t>[📸 </a:t>
            </a:r>
            <a:r>
              <a:rPr b="1"/>
              <a:t>PHOTO PLACEHOLDER:</a:t>
            </a:r>
            <a:r>
              <a:rPr/>
              <a:t> Professional contact slide with your photo and contact details]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 Notes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📋 Timing Guide:</a:t>
            </a:r>
          </a:p>
          <a:p>
            <a:pPr lvl="0"/>
            <a:r>
              <a:rPr b="1"/>
              <a:t>Total Duration:</a:t>
            </a:r>
            <a:r>
              <a:rPr/>
              <a:t> 15-20 minutes</a:t>
            </a:r>
          </a:p>
          <a:p>
            <a:pPr lvl="0"/>
            <a:r>
              <a:rPr b="1"/>
              <a:t>Intro &amp; Overview:</a:t>
            </a:r>
            <a:r>
              <a:rPr/>
              <a:t> 3 minutes</a:t>
            </a:r>
          </a:p>
          <a:p>
            <a:pPr lvl="0"/>
            <a:r>
              <a:rPr b="1"/>
              <a:t>Live Demos:</a:t>
            </a:r>
            <a:r>
              <a:rPr/>
              <a:t> 8 minutes</a:t>
            </a:r>
          </a:p>
          <a:p>
            <a:pPr lvl="0"/>
            <a:r>
              <a:rPr b="1"/>
              <a:t>Technical Details:</a:t>
            </a:r>
            <a:r>
              <a:rPr/>
              <a:t> 4 minutes</a:t>
            </a:r>
          </a:p>
          <a:p>
            <a:pPr lvl="0"/>
            <a:r>
              <a:rPr b="1"/>
              <a:t>Q&amp;A:</a:t>
            </a:r>
            <a:r>
              <a:rPr/>
              <a:t> 5 minutes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🎯 Presenter Tips:</a:t>
            </a:r>
          </a:p>
          <a:p>
            <a:pPr lvl="0" indent="-342900" marL="342900">
              <a:buAutoNum type="arabicPeriod"/>
            </a:pPr>
            <a:r>
              <a:rPr b="1"/>
              <a:t>Practice demos</a:t>
            </a:r>
            <a:r>
              <a:rPr/>
              <a:t> beforehand</a:t>
            </a:r>
          </a:p>
          <a:p>
            <a:pPr lvl="0" indent="-342900" marL="342900">
              <a:buAutoNum type="arabicPeriod"/>
            </a:pPr>
            <a:r>
              <a:rPr b="1"/>
              <a:t>Prepare backup screenshots</a:t>
            </a:r>
            <a:r>
              <a:rPr/>
              <a:t> in case of technical issues</a:t>
            </a:r>
          </a:p>
          <a:p>
            <a:pPr lvl="0" indent="-342900" marL="342900">
              <a:buAutoNum type="arabicPeriod"/>
            </a:pPr>
            <a:r>
              <a:rPr b="1"/>
              <a:t>Have contact data ready</a:t>
            </a:r>
            <a:r>
              <a:rPr/>
              <a:t> for demonstrations</a:t>
            </a:r>
          </a:p>
          <a:p>
            <a:pPr lvl="0" indent="-342900" marL="342900">
              <a:buAutoNum type="arabicPeriod"/>
            </a:pPr>
            <a:r>
              <a:rPr b="1"/>
              <a:t>Know your code</a:t>
            </a:r>
            <a:r>
              <a:rPr/>
              <a:t> - be ready to explain any part</a:t>
            </a:r>
          </a:p>
          <a:p>
            <a:pPr lvl="0" indent="-342900" marL="342900">
              <a:buAutoNum type="arabicPeriod"/>
            </a:pPr>
            <a:r>
              <a:rPr b="1"/>
              <a:t>Engage audience</a:t>
            </a:r>
            <a:r>
              <a:rPr/>
              <a:t> with questions during presentation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📸 Photo/Video Requirements:</a:t>
            </a:r>
          </a:p>
          <a:p>
            <a:pPr lvl="0"/>
            <a:r>
              <a:rPr b="1"/>
              <a:t>Screenshots:</a:t>
            </a:r>
            <a:r>
              <a:rPr/>
              <a:t> High resolution, clean interface</a:t>
            </a:r>
          </a:p>
          <a:p>
            <a:pPr lvl="0"/>
            <a:r>
              <a:rPr b="1"/>
              <a:t>Screen recordings:</a:t>
            </a:r>
            <a:r>
              <a:rPr/>
              <a:t> 1080p, clear audio if needed</a:t>
            </a:r>
          </a:p>
          <a:p>
            <a:pPr lvl="0"/>
            <a:r>
              <a:rPr b="1"/>
              <a:t>Code snippets:</a:t>
            </a:r>
            <a:r>
              <a:rPr/>
              <a:t> Syntax highlighted, readable fonts</a:t>
            </a:r>
          </a:p>
          <a:p>
            <a:pPr lvl="0"/>
            <a:r>
              <a:rPr b="1"/>
              <a:t>Diagrams:</a:t>
            </a:r>
            <a:r>
              <a:rPr/>
              <a:t> Professional, clear labels</a:t>
            </a:r>
          </a:p>
          <a:p>
            <a:pPr lvl="0" indent="0" marL="0">
              <a:buNone/>
            </a:pPr>
            <a:r>
              <a:rPr/>
              <a:t>This presentation structure gives you a complete, professional presentation with clear placeholders for all your visual content. You can adapt the content based on your audience and time constraints!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2: Project Overview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What is Contact Manager?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dual-interface contact management system</a:t>
            </a:r>
            <a:r>
              <a:rPr/>
              <a:t> that provides: - </a:t>
            </a:r>
            <a:r>
              <a:rPr b="1"/>
              <a:t>GUI Interface</a:t>
            </a:r>
            <a:r>
              <a:rPr/>
              <a:t> - Modern GTK4-based graphical interface - </a:t>
            </a:r>
            <a:r>
              <a:rPr b="1"/>
              <a:t>Terminal Interface</a:t>
            </a:r>
            <a:r>
              <a:rPr/>
              <a:t> - Command-line interface for power users - </a:t>
            </a:r>
            <a:r>
              <a:rPr b="1"/>
              <a:t>File-based Storage</a:t>
            </a:r>
            <a:r>
              <a:rPr/>
              <a:t> - Simple, reliable data persistence - </a:t>
            </a:r>
            <a:r>
              <a:rPr b="1"/>
              <a:t>Cross-platform</a:t>
            </a:r>
            <a:r>
              <a:rPr/>
              <a:t> - Works on Linux, macOS, and Windows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🎯 Project Goals:</a:t>
            </a:r>
          </a:p>
          <a:p>
            <a:pPr lvl="0" indent="0" marL="0">
              <a:buNone/>
            </a:pPr>
            <a:r>
              <a:rPr/>
              <a:t>✅ Create an intuitive contact management solution</a:t>
            </a:r>
            <a:br/>
            <a:r>
              <a:rPr/>
              <a:t>✅ Implement both GUI and terminal interfaces</a:t>
            </a:r>
            <a:br/>
            <a:r>
              <a:rPr/>
              <a:t>✅ Ensure data persistence and reliability</a:t>
            </a:r>
            <a:br/>
            <a:r>
              <a:rPr/>
              <a:t>✅ Provide advanced search and filtering capabilities</a:t>
            </a:r>
          </a:p>
          <a:p>
            <a:pPr lvl="0" indent="0" marL="0">
              <a:buNone/>
            </a:pPr>
            <a:r>
              <a:rPr/>
              <a:t>[📸 </a:t>
            </a:r>
            <a:r>
              <a:rPr b="1"/>
              <a:t>PHOTO PLACEHOLDER:</a:t>
            </a:r>
            <a:r>
              <a:rPr/>
              <a:t> Split-screen showing both GUI and terminal interfaces]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3: Core Features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⚡ Key Features &amp;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🔧 Core Operations</a:t>
            </a:r>
          </a:p>
          <a:p>
            <a:pPr lvl="0"/>
            <a:r>
              <a:rPr b="1"/>
              <a:t>Add Contacts</a:t>
            </a:r>
            <a:r>
              <a:rPr/>
              <a:t> - Name, phone, email, group organization</a:t>
            </a:r>
          </a:p>
          <a:p>
            <a:pPr lvl="0"/>
            <a:r>
              <a:rPr b="1"/>
              <a:t>View Contacts</a:t>
            </a:r>
            <a:r>
              <a:rPr/>
              <a:t> - Sorted, organized display</a:t>
            </a:r>
          </a:p>
          <a:p>
            <a:pPr lvl="0"/>
            <a:r>
              <a:rPr b="1"/>
              <a:t>Search Contacts</a:t>
            </a:r>
            <a:r>
              <a:rPr/>
              <a:t> - Multi-field search capability</a:t>
            </a:r>
          </a:p>
          <a:p>
            <a:pPr lvl="0"/>
            <a:r>
              <a:rPr b="1"/>
              <a:t>Delete Contacts</a:t>
            </a:r>
            <a:r>
              <a:rPr/>
              <a:t> - Safe deletion with confirmation</a:t>
            </a:r>
          </a:p>
          <a:p>
            <a:pPr lvl="0"/>
            <a:r>
              <a:rPr b="1"/>
              <a:t>Group Filtering</a:t>
            </a:r>
            <a:r>
              <a:rPr/>
              <a:t> - Organize by custom groups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🎨 Interface Features</a:t>
            </a:r>
          </a:p>
          <a:p>
            <a:pPr lvl="0"/>
            <a:r>
              <a:rPr b="1"/>
              <a:t>Real-time Search</a:t>
            </a:r>
            <a:r>
              <a:rPr/>
              <a:t> - Instant filtering as you type</a:t>
            </a:r>
          </a:p>
          <a:p>
            <a:pPr lvl="0"/>
            <a:r>
              <a:rPr b="1"/>
              <a:t>Automatic Sorting</a:t>
            </a:r>
            <a:r>
              <a:rPr/>
              <a:t> - Alphabetical contact organization</a:t>
            </a:r>
          </a:p>
          <a:p>
            <a:pPr lvl="0"/>
            <a:r>
              <a:rPr b="1"/>
              <a:t>Group Management</a:t>
            </a:r>
            <a:r>
              <a:rPr/>
              <a:t> - Dynamic group creation and filtering</a:t>
            </a:r>
          </a:p>
          <a:p>
            <a:pPr lvl="0"/>
            <a:r>
              <a:rPr b="1"/>
              <a:t>Data Validation</a:t>
            </a:r>
            <a:r>
              <a:rPr/>
              <a:t> - Input error prevention</a:t>
            </a:r>
          </a:p>
          <a:p>
            <a:pPr lvl="0"/>
            <a:r>
              <a:rPr b="1"/>
              <a:t>Responsive Design</a:t>
            </a:r>
            <a:r>
              <a:rPr/>
              <a:t> - Clean, modern interface</a:t>
            </a:r>
          </a:p>
          <a:p>
            <a:pPr lvl="0" indent="0" marL="0">
              <a:buNone/>
            </a:pPr>
            <a:r>
              <a:rPr/>
              <a:t>[📸 </a:t>
            </a:r>
            <a:r>
              <a:rPr b="1"/>
              <a:t>PHOTO PLACEHOLDER:</a:t>
            </a:r>
            <a:r>
              <a:rPr/>
              <a:t> Feature showcase collage - add form, search, groups, etc.]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4: Live Demo - GUI Interface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🖥️ Graphical User Interface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[🎬 </a:t>
            </a:r>
            <a:r>
              <a:rPr b="1"/>
              <a:t>SCREEN RECORDING PLACEHOLDER 1:</a:t>
            </a:r>
            <a:r>
              <a:rPr/>
              <a:t> GUI Demo (3-4 minutes)] </a:t>
            </a:r>
            <a:r>
              <a:rPr b="1"/>
              <a:t>Demo Script:</a:t>
            </a:r>
            <a:r>
              <a:rPr/>
              <a:t> 1. </a:t>
            </a:r>
            <a:r>
              <a:rPr b="1"/>
              <a:t>Application Launch</a:t>
            </a:r>
            <a:r>
              <a:rPr/>
              <a:t> - Show main window 2. </a:t>
            </a:r>
            <a:r>
              <a:rPr b="1"/>
              <a:t>Add Contact</a:t>
            </a:r>
            <a:r>
              <a:rPr/>
              <a:t> - Demonstrate form input and validation 3. </a:t>
            </a:r>
            <a:r>
              <a:rPr b="1"/>
              <a:t>Search Functionality</a:t>
            </a:r>
            <a:r>
              <a:rPr/>
              <a:t> - Real-time search demonstration 4. </a:t>
            </a:r>
            <a:r>
              <a:rPr b="1"/>
              <a:t>Group Filtering</a:t>
            </a:r>
            <a:r>
              <a:rPr/>
              <a:t> - Show dropdown and filtering 5. </a:t>
            </a:r>
            <a:r>
              <a:rPr b="1"/>
              <a:t>Contact Deletion</a:t>
            </a:r>
            <a:r>
              <a:rPr/>
              <a:t> - Show confirmation dialog and refresh 6. </a:t>
            </a:r>
            <a:r>
              <a:rPr b="1"/>
              <a:t>Data Persistence</a:t>
            </a:r>
            <a:r>
              <a:rPr/>
              <a:t> - Restart app to show saved data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🎯 GUI Highlights:</a:t>
            </a:r>
          </a:p>
          <a:p>
            <a:pPr lvl="0"/>
            <a:r>
              <a:rPr/>
              <a:t>Clean, intuitive design</a:t>
            </a:r>
          </a:p>
          <a:p>
            <a:pPr lvl="0"/>
            <a:r>
              <a:rPr/>
              <a:t>Real-time updates</a:t>
            </a:r>
          </a:p>
          <a:p>
            <a:pPr lvl="0"/>
            <a:r>
              <a:rPr/>
              <a:t>Smooth user interactions</a:t>
            </a:r>
          </a:p>
          <a:p>
            <a:pPr lvl="0"/>
            <a:r>
              <a:rPr/>
              <a:t>Professional appearance</a:t>
            </a:r>
          </a:p>
          <a:p>
            <a:pPr lvl="0" indent="0" marL="0">
              <a:buNone/>
            </a:pPr>
            <a:r>
              <a:rPr/>
              <a:t>[📸 </a:t>
            </a:r>
            <a:r>
              <a:rPr b="1"/>
              <a:t>PHOTO PLACEHOLDER:</a:t>
            </a:r>
            <a:r>
              <a:rPr/>
              <a:t> GUI screenshot showing contact list with data]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2025-07-10T14:54:50Z</dcterms:created>
  <dcterms:modified xsi:type="dcterms:W3CDTF">2025-07-10T14:54:50Z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