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3" r:id="rId2"/>
    <p:sldId id="389" r:id="rId3"/>
    <p:sldId id="377" r:id="rId4"/>
    <p:sldId id="379" r:id="rId5"/>
    <p:sldId id="387" r:id="rId6"/>
    <p:sldId id="384" r:id="rId7"/>
    <p:sldId id="378" r:id="rId8"/>
    <p:sldId id="388" r:id="rId9"/>
    <p:sldId id="382" r:id="rId10"/>
    <p:sldId id="380" r:id="rId11"/>
    <p:sldId id="383" r:id="rId12"/>
    <p:sldId id="391" r:id="rId13"/>
    <p:sldId id="385" r:id="rId14"/>
    <p:sldId id="390" r:id="rId15"/>
    <p:sldId id="3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85" autoAdjust="0"/>
    <p:restoredTop sz="76907" autoAdjust="0"/>
  </p:normalViewPr>
  <p:slideViewPr>
    <p:cSldViewPr snapToGrid="0">
      <p:cViewPr varScale="1">
        <p:scale>
          <a:sx n="123" d="100"/>
          <a:sy n="123" d="100"/>
        </p:scale>
        <p:origin x="2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910346-13FB-4D13-96FE-CE4F0A62C1DF}" type="doc">
      <dgm:prSet loTypeId="urn:microsoft.com/office/officeart/2005/8/layout/pyramid3" loCatId="pyramid" qsTypeId="urn:microsoft.com/office/officeart/2005/8/quickstyle/simple1" qsCatId="simple" csTypeId="urn:microsoft.com/office/officeart/2005/8/colors/colorful1" csCatId="colorful" phldr="1"/>
      <dgm:spPr/>
    </dgm:pt>
    <dgm:pt modelId="{9DDEAF91-D96F-4FFE-B110-C2C5EE3776E8}" type="pres">
      <dgm:prSet presAssocID="{9C910346-13FB-4D13-96FE-CE4F0A62C1DF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EA8735B-E928-9643-882F-36FFFE35A56A}" type="presOf" srcId="{9C910346-13FB-4D13-96FE-CE4F0A62C1DF}" destId="{9DDEAF91-D96F-4FFE-B110-C2C5EE3776E8}" srcOrd="0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910346-13FB-4D13-96FE-CE4F0A62C1DF}" type="doc">
      <dgm:prSet loTypeId="urn:microsoft.com/office/officeart/2005/8/layout/pyramid3" loCatId="pyramid" qsTypeId="urn:microsoft.com/office/officeart/2005/8/quickstyle/simple1" qsCatId="simple" csTypeId="urn:microsoft.com/office/officeart/2005/8/colors/colorful1" csCatId="colorful" phldr="1"/>
      <dgm:spPr/>
    </dgm:pt>
    <dgm:pt modelId="{9DDEAF91-D96F-4FFE-B110-C2C5EE3776E8}" type="pres">
      <dgm:prSet presAssocID="{9C910346-13FB-4D13-96FE-CE4F0A62C1DF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8068601-438B-1C40-968B-496170623070}" type="presOf" srcId="{9C910346-13FB-4D13-96FE-CE4F0A62C1DF}" destId="{9DDEAF91-D96F-4FFE-B110-C2C5EE3776E8}" srcOrd="0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910346-13FB-4D13-96FE-CE4F0A62C1DF}" type="doc">
      <dgm:prSet loTypeId="urn:microsoft.com/office/officeart/2005/8/layout/pyramid3" loCatId="pyramid" qsTypeId="urn:microsoft.com/office/officeart/2005/8/quickstyle/simple1" qsCatId="simple" csTypeId="urn:microsoft.com/office/officeart/2005/8/colors/colorful1" csCatId="colorful" phldr="1"/>
      <dgm:spPr/>
    </dgm:pt>
    <dgm:pt modelId="{9DDEAF91-D96F-4FFE-B110-C2C5EE3776E8}" type="pres">
      <dgm:prSet presAssocID="{9C910346-13FB-4D13-96FE-CE4F0A62C1DF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DDB8275-8BD2-494B-8C7B-DED25C94295D}" type="presOf" srcId="{9C910346-13FB-4D13-96FE-CE4F0A62C1DF}" destId="{9DDEAF91-D96F-4FFE-B110-C2C5EE3776E8}" srcOrd="0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910346-13FB-4D13-96FE-CE4F0A62C1DF}" type="doc">
      <dgm:prSet loTypeId="urn:microsoft.com/office/officeart/2005/8/layout/pyramid3" loCatId="pyramid" qsTypeId="urn:microsoft.com/office/officeart/2005/8/quickstyle/simple1" qsCatId="simple" csTypeId="urn:microsoft.com/office/officeart/2005/8/colors/colorful1" csCatId="colorful" phldr="1"/>
      <dgm:spPr/>
    </dgm:pt>
    <dgm:pt modelId="{9DDEAF91-D96F-4FFE-B110-C2C5EE3776E8}" type="pres">
      <dgm:prSet presAssocID="{9C910346-13FB-4D13-96FE-CE4F0A62C1DF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4686CC0D-2CF9-454F-811C-28879DEFE6E3}" type="presOf" srcId="{9C910346-13FB-4D13-96FE-CE4F0A62C1DF}" destId="{9DDEAF91-D96F-4FFE-B110-C2C5EE3776E8}" srcOrd="0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910346-13FB-4D13-96FE-CE4F0A62C1DF}" type="doc">
      <dgm:prSet loTypeId="urn:microsoft.com/office/officeart/2005/8/layout/pyramid3" loCatId="pyramid" qsTypeId="urn:microsoft.com/office/officeart/2005/8/quickstyle/simple1" qsCatId="simple" csTypeId="urn:microsoft.com/office/officeart/2005/8/colors/colorful1" csCatId="colorful" phldr="1"/>
      <dgm:spPr/>
    </dgm:pt>
    <dgm:pt modelId="{9DDEAF91-D96F-4FFE-B110-C2C5EE3776E8}" type="pres">
      <dgm:prSet presAssocID="{9C910346-13FB-4D13-96FE-CE4F0A62C1DF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AB53679-DD86-9447-BAA2-DA0DF84AE982}" type="presOf" srcId="{9C910346-13FB-4D13-96FE-CE4F0A62C1DF}" destId="{9DDEAF91-D96F-4FFE-B110-C2C5EE3776E8}" srcOrd="0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910346-13FB-4D13-96FE-CE4F0A62C1DF}" type="doc">
      <dgm:prSet loTypeId="urn:microsoft.com/office/officeart/2005/8/layout/pyramid3" loCatId="pyramid" qsTypeId="urn:microsoft.com/office/officeart/2005/8/quickstyle/simple1" qsCatId="simple" csTypeId="urn:microsoft.com/office/officeart/2005/8/colors/colorful1" csCatId="colorful" phldr="1"/>
      <dgm:spPr/>
    </dgm:pt>
    <dgm:pt modelId="{9DDEAF91-D96F-4FFE-B110-C2C5EE3776E8}" type="pres">
      <dgm:prSet presAssocID="{9C910346-13FB-4D13-96FE-CE4F0A62C1DF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D0FF4D7C-D3F8-1A4B-A4C4-3E0B6E0AEA4C}" type="presOf" srcId="{9C910346-13FB-4D13-96FE-CE4F0A62C1DF}" destId="{9DDEAF91-D96F-4FFE-B110-C2C5EE3776E8}" srcOrd="0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910346-13FB-4D13-96FE-CE4F0A62C1DF}" type="doc">
      <dgm:prSet loTypeId="urn:microsoft.com/office/officeart/2005/8/layout/pyramid3" loCatId="pyramid" qsTypeId="urn:microsoft.com/office/officeart/2005/8/quickstyle/simple1" qsCatId="simple" csTypeId="urn:microsoft.com/office/officeart/2005/8/colors/colorful1" csCatId="colorful" phldr="1"/>
      <dgm:spPr/>
    </dgm:pt>
    <dgm:pt modelId="{9DDEAF91-D96F-4FFE-B110-C2C5EE3776E8}" type="pres">
      <dgm:prSet presAssocID="{9C910346-13FB-4D13-96FE-CE4F0A62C1DF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44B7A07A-197F-DF4A-A4FA-DC5EF16D5737}" type="presOf" srcId="{9C910346-13FB-4D13-96FE-CE4F0A62C1DF}" destId="{9DDEAF91-D96F-4FFE-B110-C2C5EE3776E8}" srcOrd="0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C910346-13FB-4D13-96FE-CE4F0A62C1DF}" type="doc">
      <dgm:prSet loTypeId="urn:microsoft.com/office/officeart/2005/8/layout/pyramid3" loCatId="pyramid" qsTypeId="urn:microsoft.com/office/officeart/2005/8/quickstyle/simple1" qsCatId="simple" csTypeId="urn:microsoft.com/office/officeart/2005/8/colors/colorful1" csCatId="colorful" phldr="1"/>
      <dgm:spPr/>
    </dgm:pt>
    <dgm:pt modelId="{9DDEAF91-D96F-4FFE-B110-C2C5EE3776E8}" type="pres">
      <dgm:prSet presAssocID="{9C910346-13FB-4D13-96FE-CE4F0A62C1DF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4313975F-197A-ED44-84A4-E0254453F1D7}" type="presOf" srcId="{9C910346-13FB-4D13-96FE-CE4F0A62C1DF}" destId="{9DDEAF91-D96F-4FFE-B110-C2C5EE3776E8}" srcOrd="0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B481D-95E4-4DEA-A144-6F683DE79BB2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2880C-C937-4479-950C-41AEB440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4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08D12-5840-B24A-A10A-D766DF4710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40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08D12-5840-B24A-A10A-D766DF4710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93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08D12-5840-B24A-A10A-D766DF4710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72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08D12-5840-B24A-A10A-D766DF4710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62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08D12-5840-B24A-A10A-D766DF4710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44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08D12-5840-B24A-A10A-D766DF4710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91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08D12-5840-B24A-A10A-D766DF4710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03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08D12-5840-B24A-A10A-D766DF4710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7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Shebang #!/bin/bash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08D12-5840-B24A-A10A-D766DF4710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60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/>
              <a:t>Distributed computing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Versus traditional databases.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Hadoop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Hive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Language built on top of </a:t>
            </a:r>
            <a:r>
              <a:rPr lang="en-US" baseline="0" dirty="0" err="1"/>
              <a:t>hadoop</a:t>
            </a:r>
            <a:r>
              <a:rPr lang="en-US" baseline="0" dirty="0"/>
              <a:t> in order to query data. Turns Hive QL into </a:t>
            </a:r>
            <a:r>
              <a:rPr lang="en-US" baseline="0" dirty="0" err="1"/>
              <a:t>mapreduce</a:t>
            </a:r>
            <a:r>
              <a:rPr lang="en-US" baseline="0" dirty="0"/>
              <a:t> jobs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08D12-5840-B24A-A10A-D766DF4710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09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Show this.</a:t>
            </a:r>
          </a:p>
          <a:p>
            <a:endParaRPr lang="en-US" baseline="0" dirty="0"/>
          </a:p>
          <a:p>
            <a:r>
              <a:rPr lang="en-US" baseline="0" dirty="0"/>
              <a:t>Setup hive from CMD!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 -e 'select *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elobker.ad_aggregate_sample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limit 10;'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08D12-5840-B24A-A10A-D766DF4710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67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You can put these in a bash script :D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testdata_spark_cmd.csv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Show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scp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hadoop</a:t>
            </a:r>
            <a:r>
              <a:rPr lang="en-US" baseline="0" dirty="0"/>
              <a:t> </a:t>
            </a:r>
            <a:r>
              <a:rPr lang="mr-IN" baseline="0" dirty="0"/>
              <a:t>–</a:t>
            </a:r>
            <a:r>
              <a:rPr lang="en-US" baseline="0" dirty="0"/>
              <a:t>put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hadoop</a:t>
            </a:r>
            <a:r>
              <a:rPr lang="en-US" baseline="0" dirty="0"/>
              <a:t> -get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python </a:t>
            </a:r>
            <a:r>
              <a:rPr lang="en-US" baseline="0" dirty="0" err="1"/>
              <a:t>create_move_data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hive </a:t>
            </a:r>
            <a:r>
              <a:rPr lang="mr-IN" baseline="0" dirty="0"/>
              <a:t>–</a:t>
            </a:r>
            <a:r>
              <a:rPr lang="en-US" baseline="0" dirty="0"/>
              <a:t>f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08D12-5840-B24A-A10A-D766DF4710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2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/>
              <a:t>Distributed computing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Versus traditional databases.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What is Spark?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Distributed computing framework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Can work ‘on its own’ or on e.g. </a:t>
            </a:r>
            <a:r>
              <a:rPr lang="en-US" baseline="0" dirty="0" err="1"/>
              <a:t>hadoop</a:t>
            </a:r>
            <a:endParaRPr lang="en-US" baseline="0" dirty="0"/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Can use it with languages R, Python, Scala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Spark versus Hive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Hive is a computing language built on top of </a:t>
            </a:r>
            <a:r>
              <a:rPr lang="en-US" baseline="0" dirty="0" err="1"/>
              <a:t>hadoop</a:t>
            </a:r>
            <a:r>
              <a:rPr lang="en-US" baseline="0" dirty="0"/>
              <a:t>. Spark is a computing framework, which can work on it’s own, or be on top of </a:t>
            </a:r>
            <a:r>
              <a:rPr lang="en-US" baseline="0" dirty="0" err="1"/>
              <a:t>hadoop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What is faster depends on your settings (memory </a:t>
            </a:r>
            <a:r>
              <a:rPr lang="en-US" baseline="0" dirty="0" err="1"/>
              <a:t>etc</a:t>
            </a:r>
            <a:r>
              <a:rPr lang="en-US" baseline="0" dirty="0"/>
              <a:t>), what you are trying to compute, how you stored your data, etc.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When to use which;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baseline="0" dirty="0"/>
              <a:t>Spark is useful for automation; e.g. CDATA automates spark jobs. It can achieve additional optimization compared to Hive.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baseline="0" dirty="0"/>
              <a:t>You can use spark SQL, or Spark </a:t>
            </a:r>
            <a:r>
              <a:rPr lang="en-US" baseline="0" dirty="0" err="1"/>
              <a:t>Dataframes</a:t>
            </a:r>
            <a:r>
              <a:rPr lang="en-US" baseline="0" dirty="0"/>
              <a:t> (like python pandas). Advantage of using </a:t>
            </a:r>
            <a:r>
              <a:rPr lang="en-US" baseline="0" dirty="0" err="1"/>
              <a:t>dataframes</a:t>
            </a:r>
            <a:r>
              <a:rPr lang="en-US" baseline="0" dirty="0"/>
              <a:t> is that python is an object oriented programming language, which has it’s advantages.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/>
              <a:t>Spark can be a bit tricky to debug, it is still under heavy development.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baseline="0" dirty="0"/>
              <a:t>When using Spark SQL, Hive and Spark are very similar in use.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Spark SQL and Spark </a:t>
            </a:r>
            <a:r>
              <a:rPr lang="en-US" baseline="0" dirty="0" err="1"/>
              <a:t>DataFrames</a:t>
            </a:r>
            <a:endParaRPr lang="en-US" baseline="0" dirty="0"/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They are ‘lazy’, only compute when necessary. -&gt; Show some commands for this!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08D12-5840-B24A-A10A-D766DF4710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79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Explain the context of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08D12-5840-B24A-A10A-D766DF4710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F691-A76E-4D83-B6C1-62BC130D6E36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EF1D-8E31-467D-8730-49D52BE7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8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F691-A76E-4D83-B6C1-62BC130D6E36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EF1D-8E31-467D-8730-49D52BE7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3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F691-A76E-4D83-B6C1-62BC130D6E36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EF1D-8E31-467D-8730-49D52BE7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09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740072"/>
            <a:ext cx="12192000" cy="137430"/>
          </a:xfrm>
          <a:prstGeom prst="rect">
            <a:avLst/>
          </a:prstGeom>
          <a:solidFill>
            <a:srgbClr val="EDA5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9" y="365126"/>
            <a:ext cx="11054441" cy="565604"/>
          </a:xfrm>
        </p:spPr>
        <p:txBody>
          <a:bodyPr>
            <a:normAutofit/>
          </a:bodyPr>
          <a:lstStyle>
            <a:lvl1pPr>
              <a:defRPr sz="3200" b="1" i="0">
                <a:solidFill>
                  <a:srgbClr val="2D3C4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7829" y="1390317"/>
            <a:ext cx="11054441" cy="5053262"/>
          </a:xfrm>
        </p:spPr>
        <p:txBody>
          <a:bodyPr/>
          <a:lstStyle>
            <a:lvl1pPr indent="-360000">
              <a:lnSpc>
                <a:spcPct val="100000"/>
              </a:lnSpc>
              <a:defRPr sz="2800" b="0" i="0" baseline="0">
                <a:solidFill>
                  <a:srgbClr val="2D3C4D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defRPr sz="2800" b="0" i="0" baseline="0">
                <a:solidFill>
                  <a:srgbClr val="818A95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defRPr sz="2400" b="0" i="0" baseline="0">
                <a:solidFill>
                  <a:srgbClr val="818A95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defRPr sz="2400" b="0" i="0" baseline="0">
                <a:solidFill>
                  <a:srgbClr val="818A95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defRPr sz="2400" b="0" i="0" baseline="0">
                <a:solidFill>
                  <a:srgbClr val="818A95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Bullet level 01</a:t>
            </a:r>
          </a:p>
          <a:p>
            <a:pPr lvl="1"/>
            <a:r>
              <a:rPr lang="en-US" dirty="0"/>
              <a:t>Bullet level 02</a:t>
            </a:r>
          </a:p>
          <a:p>
            <a:pPr lvl="2"/>
            <a:r>
              <a:rPr lang="en-US" dirty="0"/>
              <a:t>Bullet level 03</a:t>
            </a:r>
          </a:p>
          <a:p>
            <a:pPr lvl="3"/>
            <a:r>
              <a:rPr lang="en-US" dirty="0"/>
              <a:t>Bullet level 04</a:t>
            </a:r>
          </a:p>
          <a:p>
            <a:pPr lvl="4"/>
            <a:r>
              <a:rPr lang="en-US" dirty="0"/>
              <a:t>Bullet level 05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711158" y="26737"/>
            <a:ext cx="914400" cy="914400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6855251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Predefin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254125"/>
            <a:ext cx="12192000" cy="5603875"/>
          </a:xfrm>
          <a:prstGeom prst="rect">
            <a:avLst/>
          </a:prstGeom>
          <a:solidFill>
            <a:srgbClr val="F0EF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Placeholder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1" b="16141"/>
          <a:stretch>
            <a:fillRect/>
          </a:stretch>
        </p:blipFill>
        <p:spPr>
          <a:xfrm>
            <a:off x="0" y="1254125"/>
            <a:ext cx="12191999" cy="5491163"/>
          </a:xfrm>
          <a:prstGeom prst="rect">
            <a:avLst/>
          </a:prstGeom>
        </p:spPr>
      </p:pic>
      <p:pic>
        <p:nvPicPr>
          <p:cNvPr id="15" name="Picture Placeholder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091753"/>
            <a:ext cx="11506200" cy="286385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87829" y="3419254"/>
            <a:ext cx="8688693" cy="565604"/>
          </a:xfrm>
          <a:ln>
            <a:noFill/>
          </a:ln>
        </p:spPr>
        <p:txBody>
          <a:bodyPr>
            <a:noAutofit/>
          </a:bodyPr>
          <a:lstStyle>
            <a:lvl1pPr>
              <a:defRPr sz="36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The title of the presentation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7829" y="5267302"/>
            <a:ext cx="6740525" cy="358085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Team members - Presenters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94457" y="4767229"/>
            <a:ext cx="6740525" cy="358085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Date: 26 April 2016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67475" y="403484"/>
            <a:ext cx="801446" cy="449666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6740072"/>
            <a:ext cx="12192000" cy="137430"/>
          </a:xfrm>
          <a:prstGeom prst="rect">
            <a:avLst/>
          </a:prstGeom>
          <a:solidFill>
            <a:srgbClr val="EDA5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0076" y="329164"/>
            <a:ext cx="3215546" cy="5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1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F691-A76E-4D83-B6C1-62BC130D6E36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EF1D-8E31-467D-8730-49D52BE7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9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F691-A76E-4D83-B6C1-62BC130D6E36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EF1D-8E31-467D-8730-49D52BE7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4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F691-A76E-4D83-B6C1-62BC130D6E36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EF1D-8E31-467D-8730-49D52BE7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3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F691-A76E-4D83-B6C1-62BC130D6E36}" type="datetimeFigureOut">
              <a:rPr lang="en-US" smtClean="0"/>
              <a:t>1/2/19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EF1D-8E31-467D-8730-49D52BE7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3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F691-A76E-4D83-B6C1-62BC130D6E36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EF1D-8E31-467D-8730-49D52BE7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F691-A76E-4D83-B6C1-62BC130D6E36}" type="datetimeFigureOut">
              <a:rPr lang="en-US" smtClean="0"/>
              <a:t>1/2/19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EF1D-8E31-467D-8730-49D52BE7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8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F691-A76E-4D83-B6C1-62BC130D6E36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EF1D-8E31-467D-8730-49D52BE7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F691-A76E-4D83-B6C1-62BC130D6E36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EF1D-8E31-467D-8730-49D52BE7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6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6F691-A76E-4D83-B6C1-62BC130D6E36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8EF1D-8E31-467D-8730-49D52BE7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3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-mn003.ix5.shared.prod.st.ecg.so:8088/cluste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assets.datacamp.com/blog_assets/PySpark_SQL_Cheat_Sheet_Python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spark.apache.org/docs/latest/sql-programming-guide.html" TargetMode="External"/><Relationship Id="rId4" Type="http://schemas.openxmlformats.org/officeDocument/2006/relationships/hyperlink" Target="http://spark.apache.org/docs/2.3.1/api/python/pyspark.sql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iff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cgwiki.corp.ebay.com/pages/viewpage.action?pageId=134169704&amp;preview=/134169704/166937053/Hive%20Introduction%20v2.pptx#Setup,Access&amp;OnBoarding-Hadoop" TargetMode="Externa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9" y="3702056"/>
            <a:ext cx="8688693" cy="565604"/>
          </a:xfrm>
        </p:spPr>
        <p:txBody>
          <a:bodyPr/>
          <a:lstStyle/>
          <a:p>
            <a:r>
              <a:rPr lang="en-US" dirty="0"/>
              <a:t>Command line &amp; Spark 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87828" y="4947626"/>
            <a:ext cx="6740525" cy="358085"/>
          </a:xfrm>
        </p:spPr>
        <p:txBody>
          <a:bodyPr/>
          <a:lstStyle/>
          <a:p>
            <a:r>
              <a:rPr lang="en-US" dirty="0"/>
              <a:t>September 2018</a:t>
            </a:r>
          </a:p>
        </p:txBody>
      </p:sp>
    </p:spTree>
    <p:extLst>
      <p:ext uri="{BB962C8B-B14F-4D97-AF65-F5344CB8AC3E}">
        <p14:creationId xmlns:p14="http://schemas.microsoft.com/office/powerpoint/2010/main" val="161308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9" y="365126"/>
            <a:ext cx="11480800" cy="5656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Spark - practicalities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7830" y="1406993"/>
            <a:ext cx="10262140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600" b="1" dirty="0"/>
          </a:p>
          <a:p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7830" y="1406993"/>
            <a:ext cx="10765970" cy="501675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b="1" dirty="0"/>
              <a:t>Kernel</a:t>
            </a:r>
          </a:p>
          <a:p>
            <a:r>
              <a:rPr lang="en-US" sz="1600" dirty="0"/>
              <a:t>See kernel file</a:t>
            </a:r>
          </a:p>
          <a:p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Put this in the location .local/share/</a:t>
            </a:r>
            <a:r>
              <a:rPr lang="en-US" sz="1600" dirty="0" err="1"/>
              <a:t>jupyter</a:t>
            </a:r>
            <a:r>
              <a:rPr lang="en-US" sz="1600" dirty="0"/>
              <a:t>/kernels/</a:t>
            </a:r>
            <a:r>
              <a:rPr lang="en-US" sz="1600" dirty="0" err="1"/>
              <a:t>pyspark</a:t>
            </a:r>
            <a:r>
              <a:rPr lang="en-US" sz="1600" dirty="0"/>
              <a:t>/</a:t>
            </a:r>
            <a:r>
              <a:rPr lang="en-US" sz="1600" dirty="0" err="1"/>
              <a:t>kernel.json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Change the user name to your own username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  <a:p>
            <a:r>
              <a:rPr lang="en-US" sz="1600" b="1" dirty="0"/>
              <a:t>Resource settings</a:t>
            </a:r>
          </a:p>
          <a:p>
            <a:r>
              <a:rPr lang="en-US" sz="1600" dirty="0"/>
              <a:t>"PYSPARK_SUBMIT_ARGS": "--</a:t>
            </a:r>
            <a:r>
              <a:rPr lang="en-US" sz="1600" dirty="0" err="1"/>
              <a:t>conf</a:t>
            </a:r>
            <a:r>
              <a:rPr lang="en-US" sz="1600" dirty="0"/>
              <a:t> </a:t>
            </a:r>
            <a:r>
              <a:rPr lang="en-US" sz="1600" dirty="0" err="1"/>
              <a:t>spark.dynamicAllocation.enabled</a:t>
            </a:r>
            <a:r>
              <a:rPr lang="en-US" sz="1600" dirty="0"/>
              <a:t>=false --master yarn --</a:t>
            </a:r>
            <a:r>
              <a:rPr lang="en-US" sz="1600" dirty="0" err="1"/>
              <a:t>num</a:t>
            </a:r>
            <a:r>
              <a:rPr lang="en-US" sz="1600" dirty="0"/>
              <a:t>-executors 5 --driver-memory 1g --executor-memory 10g --executor-cores 2 </a:t>
            </a:r>
            <a:r>
              <a:rPr lang="en-US" sz="1600" dirty="0" err="1"/>
              <a:t>pyspark</a:t>
            </a:r>
            <a:r>
              <a:rPr lang="en-US" sz="1600" dirty="0"/>
              <a:t>-shell" </a:t>
            </a:r>
          </a:p>
          <a:p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Resources are </a:t>
            </a:r>
            <a:r>
              <a:rPr lang="en-US" sz="1600" b="1" dirty="0"/>
              <a:t>blocked</a:t>
            </a:r>
            <a:r>
              <a:rPr lang="en-US" sz="1600" dirty="0"/>
              <a:t> while the notebook is running. Exit if you do not use them.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--</a:t>
            </a:r>
            <a:r>
              <a:rPr lang="en-US" sz="1600" dirty="0" err="1"/>
              <a:t>num</a:t>
            </a:r>
            <a:r>
              <a:rPr lang="en-US" sz="1600" dirty="0"/>
              <a:t>-executors * --executor-cores = Number of cores. Our queue has 700 in total. Please be modest in use, 200 max for all your running notebooks. You need much less for most things.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--</a:t>
            </a:r>
            <a:r>
              <a:rPr lang="en-US" sz="1600" dirty="0" err="1"/>
              <a:t>num</a:t>
            </a:r>
            <a:r>
              <a:rPr lang="en-US" sz="1600" dirty="0"/>
              <a:t>-executors * --executor-memory = Used memory. Our queue has 6000 GB in total. Please be modest in use.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  <a:p>
            <a:r>
              <a:rPr lang="en-US" sz="1600" b="1" dirty="0"/>
              <a:t>Resource manager</a:t>
            </a:r>
          </a:p>
          <a:p>
            <a:r>
              <a:rPr lang="en-US" sz="1600" dirty="0"/>
              <a:t>Check how many resources you and others are using</a:t>
            </a:r>
          </a:p>
          <a:p>
            <a:r>
              <a:rPr lang="en-US" sz="1600" dirty="0">
                <a:hlinkClick r:id="rId3"/>
              </a:rPr>
              <a:t>http://hadoop-mn003.ix5.shared.prod.st.ecg.so:8088/cluster/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69511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9" y="365126"/>
            <a:ext cx="11480800" cy="5656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Spark </a:t>
            </a:r>
            <a:r>
              <a:rPr lang="mr-IN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</a:t>
            </a:r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example notebook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7830" y="1406993"/>
            <a:ext cx="10262140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600" b="1" dirty="0"/>
          </a:p>
          <a:p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7830" y="1406993"/>
            <a:ext cx="10765970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b="1" dirty="0"/>
              <a:t>Starting a </a:t>
            </a:r>
            <a:r>
              <a:rPr lang="en-US" sz="1600" b="1" dirty="0" err="1"/>
              <a:t>jupyter</a:t>
            </a:r>
            <a:r>
              <a:rPr lang="en-US" sz="1600" b="1" dirty="0"/>
              <a:t> notebook</a:t>
            </a:r>
          </a:p>
          <a:p>
            <a:r>
              <a:rPr lang="en-US" sz="1600" dirty="0" err="1"/>
              <a:t>jupyter</a:t>
            </a:r>
            <a:r>
              <a:rPr lang="en-US" sz="1600" dirty="0"/>
              <a:t> notebook --no-browser --</a:t>
            </a:r>
            <a:r>
              <a:rPr lang="en-US" sz="1600" dirty="0" err="1"/>
              <a:t>ip</a:t>
            </a:r>
            <a:r>
              <a:rPr lang="en-US" sz="1600" dirty="0"/>
              <a:t>=0.0.0.0 --port=8845</a:t>
            </a:r>
          </a:p>
          <a:p>
            <a:r>
              <a:rPr lang="en-US" sz="1600" dirty="0"/>
              <a:t>Go to desired directory -&gt; new -&gt; </a:t>
            </a:r>
            <a:r>
              <a:rPr lang="en-US" sz="1600" dirty="0" err="1"/>
              <a:t>PySpark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Notes: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Opens where you execute the command, cannot go ‘up’ in directories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Port has to be the same as the port you defined in your </a:t>
            </a:r>
            <a:r>
              <a:rPr lang="en-US" sz="1600" dirty="0" err="1"/>
              <a:t>ssh</a:t>
            </a:r>
            <a:r>
              <a:rPr lang="en-US" sz="1600" dirty="0"/>
              <a:t> command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  <a:p>
            <a:r>
              <a:rPr lang="en-US" sz="1600" b="1" dirty="0"/>
              <a:t>Spark SQL cheat sheet</a:t>
            </a:r>
          </a:p>
          <a:p>
            <a:r>
              <a:rPr lang="en-US" sz="1600" dirty="0">
                <a:hlinkClick r:id="rId3"/>
              </a:rPr>
              <a:t>https://s3.amazonaws.com/assets.datacamp.com/blog_assets/PySpark_SQL_Cheat_Sheet_Python.pdf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 err="1"/>
              <a:t>Pyspark</a:t>
            </a:r>
            <a:r>
              <a:rPr lang="en-US" sz="1600" b="1" dirty="0"/>
              <a:t> SQL module documentation</a:t>
            </a:r>
          </a:p>
          <a:p>
            <a:r>
              <a:rPr lang="en-US" sz="1600" dirty="0">
                <a:hlinkClick r:id="rId4"/>
              </a:rPr>
              <a:t>http://spark.apache.org/docs/2.3.1/api/python/pyspark.sql.html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 err="1"/>
              <a:t>Pyspark</a:t>
            </a:r>
            <a:r>
              <a:rPr lang="en-US" sz="1600" b="1" dirty="0"/>
              <a:t> SQL, </a:t>
            </a:r>
            <a:r>
              <a:rPr lang="en-US" sz="1600" b="1" dirty="0" err="1"/>
              <a:t>DataFrames</a:t>
            </a:r>
            <a:r>
              <a:rPr lang="en-US" sz="1600" b="1" dirty="0"/>
              <a:t> and Datasets programming guide</a:t>
            </a:r>
          </a:p>
          <a:p>
            <a:r>
              <a:rPr lang="en-US" sz="1600" dirty="0">
                <a:hlinkClick r:id="rId5"/>
              </a:rPr>
              <a:t>http://spark.apache.org/docs/latest/sql-programming-guide.html</a:t>
            </a:r>
            <a:endParaRPr lang="en-US" sz="1600" dirty="0"/>
          </a:p>
          <a:p>
            <a:endParaRPr lang="en-US" sz="16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451141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9" y="365126"/>
            <a:ext cx="11480800" cy="5656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Other topics</a:t>
            </a:r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3392076" y="1539319"/>
          <a:ext cx="5469120" cy="4870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7830" y="1406993"/>
            <a:ext cx="10262140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600" b="1" dirty="0"/>
          </a:p>
          <a:p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7830" y="1406993"/>
            <a:ext cx="1076597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nl-NL" sz="1600" dirty="0" err="1"/>
              <a:t>Where</a:t>
            </a:r>
            <a:r>
              <a:rPr lang="nl-NL" sz="1600" dirty="0"/>
              <a:t> </a:t>
            </a:r>
            <a:r>
              <a:rPr lang="nl-NL" sz="1600" dirty="0" err="1"/>
              <a:t>am</a:t>
            </a:r>
            <a:r>
              <a:rPr lang="nl-NL" sz="1600" dirty="0"/>
              <a:t> I?</a:t>
            </a:r>
          </a:p>
          <a:p>
            <a:pPr marL="285750" indent="-285750">
              <a:buFont typeface="Arial" charset="0"/>
              <a:buChar char="•"/>
            </a:pPr>
            <a:r>
              <a:rPr lang="nl-NL" sz="1600" dirty="0" err="1"/>
              <a:t>Good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know</a:t>
            </a:r>
            <a:endParaRPr lang="nl-NL" sz="1600" dirty="0"/>
          </a:p>
          <a:p>
            <a:pPr marL="285750" indent="-285750">
              <a:buFont typeface="Arial" charset="0"/>
              <a:buChar char="•"/>
            </a:pPr>
            <a:r>
              <a:rPr lang="nl-NL" sz="1600" dirty="0" err="1"/>
              <a:t>Trouble</a:t>
            </a:r>
            <a:r>
              <a:rPr lang="nl-NL" sz="1600" dirty="0"/>
              <a:t> </a:t>
            </a:r>
            <a:r>
              <a:rPr lang="nl-NL" sz="1600" dirty="0" err="1"/>
              <a:t>shooting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08409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9" y="365126"/>
            <a:ext cx="11480800" cy="5656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Where am I?</a:t>
            </a:r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3392076" y="1539319"/>
          <a:ext cx="5469120" cy="4870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7830" y="1406993"/>
            <a:ext cx="10262140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600" b="1" dirty="0"/>
          </a:p>
          <a:p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7830" y="1406993"/>
            <a:ext cx="10765970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err="1"/>
              <a:t>ssh</a:t>
            </a:r>
            <a:r>
              <a:rPr lang="en-US" sz="1600" dirty="0"/>
              <a:t> </a:t>
            </a:r>
            <a:r>
              <a:rPr lang="en-US" sz="1600" dirty="0" err="1"/>
              <a:t>gw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err="1"/>
              <a:t>hadoop</a:t>
            </a:r>
            <a:r>
              <a:rPr lang="en-US" sz="1600" dirty="0"/>
              <a:t> fs </a:t>
            </a:r>
            <a:r>
              <a:rPr lang="mr-IN" sz="1600" dirty="0"/>
              <a:t>–</a:t>
            </a:r>
            <a:r>
              <a:rPr lang="en-US" sz="1600" dirty="0"/>
              <a:t>ls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Hive tables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err="1"/>
              <a:t>jupyter</a:t>
            </a:r>
            <a:r>
              <a:rPr lang="en-US" sz="1600" dirty="0"/>
              <a:t> notebook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err="1"/>
              <a:t>HiveContext.sql</a:t>
            </a:r>
            <a:r>
              <a:rPr lang="en-US" sz="1600" dirty="0"/>
              <a:t>(“””select * from </a:t>
            </a:r>
            <a:r>
              <a:rPr lang="en-US" sz="1600" dirty="0" err="1"/>
              <a:t>database.table</a:t>
            </a:r>
            <a:r>
              <a:rPr lang="en-US" sz="1600" dirty="0"/>
              <a:t>”””)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err="1"/>
              <a:t>toPandas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/>
          <a:srcRect t="35988" b="9730"/>
          <a:stretch/>
        </p:blipFill>
        <p:spPr>
          <a:xfrm>
            <a:off x="1668162" y="3030118"/>
            <a:ext cx="8627518" cy="35124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51691" y="3231495"/>
            <a:ext cx="5189837" cy="31873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77570" y="284545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108028620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9" y="365126"/>
            <a:ext cx="11480800" cy="5656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Good to know</a:t>
            </a:r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3392076" y="1539319"/>
          <a:ext cx="5469120" cy="4870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7830" y="1406993"/>
            <a:ext cx="10262140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600" b="1" dirty="0"/>
          </a:p>
          <a:p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7830" y="1406993"/>
            <a:ext cx="10765970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b="1" dirty="0"/>
              <a:t>Memory management with hive</a:t>
            </a:r>
          </a:p>
          <a:p>
            <a:r>
              <a:rPr lang="en-US" sz="1600" dirty="0"/>
              <a:t>set </a:t>
            </a:r>
            <a:r>
              <a:rPr lang="en-US" sz="1600" dirty="0" err="1"/>
              <a:t>mapreduce.map.memory.mb</a:t>
            </a:r>
            <a:r>
              <a:rPr lang="en-US" sz="1600" dirty="0"/>
              <a:t>=; set </a:t>
            </a:r>
            <a:r>
              <a:rPr lang="en-US" sz="1600" dirty="0" err="1"/>
              <a:t>mapreduce.reduce.memory.mb</a:t>
            </a:r>
            <a:r>
              <a:rPr lang="en-US" sz="1600" dirty="0"/>
              <a:t>=;</a:t>
            </a:r>
          </a:p>
          <a:p>
            <a:endParaRPr lang="en-US" sz="1600" dirty="0"/>
          </a:p>
          <a:p>
            <a:r>
              <a:rPr lang="en-US" sz="1600" b="1" dirty="0"/>
              <a:t>Running </a:t>
            </a:r>
            <a:r>
              <a:rPr lang="en-US" sz="1600" b="1" dirty="0" err="1"/>
              <a:t>pyspark</a:t>
            </a:r>
            <a:r>
              <a:rPr lang="en-US" sz="1600" b="1" dirty="0"/>
              <a:t> from command line: </a:t>
            </a:r>
          </a:p>
          <a:p>
            <a:endParaRPr lang="en-US" sz="1600" b="1" i="1" dirty="0"/>
          </a:p>
          <a:p>
            <a:r>
              <a:rPr lang="en-US" sz="1600" b="1" i="1" dirty="0"/>
              <a:t>.</a:t>
            </a:r>
            <a:r>
              <a:rPr lang="en-US" sz="1600" b="1" i="1" dirty="0" err="1"/>
              <a:t>bashrc</a:t>
            </a:r>
            <a:endParaRPr lang="en-US" sz="1600" b="1" i="1" dirty="0"/>
          </a:p>
          <a:p>
            <a:r>
              <a:rPr lang="en-US" sz="1600" dirty="0"/>
              <a:t>export PYTHONPATH=/</a:t>
            </a:r>
            <a:r>
              <a:rPr lang="en-US" sz="1600" dirty="0" err="1"/>
              <a:t>var</a:t>
            </a:r>
            <a:r>
              <a:rPr lang="en-US" sz="1600" dirty="0"/>
              <a:t>/lib/</a:t>
            </a:r>
            <a:r>
              <a:rPr lang="en-US" sz="1600" dirty="0" err="1"/>
              <a:t>cloudera</a:t>
            </a:r>
            <a:r>
              <a:rPr lang="en-US" sz="1600" dirty="0"/>
              <a:t>/parcels/SPARK2/lib/spark2/python/</a:t>
            </a:r>
          </a:p>
          <a:p>
            <a:r>
              <a:rPr lang="en-US" sz="1600" dirty="0"/>
              <a:t>export SPARK_HOME=/</a:t>
            </a:r>
            <a:r>
              <a:rPr lang="en-US" sz="1600" dirty="0" err="1"/>
              <a:t>var</a:t>
            </a:r>
            <a:r>
              <a:rPr lang="en-US" sz="1600" dirty="0"/>
              <a:t>/lib/</a:t>
            </a:r>
            <a:r>
              <a:rPr lang="en-US" sz="1600" dirty="0" err="1"/>
              <a:t>cloudera</a:t>
            </a:r>
            <a:r>
              <a:rPr lang="en-US" sz="1600" dirty="0"/>
              <a:t>/parcels/SPARK2/lib/spark2/</a:t>
            </a:r>
          </a:p>
          <a:p>
            <a:r>
              <a:rPr lang="en-US" sz="1600" dirty="0"/>
              <a:t>export PYSPARK_PYTHON=/</a:t>
            </a:r>
            <a:r>
              <a:rPr lang="en-US" sz="1600" dirty="0" err="1"/>
              <a:t>usr</a:t>
            </a:r>
            <a:r>
              <a:rPr lang="en-US" sz="1600" dirty="0"/>
              <a:t>/local/anaconda-py2/bin/python</a:t>
            </a:r>
          </a:p>
          <a:p>
            <a:r>
              <a:rPr lang="en-US" sz="1600" dirty="0"/>
              <a:t>export PATH=/</a:t>
            </a:r>
            <a:r>
              <a:rPr lang="en-US" sz="1600" dirty="0" err="1"/>
              <a:t>usr</a:t>
            </a:r>
            <a:r>
              <a:rPr lang="en-US" sz="1600" dirty="0"/>
              <a:t>/local/anaconda-py2/bin:$PATH</a:t>
            </a:r>
          </a:p>
          <a:p>
            <a:endParaRPr lang="en-US" sz="1600" dirty="0"/>
          </a:p>
          <a:p>
            <a:r>
              <a:rPr lang="en-US" sz="1600" b="1" i="1" dirty="0"/>
              <a:t>CL</a:t>
            </a:r>
          </a:p>
          <a:p>
            <a:r>
              <a:rPr lang="en-US" sz="1600" dirty="0"/>
              <a:t>spark-submit --master yarn --deploy-mode client --driver-memory 1g --executor-memory 10g --queue </a:t>
            </a:r>
            <a:r>
              <a:rPr lang="en-US" sz="1600" dirty="0" err="1"/>
              <a:t>mp-hadoop</a:t>
            </a:r>
            <a:r>
              <a:rPr lang="en-US" sz="1600" dirty="0"/>
              <a:t> --</a:t>
            </a:r>
            <a:r>
              <a:rPr lang="en-US" sz="1600" dirty="0" err="1"/>
              <a:t>num</a:t>
            </a:r>
            <a:r>
              <a:rPr lang="en-US" sz="1600" dirty="0"/>
              <a:t>-executors 10 --</a:t>
            </a:r>
            <a:r>
              <a:rPr lang="en-US" sz="1600" dirty="0" err="1"/>
              <a:t>conf</a:t>
            </a:r>
            <a:r>
              <a:rPr lang="en-US" sz="1600" dirty="0"/>
              <a:t>=</a:t>
            </a:r>
            <a:r>
              <a:rPr lang="en-US" sz="1600" dirty="0" err="1"/>
              <a:t>spark.dynamicAllocation.enabled</a:t>
            </a:r>
            <a:r>
              <a:rPr lang="en-US" sz="1600" dirty="0"/>
              <a:t>=false ./</a:t>
            </a:r>
            <a:r>
              <a:rPr lang="en-US" sz="1600" dirty="0" err="1"/>
              <a:t>script.py</a:t>
            </a:r>
            <a:r>
              <a:rPr lang="en-US" sz="1600" dirty="0"/>
              <a:t> &lt;arg1&gt; &lt;arg2&gt;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280752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9" y="365126"/>
            <a:ext cx="11480800" cy="5656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Trouble shooting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7830" y="1406993"/>
            <a:ext cx="10262140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600" b="1" dirty="0"/>
          </a:p>
          <a:p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7830" y="1406993"/>
            <a:ext cx="10765970" cy="30469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b="1" dirty="0"/>
              <a:t>Resource manager does not load</a:t>
            </a:r>
          </a:p>
          <a:p>
            <a:r>
              <a:rPr lang="en-US" sz="1600" dirty="0"/>
              <a:t>In case it asks for a password; turn off your proxy. To do this; go to system preferences, network, proxies, advanced and uncheck box. This proxy is only needed for accessing the PET system.</a:t>
            </a:r>
          </a:p>
          <a:p>
            <a:endParaRPr lang="en-US" sz="1600" dirty="0"/>
          </a:p>
          <a:p>
            <a:r>
              <a:rPr lang="en-US" sz="1600" b="1" dirty="0"/>
              <a:t>Failed to find authentication when using hive or </a:t>
            </a:r>
            <a:r>
              <a:rPr lang="en-US" sz="1600" b="1" dirty="0" err="1"/>
              <a:t>pyspark</a:t>
            </a:r>
            <a:endParaRPr lang="en-US" sz="1600" b="1" dirty="0"/>
          </a:p>
          <a:p>
            <a:r>
              <a:rPr lang="en-US" sz="1600" dirty="0"/>
              <a:t>Use kinit &lt;username&gt;@ECG.SO</a:t>
            </a:r>
          </a:p>
          <a:p>
            <a:endParaRPr lang="en-US" sz="1600" dirty="0"/>
          </a:p>
          <a:p>
            <a:r>
              <a:rPr lang="en-US" sz="1600" b="1" dirty="0"/>
              <a:t>No permission to run script</a:t>
            </a:r>
          </a:p>
          <a:p>
            <a:r>
              <a:rPr lang="en-US" sz="1600" dirty="0"/>
              <a:t>Change permissions (</a:t>
            </a:r>
            <a:r>
              <a:rPr lang="en-US" sz="1600" dirty="0" err="1"/>
              <a:t>chmod</a:t>
            </a:r>
            <a:r>
              <a:rPr lang="en-US" sz="1600" dirty="0"/>
              <a:t> </a:t>
            </a:r>
            <a:r>
              <a:rPr lang="en-US" sz="1600" dirty="0" err="1"/>
              <a:t>u+x</a:t>
            </a:r>
            <a:r>
              <a:rPr lang="en-US" sz="1600" dirty="0"/>
              <a:t> </a:t>
            </a:r>
            <a:r>
              <a:rPr lang="en-US" sz="1600" dirty="0" err="1"/>
              <a:t>myscript.sh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b="1" dirty="0"/>
              <a:t>Copied code from this presentation complains about syntax errors</a:t>
            </a:r>
          </a:p>
          <a:p>
            <a:r>
              <a:rPr lang="en-US" sz="1600" dirty="0"/>
              <a:t>The “ does not copy correctly from </a:t>
            </a:r>
            <a:r>
              <a:rPr lang="en-US" sz="1600" dirty="0" err="1"/>
              <a:t>powerpoint</a:t>
            </a:r>
            <a:r>
              <a:rPr lang="en-US" sz="1600" dirty="0"/>
              <a:t> / word </a:t>
            </a:r>
            <a:r>
              <a:rPr lang="en-US" sz="1600" dirty="0" err="1"/>
              <a:t>etc</a:t>
            </a:r>
            <a:r>
              <a:rPr lang="en-US" sz="1600" dirty="0"/>
              <a:t> to command line. Replace them with the ‘straight’ ones.</a:t>
            </a:r>
          </a:p>
        </p:txBody>
      </p:sp>
    </p:spTree>
    <p:extLst>
      <p:ext uri="{BB962C8B-B14F-4D97-AF65-F5344CB8AC3E}">
        <p14:creationId xmlns:p14="http://schemas.microsoft.com/office/powerpoint/2010/main" val="8624563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9" y="365126"/>
            <a:ext cx="11480800" cy="5656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Topics</a:t>
            </a:r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3392076" y="1539319"/>
          <a:ext cx="5469120" cy="4870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7830" y="1406993"/>
            <a:ext cx="10262140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600" b="1" dirty="0"/>
          </a:p>
          <a:p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7829" y="1406993"/>
            <a:ext cx="10765970" cy="501675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Command line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Access &amp; basic commands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Useful to know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Example script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Hadoop &amp; hive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Distributed computing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Hadoop &amp; hive from command line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Moving data (CL &amp; hive)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Spark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Spark introduction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Practicalities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Example notebook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/>
              <a:t>Starting a </a:t>
            </a:r>
            <a:r>
              <a:rPr lang="en-US" sz="1600" dirty="0" err="1"/>
              <a:t>jupyter</a:t>
            </a:r>
            <a:r>
              <a:rPr lang="en-US" sz="1600" dirty="0"/>
              <a:t> notebook	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/>
              <a:t>Loading &amp; saving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/>
              <a:t>Parsing an SQL query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/>
              <a:t>Working with </a:t>
            </a:r>
            <a:r>
              <a:rPr lang="en-US" sz="1600" dirty="0" err="1"/>
              <a:t>dataframes</a:t>
            </a:r>
            <a:endParaRPr lang="en-US" sz="1600" dirty="0"/>
          </a:p>
          <a:p>
            <a:pPr marL="1200150" lvl="2" indent="-285750">
              <a:buFont typeface="Arial" charset="0"/>
              <a:buChar char="•"/>
            </a:pPr>
            <a:r>
              <a:rPr lang="en-US" sz="1600" dirty="0"/>
              <a:t>UDFs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/>
              <a:t>Graphs</a:t>
            </a:r>
          </a:p>
          <a:p>
            <a:pPr marL="742950" lvl="1" indent="-285750">
              <a:buFont typeface="Arial" charset="0"/>
              <a:buChar char="•"/>
            </a:pPr>
            <a:endParaRPr lang="en-US" sz="1600" dirty="0"/>
          </a:p>
          <a:p>
            <a:pPr marL="742950" lvl="1" indent="-285750">
              <a:buFont typeface="Arial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98674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9" y="365126"/>
            <a:ext cx="11480800" cy="5656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Access &amp; basic commands</a:t>
            </a:r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3392076" y="1539319"/>
          <a:ext cx="5469120" cy="4870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7830" y="1406993"/>
            <a:ext cx="10262140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600" b="1" dirty="0"/>
          </a:p>
          <a:p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7830" y="1406993"/>
            <a:ext cx="10765970" cy="477053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b="1" dirty="0" err="1"/>
              <a:t>Ssh</a:t>
            </a:r>
            <a:r>
              <a:rPr lang="en-US" sz="1600" b="1" dirty="0"/>
              <a:t> access</a:t>
            </a:r>
            <a:endParaRPr lang="en-US" sz="1600" dirty="0"/>
          </a:p>
          <a:p>
            <a:r>
              <a:rPr lang="en-US" sz="1600" dirty="0" err="1"/>
              <a:t>ssh</a:t>
            </a:r>
            <a:r>
              <a:rPr lang="en-US" sz="1600" dirty="0"/>
              <a:t> gw001.hadoop-csi-mn.ams1.cloud</a:t>
            </a:r>
          </a:p>
          <a:p>
            <a:endParaRPr lang="en-US" sz="1600" dirty="0"/>
          </a:p>
          <a:p>
            <a:r>
              <a:rPr lang="en-US" sz="1600" b="1" dirty="0" err="1"/>
              <a:t>Ssh</a:t>
            </a:r>
            <a:r>
              <a:rPr lang="en-US" sz="1600" b="1" dirty="0"/>
              <a:t> access with port forwarding (necessary for using </a:t>
            </a:r>
            <a:r>
              <a:rPr lang="en-US" sz="1600" b="1" dirty="0" err="1"/>
              <a:t>jupyter</a:t>
            </a:r>
            <a:r>
              <a:rPr lang="en-US" sz="1600" b="1" dirty="0"/>
              <a:t> notebooks)</a:t>
            </a:r>
            <a:endParaRPr lang="en-US" sz="1600" dirty="0"/>
          </a:p>
          <a:p>
            <a:r>
              <a:rPr lang="en-US" sz="1600" dirty="0" err="1"/>
              <a:t>ssh</a:t>
            </a:r>
            <a:r>
              <a:rPr lang="en-US" sz="1600" dirty="0"/>
              <a:t> -L 8833:localhost:8833 gw001.hadoop-csi-mn.ams1.cloud (where 8833 can also be another port)</a:t>
            </a:r>
          </a:p>
          <a:p>
            <a:endParaRPr lang="en-US" sz="1600" dirty="0"/>
          </a:p>
          <a:p>
            <a:r>
              <a:rPr lang="en-US" sz="1600" b="1" dirty="0"/>
              <a:t>Basic commands</a:t>
            </a:r>
            <a:endParaRPr lang="en-US" sz="1600" dirty="0"/>
          </a:p>
          <a:p>
            <a:r>
              <a:rPr lang="en-US" sz="1600" dirty="0"/>
              <a:t>cd – Change Directories. cd ~ ...</a:t>
            </a:r>
          </a:p>
          <a:p>
            <a:r>
              <a:rPr lang="en-US" sz="1600" dirty="0"/>
              <a:t>ls – List Directory Contents. ls -l. ...</a:t>
            </a:r>
          </a:p>
          <a:p>
            <a:r>
              <a:rPr lang="en-US" sz="1600" dirty="0" err="1"/>
              <a:t>cp</a:t>
            </a:r>
            <a:r>
              <a:rPr lang="en-US" sz="1600" dirty="0"/>
              <a:t> – Copy a File, More Uses. </a:t>
            </a:r>
            <a:r>
              <a:rPr lang="en-US" sz="1600" dirty="0" err="1"/>
              <a:t>cp</a:t>
            </a:r>
            <a:r>
              <a:rPr lang="en-US" sz="1600" dirty="0"/>
              <a:t> -r /home/user/pics /home/user2/ ...</a:t>
            </a:r>
          </a:p>
          <a:p>
            <a:r>
              <a:rPr lang="en-US" sz="1600" dirty="0"/>
              <a:t>mv – Move and Rename Files. ...</a:t>
            </a:r>
          </a:p>
          <a:p>
            <a:r>
              <a:rPr lang="en-US" sz="1600" dirty="0" err="1"/>
              <a:t>chmod</a:t>
            </a:r>
            <a:r>
              <a:rPr lang="en-US" sz="1600" dirty="0"/>
              <a:t> – Change Permissions. ...</a:t>
            </a:r>
          </a:p>
          <a:p>
            <a:r>
              <a:rPr lang="en-US" sz="1600" dirty="0" err="1"/>
              <a:t>rm</a:t>
            </a:r>
            <a:r>
              <a:rPr lang="en-US" sz="1600" dirty="0"/>
              <a:t> – Remove a File (Delete) ... </a:t>
            </a:r>
            <a:r>
              <a:rPr lang="en-US" sz="1600" i="1" dirty="0"/>
              <a:t>(Caution!!)</a:t>
            </a:r>
          </a:p>
          <a:p>
            <a:r>
              <a:rPr lang="en-US" sz="1600" dirty="0"/>
              <a:t>grep – Search Files or Output. ...</a:t>
            </a:r>
          </a:p>
          <a:p>
            <a:r>
              <a:rPr lang="en-US" sz="1600" dirty="0"/>
              <a:t>tail – Display End of a File.</a:t>
            </a:r>
          </a:p>
          <a:p>
            <a:r>
              <a:rPr lang="en-US" sz="1600" dirty="0" err="1"/>
              <a:t>pwd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Print working directory</a:t>
            </a:r>
          </a:p>
          <a:p>
            <a:endParaRPr lang="en-US" sz="1600" dirty="0"/>
          </a:p>
          <a:p>
            <a:r>
              <a:rPr lang="en-US" sz="1600" b="1" dirty="0"/>
              <a:t>Text editors</a:t>
            </a:r>
          </a:p>
          <a:p>
            <a:r>
              <a:rPr lang="en-US" sz="1600" dirty="0"/>
              <a:t>Nano (easiest), vim, </a:t>
            </a:r>
            <a:r>
              <a:rPr lang="en-US" sz="1600" dirty="0" err="1"/>
              <a:t>emacs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09997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9" y="365126"/>
            <a:ext cx="11480800" cy="5656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Usefull</a:t>
            </a:r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to know</a:t>
            </a:r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3392076" y="1539319"/>
          <a:ext cx="5469120" cy="4870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7830" y="1406993"/>
            <a:ext cx="10262140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600" b="1" dirty="0"/>
          </a:p>
          <a:p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7830" y="1406993"/>
            <a:ext cx="10765970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b="1" dirty="0" err="1"/>
              <a:t>Usefull</a:t>
            </a:r>
            <a:r>
              <a:rPr lang="en-US" sz="1600" b="1" dirty="0"/>
              <a:t> to know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err="1"/>
              <a:t>Ctrl+R</a:t>
            </a:r>
            <a:r>
              <a:rPr lang="en-US" sz="1600" dirty="0"/>
              <a:t> lets you recursively search your own commands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Tab complete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  <a:p>
            <a:r>
              <a:rPr lang="en-US" sz="1600" b="1" dirty="0"/>
              <a:t>Locations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Absolute path: from ‘root’. / at start of location means from root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Relative path: from </a:t>
            </a:r>
            <a:r>
              <a:rPr lang="en-US" sz="1600" dirty="0" err="1"/>
              <a:t>pwd</a:t>
            </a:r>
            <a:r>
              <a:rPr lang="en-US" sz="1600" dirty="0"/>
              <a:t>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~ is home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Home on our gateway: /media/home/&lt;username&gt;/</a:t>
            </a:r>
          </a:p>
          <a:p>
            <a:endParaRPr lang="en-US" sz="1600" dirty="0"/>
          </a:p>
          <a:p>
            <a:r>
              <a:rPr lang="en-US" sz="1600" b="1" dirty="0"/>
              <a:t>A word of caution</a:t>
            </a:r>
          </a:p>
          <a:p>
            <a:endParaRPr lang="en-US" sz="1600" b="1" dirty="0"/>
          </a:p>
          <a:p>
            <a:r>
              <a:rPr lang="en-US" sz="1600" b="1" i="1" dirty="0"/>
              <a:t>Linux does not ask you ‘are you sure?’ !!</a:t>
            </a:r>
          </a:p>
          <a:p>
            <a:endParaRPr lang="en-US" sz="1600" dirty="0"/>
          </a:p>
          <a:p>
            <a:r>
              <a:rPr lang="en-US" sz="1600" dirty="0"/>
              <a:t>Be careful when: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Removing files. What do you think </a:t>
            </a:r>
            <a:r>
              <a:rPr lang="en-US" sz="1600" dirty="0" err="1"/>
              <a:t>rm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 err="1"/>
              <a:t>rf</a:t>
            </a:r>
            <a:r>
              <a:rPr lang="en-US" sz="1600" dirty="0"/>
              <a:t> does?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Moving data. Never move sensitive information to the wrong place, if you are unsure, try with a test file!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28377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9" y="365126"/>
            <a:ext cx="11480800" cy="5656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script</a:t>
            </a:r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3392076" y="1539319"/>
          <a:ext cx="5469120" cy="4870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7830" y="1406993"/>
            <a:ext cx="10262140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600" b="1" dirty="0"/>
          </a:p>
          <a:p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7830" y="1406993"/>
            <a:ext cx="10765970" cy="477053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b="1" dirty="0"/>
              <a:t>Example script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Running the script</a:t>
            </a:r>
          </a:p>
          <a:p>
            <a:endParaRPr lang="en-US" sz="1600" b="1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Change permission: </a:t>
            </a:r>
            <a:r>
              <a:rPr lang="en-US" sz="1600" dirty="0" err="1"/>
              <a:t>chmod</a:t>
            </a:r>
            <a:r>
              <a:rPr lang="en-US" sz="1600" dirty="0"/>
              <a:t> </a:t>
            </a:r>
            <a:r>
              <a:rPr lang="en-US" sz="1600" dirty="0" err="1"/>
              <a:t>u+x</a:t>
            </a:r>
            <a:r>
              <a:rPr lang="en-US" sz="1600" dirty="0"/>
              <a:t> </a:t>
            </a:r>
            <a:r>
              <a:rPr lang="en-US" sz="1600" dirty="0" err="1"/>
              <a:t>myscript.sh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Run: ./</a:t>
            </a:r>
            <a:r>
              <a:rPr lang="en-US" sz="1600" dirty="0" err="1"/>
              <a:t>myscript.sh</a:t>
            </a:r>
            <a:endParaRPr lang="en-US" sz="1600" dirty="0"/>
          </a:p>
          <a:p>
            <a:endParaRPr lang="en-US" sz="1600" b="1" dirty="0"/>
          </a:p>
          <a:p>
            <a:r>
              <a:rPr lang="en-US" sz="1600" b="1" dirty="0"/>
              <a:t>Passing arguments from command line</a:t>
            </a:r>
          </a:p>
          <a:p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In script: $1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From command line: ./</a:t>
            </a:r>
            <a:r>
              <a:rPr lang="en-US" sz="1600" dirty="0" err="1"/>
              <a:t>myscript.sh</a:t>
            </a:r>
            <a:r>
              <a:rPr lang="en-US" sz="1600" dirty="0"/>
              <a:t> ‘Cat’</a:t>
            </a:r>
          </a:p>
          <a:p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49217" y="1969541"/>
            <a:ext cx="10643196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#!/bin/bash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# Script to print hello world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echo Hello World</a:t>
            </a:r>
          </a:p>
        </p:txBody>
      </p:sp>
    </p:spTree>
    <p:extLst>
      <p:ext uri="{BB962C8B-B14F-4D97-AF65-F5344CB8AC3E}">
        <p14:creationId xmlns:p14="http://schemas.microsoft.com/office/powerpoint/2010/main" val="20370862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9" y="365126"/>
            <a:ext cx="11480800" cy="5656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Distributed computing</a:t>
            </a:r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3392076" y="1539319"/>
          <a:ext cx="5469120" cy="4870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7830" y="1406993"/>
            <a:ext cx="10262140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b="1" dirty="0"/>
              <a:t>Hadoop &amp; Hive</a:t>
            </a:r>
          </a:p>
          <a:p>
            <a:r>
              <a:rPr lang="en-US" sz="1600" dirty="0"/>
              <a:t>For more on </a:t>
            </a:r>
            <a:r>
              <a:rPr lang="en-US" sz="1600" dirty="0" err="1"/>
              <a:t>hadoop</a:t>
            </a:r>
            <a:r>
              <a:rPr lang="en-US" sz="1600" dirty="0"/>
              <a:t> &amp; hive, see this </a:t>
            </a:r>
            <a:r>
              <a:rPr lang="en-US" sz="1600" dirty="0">
                <a:hlinkClick r:id="rId8"/>
              </a:rPr>
              <a:t>presentation</a:t>
            </a:r>
            <a:endParaRPr lang="en-US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95871" y="2598668"/>
            <a:ext cx="8627518" cy="3697101"/>
            <a:chOff x="1640453" y="2044670"/>
            <a:chExt cx="8627518" cy="36971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9"/>
            <a:srcRect t="35988" b="9730"/>
            <a:stretch/>
          </p:blipFill>
          <p:spPr>
            <a:xfrm>
              <a:off x="1640453" y="2229336"/>
              <a:ext cx="8627518" cy="351243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723982" y="2430713"/>
              <a:ext cx="5189837" cy="3187352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49861" y="2044670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Hadoop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58835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9" y="365126"/>
            <a:ext cx="11480800" cy="5656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Hadoop &amp; Hive from command 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7830" y="1406993"/>
            <a:ext cx="10262140" cy="501675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Hive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Locations on </a:t>
            </a:r>
            <a:r>
              <a:rPr lang="en-US" sz="1600" b="1" dirty="0" err="1"/>
              <a:t>hadoop</a:t>
            </a:r>
            <a:endParaRPr lang="en-US" sz="1600" b="1" dirty="0"/>
          </a:p>
          <a:p>
            <a:r>
              <a:rPr lang="en-US" sz="1600" dirty="0"/>
              <a:t>User folder: /user/&lt;username&gt;</a:t>
            </a:r>
          </a:p>
          <a:p>
            <a:r>
              <a:rPr lang="en-US" sz="1600" dirty="0"/>
              <a:t>Hive tables: /user/hive/warehouse/&lt;database&gt;.</a:t>
            </a:r>
            <a:r>
              <a:rPr lang="en-US" sz="1600" dirty="0" err="1"/>
              <a:t>db</a:t>
            </a:r>
            <a:r>
              <a:rPr lang="en-US" sz="1600" dirty="0"/>
              <a:t>/&lt;table&gt; (</a:t>
            </a:r>
            <a:r>
              <a:rPr lang="en-US" sz="1600" i="1" dirty="0"/>
              <a:t>Distributed!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endParaRPr lang="en-US" sz="1600" b="1" dirty="0">
              <a:solidFill>
                <a:srgbClr val="FF0000"/>
              </a:solidFill>
            </a:endParaRPr>
          </a:p>
          <a:p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7830" y="1406993"/>
            <a:ext cx="10765970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b="1" dirty="0"/>
              <a:t>Hadoop</a:t>
            </a:r>
          </a:p>
          <a:p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115925"/>
              </p:ext>
            </p:extLst>
          </p:nvPr>
        </p:nvGraphicFramePr>
        <p:xfrm>
          <a:off x="587829" y="1784429"/>
          <a:ext cx="8128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hadoop</a:t>
                      </a:r>
                      <a:r>
                        <a:rPr lang="en-US" sz="1600" dirty="0">
                          <a:latin typeface="+mn-lt"/>
                        </a:rPr>
                        <a:t> fs -ls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Read </a:t>
                      </a:r>
                      <a:r>
                        <a:rPr lang="en-US" sz="1600" dirty="0" err="1">
                          <a:latin typeface="+mn-lt"/>
                        </a:rPr>
                        <a:t>hadoop</a:t>
                      </a:r>
                      <a:r>
                        <a:rPr lang="en-US" sz="1600" dirty="0">
                          <a:latin typeface="+mn-lt"/>
                        </a:rPr>
                        <a:t> filesystem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hadoop</a:t>
                      </a:r>
                      <a:r>
                        <a:rPr lang="en-US" sz="1600" dirty="0">
                          <a:latin typeface="+mn-lt"/>
                        </a:rPr>
                        <a:t> fs </a:t>
                      </a:r>
                      <a:r>
                        <a:rPr lang="mr-IN" sz="1600" dirty="0">
                          <a:latin typeface="+mn-lt"/>
                        </a:rPr>
                        <a:t>–</a:t>
                      </a:r>
                      <a:r>
                        <a:rPr lang="en-US" sz="1600" dirty="0">
                          <a:latin typeface="+mn-lt"/>
                        </a:rPr>
                        <a:t>put &lt;origin&gt; &lt;destination&gt;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Put file in </a:t>
                      </a:r>
                      <a:r>
                        <a:rPr lang="en-US" sz="1600" dirty="0" err="1">
                          <a:latin typeface="+mn-lt"/>
                        </a:rPr>
                        <a:t>hadoop</a:t>
                      </a:r>
                      <a:r>
                        <a:rPr lang="en-US" sz="1600" dirty="0">
                          <a:latin typeface="+mn-lt"/>
                        </a:rPr>
                        <a:t> filesystem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+mn-lt"/>
                        </a:rPr>
                        <a:t>hadoop</a:t>
                      </a:r>
                      <a:r>
                        <a:rPr lang="en-US" sz="1600" dirty="0">
                          <a:latin typeface="+mn-lt"/>
                        </a:rPr>
                        <a:t> fs </a:t>
                      </a:r>
                      <a:r>
                        <a:rPr lang="mr-IN" sz="1600" dirty="0">
                          <a:latin typeface="+mn-lt"/>
                        </a:rPr>
                        <a:t>–</a:t>
                      </a:r>
                      <a:r>
                        <a:rPr lang="en-US" sz="1600" dirty="0">
                          <a:latin typeface="+mn-lt"/>
                        </a:rPr>
                        <a:t>get &lt;origin&gt; &lt;destination&gt;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Get file from </a:t>
                      </a:r>
                      <a:r>
                        <a:rPr lang="en-US" sz="1600" dirty="0" err="1">
                          <a:latin typeface="+mn-lt"/>
                        </a:rPr>
                        <a:t>hadoop</a:t>
                      </a:r>
                      <a:r>
                        <a:rPr lang="en-US" sz="1600" dirty="0">
                          <a:latin typeface="+mn-lt"/>
                        </a:rPr>
                        <a:t> filesystem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535635" y="622968"/>
            <a:ext cx="3129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Warning: do not move sensitive data if you are not sure where it will end up. Test it first!</a:t>
            </a:r>
          </a:p>
          <a:p>
            <a:endParaRPr lang="en-US" i="1" dirty="0"/>
          </a:p>
          <a:p>
            <a:r>
              <a:rPr lang="en-US" i="1" dirty="0"/>
              <a:t>All of these are executed on the gateway.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631262"/>
              </p:ext>
            </p:extLst>
          </p:nvPr>
        </p:nvGraphicFramePr>
        <p:xfrm>
          <a:off x="587829" y="3547830"/>
          <a:ext cx="8128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hive </a:t>
                      </a:r>
                      <a:r>
                        <a:rPr lang="mr-IN" sz="1600" dirty="0">
                          <a:latin typeface="+mn-lt"/>
                        </a:rPr>
                        <a:t>–</a:t>
                      </a:r>
                      <a:r>
                        <a:rPr lang="en-US" sz="1600" dirty="0">
                          <a:latin typeface="+mn-lt"/>
                        </a:rPr>
                        <a:t>f &lt;query&gt;.</a:t>
                      </a:r>
                      <a:r>
                        <a:rPr lang="en-US" sz="1600" dirty="0" err="1">
                          <a:latin typeface="+mn-lt"/>
                        </a:rPr>
                        <a:t>hql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Execute hive query (in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+mn-lt"/>
                        </a:rPr>
                        <a:t>hive</a:t>
                      </a:r>
                      <a:r>
                        <a:rPr lang="nl-NL" sz="1600" dirty="0">
                          <a:latin typeface="+mn-lt"/>
                        </a:rPr>
                        <a:t> </a:t>
                      </a:r>
                      <a:r>
                        <a:rPr lang="mr-IN" sz="1600" dirty="0">
                          <a:latin typeface="+mn-lt"/>
                        </a:rPr>
                        <a:t>–</a:t>
                      </a:r>
                      <a:r>
                        <a:rPr lang="nl-NL" sz="1600" dirty="0">
                          <a:latin typeface="+mn-lt"/>
                        </a:rPr>
                        <a:t>e ‘select * </a:t>
                      </a:r>
                      <a:r>
                        <a:rPr lang="nl-NL" sz="1600" dirty="0" err="1">
                          <a:latin typeface="+mn-lt"/>
                        </a:rPr>
                        <a:t>from</a:t>
                      </a:r>
                      <a:r>
                        <a:rPr lang="nl-NL" sz="1600" dirty="0">
                          <a:latin typeface="+mn-lt"/>
                        </a:rPr>
                        <a:t> &lt;database&gt;.&lt;</a:t>
                      </a:r>
                      <a:r>
                        <a:rPr lang="nl-NL" sz="1600" dirty="0" err="1">
                          <a:latin typeface="+mn-lt"/>
                        </a:rPr>
                        <a:t>table</a:t>
                      </a:r>
                      <a:r>
                        <a:rPr lang="nl-NL" sz="1600" dirty="0">
                          <a:latin typeface="+mn-lt"/>
                        </a:rPr>
                        <a:t>&gt;’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Execute query (in 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hive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Interactive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975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9" y="365126"/>
            <a:ext cx="11480800" cy="5656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Moving data (using CL / hive)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7830" y="1406993"/>
            <a:ext cx="10262140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600" b="1" dirty="0"/>
          </a:p>
          <a:p>
            <a:endParaRPr lang="en-US" sz="16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872" y="222161"/>
            <a:ext cx="4377719" cy="189340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87830" y="1406993"/>
            <a:ext cx="10765970" cy="55092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b="1" dirty="0"/>
              <a:t>1. Local computer </a:t>
            </a:r>
            <a:r>
              <a:rPr lang="mr-IN" sz="1600" b="1" dirty="0"/>
              <a:t>–</a:t>
            </a:r>
            <a:r>
              <a:rPr lang="en-US" sz="1600" b="1" dirty="0"/>
              <a:t> Gateway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scp</a:t>
            </a:r>
            <a:r>
              <a:rPr lang="en-US" sz="1600" dirty="0"/>
              <a:t> gw001.hadoop-csi-mn.ams1.cloud:/media/home/&lt;username&gt;/${1}.</a:t>
            </a:r>
            <a:r>
              <a:rPr lang="en-US" sz="1600" dirty="0" err="1"/>
              <a:t>gz</a:t>
            </a:r>
            <a:r>
              <a:rPr lang="en-US" sz="1600" dirty="0"/>
              <a:t> ${2}</a:t>
            </a:r>
          </a:p>
          <a:p>
            <a:r>
              <a:rPr lang="en-US" sz="1600" b="1" dirty="0"/>
              <a:t>     </a:t>
            </a:r>
          </a:p>
          <a:p>
            <a:r>
              <a:rPr lang="en-US" sz="1600" b="1" dirty="0"/>
              <a:t>2. Gateway </a:t>
            </a:r>
            <a:r>
              <a:rPr lang="mr-IN" sz="1600" b="1" dirty="0"/>
              <a:t>–</a:t>
            </a:r>
            <a:r>
              <a:rPr lang="en-US" sz="1600" b="1" dirty="0"/>
              <a:t> csv on </a:t>
            </a:r>
            <a:r>
              <a:rPr lang="en-US" sz="1600" b="1" dirty="0" err="1"/>
              <a:t>hadoop</a:t>
            </a:r>
            <a:r>
              <a:rPr lang="en-US" sz="1600" b="1" dirty="0"/>
              <a:t> (not distributed)</a:t>
            </a:r>
          </a:p>
          <a:p>
            <a:r>
              <a:rPr lang="en-US" sz="1600" b="1" dirty="0"/>
              <a:t>    </a:t>
            </a:r>
            <a:r>
              <a:rPr lang="en-US" sz="1600" dirty="0" err="1"/>
              <a:t>hadoop</a:t>
            </a:r>
            <a:r>
              <a:rPr lang="en-US" sz="1600" dirty="0"/>
              <a:t> fs </a:t>
            </a:r>
            <a:r>
              <a:rPr lang="mr-IN" sz="1600" dirty="0"/>
              <a:t>–</a:t>
            </a:r>
            <a:r>
              <a:rPr lang="en-US" sz="1600" dirty="0"/>
              <a:t>get &lt;origin&gt; &lt;destination&gt;</a:t>
            </a:r>
          </a:p>
          <a:p>
            <a:r>
              <a:rPr lang="en-US" sz="1600" b="1" dirty="0"/>
              <a:t>    </a:t>
            </a:r>
            <a:r>
              <a:rPr lang="en-US" sz="1600" dirty="0" err="1"/>
              <a:t>hadoop</a:t>
            </a:r>
            <a:r>
              <a:rPr lang="en-US" sz="1600" dirty="0"/>
              <a:t> fs </a:t>
            </a:r>
            <a:r>
              <a:rPr lang="mr-IN" sz="1600" dirty="0"/>
              <a:t>–</a:t>
            </a:r>
            <a:r>
              <a:rPr lang="en-US" sz="1600" dirty="0"/>
              <a:t>put &lt;origin&gt; &lt;destination&gt;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3. Csv on </a:t>
            </a:r>
            <a:r>
              <a:rPr lang="en-US" sz="1600" b="1" dirty="0" err="1"/>
              <a:t>hadoop</a:t>
            </a:r>
            <a:r>
              <a:rPr lang="en-US" sz="1600" b="1" dirty="0"/>
              <a:t> (not distributed) -&gt; hive table (distributed) </a:t>
            </a:r>
            <a:r>
              <a:rPr lang="en-US" sz="1600" b="1" i="1" dirty="0"/>
              <a:t>with hive</a:t>
            </a:r>
            <a:endParaRPr lang="en-US" sz="1600" b="1" dirty="0"/>
          </a:p>
          <a:p>
            <a:r>
              <a:rPr lang="nl-NL" sz="1600" dirty="0"/>
              <a:t>    </a:t>
            </a:r>
            <a:r>
              <a:rPr lang="nl-NL" sz="1600" dirty="0" err="1"/>
              <a:t>create</a:t>
            </a:r>
            <a:r>
              <a:rPr lang="nl-NL" sz="1600" dirty="0"/>
              <a:t> </a:t>
            </a:r>
            <a:r>
              <a:rPr lang="nl-NL" sz="1600" dirty="0" err="1"/>
              <a:t>table</a:t>
            </a:r>
            <a:r>
              <a:rPr lang="nl-NL" sz="1600" dirty="0"/>
              <a:t> &lt;database&gt;.&lt;</a:t>
            </a:r>
            <a:r>
              <a:rPr lang="nl-NL" sz="1600" dirty="0" err="1"/>
              <a:t>table</a:t>
            </a:r>
            <a:r>
              <a:rPr lang="nl-NL" sz="1600" dirty="0"/>
              <a:t>&gt; (</a:t>
            </a:r>
            <a:r>
              <a:rPr lang="nl-NL" sz="1600" dirty="0" err="1"/>
              <a:t>col_name</a:t>
            </a:r>
            <a:r>
              <a:rPr lang="nl-NL" sz="1600" dirty="0"/>
              <a:t> </a:t>
            </a:r>
            <a:r>
              <a:rPr lang="nl-NL" sz="1600" dirty="0" err="1"/>
              <a:t>data_type</a:t>
            </a:r>
            <a:r>
              <a:rPr lang="nl-NL" sz="1600" dirty="0"/>
              <a:t>); </a:t>
            </a:r>
          </a:p>
          <a:p>
            <a:r>
              <a:rPr lang="nl-NL" sz="1600" dirty="0"/>
              <a:t>    load data </a:t>
            </a:r>
            <a:r>
              <a:rPr lang="nl-NL" sz="1600" dirty="0" err="1"/>
              <a:t>inpath</a:t>
            </a:r>
            <a:r>
              <a:rPr lang="nl-NL" sz="1600" dirty="0"/>
              <a:t> ‘/user/&lt;username&gt;/&lt;</a:t>
            </a:r>
            <a:r>
              <a:rPr lang="nl-NL" sz="1600" dirty="0" err="1"/>
              <a:t>filename</a:t>
            </a:r>
            <a:r>
              <a:rPr lang="nl-NL" sz="1600" dirty="0"/>
              <a:t>&gt;’ </a:t>
            </a:r>
            <a:r>
              <a:rPr lang="nl-NL" sz="1600" dirty="0" err="1"/>
              <a:t>overwrite</a:t>
            </a:r>
            <a:r>
              <a:rPr lang="nl-NL" sz="1600" dirty="0"/>
              <a:t> </a:t>
            </a:r>
            <a:r>
              <a:rPr lang="nl-NL" sz="1600" dirty="0" err="1"/>
              <a:t>into</a:t>
            </a:r>
            <a:r>
              <a:rPr lang="nl-NL" sz="1600" dirty="0"/>
              <a:t> </a:t>
            </a:r>
            <a:r>
              <a:rPr lang="nl-NL" sz="1600" dirty="0" err="1"/>
              <a:t>table</a:t>
            </a:r>
            <a:r>
              <a:rPr lang="nl-NL" sz="1600" dirty="0"/>
              <a:t> &lt;database&gt;.&lt;</a:t>
            </a:r>
            <a:r>
              <a:rPr lang="nl-NL" sz="1600" dirty="0" err="1"/>
              <a:t>table</a:t>
            </a:r>
            <a:r>
              <a:rPr lang="nl-NL" sz="1600" dirty="0"/>
              <a:t>&gt;;</a:t>
            </a:r>
          </a:p>
          <a:p>
            <a:endParaRPr lang="nl-NL" sz="1600" dirty="0"/>
          </a:p>
          <a:p>
            <a:r>
              <a:rPr lang="en-US" sz="1600" b="1" dirty="0"/>
              <a:t>3. Hive table (distributed) -&gt; csv on </a:t>
            </a:r>
            <a:r>
              <a:rPr lang="en-US" sz="1600" b="1" dirty="0" err="1"/>
              <a:t>hadoop</a:t>
            </a:r>
            <a:r>
              <a:rPr lang="en-US" sz="1600" b="1" dirty="0"/>
              <a:t> (not distributed) </a:t>
            </a:r>
            <a:r>
              <a:rPr lang="en-US" sz="1600" b="1" i="1" dirty="0"/>
              <a:t>with hive</a:t>
            </a:r>
            <a:endParaRPr lang="nl-NL" sz="1600" dirty="0"/>
          </a:p>
          <a:p>
            <a:r>
              <a:rPr lang="en-US" sz="1600" dirty="0"/>
              <a:t>    hive -e "select * from &lt;database&gt;.&lt;table&gt;;” &gt; ”</a:t>
            </a:r>
            <a:r>
              <a:rPr lang="en-US" sz="1600" dirty="0" err="1"/>
              <a:t>hdfs</a:t>
            </a:r>
            <a:r>
              <a:rPr lang="en-US" sz="1600" dirty="0"/>
              <a:t>://nameservice1/user/&lt;username&gt;/&lt;filename&gt;"</a:t>
            </a:r>
            <a:endParaRPr lang="nl-NL" sz="1600" dirty="0"/>
          </a:p>
          <a:p>
            <a:endParaRPr lang="en-US" sz="1600" b="1" dirty="0"/>
          </a:p>
          <a:p>
            <a:r>
              <a:rPr lang="en-US" sz="1600" b="1" dirty="0"/>
              <a:t>4. Csv on gateway -&gt; Hive table (distributed) </a:t>
            </a:r>
            <a:r>
              <a:rPr lang="en-US" sz="1600" b="1" i="1" dirty="0"/>
              <a:t>with hive</a:t>
            </a:r>
            <a:endParaRPr lang="nl-NL" sz="1600" b="1" dirty="0"/>
          </a:p>
          <a:p>
            <a:r>
              <a:rPr lang="nl-NL" sz="1600" dirty="0"/>
              <a:t>    </a:t>
            </a:r>
            <a:r>
              <a:rPr lang="nl-NL" sz="1600" dirty="0" err="1"/>
              <a:t>create</a:t>
            </a:r>
            <a:r>
              <a:rPr lang="nl-NL" sz="1600" dirty="0"/>
              <a:t> </a:t>
            </a:r>
            <a:r>
              <a:rPr lang="nl-NL" sz="1600" dirty="0" err="1"/>
              <a:t>table</a:t>
            </a:r>
            <a:r>
              <a:rPr lang="nl-NL" sz="1600" dirty="0"/>
              <a:t> &lt;database&gt;.&lt;</a:t>
            </a:r>
            <a:r>
              <a:rPr lang="nl-NL" sz="1600" dirty="0" err="1"/>
              <a:t>table</a:t>
            </a:r>
            <a:r>
              <a:rPr lang="nl-NL" sz="1600" dirty="0"/>
              <a:t>&gt; (</a:t>
            </a:r>
            <a:r>
              <a:rPr lang="nl-NL" sz="1600" dirty="0" err="1"/>
              <a:t>col_name</a:t>
            </a:r>
            <a:r>
              <a:rPr lang="nl-NL" sz="1600" dirty="0"/>
              <a:t> </a:t>
            </a:r>
            <a:r>
              <a:rPr lang="nl-NL" sz="1600" dirty="0" err="1"/>
              <a:t>data_type</a:t>
            </a:r>
            <a:r>
              <a:rPr lang="nl-NL" sz="1600" dirty="0"/>
              <a:t>); </a:t>
            </a:r>
          </a:p>
          <a:p>
            <a:r>
              <a:rPr lang="nl-NL" sz="1600" dirty="0"/>
              <a:t>    load data </a:t>
            </a:r>
            <a:r>
              <a:rPr lang="nl-NL" sz="1600" dirty="0" err="1"/>
              <a:t>local</a:t>
            </a:r>
            <a:r>
              <a:rPr lang="nl-NL" sz="1600" dirty="0"/>
              <a:t> </a:t>
            </a:r>
            <a:r>
              <a:rPr lang="nl-NL" sz="1600" dirty="0" err="1"/>
              <a:t>inpath</a:t>
            </a:r>
            <a:r>
              <a:rPr lang="nl-NL" sz="1600" dirty="0"/>
              <a:t> ‘/media/home/&lt;username&gt;/&lt;</a:t>
            </a:r>
            <a:r>
              <a:rPr lang="nl-NL" sz="1600" dirty="0" err="1"/>
              <a:t>filename</a:t>
            </a:r>
            <a:r>
              <a:rPr lang="nl-NL" sz="1600" dirty="0"/>
              <a:t>&gt;’ </a:t>
            </a:r>
            <a:r>
              <a:rPr lang="nl-NL" sz="1600" dirty="0" err="1"/>
              <a:t>overwrite</a:t>
            </a:r>
            <a:r>
              <a:rPr lang="nl-NL" sz="1600" dirty="0"/>
              <a:t> </a:t>
            </a:r>
            <a:r>
              <a:rPr lang="nl-NL" sz="1600" dirty="0" err="1"/>
              <a:t>into</a:t>
            </a:r>
            <a:r>
              <a:rPr lang="nl-NL" sz="1600" dirty="0"/>
              <a:t> </a:t>
            </a:r>
            <a:r>
              <a:rPr lang="nl-NL" sz="1600" dirty="0" err="1"/>
              <a:t>table</a:t>
            </a:r>
            <a:r>
              <a:rPr lang="nl-NL" sz="1600" dirty="0"/>
              <a:t> &lt;database&gt;.&lt;</a:t>
            </a:r>
            <a:r>
              <a:rPr lang="nl-NL" sz="1600" dirty="0" err="1"/>
              <a:t>table</a:t>
            </a:r>
            <a:r>
              <a:rPr lang="nl-NL" sz="1600" dirty="0"/>
              <a:t>&gt;;</a:t>
            </a:r>
          </a:p>
          <a:p>
            <a:r>
              <a:rPr lang="nl-NL" sz="1600" dirty="0"/>
              <a:t>    </a:t>
            </a:r>
          </a:p>
          <a:p>
            <a:r>
              <a:rPr lang="en-US" sz="1600" b="1" dirty="0"/>
              <a:t>4. Hive table (distributed) -&gt; Csv on gateway </a:t>
            </a:r>
            <a:r>
              <a:rPr lang="en-US" sz="1600" b="1" i="1" dirty="0"/>
              <a:t>with hive</a:t>
            </a:r>
            <a:endParaRPr lang="nl-NL" sz="1600" dirty="0"/>
          </a:p>
          <a:p>
            <a:r>
              <a:rPr lang="en-US" sz="1600" dirty="0"/>
              <a:t>    hive -e "select * from&lt;database&gt;.&lt;table&gt;;" | </a:t>
            </a:r>
            <a:r>
              <a:rPr lang="mr-IN" sz="1600" dirty="0" err="1"/>
              <a:t>sed</a:t>
            </a:r>
            <a:r>
              <a:rPr lang="mr-IN" sz="1600" dirty="0"/>
              <a:t> '</a:t>
            </a:r>
            <a:r>
              <a:rPr lang="mr-IN" sz="1600" dirty="0" err="1"/>
              <a:t>s</a:t>
            </a:r>
            <a:r>
              <a:rPr lang="mr-IN" sz="1600" dirty="0"/>
              <a:t>/[\</a:t>
            </a:r>
            <a:r>
              <a:rPr lang="mr-IN" sz="1600" dirty="0" err="1"/>
              <a:t>t</a:t>
            </a:r>
            <a:r>
              <a:rPr lang="mr-IN" sz="1600" dirty="0"/>
              <a:t>]/,/</a:t>
            </a:r>
            <a:r>
              <a:rPr lang="mr-IN" sz="1600" dirty="0" err="1"/>
              <a:t>g</a:t>
            </a:r>
            <a:r>
              <a:rPr lang="mr-IN" sz="1600" dirty="0"/>
              <a:t>’</a:t>
            </a:r>
            <a:r>
              <a:rPr lang="nl-NL" sz="1600" dirty="0"/>
              <a:t> &gt; </a:t>
            </a:r>
            <a:r>
              <a:rPr lang="en-US" sz="1600" dirty="0"/>
              <a:t>”&lt;filename&gt; "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7" name="Oval 26"/>
          <p:cNvSpPr/>
          <p:nvPr/>
        </p:nvSpPr>
        <p:spPr>
          <a:xfrm>
            <a:off x="8044404" y="1180618"/>
            <a:ext cx="312517" cy="310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003949" y="532435"/>
            <a:ext cx="313672" cy="297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10244230" y="1157105"/>
            <a:ext cx="335032" cy="302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9003949" y="1666754"/>
            <a:ext cx="313672" cy="32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925525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9" y="365126"/>
            <a:ext cx="11480800" cy="5656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Spark </a:t>
            </a:r>
            <a:r>
              <a:rPr lang="mr-IN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</a:t>
            </a:r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7830" y="1406993"/>
            <a:ext cx="10262140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600" b="1" dirty="0"/>
          </a:p>
          <a:p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7830" y="1406993"/>
            <a:ext cx="10765970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/>
              <a:t>What is Spark?</a:t>
            </a:r>
          </a:p>
          <a:p>
            <a:pPr marL="285750" indent="-285750">
              <a:buFont typeface="Arial" charset="0"/>
              <a:buChar char="•"/>
            </a:pPr>
            <a:endParaRPr lang="en-US" sz="1600" b="1" dirty="0"/>
          </a:p>
          <a:p>
            <a:pPr marL="285750" indent="-285750">
              <a:buFont typeface="Arial" charset="0"/>
              <a:buChar char="•"/>
            </a:pPr>
            <a:r>
              <a:rPr lang="en-US" sz="1600" b="1" dirty="0"/>
              <a:t>Spark versus Hive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Hive is an SQL-like interface to query data stored in Hadoop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Spark is a computing framework</a:t>
            </a:r>
          </a:p>
          <a:p>
            <a:pPr marL="285750" indent="-285750">
              <a:buFont typeface="Arial" charset="0"/>
              <a:buChar char="•"/>
            </a:pPr>
            <a:endParaRPr lang="en-US" sz="1600" b="1" dirty="0"/>
          </a:p>
          <a:p>
            <a:pPr marL="285750" indent="-285750">
              <a:buFont typeface="Arial" charset="0"/>
              <a:buChar char="•"/>
            </a:pPr>
            <a:r>
              <a:rPr lang="en-US" sz="1600" b="1" dirty="0"/>
              <a:t>Spark </a:t>
            </a:r>
            <a:r>
              <a:rPr lang="en-US" sz="1600" b="1" dirty="0" err="1"/>
              <a:t>Dataframes</a:t>
            </a:r>
            <a:endParaRPr lang="en-US" sz="1600" b="1" dirty="0"/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Queries with syntax similar to python pandas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Functionality to parse SQL query</a:t>
            </a:r>
          </a:p>
          <a:p>
            <a:pPr marL="742950" lvl="1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b="1" dirty="0"/>
              <a:t>Lazy </a:t>
            </a:r>
            <a:r>
              <a:rPr lang="en-US" sz="1600" b="1" dirty="0" err="1"/>
              <a:t>Dataframes</a:t>
            </a:r>
            <a:endParaRPr lang="en-US" sz="1600" b="1" dirty="0"/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Executed only when needed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Executed again when not persisted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Interplay between memory and disk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/>
              <a:t>Default memory &amp; disk: cache, persist.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/>
              <a:t>Default memory: collect (and of course </a:t>
            </a:r>
            <a:r>
              <a:rPr lang="en-US" sz="1600" dirty="0" err="1"/>
              <a:t>toPandas</a:t>
            </a:r>
            <a:r>
              <a:rPr lang="en-US" sz="1600" dirty="0"/>
              <a:t>)</a:t>
            </a:r>
          </a:p>
          <a:p>
            <a:pPr marL="742950" lvl="1" indent="-285750">
              <a:buFont typeface="Arial" charset="0"/>
              <a:buChar char="•"/>
            </a:pPr>
            <a:endParaRPr lang="en-US" sz="1600" dirty="0"/>
          </a:p>
          <a:p>
            <a:pPr marL="742950" lvl="1" indent="-285750">
              <a:buFont typeface="Arial" charset="0"/>
              <a:buChar char="•"/>
            </a:pPr>
            <a:endParaRPr lang="en-US" sz="1600" dirty="0"/>
          </a:p>
          <a:p>
            <a:r>
              <a:rPr lang="en-US" sz="1600" i="1" dirty="0"/>
              <a:t>Warning: only do </a:t>
            </a:r>
            <a:r>
              <a:rPr lang="en-US" sz="1600" i="1" dirty="0" err="1"/>
              <a:t>toPandas</a:t>
            </a:r>
            <a:r>
              <a:rPr lang="en-US" sz="1600" i="1" dirty="0"/>
              <a:t>, collect etc. when the data will fit in memory!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23904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93841</TotalTime>
  <Words>1714</Words>
  <Application>Microsoft Macintosh PowerPoint</Application>
  <PresentationFormat>Widescreen</PresentationFormat>
  <Paragraphs>292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Mangal</vt:lpstr>
      <vt:lpstr>Office Theme</vt:lpstr>
      <vt:lpstr>Command line &amp; Spark introduction</vt:lpstr>
      <vt:lpstr>Topics</vt:lpstr>
      <vt:lpstr>Access &amp; basic commands</vt:lpstr>
      <vt:lpstr>Usefull to know</vt:lpstr>
      <vt:lpstr>Example script</vt:lpstr>
      <vt:lpstr>Distributed computing</vt:lpstr>
      <vt:lpstr>Hadoop &amp; Hive from command line</vt:lpstr>
      <vt:lpstr>Moving data (using CL / hive)</vt:lpstr>
      <vt:lpstr>Spark – introduction</vt:lpstr>
      <vt:lpstr>Spark - practicalities</vt:lpstr>
      <vt:lpstr>Spark – example notebook</vt:lpstr>
      <vt:lpstr>Other topics</vt:lpstr>
      <vt:lpstr>Where am I?</vt:lpstr>
      <vt:lpstr>Good to know</vt:lpstr>
      <vt:lpstr>Trouble shooting</vt:lpstr>
    </vt:vector>
  </TitlesOfParts>
  <Company>eBay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Barten, Maurice</dc:creator>
  <cp:lastModifiedBy>Attey, Jonathan</cp:lastModifiedBy>
  <cp:revision>489</cp:revision>
  <cp:lastPrinted>2018-09-07T12:03:49Z</cp:lastPrinted>
  <dcterms:created xsi:type="dcterms:W3CDTF">2017-06-06T09:03:08Z</dcterms:created>
  <dcterms:modified xsi:type="dcterms:W3CDTF">2019-01-02T11:54:02Z</dcterms:modified>
</cp:coreProperties>
</file>