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900">
                <a:solidFill>
                  <a:srgbClr val="455A6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455A64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medialab.di.unipi.it/web/IUM/Waterloo/node68.html" TargetMode="External"/><Relationship Id="rId4" Type="http://schemas.openxmlformats.org/officeDocument/2006/relationships/hyperlink" Target="http://www16.wikipedes.eu/03500965/AlgoritmoDeWarnock" TargetMode="External"/><Relationship Id="rId5" Type="http://schemas.openxmlformats.org/officeDocument/2006/relationships/hyperlink" Target="https://www.fing.edu.uy/inco/cursos/compgraf/Clases/2012/13-Superficies%20Visibles.pdf" TargetMode="External"/><Relationship Id="rId6" Type="http://schemas.openxmlformats.org/officeDocument/2006/relationships/hyperlink" Target="https://esaulgd.files.wordpress.com/2012/10/07_superficiesvisibles_p2.pdf" TargetMode="External"/><Relationship Id="rId7" Type="http://schemas.openxmlformats.org/officeDocument/2006/relationships/hyperlink" Target="https://lsi.ugr.es/curena/doce/vr/transpa/11-12/vr-c02-impr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de Warnock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Jaime Andres Vargas Arevalo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5" y="2854025"/>
            <a:ext cx="1661325" cy="18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</a:t>
            </a:r>
            <a:r>
              <a:rPr lang="es"/>
              <a:t>inding number algorithm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1100"/>
            <a:ext cx="3429350" cy="20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400" y="1458063"/>
            <a:ext cx="3429350" cy="20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467975" y="3753975"/>
            <a:ext cx="4168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600">
                <a:solidFill>
                  <a:srgbClr val="4A86E8"/>
                </a:solidFill>
              </a:rPr>
              <a:t>Si la suma final es 2*Pi (360 grados), entonces el punto pt </a:t>
            </a:r>
            <a:r>
              <a:rPr lang="es" sz="1600">
                <a:solidFill>
                  <a:srgbClr val="4A86E8"/>
                </a:solidFill>
              </a:rPr>
              <a:t>está</a:t>
            </a:r>
            <a:r>
              <a:rPr lang="es" sz="1600">
                <a:solidFill>
                  <a:srgbClr val="4A86E8"/>
                </a:solidFill>
              </a:rPr>
              <a:t> dentro del </a:t>
            </a:r>
            <a:r>
              <a:rPr lang="es" sz="1600">
                <a:solidFill>
                  <a:srgbClr val="4A86E8"/>
                </a:solidFill>
              </a:rPr>
              <a:t>polígono</a:t>
            </a:r>
            <a:r>
              <a:rPr lang="es" sz="1600">
                <a:solidFill>
                  <a:srgbClr val="4A86E8"/>
                </a:solidFill>
              </a:rPr>
              <a:t> 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850" y="271150"/>
            <a:ext cx="4704600" cy="10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8875"/>
            <a:ext cx="4486824" cy="35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426" y="1500137"/>
            <a:ext cx="4299024" cy="34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Demo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4A86E8"/>
                </a:solidFill>
              </a:rPr>
              <a:t>https://github.com/jaavargasar/jaavargasar.github.io/tree/master/warnock_v3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Implementación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ilustración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del algoritmo warnock utilizando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rectángulos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superpuestos.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Poder ver las vistas de la escena para entender de mejor manera como funciona el algoritmo warnock.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Futuro: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Implementación con P3D ( mejor visualización tridimensional de la escena)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Poder utilizar cualquier polígono convexo</a:t>
            </a:r>
          </a:p>
          <a:p>
            <a:pPr indent="-342900" lvl="1" marL="914400">
              <a:spcBef>
                <a:spcPts val="0"/>
              </a:spcBef>
              <a:buSzPct val="100000"/>
              <a:buFont typeface="Arial"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Optimización de la implementación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150975"/>
            <a:ext cx="7241400" cy="352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University of Waterloo. Computer Graphics Lab. Warnocks’ Algorithm, desde </a:t>
            </a:r>
            <a:r>
              <a:rPr lang="es" u="sng">
                <a:hlinkClick r:id="rId3"/>
              </a:rPr>
              <a:t>http://medialab.di.unipi.it/web/IUM/Waterloo/node68.html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herpes. Algoritmo de warnock, desde </a:t>
            </a:r>
            <a:r>
              <a:rPr lang="es" u="sng">
                <a:hlinkClick r:id="rId4"/>
              </a:rPr>
              <a:t>http://www16.wikipedes.eu/03500965/AlgoritmoDeWarnock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Computación gráfica. Eduardo Fernandez, desde </a:t>
            </a:r>
            <a:r>
              <a:rPr lang="es" u="sng">
                <a:hlinkClick r:id="rId5"/>
              </a:rPr>
              <a:t>https://www.fing.edu.uy/inco/cursos/compgraf/Clases/2012/13-Superficies%20Visibles.pdf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u="sng"/>
              <a:t>Competitive Programming 3, The New Lower Bound of programming Contests.2013. Steven and Felix Halim.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Superficies visibles, Prof Fernandez(Universidad de la republica de Uruguay), desde </a:t>
            </a:r>
            <a:r>
              <a:rPr lang="es" u="sng">
                <a:hlinkClick r:id="rId6"/>
              </a:rPr>
              <a:t>https://esaulgd.files.wordpress.com/2012/10/07_superficiesvisibles_p2.pdf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/>
              <a:t>Visualizacion y realismo, Carlos Ureñas Almagro, Curso 2011-12, desde </a:t>
            </a:r>
            <a:r>
              <a:rPr lang="es" u="sng">
                <a:hlinkClick r:id="rId7"/>
              </a:rPr>
              <a:t>https://lsi.ugr.es/curena/doce/vr/transpa/11-12/vr-c02-impr.pdf</a:t>
            </a:r>
          </a:p>
          <a:p>
            <a:pPr indent="-311150" lvl="0" marL="457200">
              <a:spcBef>
                <a:spcPts val="0"/>
              </a:spcBef>
              <a:buClr>
                <a:srgbClr val="4A86E8"/>
              </a:buClr>
              <a:buSzPct val="100000"/>
            </a:pPr>
            <a:r>
              <a:rPr lang="es">
                <a:solidFill>
                  <a:srgbClr val="4A86E8"/>
                </a:solidFill>
              </a:rPr>
              <a:t>A Hidden Surface Algorithm for Computer Generated Halftone Pictures. Warnock John, pdf tomado de http://www.dtic.mil/docs/citations/AD0753671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Que se quiere hacer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178725" y="1781300"/>
            <a:ext cx="5780100" cy="228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2000"/>
              <a:t>Entender e implementar el algoritmo warnock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2000"/>
              <a:t>Utilización del algoritmo “divide y vencerás”</a:t>
            </a: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000"/>
              <a:t>Ilustrar el algoritmo con </a:t>
            </a:r>
            <a:r>
              <a:rPr lang="es" sz="2000"/>
              <a:t>rectángulos</a:t>
            </a:r>
            <a:r>
              <a:rPr lang="es" sz="2000"/>
              <a:t> random en sus 3 vistas( arriba, abajo ,lado derecho)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Estado del arte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03725" y="1531925"/>
            <a:ext cx="4200900" cy="302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Métodos</a:t>
            </a:r>
            <a:r>
              <a:rPr lang="es" sz="1600"/>
              <a:t> de </a:t>
            </a:r>
            <a:r>
              <a:rPr lang="es" sz="1600"/>
              <a:t>renderización</a:t>
            </a:r>
            <a:r>
              <a:rPr lang="es" sz="1600"/>
              <a:t> y ray-tracing.</a:t>
            </a: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Algoritmos HSR (Hidden Surface removal).</a:t>
            </a: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Algoritmos como:</a:t>
            </a: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Pintor</a:t>
            </a: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BSP( Binary Space Partitioning)</a:t>
            </a: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Z-</a:t>
            </a:r>
            <a:r>
              <a:rPr lang="es" sz="1600"/>
              <a:t>Buffer</a:t>
            </a: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Scan line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/>
              <a:t>ray-tracing para superficies </a:t>
            </a:r>
            <a:r>
              <a:rPr lang="es" sz="1600"/>
              <a:t>poliédricas</a:t>
            </a:r>
            <a:r>
              <a:rPr lang="es" sz="1600"/>
              <a:t> y </a:t>
            </a:r>
            <a:r>
              <a:rPr lang="es" sz="1600"/>
              <a:t>cuádricas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625" y="1531925"/>
            <a:ext cx="4080000" cy="2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de Warnock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5210100" cy="29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700"/>
              <a:t>Algoritmo “divide y vencerás”.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700"/>
              <a:t>Divide en 4 áreas iguales hasta llegar a casos bases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700"/>
              <a:t>Da una mejor visibilidad por cada cuadrante que llegó a subdividirse</a:t>
            </a: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700"/>
              <a:t>Se considera que es un algoritmo que tiene precisión de imagen</a:t>
            </a:r>
          </a:p>
          <a:p>
            <a:pPr indent="-336550" lvl="0" marL="457200" rtl="0" algn="just">
              <a:spcBef>
                <a:spcPts val="0"/>
              </a:spcBef>
              <a:buSzPct val="100000"/>
            </a:pPr>
            <a:r>
              <a:rPr lang="es" sz="1700"/>
              <a:t>Se utiliza en polígonos convexos.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Relaciones entre polígonos y elementos de área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00" y="1648700"/>
            <a:ext cx="7154600" cy="2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322275" y="4232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Pseudocódigo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25" y="1571325"/>
            <a:ext cx="6511850" cy="22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701650" y="4063600"/>
            <a:ext cx="2172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>
                <a:solidFill>
                  <a:schemeClr val="lt1"/>
                </a:solidFill>
              </a:rPr>
              <a:t>O(np)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69725" y="4251625"/>
            <a:ext cx="2172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solidFill>
                  <a:schemeClr val="lt1"/>
                </a:solidFill>
              </a:rPr>
              <a:t>n:  #poligonos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lt1"/>
                </a:solidFill>
              </a:rPr>
              <a:t>p:  #pixeles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bases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00275"/>
            <a:ext cx="28765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294400" y="1876300"/>
            <a:ext cx="1698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s" sz="1800">
                <a:solidFill>
                  <a:schemeClr val="lt1"/>
                </a:solidFill>
              </a:rPr>
              <a:t>Disjuntos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900" y="2803638"/>
            <a:ext cx="4219876" cy="1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656800" y="1876300"/>
            <a:ext cx="2361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lt1"/>
                </a:solidFill>
              </a:rPr>
              <a:t>2. contenido o   intersección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925" y="2244025"/>
            <a:ext cx="3267700" cy="24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650" y="242337"/>
            <a:ext cx="3452425" cy="46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985625" y="1603175"/>
            <a:ext cx="1698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lt1"/>
                </a:solidFill>
              </a:rPr>
              <a:t>3. Dentro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788725" y="639300"/>
            <a:ext cx="1317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lt1"/>
                </a:solidFill>
              </a:rPr>
              <a:t>4. Eje 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350" y="152400"/>
            <a:ext cx="490212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75" y="2337450"/>
            <a:ext cx="28765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59275" y="1755575"/>
            <a:ext cx="2163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lt1"/>
                </a:solidFill>
              </a:rPr>
              <a:t> Caso especial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