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6932d78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6932d78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6932d785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6932d785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6932d785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6932d785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6932d785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6932d785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6932d785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6932d785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6932d78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6932d78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6932d785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6932d785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Bank" TargetMode="External"/><Relationship Id="rId4" Type="http://schemas.openxmlformats.org/officeDocument/2006/relationships/hyperlink" Target="https://en.wikipedia.org/wiki/Cheque" TargetMode="External"/><Relationship Id="rId5" Type="http://schemas.openxmlformats.org/officeDocument/2006/relationships/hyperlink" Target="https://en.wikipedia.org/wiki/Cheque_truncation" TargetMode="External"/><Relationship Id="rId6" Type="http://schemas.openxmlformats.org/officeDocument/2006/relationships/hyperlink" Target="https://en.wikipedia.org/wiki/Clearing_(fina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AUTOMATED CHEQUE CLEARANCE PROCESSING</a:t>
            </a:r>
            <a:endParaRPr>
              <a:latin typeface="Lato"/>
              <a:ea typeface="Lato"/>
              <a:cs typeface="Lato"/>
              <a:sym typeface="Lato"/>
            </a:endParaRPr>
          </a:p>
        </p:txBody>
      </p:sp>
      <p:sp>
        <p:nvSpPr>
          <p:cNvPr id="60" name="Google Shape;60;p13"/>
          <p:cNvSpPr txBox="1"/>
          <p:nvPr>
            <p:ph idx="1" type="subTitle"/>
          </p:nvPr>
        </p:nvSpPr>
        <p:spPr>
          <a:xfrm>
            <a:off x="617525" y="3013725"/>
            <a:ext cx="7801500" cy="1982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229">
                <a:latin typeface="Lato"/>
                <a:ea typeface="Lato"/>
                <a:cs typeface="Lato"/>
                <a:sym typeface="Lato"/>
              </a:rPr>
              <a:t>TEAM NAME </a:t>
            </a:r>
            <a:r>
              <a:rPr lang="en" sz="2229">
                <a:latin typeface="Lato"/>
                <a:ea typeface="Lato"/>
                <a:cs typeface="Lato"/>
                <a:sym typeface="Lato"/>
              </a:rPr>
              <a:t>: TECHDELIGHTS</a:t>
            </a:r>
            <a:endParaRPr sz="2229">
              <a:latin typeface="Lato"/>
              <a:ea typeface="Lato"/>
              <a:cs typeface="Lato"/>
              <a:sym typeface="Lato"/>
            </a:endParaRPr>
          </a:p>
          <a:p>
            <a:pPr indent="0" lvl="0" marL="0" rtl="0" algn="ctr">
              <a:spcBef>
                <a:spcPts val="0"/>
              </a:spcBef>
              <a:spcAft>
                <a:spcPts val="0"/>
              </a:spcAft>
              <a:buNone/>
            </a:pPr>
            <a:r>
              <a:rPr b="1" lang="en" sz="2464">
                <a:latin typeface="Lato"/>
                <a:ea typeface="Lato"/>
                <a:cs typeface="Lato"/>
                <a:sym typeface="Lato"/>
              </a:rPr>
              <a:t>TEAM MEMBERS:</a:t>
            </a:r>
            <a:endParaRPr b="1" sz="2464">
              <a:latin typeface="Lato"/>
              <a:ea typeface="Lato"/>
              <a:cs typeface="Lato"/>
              <a:sym typeface="Lato"/>
            </a:endParaRPr>
          </a:p>
          <a:p>
            <a:pPr indent="0" lvl="0" marL="0" rtl="0" algn="ctr">
              <a:spcBef>
                <a:spcPts val="0"/>
              </a:spcBef>
              <a:spcAft>
                <a:spcPts val="0"/>
              </a:spcAft>
              <a:buNone/>
            </a:pPr>
            <a:r>
              <a:rPr lang="en" sz="2464">
                <a:latin typeface="Lato"/>
                <a:ea typeface="Lato"/>
                <a:cs typeface="Lato"/>
                <a:sym typeface="Lato"/>
              </a:rPr>
              <a:t>JAAYASHREE M</a:t>
            </a:r>
            <a:endParaRPr sz="2464">
              <a:latin typeface="Lato"/>
              <a:ea typeface="Lato"/>
              <a:cs typeface="Lato"/>
              <a:sym typeface="Lato"/>
            </a:endParaRPr>
          </a:p>
          <a:p>
            <a:pPr indent="0" lvl="0" marL="0" rtl="0" algn="ctr">
              <a:spcBef>
                <a:spcPts val="0"/>
              </a:spcBef>
              <a:spcAft>
                <a:spcPts val="0"/>
              </a:spcAft>
              <a:buNone/>
            </a:pPr>
            <a:r>
              <a:rPr lang="en" sz="2464">
                <a:latin typeface="Lato"/>
                <a:ea typeface="Lato"/>
                <a:cs typeface="Lato"/>
                <a:sym typeface="Lato"/>
              </a:rPr>
              <a:t>DHANUSHYA K</a:t>
            </a:r>
            <a:endParaRPr sz="2464">
              <a:latin typeface="Lato"/>
              <a:ea typeface="Lato"/>
              <a:cs typeface="Lato"/>
              <a:sym typeface="Lato"/>
            </a:endParaRPr>
          </a:p>
          <a:p>
            <a:pPr indent="0" lvl="0" marL="0" rtl="0" algn="ctr">
              <a:spcBef>
                <a:spcPts val="0"/>
              </a:spcBef>
              <a:spcAft>
                <a:spcPts val="0"/>
              </a:spcAft>
              <a:buNone/>
            </a:pPr>
            <a:r>
              <a:rPr lang="en" sz="2464">
                <a:latin typeface="Lato"/>
                <a:ea typeface="Lato"/>
                <a:cs typeface="Lato"/>
                <a:sym typeface="Lato"/>
              </a:rPr>
              <a:t>HAMSAVALLI D</a:t>
            </a:r>
            <a:endParaRPr sz="2464">
              <a:latin typeface="Lato"/>
              <a:ea typeface="Lato"/>
              <a:cs typeface="Lato"/>
              <a:sym typeface="Lato"/>
            </a:endParaRPr>
          </a:p>
          <a:p>
            <a:pPr indent="0" lvl="0" marL="0" rtl="0" algn="ctr">
              <a:spcBef>
                <a:spcPts val="0"/>
              </a:spcBef>
              <a:spcAft>
                <a:spcPts val="0"/>
              </a:spcAft>
              <a:buNone/>
            </a:pPr>
            <a:r>
              <a:rPr lang="en" sz="2464">
                <a:latin typeface="Lato"/>
                <a:ea typeface="Lato"/>
                <a:cs typeface="Lato"/>
                <a:sym typeface="Lato"/>
              </a:rPr>
              <a:t>JAIKRITHIKA R</a:t>
            </a:r>
            <a:endParaRPr sz="2464">
              <a:latin typeface="Lato"/>
              <a:ea typeface="Lato"/>
              <a:cs typeface="Lato"/>
              <a:sym typeface="Lato"/>
            </a:endParaRPr>
          </a:p>
          <a:p>
            <a:pPr indent="0" lvl="0" marL="0" rtl="0" algn="l">
              <a:spcBef>
                <a:spcPts val="0"/>
              </a:spcBef>
              <a:spcAft>
                <a:spcPts val="0"/>
              </a:spcAft>
              <a:buNone/>
            </a:pPr>
            <a:r>
              <a:rPr lang="en" sz="2464"/>
              <a:t>                       </a:t>
            </a:r>
            <a:endParaRPr sz="2464"/>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PROBLEM STATEMENT</a:t>
            </a:r>
            <a:endParaRPr>
              <a:latin typeface="Lato"/>
              <a:ea typeface="Lato"/>
              <a:cs typeface="Lato"/>
              <a:sym typeface="Lato"/>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Arial"/>
              <a:buChar char="●"/>
            </a:pPr>
            <a:r>
              <a:rPr lang="en">
                <a:solidFill>
                  <a:schemeClr val="lt2"/>
                </a:solidFill>
                <a:latin typeface="Lato"/>
                <a:ea typeface="Lato"/>
                <a:cs typeface="Lato"/>
                <a:sym typeface="Lato"/>
              </a:rPr>
              <a:t>For any bank, Cheque clearing is a very  important and highly resource intensive process. On any normal day, a leading bank can receive anywhere between 3-5 lakhs of cheques for clearance. Being an intricate process, it involves multiple levels of screening and vigilance to ensure regulatory guidelines are met. For all these reasons, major parts of this process are manual in nature till date</a:t>
            </a:r>
            <a:r>
              <a:rPr lang="en">
                <a:solidFill>
                  <a:schemeClr val="lt2"/>
                </a:solidFill>
                <a:latin typeface="Arial"/>
                <a:ea typeface="Arial"/>
                <a:cs typeface="Arial"/>
                <a:sym typeface="Arial"/>
              </a:rPr>
              <a:t>.</a:t>
            </a:r>
            <a:endParaRPr>
              <a:solidFill>
                <a:schemeClr val="lt2"/>
              </a:solidFill>
              <a:latin typeface="Arial"/>
              <a:ea typeface="Arial"/>
              <a:cs typeface="Arial"/>
              <a:sym typeface="Arial"/>
            </a:endParaRPr>
          </a:p>
          <a:p>
            <a:pPr indent="0" lvl="0" marL="457200" rtl="0" algn="l">
              <a:spcBef>
                <a:spcPts val="0"/>
              </a:spcBef>
              <a:spcAft>
                <a:spcPts val="0"/>
              </a:spcAft>
              <a:buSzPts val="1018"/>
              <a:buNone/>
            </a:pPr>
            <a:r>
              <a:t/>
            </a:r>
            <a:endParaRPr>
              <a:solidFill>
                <a:srgbClr val="183B56"/>
              </a:solidFill>
              <a:highlight>
                <a:srgbClr val="FFFFFF"/>
              </a:highlight>
              <a:latin typeface="Arial"/>
              <a:ea typeface="Arial"/>
              <a:cs typeface="Arial"/>
              <a:sym typeface="Arial"/>
            </a:endParaRPr>
          </a:p>
          <a:p>
            <a:pPr indent="-352425" lvl="0" marL="457200" rtl="0" algn="l">
              <a:spcBef>
                <a:spcPts val="1200"/>
              </a:spcBef>
              <a:spcAft>
                <a:spcPts val="0"/>
              </a:spcAft>
              <a:buClr>
                <a:schemeClr val="dk1"/>
              </a:buClr>
              <a:buSzPts val="1950"/>
              <a:buFont typeface="Arial"/>
              <a:buChar char="●"/>
            </a:pPr>
            <a:r>
              <a:rPr lang="en">
                <a:solidFill>
                  <a:schemeClr val="dk1"/>
                </a:solidFill>
                <a:latin typeface="Arial"/>
                <a:ea typeface="Arial"/>
                <a:cs typeface="Arial"/>
                <a:sym typeface="Arial"/>
              </a:rPr>
              <a:t>Automated Cheque Processing (ACP)  that allows for faster cheque clearing. Paper cheques used to be processed manually, a process that took up to seven days to clear. With ACP, deposited cheques are cleared by the end of the next day if deposited by 2:00p.m.</a:t>
            </a:r>
            <a:r>
              <a:rPr lang="en" sz="1950">
                <a:solidFill>
                  <a:schemeClr val="dk1"/>
                </a:solidFill>
                <a:latin typeface="Arial"/>
                <a:ea typeface="Arial"/>
                <a:cs typeface="Arial"/>
                <a:sym typeface="Arial"/>
              </a:rPr>
              <a:t> </a:t>
            </a:r>
            <a:endParaRPr sz="269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INTRODUCTION </a:t>
            </a:r>
            <a:endParaRPr>
              <a:latin typeface="Lato"/>
              <a:ea typeface="Lato"/>
              <a:cs typeface="Lato"/>
              <a:sym typeface="Lato"/>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344365" lvl="0" marL="457200" rtl="0" algn="l">
              <a:spcBef>
                <a:spcPts val="0"/>
              </a:spcBef>
              <a:spcAft>
                <a:spcPts val="0"/>
              </a:spcAft>
              <a:buClr>
                <a:schemeClr val="lt2"/>
              </a:buClr>
              <a:buSzPct val="100000"/>
              <a:buFont typeface="Arial"/>
              <a:buChar char="●"/>
            </a:pPr>
            <a:r>
              <a:rPr b="1" lang="en" sz="4557">
                <a:solidFill>
                  <a:schemeClr val="lt2"/>
                </a:solidFill>
                <a:latin typeface="Arial"/>
                <a:ea typeface="Arial"/>
                <a:cs typeface="Arial"/>
                <a:sym typeface="Arial"/>
              </a:rPr>
              <a:t>Cheque clearing</a:t>
            </a:r>
            <a:r>
              <a:rPr lang="en" sz="4557">
                <a:solidFill>
                  <a:schemeClr val="lt2"/>
                </a:solidFill>
                <a:latin typeface="Arial"/>
                <a:ea typeface="Arial"/>
                <a:cs typeface="Arial"/>
                <a:sym typeface="Arial"/>
              </a:rPr>
              <a:t>  is the process of moving cash (or its equivalent) from the </a:t>
            </a:r>
            <a:r>
              <a:rPr lang="en" sz="4557">
                <a:solidFill>
                  <a:schemeClr val="lt2"/>
                </a:solidFill>
                <a:uFill>
                  <a:noFill/>
                </a:uFill>
                <a:latin typeface="Arial"/>
                <a:ea typeface="Arial"/>
                <a:cs typeface="Arial"/>
                <a:sym typeface="Arial"/>
                <a:hlinkClick r:id="rId3">
                  <a:extLst>
                    <a:ext uri="{A12FA001-AC4F-418D-AE19-62706E023703}">
                      <ahyp:hlinkClr val="tx"/>
                    </a:ext>
                  </a:extLst>
                </a:hlinkClick>
              </a:rPr>
              <a:t>bank</a:t>
            </a:r>
            <a:r>
              <a:rPr lang="en" sz="4557">
                <a:solidFill>
                  <a:schemeClr val="lt2"/>
                </a:solidFill>
                <a:latin typeface="Arial"/>
                <a:ea typeface="Arial"/>
                <a:cs typeface="Arial"/>
                <a:sym typeface="Arial"/>
              </a:rPr>
              <a:t> on which a </a:t>
            </a:r>
            <a:r>
              <a:rPr lang="en" sz="4557">
                <a:solidFill>
                  <a:schemeClr val="lt2"/>
                </a:solidFill>
                <a:uFill>
                  <a:noFill/>
                </a:uFill>
                <a:latin typeface="Arial"/>
                <a:ea typeface="Arial"/>
                <a:cs typeface="Arial"/>
                <a:sym typeface="Arial"/>
                <a:hlinkClick r:id="rId4">
                  <a:extLst>
                    <a:ext uri="{A12FA001-AC4F-418D-AE19-62706E023703}">
                      <ahyp:hlinkClr val="tx"/>
                    </a:ext>
                  </a:extLst>
                </a:hlinkClick>
              </a:rPr>
              <a:t>cheque</a:t>
            </a:r>
            <a:r>
              <a:rPr lang="en" sz="4557">
                <a:solidFill>
                  <a:schemeClr val="lt2"/>
                </a:solidFill>
                <a:latin typeface="Arial"/>
                <a:ea typeface="Arial"/>
                <a:cs typeface="Arial"/>
                <a:sym typeface="Arial"/>
              </a:rPr>
              <a:t> is drawn to the bank in which it was deposited, usually accompanied by the movement of the cheque to the paying bank, either in the traditional physical paper form or digitally under a </a:t>
            </a:r>
            <a:r>
              <a:rPr lang="en" sz="4557">
                <a:solidFill>
                  <a:schemeClr val="lt2"/>
                </a:solidFill>
                <a:uFill>
                  <a:noFill/>
                </a:uFill>
                <a:latin typeface="Arial"/>
                <a:ea typeface="Arial"/>
                <a:cs typeface="Arial"/>
                <a:sym typeface="Arial"/>
                <a:hlinkClick r:id="rId5">
                  <a:extLst>
                    <a:ext uri="{A12FA001-AC4F-418D-AE19-62706E023703}">
                      <ahyp:hlinkClr val="tx"/>
                    </a:ext>
                  </a:extLst>
                </a:hlinkClick>
              </a:rPr>
              <a:t>cheque truncation</a:t>
            </a:r>
            <a:r>
              <a:rPr lang="en" sz="4557">
                <a:solidFill>
                  <a:schemeClr val="lt2"/>
                </a:solidFill>
                <a:latin typeface="Arial"/>
                <a:ea typeface="Arial"/>
                <a:cs typeface="Arial"/>
                <a:sym typeface="Arial"/>
              </a:rPr>
              <a:t> system. </a:t>
            </a:r>
            <a:endParaRPr sz="4557">
              <a:solidFill>
                <a:schemeClr val="lt2"/>
              </a:solidFill>
              <a:latin typeface="Arial"/>
              <a:ea typeface="Arial"/>
              <a:cs typeface="Arial"/>
              <a:sym typeface="Arial"/>
            </a:endParaRPr>
          </a:p>
          <a:p>
            <a:pPr indent="0" lvl="0" marL="457200" rtl="0" algn="l">
              <a:spcBef>
                <a:spcPts val="1200"/>
              </a:spcBef>
              <a:spcAft>
                <a:spcPts val="0"/>
              </a:spcAft>
              <a:buNone/>
            </a:pPr>
            <a:r>
              <a:t/>
            </a:r>
            <a:endParaRPr sz="4557">
              <a:solidFill>
                <a:schemeClr val="lt2"/>
              </a:solidFill>
              <a:latin typeface="Arial"/>
              <a:ea typeface="Arial"/>
              <a:cs typeface="Arial"/>
              <a:sym typeface="Arial"/>
            </a:endParaRPr>
          </a:p>
          <a:p>
            <a:pPr indent="-344365" lvl="0" marL="457200" rtl="0" algn="l">
              <a:spcBef>
                <a:spcPts val="1200"/>
              </a:spcBef>
              <a:spcAft>
                <a:spcPts val="0"/>
              </a:spcAft>
              <a:buClr>
                <a:schemeClr val="lt2"/>
              </a:buClr>
              <a:buSzPct val="100000"/>
              <a:buFont typeface="Arial"/>
              <a:buChar char="●"/>
            </a:pPr>
            <a:r>
              <a:rPr lang="en" sz="4557">
                <a:solidFill>
                  <a:schemeClr val="lt2"/>
                </a:solidFill>
                <a:latin typeface="Arial"/>
                <a:ea typeface="Arial"/>
                <a:cs typeface="Arial"/>
                <a:sym typeface="Arial"/>
              </a:rPr>
              <a:t>This process is called the </a:t>
            </a:r>
            <a:r>
              <a:rPr lang="en" sz="4557">
                <a:solidFill>
                  <a:schemeClr val="lt2"/>
                </a:solidFill>
                <a:uFill>
                  <a:noFill/>
                </a:uFill>
                <a:latin typeface="Arial"/>
                <a:ea typeface="Arial"/>
                <a:cs typeface="Arial"/>
                <a:sym typeface="Arial"/>
                <a:hlinkClick r:id="rId6">
                  <a:extLst>
                    <a:ext uri="{A12FA001-AC4F-418D-AE19-62706E023703}">
                      <ahyp:hlinkClr val="tx"/>
                    </a:ext>
                  </a:extLst>
                </a:hlinkClick>
              </a:rPr>
              <a:t>clearing cycle</a:t>
            </a:r>
            <a:r>
              <a:rPr lang="en" sz="4557">
                <a:solidFill>
                  <a:schemeClr val="lt2"/>
                </a:solidFill>
                <a:latin typeface="Arial"/>
                <a:ea typeface="Arial"/>
                <a:cs typeface="Arial"/>
                <a:sym typeface="Arial"/>
              </a:rPr>
              <a:t> and normally results in a credit to the account at the bank of deposit, and an equivalent debit to the account at the bank on which it was drawn, with a corresponding adjustment of accounts of the banks themselves.</a:t>
            </a:r>
            <a:endParaRPr sz="4557">
              <a:solidFill>
                <a:schemeClr val="lt2"/>
              </a:solidFill>
              <a:latin typeface="Arial"/>
              <a:ea typeface="Arial"/>
              <a:cs typeface="Arial"/>
              <a:sym typeface="Arial"/>
            </a:endParaRPr>
          </a:p>
          <a:p>
            <a:pPr indent="0" lvl="0" marL="0" rtl="0" algn="l">
              <a:spcBef>
                <a:spcPts val="1200"/>
              </a:spcBef>
              <a:spcAft>
                <a:spcPts val="1200"/>
              </a:spcAft>
              <a:buNone/>
            </a:pPr>
            <a:r>
              <a:t/>
            </a:r>
            <a:endParaRPr sz="2107">
              <a:solidFill>
                <a:schemeClr val="lt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OBJECTIVES</a:t>
            </a:r>
            <a:endParaRPr>
              <a:latin typeface="Lato"/>
              <a:ea typeface="Lato"/>
              <a:cs typeface="Lato"/>
              <a:sym typeface="Lato"/>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41597" lvl="0" marL="457200" rtl="0" algn="l">
              <a:spcBef>
                <a:spcPts val="0"/>
              </a:spcBef>
              <a:spcAft>
                <a:spcPts val="0"/>
              </a:spcAft>
              <a:buClr>
                <a:schemeClr val="lt2"/>
              </a:buClr>
              <a:buSzPct val="100000"/>
              <a:buFont typeface="Lato"/>
              <a:buChar char="●"/>
            </a:pPr>
            <a:r>
              <a:rPr lang="en" sz="2847">
                <a:solidFill>
                  <a:schemeClr val="lt2"/>
                </a:solidFill>
                <a:latin typeface="Lato"/>
                <a:ea typeface="Lato"/>
                <a:cs typeface="Lato"/>
                <a:sym typeface="Lato"/>
              </a:rPr>
              <a:t>The primary purpose of an AI based cheque clearance system is to reduce the processing time while also making the process less prone to errors and possible frauds due to collusion.</a:t>
            </a:r>
            <a:endParaRPr sz="2847">
              <a:solidFill>
                <a:schemeClr val="lt2"/>
              </a:solidFill>
              <a:latin typeface="Lato"/>
              <a:ea typeface="Lato"/>
              <a:cs typeface="Lato"/>
              <a:sym typeface="Lato"/>
            </a:endParaRPr>
          </a:p>
          <a:p>
            <a:pPr indent="0" lvl="0" marL="457200" rtl="0" algn="l">
              <a:spcBef>
                <a:spcPts val="0"/>
              </a:spcBef>
              <a:spcAft>
                <a:spcPts val="0"/>
              </a:spcAft>
              <a:buNone/>
            </a:pPr>
            <a:r>
              <a:t/>
            </a:r>
            <a:endParaRPr sz="2847">
              <a:solidFill>
                <a:schemeClr val="lt2"/>
              </a:solidFill>
              <a:latin typeface="Lato"/>
              <a:ea typeface="Lato"/>
              <a:cs typeface="Lato"/>
              <a:sym typeface="Lato"/>
            </a:endParaRPr>
          </a:p>
          <a:p>
            <a:pPr indent="-341597" lvl="0" marL="457200" rtl="0" algn="l">
              <a:spcBef>
                <a:spcPts val="0"/>
              </a:spcBef>
              <a:spcAft>
                <a:spcPts val="0"/>
              </a:spcAft>
              <a:buClr>
                <a:schemeClr val="lt2"/>
              </a:buClr>
              <a:buSzPct val="100000"/>
              <a:buFont typeface="Lato"/>
              <a:buChar char="●"/>
            </a:pPr>
            <a:r>
              <a:rPr lang="en" sz="2847">
                <a:solidFill>
                  <a:schemeClr val="lt2"/>
                </a:solidFill>
                <a:latin typeface="Lato"/>
                <a:ea typeface="Lato"/>
                <a:cs typeface="Lato"/>
                <a:sym typeface="Lato"/>
              </a:rPr>
              <a:t>Automated check processing follows the same working principle as physical check clearing. The only difference is that the process is automated.</a:t>
            </a:r>
            <a:endParaRPr sz="2847">
              <a:solidFill>
                <a:schemeClr val="lt2"/>
              </a:solidFill>
              <a:latin typeface="Lato"/>
              <a:ea typeface="Lato"/>
              <a:cs typeface="Lato"/>
              <a:sym typeface="Lato"/>
            </a:endParaRPr>
          </a:p>
          <a:p>
            <a:pPr indent="0" lvl="0" marL="457200" rtl="0" algn="l">
              <a:spcBef>
                <a:spcPts val="0"/>
              </a:spcBef>
              <a:spcAft>
                <a:spcPts val="0"/>
              </a:spcAft>
              <a:buNone/>
            </a:pPr>
            <a:r>
              <a:t/>
            </a:r>
            <a:endParaRPr sz="2847">
              <a:solidFill>
                <a:schemeClr val="lt2"/>
              </a:solidFill>
              <a:latin typeface="Lato"/>
              <a:ea typeface="Lato"/>
              <a:cs typeface="Lato"/>
              <a:sym typeface="Lato"/>
            </a:endParaRPr>
          </a:p>
          <a:p>
            <a:pPr indent="-341597" lvl="0" marL="457200" rtl="0" algn="l">
              <a:spcBef>
                <a:spcPts val="0"/>
              </a:spcBef>
              <a:spcAft>
                <a:spcPts val="0"/>
              </a:spcAft>
              <a:buClr>
                <a:schemeClr val="lt2"/>
              </a:buClr>
              <a:buSzPct val="100000"/>
              <a:buFont typeface="Arial"/>
              <a:buChar char="●"/>
            </a:pPr>
            <a:r>
              <a:rPr lang="en" sz="2847">
                <a:solidFill>
                  <a:schemeClr val="lt2"/>
                </a:solidFill>
                <a:latin typeface="Lato"/>
                <a:ea typeface="Lato"/>
                <a:cs typeface="Lato"/>
                <a:sym typeface="Lato"/>
              </a:rPr>
              <a:t>The withdrawal bank sends a digital copy of the cheque, accompanied by data on the MICR band. Afterward, the check is processed without manual handling from the deposit bank — this new approach is called </a:t>
            </a:r>
            <a:r>
              <a:rPr b="1" lang="en" sz="2847">
                <a:solidFill>
                  <a:schemeClr val="lt2"/>
                </a:solidFill>
                <a:latin typeface="Lato"/>
                <a:ea typeface="Lato"/>
                <a:cs typeface="Lato"/>
                <a:sym typeface="Lato"/>
              </a:rPr>
              <a:t>check truncation</a:t>
            </a:r>
            <a:r>
              <a:rPr lang="en" sz="2847">
                <a:solidFill>
                  <a:schemeClr val="lt2"/>
                </a:solidFill>
                <a:latin typeface="Lato"/>
                <a:ea typeface="Lato"/>
                <a:cs typeface="Lato"/>
                <a:sym typeface="Lato"/>
              </a:rPr>
              <a:t>.</a:t>
            </a:r>
            <a:endParaRPr sz="2847">
              <a:solidFill>
                <a:schemeClr val="lt2"/>
              </a:solidFill>
              <a:latin typeface="Lato"/>
              <a:ea typeface="Lato"/>
              <a:cs typeface="Lato"/>
              <a:sym typeface="Lato"/>
            </a:endParaRPr>
          </a:p>
          <a:p>
            <a:pPr indent="0" lvl="0" marL="457200" rtl="0" algn="l">
              <a:spcBef>
                <a:spcPts val="0"/>
              </a:spcBef>
              <a:spcAft>
                <a:spcPts val="0"/>
              </a:spcAft>
              <a:buNone/>
            </a:pPr>
            <a:r>
              <a:t/>
            </a:r>
            <a:endParaRPr>
              <a:solidFill>
                <a:schemeClr val="lt2"/>
              </a:solidFill>
              <a:latin typeface="Arial"/>
              <a:ea typeface="Arial"/>
              <a:cs typeface="Arial"/>
              <a:sym typeface="Arial"/>
            </a:endParaRPr>
          </a:p>
          <a:p>
            <a:pPr indent="0" lvl="0" marL="0" rtl="0" algn="l">
              <a:spcBef>
                <a:spcPts val="0"/>
              </a:spcBef>
              <a:spcAft>
                <a:spcPts val="120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270925" y="152400"/>
            <a:ext cx="8602138" cy="4838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TECHNOLOGY USED </a:t>
            </a:r>
            <a:endParaRPr>
              <a:latin typeface="Lato"/>
              <a:ea typeface="Lato"/>
              <a:cs typeface="Lato"/>
              <a:sym typeface="Lato"/>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62438" lvl="0" marL="457200" rtl="0" algn="l">
              <a:spcBef>
                <a:spcPts val="0"/>
              </a:spcBef>
              <a:spcAft>
                <a:spcPts val="0"/>
              </a:spcAft>
              <a:buClr>
                <a:schemeClr val="lt2"/>
              </a:buClr>
              <a:buSzPct val="100000"/>
              <a:buFont typeface="Lato"/>
              <a:buChar char="●"/>
            </a:pPr>
            <a:r>
              <a:rPr lang="en" sz="8430">
                <a:solidFill>
                  <a:schemeClr val="lt2"/>
                </a:solidFill>
                <a:latin typeface="Lato"/>
                <a:ea typeface="Lato"/>
                <a:cs typeface="Lato"/>
                <a:sym typeface="Lato"/>
              </a:rPr>
              <a:t>Implementing Optical Character Recognition (OCR) using pytesseract</a:t>
            </a:r>
            <a:endParaRPr sz="8430">
              <a:solidFill>
                <a:schemeClr val="lt2"/>
              </a:solidFill>
              <a:latin typeface="Lato"/>
              <a:ea typeface="Lato"/>
              <a:cs typeface="Lato"/>
              <a:sym typeface="Lato"/>
            </a:endParaRPr>
          </a:p>
          <a:p>
            <a:pPr indent="0" lvl="0" marL="457200" rtl="0" algn="l">
              <a:spcBef>
                <a:spcPts val="0"/>
              </a:spcBef>
              <a:spcAft>
                <a:spcPts val="0"/>
              </a:spcAft>
              <a:buNone/>
            </a:pPr>
            <a:r>
              <a:t/>
            </a:r>
            <a:endParaRPr sz="8430">
              <a:solidFill>
                <a:schemeClr val="lt2"/>
              </a:solidFill>
              <a:latin typeface="Lato"/>
              <a:ea typeface="Lato"/>
              <a:cs typeface="Lato"/>
              <a:sym typeface="Lato"/>
            </a:endParaRPr>
          </a:p>
          <a:p>
            <a:pPr indent="-362438" lvl="0" marL="457200" rtl="0" algn="l">
              <a:spcBef>
                <a:spcPts val="0"/>
              </a:spcBef>
              <a:spcAft>
                <a:spcPts val="0"/>
              </a:spcAft>
              <a:buClr>
                <a:schemeClr val="lt2"/>
              </a:buClr>
              <a:buSzPct val="100000"/>
              <a:buFont typeface="Lato"/>
              <a:buChar char="●"/>
            </a:pPr>
            <a:r>
              <a:rPr lang="en" sz="8430">
                <a:solidFill>
                  <a:schemeClr val="lt2"/>
                </a:solidFill>
                <a:latin typeface="Lato"/>
                <a:ea typeface="Lato"/>
                <a:cs typeface="Lato"/>
                <a:sym typeface="Lato"/>
              </a:rPr>
              <a:t>Web interface using Flask</a:t>
            </a:r>
            <a:endParaRPr sz="8430">
              <a:solidFill>
                <a:schemeClr val="lt2"/>
              </a:solidFill>
              <a:latin typeface="Lato"/>
              <a:ea typeface="Lato"/>
              <a:cs typeface="Lato"/>
              <a:sym typeface="Lato"/>
            </a:endParaRPr>
          </a:p>
          <a:p>
            <a:pPr indent="0" lvl="0" marL="457200" rtl="0" algn="l">
              <a:spcBef>
                <a:spcPts val="0"/>
              </a:spcBef>
              <a:spcAft>
                <a:spcPts val="0"/>
              </a:spcAft>
              <a:buNone/>
            </a:pPr>
            <a:r>
              <a:t/>
            </a:r>
            <a:endParaRPr sz="8430">
              <a:solidFill>
                <a:schemeClr val="lt2"/>
              </a:solidFill>
              <a:latin typeface="Lato"/>
              <a:ea typeface="Lato"/>
              <a:cs typeface="Lato"/>
              <a:sym typeface="Lato"/>
            </a:endParaRPr>
          </a:p>
          <a:p>
            <a:pPr indent="-362438" lvl="0" marL="457200" rtl="0" algn="l">
              <a:spcBef>
                <a:spcPts val="0"/>
              </a:spcBef>
              <a:spcAft>
                <a:spcPts val="0"/>
              </a:spcAft>
              <a:buClr>
                <a:schemeClr val="lt2"/>
              </a:buClr>
              <a:buSzPct val="100000"/>
              <a:buFont typeface="Lato"/>
              <a:buChar char="●"/>
            </a:pPr>
            <a:r>
              <a:rPr lang="en" sz="8430">
                <a:solidFill>
                  <a:schemeClr val="lt2"/>
                </a:solidFill>
                <a:latin typeface="Lato"/>
                <a:ea typeface="Lato"/>
                <a:cs typeface="Lato"/>
                <a:sym typeface="Lato"/>
              </a:rPr>
              <a:t>ICR Techniques </a:t>
            </a:r>
            <a:endParaRPr sz="8430">
              <a:solidFill>
                <a:schemeClr val="lt2"/>
              </a:solidFill>
              <a:latin typeface="Lato"/>
              <a:ea typeface="Lato"/>
              <a:cs typeface="Lato"/>
              <a:sym typeface="Lato"/>
            </a:endParaRPr>
          </a:p>
          <a:p>
            <a:pPr indent="0" lvl="0" marL="457200" rtl="0" algn="l">
              <a:spcBef>
                <a:spcPts val="0"/>
              </a:spcBef>
              <a:spcAft>
                <a:spcPts val="0"/>
              </a:spcAft>
              <a:buNone/>
            </a:pPr>
            <a:r>
              <a:t/>
            </a:r>
            <a:endParaRPr sz="8430">
              <a:solidFill>
                <a:schemeClr val="lt2"/>
              </a:solidFill>
              <a:latin typeface="Lato"/>
              <a:ea typeface="Lato"/>
              <a:cs typeface="Lato"/>
              <a:sym typeface="Lato"/>
            </a:endParaRPr>
          </a:p>
          <a:p>
            <a:pPr indent="-362438" lvl="0" marL="457200" rtl="0" algn="l">
              <a:spcBef>
                <a:spcPts val="0"/>
              </a:spcBef>
              <a:spcAft>
                <a:spcPts val="0"/>
              </a:spcAft>
              <a:buClr>
                <a:schemeClr val="lt2"/>
              </a:buClr>
              <a:buSzPct val="100000"/>
              <a:buFont typeface="Lato"/>
              <a:buChar char="●"/>
            </a:pPr>
            <a:r>
              <a:rPr lang="en" sz="8430">
                <a:solidFill>
                  <a:schemeClr val="lt2"/>
                </a:solidFill>
                <a:latin typeface="Lato"/>
                <a:ea typeface="Lato"/>
                <a:cs typeface="Lato"/>
                <a:sym typeface="Lato"/>
              </a:rPr>
              <a:t>Sqlite  for database</a:t>
            </a:r>
            <a:endParaRPr sz="8430">
              <a:solidFill>
                <a:schemeClr val="lt2"/>
              </a:solidFill>
              <a:latin typeface="Lato"/>
              <a:ea typeface="Lato"/>
              <a:cs typeface="Lato"/>
              <a:sym typeface="Lato"/>
            </a:endParaRPr>
          </a:p>
          <a:p>
            <a:pPr indent="0" lvl="0" marL="457200" rtl="0" algn="l">
              <a:spcBef>
                <a:spcPts val="0"/>
              </a:spcBef>
              <a:spcAft>
                <a:spcPts val="0"/>
              </a:spcAft>
              <a:buNone/>
            </a:pPr>
            <a:r>
              <a:t/>
            </a:r>
            <a:endParaRPr sz="8430">
              <a:solidFill>
                <a:schemeClr val="lt2"/>
              </a:solidFill>
              <a:latin typeface="Lato"/>
              <a:ea typeface="Lato"/>
              <a:cs typeface="Lato"/>
              <a:sym typeface="Lato"/>
            </a:endParaRPr>
          </a:p>
          <a:p>
            <a:pPr indent="-362438" lvl="0" marL="457200" rtl="0" algn="l">
              <a:spcBef>
                <a:spcPts val="0"/>
              </a:spcBef>
              <a:spcAft>
                <a:spcPts val="0"/>
              </a:spcAft>
              <a:buClr>
                <a:schemeClr val="lt2"/>
              </a:buClr>
              <a:buSzPct val="100000"/>
              <a:buFont typeface="Lato"/>
              <a:buChar char="●"/>
            </a:pPr>
            <a:r>
              <a:rPr lang="en" sz="8430">
                <a:solidFill>
                  <a:schemeClr val="lt2"/>
                </a:solidFill>
                <a:latin typeface="Lato"/>
                <a:ea typeface="Lato"/>
                <a:cs typeface="Lato"/>
                <a:sym typeface="Lato"/>
              </a:rPr>
              <a:t>Image Processing </a:t>
            </a:r>
            <a:endParaRPr sz="8430">
              <a:solidFill>
                <a:schemeClr val="lt2"/>
              </a:solidFill>
              <a:latin typeface="Lato"/>
              <a:ea typeface="Lato"/>
              <a:cs typeface="Lato"/>
              <a:sym typeface="Lato"/>
            </a:endParaRPr>
          </a:p>
          <a:p>
            <a:pPr indent="0" lvl="0" marL="0" rtl="0" algn="l">
              <a:spcBef>
                <a:spcPts val="0"/>
              </a:spcBef>
              <a:spcAft>
                <a:spcPts val="0"/>
              </a:spcAft>
              <a:buNone/>
            </a:pPr>
            <a:r>
              <a:t/>
            </a:r>
            <a:endParaRPr sz="4300">
              <a:solidFill>
                <a:schemeClr val="lt2"/>
              </a:solidFill>
              <a:latin typeface="Lato"/>
              <a:ea typeface="Lato"/>
              <a:cs typeface="Lato"/>
              <a:sym typeface="Lato"/>
            </a:endParaRPr>
          </a:p>
          <a:p>
            <a:pPr indent="0" lvl="0" marL="457200" rtl="0" algn="l">
              <a:spcBef>
                <a:spcPts val="0"/>
              </a:spcBef>
              <a:spcAft>
                <a:spcPts val="0"/>
              </a:spcAft>
              <a:buNone/>
            </a:pPr>
            <a:r>
              <a:t/>
            </a:r>
            <a:endParaRPr sz="2000">
              <a:solidFill>
                <a:schemeClr val="lt2"/>
              </a:solidFill>
              <a:latin typeface="Lato"/>
              <a:ea typeface="Lato"/>
              <a:cs typeface="Lato"/>
              <a:sym typeface="Lato"/>
            </a:endParaRPr>
          </a:p>
          <a:p>
            <a:pPr indent="0" lvl="0" marL="0" rtl="0" algn="l">
              <a:lnSpc>
                <a:spcPct val="130434"/>
              </a:lnSpc>
              <a:spcBef>
                <a:spcPts val="1400"/>
              </a:spcBef>
              <a:spcAft>
                <a:spcPts val="0"/>
              </a:spcAft>
              <a:buNone/>
            </a:pPr>
            <a:r>
              <a:t/>
            </a:r>
            <a:endParaRPr b="1" sz="24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PROPOSED SOLUTION</a:t>
            </a:r>
            <a:endParaRPr>
              <a:latin typeface="Lato"/>
              <a:ea typeface="Lato"/>
              <a:cs typeface="Lato"/>
              <a:sym typeface="Lato"/>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lt2"/>
                </a:solidFill>
                <a:latin typeface="Lato"/>
                <a:ea typeface="Lato"/>
                <a:cs typeface="Lato"/>
                <a:sym typeface="Lato"/>
              </a:rPr>
              <a:t>This Web App basically consists of the following : -</a:t>
            </a:r>
            <a:endParaRPr b="1" sz="2200">
              <a:solidFill>
                <a:schemeClr val="lt2"/>
              </a:solidFill>
              <a:latin typeface="Lato"/>
              <a:ea typeface="Lato"/>
              <a:cs typeface="Lato"/>
              <a:sym typeface="Lato"/>
            </a:endParaRPr>
          </a:p>
          <a:p>
            <a:pPr indent="0" lvl="0" marL="0" rtl="0" algn="l">
              <a:spcBef>
                <a:spcPts val="0"/>
              </a:spcBef>
              <a:spcAft>
                <a:spcPts val="0"/>
              </a:spcAft>
              <a:buNone/>
            </a:pPr>
            <a:r>
              <a:rPr b="1" lang="en" sz="2200">
                <a:solidFill>
                  <a:schemeClr val="lt2"/>
                </a:solidFill>
                <a:latin typeface="Lato"/>
                <a:ea typeface="Lato"/>
                <a:cs typeface="Lato"/>
                <a:sym typeface="Lato"/>
              </a:rPr>
              <a:t>1. Registration</a:t>
            </a:r>
            <a:endParaRPr b="1" sz="2200">
              <a:solidFill>
                <a:schemeClr val="lt2"/>
              </a:solidFill>
              <a:latin typeface="Lato"/>
              <a:ea typeface="Lato"/>
              <a:cs typeface="Lato"/>
              <a:sym typeface="Lato"/>
            </a:endParaRPr>
          </a:p>
          <a:p>
            <a:pPr indent="0" lvl="0" marL="0" rtl="0" algn="l">
              <a:spcBef>
                <a:spcPts val="0"/>
              </a:spcBef>
              <a:spcAft>
                <a:spcPts val="0"/>
              </a:spcAft>
              <a:buNone/>
            </a:pPr>
            <a:r>
              <a:rPr lang="en" sz="2000">
                <a:solidFill>
                  <a:schemeClr val="lt2"/>
                </a:solidFill>
                <a:latin typeface="Lato"/>
                <a:ea typeface="Lato"/>
                <a:cs typeface="Lato"/>
                <a:sym typeface="Lato"/>
              </a:rPr>
              <a:t>Bearer of any bank in order to avail the online services has to</a:t>
            </a:r>
            <a:endParaRPr sz="2000">
              <a:solidFill>
                <a:schemeClr val="lt2"/>
              </a:solidFill>
              <a:latin typeface="Lato"/>
              <a:ea typeface="Lato"/>
              <a:cs typeface="Lato"/>
              <a:sym typeface="Lato"/>
            </a:endParaRPr>
          </a:p>
          <a:p>
            <a:pPr indent="0" lvl="0" marL="0" rtl="0" algn="l">
              <a:spcBef>
                <a:spcPts val="0"/>
              </a:spcBef>
              <a:spcAft>
                <a:spcPts val="0"/>
              </a:spcAft>
              <a:buNone/>
            </a:pPr>
            <a:r>
              <a:rPr lang="en" sz="2000">
                <a:solidFill>
                  <a:schemeClr val="lt2"/>
                </a:solidFill>
                <a:latin typeface="Lato"/>
                <a:ea typeface="Lato"/>
                <a:cs typeface="Lato"/>
                <a:sym typeface="Lato"/>
              </a:rPr>
              <a:t>register once, which will enable him to set a unique username and password that can be used later anytime. If the details matches with the bank database at the time of</a:t>
            </a:r>
            <a:endParaRPr sz="2000">
              <a:solidFill>
                <a:schemeClr val="lt2"/>
              </a:solidFill>
              <a:latin typeface="Lato"/>
              <a:ea typeface="Lato"/>
              <a:cs typeface="Lato"/>
              <a:sym typeface="Lato"/>
            </a:endParaRPr>
          </a:p>
          <a:p>
            <a:pPr indent="0" lvl="0" marL="0" rtl="0" algn="l">
              <a:spcBef>
                <a:spcPts val="0"/>
              </a:spcBef>
              <a:spcAft>
                <a:spcPts val="0"/>
              </a:spcAft>
              <a:buNone/>
            </a:pPr>
            <a:r>
              <a:rPr lang="en" sz="2000">
                <a:solidFill>
                  <a:schemeClr val="lt2"/>
                </a:solidFill>
                <a:latin typeface="Lato"/>
                <a:ea typeface="Lato"/>
                <a:cs typeface="Lato"/>
                <a:sym typeface="Lato"/>
              </a:rPr>
              <a:t>registration than a welcome message is displayed else a “Account Not Found” is displayed.</a:t>
            </a:r>
            <a:endParaRPr sz="2000">
              <a:solidFill>
                <a:schemeClr val="lt2"/>
              </a:solidFill>
              <a:latin typeface="Lato"/>
              <a:ea typeface="Lato"/>
              <a:cs typeface="Lato"/>
              <a:sym typeface="La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267400" y="314575"/>
            <a:ext cx="8541000" cy="51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lt2"/>
                </a:solidFill>
                <a:latin typeface="Lato"/>
                <a:ea typeface="Lato"/>
                <a:cs typeface="Lato"/>
                <a:sym typeface="Lato"/>
              </a:rPr>
              <a:t>2. Details Page</a:t>
            </a:r>
            <a:endParaRPr b="1" sz="1900">
              <a:solidFill>
                <a:schemeClr val="lt2"/>
              </a:solidFill>
              <a:latin typeface="Lato"/>
              <a:ea typeface="Lato"/>
              <a:cs typeface="Lato"/>
              <a:sym typeface="Lato"/>
            </a:endParaRPr>
          </a:p>
          <a:p>
            <a:pPr indent="0" lvl="0" marL="0" rtl="0" algn="l">
              <a:lnSpc>
                <a:spcPct val="115000"/>
              </a:lnSpc>
              <a:spcBef>
                <a:spcPts val="0"/>
              </a:spcBef>
              <a:spcAft>
                <a:spcPts val="0"/>
              </a:spcAft>
              <a:buNone/>
            </a:pPr>
            <a:r>
              <a:rPr lang="en" sz="2000">
                <a:solidFill>
                  <a:schemeClr val="lt2"/>
                </a:solidFill>
                <a:latin typeface="Lato"/>
                <a:ea typeface="Lato"/>
                <a:cs typeface="Lato"/>
                <a:sym typeface="Lato"/>
              </a:rPr>
              <a:t>Whenever Bearer wants to deposit a cheque for clearance he has to Login with his username and password, add details of cheque and upload a soft copy of cheque that will be used for further processing.</a:t>
            </a:r>
            <a:endParaRPr sz="2000">
              <a:solidFill>
                <a:schemeClr val="lt2"/>
              </a:solidFill>
              <a:latin typeface="Lato"/>
              <a:ea typeface="Lato"/>
              <a:cs typeface="Lato"/>
              <a:sym typeface="Lato"/>
            </a:endParaRPr>
          </a:p>
          <a:p>
            <a:pPr indent="0" lvl="0" marL="0" rtl="0" algn="l">
              <a:spcBef>
                <a:spcPts val="0"/>
              </a:spcBef>
              <a:spcAft>
                <a:spcPts val="0"/>
              </a:spcAft>
              <a:buNone/>
            </a:pPr>
            <a:r>
              <a:t/>
            </a:r>
            <a:endParaRPr sz="1300">
              <a:latin typeface="Average"/>
              <a:ea typeface="Average"/>
              <a:cs typeface="Average"/>
              <a:sym typeface="Average"/>
            </a:endParaRPr>
          </a:p>
          <a:p>
            <a:pPr indent="0" lvl="0" marL="0" rtl="0" algn="l">
              <a:lnSpc>
                <a:spcPct val="115000"/>
              </a:lnSpc>
              <a:spcBef>
                <a:spcPts val="0"/>
              </a:spcBef>
              <a:spcAft>
                <a:spcPts val="0"/>
              </a:spcAft>
              <a:buNone/>
            </a:pPr>
            <a:r>
              <a:rPr b="1" lang="en" sz="2000">
                <a:solidFill>
                  <a:schemeClr val="lt2"/>
                </a:solidFill>
                <a:latin typeface="Lato"/>
                <a:ea typeface="Lato"/>
                <a:cs typeface="Lato"/>
                <a:sym typeface="Lato"/>
              </a:rPr>
              <a:t>3. Verification</a:t>
            </a:r>
            <a:endParaRPr b="1" sz="2000">
              <a:solidFill>
                <a:schemeClr val="lt2"/>
              </a:solidFill>
              <a:latin typeface="Lato"/>
              <a:ea typeface="Lato"/>
              <a:cs typeface="Lato"/>
              <a:sym typeface="Lato"/>
            </a:endParaRPr>
          </a:p>
          <a:p>
            <a:pPr indent="0" lvl="0" marL="0" rtl="0" algn="l">
              <a:lnSpc>
                <a:spcPct val="115000"/>
              </a:lnSpc>
              <a:spcBef>
                <a:spcPts val="0"/>
              </a:spcBef>
              <a:spcAft>
                <a:spcPts val="0"/>
              </a:spcAft>
              <a:buNone/>
            </a:pPr>
            <a:r>
              <a:rPr lang="en" sz="2000">
                <a:solidFill>
                  <a:schemeClr val="lt2"/>
                </a:solidFill>
                <a:latin typeface="Lato"/>
                <a:ea typeface="Lato"/>
                <a:cs typeface="Lato"/>
                <a:sym typeface="Lato"/>
              </a:rPr>
              <a:t>After this the scanned copy of cheque is sent to payee bank where It is checked and if the cheque gets cleared the amount is credited In bearer’s account and it is debited from payee’s account.</a:t>
            </a:r>
            <a:endParaRPr sz="2000">
              <a:solidFill>
                <a:schemeClr val="lt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lt2"/>
              </a:solidFill>
              <a:latin typeface="Lato"/>
              <a:ea typeface="Lato"/>
              <a:cs typeface="Lato"/>
              <a:sym typeface="Lato"/>
            </a:endParaRPr>
          </a:p>
          <a:p>
            <a:pPr indent="0" lvl="0" marL="0" rtl="0" algn="l">
              <a:lnSpc>
                <a:spcPct val="115000"/>
              </a:lnSpc>
              <a:spcBef>
                <a:spcPts val="0"/>
              </a:spcBef>
              <a:spcAft>
                <a:spcPts val="0"/>
              </a:spcAft>
              <a:buNone/>
            </a:pPr>
            <a:r>
              <a:rPr b="1" lang="en" sz="2000">
                <a:solidFill>
                  <a:schemeClr val="lt2"/>
                </a:solidFill>
                <a:latin typeface="Lato"/>
                <a:ea typeface="Lato"/>
                <a:cs typeface="Lato"/>
                <a:sym typeface="Lato"/>
              </a:rPr>
              <a:t>4. Confirmation messages</a:t>
            </a:r>
            <a:endParaRPr b="1" sz="2000">
              <a:solidFill>
                <a:schemeClr val="lt2"/>
              </a:solidFill>
              <a:latin typeface="Lato"/>
              <a:ea typeface="Lato"/>
              <a:cs typeface="Lato"/>
              <a:sym typeface="Lato"/>
            </a:endParaRPr>
          </a:p>
          <a:p>
            <a:pPr indent="0" lvl="0" marL="0" rtl="0" algn="l">
              <a:lnSpc>
                <a:spcPct val="115000"/>
              </a:lnSpc>
              <a:spcBef>
                <a:spcPts val="0"/>
              </a:spcBef>
              <a:spcAft>
                <a:spcPts val="0"/>
              </a:spcAft>
              <a:buNone/>
            </a:pPr>
            <a:r>
              <a:rPr lang="en" sz="2000">
                <a:solidFill>
                  <a:schemeClr val="lt2"/>
                </a:solidFill>
                <a:latin typeface="Lato"/>
                <a:ea typeface="Lato"/>
                <a:cs typeface="Lato"/>
                <a:sym typeface="Lato"/>
              </a:rPr>
              <a:t>At last the confirmation messages which holds the status of the cheque clearance along with the updated balance is sent to both the parties. </a:t>
            </a:r>
            <a:endParaRPr sz="2000">
              <a:solidFill>
                <a:schemeClr val="lt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lt2"/>
              </a:solidFill>
              <a:latin typeface="Lato"/>
              <a:ea typeface="Lato"/>
              <a:cs typeface="Lato"/>
              <a:sym typeface="Lat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